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57"/>
  </p:notesMasterIdLst>
  <p:handoutMasterIdLst>
    <p:handoutMasterId r:id="rId58"/>
  </p:handoutMasterIdLst>
  <p:sldIdLst>
    <p:sldId id="708" r:id="rId2"/>
    <p:sldId id="822" r:id="rId3"/>
    <p:sldId id="823" r:id="rId4"/>
    <p:sldId id="824" r:id="rId5"/>
    <p:sldId id="825" r:id="rId6"/>
    <p:sldId id="814" r:id="rId7"/>
    <p:sldId id="815" r:id="rId8"/>
    <p:sldId id="757" r:id="rId9"/>
    <p:sldId id="805" r:id="rId10"/>
    <p:sldId id="755" r:id="rId11"/>
    <p:sldId id="758" r:id="rId12"/>
    <p:sldId id="799" r:id="rId13"/>
    <p:sldId id="777" r:id="rId14"/>
    <p:sldId id="778" r:id="rId15"/>
    <p:sldId id="779" r:id="rId16"/>
    <p:sldId id="751" r:id="rId17"/>
    <p:sldId id="780" r:id="rId18"/>
    <p:sldId id="759" r:id="rId19"/>
    <p:sldId id="760" r:id="rId20"/>
    <p:sldId id="761" r:id="rId21"/>
    <p:sldId id="762" r:id="rId22"/>
    <p:sldId id="763" r:id="rId23"/>
    <p:sldId id="764" r:id="rId24"/>
    <p:sldId id="765" r:id="rId25"/>
    <p:sldId id="766" r:id="rId26"/>
    <p:sldId id="767" r:id="rId27"/>
    <p:sldId id="768" r:id="rId28"/>
    <p:sldId id="769" r:id="rId29"/>
    <p:sldId id="770" r:id="rId30"/>
    <p:sldId id="771" r:id="rId31"/>
    <p:sldId id="772" r:id="rId32"/>
    <p:sldId id="773" r:id="rId33"/>
    <p:sldId id="774" r:id="rId34"/>
    <p:sldId id="775" r:id="rId35"/>
    <p:sldId id="792" r:id="rId36"/>
    <p:sldId id="806" r:id="rId37"/>
    <p:sldId id="807" r:id="rId38"/>
    <p:sldId id="817" r:id="rId39"/>
    <p:sldId id="818" r:id="rId40"/>
    <p:sldId id="819" r:id="rId41"/>
    <p:sldId id="820" r:id="rId42"/>
    <p:sldId id="808" r:id="rId43"/>
    <p:sldId id="821" r:id="rId44"/>
    <p:sldId id="786" r:id="rId45"/>
    <p:sldId id="749" r:id="rId46"/>
    <p:sldId id="802" r:id="rId47"/>
    <p:sldId id="783" r:id="rId48"/>
    <p:sldId id="785" r:id="rId49"/>
    <p:sldId id="784" r:id="rId50"/>
    <p:sldId id="790" r:id="rId51"/>
    <p:sldId id="791" r:id="rId52"/>
    <p:sldId id="787" r:id="rId53"/>
    <p:sldId id="789" r:id="rId54"/>
    <p:sldId id="788" r:id="rId55"/>
    <p:sldId id="734" r:id="rId56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メイリオ" panose="020B0604030504040204" pitchFamily="50" charset="-128"/>
      <p:regular r:id="rId63"/>
      <p:bold r:id="rId64"/>
      <p:italic r:id="rId65"/>
      <p:boldItalic r:id="rId66"/>
    </p:embeddedFont>
    <p:embeddedFont>
      <p:font typeface="Book Antiqua" panose="02040602050305030304" pitchFamily="18" charset="0"/>
      <p:regular r:id="rId67"/>
      <p:bold r:id="rId68"/>
      <p:italic r:id="rId69"/>
      <p:boldItalic r:id="rId70"/>
    </p:embeddedFont>
    <p:embeddedFont>
      <p:font typeface="Tahoma" panose="020B0604030504040204" pitchFamily="34" charset="0"/>
      <p:regular r:id="rId71"/>
      <p:bold r:id="rId72"/>
    </p:embeddedFont>
    <p:embeddedFont>
      <p:font typeface="Arial Unicode MS" panose="020B0604020202020204" pitchFamily="50" charset="-128"/>
      <p:regular r:id="rId73"/>
    </p:embeddedFont>
    <p:embeddedFont>
      <p:font typeface="Meiryo UI" panose="020B0604030504040204" pitchFamily="50" charset="-128"/>
      <p:regular r:id="rId74"/>
      <p:bold r:id="rId75"/>
      <p:italic r:id="rId76"/>
      <p:boldItalic r:id="rId77"/>
    </p:embeddedFont>
    <p:embeddedFont>
      <p:font typeface="Georgia" panose="02040502050405020303" pitchFamily="18" charset="0"/>
      <p:regular r:id="rId78"/>
      <p:bold r:id="rId79"/>
      <p:italic r:id="rId80"/>
      <p:boldItalic r:id="rId81"/>
    </p:embeddedFont>
    <p:embeddedFont>
      <p:font typeface="Cambria Math" panose="02040503050406030204" pitchFamily="18" charset="0"/>
      <p:regular r:id="rId82"/>
    </p:embeddedFont>
    <p:embeddedFont>
      <p:font typeface="しねきゃぷしょん" panose="02000600000000000000" pitchFamily="2" charset="-128"/>
      <p:regular r:id="rId83"/>
    </p:embeddedFont>
  </p:embeddedFontLst>
  <p:custDataLst>
    <p:tags r:id="rId84"/>
  </p:custDataLst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445AA2EE-AD6E-4170-BD60-93134D1090AD}">
          <p14:sldIdLst>
            <p14:sldId id="708"/>
            <p14:sldId id="822"/>
            <p14:sldId id="823"/>
            <p14:sldId id="824"/>
            <p14:sldId id="825"/>
            <p14:sldId id="814"/>
            <p14:sldId id="815"/>
            <p14:sldId id="757"/>
            <p14:sldId id="805"/>
            <p14:sldId id="755"/>
            <p14:sldId id="758"/>
            <p14:sldId id="799"/>
            <p14:sldId id="777"/>
            <p14:sldId id="778"/>
            <p14:sldId id="779"/>
            <p14:sldId id="751"/>
            <p14:sldId id="780"/>
            <p14:sldId id="759"/>
            <p14:sldId id="760"/>
            <p14:sldId id="761"/>
            <p14:sldId id="762"/>
            <p14:sldId id="763"/>
            <p14:sldId id="764"/>
            <p14:sldId id="765"/>
            <p14:sldId id="766"/>
            <p14:sldId id="767"/>
            <p14:sldId id="768"/>
            <p14:sldId id="769"/>
            <p14:sldId id="770"/>
            <p14:sldId id="771"/>
            <p14:sldId id="772"/>
            <p14:sldId id="773"/>
            <p14:sldId id="774"/>
            <p14:sldId id="775"/>
            <p14:sldId id="792"/>
            <p14:sldId id="806"/>
            <p14:sldId id="807"/>
            <p14:sldId id="817"/>
            <p14:sldId id="818"/>
            <p14:sldId id="819"/>
            <p14:sldId id="820"/>
            <p14:sldId id="808"/>
            <p14:sldId id="821"/>
            <p14:sldId id="786"/>
            <p14:sldId id="749"/>
            <p14:sldId id="802"/>
            <p14:sldId id="783"/>
            <p14:sldId id="785"/>
            <p14:sldId id="784"/>
            <p14:sldId id="790"/>
            <p14:sldId id="791"/>
            <p14:sldId id="787"/>
            <p14:sldId id="789"/>
            <p14:sldId id="788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FF"/>
    <a:srgbClr val="3399FF"/>
    <a:srgbClr val="AE730A"/>
    <a:srgbClr val="F2AB2A"/>
    <a:srgbClr val="956309"/>
    <a:srgbClr val="FF3300"/>
    <a:srgbClr val="008000"/>
    <a:srgbClr val="CCCCFF"/>
    <a:srgbClr val="E4F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6" autoAdjust="0"/>
    <p:restoredTop sz="61012" autoAdjust="0"/>
  </p:normalViewPr>
  <p:slideViewPr>
    <p:cSldViewPr>
      <p:cViewPr varScale="1">
        <p:scale>
          <a:sx n="55" d="100"/>
          <a:sy n="55" d="100"/>
        </p:scale>
        <p:origin x="233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-2244" y="-108"/>
      </p:cViewPr>
      <p:guideLst>
        <p:guide orient="horz" pos="3224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76" Type="http://schemas.openxmlformats.org/officeDocument/2006/relationships/font" Target="fonts/font18.fntdata"/><Relationship Id="rId84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66" Type="http://schemas.openxmlformats.org/officeDocument/2006/relationships/font" Target="fonts/font8.fntdata"/><Relationship Id="rId74" Type="http://schemas.openxmlformats.org/officeDocument/2006/relationships/font" Target="fonts/font16.fntdata"/><Relationship Id="rId79" Type="http://schemas.openxmlformats.org/officeDocument/2006/relationships/font" Target="fonts/font21.fntdata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3.fntdata"/><Relationship Id="rId82" Type="http://schemas.openxmlformats.org/officeDocument/2006/relationships/font" Target="fonts/font24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77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4.fntdata"/><Relationship Id="rId80" Type="http://schemas.openxmlformats.org/officeDocument/2006/relationships/font" Target="fonts/font22.fntdata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75" Type="http://schemas.openxmlformats.org/officeDocument/2006/relationships/font" Target="fonts/font17.fntdata"/><Relationship Id="rId83" Type="http://schemas.openxmlformats.org/officeDocument/2006/relationships/font" Target="fonts/font25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font" Target="fonts/font15.fntdata"/><Relationship Id="rId78" Type="http://schemas.openxmlformats.org/officeDocument/2006/relationships/font" Target="fonts/font20.fntdata"/><Relationship Id="rId81" Type="http://schemas.openxmlformats.org/officeDocument/2006/relationships/font" Target="fonts/font23.fntdata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8" cy="513858"/>
          </a:xfrm>
          <a:prstGeom prst="rect">
            <a:avLst/>
          </a:prstGeom>
        </p:spPr>
        <p:txBody>
          <a:bodyPr vert="horz" lIns="94754" tIns="47377" rIns="94754" bIns="4737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8" cy="513858"/>
          </a:xfrm>
          <a:prstGeom prst="rect">
            <a:avLst/>
          </a:prstGeom>
        </p:spPr>
        <p:txBody>
          <a:bodyPr vert="horz" lIns="94754" tIns="47377" rIns="94754" bIns="47377" rtlCol="0"/>
          <a:lstStyle>
            <a:lvl1pPr algn="r">
              <a:defRPr sz="1200"/>
            </a:lvl1pPr>
          </a:lstStyle>
          <a:p>
            <a:fld id="{41A6A57B-D05A-40A0-BA2A-E640EF557106}" type="datetimeFigureOut">
              <a:rPr kumimoji="1" lang="ja-JP" altLang="en-US" smtClean="0"/>
              <a:t>2016/7/29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0756"/>
            <a:ext cx="3077138" cy="513858"/>
          </a:xfrm>
          <a:prstGeom prst="rect">
            <a:avLst/>
          </a:prstGeom>
        </p:spPr>
        <p:txBody>
          <a:bodyPr vert="horz" lIns="94754" tIns="47377" rIns="94754" bIns="4737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0506" y="9720756"/>
            <a:ext cx="3077138" cy="513858"/>
          </a:xfrm>
          <a:prstGeom prst="rect">
            <a:avLst/>
          </a:prstGeom>
        </p:spPr>
        <p:txBody>
          <a:bodyPr vert="horz" lIns="94754" tIns="47377" rIns="94754" bIns="47377" rtlCol="0" anchor="b"/>
          <a:lstStyle>
            <a:lvl1pPr algn="r">
              <a:defRPr sz="1200"/>
            </a:lvl1pPr>
          </a:lstStyle>
          <a:p>
            <a:fld id="{DCF0D04D-A5A6-436D-B990-FCDFB8ACCC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7415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75479" cy="51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24" tIns="47312" rIns="94624" bIns="47312" numCol="1" anchor="t" anchorCtr="0" compatLnSpc="1">
            <a:prstTxWarp prst="textNoShape">
              <a:avLst/>
            </a:prstTxWarp>
          </a:bodyPr>
          <a:lstStyle>
            <a:lvl1pPr algn="l" defTabSz="945824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4" y="0"/>
            <a:ext cx="3075479" cy="51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24" tIns="47312" rIns="94624" bIns="47312" numCol="1" anchor="t" anchorCtr="0" compatLnSpc="1">
            <a:prstTxWarp prst="textNoShape">
              <a:avLst/>
            </a:prstTxWarp>
          </a:bodyPr>
          <a:lstStyle>
            <a:lvl1pPr algn="r" defTabSz="945824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01" y="4862017"/>
            <a:ext cx="5680103" cy="460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24" tIns="47312" rIns="94624" bIns="473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755"/>
            <a:ext cx="3075479" cy="51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24" tIns="47312" rIns="94624" bIns="47312" numCol="1" anchor="b" anchorCtr="0" compatLnSpc="1">
            <a:prstTxWarp prst="textNoShape">
              <a:avLst/>
            </a:prstTxWarp>
          </a:bodyPr>
          <a:lstStyle>
            <a:lvl1pPr algn="l" defTabSz="945824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4" y="9720755"/>
            <a:ext cx="3075479" cy="51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24" tIns="47312" rIns="94624" bIns="47312" numCol="1" anchor="b" anchorCtr="0" compatLnSpc="1">
            <a:prstTxWarp prst="textNoShape">
              <a:avLst/>
            </a:prstTxWarp>
          </a:bodyPr>
          <a:lstStyle>
            <a:lvl1pPr algn="r" defTabSz="945824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</a:defRPr>
            </a:lvl1pPr>
          </a:lstStyle>
          <a:p>
            <a:pPr>
              <a:defRPr/>
            </a:pPr>
            <a:fld id="{8BB816B0-43DA-4C5B-9065-4B105550F2E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04316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B816B0-43DA-4C5B-9065-4B105550F2E1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5509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B816B0-43DA-4C5B-9065-4B105550F2E1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5872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B816B0-43DA-4C5B-9065-4B105550F2E1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5330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B816B0-43DA-4C5B-9065-4B105550F2E1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8774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79DA42-48F9-4120-AF65-7DB1A681A913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65175"/>
            <a:ext cx="5116512" cy="3836988"/>
          </a:xfrm>
          <a:ln/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06" y="4856578"/>
            <a:ext cx="5672155" cy="4601570"/>
          </a:xfrm>
        </p:spPr>
        <p:txBody>
          <a:bodyPr/>
          <a:lstStyle/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31172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4B5818-3976-4B1D-AFA1-ED8F628A83D5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80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56120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5895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69876" indent="-296106" algn="l" defTabSz="945895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84425" indent="-236885" algn="l" defTabSz="945895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58194" indent="-236885" algn="l" defTabSz="945895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131964" indent="-236885" algn="l" defTabSz="945895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605735" indent="-236885" defTabSz="94589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3079504" indent="-236885" defTabSz="94589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553274" indent="-236885" defTabSz="94589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4027043" indent="-236885" defTabSz="94589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60D7D30-1DBF-4498-A999-AAA1D597DBF9}" type="slidenum">
              <a:rPr lang="en-US" altLang="ja-JP" sz="1200"/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ja-JP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969496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5895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69876" indent="-296106" algn="l" defTabSz="945895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84425" indent="-236885" algn="l" defTabSz="945895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58194" indent="-236885" algn="l" defTabSz="945895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131964" indent="-236885" algn="l" defTabSz="945895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605735" indent="-236885" defTabSz="94589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3079504" indent="-236885" defTabSz="94589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553274" indent="-236885" defTabSz="94589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4027043" indent="-236885" defTabSz="94589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5C5CBB9-B47A-4628-8B48-96D873001F4F}" type="slidenum">
              <a:rPr lang="en-US" altLang="ja-JP" sz="1200"/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ja-JP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447585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25787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870782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418742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B816B0-43DA-4C5B-9065-4B105550F2E1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622452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20117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0596831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889275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3284248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6194785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6992881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6454473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7187368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3033766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562504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B816B0-43DA-4C5B-9065-4B105550F2E1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24628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0008813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30846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B816B0-43DA-4C5B-9065-4B105550F2E1}" type="slidenum">
              <a:rPr lang="en-US" altLang="ja-JP" smtClean="0"/>
              <a:pPr>
                <a:defRPr/>
              </a:pPr>
              <a:t>35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34842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4B5818-3976-4B1D-AFA1-ED8F628A83D5}" type="slidenum">
              <a:rPr lang="en-US" altLang="ja-JP"/>
              <a:pPr/>
              <a:t>36</a:t>
            </a:fld>
            <a:endParaRPr lang="en-US" altLang="ja-JP"/>
          </a:p>
        </p:txBody>
      </p:sp>
      <p:sp>
        <p:nvSpPr>
          <p:cNvPr id="80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489744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B816B0-43DA-4C5B-9065-4B105550F2E1}" type="slidenum">
              <a:rPr lang="en-US" altLang="ja-JP" smtClean="0"/>
              <a:pPr>
                <a:defRPr/>
              </a:pPr>
              <a:t>37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11402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B816B0-43DA-4C5B-9065-4B105550F2E1}" type="slidenum">
              <a:rPr lang="en-US" altLang="ja-JP" smtClean="0"/>
              <a:pPr>
                <a:defRPr/>
              </a:pPr>
              <a:t>38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00656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B816B0-43DA-4C5B-9065-4B105550F2E1}" type="slidenum">
              <a:rPr lang="en-US" altLang="ja-JP" smtClean="0"/>
              <a:pPr>
                <a:defRPr/>
              </a:pPr>
              <a:t>39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24238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B816B0-43DA-4C5B-9065-4B105550F2E1}" type="slidenum">
              <a:rPr lang="en-US" altLang="ja-JP" smtClean="0"/>
              <a:pPr>
                <a:defRPr/>
              </a:pPr>
              <a:t>40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477018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B816B0-43DA-4C5B-9065-4B105550F2E1}" type="slidenum">
              <a:rPr lang="en-US" altLang="ja-JP" smtClean="0"/>
              <a:pPr>
                <a:defRPr/>
              </a:pPr>
              <a:t>41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32155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B816B0-43DA-4C5B-9065-4B105550F2E1}" type="slidenum">
              <a:rPr lang="en-US" altLang="ja-JP" smtClean="0"/>
              <a:pPr>
                <a:defRPr/>
              </a:pPr>
              <a:t>42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06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B816B0-43DA-4C5B-9065-4B105550F2E1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321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B816B0-43DA-4C5B-9065-4B105550F2E1}" type="slidenum">
              <a:rPr lang="en-US" altLang="ja-JP" smtClean="0"/>
              <a:pPr>
                <a:defRPr/>
              </a:pPr>
              <a:t>43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02675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B816B0-43DA-4C5B-9065-4B105550F2E1}" type="slidenum">
              <a:rPr lang="en-US" altLang="ja-JP" smtClean="0"/>
              <a:pPr>
                <a:defRPr/>
              </a:pPr>
              <a:t>44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058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B816B0-43DA-4C5B-9065-4B105550F2E1}" type="slidenum">
              <a:rPr lang="en-US" altLang="ja-JP" smtClean="0"/>
              <a:pPr>
                <a:defRPr/>
              </a:pPr>
              <a:t>45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985546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B816B0-43DA-4C5B-9065-4B105550F2E1}" type="slidenum">
              <a:rPr lang="en-US" altLang="ja-JP" smtClean="0"/>
              <a:pPr>
                <a:defRPr/>
              </a:pPr>
              <a:t>46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022340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B816B0-43DA-4C5B-9065-4B105550F2E1}" type="slidenum">
              <a:rPr lang="en-US" altLang="ja-JP" smtClean="0"/>
              <a:pPr>
                <a:defRPr/>
              </a:pPr>
              <a:t>47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865314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B816B0-43DA-4C5B-9065-4B105550F2E1}" type="slidenum">
              <a:rPr lang="en-US" altLang="ja-JP" smtClean="0"/>
              <a:pPr>
                <a:defRPr/>
              </a:pPr>
              <a:t>48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535829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B816B0-43DA-4C5B-9065-4B105550F2E1}" type="slidenum">
              <a:rPr lang="en-US" altLang="ja-JP" smtClean="0"/>
              <a:pPr>
                <a:defRPr/>
              </a:pPr>
              <a:t>49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71729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B816B0-43DA-4C5B-9065-4B105550F2E1}" type="slidenum">
              <a:rPr lang="en-US" altLang="ja-JP" smtClean="0"/>
              <a:pPr>
                <a:defRPr/>
              </a:pPr>
              <a:t>50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85973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B816B0-43DA-4C5B-9065-4B105550F2E1}" type="slidenum">
              <a:rPr lang="en-US" altLang="ja-JP" smtClean="0"/>
              <a:pPr>
                <a:defRPr/>
              </a:pPr>
              <a:t>52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27903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B816B0-43DA-4C5B-9065-4B105550F2E1}" type="slidenum">
              <a:rPr lang="en-US" altLang="ja-JP" smtClean="0"/>
              <a:pPr>
                <a:defRPr/>
              </a:pPr>
              <a:t>53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8154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35576-109C-43EF-9FD8-41696AD433B9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81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765175"/>
            <a:ext cx="5116513" cy="3836988"/>
          </a:xfrm>
          <a:ln/>
        </p:spPr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06" y="4856578"/>
            <a:ext cx="5672155" cy="4601570"/>
          </a:xfrm>
        </p:spPr>
        <p:txBody>
          <a:bodyPr/>
          <a:lstStyle/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086340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B816B0-43DA-4C5B-9065-4B105550F2E1}" type="slidenum">
              <a:rPr lang="en-US" altLang="ja-JP" smtClean="0"/>
              <a:pPr>
                <a:defRPr/>
              </a:pPr>
              <a:t>54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45936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B816B0-43DA-4C5B-9065-4B105550F2E1}" type="slidenum">
              <a:rPr lang="en-US" altLang="ja-JP" smtClean="0"/>
              <a:pPr>
                <a:defRPr/>
              </a:pPr>
              <a:t>55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2742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B816B0-43DA-4C5B-9065-4B105550F2E1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9285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E28C4-D377-4063-81BE-27663263C1AE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79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6763"/>
            <a:ext cx="5119687" cy="3840162"/>
          </a:xfrm>
          <a:ln/>
        </p:spPr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01" y="4862014"/>
            <a:ext cx="5680103" cy="4606721"/>
          </a:xfrm>
        </p:spPr>
        <p:txBody>
          <a:bodyPr/>
          <a:lstStyle/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779450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B816B0-43DA-4C5B-9065-4B105550F2E1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93789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B816B0-43DA-4C5B-9065-4B105550F2E1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2747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4495800" y="0"/>
            <a:ext cx="46482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5EBE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 sz="2800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>
                <a:effectLst/>
              </a:defRPr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>
                <a:effectLst/>
              </a:defRPr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330759" name="AutoShape 7"/>
          <p:cNvSpPr>
            <a:spLocks noChangeAspect="1" noChangeArrowheads="1" noTextEdit="1"/>
          </p:cNvSpPr>
          <p:nvPr/>
        </p:nvSpPr>
        <p:spPr bwMode="auto">
          <a:xfrm>
            <a:off x="3657600" y="2562225"/>
            <a:ext cx="1827213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 sz="2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EE543-7FB1-475F-90B9-99602DF86632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8529198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15150" y="152400"/>
            <a:ext cx="2228850" cy="6324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534150" cy="63246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6BDBB-CF88-4631-AD2A-B2968CA003B8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36835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58261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228600" y="762000"/>
            <a:ext cx="8686800" cy="57150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44907-F447-4686-A73B-BA0056441A44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017950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FF0000"/>
              </a:buClr>
              <a:buFont typeface="Wingdings" pitchFamily="2" charset="2"/>
              <a:buChar char="n"/>
              <a:defRPr/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9034E2-C10F-4CED-B15F-2652FD26B5B4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5" name="テキスト ボックス 4"/>
          <p:cNvSpPr txBox="1"/>
          <p:nvPr userDrawn="1"/>
        </p:nvSpPr>
        <p:spPr>
          <a:xfrm rot="16200000">
            <a:off x="7799753" y="5208954"/>
            <a:ext cx="2411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sz="12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Hideko</a:t>
            </a:r>
            <a:r>
              <a:rPr kumimoji="1" lang="en-US" altLang="ja-JP" sz="1200" baseline="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sz="12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Nagahiro@MENU2016</a:t>
            </a:r>
            <a:endParaRPr kumimoji="1" lang="ja-JP" altLang="en-US" sz="12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54011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EE6EA7-6F5B-42EE-8F25-4BBA4699F5D9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50689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4267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267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A704C-5791-46C3-973E-48AE98AF54E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4722958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2EE96A-F709-4E9E-A72E-1C48067CF574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553926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DB0A0C-C17F-4ECE-9127-34CDE1E88307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81668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2A0EA4-0C62-410A-A4E4-12ABAA6F3234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626838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D4D01-CE2B-4CF6-B844-BBE37154B4B8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623344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82BCA-EA2D-41AF-A04F-AB34BBC28E36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709738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763000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smtClean="0"/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762000"/>
            <a:ext cx="8686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30759" name="AutoShape 7"/>
          <p:cNvSpPr>
            <a:spLocks noChangeAspect="1" noChangeArrowheads="1" noTextEdit="1"/>
          </p:cNvSpPr>
          <p:nvPr/>
        </p:nvSpPr>
        <p:spPr bwMode="auto">
          <a:xfrm>
            <a:off x="3657600" y="2562225"/>
            <a:ext cx="1827213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 sz="280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 sz="1400">
                <a:solidFill>
                  <a:srgbClr val="993300"/>
                </a:solidFill>
                <a:effectLst/>
                <a:latin typeface="Book Antiqua" pitchFamily="18" charset="0"/>
              </a:defRPr>
            </a:lvl1pPr>
          </a:lstStyle>
          <a:p>
            <a:fld id="{832D11A0-5FA0-4FA3-AED9-F3B36160D961}" type="slidenum">
              <a:rPr lang="ja-JP" altLang="en-US"/>
              <a:pPr/>
              <a:t>‹#›</a:t>
            </a:fld>
            <a:endParaRPr lang="en-US" altLang="ja-JP" dirty="0"/>
          </a:p>
        </p:txBody>
      </p:sp>
      <p:grpSp>
        <p:nvGrpSpPr>
          <p:cNvPr id="12" name="Group 5"/>
          <p:cNvGrpSpPr>
            <a:grpSpLocks/>
          </p:cNvGrpSpPr>
          <p:nvPr userDrawn="1"/>
        </p:nvGrpSpPr>
        <p:grpSpPr bwMode="auto">
          <a:xfrm>
            <a:off x="4482" y="632576"/>
            <a:ext cx="2357718" cy="258849"/>
            <a:chOff x="2274" y="1514"/>
            <a:chExt cx="2268" cy="249"/>
          </a:xfrm>
        </p:grpSpPr>
        <p:pic>
          <p:nvPicPr>
            <p:cNvPr id="13" name="Picture 6" descr="j033150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" y="1514"/>
              <a:ext cx="1144" cy="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7" descr="j033150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" y="1514"/>
              <a:ext cx="1144" cy="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5"/>
          <p:cNvGrpSpPr>
            <a:grpSpLocks/>
          </p:cNvGrpSpPr>
          <p:nvPr userDrawn="1"/>
        </p:nvGrpSpPr>
        <p:grpSpPr bwMode="auto">
          <a:xfrm>
            <a:off x="2357718" y="655551"/>
            <a:ext cx="2357718" cy="258849"/>
            <a:chOff x="2274" y="1514"/>
            <a:chExt cx="2268" cy="249"/>
          </a:xfrm>
        </p:grpSpPr>
        <p:pic>
          <p:nvPicPr>
            <p:cNvPr id="16" name="Picture 6" descr="j033150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" y="1514"/>
              <a:ext cx="1144" cy="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7" descr="j033150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" y="1514"/>
              <a:ext cx="1144" cy="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  <p:sldLayoutId id="2147483665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71958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40C0C"/>
        </a:buClr>
        <a:buFont typeface="Times New Roman" pitchFamily="18" charset="0"/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3337D"/>
        </a:buClr>
        <a:buFont typeface="Times New Roman" pitchFamily="18" charset="0"/>
        <a:buChar char="›"/>
        <a:defRPr kumimoj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3337D"/>
        </a:buClr>
        <a:buFont typeface="Times New Roman" pitchFamily="18" charset="0"/>
        <a:buChar char="–"/>
        <a:defRPr kumimoji="1"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26" Type="http://schemas.openxmlformats.org/officeDocument/2006/relationships/image" Target="../media/image26.png"/><Relationship Id="rId3" Type="http://schemas.openxmlformats.org/officeDocument/2006/relationships/image" Target="../media/image1910.png"/><Relationship Id="rId21" Type="http://schemas.openxmlformats.org/officeDocument/2006/relationships/image" Target="../media/image2210.png"/><Relationship Id="rId12" Type="http://schemas.openxmlformats.org/officeDocument/2006/relationships/image" Target="../media/image2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20" Type="http://schemas.openxmlformats.org/officeDocument/2006/relationships/image" Target="../media/image2110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4.png"/><Relationship Id="rId23" Type="http://schemas.openxmlformats.org/officeDocument/2006/relationships/image" Target="../media/image511.png"/><Relationship Id="rId28" Type="http://schemas.openxmlformats.org/officeDocument/2006/relationships/image" Target="../media/image30.png"/><Relationship Id="rId31" Type="http://schemas.openxmlformats.org/officeDocument/2006/relationships/image" Target="../media/image348.png"/><Relationship Id="rId4" Type="http://schemas.openxmlformats.org/officeDocument/2006/relationships/image" Target="../media/image22.png"/><Relationship Id="rId22" Type="http://schemas.openxmlformats.org/officeDocument/2006/relationships/image" Target="../media/image23.png"/><Relationship Id="rId27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3.png"/><Relationship Id="rId13" Type="http://schemas.openxmlformats.org/officeDocument/2006/relationships/image" Target="../media/image64.png"/><Relationship Id="rId18" Type="http://schemas.openxmlformats.org/officeDocument/2006/relationships/image" Target="../media/image35.png"/><Relationship Id="rId3" Type="http://schemas.openxmlformats.org/officeDocument/2006/relationships/image" Target="../media/image911.png"/><Relationship Id="rId7" Type="http://schemas.openxmlformats.org/officeDocument/2006/relationships/image" Target="../media/image201.png"/><Relationship Id="rId12" Type="http://schemas.openxmlformats.org/officeDocument/2006/relationships/image" Target="../media/image63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110.png"/><Relationship Id="rId10" Type="http://schemas.openxmlformats.org/officeDocument/2006/relationships/image" Target="../media/image1011.png"/><Relationship Id="rId19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3.png"/><Relationship Id="rId14" Type="http://schemas.openxmlformats.org/officeDocument/2006/relationships/image" Target="../media/image30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11.png"/><Relationship Id="rId4" Type="http://schemas.openxmlformats.org/officeDocument/2006/relationships/image" Target="../media/image30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0.png"/><Relationship Id="rId13" Type="http://schemas.openxmlformats.org/officeDocument/2006/relationships/image" Target="../media/image337.png"/><Relationship Id="rId18" Type="http://schemas.openxmlformats.org/officeDocument/2006/relationships/image" Target="../media/image38.png"/><Relationship Id="rId3" Type="http://schemas.openxmlformats.org/officeDocument/2006/relationships/image" Target="../media/image2510.png"/><Relationship Id="rId7" Type="http://schemas.openxmlformats.org/officeDocument/2006/relationships/image" Target="../media/image270.png"/><Relationship Id="rId12" Type="http://schemas.openxmlformats.org/officeDocument/2006/relationships/image" Target="../media/image3210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0.png"/><Relationship Id="rId11" Type="http://schemas.openxmlformats.org/officeDocument/2006/relationships/image" Target="../media/image3110.png"/><Relationship Id="rId5" Type="http://schemas.openxmlformats.org/officeDocument/2006/relationships/image" Target="../media/image273.png"/><Relationship Id="rId15" Type="http://schemas.openxmlformats.org/officeDocument/2006/relationships/image" Target="../media/image352.png"/><Relationship Id="rId10" Type="http://schemas.openxmlformats.org/officeDocument/2006/relationships/image" Target="../media/image3010.png"/><Relationship Id="rId4" Type="http://schemas.openxmlformats.org/officeDocument/2006/relationships/image" Target="../media/image261.png"/><Relationship Id="rId9" Type="http://schemas.openxmlformats.org/officeDocument/2006/relationships/image" Target="../media/image2910.png"/><Relationship Id="rId14" Type="http://schemas.openxmlformats.org/officeDocument/2006/relationships/image" Target="../media/image33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13" Type="http://schemas.openxmlformats.org/officeDocument/2006/relationships/image" Target="../media/image39.png"/><Relationship Id="rId3" Type="http://schemas.openxmlformats.org/officeDocument/2006/relationships/image" Target="../media/image290.png"/><Relationship Id="rId7" Type="http://schemas.openxmlformats.org/officeDocument/2006/relationships/image" Target="../media/image331.png"/><Relationship Id="rId12" Type="http://schemas.openxmlformats.org/officeDocument/2006/relationships/image" Target="../media/image38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11" Type="http://schemas.openxmlformats.org/officeDocument/2006/relationships/image" Target="../media/image371.png"/><Relationship Id="rId5" Type="http://schemas.openxmlformats.org/officeDocument/2006/relationships/image" Target="../media/image312.png"/><Relationship Id="rId15" Type="http://schemas.openxmlformats.org/officeDocument/2006/relationships/image" Target="../media/image41.png"/><Relationship Id="rId10" Type="http://schemas.openxmlformats.org/officeDocument/2006/relationships/image" Target="../media/image360.png"/><Relationship Id="rId4" Type="http://schemas.openxmlformats.org/officeDocument/2006/relationships/image" Target="../media/image301.png"/><Relationship Id="rId9" Type="http://schemas.openxmlformats.org/officeDocument/2006/relationships/image" Target="../media/image351.png"/><Relationship Id="rId14" Type="http://schemas.openxmlformats.org/officeDocument/2006/relationships/image" Target="../media/image20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png"/><Relationship Id="rId3" Type="http://schemas.openxmlformats.org/officeDocument/2006/relationships/image" Target="../media/image290.png"/><Relationship Id="rId7" Type="http://schemas.openxmlformats.org/officeDocument/2006/relationships/image" Target="../media/image44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342.png"/><Relationship Id="rId10" Type="http://schemas.openxmlformats.org/officeDocument/2006/relationships/image" Target="../media/image47.png"/><Relationship Id="rId4" Type="http://schemas.openxmlformats.org/officeDocument/2006/relationships/image" Target="../media/image40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3" Type="http://schemas.openxmlformats.org/officeDocument/2006/relationships/image" Target="../media/image51.png"/><Relationship Id="rId7" Type="http://schemas.openxmlformats.org/officeDocument/2006/relationships/image" Target="../media/image280.png"/><Relationship Id="rId12" Type="http://schemas.openxmlformats.org/officeDocument/2006/relationships/image" Target="../media/image3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340.png"/><Relationship Id="rId5" Type="http://schemas.openxmlformats.org/officeDocument/2006/relationships/image" Target="../media/image330.png"/><Relationship Id="rId10" Type="http://schemas.openxmlformats.org/officeDocument/2006/relationships/image" Target="../media/image300.png"/><Relationship Id="rId4" Type="http://schemas.openxmlformats.org/officeDocument/2006/relationships/image" Target="../media/image52.pn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5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1.png"/><Relationship Id="rId4" Type="http://schemas.openxmlformats.org/officeDocument/2006/relationships/image" Target="../media/image7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0.png"/><Relationship Id="rId4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3.png"/><Relationship Id="rId21" Type="http://schemas.openxmlformats.org/officeDocument/2006/relationships/image" Target="../media/image359.png"/><Relationship Id="rId17" Type="http://schemas.openxmlformats.org/officeDocument/2006/relationships/image" Target="../media/image94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353.png"/><Relationship Id="rId20" Type="http://schemas.openxmlformats.org/officeDocument/2006/relationships/image" Target="../media/image913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96.png"/><Relationship Id="rId15" Type="http://schemas.openxmlformats.org/officeDocument/2006/relationships/image" Target="../media/image101.png"/><Relationship Id="rId23" Type="http://schemas.openxmlformats.org/officeDocument/2006/relationships/image" Target="../media/image363.png"/><Relationship Id="rId9" Type="http://schemas.openxmlformats.org/officeDocument/2006/relationships/image" Target="../media/image540.png"/><Relationship Id="rId14" Type="http://schemas.openxmlformats.org/officeDocument/2006/relationships/image" Target="../media/image100.png"/><Relationship Id="rId22" Type="http://schemas.openxmlformats.org/officeDocument/2006/relationships/image" Target="../media/image36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7.png"/><Relationship Id="rId13" Type="http://schemas.openxmlformats.org/officeDocument/2006/relationships/image" Target="../media/image374.png"/><Relationship Id="rId3" Type="http://schemas.openxmlformats.org/officeDocument/2006/relationships/image" Target="../media/image95.emf"/><Relationship Id="rId7" Type="http://schemas.openxmlformats.org/officeDocument/2006/relationships/image" Target="../media/image366.png"/><Relationship Id="rId12" Type="http://schemas.openxmlformats.org/officeDocument/2006/relationships/image" Target="../media/image37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5.png"/><Relationship Id="rId11" Type="http://schemas.openxmlformats.org/officeDocument/2006/relationships/image" Target="../media/image372.png"/><Relationship Id="rId10" Type="http://schemas.openxmlformats.org/officeDocument/2006/relationships/image" Target="../media/image369.png"/><Relationship Id="rId4" Type="http://schemas.openxmlformats.org/officeDocument/2006/relationships/image" Target="../media/image355.png"/><Relationship Id="rId9" Type="http://schemas.openxmlformats.org/officeDocument/2006/relationships/image" Target="../media/image368.png"/><Relationship Id="rId14" Type="http://schemas.openxmlformats.org/officeDocument/2006/relationships/image" Target="../media/image37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7.png"/><Relationship Id="rId13" Type="http://schemas.openxmlformats.org/officeDocument/2006/relationships/image" Target="../media/image374.png"/><Relationship Id="rId3" Type="http://schemas.openxmlformats.org/officeDocument/2006/relationships/image" Target="../media/image96.emf"/><Relationship Id="rId7" Type="http://schemas.openxmlformats.org/officeDocument/2006/relationships/image" Target="../media/image366.png"/><Relationship Id="rId12" Type="http://schemas.openxmlformats.org/officeDocument/2006/relationships/image" Target="../media/image37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5.png"/><Relationship Id="rId11" Type="http://schemas.openxmlformats.org/officeDocument/2006/relationships/image" Target="../media/image372.png"/><Relationship Id="rId10" Type="http://schemas.openxmlformats.org/officeDocument/2006/relationships/image" Target="../media/image369.png"/><Relationship Id="rId4" Type="http://schemas.openxmlformats.org/officeDocument/2006/relationships/image" Target="../media/image355.png"/><Relationship Id="rId9" Type="http://schemas.openxmlformats.org/officeDocument/2006/relationships/image" Target="../media/image368.png"/><Relationship Id="rId14" Type="http://schemas.openxmlformats.org/officeDocument/2006/relationships/image" Target="../media/image37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7.png"/><Relationship Id="rId13" Type="http://schemas.openxmlformats.org/officeDocument/2006/relationships/image" Target="../media/image943.png"/><Relationship Id="rId3" Type="http://schemas.openxmlformats.org/officeDocument/2006/relationships/image" Target="../media/image97.emf"/><Relationship Id="rId7" Type="http://schemas.openxmlformats.org/officeDocument/2006/relationships/image" Target="../media/image366.png"/><Relationship Id="rId12" Type="http://schemas.openxmlformats.org/officeDocument/2006/relationships/image" Target="../media/image37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5.png"/><Relationship Id="rId11" Type="http://schemas.openxmlformats.org/officeDocument/2006/relationships/image" Target="../media/image372.png"/><Relationship Id="rId10" Type="http://schemas.openxmlformats.org/officeDocument/2006/relationships/image" Target="../media/image369.png"/><Relationship Id="rId4" Type="http://schemas.openxmlformats.org/officeDocument/2006/relationships/image" Target="../media/image355.png"/><Relationship Id="rId9" Type="http://schemas.openxmlformats.org/officeDocument/2006/relationships/image" Target="../media/image368.png"/><Relationship Id="rId14" Type="http://schemas.openxmlformats.org/officeDocument/2006/relationships/image" Target="../media/image96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7.png"/><Relationship Id="rId13" Type="http://schemas.openxmlformats.org/officeDocument/2006/relationships/image" Target="../media/image98.png"/><Relationship Id="rId3" Type="http://schemas.openxmlformats.org/officeDocument/2006/relationships/image" Target="../media/image98.emf"/><Relationship Id="rId7" Type="http://schemas.openxmlformats.org/officeDocument/2006/relationships/image" Target="../media/image366.png"/><Relationship Id="rId12" Type="http://schemas.openxmlformats.org/officeDocument/2006/relationships/image" Target="../media/image37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5.png"/><Relationship Id="rId11" Type="http://schemas.openxmlformats.org/officeDocument/2006/relationships/image" Target="../media/image372.png"/><Relationship Id="rId15" Type="http://schemas.openxmlformats.org/officeDocument/2006/relationships/image" Target="../media/image97.png"/><Relationship Id="rId10" Type="http://schemas.openxmlformats.org/officeDocument/2006/relationships/image" Target="../media/image369.png"/><Relationship Id="rId4" Type="http://schemas.openxmlformats.org/officeDocument/2006/relationships/image" Target="../media/image355.png"/><Relationship Id="rId9" Type="http://schemas.openxmlformats.org/officeDocument/2006/relationships/image" Target="../media/image368.png"/><Relationship Id="rId14" Type="http://schemas.openxmlformats.org/officeDocument/2006/relationships/image" Target="../media/image9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0.png"/><Relationship Id="rId13" Type="http://schemas.openxmlformats.org/officeDocument/2006/relationships/image" Target="../media/image1250.png"/><Relationship Id="rId18" Type="http://schemas.openxmlformats.org/officeDocument/2006/relationships/image" Target="../media/image105.png"/><Relationship Id="rId7" Type="http://schemas.openxmlformats.org/officeDocument/2006/relationships/image" Target="../media/image103.png"/><Relationship Id="rId17" Type="http://schemas.openxmlformats.org/officeDocument/2006/relationships/image" Target="../media/image104.png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12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80.png"/><Relationship Id="rId11" Type="http://schemas.openxmlformats.org/officeDocument/2006/relationships/image" Target="../media/image1230.png"/><Relationship Id="rId5" Type="http://schemas.openxmlformats.org/officeDocument/2006/relationships/image" Target="../media/image102.png"/><Relationship Id="rId15" Type="http://schemas.openxmlformats.org/officeDocument/2006/relationships/image" Target="../media/image1270.png"/><Relationship Id="rId10" Type="http://schemas.openxmlformats.org/officeDocument/2006/relationships/image" Target="../media/image1220.png"/><Relationship Id="rId4" Type="http://schemas.openxmlformats.org/officeDocument/2006/relationships/image" Target="../media/image1160.png"/><Relationship Id="rId9" Type="http://schemas.openxmlformats.org/officeDocument/2006/relationships/image" Target="../media/image1210.png"/><Relationship Id="rId14" Type="http://schemas.openxmlformats.org/officeDocument/2006/relationships/image" Target="../media/image1260.png"/></Relationships>
</file>

<file path=ppt/slides/_rels/slide4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3.png"/><Relationship Id="rId8" Type="http://schemas.openxmlformats.org/officeDocument/2006/relationships/image" Target="../media/image115.png"/><Relationship Id="rId3" Type="http://schemas.openxmlformats.org/officeDocument/2006/relationships/image" Target="../media/image99.emf"/><Relationship Id="rId21" Type="http://schemas.openxmlformats.org/officeDocument/2006/relationships/image" Target="../media/image112.png"/><Relationship Id="rId7" Type="http://schemas.openxmlformats.org/officeDocument/2006/relationships/image" Target="../media/image110.png"/><Relationship Id="rId12" Type="http://schemas.openxmlformats.org/officeDocument/2006/relationships/image" Target="../media/image107.png"/><Relationship Id="rId17" Type="http://schemas.openxmlformats.org/officeDocument/2006/relationships/image" Target="../media/image122.png"/><Relationship Id="rId25" Type="http://schemas.openxmlformats.org/officeDocument/2006/relationships/image" Target="../media/image128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121.png"/><Relationship Id="rId20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8.png"/><Relationship Id="rId24" Type="http://schemas.openxmlformats.org/officeDocument/2006/relationships/image" Target="../media/image127.png"/><Relationship Id="rId15" Type="http://schemas.openxmlformats.org/officeDocument/2006/relationships/image" Target="../media/image108.png"/><Relationship Id="rId23" Type="http://schemas.openxmlformats.org/officeDocument/2006/relationships/image" Target="../media/image120.png"/><Relationship Id="rId10" Type="http://schemas.openxmlformats.org/officeDocument/2006/relationships/image" Target="../media/image117.png"/><Relationship Id="rId19" Type="http://schemas.openxmlformats.org/officeDocument/2006/relationships/image" Target="../media/image124.png"/><Relationship Id="rId14" Type="http://schemas.openxmlformats.org/officeDocument/2006/relationships/image" Target="../media/image116.png"/><Relationship Id="rId4" Type="http://schemas.openxmlformats.org/officeDocument/2006/relationships/image" Target="../media/image1160.png"/><Relationship Id="rId22" Type="http://schemas.openxmlformats.org/officeDocument/2006/relationships/image" Target="../media/image12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26.png"/><Relationship Id="rId3" Type="http://schemas.openxmlformats.org/officeDocument/2006/relationships/image" Target="../media/image99.emf"/><Relationship Id="rId7" Type="http://schemas.openxmlformats.org/officeDocument/2006/relationships/image" Target="../media/image109.png"/><Relationship Id="rId12" Type="http://schemas.openxmlformats.org/officeDocument/2006/relationships/image" Target="../media/image127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1.png"/><Relationship Id="rId11" Type="http://schemas.openxmlformats.org/officeDocument/2006/relationships/image" Target="../media/image117.png"/><Relationship Id="rId5" Type="http://schemas.openxmlformats.org/officeDocument/2006/relationships/image" Target="../media/image1071.png"/><Relationship Id="rId10" Type="http://schemas.openxmlformats.org/officeDocument/2006/relationships/image" Target="../media/image1162.png"/><Relationship Id="rId4" Type="http://schemas.openxmlformats.org/officeDocument/2006/relationships/image" Target="../media/image106.png"/><Relationship Id="rId9" Type="http://schemas.openxmlformats.org/officeDocument/2006/relationships/image" Target="../media/image115.png"/><Relationship Id="rId14" Type="http://schemas.openxmlformats.org/officeDocument/2006/relationships/image" Target="../media/image12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2.png"/><Relationship Id="rId3" Type="http://schemas.openxmlformats.org/officeDocument/2006/relationships/image" Target="../media/image801.png"/><Relationship Id="rId7" Type="http://schemas.openxmlformats.org/officeDocument/2006/relationships/image" Target="../media/image8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2.png"/><Relationship Id="rId5" Type="http://schemas.openxmlformats.org/officeDocument/2006/relationships/image" Target="../media/image823.png"/><Relationship Id="rId4" Type="http://schemas.openxmlformats.org/officeDocument/2006/relationships/image" Target="../media/image812.png"/><Relationship Id="rId9" Type="http://schemas.openxmlformats.org/officeDocument/2006/relationships/image" Target="../media/image1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2.png"/><Relationship Id="rId3" Type="http://schemas.openxmlformats.org/officeDocument/2006/relationships/image" Target="../media/image920.png"/><Relationship Id="rId7" Type="http://schemas.openxmlformats.org/officeDocument/2006/relationships/image" Target="../media/image90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2.png"/><Relationship Id="rId11" Type="http://schemas.openxmlformats.org/officeDocument/2006/relationships/image" Target="../media/image941.png"/><Relationship Id="rId5" Type="http://schemas.openxmlformats.org/officeDocument/2006/relationships/image" Target="../media/image942.png"/><Relationship Id="rId10" Type="http://schemas.openxmlformats.org/officeDocument/2006/relationships/image" Target="../media/image952.png"/><Relationship Id="rId4" Type="http://schemas.openxmlformats.org/officeDocument/2006/relationships/image" Target="../media/image931.png"/><Relationship Id="rId9" Type="http://schemas.openxmlformats.org/officeDocument/2006/relationships/image" Target="../media/image92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1.png"/><Relationship Id="rId13" Type="http://schemas.openxmlformats.org/officeDocument/2006/relationships/image" Target="../media/image1020.png"/><Relationship Id="rId18" Type="http://schemas.openxmlformats.org/officeDocument/2006/relationships/image" Target="../media/image1070.png"/><Relationship Id="rId26" Type="http://schemas.openxmlformats.org/officeDocument/2006/relationships/image" Target="../media/image1150.png"/><Relationship Id="rId3" Type="http://schemas.openxmlformats.org/officeDocument/2006/relationships/image" Target="../media/image951.png"/><Relationship Id="rId21" Type="http://schemas.openxmlformats.org/officeDocument/2006/relationships/image" Target="../media/image1100.png"/><Relationship Id="rId34" Type="http://schemas.openxmlformats.org/officeDocument/2006/relationships/image" Target="../media/image1231.png"/><Relationship Id="rId7" Type="http://schemas.openxmlformats.org/officeDocument/2006/relationships/image" Target="../media/image270.png"/><Relationship Id="rId12" Type="http://schemas.openxmlformats.org/officeDocument/2006/relationships/image" Target="../media/image1010.png"/><Relationship Id="rId17" Type="http://schemas.openxmlformats.org/officeDocument/2006/relationships/image" Target="../media/image1060.png"/><Relationship Id="rId25" Type="http://schemas.openxmlformats.org/officeDocument/2006/relationships/image" Target="../media/image114.png"/><Relationship Id="rId33" Type="http://schemas.openxmlformats.org/officeDocument/2006/relationships/image" Target="../media/image1221.png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1050.png"/><Relationship Id="rId20" Type="http://schemas.openxmlformats.org/officeDocument/2006/relationships/image" Target="../media/image1090.png"/><Relationship Id="rId29" Type="http://schemas.openxmlformats.org/officeDocument/2006/relationships/image" Target="../media/image1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1000.png"/><Relationship Id="rId24" Type="http://schemas.openxmlformats.org/officeDocument/2006/relationships/image" Target="../media/image113.png"/><Relationship Id="rId32" Type="http://schemas.openxmlformats.org/officeDocument/2006/relationships/image" Target="../media/image1213.png"/><Relationship Id="rId15" Type="http://schemas.openxmlformats.org/officeDocument/2006/relationships/image" Target="../media/image1040.png"/><Relationship Id="rId23" Type="http://schemas.openxmlformats.org/officeDocument/2006/relationships/image" Target="../media/image1120.png"/><Relationship Id="rId28" Type="http://schemas.openxmlformats.org/officeDocument/2006/relationships/image" Target="../media/image1171.png"/><Relationship Id="rId10" Type="http://schemas.openxmlformats.org/officeDocument/2006/relationships/image" Target="../media/image990.png"/><Relationship Id="rId19" Type="http://schemas.openxmlformats.org/officeDocument/2006/relationships/image" Target="../media/image1080.png"/><Relationship Id="rId31" Type="http://schemas.openxmlformats.org/officeDocument/2006/relationships/image" Target="../media/image1201.png"/><Relationship Id="rId4" Type="http://schemas.openxmlformats.org/officeDocument/2006/relationships/image" Target="../media/image960.png"/><Relationship Id="rId9" Type="http://schemas.openxmlformats.org/officeDocument/2006/relationships/image" Target="../media/image981.png"/><Relationship Id="rId14" Type="http://schemas.openxmlformats.org/officeDocument/2006/relationships/image" Target="../media/image1030.png"/><Relationship Id="rId22" Type="http://schemas.openxmlformats.org/officeDocument/2006/relationships/image" Target="../media/image111.png"/><Relationship Id="rId27" Type="http://schemas.openxmlformats.org/officeDocument/2006/relationships/image" Target="../media/image1161.png"/><Relationship Id="rId30" Type="http://schemas.openxmlformats.org/officeDocument/2006/relationships/image" Target="../media/image119.png"/><Relationship Id="rId35" Type="http://schemas.openxmlformats.org/officeDocument/2006/relationships/image" Target="../media/image124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00.emf"/><Relationship Id="rId7" Type="http://schemas.openxmlformats.org/officeDocument/2006/relationships/image" Target="../media/image129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1.png"/><Relationship Id="rId5" Type="http://schemas.openxmlformats.org/officeDocument/2006/relationships/image" Target="../media/image1271.png"/><Relationship Id="rId4" Type="http://schemas.openxmlformats.org/officeDocument/2006/relationships/image" Target="../media/image1261.png"/><Relationship Id="rId9" Type="http://schemas.openxmlformats.org/officeDocument/2006/relationships/image" Target="../media/image13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13" Type="http://schemas.openxmlformats.org/officeDocument/2006/relationships/image" Target="../media/image142.png"/><Relationship Id="rId18" Type="http://schemas.openxmlformats.org/officeDocument/2006/relationships/image" Target="../media/image147.png"/><Relationship Id="rId3" Type="http://schemas.openxmlformats.org/officeDocument/2006/relationships/image" Target="../media/image132.png"/><Relationship Id="rId21" Type="http://schemas.openxmlformats.org/officeDocument/2006/relationships/image" Target="../media/image150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17" Type="http://schemas.openxmlformats.org/officeDocument/2006/relationships/image" Target="../media/image146.png"/><Relationship Id="rId2" Type="http://schemas.openxmlformats.org/officeDocument/2006/relationships/notesSlide" Target="../notesSlides/notesSlide46.xml"/><Relationship Id="rId16" Type="http://schemas.openxmlformats.org/officeDocument/2006/relationships/image" Target="../media/image145.png"/><Relationship Id="rId20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24" Type="http://schemas.openxmlformats.org/officeDocument/2006/relationships/image" Target="../media/image153.png"/><Relationship Id="rId5" Type="http://schemas.openxmlformats.org/officeDocument/2006/relationships/image" Target="../media/image134.png"/><Relationship Id="rId15" Type="http://schemas.openxmlformats.org/officeDocument/2006/relationships/image" Target="../media/image144.png"/><Relationship Id="rId23" Type="http://schemas.openxmlformats.org/officeDocument/2006/relationships/image" Target="../media/image1251.png"/><Relationship Id="rId10" Type="http://schemas.openxmlformats.org/officeDocument/2006/relationships/image" Target="../media/image103.emf"/><Relationship Id="rId19" Type="http://schemas.openxmlformats.org/officeDocument/2006/relationships/image" Target="../media/image148.png"/><Relationship Id="rId4" Type="http://schemas.openxmlformats.org/officeDocument/2006/relationships/image" Target="../media/image133.png"/><Relationship Id="rId9" Type="http://schemas.openxmlformats.org/officeDocument/2006/relationships/image" Target="../media/image102.emf"/><Relationship Id="rId14" Type="http://schemas.openxmlformats.org/officeDocument/2006/relationships/image" Target="../media/image143.png"/><Relationship Id="rId22" Type="http://schemas.openxmlformats.org/officeDocument/2006/relationships/image" Target="../media/image15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1.png"/><Relationship Id="rId18" Type="http://schemas.openxmlformats.org/officeDocument/2006/relationships/image" Target="../media/image8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17" Type="http://schemas.openxmlformats.org/officeDocument/2006/relationships/image" Target="../media/image7.png"/><Relationship Id="rId2" Type="http://schemas.openxmlformats.org/officeDocument/2006/relationships/tags" Target="../tags/tag3.xml"/><Relationship Id="rId16" Type="http://schemas.openxmlformats.org/officeDocument/2006/relationships/image" Target="../media/image6.png"/><Relationship Id="rId20" Type="http://schemas.openxmlformats.org/officeDocument/2006/relationships/image" Target="../media/image114.png"/><Relationship Id="rId1" Type="http://schemas.openxmlformats.org/officeDocument/2006/relationships/tags" Target="../tags/tag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5.png"/><Relationship Id="rId19" Type="http://schemas.openxmlformats.org/officeDocument/2006/relationships/image" Target="../media/image113.png"/><Relationship Id="rId4" Type="http://schemas.openxmlformats.org/officeDocument/2006/relationships/tags" Target="../tags/tag5.xml"/><Relationship Id="rId1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08.emf"/><Relationship Id="rId18" Type="http://schemas.openxmlformats.org/officeDocument/2006/relationships/image" Target="../media/image208.png"/><Relationship Id="rId26" Type="http://schemas.openxmlformats.org/officeDocument/2006/relationships/image" Target="../media/image110.emf"/><Relationship Id="rId3" Type="http://schemas.openxmlformats.org/officeDocument/2006/relationships/image" Target="../media/image137.png"/><Relationship Id="rId21" Type="http://schemas.openxmlformats.org/officeDocument/2006/relationships/image" Target="../media/image211.png"/><Relationship Id="rId34" Type="http://schemas.openxmlformats.org/officeDocument/2006/relationships/image" Target="../media/image169.png"/><Relationship Id="rId7" Type="http://schemas.openxmlformats.org/officeDocument/2006/relationships/image" Target="../media/image165.png"/><Relationship Id="rId12" Type="http://schemas.openxmlformats.org/officeDocument/2006/relationships/image" Target="../media/image107.emf"/><Relationship Id="rId17" Type="http://schemas.openxmlformats.org/officeDocument/2006/relationships/image" Target="../media/image207.png"/><Relationship Id="rId25" Type="http://schemas.openxmlformats.org/officeDocument/2006/relationships/image" Target="../media/image213.png"/><Relationship Id="rId33" Type="http://schemas.openxmlformats.org/officeDocument/2006/relationships/image" Target="../media/image168.png"/><Relationship Id="rId38" Type="http://schemas.openxmlformats.org/officeDocument/2006/relationships/image" Target="../media/image157.png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206.png"/><Relationship Id="rId20" Type="http://schemas.openxmlformats.org/officeDocument/2006/relationships/image" Target="../media/image210.png"/><Relationship Id="rId29" Type="http://schemas.openxmlformats.org/officeDocument/2006/relationships/image" Target="../media/image1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4.png"/><Relationship Id="rId11" Type="http://schemas.openxmlformats.org/officeDocument/2006/relationships/image" Target="../media/image106.emf"/><Relationship Id="rId24" Type="http://schemas.openxmlformats.org/officeDocument/2006/relationships/image" Target="../media/image200.png"/><Relationship Id="rId32" Type="http://schemas.openxmlformats.org/officeDocument/2006/relationships/image" Target="../media/image111.emf"/><Relationship Id="rId37" Type="http://schemas.openxmlformats.org/officeDocument/2006/relationships/image" Target="../media/image156.png"/><Relationship Id="rId5" Type="http://schemas.openxmlformats.org/officeDocument/2006/relationships/image" Target="../media/image163.png"/><Relationship Id="rId23" Type="http://schemas.openxmlformats.org/officeDocument/2006/relationships/image" Target="../media/image109.emf"/><Relationship Id="rId28" Type="http://schemas.openxmlformats.org/officeDocument/2006/relationships/image" Target="../media/image159.png"/><Relationship Id="rId36" Type="http://schemas.openxmlformats.org/officeDocument/2006/relationships/image" Target="../media/image182.png"/><Relationship Id="rId10" Type="http://schemas.openxmlformats.org/officeDocument/2006/relationships/image" Target="../media/image105.emf"/><Relationship Id="rId19" Type="http://schemas.openxmlformats.org/officeDocument/2006/relationships/image" Target="../media/image209.png"/><Relationship Id="rId31" Type="http://schemas.openxmlformats.org/officeDocument/2006/relationships/image" Target="../media/image166.png"/><Relationship Id="rId4" Type="http://schemas.openxmlformats.org/officeDocument/2006/relationships/image" Target="../media/image162.png"/><Relationship Id="rId9" Type="http://schemas.openxmlformats.org/officeDocument/2006/relationships/image" Target="../media/image104.emf"/><Relationship Id="rId22" Type="http://schemas.openxmlformats.org/officeDocument/2006/relationships/image" Target="../media/image212.png"/><Relationship Id="rId27" Type="http://schemas.openxmlformats.org/officeDocument/2006/relationships/image" Target="../media/image158.png"/><Relationship Id="rId30" Type="http://schemas.openxmlformats.org/officeDocument/2006/relationships/image" Target="../media/image161.png"/><Relationship Id="rId35" Type="http://schemas.openxmlformats.org/officeDocument/2006/relationships/image" Target="../media/image17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13" Type="http://schemas.openxmlformats.org/officeDocument/2006/relationships/image" Target="../media/image1600.png"/><Relationship Id="rId18" Type="http://schemas.openxmlformats.org/officeDocument/2006/relationships/image" Target="../media/image170.png"/><Relationship Id="rId26" Type="http://schemas.openxmlformats.org/officeDocument/2006/relationships/image" Target="../media/image222.png"/><Relationship Id="rId3" Type="http://schemas.openxmlformats.org/officeDocument/2006/relationships/image" Target="../media/image162.png"/><Relationship Id="rId21" Type="http://schemas.openxmlformats.org/officeDocument/2006/relationships/image" Target="../media/image217.png"/><Relationship Id="rId7" Type="http://schemas.openxmlformats.org/officeDocument/2006/relationships/image" Target="../media/image167.png"/><Relationship Id="rId12" Type="http://schemas.openxmlformats.org/officeDocument/2006/relationships/image" Target="../media/image159.png"/><Relationship Id="rId17" Type="http://schemas.openxmlformats.org/officeDocument/2006/relationships/image" Target="../media/image169.png"/><Relationship Id="rId25" Type="http://schemas.openxmlformats.org/officeDocument/2006/relationships/image" Target="../media/image221.png"/><Relationship Id="rId2" Type="http://schemas.openxmlformats.org/officeDocument/2006/relationships/image" Target="../media/image214.png"/><Relationship Id="rId16" Type="http://schemas.openxmlformats.org/officeDocument/2006/relationships/image" Target="../media/image168.png"/><Relationship Id="rId20" Type="http://schemas.openxmlformats.org/officeDocument/2006/relationships/image" Target="../media/image112.emf"/><Relationship Id="rId29" Type="http://schemas.openxmlformats.org/officeDocument/2006/relationships/image" Target="../media/image2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5.png"/><Relationship Id="rId11" Type="http://schemas.openxmlformats.org/officeDocument/2006/relationships/image" Target="../media/image158.png"/><Relationship Id="rId24" Type="http://schemas.openxmlformats.org/officeDocument/2006/relationships/image" Target="../media/image220.png"/><Relationship Id="rId5" Type="http://schemas.openxmlformats.org/officeDocument/2006/relationships/image" Target="../media/image164.png"/><Relationship Id="rId15" Type="http://schemas.openxmlformats.org/officeDocument/2006/relationships/image" Target="../media/image166.png"/><Relationship Id="rId23" Type="http://schemas.openxmlformats.org/officeDocument/2006/relationships/image" Target="../media/image219.png"/><Relationship Id="rId28" Type="http://schemas.openxmlformats.org/officeDocument/2006/relationships/image" Target="../media/image224.png"/><Relationship Id="rId10" Type="http://schemas.openxmlformats.org/officeDocument/2006/relationships/image" Target="../media/image111.emf"/><Relationship Id="rId19" Type="http://schemas.openxmlformats.org/officeDocument/2006/relationships/image" Target="../media/image182.png"/><Relationship Id="rId4" Type="http://schemas.openxmlformats.org/officeDocument/2006/relationships/image" Target="../media/image163.png"/><Relationship Id="rId9" Type="http://schemas.openxmlformats.org/officeDocument/2006/relationships/image" Target="../media/image110.emf"/><Relationship Id="rId14" Type="http://schemas.openxmlformats.org/officeDocument/2006/relationships/image" Target="../media/image161.png"/><Relationship Id="rId22" Type="http://schemas.openxmlformats.org/officeDocument/2006/relationships/image" Target="../media/image218.png"/><Relationship Id="rId27" Type="http://schemas.openxmlformats.org/officeDocument/2006/relationships/image" Target="../media/image223.png"/><Relationship Id="rId30" Type="http://schemas.openxmlformats.org/officeDocument/2006/relationships/image" Target="../media/image22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3.png"/><Relationship Id="rId18" Type="http://schemas.openxmlformats.org/officeDocument/2006/relationships/image" Target="../media/image168.png"/><Relationship Id="rId26" Type="http://schemas.openxmlformats.org/officeDocument/2006/relationships/image" Target="../media/image177.png"/><Relationship Id="rId3" Type="http://schemas.openxmlformats.org/officeDocument/2006/relationships/image" Target="../media/image113.emf"/><Relationship Id="rId21" Type="http://schemas.openxmlformats.org/officeDocument/2006/relationships/image" Target="../media/image115.emf"/><Relationship Id="rId7" Type="http://schemas.openxmlformats.org/officeDocument/2006/relationships/image" Target="../media/image111.emf"/><Relationship Id="rId12" Type="http://schemas.openxmlformats.org/officeDocument/2006/relationships/image" Target="../media/image162.png"/><Relationship Id="rId17" Type="http://schemas.openxmlformats.org/officeDocument/2006/relationships/image" Target="../media/image167.png"/><Relationship Id="rId25" Type="http://schemas.openxmlformats.org/officeDocument/2006/relationships/image" Target="../media/image176.png"/><Relationship Id="rId33" Type="http://schemas.openxmlformats.org/officeDocument/2006/relationships/image" Target="../media/image155.png"/><Relationship Id="rId2" Type="http://schemas.openxmlformats.org/officeDocument/2006/relationships/notesSlide" Target="../notesSlides/notesSlide48.xml"/><Relationship Id="rId16" Type="http://schemas.openxmlformats.org/officeDocument/2006/relationships/image" Target="../media/image166.png"/><Relationship Id="rId20" Type="http://schemas.openxmlformats.org/officeDocument/2006/relationships/image" Target="../media/image170.png"/><Relationship Id="rId29" Type="http://schemas.openxmlformats.org/officeDocument/2006/relationships/image" Target="../media/image1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emf"/><Relationship Id="rId11" Type="http://schemas.openxmlformats.org/officeDocument/2006/relationships/image" Target="../media/image161.png"/><Relationship Id="rId24" Type="http://schemas.openxmlformats.org/officeDocument/2006/relationships/image" Target="../media/image175.png"/><Relationship Id="rId32" Type="http://schemas.openxmlformats.org/officeDocument/2006/relationships/image" Target="../media/image152.png"/><Relationship Id="rId5" Type="http://schemas.openxmlformats.org/officeDocument/2006/relationships/image" Target="../media/image160.png"/><Relationship Id="rId15" Type="http://schemas.openxmlformats.org/officeDocument/2006/relationships/image" Target="../media/image165.png"/><Relationship Id="rId23" Type="http://schemas.openxmlformats.org/officeDocument/2006/relationships/image" Target="../media/image117.emf"/><Relationship Id="rId28" Type="http://schemas.openxmlformats.org/officeDocument/2006/relationships/image" Target="../media/image179.png"/><Relationship Id="rId10" Type="http://schemas.openxmlformats.org/officeDocument/2006/relationships/image" Target="../media/image1600.png"/><Relationship Id="rId19" Type="http://schemas.openxmlformats.org/officeDocument/2006/relationships/image" Target="../media/image169.png"/><Relationship Id="rId31" Type="http://schemas.openxmlformats.org/officeDocument/2006/relationships/image" Target="../media/image182.png"/><Relationship Id="rId4" Type="http://schemas.openxmlformats.org/officeDocument/2006/relationships/image" Target="../media/image114.emf"/><Relationship Id="rId9" Type="http://schemas.openxmlformats.org/officeDocument/2006/relationships/image" Target="../media/image159.png"/><Relationship Id="rId14" Type="http://schemas.openxmlformats.org/officeDocument/2006/relationships/image" Target="../media/image164.png"/><Relationship Id="rId22" Type="http://schemas.openxmlformats.org/officeDocument/2006/relationships/image" Target="../media/image116.emf"/><Relationship Id="rId27" Type="http://schemas.openxmlformats.org/officeDocument/2006/relationships/image" Target="../media/image178.png"/><Relationship Id="rId30" Type="http://schemas.openxmlformats.org/officeDocument/2006/relationships/image" Target="../media/image18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emf"/><Relationship Id="rId13" Type="http://schemas.openxmlformats.org/officeDocument/2006/relationships/image" Target="../media/image189.png"/><Relationship Id="rId18" Type="http://schemas.openxmlformats.org/officeDocument/2006/relationships/image" Target="../media/image194.png"/><Relationship Id="rId26" Type="http://schemas.openxmlformats.org/officeDocument/2006/relationships/image" Target="../media/image1600.png"/><Relationship Id="rId3" Type="http://schemas.openxmlformats.org/officeDocument/2006/relationships/image" Target="../media/image162.png"/><Relationship Id="rId21" Type="http://schemas.openxmlformats.org/officeDocument/2006/relationships/image" Target="../media/image197.png"/><Relationship Id="rId7" Type="http://schemas.openxmlformats.org/officeDocument/2006/relationships/image" Target="../media/image167.png"/><Relationship Id="rId12" Type="http://schemas.openxmlformats.org/officeDocument/2006/relationships/image" Target="../media/image188.png"/><Relationship Id="rId17" Type="http://schemas.openxmlformats.org/officeDocument/2006/relationships/image" Target="../media/image193.png"/><Relationship Id="rId25" Type="http://schemas.openxmlformats.org/officeDocument/2006/relationships/image" Target="../media/image159.png"/><Relationship Id="rId2" Type="http://schemas.openxmlformats.org/officeDocument/2006/relationships/notesSlide" Target="../notesSlides/notesSlide49.xml"/><Relationship Id="rId16" Type="http://schemas.openxmlformats.org/officeDocument/2006/relationships/image" Target="../media/image192.png"/><Relationship Id="rId20" Type="http://schemas.openxmlformats.org/officeDocument/2006/relationships/image" Target="../media/image122.emf"/><Relationship Id="rId29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.png"/><Relationship Id="rId11" Type="http://schemas.openxmlformats.org/officeDocument/2006/relationships/image" Target="../media/image121.emf"/><Relationship Id="rId24" Type="http://schemas.openxmlformats.org/officeDocument/2006/relationships/image" Target="../media/image158.png"/><Relationship Id="rId32" Type="http://schemas.openxmlformats.org/officeDocument/2006/relationships/image" Target="../media/image182.png"/><Relationship Id="rId5" Type="http://schemas.openxmlformats.org/officeDocument/2006/relationships/image" Target="../media/image164.png"/><Relationship Id="rId15" Type="http://schemas.openxmlformats.org/officeDocument/2006/relationships/image" Target="../media/image191.png"/><Relationship Id="rId23" Type="http://schemas.openxmlformats.org/officeDocument/2006/relationships/image" Target="../media/image111.emf"/><Relationship Id="rId28" Type="http://schemas.openxmlformats.org/officeDocument/2006/relationships/image" Target="../media/image166.png"/><Relationship Id="rId10" Type="http://schemas.openxmlformats.org/officeDocument/2006/relationships/image" Target="../media/image120.emf"/><Relationship Id="rId19" Type="http://schemas.openxmlformats.org/officeDocument/2006/relationships/image" Target="../media/image183.png"/><Relationship Id="rId31" Type="http://schemas.openxmlformats.org/officeDocument/2006/relationships/image" Target="../media/image170.png"/><Relationship Id="rId4" Type="http://schemas.openxmlformats.org/officeDocument/2006/relationships/image" Target="../media/image163.png"/><Relationship Id="rId9" Type="http://schemas.openxmlformats.org/officeDocument/2006/relationships/image" Target="../media/image119.emf"/><Relationship Id="rId14" Type="http://schemas.openxmlformats.org/officeDocument/2006/relationships/image" Target="../media/image190.png"/><Relationship Id="rId22" Type="http://schemas.openxmlformats.org/officeDocument/2006/relationships/image" Target="../media/image110.emf"/><Relationship Id="rId27" Type="http://schemas.openxmlformats.org/officeDocument/2006/relationships/image" Target="../media/image161.png"/><Relationship Id="rId30" Type="http://schemas.openxmlformats.org/officeDocument/2006/relationships/image" Target="../media/image16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227.png"/><Relationship Id="rId7" Type="http://schemas.openxmlformats.org/officeDocument/2006/relationships/image" Target="../media/image17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1.png"/><Relationship Id="rId5" Type="http://schemas.openxmlformats.org/officeDocument/2006/relationships/image" Target="../media/image22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3" Type="http://schemas.openxmlformats.org/officeDocument/2006/relationships/image" Target="../media/image542.png"/><Relationship Id="rId12" Type="http://schemas.openxmlformats.org/officeDocument/2006/relationships/image" Target="../media/image11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.png"/><Relationship Id="rId15" Type="http://schemas.openxmlformats.org/officeDocument/2006/relationships/image" Target="../media/image14.png"/><Relationship Id="rId10" Type="http://schemas.openxmlformats.org/officeDocument/2006/relationships/image" Target="../media/image119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7.png"/><Relationship Id="rId3" Type="http://schemas.openxmlformats.org/officeDocument/2006/relationships/tags" Target="../tags/tag8.xml"/><Relationship Id="rId21" Type="http://schemas.openxmlformats.org/officeDocument/2006/relationships/image" Target="../media/image20.png"/><Relationship Id="rId7" Type="http://schemas.openxmlformats.org/officeDocument/2006/relationships/notesSlide" Target="../notesSlides/notesSlide5.xml"/><Relationship Id="rId17" Type="http://schemas.openxmlformats.org/officeDocument/2006/relationships/image" Target="../media/image16.png"/><Relationship Id="rId2" Type="http://schemas.openxmlformats.org/officeDocument/2006/relationships/tags" Target="../tags/tag7.xml"/><Relationship Id="rId16" Type="http://schemas.openxmlformats.org/officeDocument/2006/relationships/image" Target="../media/image346.png"/><Relationship Id="rId20" Type="http://schemas.openxmlformats.org/officeDocument/2006/relationships/image" Target="../media/image19.png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23" Type="http://schemas.openxmlformats.org/officeDocument/2006/relationships/image" Target="../media/image347.png"/><Relationship Id="rId19" Type="http://schemas.openxmlformats.org/officeDocument/2006/relationships/image" Target="../media/image18.png"/><Relationship Id="rId4" Type="http://schemas.openxmlformats.org/officeDocument/2006/relationships/tags" Target="../tags/tag9.xml"/><Relationship Id="rId2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911.png"/><Relationship Id="rId13" Type="http://schemas.openxmlformats.org/officeDocument/2006/relationships/image" Target="../media/image1410.png"/><Relationship Id="rId21" Type="http://schemas.openxmlformats.org/officeDocument/2006/relationships/image" Target="../media/image2210.png"/><Relationship Id="rId3" Type="http://schemas.openxmlformats.org/officeDocument/2006/relationships/image" Target="../media/image410.png"/><Relationship Id="rId7" Type="http://schemas.openxmlformats.org/officeDocument/2006/relationships/image" Target="../media/image813.png"/><Relationship Id="rId12" Type="http://schemas.openxmlformats.org/officeDocument/2006/relationships/image" Target="../media/image138.png"/><Relationship Id="rId2" Type="http://schemas.openxmlformats.org/officeDocument/2006/relationships/notesSlide" Target="../notesSlides/notesSlide6.xml"/><Relationship Id="rId20" Type="http://schemas.openxmlformats.org/officeDocument/2006/relationships/image" Target="../media/image2110.png"/><Relationship Id="rId16" Type="http://schemas.openxmlformats.org/officeDocument/2006/relationships/image" Target="../media/image17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5.png"/><Relationship Id="rId24" Type="http://schemas.openxmlformats.org/officeDocument/2006/relationships/image" Target="../media/image413.png"/><Relationship Id="rId11" Type="http://schemas.openxmlformats.org/officeDocument/2006/relationships/image" Target="../media/image1211.png"/><Relationship Id="rId23" Type="http://schemas.openxmlformats.org/officeDocument/2006/relationships/image" Target="../media/image511.png"/><Relationship Id="rId5" Type="http://schemas.openxmlformats.org/officeDocument/2006/relationships/image" Target="../media/image614.png"/><Relationship Id="rId15" Type="http://schemas.openxmlformats.org/officeDocument/2006/relationships/image" Target="../media/image1610.png"/><Relationship Id="rId19" Type="http://schemas.openxmlformats.org/officeDocument/2006/relationships/image" Target="../media/image22.png"/><Relationship Id="rId10" Type="http://schemas.openxmlformats.org/officeDocument/2006/relationships/image" Target="../media/image1111.png"/><Relationship Id="rId22" Type="http://schemas.openxmlformats.org/officeDocument/2006/relationships/image" Target="../media/image23.png"/><Relationship Id="rId4" Type="http://schemas.openxmlformats.org/officeDocument/2006/relationships/image" Target="../media/image510.png"/><Relationship Id="rId9" Type="http://schemas.openxmlformats.org/officeDocument/2006/relationships/image" Target="../media/image1012.png"/><Relationship Id="rId14" Type="http://schemas.openxmlformats.org/officeDocument/2006/relationships/image" Target="../media/image15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8" name="Group 6"/>
          <p:cNvGrpSpPr>
            <a:grpSpLocks/>
          </p:cNvGrpSpPr>
          <p:nvPr/>
        </p:nvGrpSpPr>
        <p:grpSpPr bwMode="auto">
          <a:xfrm>
            <a:off x="1957169" y="3162441"/>
            <a:ext cx="2800765" cy="307492"/>
            <a:chOff x="2274" y="1514"/>
            <a:chExt cx="2268" cy="249"/>
          </a:xfrm>
        </p:grpSpPr>
        <p:pic>
          <p:nvPicPr>
            <p:cNvPr id="31749" name="Picture 7" descr="j033150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" y="1514"/>
              <a:ext cx="1144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0" name="Picture 8" descr="j033150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" y="1514"/>
              <a:ext cx="1144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9453" name="Text Box 13"/>
          <p:cNvSpPr txBox="1">
            <a:spLocks noChangeArrowheads="1"/>
          </p:cNvSpPr>
          <p:nvPr/>
        </p:nvSpPr>
        <p:spPr bwMode="auto">
          <a:xfrm>
            <a:off x="1767681" y="3652807"/>
            <a:ext cx="5917004" cy="369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Hideko </a:t>
            </a:r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NAGAHIRO   (Nara 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Women’s </a:t>
            </a:r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University)</a:t>
            </a:r>
          </a:p>
        </p:txBody>
      </p:sp>
      <p:sp>
        <p:nvSpPr>
          <p:cNvPr id="829455" name="Text Box 15"/>
          <p:cNvSpPr txBox="1">
            <a:spLocks noChangeArrowheads="1"/>
          </p:cNvSpPr>
          <p:nvPr/>
        </p:nvSpPr>
        <p:spPr bwMode="auto">
          <a:xfrm>
            <a:off x="1801594" y="408653"/>
            <a:ext cx="574708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663300"/>
                </a:solidFill>
                <a:latin typeface="+mj-lt"/>
              </a:rPr>
              <a:t>The 14</a:t>
            </a:r>
            <a:r>
              <a:rPr lang="en-US" altLang="ja-JP" sz="1600" baseline="30000" dirty="0" smtClean="0">
                <a:solidFill>
                  <a:srgbClr val="663300"/>
                </a:solidFill>
                <a:latin typeface="+mj-lt"/>
              </a:rPr>
              <a:t>th</a:t>
            </a:r>
            <a:r>
              <a:rPr lang="en-US" altLang="ja-JP" sz="1600" dirty="0" smtClean="0">
                <a:solidFill>
                  <a:srgbClr val="663300"/>
                </a:solidFill>
                <a:latin typeface="+mj-lt"/>
              </a:rPr>
              <a:t> International Conference on Meson-Nucleon Physics</a:t>
            </a:r>
            <a:br>
              <a:rPr lang="en-US" altLang="ja-JP" sz="1600" dirty="0" smtClean="0">
                <a:solidFill>
                  <a:srgbClr val="663300"/>
                </a:solidFill>
                <a:latin typeface="+mj-lt"/>
              </a:rPr>
            </a:br>
            <a:r>
              <a:rPr lang="en-US" altLang="ja-JP" sz="1600" dirty="0" smtClean="0">
                <a:solidFill>
                  <a:srgbClr val="663300"/>
                </a:solidFill>
                <a:latin typeface="+mj-lt"/>
              </a:rPr>
              <a:t>and the Structure of the Nucleon (MENU2016)</a:t>
            </a:r>
          </a:p>
          <a:p>
            <a:r>
              <a:rPr lang="en-US" altLang="ja-JP" sz="1600" dirty="0" smtClean="0">
                <a:solidFill>
                  <a:srgbClr val="663300"/>
                </a:solidFill>
                <a:latin typeface="+mj-lt"/>
              </a:rPr>
              <a:t>29 July 2016, </a:t>
            </a:r>
          </a:p>
          <a:p>
            <a:r>
              <a:rPr lang="en-US" altLang="ja-JP" sz="1600" dirty="0" smtClean="0">
                <a:solidFill>
                  <a:srgbClr val="663300"/>
                </a:solidFill>
                <a:latin typeface="+mj-lt"/>
              </a:rPr>
              <a:t>Clock Tower Centennial Hall, Kyoto University</a:t>
            </a:r>
            <a:endParaRPr lang="en-US" altLang="ja-JP" sz="1600" dirty="0">
              <a:solidFill>
                <a:srgbClr val="6633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63" name="Text Box 23"/>
              <p:cNvSpPr txBox="1">
                <a:spLocks noChangeArrowheads="1"/>
              </p:cNvSpPr>
              <p:nvPr/>
            </p:nvSpPr>
            <p:spPr bwMode="auto">
              <a:xfrm>
                <a:off x="533400" y="2133600"/>
                <a:ext cx="8080802" cy="8679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defRPr/>
                </a:pPr>
                <a:r>
                  <a:rPr lang="en-US" altLang="ja-JP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Formation of possible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altLang="ja-JP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ja-JP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(958)</m:t>
                    </m:r>
                  </m:oMath>
                </a14:m>
                <a:r>
                  <a:rPr lang="en-US" altLang="ja-JP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rPr>
                  <a:t>-nucleus bound states</a:t>
                </a:r>
                <a:br>
                  <a:rPr lang="en-US" altLang="ja-JP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rPr>
                </a:br>
                <a:r>
                  <a:rPr lang="en-US" altLang="ja-JP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altLang="ja-JP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ja-JP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ja-JP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rPr>
                  <a:t> interaction</a:t>
                </a:r>
              </a:p>
            </p:txBody>
          </p:sp>
        </mc:Choice>
        <mc:Fallback xmlns="">
          <p:sp>
            <p:nvSpPr>
              <p:cNvPr id="829463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2133600"/>
                <a:ext cx="8080802" cy="867930"/>
              </a:xfrm>
              <a:prstGeom prst="rect">
                <a:avLst/>
              </a:prstGeom>
              <a:blipFill rotWithShape="0">
                <a:blip r:embed="rId4"/>
                <a:stretch>
                  <a:fillRect l="-1208" t="-13380" r="-1509" b="-232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4776570" y="3162441"/>
            <a:ext cx="2800765" cy="307492"/>
            <a:chOff x="2274" y="1514"/>
            <a:chExt cx="2268" cy="249"/>
          </a:xfrm>
        </p:grpSpPr>
        <p:pic>
          <p:nvPicPr>
            <p:cNvPr id="17" name="Picture 7" descr="j033150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" y="1514"/>
              <a:ext cx="1144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8" descr="j033150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" y="1514"/>
              <a:ext cx="1144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テキスト ボックス 1"/>
          <p:cNvSpPr txBox="1"/>
          <p:nvPr/>
        </p:nvSpPr>
        <p:spPr>
          <a:xfrm>
            <a:off x="6171984" y="4310978"/>
            <a:ext cx="2771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u="sng" dirty="0" smtClean="0"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Mainly collaborate with :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965858" y="4798874"/>
            <a:ext cx="40072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Clr>
                <a:srgbClr val="FF0000"/>
              </a:buClr>
            </a:pPr>
            <a:r>
              <a:rPr kumimoji="1" lang="en-US" altLang="ja-JP" sz="1800" dirty="0" smtClean="0"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Satoru </a:t>
            </a:r>
            <a:r>
              <a:rPr kumimoji="1" lang="en-US" altLang="ja-JP" sz="1800" dirty="0" err="1" smtClean="0"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Hirenzaki</a:t>
            </a:r>
            <a:r>
              <a:rPr kumimoji="1" lang="en-US" altLang="ja-JP" sz="1800" dirty="0" smtClean="0"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 (Nara WU.)</a:t>
            </a:r>
          </a:p>
          <a:p>
            <a:pPr algn="r">
              <a:buClr>
                <a:srgbClr val="FF0000"/>
              </a:buClr>
            </a:pPr>
            <a:r>
              <a:rPr lang="en-US" altLang="ja-JP" sz="1800" dirty="0" smtClean="0"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Daisuke </a:t>
            </a:r>
            <a:r>
              <a:rPr lang="en-US" altLang="ja-JP" sz="1800" dirty="0" err="1" smtClean="0"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Jido</a:t>
            </a:r>
            <a:r>
              <a:rPr lang="en-US" altLang="ja-JP" sz="1800" dirty="0" smtClean="0"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 (Tokyo Metropolitan Univ.)</a:t>
            </a:r>
          </a:p>
          <a:p>
            <a:pPr algn="r">
              <a:buClr>
                <a:srgbClr val="FF0000"/>
              </a:buClr>
            </a:pPr>
            <a:endParaRPr kumimoji="1" lang="en-US" altLang="ja-JP" sz="1800" dirty="0" smtClean="0"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  <a:p>
            <a:pPr algn="r">
              <a:buClr>
                <a:srgbClr val="FF0000"/>
              </a:buClr>
            </a:pPr>
            <a:r>
              <a:rPr lang="en-US" altLang="ja-JP" sz="1800" dirty="0" smtClean="0"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Hiroyuki Fujioka (Kyoto U.)</a:t>
            </a:r>
          </a:p>
          <a:p>
            <a:pPr algn="r">
              <a:buClr>
                <a:srgbClr val="FF0000"/>
              </a:buClr>
            </a:pPr>
            <a:r>
              <a:rPr lang="en-US" altLang="ja-JP" sz="1800" dirty="0" smtClean="0"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Kenta </a:t>
            </a:r>
            <a:r>
              <a:rPr lang="en-US" altLang="ja-JP" sz="1800" dirty="0" err="1" smtClean="0"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Itahashi</a:t>
            </a:r>
            <a:r>
              <a:rPr lang="en-US" altLang="ja-JP" sz="1800" dirty="0" smtClean="0"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 (RIKEN)</a:t>
            </a:r>
          </a:p>
          <a:p>
            <a:pPr algn="r">
              <a:buClr>
                <a:srgbClr val="FF0000"/>
              </a:buClr>
            </a:pPr>
            <a:r>
              <a:rPr kumimoji="1" lang="en-US" altLang="ja-JP" sz="1800" dirty="0" err="1" smtClean="0"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Yoshiki</a:t>
            </a:r>
            <a:r>
              <a:rPr kumimoji="1" lang="en-US" altLang="ja-JP" sz="1800" dirty="0" smtClean="0"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 Tanaka (GSI)</a:t>
            </a:r>
            <a:endParaRPr kumimoji="1" lang="ja-JP" altLang="en-US" sz="1800" dirty="0" smtClean="0"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5606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BB36A-770E-4ACC-924C-0210400E25A2}" type="slidenum">
              <a:rPr lang="en-US" altLang="ja-JP"/>
              <a:pPr/>
              <a:t>10</a:t>
            </a:fld>
            <a:endParaRPr lang="en-US" altLang="ja-JP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201534" y="229576"/>
                <a:ext cx="66318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Clr>
                    <a:srgbClr val="FF0000"/>
                  </a:buClr>
                  <a:buFont typeface="Wingdings" panose="05000000000000000000" pitchFamily="2" charset="2"/>
                  <a:buChar char="ü"/>
                </a:pPr>
                <a:r>
                  <a:rPr lang="en-US" altLang="ja-JP" sz="2400" b="1" dirty="0" smtClean="0"/>
                  <a:t>in-medium 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24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ja-JP" sz="2400" b="1" dirty="0" smtClean="0"/>
                  <a:t> mass reduction with NJL model </a:t>
                </a:r>
                <a:endParaRPr kumimoji="1" lang="ja-JP" altLang="en-US" sz="24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34" y="229576"/>
                <a:ext cx="6631815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287" t="-17333" r="-827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グループ化 99"/>
          <p:cNvGrpSpPr/>
          <p:nvPr/>
        </p:nvGrpSpPr>
        <p:grpSpPr>
          <a:xfrm>
            <a:off x="4657509" y="864797"/>
            <a:ext cx="4474020" cy="5669577"/>
            <a:chOff x="4657509" y="627505"/>
            <a:chExt cx="4474020" cy="5669577"/>
          </a:xfrm>
        </p:grpSpPr>
        <p:sp>
          <p:nvSpPr>
            <p:cNvPr id="101" name="角丸四角形 100"/>
            <p:cNvSpPr/>
            <p:nvPr/>
          </p:nvSpPr>
          <p:spPr bwMode="auto">
            <a:xfrm>
              <a:off x="4657509" y="627505"/>
              <a:ext cx="4474020" cy="5669577"/>
            </a:xfrm>
            <a:prstGeom prst="roundRect">
              <a:avLst>
                <a:gd name="adj" fmla="val 4532"/>
              </a:avLst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101600" dist="76200" dir="135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02" name="正方形/長方形 2053"/>
            <p:cNvSpPr/>
            <p:nvPr/>
          </p:nvSpPr>
          <p:spPr bwMode="auto">
            <a:xfrm rot="16200000" flipH="1">
              <a:off x="7066826" y="646431"/>
              <a:ext cx="1315074" cy="1885126"/>
            </a:xfrm>
            <a:custGeom>
              <a:avLst/>
              <a:gdLst>
                <a:gd name="connsiteX0" fmla="*/ 0 w 1819111"/>
                <a:gd name="connsiteY0" fmla="*/ 0 h 762000"/>
                <a:gd name="connsiteX1" fmla="*/ 1819111 w 1819111"/>
                <a:gd name="connsiteY1" fmla="*/ 0 h 762000"/>
                <a:gd name="connsiteX2" fmla="*/ 1819111 w 1819111"/>
                <a:gd name="connsiteY2" fmla="*/ 762000 h 762000"/>
                <a:gd name="connsiteX3" fmla="*/ 0 w 1819111"/>
                <a:gd name="connsiteY3" fmla="*/ 762000 h 762000"/>
                <a:gd name="connsiteX4" fmla="*/ 0 w 1819111"/>
                <a:gd name="connsiteY4" fmla="*/ 0 h 762000"/>
                <a:gd name="connsiteX0" fmla="*/ 0 w 1819111"/>
                <a:gd name="connsiteY0" fmla="*/ 4762 h 766762"/>
                <a:gd name="connsiteX1" fmla="*/ 542761 w 1819111"/>
                <a:gd name="connsiteY1" fmla="*/ 0 h 766762"/>
                <a:gd name="connsiteX2" fmla="*/ 1819111 w 1819111"/>
                <a:gd name="connsiteY2" fmla="*/ 4762 h 766762"/>
                <a:gd name="connsiteX3" fmla="*/ 1819111 w 1819111"/>
                <a:gd name="connsiteY3" fmla="*/ 766762 h 766762"/>
                <a:gd name="connsiteX4" fmla="*/ 0 w 1819111"/>
                <a:gd name="connsiteY4" fmla="*/ 766762 h 766762"/>
                <a:gd name="connsiteX5" fmla="*/ 0 w 1819111"/>
                <a:gd name="connsiteY5" fmla="*/ 4762 h 766762"/>
                <a:gd name="connsiteX0" fmla="*/ 0 w 1819111"/>
                <a:gd name="connsiteY0" fmla="*/ 4762 h 766762"/>
                <a:gd name="connsiteX1" fmla="*/ 542761 w 1819111"/>
                <a:gd name="connsiteY1" fmla="*/ 0 h 766762"/>
                <a:gd name="connsiteX2" fmla="*/ 766599 w 1819111"/>
                <a:gd name="connsiteY2" fmla="*/ 0 h 766762"/>
                <a:gd name="connsiteX3" fmla="*/ 1819111 w 1819111"/>
                <a:gd name="connsiteY3" fmla="*/ 4762 h 766762"/>
                <a:gd name="connsiteX4" fmla="*/ 1819111 w 1819111"/>
                <a:gd name="connsiteY4" fmla="*/ 766762 h 766762"/>
                <a:gd name="connsiteX5" fmla="*/ 0 w 1819111"/>
                <a:gd name="connsiteY5" fmla="*/ 766762 h 766762"/>
                <a:gd name="connsiteX6" fmla="*/ 0 w 1819111"/>
                <a:gd name="connsiteY6" fmla="*/ 4762 h 766762"/>
                <a:gd name="connsiteX0" fmla="*/ 0 w 1819111"/>
                <a:gd name="connsiteY0" fmla="*/ 4762 h 766762"/>
                <a:gd name="connsiteX1" fmla="*/ 542761 w 1819111"/>
                <a:gd name="connsiteY1" fmla="*/ 0 h 766762"/>
                <a:gd name="connsiteX2" fmla="*/ 633249 w 1819111"/>
                <a:gd name="connsiteY2" fmla="*/ 0 h 766762"/>
                <a:gd name="connsiteX3" fmla="*/ 766599 w 1819111"/>
                <a:gd name="connsiteY3" fmla="*/ 0 h 766762"/>
                <a:gd name="connsiteX4" fmla="*/ 1819111 w 1819111"/>
                <a:gd name="connsiteY4" fmla="*/ 4762 h 766762"/>
                <a:gd name="connsiteX5" fmla="*/ 1819111 w 1819111"/>
                <a:gd name="connsiteY5" fmla="*/ 766762 h 766762"/>
                <a:gd name="connsiteX6" fmla="*/ 0 w 1819111"/>
                <a:gd name="connsiteY6" fmla="*/ 766762 h 766762"/>
                <a:gd name="connsiteX7" fmla="*/ 0 w 1819111"/>
                <a:gd name="connsiteY7" fmla="*/ 4762 h 766762"/>
                <a:gd name="connsiteX0" fmla="*/ 0 w 1819111"/>
                <a:gd name="connsiteY0" fmla="*/ 385762 h 1147762"/>
                <a:gd name="connsiteX1" fmla="*/ 542761 w 1819111"/>
                <a:gd name="connsiteY1" fmla="*/ 381000 h 1147762"/>
                <a:gd name="connsiteX2" fmla="*/ 718974 w 1819111"/>
                <a:gd name="connsiteY2" fmla="*/ 0 h 1147762"/>
                <a:gd name="connsiteX3" fmla="*/ 766599 w 1819111"/>
                <a:gd name="connsiteY3" fmla="*/ 381000 h 1147762"/>
                <a:gd name="connsiteX4" fmla="*/ 1819111 w 1819111"/>
                <a:gd name="connsiteY4" fmla="*/ 385762 h 1147762"/>
                <a:gd name="connsiteX5" fmla="*/ 1819111 w 1819111"/>
                <a:gd name="connsiteY5" fmla="*/ 1147762 h 1147762"/>
                <a:gd name="connsiteX6" fmla="*/ 0 w 1819111"/>
                <a:gd name="connsiteY6" fmla="*/ 1147762 h 1147762"/>
                <a:gd name="connsiteX7" fmla="*/ 0 w 1819111"/>
                <a:gd name="connsiteY7" fmla="*/ 385762 h 1147762"/>
                <a:gd name="connsiteX0" fmla="*/ 0 w 1819111"/>
                <a:gd name="connsiteY0" fmla="*/ 385762 h 1147762"/>
                <a:gd name="connsiteX1" fmla="*/ 618961 w 1819111"/>
                <a:gd name="connsiteY1" fmla="*/ 376238 h 1147762"/>
                <a:gd name="connsiteX2" fmla="*/ 718974 w 1819111"/>
                <a:gd name="connsiteY2" fmla="*/ 0 h 1147762"/>
                <a:gd name="connsiteX3" fmla="*/ 766599 w 1819111"/>
                <a:gd name="connsiteY3" fmla="*/ 381000 h 1147762"/>
                <a:gd name="connsiteX4" fmla="*/ 1819111 w 1819111"/>
                <a:gd name="connsiteY4" fmla="*/ 385762 h 1147762"/>
                <a:gd name="connsiteX5" fmla="*/ 1819111 w 1819111"/>
                <a:gd name="connsiteY5" fmla="*/ 1147762 h 1147762"/>
                <a:gd name="connsiteX6" fmla="*/ 0 w 1819111"/>
                <a:gd name="connsiteY6" fmla="*/ 1147762 h 1147762"/>
                <a:gd name="connsiteX7" fmla="*/ 0 w 1819111"/>
                <a:gd name="connsiteY7" fmla="*/ 385762 h 1147762"/>
                <a:gd name="connsiteX0" fmla="*/ 0 w 1819111"/>
                <a:gd name="connsiteY0" fmla="*/ 395427 h 1157427"/>
                <a:gd name="connsiteX1" fmla="*/ 618961 w 1819111"/>
                <a:gd name="connsiteY1" fmla="*/ 385903 h 1157427"/>
                <a:gd name="connsiteX2" fmla="*/ 993287 w 1819111"/>
                <a:gd name="connsiteY2" fmla="*/ 0 h 1157427"/>
                <a:gd name="connsiteX3" fmla="*/ 766599 w 1819111"/>
                <a:gd name="connsiteY3" fmla="*/ 390665 h 1157427"/>
                <a:gd name="connsiteX4" fmla="*/ 1819111 w 1819111"/>
                <a:gd name="connsiteY4" fmla="*/ 395427 h 1157427"/>
                <a:gd name="connsiteX5" fmla="*/ 1819111 w 1819111"/>
                <a:gd name="connsiteY5" fmla="*/ 1157427 h 1157427"/>
                <a:gd name="connsiteX6" fmla="*/ 0 w 1819111"/>
                <a:gd name="connsiteY6" fmla="*/ 1157427 h 1157427"/>
                <a:gd name="connsiteX7" fmla="*/ 0 w 1819111"/>
                <a:gd name="connsiteY7" fmla="*/ 395427 h 1157427"/>
                <a:gd name="connsiteX0" fmla="*/ 0 w 1819111"/>
                <a:gd name="connsiteY0" fmla="*/ 892118 h 1654118"/>
                <a:gd name="connsiteX1" fmla="*/ 618961 w 1819111"/>
                <a:gd name="connsiteY1" fmla="*/ 882594 h 1654118"/>
                <a:gd name="connsiteX2" fmla="*/ 902939 w 1819111"/>
                <a:gd name="connsiteY2" fmla="*/ 0 h 1654118"/>
                <a:gd name="connsiteX3" fmla="*/ 766599 w 1819111"/>
                <a:gd name="connsiteY3" fmla="*/ 887356 h 1654118"/>
                <a:gd name="connsiteX4" fmla="*/ 1819111 w 1819111"/>
                <a:gd name="connsiteY4" fmla="*/ 892118 h 1654118"/>
                <a:gd name="connsiteX5" fmla="*/ 1819111 w 1819111"/>
                <a:gd name="connsiteY5" fmla="*/ 1654118 h 1654118"/>
                <a:gd name="connsiteX6" fmla="*/ 0 w 1819111"/>
                <a:gd name="connsiteY6" fmla="*/ 1654118 h 1654118"/>
                <a:gd name="connsiteX7" fmla="*/ 0 w 1819111"/>
                <a:gd name="connsiteY7" fmla="*/ 892118 h 1654118"/>
                <a:gd name="connsiteX0" fmla="*/ 0 w 1819111"/>
                <a:gd name="connsiteY0" fmla="*/ 892118 h 1654118"/>
                <a:gd name="connsiteX1" fmla="*/ 498500 w 1819111"/>
                <a:gd name="connsiteY1" fmla="*/ 911251 h 1654118"/>
                <a:gd name="connsiteX2" fmla="*/ 902939 w 1819111"/>
                <a:gd name="connsiteY2" fmla="*/ 0 h 1654118"/>
                <a:gd name="connsiteX3" fmla="*/ 766599 w 1819111"/>
                <a:gd name="connsiteY3" fmla="*/ 887356 h 1654118"/>
                <a:gd name="connsiteX4" fmla="*/ 1819111 w 1819111"/>
                <a:gd name="connsiteY4" fmla="*/ 892118 h 1654118"/>
                <a:gd name="connsiteX5" fmla="*/ 1819111 w 1819111"/>
                <a:gd name="connsiteY5" fmla="*/ 1654118 h 1654118"/>
                <a:gd name="connsiteX6" fmla="*/ 0 w 1819111"/>
                <a:gd name="connsiteY6" fmla="*/ 1654118 h 1654118"/>
                <a:gd name="connsiteX7" fmla="*/ 0 w 1819111"/>
                <a:gd name="connsiteY7" fmla="*/ 892118 h 1654118"/>
                <a:gd name="connsiteX0" fmla="*/ 0 w 1819111"/>
                <a:gd name="connsiteY0" fmla="*/ 892118 h 1654118"/>
                <a:gd name="connsiteX1" fmla="*/ 453329 w 1819111"/>
                <a:gd name="connsiteY1" fmla="*/ 892150 h 1654118"/>
                <a:gd name="connsiteX2" fmla="*/ 902939 w 1819111"/>
                <a:gd name="connsiteY2" fmla="*/ 0 h 1654118"/>
                <a:gd name="connsiteX3" fmla="*/ 766599 w 1819111"/>
                <a:gd name="connsiteY3" fmla="*/ 887356 h 1654118"/>
                <a:gd name="connsiteX4" fmla="*/ 1819111 w 1819111"/>
                <a:gd name="connsiteY4" fmla="*/ 892118 h 1654118"/>
                <a:gd name="connsiteX5" fmla="*/ 1819111 w 1819111"/>
                <a:gd name="connsiteY5" fmla="*/ 1654118 h 1654118"/>
                <a:gd name="connsiteX6" fmla="*/ 0 w 1819111"/>
                <a:gd name="connsiteY6" fmla="*/ 1654118 h 1654118"/>
                <a:gd name="connsiteX7" fmla="*/ 0 w 1819111"/>
                <a:gd name="connsiteY7" fmla="*/ 892118 h 1654118"/>
                <a:gd name="connsiteX0" fmla="*/ 0 w 1819111"/>
                <a:gd name="connsiteY0" fmla="*/ 892118 h 1654118"/>
                <a:gd name="connsiteX1" fmla="*/ 453329 w 1819111"/>
                <a:gd name="connsiteY1" fmla="*/ 892150 h 1654118"/>
                <a:gd name="connsiteX2" fmla="*/ 902939 w 1819111"/>
                <a:gd name="connsiteY2" fmla="*/ 0 h 1654118"/>
                <a:gd name="connsiteX3" fmla="*/ 691313 w 1819111"/>
                <a:gd name="connsiteY3" fmla="*/ 887358 h 1654118"/>
                <a:gd name="connsiteX4" fmla="*/ 1819111 w 1819111"/>
                <a:gd name="connsiteY4" fmla="*/ 892118 h 1654118"/>
                <a:gd name="connsiteX5" fmla="*/ 1819111 w 1819111"/>
                <a:gd name="connsiteY5" fmla="*/ 1654118 h 1654118"/>
                <a:gd name="connsiteX6" fmla="*/ 0 w 1819111"/>
                <a:gd name="connsiteY6" fmla="*/ 1654118 h 1654118"/>
                <a:gd name="connsiteX7" fmla="*/ 0 w 1819111"/>
                <a:gd name="connsiteY7" fmla="*/ 892118 h 1654118"/>
                <a:gd name="connsiteX0" fmla="*/ 0 w 1819111"/>
                <a:gd name="connsiteY0" fmla="*/ 892118 h 1654118"/>
                <a:gd name="connsiteX1" fmla="*/ 453329 w 1819111"/>
                <a:gd name="connsiteY1" fmla="*/ 892150 h 1654118"/>
                <a:gd name="connsiteX2" fmla="*/ 902939 w 1819111"/>
                <a:gd name="connsiteY2" fmla="*/ 0 h 1654118"/>
                <a:gd name="connsiteX3" fmla="*/ 646143 w 1819111"/>
                <a:gd name="connsiteY3" fmla="*/ 887360 h 1654118"/>
                <a:gd name="connsiteX4" fmla="*/ 1819111 w 1819111"/>
                <a:gd name="connsiteY4" fmla="*/ 892118 h 1654118"/>
                <a:gd name="connsiteX5" fmla="*/ 1819111 w 1819111"/>
                <a:gd name="connsiteY5" fmla="*/ 1654118 h 1654118"/>
                <a:gd name="connsiteX6" fmla="*/ 0 w 1819111"/>
                <a:gd name="connsiteY6" fmla="*/ 1654118 h 1654118"/>
                <a:gd name="connsiteX7" fmla="*/ 0 w 1819111"/>
                <a:gd name="connsiteY7" fmla="*/ 892118 h 1654118"/>
                <a:gd name="connsiteX0" fmla="*/ 0 w 1819111"/>
                <a:gd name="connsiteY0" fmla="*/ 892118 h 1654118"/>
                <a:gd name="connsiteX1" fmla="*/ 453329 w 1819111"/>
                <a:gd name="connsiteY1" fmla="*/ 892150 h 1654118"/>
                <a:gd name="connsiteX2" fmla="*/ 902939 w 1819111"/>
                <a:gd name="connsiteY2" fmla="*/ 0 h 1654118"/>
                <a:gd name="connsiteX3" fmla="*/ 646143 w 1819111"/>
                <a:gd name="connsiteY3" fmla="*/ 887360 h 1654118"/>
                <a:gd name="connsiteX4" fmla="*/ 1819111 w 1819111"/>
                <a:gd name="connsiteY4" fmla="*/ 892118 h 1654118"/>
                <a:gd name="connsiteX5" fmla="*/ 1819111 w 1819111"/>
                <a:gd name="connsiteY5" fmla="*/ 1654118 h 1654118"/>
                <a:gd name="connsiteX6" fmla="*/ 0 w 1819111"/>
                <a:gd name="connsiteY6" fmla="*/ 1654118 h 1654118"/>
                <a:gd name="connsiteX7" fmla="*/ 0 w 1819111"/>
                <a:gd name="connsiteY7" fmla="*/ 892118 h 1654118"/>
                <a:gd name="connsiteX0" fmla="*/ 0 w 1819111"/>
                <a:gd name="connsiteY0" fmla="*/ 892118 h 1654118"/>
                <a:gd name="connsiteX1" fmla="*/ 453329 w 1819111"/>
                <a:gd name="connsiteY1" fmla="*/ 892150 h 1654118"/>
                <a:gd name="connsiteX2" fmla="*/ 902939 w 1819111"/>
                <a:gd name="connsiteY2" fmla="*/ 0 h 1654118"/>
                <a:gd name="connsiteX3" fmla="*/ 646143 w 1819111"/>
                <a:gd name="connsiteY3" fmla="*/ 887360 h 1654118"/>
                <a:gd name="connsiteX4" fmla="*/ 1819111 w 1819111"/>
                <a:gd name="connsiteY4" fmla="*/ 892118 h 1654118"/>
                <a:gd name="connsiteX5" fmla="*/ 1819111 w 1819111"/>
                <a:gd name="connsiteY5" fmla="*/ 1654118 h 1654118"/>
                <a:gd name="connsiteX6" fmla="*/ 0 w 1819111"/>
                <a:gd name="connsiteY6" fmla="*/ 1654118 h 1654118"/>
                <a:gd name="connsiteX7" fmla="*/ 0 w 1819111"/>
                <a:gd name="connsiteY7" fmla="*/ 892118 h 1654118"/>
                <a:gd name="connsiteX0" fmla="*/ 0 w 1819111"/>
                <a:gd name="connsiteY0" fmla="*/ 892118 h 1654118"/>
                <a:gd name="connsiteX1" fmla="*/ 453329 w 1819111"/>
                <a:gd name="connsiteY1" fmla="*/ 892150 h 1654118"/>
                <a:gd name="connsiteX2" fmla="*/ 902939 w 1819111"/>
                <a:gd name="connsiteY2" fmla="*/ 0 h 1654118"/>
                <a:gd name="connsiteX3" fmla="*/ 646143 w 1819111"/>
                <a:gd name="connsiteY3" fmla="*/ 887360 h 1654118"/>
                <a:gd name="connsiteX4" fmla="*/ 1819111 w 1819111"/>
                <a:gd name="connsiteY4" fmla="*/ 892118 h 1654118"/>
                <a:gd name="connsiteX5" fmla="*/ 1819111 w 1819111"/>
                <a:gd name="connsiteY5" fmla="*/ 1654118 h 1654118"/>
                <a:gd name="connsiteX6" fmla="*/ 0 w 1819111"/>
                <a:gd name="connsiteY6" fmla="*/ 1654118 h 1654118"/>
                <a:gd name="connsiteX7" fmla="*/ 0 w 1819111"/>
                <a:gd name="connsiteY7" fmla="*/ 892118 h 1654118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969044 h 1731044"/>
                <a:gd name="connsiteX1" fmla="*/ 453329 w 1819111"/>
                <a:gd name="connsiteY1" fmla="*/ 969076 h 1731044"/>
                <a:gd name="connsiteX2" fmla="*/ 788112 w 1819111"/>
                <a:gd name="connsiteY2" fmla="*/ 147247 h 1731044"/>
                <a:gd name="connsiteX3" fmla="*/ 948116 w 1819111"/>
                <a:gd name="connsiteY3" fmla="*/ 76928 h 1731044"/>
                <a:gd name="connsiteX4" fmla="*/ 646143 w 1819111"/>
                <a:gd name="connsiteY4" fmla="*/ 964286 h 1731044"/>
                <a:gd name="connsiteX5" fmla="*/ 1819111 w 1819111"/>
                <a:gd name="connsiteY5" fmla="*/ 969044 h 1731044"/>
                <a:gd name="connsiteX6" fmla="*/ 1819111 w 1819111"/>
                <a:gd name="connsiteY6" fmla="*/ 1731044 h 1731044"/>
                <a:gd name="connsiteX7" fmla="*/ 0 w 1819111"/>
                <a:gd name="connsiteY7" fmla="*/ 1731044 h 1731044"/>
                <a:gd name="connsiteX8" fmla="*/ 0 w 1819111"/>
                <a:gd name="connsiteY8" fmla="*/ 969044 h 1731044"/>
                <a:gd name="connsiteX0" fmla="*/ 0 w 1819111"/>
                <a:gd name="connsiteY0" fmla="*/ 989107 h 1751107"/>
                <a:gd name="connsiteX1" fmla="*/ 453329 w 1819111"/>
                <a:gd name="connsiteY1" fmla="*/ 989139 h 1751107"/>
                <a:gd name="connsiteX2" fmla="*/ 765059 w 1819111"/>
                <a:gd name="connsiteY2" fmla="*/ 117165 h 1751107"/>
                <a:gd name="connsiteX3" fmla="*/ 948116 w 1819111"/>
                <a:gd name="connsiteY3" fmla="*/ 96991 h 1751107"/>
                <a:gd name="connsiteX4" fmla="*/ 646143 w 1819111"/>
                <a:gd name="connsiteY4" fmla="*/ 984349 h 1751107"/>
                <a:gd name="connsiteX5" fmla="*/ 1819111 w 1819111"/>
                <a:gd name="connsiteY5" fmla="*/ 989107 h 1751107"/>
                <a:gd name="connsiteX6" fmla="*/ 1819111 w 1819111"/>
                <a:gd name="connsiteY6" fmla="*/ 1751107 h 1751107"/>
                <a:gd name="connsiteX7" fmla="*/ 0 w 1819111"/>
                <a:gd name="connsiteY7" fmla="*/ 1751107 h 1751107"/>
                <a:gd name="connsiteX8" fmla="*/ 0 w 1819111"/>
                <a:gd name="connsiteY8" fmla="*/ 989107 h 1751107"/>
                <a:gd name="connsiteX0" fmla="*/ 0 w 1819111"/>
                <a:gd name="connsiteY0" fmla="*/ 950359 h 1712359"/>
                <a:gd name="connsiteX1" fmla="*/ 453329 w 1819111"/>
                <a:gd name="connsiteY1" fmla="*/ 950391 h 1712359"/>
                <a:gd name="connsiteX2" fmla="*/ 745291 w 1819111"/>
                <a:gd name="connsiteY2" fmla="*/ 134830 h 1712359"/>
                <a:gd name="connsiteX3" fmla="*/ 765059 w 1819111"/>
                <a:gd name="connsiteY3" fmla="*/ 78417 h 1712359"/>
                <a:gd name="connsiteX4" fmla="*/ 948116 w 1819111"/>
                <a:gd name="connsiteY4" fmla="*/ 58243 h 1712359"/>
                <a:gd name="connsiteX5" fmla="*/ 646143 w 1819111"/>
                <a:gd name="connsiteY5" fmla="*/ 945601 h 1712359"/>
                <a:gd name="connsiteX6" fmla="*/ 1819111 w 1819111"/>
                <a:gd name="connsiteY6" fmla="*/ 950359 h 1712359"/>
                <a:gd name="connsiteX7" fmla="*/ 1819111 w 1819111"/>
                <a:gd name="connsiteY7" fmla="*/ 1712359 h 1712359"/>
                <a:gd name="connsiteX8" fmla="*/ 0 w 1819111"/>
                <a:gd name="connsiteY8" fmla="*/ 1712359 h 1712359"/>
                <a:gd name="connsiteX9" fmla="*/ 0 w 1819111"/>
                <a:gd name="connsiteY9" fmla="*/ 950359 h 1712359"/>
                <a:gd name="connsiteX0" fmla="*/ 0 w 1819111"/>
                <a:gd name="connsiteY0" fmla="*/ 894727 h 1656727"/>
                <a:gd name="connsiteX1" fmla="*/ 453329 w 1819111"/>
                <a:gd name="connsiteY1" fmla="*/ 894759 h 1656727"/>
                <a:gd name="connsiteX2" fmla="*/ 745291 w 1819111"/>
                <a:gd name="connsiteY2" fmla="*/ 79198 h 1656727"/>
                <a:gd name="connsiteX3" fmla="*/ 765059 w 1819111"/>
                <a:gd name="connsiteY3" fmla="*/ 22785 h 1656727"/>
                <a:gd name="connsiteX4" fmla="*/ 948116 w 1819111"/>
                <a:gd name="connsiteY4" fmla="*/ 2611 h 1656727"/>
                <a:gd name="connsiteX5" fmla="*/ 646143 w 1819111"/>
                <a:gd name="connsiteY5" fmla="*/ 889969 h 1656727"/>
                <a:gd name="connsiteX6" fmla="*/ 1819111 w 1819111"/>
                <a:gd name="connsiteY6" fmla="*/ 894727 h 1656727"/>
                <a:gd name="connsiteX7" fmla="*/ 1819111 w 1819111"/>
                <a:gd name="connsiteY7" fmla="*/ 1656727 h 1656727"/>
                <a:gd name="connsiteX8" fmla="*/ 0 w 1819111"/>
                <a:gd name="connsiteY8" fmla="*/ 1656727 h 1656727"/>
                <a:gd name="connsiteX9" fmla="*/ 0 w 1819111"/>
                <a:gd name="connsiteY9" fmla="*/ 894727 h 1656727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745291 w 1819111"/>
                <a:gd name="connsiteY2" fmla="*/ 76587 h 1654116"/>
                <a:gd name="connsiteX3" fmla="*/ 676123 w 1819111"/>
                <a:gd name="connsiteY3" fmla="*/ 45247 h 1654116"/>
                <a:gd name="connsiteX4" fmla="*/ 948116 w 1819111"/>
                <a:gd name="connsiteY4" fmla="*/ 0 h 1654116"/>
                <a:gd name="connsiteX5" fmla="*/ 646143 w 1819111"/>
                <a:gd name="connsiteY5" fmla="*/ 887358 h 1654116"/>
                <a:gd name="connsiteX6" fmla="*/ 1819111 w 1819111"/>
                <a:gd name="connsiteY6" fmla="*/ 892116 h 1654116"/>
                <a:gd name="connsiteX7" fmla="*/ 1819111 w 1819111"/>
                <a:gd name="connsiteY7" fmla="*/ 1654116 h 1654116"/>
                <a:gd name="connsiteX8" fmla="*/ 0 w 1819111"/>
                <a:gd name="connsiteY8" fmla="*/ 1654116 h 1654116"/>
                <a:gd name="connsiteX9" fmla="*/ 0 w 1819111"/>
                <a:gd name="connsiteY9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745291 w 1819111"/>
                <a:gd name="connsiteY2" fmla="*/ 76587 h 1654116"/>
                <a:gd name="connsiteX3" fmla="*/ 676123 w 1819111"/>
                <a:gd name="connsiteY3" fmla="*/ 45247 h 1654116"/>
                <a:gd name="connsiteX4" fmla="*/ 948116 w 1819111"/>
                <a:gd name="connsiteY4" fmla="*/ 0 h 1654116"/>
                <a:gd name="connsiteX5" fmla="*/ 646143 w 1819111"/>
                <a:gd name="connsiteY5" fmla="*/ 887358 h 1654116"/>
                <a:gd name="connsiteX6" fmla="*/ 1819111 w 1819111"/>
                <a:gd name="connsiteY6" fmla="*/ 892116 h 1654116"/>
                <a:gd name="connsiteX7" fmla="*/ 1819111 w 1819111"/>
                <a:gd name="connsiteY7" fmla="*/ 1654116 h 1654116"/>
                <a:gd name="connsiteX8" fmla="*/ 0 w 1819111"/>
                <a:gd name="connsiteY8" fmla="*/ 1654116 h 1654116"/>
                <a:gd name="connsiteX9" fmla="*/ 0 w 1819111"/>
                <a:gd name="connsiteY9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745291 w 1819111"/>
                <a:gd name="connsiteY2" fmla="*/ 76587 h 1654116"/>
                <a:gd name="connsiteX3" fmla="*/ 676123 w 1819111"/>
                <a:gd name="connsiteY3" fmla="*/ 45247 h 1654116"/>
                <a:gd name="connsiteX4" fmla="*/ 948116 w 1819111"/>
                <a:gd name="connsiteY4" fmla="*/ 0 h 1654116"/>
                <a:gd name="connsiteX5" fmla="*/ 646143 w 1819111"/>
                <a:gd name="connsiteY5" fmla="*/ 887358 h 1654116"/>
                <a:gd name="connsiteX6" fmla="*/ 1819111 w 1819111"/>
                <a:gd name="connsiteY6" fmla="*/ 892116 h 1654116"/>
                <a:gd name="connsiteX7" fmla="*/ 1819111 w 1819111"/>
                <a:gd name="connsiteY7" fmla="*/ 1654116 h 1654116"/>
                <a:gd name="connsiteX8" fmla="*/ 0 w 1819111"/>
                <a:gd name="connsiteY8" fmla="*/ 1654116 h 1654116"/>
                <a:gd name="connsiteX9" fmla="*/ 0 w 1819111"/>
                <a:gd name="connsiteY9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682706 w 1819111"/>
                <a:gd name="connsiteY2" fmla="*/ 176880 h 1654116"/>
                <a:gd name="connsiteX3" fmla="*/ 676123 w 1819111"/>
                <a:gd name="connsiteY3" fmla="*/ 45247 h 1654116"/>
                <a:gd name="connsiteX4" fmla="*/ 948116 w 1819111"/>
                <a:gd name="connsiteY4" fmla="*/ 0 h 1654116"/>
                <a:gd name="connsiteX5" fmla="*/ 646143 w 1819111"/>
                <a:gd name="connsiteY5" fmla="*/ 887358 h 1654116"/>
                <a:gd name="connsiteX6" fmla="*/ 1819111 w 1819111"/>
                <a:gd name="connsiteY6" fmla="*/ 892116 h 1654116"/>
                <a:gd name="connsiteX7" fmla="*/ 1819111 w 1819111"/>
                <a:gd name="connsiteY7" fmla="*/ 1654116 h 1654116"/>
                <a:gd name="connsiteX8" fmla="*/ 0 w 1819111"/>
                <a:gd name="connsiteY8" fmla="*/ 1654116 h 1654116"/>
                <a:gd name="connsiteX9" fmla="*/ 0 w 1819111"/>
                <a:gd name="connsiteY9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682706 w 1819111"/>
                <a:gd name="connsiteY2" fmla="*/ 176880 h 1654116"/>
                <a:gd name="connsiteX3" fmla="*/ 676123 w 1819111"/>
                <a:gd name="connsiteY3" fmla="*/ 45247 h 1654116"/>
                <a:gd name="connsiteX4" fmla="*/ 948116 w 1819111"/>
                <a:gd name="connsiteY4" fmla="*/ 0 h 1654116"/>
                <a:gd name="connsiteX5" fmla="*/ 646143 w 1819111"/>
                <a:gd name="connsiteY5" fmla="*/ 887358 h 1654116"/>
                <a:gd name="connsiteX6" fmla="*/ 1819111 w 1819111"/>
                <a:gd name="connsiteY6" fmla="*/ 892116 h 1654116"/>
                <a:gd name="connsiteX7" fmla="*/ 1819111 w 1819111"/>
                <a:gd name="connsiteY7" fmla="*/ 1654116 h 1654116"/>
                <a:gd name="connsiteX8" fmla="*/ 0 w 1819111"/>
                <a:gd name="connsiteY8" fmla="*/ 1654116 h 1654116"/>
                <a:gd name="connsiteX9" fmla="*/ 0 w 1819111"/>
                <a:gd name="connsiteY9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682706 w 1819111"/>
                <a:gd name="connsiteY2" fmla="*/ 176880 h 1654116"/>
                <a:gd name="connsiteX3" fmla="*/ 676123 w 1819111"/>
                <a:gd name="connsiteY3" fmla="*/ 45247 h 1654116"/>
                <a:gd name="connsiteX4" fmla="*/ 948116 w 1819111"/>
                <a:gd name="connsiteY4" fmla="*/ 0 h 1654116"/>
                <a:gd name="connsiteX5" fmla="*/ 646143 w 1819111"/>
                <a:gd name="connsiteY5" fmla="*/ 887358 h 1654116"/>
                <a:gd name="connsiteX6" fmla="*/ 1819111 w 1819111"/>
                <a:gd name="connsiteY6" fmla="*/ 892116 h 1654116"/>
                <a:gd name="connsiteX7" fmla="*/ 1819111 w 1819111"/>
                <a:gd name="connsiteY7" fmla="*/ 1654116 h 1654116"/>
                <a:gd name="connsiteX8" fmla="*/ 0 w 1819111"/>
                <a:gd name="connsiteY8" fmla="*/ 1654116 h 1654116"/>
                <a:gd name="connsiteX9" fmla="*/ 0 w 1819111"/>
                <a:gd name="connsiteY9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682706 w 1819111"/>
                <a:gd name="connsiteY2" fmla="*/ 176880 h 1654116"/>
                <a:gd name="connsiteX3" fmla="*/ 676123 w 1819111"/>
                <a:gd name="connsiteY3" fmla="*/ 45247 h 1654116"/>
                <a:gd name="connsiteX4" fmla="*/ 948116 w 1819111"/>
                <a:gd name="connsiteY4" fmla="*/ 0 h 1654116"/>
                <a:gd name="connsiteX5" fmla="*/ 646143 w 1819111"/>
                <a:gd name="connsiteY5" fmla="*/ 887358 h 1654116"/>
                <a:gd name="connsiteX6" fmla="*/ 1819111 w 1819111"/>
                <a:gd name="connsiteY6" fmla="*/ 892116 h 1654116"/>
                <a:gd name="connsiteX7" fmla="*/ 1819111 w 1819111"/>
                <a:gd name="connsiteY7" fmla="*/ 1654116 h 1654116"/>
                <a:gd name="connsiteX8" fmla="*/ 0 w 1819111"/>
                <a:gd name="connsiteY8" fmla="*/ 1654116 h 1654116"/>
                <a:gd name="connsiteX9" fmla="*/ 0 w 1819111"/>
                <a:gd name="connsiteY9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771643 w 1819111"/>
                <a:gd name="connsiteY2" fmla="*/ 70318 h 1654116"/>
                <a:gd name="connsiteX3" fmla="*/ 676123 w 1819111"/>
                <a:gd name="connsiteY3" fmla="*/ 45247 h 1654116"/>
                <a:gd name="connsiteX4" fmla="*/ 948116 w 1819111"/>
                <a:gd name="connsiteY4" fmla="*/ 0 h 1654116"/>
                <a:gd name="connsiteX5" fmla="*/ 646143 w 1819111"/>
                <a:gd name="connsiteY5" fmla="*/ 887358 h 1654116"/>
                <a:gd name="connsiteX6" fmla="*/ 1819111 w 1819111"/>
                <a:gd name="connsiteY6" fmla="*/ 892116 h 1654116"/>
                <a:gd name="connsiteX7" fmla="*/ 1819111 w 1819111"/>
                <a:gd name="connsiteY7" fmla="*/ 1654116 h 1654116"/>
                <a:gd name="connsiteX8" fmla="*/ 0 w 1819111"/>
                <a:gd name="connsiteY8" fmla="*/ 1654116 h 1654116"/>
                <a:gd name="connsiteX9" fmla="*/ 0 w 1819111"/>
                <a:gd name="connsiteY9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771643 w 1819111"/>
                <a:gd name="connsiteY2" fmla="*/ 70318 h 1654116"/>
                <a:gd name="connsiteX3" fmla="*/ 676123 w 1819111"/>
                <a:gd name="connsiteY3" fmla="*/ 45247 h 1654116"/>
                <a:gd name="connsiteX4" fmla="*/ 948116 w 1819111"/>
                <a:gd name="connsiteY4" fmla="*/ 0 h 1654116"/>
                <a:gd name="connsiteX5" fmla="*/ 646143 w 1819111"/>
                <a:gd name="connsiteY5" fmla="*/ 887358 h 1654116"/>
                <a:gd name="connsiteX6" fmla="*/ 1819111 w 1819111"/>
                <a:gd name="connsiteY6" fmla="*/ 892116 h 1654116"/>
                <a:gd name="connsiteX7" fmla="*/ 1819111 w 1819111"/>
                <a:gd name="connsiteY7" fmla="*/ 1654116 h 1654116"/>
                <a:gd name="connsiteX8" fmla="*/ 0 w 1819111"/>
                <a:gd name="connsiteY8" fmla="*/ 1654116 h 1654116"/>
                <a:gd name="connsiteX9" fmla="*/ 0 w 1819111"/>
                <a:gd name="connsiteY9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771643 w 1819111"/>
                <a:gd name="connsiteY2" fmla="*/ 70318 h 1654116"/>
                <a:gd name="connsiteX3" fmla="*/ 676123 w 1819111"/>
                <a:gd name="connsiteY3" fmla="*/ 45247 h 1654116"/>
                <a:gd name="connsiteX4" fmla="*/ 948116 w 1819111"/>
                <a:gd name="connsiteY4" fmla="*/ 0 h 1654116"/>
                <a:gd name="connsiteX5" fmla="*/ 646143 w 1819111"/>
                <a:gd name="connsiteY5" fmla="*/ 887358 h 1654116"/>
                <a:gd name="connsiteX6" fmla="*/ 1819111 w 1819111"/>
                <a:gd name="connsiteY6" fmla="*/ 892116 h 1654116"/>
                <a:gd name="connsiteX7" fmla="*/ 1819111 w 1819111"/>
                <a:gd name="connsiteY7" fmla="*/ 1654116 h 1654116"/>
                <a:gd name="connsiteX8" fmla="*/ 0 w 1819111"/>
                <a:gd name="connsiteY8" fmla="*/ 1654116 h 1654116"/>
                <a:gd name="connsiteX9" fmla="*/ 0 w 1819111"/>
                <a:gd name="connsiteY9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771643 w 1819111"/>
                <a:gd name="connsiteY2" fmla="*/ 70318 h 1654116"/>
                <a:gd name="connsiteX3" fmla="*/ 676123 w 1819111"/>
                <a:gd name="connsiteY3" fmla="*/ 45247 h 1654116"/>
                <a:gd name="connsiteX4" fmla="*/ 948116 w 1819111"/>
                <a:gd name="connsiteY4" fmla="*/ 0 h 1654116"/>
                <a:gd name="connsiteX5" fmla="*/ 646143 w 1819111"/>
                <a:gd name="connsiteY5" fmla="*/ 887358 h 1654116"/>
                <a:gd name="connsiteX6" fmla="*/ 1819111 w 1819111"/>
                <a:gd name="connsiteY6" fmla="*/ 892116 h 1654116"/>
                <a:gd name="connsiteX7" fmla="*/ 1819111 w 1819111"/>
                <a:gd name="connsiteY7" fmla="*/ 1654116 h 1654116"/>
                <a:gd name="connsiteX8" fmla="*/ 0 w 1819111"/>
                <a:gd name="connsiteY8" fmla="*/ 1654116 h 1654116"/>
                <a:gd name="connsiteX9" fmla="*/ 0 w 1819111"/>
                <a:gd name="connsiteY9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771643 w 1819111"/>
                <a:gd name="connsiteY2" fmla="*/ 70318 h 1654116"/>
                <a:gd name="connsiteX3" fmla="*/ 676123 w 1819111"/>
                <a:gd name="connsiteY3" fmla="*/ 45247 h 1654116"/>
                <a:gd name="connsiteX4" fmla="*/ 948116 w 1819111"/>
                <a:gd name="connsiteY4" fmla="*/ 0 h 1654116"/>
                <a:gd name="connsiteX5" fmla="*/ 646143 w 1819111"/>
                <a:gd name="connsiteY5" fmla="*/ 887358 h 1654116"/>
                <a:gd name="connsiteX6" fmla="*/ 1819111 w 1819111"/>
                <a:gd name="connsiteY6" fmla="*/ 892116 h 1654116"/>
                <a:gd name="connsiteX7" fmla="*/ 1819111 w 1819111"/>
                <a:gd name="connsiteY7" fmla="*/ 1654116 h 1654116"/>
                <a:gd name="connsiteX8" fmla="*/ 0 w 1819111"/>
                <a:gd name="connsiteY8" fmla="*/ 1654116 h 1654116"/>
                <a:gd name="connsiteX9" fmla="*/ 0 w 1819111"/>
                <a:gd name="connsiteY9" fmla="*/ 892116 h 1654116"/>
                <a:gd name="connsiteX0" fmla="*/ 0 w 1819111"/>
                <a:gd name="connsiteY0" fmla="*/ 969044 h 1731044"/>
                <a:gd name="connsiteX1" fmla="*/ 453329 w 1819111"/>
                <a:gd name="connsiteY1" fmla="*/ 969076 h 1731044"/>
                <a:gd name="connsiteX2" fmla="*/ 771643 w 1819111"/>
                <a:gd name="connsiteY2" fmla="*/ 147246 h 1731044"/>
                <a:gd name="connsiteX3" fmla="*/ 948116 w 1819111"/>
                <a:gd name="connsiteY3" fmla="*/ 76928 h 1731044"/>
                <a:gd name="connsiteX4" fmla="*/ 646143 w 1819111"/>
                <a:gd name="connsiteY4" fmla="*/ 964286 h 1731044"/>
                <a:gd name="connsiteX5" fmla="*/ 1819111 w 1819111"/>
                <a:gd name="connsiteY5" fmla="*/ 969044 h 1731044"/>
                <a:gd name="connsiteX6" fmla="*/ 1819111 w 1819111"/>
                <a:gd name="connsiteY6" fmla="*/ 1731044 h 1731044"/>
                <a:gd name="connsiteX7" fmla="*/ 0 w 1819111"/>
                <a:gd name="connsiteY7" fmla="*/ 1731044 h 1731044"/>
                <a:gd name="connsiteX8" fmla="*/ 0 w 1819111"/>
                <a:gd name="connsiteY8" fmla="*/ 969044 h 1731044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9111" h="1654116">
                  <a:moveTo>
                    <a:pt x="0" y="892116"/>
                  </a:moveTo>
                  <a:lnTo>
                    <a:pt x="453329" y="892148"/>
                  </a:lnTo>
                  <a:cubicBezTo>
                    <a:pt x="499355" y="398704"/>
                    <a:pt x="668936" y="195116"/>
                    <a:pt x="948116" y="0"/>
                  </a:cubicBezTo>
                  <a:cubicBezTo>
                    <a:pt x="717122" y="239676"/>
                    <a:pt x="591988" y="496356"/>
                    <a:pt x="646143" y="887358"/>
                  </a:cubicBezTo>
                  <a:lnTo>
                    <a:pt x="1819111" y="892116"/>
                  </a:lnTo>
                  <a:lnTo>
                    <a:pt x="1819111" y="1654116"/>
                  </a:lnTo>
                  <a:lnTo>
                    <a:pt x="0" y="1654116"/>
                  </a:lnTo>
                  <a:lnTo>
                    <a:pt x="0" y="892116"/>
                  </a:lnTo>
                  <a:close/>
                </a:path>
              </a:pathLst>
            </a:cu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700" dist="12700" dir="2700000" algn="ctr" rotWithShape="0">
                <a:schemeClr val="bg2">
                  <a:lumMod val="40000"/>
                  <a:lumOff val="60000"/>
                  <a:alpha val="87000"/>
                </a:scheme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4865568" y="907197"/>
              <a:ext cx="2606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ja-JP" sz="1800" i="1" u="sng" dirty="0" smtClean="0"/>
                <a:t>cf.</a:t>
              </a:r>
              <a:r>
                <a:rPr lang="en-US" altLang="ja-JP" sz="1800" u="sng" dirty="0" smtClean="0"/>
                <a:t>) NJL model with KMT</a:t>
              </a:r>
              <a:endParaRPr kumimoji="1" lang="ja-JP" altLang="en-US" sz="1800" u="sng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grpSp>
          <p:nvGrpSpPr>
            <p:cNvPr id="104" name="グループ化 103"/>
            <p:cNvGrpSpPr/>
            <p:nvPr/>
          </p:nvGrpSpPr>
          <p:grpSpPr>
            <a:xfrm>
              <a:off x="4800600" y="2147143"/>
              <a:ext cx="2979405" cy="3544545"/>
              <a:chOff x="5139577" y="1452335"/>
              <a:chExt cx="2979405" cy="3544545"/>
            </a:xfrm>
          </p:grpSpPr>
          <p:grpSp>
            <p:nvGrpSpPr>
              <p:cNvPr id="141" name="Group 49"/>
              <p:cNvGrpSpPr>
                <a:grpSpLocks/>
              </p:cNvGrpSpPr>
              <p:nvPr/>
            </p:nvGrpSpPr>
            <p:grpSpPr bwMode="auto">
              <a:xfrm>
                <a:off x="5248515" y="1452336"/>
                <a:ext cx="2514600" cy="3272064"/>
                <a:chOff x="288" y="1152"/>
                <a:chExt cx="1859" cy="2626"/>
              </a:xfrm>
            </p:grpSpPr>
            <p:pic>
              <p:nvPicPr>
                <p:cNvPr id="152" name="Picture 29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" y="1152"/>
                  <a:ext cx="1859" cy="26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5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200" y="1392"/>
                  <a:ext cx="27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400" i="1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Symbol" pitchFamily="18" charset="2"/>
                    </a:rPr>
                    <a:t>h</a:t>
                  </a:r>
                  <a:r>
                    <a:rPr lang="en-US" altLang="ja-JP" sz="240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ahoma" pitchFamily="34" charset="0"/>
                    </a:rPr>
                    <a:t>’</a:t>
                  </a:r>
                </a:p>
              </p:txBody>
            </p:sp>
            <p:sp>
              <p:nvSpPr>
                <p:cNvPr id="15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248" y="2160"/>
                  <a:ext cx="23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400" i="1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Symbol" pitchFamily="18" charset="2"/>
                    </a:rPr>
                    <a:t>h</a:t>
                  </a:r>
                  <a:endParaRPr lang="en-US" altLang="ja-JP" sz="24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</a:endParaRPr>
                </a:p>
              </p:txBody>
            </p:sp>
            <p:sp>
              <p:nvSpPr>
                <p:cNvPr id="155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290" y="2910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40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Symbol" pitchFamily="18" charset="2"/>
                    </a:rPr>
                    <a:t>p</a:t>
                  </a:r>
                </a:p>
              </p:txBody>
            </p:sp>
          </p:grpSp>
          <p:sp>
            <p:nvSpPr>
              <p:cNvPr id="142" name="正方形/長方形 141"/>
              <p:cNvSpPr/>
              <p:nvPr/>
            </p:nvSpPr>
            <p:spPr bwMode="auto">
              <a:xfrm>
                <a:off x="5248515" y="1452335"/>
                <a:ext cx="456072" cy="2549370"/>
              </a:xfrm>
              <a:prstGeom prst="rect">
                <a:avLst/>
              </a:prstGeom>
              <a:solidFill>
                <a:schemeClr val="bg1"/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971958"/>
                  </a:buClr>
                  <a:buSzPct val="70000"/>
                  <a:buFont typeface="Wingdings" pitchFamily="2" charset="2"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143" name="テキスト ボックス 142"/>
              <p:cNvSpPr txBox="1"/>
              <p:nvPr/>
            </p:nvSpPr>
            <p:spPr>
              <a:xfrm>
                <a:off x="5456775" y="1981200"/>
                <a:ext cx="250068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kumimoji="1" lang="en-US" altLang="ja-JP" sz="1200" dirty="0" smtClean="0">
                    <a:effectLst/>
                    <a:latin typeface="Tahoma" pitchFamily="34" charset="0"/>
                    <a:cs typeface="Tahoma" pitchFamily="34" charset="0"/>
                  </a:rPr>
                  <a:t>800</a:t>
                </a:r>
                <a:endParaRPr kumimoji="1" lang="ja-JP" altLang="en-US" sz="1200" dirty="0"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4" name="テキスト ボックス 143"/>
              <p:cNvSpPr txBox="1"/>
              <p:nvPr/>
            </p:nvSpPr>
            <p:spPr>
              <a:xfrm>
                <a:off x="5455647" y="2514600"/>
                <a:ext cx="250068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altLang="ja-JP" sz="1200" dirty="0">
                    <a:effectLst/>
                    <a:latin typeface="Tahoma" pitchFamily="34" charset="0"/>
                    <a:cs typeface="Tahoma" pitchFamily="34" charset="0"/>
                  </a:rPr>
                  <a:t>6</a:t>
                </a:r>
                <a:r>
                  <a:rPr kumimoji="1" lang="en-US" altLang="ja-JP" sz="1200" dirty="0" smtClean="0">
                    <a:effectLst/>
                    <a:latin typeface="Tahoma" pitchFamily="34" charset="0"/>
                    <a:cs typeface="Tahoma" pitchFamily="34" charset="0"/>
                  </a:rPr>
                  <a:t>00</a:t>
                </a:r>
                <a:endParaRPr kumimoji="1" lang="ja-JP" altLang="en-US" sz="1200" dirty="0"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5" name="テキスト ボックス 144"/>
              <p:cNvSpPr txBox="1"/>
              <p:nvPr/>
            </p:nvSpPr>
            <p:spPr>
              <a:xfrm>
                <a:off x="5455647" y="3048000"/>
                <a:ext cx="250068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altLang="ja-JP" sz="1200" dirty="0">
                    <a:effectLst/>
                    <a:latin typeface="Tahoma" pitchFamily="34" charset="0"/>
                    <a:cs typeface="Tahoma" pitchFamily="34" charset="0"/>
                  </a:rPr>
                  <a:t>4</a:t>
                </a:r>
                <a:r>
                  <a:rPr kumimoji="1" lang="en-US" altLang="ja-JP" sz="1200" dirty="0" smtClean="0">
                    <a:effectLst/>
                    <a:latin typeface="Tahoma" pitchFamily="34" charset="0"/>
                    <a:cs typeface="Tahoma" pitchFamily="34" charset="0"/>
                  </a:rPr>
                  <a:t>00</a:t>
                </a:r>
                <a:endParaRPr kumimoji="1" lang="ja-JP" altLang="en-US" sz="1200" dirty="0"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6" name="テキスト ボックス 145"/>
              <p:cNvSpPr txBox="1"/>
              <p:nvPr/>
            </p:nvSpPr>
            <p:spPr>
              <a:xfrm>
                <a:off x="5454519" y="3581400"/>
                <a:ext cx="250068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altLang="ja-JP" sz="1200" dirty="0" smtClean="0">
                    <a:effectLst/>
                    <a:latin typeface="Tahoma" pitchFamily="34" charset="0"/>
                    <a:cs typeface="Tahoma" pitchFamily="34" charset="0"/>
                  </a:rPr>
                  <a:t>2</a:t>
                </a:r>
                <a:r>
                  <a:rPr kumimoji="1" lang="en-US" altLang="ja-JP" sz="1200" dirty="0" smtClean="0">
                    <a:effectLst/>
                    <a:latin typeface="Tahoma" pitchFamily="34" charset="0"/>
                    <a:cs typeface="Tahoma" pitchFamily="34" charset="0"/>
                  </a:rPr>
                  <a:t>00</a:t>
                </a:r>
                <a:endParaRPr kumimoji="1" lang="ja-JP" altLang="en-US" sz="1200" dirty="0"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7" name="テキスト ボックス 146"/>
              <p:cNvSpPr txBox="1"/>
              <p:nvPr/>
            </p:nvSpPr>
            <p:spPr>
              <a:xfrm>
                <a:off x="5372290" y="1524000"/>
                <a:ext cx="333425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altLang="ja-JP" sz="1200" dirty="0" smtClean="0">
                    <a:effectLst/>
                    <a:latin typeface="Tahoma" pitchFamily="34" charset="0"/>
                    <a:cs typeface="Tahoma" pitchFamily="34" charset="0"/>
                  </a:rPr>
                  <a:t>10</a:t>
                </a:r>
                <a:r>
                  <a:rPr kumimoji="1" lang="en-US" altLang="ja-JP" sz="1200" dirty="0" smtClean="0">
                    <a:effectLst/>
                    <a:latin typeface="Tahoma" pitchFamily="34" charset="0"/>
                    <a:cs typeface="Tahoma" pitchFamily="34" charset="0"/>
                  </a:rPr>
                  <a:t>00</a:t>
                </a:r>
                <a:endParaRPr kumimoji="1" lang="ja-JP" altLang="en-US" sz="1200" dirty="0"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8" name="テキスト ボックス 147"/>
              <p:cNvSpPr txBox="1"/>
              <p:nvPr/>
            </p:nvSpPr>
            <p:spPr>
              <a:xfrm rot="16200000">
                <a:off x="4542779" y="2794209"/>
                <a:ext cx="140904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altLang="ja-JP" sz="1400" dirty="0" smtClean="0">
                    <a:effectLst/>
                    <a:latin typeface="Calibri" pitchFamily="34" charset="0"/>
                    <a:cs typeface="Calibri" pitchFamily="34" charset="0"/>
                  </a:rPr>
                  <a:t>Meson mass [MeV]</a:t>
                </a:r>
                <a:endParaRPr kumimoji="1" lang="ja-JP" altLang="en-US" sz="1400" dirty="0"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9" name="Line 40"/>
              <p:cNvSpPr>
                <a:spLocks noChangeShapeType="1"/>
              </p:cNvSpPr>
              <p:nvPr/>
            </p:nvSpPr>
            <p:spPr bwMode="auto">
              <a:xfrm>
                <a:off x="6413285" y="1593845"/>
                <a:ext cx="0" cy="258626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50" name="AutoShape 51"/>
              <p:cNvSpPr>
                <a:spLocks noChangeArrowheads="1"/>
              </p:cNvSpPr>
              <p:nvPr/>
            </p:nvSpPr>
            <p:spPr bwMode="auto">
              <a:xfrm rot="1730600">
                <a:off x="5774079" y="1711304"/>
                <a:ext cx="609600" cy="3048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>
                  <a:alpha val="7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1" name="テキスト ボックス 150"/>
                  <p:cNvSpPr txBox="1"/>
                  <p:nvPr/>
                </p:nvSpPr>
                <p:spPr>
                  <a:xfrm>
                    <a:off x="5356687" y="4596770"/>
                    <a:ext cx="276229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14:m>
                      <m:oMath xmlns:m="http://schemas.openxmlformats.org/officeDocument/2006/math">
                        <m:r>
                          <a:rPr kumimoji="1" lang="en-US" altLang="ja-JP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𝚫</m:t>
                        </m:r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∼−</m:t>
                        </m:r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𝟏𝟓𝟎</m:t>
                        </m:r>
                      </m:oMath>
                    </a14:m>
                    <a:r>
                      <a:rPr kumimoji="1" lang="ja-JP" altLang="en-US" b="1" dirty="0" smtClean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kumimoji="1" lang="en-US" altLang="ja-JP" b="1" dirty="0" smtClean="0">
                        <a:solidFill>
                          <a:srgbClr val="FF0000"/>
                        </a:solidFill>
                      </a:rPr>
                      <a:t>MeV @ </a:t>
                    </a:r>
                    <a:r>
                      <a:rPr kumimoji="1" lang="en-US" altLang="ja-JP" b="1" dirty="0" smtClean="0">
                        <a:solidFill>
                          <a:srgbClr val="FF0000"/>
                        </a:solidFill>
                        <a:latin typeface="Symbol" pitchFamily="18" charset="2"/>
                      </a:rPr>
                      <a:t>r</a:t>
                    </a:r>
                    <a:r>
                      <a:rPr kumimoji="1" lang="en-US" altLang="ja-JP" b="1" baseline="-25000" dirty="0" smtClean="0">
                        <a:solidFill>
                          <a:srgbClr val="FF0000"/>
                        </a:solidFill>
                      </a:rPr>
                      <a:t>0</a:t>
                    </a:r>
                    <a:endParaRPr kumimoji="1" lang="ja-JP" alt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テキスト ボックス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6687" y="4596770"/>
                    <a:ext cx="2762295" cy="400110"/>
                  </a:xfrm>
                  <a:prstGeom prst="rect">
                    <a:avLst/>
                  </a:prstGeom>
                  <a:blipFill rotWithShape="1">
                    <a:blip r:embed="rId20"/>
                    <a:stretch>
                      <a:fillRect t="-10606" r="-662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5" name="テキスト ボックス 104"/>
            <p:cNvSpPr txBox="1"/>
            <p:nvPr/>
          </p:nvSpPr>
          <p:spPr>
            <a:xfrm>
              <a:off x="5272019" y="5716488"/>
              <a:ext cx="38574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ja-JP" sz="140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Costa </a:t>
              </a:r>
              <a:r>
                <a:rPr lang="en-US" altLang="ja-JP" sz="1400" i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et al.</a:t>
              </a:r>
              <a:r>
                <a:rPr lang="en-US" altLang="ja-JP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</a:t>
              </a:r>
              <a:r>
                <a:rPr lang="en-US" altLang="ja-JP" sz="140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PLB560(03)171,</a:t>
              </a:r>
              <a:endParaRPr lang="en-US" altLang="ja-JP" sz="1400" dirty="0" smtClean="0"/>
            </a:p>
            <a:p>
              <a:pPr algn="r"/>
              <a:r>
                <a:rPr lang="en-US" altLang="ja-JP" sz="1400" dirty="0" err="1" smtClean="0"/>
                <a:t>Nagahiro</a:t>
              </a:r>
              <a:r>
                <a:rPr lang="en-US" altLang="ja-JP" sz="1400" dirty="0" smtClean="0"/>
                <a:t>-Takizawa-</a:t>
              </a:r>
              <a:r>
                <a:rPr lang="en-US" altLang="ja-JP" sz="1400" dirty="0" err="1" smtClean="0"/>
                <a:t>Hirenzaki</a:t>
              </a:r>
              <a:r>
                <a:rPr lang="en-US" altLang="ja-JP" sz="1400" dirty="0" smtClean="0"/>
                <a:t>, PRC74(06)045203</a:t>
              </a:r>
              <a:r>
                <a:rPr lang="en-US" altLang="ja-JP" sz="1400" dirty="0"/>
                <a:t> </a:t>
              </a:r>
              <a:endParaRPr kumimoji="1" lang="ja-JP" altLang="en-US" sz="1400" dirty="0"/>
            </a:p>
          </p:txBody>
        </p:sp>
        <p:grpSp>
          <p:nvGrpSpPr>
            <p:cNvPr id="106" name="Group 4"/>
            <p:cNvGrpSpPr>
              <a:grpSpLocks/>
            </p:cNvGrpSpPr>
            <p:nvPr/>
          </p:nvGrpSpPr>
          <p:grpSpPr bwMode="auto">
            <a:xfrm>
              <a:off x="5329282" y="1461677"/>
              <a:ext cx="1820863" cy="431801"/>
              <a:chOff x="1739" y="3412"/>
              <a:chExt cx="1147" cy="272"/>
            </a:xfrm>
          </p:grpSpPr>
          <p:grpSp>
            <p:nvGrpSpPr>
              <p:cNvPr id="127" name="Group 6"/>
              <p:cNvGrpSpPr>
                <a:grpSpLocks/>
              </p:cNvGrpSpPr>
              <p:nvPr/>
            </p:nvGrpSpPr>
            <p:grpSpPr bwMode="auto">
              <a:xfrm rot="10800000">
                <a:off x="2790" y="3540"/>
                <a:ext cx="96" cy="118"/>
                <a:chOff x="768" y="3098"/>
                <a:chExt cx="96" cy="118"/>
              </a:xfrm>
            </p:grpSpPr>
            <p:sp>
              <p:nvSpPr>
                <p:cNvPr id="139" name="Line 7"/>
                <p:cNvSpPr>
                  <a:spLocks noChangeShapeType="1"/>
                </p:cNvSpPr>
                <p:nvPr/>
              </p:nvSpPr>
              <p:spPr bwMode="auto">
                <a:xfrm>
                  <a:off x="768" y="3098"/>
                  <a:ext cx="96" cy="7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folHlink">
                      <a:alpha val="50000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0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768" y="3168"/>
                  <a:ext cx="96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folHlink">
                      <a:alpha val="50000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28" name="Group 9"/>
              <p:cNvGrpSpPr>
                <a:grpSpLocks/>
              </p:cNvGrpSpPr>
              <p:nvPr/>
            </p:nvGrpSpPr>
            <p:grpSpPr bwMode="auto">
              <a:xfrm>
                <a:off x="1739" y="3516"/>
                <a:ext cx="85" cy="142"/>
                <a:chOff x="779" y="3096"/>
                <a:chExt cx="85" cy="142"/>
              </a:xfrm>
            </p:grpSpPr>
            <p:sp>
              <p:nvSpPr>
                <p:cNvPr id="137" name="Line 10"/>
                <p:cNvSpPr>
                  <a:spLocks noChangeShapeType="1"/>
                </p:cNvSpPr>
                <p:nvPr/>
              </p:nvSpPr>
              <p:spPr bwMode="auto">
                <a:xfrm>
                  <a:off x="779" y="3096"/>
                  <a:ext cx="85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folHlink">
                      <a:alpha val="50000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38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779" y="3168"/>
                  <a:ext cx="85" cy="7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folHlink">
                      <a:alpha val="50000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ja-JP" altLang="en-US"/>
                </a:p>
              </p:txBody>
            </p:sp>
          </p:grpSp>
          <p:sp>
            <p:nvSpPr>
              <p:cNvPr id="129" name="Oval 12"/>
              <p:cNvSpPr>
                <a:spLocks noChangeArrowheads="1"/>
              </p:cNvSpPr>
              <p:nvPr/>
            </p:nvSpPr>
            <p:spPr bwMode="auto">
              <a:xfrm>
                <a:off x="1830" y="3540"/>
                <a:ext cx="144" cy="96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folHlink">
                    <a:alpha val="50000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30" name="Oval 13"/>
              <p:cNvSpPr>
                <a:spLocks noChangeArrowheads="1"/>
              </p:cNvSpPr>
              <p:nvPr/>
            </p:nvSpPr>
            <p:spPr bwMode="auto">
              <a:xfrm>
                <a:off x="1974" y="3540"/>
                <a:ext cx="144" cy="96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folHlink">
                    <a:alpha val="50000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31" name="Oval 14"/>
              <p:cNvSpPr>
                <a:spLocks noChangeArrowheads="1"/>
              </p:cNvSpPr>
              <p:nvPr/>
            </p:nvSpPr>
            <p:spPr bwMode="auto">
              <a:xfrm>
                <a:off x="2118" y="3540"/>
                <a:ext cx="144" cy="96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folHlink">
                    <a:alpha val="50000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32" name="Oval 15"/>
              <p:cNvSpPr>
                <a:spLocks noChangeArrowheads="1"/>
              </p:cNvSpPr>
              <p:nvPr/>
            </p:nvSpPr>
            <p:spPr bwMode="auto">
              <a:xfrm>
                <a:off x="2358" y="3540"/>
                <a:ext cx="144" cy="96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folHlink">
                    <a:alpha val="50000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33" name="Oval 16"/>
              <p:cNvSpPr>
                <a:spLocks noChangeArrowheads="1"/>
              </p:cNvSpPr>
              <p:nvPr/>
            </p:nvSpPr>
            <p:spPr bwMode="auto">
              <a:xfrm>
                <a:off x="2502" y="3540"/>
                <a:ext cx="144" cy="96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folHlink">
                    <a:alpha val="50000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34" name="Oval 17"/>
              <p:cNvSpPr>
                <a:spLocks noChangeArrowheads="1"/>
              </p:cNvSpPr>
              <p:nvPr/>
            </p:nvSpPr>
            <p:spPr bwMode="auto">
              <a:xfrm>
                <a:off x="2646" y="3540"/>
                <a:ext cx="144" cy="96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folHlink">
                    <a:alpha val="50000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35" name="Rectangle 18"/>
              <p:cNvSpPr>
                <a:spLocks noChangeArrowheads="1"/>
              </p:cNvSpPr>
              <p:nvPr/>
            </p:nvSpPr>
            <p:spPr bwMode="auto">
              <a:xfrm>
                <a:off x="2214" y="3492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folHlink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36" name="Text Box 19"/>
              <p:cNvSpPr txBox="1">
                <a:spLocks noChangeArrowheads="1"/>
              </p:cNvSpPr>
              <p:nvPr/>
            </p:nvSpPr>
            <p:spPr bwMode="auto">
              <a:xfrm>
                <a:off x="2174" y="3412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chemeClr val="folHlink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2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…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テキスト ボックス 106"/>
                <p:cNvSpPr txBox="1"/>
                <p:nvPr/>
              </p:nvSpPr>
              <p:spPr>
                <a:xfrm>
                  <a:off x="5035803" y="1724799"/>
                  <a:ext cx="3743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1800" b="0" i="1" smtClean="0">
                                <a:latin typeface="Cambria Math"/>
                              </a:rPr>
                              <m:t>𝑞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1800" i="1" dirty="0"/>
                </a:p>
              </p:txBody>
            </p:sp>
          </mc:Choice>
          <mc:Fallback xmlns="">
            <p:sp>
              <p:nvSpPr>
                <p:cNvPr id="81" name="テキスト ボックス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5803" y="1724799"/>
                  <a:ext cx="374397" cy="369332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r="-3226" b="-1311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テキスト ボックス 107"/>
                <p:cNvSpPr txBox="1"/>
                <p:nvPr/>
              </p:nvSpPr>
              <p:spPr>
                <a:xfrm>
                  <a:off x="5035803" y="1343799"/>
                  <a:ext cx="3743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800" b="0" i="1" smtClean="0">
                            <a:latin typeface="Cambria Math"/>
                          </a:rPr>
                          <m:t>𝑞</m:t>
                        </m:r>
                      </m:oMath>
                    </m:oMathPara>
                  </a14:m>
                  <a:endParaRPr kumimoji="1" lang="ja-JP" altLang="en-US" sz="1800" i="1" dirty="0"/>
                </a:p>
              </p:txBody>
            </p:sp>
          </mc:Choice>
          <mc:Fallback xmlns="">
            <p:sp>
              <p:nvSpPr>
                <p:cNvPr id="82" name="テキスト ボックス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5803" y="1343799"/>
                  <a:ext cx="374397" cy="369332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9" name="Line 27"/>
            <p:cNvSpPr>
              <a:spLocks noChangeShapeType="1"/>
            </p:cNvSpPr>
            <p:nvPr/>
          </p:nvSpPr>
          <p:spPr bwMode="auto">
            <a:xfrm flipH="1" flipV="1">
              <a:off x="7930426" y="1079666"/>
              <a:ext cx="620549" cy="3873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folHlink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ja-JP" altLang="en-US"/>
            </a:p>
          </p:txBody>
        </p:sp>
        <p:sp>
          <p:nvSpPr>
            <p:cNvPr id="110" name="Line 27"/>
            <p:cNvSpPr>
              <a:spLocks noChangeShapeType="1"/>
            </p:cNvSpPr>
            <p:nvPr/>
          </p:nvSpPr>
          <p:spPr bwMode="auto">
            <a:xfrm flipV="1">
              <a:off x="7930427" y="1079667"/>
              <a:ext cx="620549" cy="3873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folHlink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ja-JP" altLang="en-US"/>
            </a:p>
          </p:txBody>
        </p:sp>
        <p:sp>
          <p:nvSpPr>
            <p:cNvPr id="111" name="円/楕円 110"/>
            <p:cNvSpPr/>
            <p:nvPr/>
          </p:nvSpPr>
          <p:spPr bwMode="auto">
            <a:xfrm>
              <a:off x="8202601" y="1235867"/>
              <a:ext cx="76200" cy="76200"/>
            </a:xfrm>
            <a:prstGeom prst="ellipse">
              <a:avLst/>
            </a:prstGeom>
            <a:solidFill>
              <a:schemeClr val="tx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p:grpSp>
          <p:nvGrpSpPr>
            <p:cNvPr id="112" name="グループ化 111"/>
            <p:cNvGrpSpPr/>
            <p:nvPr/>
          </p:nvGrpSpPr>
          <p:grpSpPr>
            <a:xfrm>
              <a:off x="7945633" y="1611242"/>
              <a:ext cx="620550" cy="526970"/>
              <a:chOff x="8715060" y="885762"/>
              <a:chExt cx="620550" cy="526970"/>
            </a:xfrm>
          </p:grpSpPr>
          <p:sp>
            <p:nvSpPr>
              <p:cNvPr id="123" name="Line 27"/>
              <p:cNvSpPr>
                <a:spLocks noChangeShapeType="1"/>
              </p:cNvSpPr>
              <p:nvPr/>
            </p:nvSpPr>
            <p:spPr bwMode="auto">
              <a:xfrm flipH="1" flipV="1">
                <a:off x="8715060" y="1025400"/>
                <a:ext cx="620549" cy="3873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folHlink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24" name="Line 27"/>
              <p:cNvSpPr>
                <a:spLocks noChangeShapeType="1"/>
              </p:cNvSpPr>
              <p:nvPr/>
            </p:nvSpPr>
            <p:spPr bwMode="auto">
              <a:xfrm flipV="1">
                <a:off x="8715061" y="1025401"/>
                <a:ext cx="620549" cy="3873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folHlink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25" name="円/楕円 2047"/>
              <p:cNvSpPr/>
              <p:nvPr/>
            </p:nvSpPr>
            <p:spPr bwMode="auto">
              <a:xfrm>
                <a:off x="8912491" y="885762"/>
                <a:ext cx="224683" cy="323120"/>
              </a:xfrm>
              <a:custGeom>
                <a:avLst/>
                <a:gdLst>
                  <a:gd name="connsiteX0" fmla="*/ 0 w 304800"/>
                  <a:gd name="connsiteY0" fmla="*/ 202011 h 404022"/>
                  <a:gd name="connsiteX1" fmla="*/ 152400 w 304800"/>
                  <a:gd name="connsiteY1" fmla="*/ 0 h 404022"/>
                  <a:gd name="connsiteX2" fmla="*/ 304800 w 304800"/>
                  <a:gd name="connsiteY2" fmla="*/ 202011 h 404022"/>
                  <a:gd name="connsiteX3" fmla="*/ 152400 w 304800"/>
                  <a:gd name="connsiteY3" fmla="*/ 404022 h 404022"/>
                  <a:gd name="connsiteX4" fmla="*/ 0 w 304800"/>
                  <a:gd name="connsiteY4" fmla="*/ 202011 h 404022"/>
                  <a:gd name="connsiteX0" fmla="*/ 0 w 304800"/>
                  <a:gd name="connsiteY0" fmla="*/ 202011 h 404022"/>
                  <a:gd name="connsiteX1" fmla="*/ 152400 w 304800"/>
                  <a:gd name="connsiteY1" fmla="*/ 0 h 404022"/>
                  <a:gd name="connsiteX2" fmla="*/ 304800 w 304800"/>
                  <a:gd name="connsiteY2" fmla="*/ 202011 h 404022"/>
                  <a:gd name="connsiteX3" fmla="*/ 152400 w 304800"/>
                  <a:gd name="connsiteY3" fmla="*/ 404022 h 404022"/>
                  <a:gd name="connsiteX4" fmla="*/ 0 w 304800"/>
                  <a:gd name="connsiteY4" fmla="*/ 202011 h 404022"/>
                  <a:gd name="connsiteX0" fmla="*/ 0 w 304800"/>
                  <a:gd name="connsiteY0" fmla="*/ 202011 h 404022"/>
                  <a:gd name="connsiteX1" fmla="*/ 152400 w 304800"/>
                  <a:gd name="connsiteY1" fmla="*/ 0 h 404022"/>
                  <a:gd name="connsiteX2" fmla="*/ 304800 w 304800"/>
                  <a:gd name="connsiteY2" fmla="*/ 202011 h 404022"/>
                  <a:gd name="connsiteX3" fmla="*/ 152400 w 304800"/>
                  <a:gd name="connsiteY3" fmla="*/ 404022 h 404022"/>
                  <a:gd name="connsiteX4" fmla="*/ 0 w 304800"/>
                  <a:gd name="connsiteY4" fmla="*/ 202011 h 404022"/>
                  <a:gd name="connsiteX0" fmla="*/ 0 w 304800"/>
                  <a:gd name="connsiteY0" fmla="*/ 202011 h 404022"/>
                  <a:gd name="connsiteX1" fmla="*/ 152400 w 304800"/>
                  <a:gd name="connsiteY1" fmla="*/ 0 h 404022"/>
                  <a:gd name="connsiteX2" fmla="*/ 304800 w 304800"/>
                  <a:gd name="connsiteY2" fmla="*/ 202011 h 404022"/>
                  <a:gd name="connsiteX3" fmla="*/ 152400 w 304800"/>
                  <a:gd name="connsiteY3" fmla="*/ 404022 h 404022"/>
                  <a:gd name="connsiteX4" fmla="*/ 0 w 304800"/>
                  <a:gd name="connsiteY4" fmla="*/ 202011 h 404022"/>
                  <a:gd name="connsiteX0" fmla="*/ 0 w 304800"/>
                  <a:gd name="connsiteY0" fmla="*/ 202011 h 404022"/>
                  <a:gd name="connsiteX1" fmla="*/ 152400 w 304800"/>
                  <a:gd name="connsiteY1" fmla="*/ 0 h 404022"/>
                  <a:gd name="connsiteX2" fmla="*/ 304800 w 304800"/>
                  <a:gd name="connsiteY2" fmla="*/ 202011 h 404022"/>
                  <a:gd name="connsiteX3" fmla="*/ 152400 w 304800"/>
                  <a:gd name="connsiteY3" fmla="*/ 404022 h 404022"/>
                  <a:gd name="connsiteX4" fmla="*/ 0 w 304800"/>
                  <a:gd name="connsiteY4" fmla="*/ 202011 h 404022"/>
                  <a:gd name="connsiteX0" fmla="*/ 0 w 304800"/>
                  <a:gd name="connsiteY0" fmla="*/ 202011 h 404022"/>
                  <a:gd name="connsiteX1" fmla="*/ 152400 w 304800"/>
                  <a:gd name="connsiteY1" fmla="*/ 0 h 404022"/>
                  <a:gd name="connsiteX2" fmla="*/ 304800 w 304800"/>
                  <a:gd name="connsiteY2" fmla="*/ 202011 h 404022"/>
                  <a:gd name="connsiteX3" fmla="*/ 152400 w 304800"/>
                  <a:gd name="connsiteY3" fmla="*/ 404022 h 404022"/>
                  <a:gd name="connsiteX4" fmla="*/ 0 w 304800"/>
                  <a:gd name="connsiteY4" fmla="*/ 202011 h 4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0" h="404022">
                    <a:moveTo>
                      <a:pt x="0" y="202011"/>
                    </a:moveTo>
                    <a:cubicBezTo>
                      <a:pt x="0" y="90443"/>
                      <a:pt x="68232" y="0"/>
                      <a:pt x="152400" y="0"/>
                    </a:cubicBezTo>
                    <a:cubicBezTo>
                      <a:pt x="236568" y="0"/>
                      <a:pt x="304800" y="90443"/>
                      <a:pt x="304800" y="202011"/>
                    </a:cubicBezTo>
                    <a:cubicBezTo>
                      <a:pt x="304800" y="299291"/>
                      <a:pt x="207993" y="375447"/>
                      <a:pt x="152400" y="404022"/>
                    </a:cubicBezTo>
                    <a:cubicBezTo>
                      <a:pt x="101570" y="370685"/>
                      <a:pt x="0" y="299292"/>
                      <a:pt x="0" y="202011"/>
                    </a:cubicBezTo>
                    <a:close/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971958"/>
                  </a:buClr>
                  <a:buSzPct val="70000"/>
                  <a:buFont typeface="Wingdings" pitchFamily="2" charset="2"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126" name="円/楕円 125"/>
              <p:cNvSpPr/>
              <p:nvPr/>
            </p:nvSpPr>
            <p:spPr bwMode="auto">
              <a:xfrm>
                <a:off x="8987235" y="1175476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971958"/>
                  </a:buClr>
                  <a:buSzPct val="70000"/>
                  <a:buFont typeface="Wingdings" pitchFamily="2" charset="2"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</p:grpSp>
        <p:cxnSp>
          <p:nvCxnSpPr>
            <p:cNvPr id="113" name="直線矢印コネクタ 112"/>
            <p:cNvCxnSpPr/>
            <p:nvPr/>
          </p:nvCxnSpPr>
          <p:spPr bwMode="auto">
            <a:xfrm flipV="1">
              <a:off x="7963720" y="2017931"/>
              <a:ext cx="291685" cy="469966"/>
            </a:xfrm>
            <a:prstGeom prst="straightConnector1">
              <a:avLst/>
            </a:prstGeom>
            <a:noFill/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oval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テキスト ボックス 113"/>
                <p:cNvSpPr txBox="1"/>
                <p:nvPr/>
              </p:nvSpPr>
              <p:spPr>
                <a:xfrm>
                  <a:off x="7944993" y="3530420"/>
                  <a:ext cx="11228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kumimoji="1" lang="ja-JP" alt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sz="1800" b="0" i="1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</m:acc>
                            <m:r>
                              <a:rPr kumimoji="1" lang="en-US" altLang="ja-JP" sz="1800" b="0" i="1" smtClean="0">
                                <a:latin typeface="Cambria Math"/>
                              </a:rPr>
                              <m:t>𝑞</m:t>
                            </m:r>
                          </m:e>
                        </m:d>
                        <m:r>
                          <a:rPr kumimoji="1" lang="en-US" altLang="ja-JP" sz="1800" b="0" i="1" smtClean="0">
                            <a:latin typeface="Cambria Math"/>
                          </a:rPr>
                          <m:t>→0</m:t>
                        </m:r>
                      </m:oMath>
                    </m:oMathPara>
                  </a14:m>
                  <a:endParaRPr kumimoji="1" lang="ja-JP" altLang="en-US" sz="1800" dirty="0"/>
                </a:p>
              </p:txBody>
            </p:sp>
          </mc:Choice>
          <mc:Fallback xmlns="">
            <p:sp>
              <p:nvSpPr>
                <p:cNvPr id="94" name="テキスト ボックス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4993" y="3530420"/>
                  <a:ext cx="1122807" cy="369332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5" name="直線矢印コネクタ 114"/>
            <p:cNvCxnSpPr>
              <a:endCxn id="125" idx="2"/>
            </p:cNvCxnSpPr>
            <p:nvPr/>
          </p:nvCxnSpPr>
          <p:spPr bwMode="auto">
            <a:xfrm flipH="1" flipV="1">
              <a:off x="8367747" y="1772802"/>
              <a:ext cx="382598" cy="1676746"/>
            </a:xfrm>
            <a:prstGeom prst="straightConnector1">
              <a:avLst/>
            </a:prstGeom>
            <a:noFill/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oval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6" name="円/楕円 115"/>
            <p:cNvSpPr/>
            <p:nvPr/>
          </p:nvSpPr>
          <p:spPr bwMode="auto">
            <a:xfrm>
              <a:off x="5443062" y="1722655"/>
              <a:ext cx="45719" cy="45719"/>
            </a:xfrm>
            <a:prstGeom prst="ellipse">
              <a:avLst/>
            </a:prstGeom>
            <a:solidFill>
              <a:schemeClr val="tx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17" name="円/楕円 116"/>
            <p:cNvSpPr/>
            <p:nvPr/>
          </p:nvSpPr>
          <p:spPr bwMode="auto">
            <a:xfrm>
              <a:off x="5681186" y="1720274"/>
              <a:ext cx="45719" cy="45719"/>
            </a:xfrm>
            <a:prstGeom prst="ellipse">
              <a:avLst/>
            </a:prstGeom>
            <a:solidFill>
              <a:schemeClr val="tx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18" name="円/楕円 117"/>
            <p:cNvSpPr/>
            <p:nvPr/>
          </p:nvSpPr>
          <p:spPr bwMode="auto">
            <a:xfrm>
              <a:off x="5909786" y="1722655"/>
              <a:ext cx="45719" cy="45719"/>
            </a:xfrm>
            <a:prstGeom prst="ellipse">
              <a:avLst/>
            </a:prstGeom>
            <a:solidFill>
              <a:schemeClr val="tx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19" name="円/楕円 118"/>
            <p:cNvSpPr/>
            <p:nvPr/>
          </p:nvSpPr>
          <p:spPr bwMode="auto">
            <a:xfrm>
              <a:off x="6519386" y="1720274"/>
              <a:ext cx="45719" cy="45719"/>
            </a:xfrm>
            <a:prstGeom prst="ellipse">
              <a:avLst/>
            </a:prstGeom>
            <a:solidFill>
              <a:schemeClr val="tx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20" name="円/楕円 119"/>
            <p:cNvSpPr/>
            <p:nvPr/>
          </p:nvSpPr>
          <p:spPr bwMode="auto">
            <a:xfrm>
              <a:off x="6747986" y="1722655"/>
              <a:ext cx="45719" cy="45719"/>
            </a:xfrm>
            <a:prstGeom prst="ellipse">
              <a:avLst/>
            </a:prstGeom>
            <a:solidFill>
              <a:schemeClr val="tx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21" name="円/楕円 120"/>
            <p:cNvSpPr/>
            <p:nvPr/>
          </p:nvSpPr>
          <p:spPr bwMode="auto">
            <a:xfrm>
              <a:off x="6983729" y="1725036"/>
              <a:ext cx="45719" cy="45719"/>
            </a:xfrm>
            <a:prstGeom prst="ellipse">
              <a:avLst/>
            </a:prstGeom>
            <a:solidFill>
              <a:schemeClr val="tx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22" name="テキスト ボックス 121"/>
            <p:cNvSpPr txBox="1"/>
            <p:nvPr/>
          </p:nvSpPr>
          <p:spPr>
            <a:xfrm>
              <a:off x="7467600" y="2596985"/>
              <a:ext cx="16546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/>
                <a:t>U</a:t>
              </a:r>
              <a:r>
                <a:rPr kumimoji="1" lang="en-US" altLang="ja-JP" sz="1800" baseline="-25000" dirty="0" smtClean="0"/>
                <a:t>A</a:t>
              </a:r>
              <a:r>
                <a:rPr kumimoji="1" lang="en-US" altLang="ja-JP" sz="1800" dirty="0" smtClean="0"/>
                <a:t>(1) breaking </a:t>
              </a:r>
            </a:p>
            <a:p>
              <a:r>
                <a:rPr kumimoji="1" lang="en-US" altLang="ja-JP" sz="1800" dirty="0" smtClean="0"/>
                <a:t>(KMT </a:t>
              </a:r>
              <a:r>
                <a:rPr lang="en-US" altLang="ja-JP" sz="1800" dirty="0" smtClean="0"/>
                <a:t>term</a:t>
              </a:r>
              <a:r>
                <a:rPr lang="en-US" altLang="ja-JP" sz="1800" baseline="30000" dirty="0" smtClean="0"/>
                <a:t>[1,2]</a:t>
              </a:r>
              <a:r>
                <a:rPr kumimoji="1" lang="en-US" altLang="ja-JP" sz="1800" dirty="0" smtClean="0"/>
                <a:t>)</a:t>
              </a:r>
              <a:endParaRPr kumimoji="1" lang="ja-JP" altLang="en-US" sz="1800" dirty="0"/>
            </a:p>
          </p:txBody>
        </p:sp>
      </p:grpSp>
      <p:sp>
        <p:nvSpPr>
          <p:cNvPr id="156" name="Text Box 43"/>
          <p:cNvSpPr txBox="1">
            <a:spLocks noChangeArrowheads="1"/>
          </p:cNvSpPr>
          <p:nvPr/>
        </p:nvSpPr>
        <p:spPr bwMode="auto">
          <a:xfrm>
            <a:off x="7330683" y="4114800"/>
            <a:ext cx="18133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[1] Kobayashi-</a:t>
            </a:r>
            <a:r>
              <a:rPr lang="en-US" altLang="ja-JP" sz="1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Maskawa</a:t>
            </a:r>
            <a:endParaRPr lang="en-US" altLang="ja-JP" sz="12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PTP44(70)1422</a:t>
            </a:r>
            <a:endParaRPr lang="en-US" altLang="ja-JP" sz="12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[2] G</a:t>
            </a:r>
            <a:r>
              <a:rPr lang="en-US" altLang="ja-JP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. ’t </a:t>
            </a:r>
            <a:r>
              <a:rPr lang="en-US" altLang="ja-JP" sz="1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Hooft</a:t>
            </a:r>
            <a:r>
              <a:rPr lang="en-US" altLang="ja-JP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,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PRD14(76)3432</a:t>
            </a:r>
            <a:endParaRPr lang="en-US" altLang="ja-JP" sz="12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57" name="正方形/長方形 156"/>
          <p:cNvSpPr/>
          <p:nvPr/>
        </p:nvSpPr>
        <p:spPr bwMode="auto">
          <a:xfrm>
            <a:off x="6684917" y="1854016"/>
            <a:ext cx="177845" cy="24731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grpSp>
        <p:nvGrpSpPr>
          <p:cNvPr id="158" name="グループ化 157"/>
          <p:cNvGrpSpPr/>
          <p:nvPr/>
        </p:nvGrpSpPr>
        <p:grpSpPr>
          <a:xfrm>
            <a:off x="275561" y="1571502"/>
            <a:ext cx="4039867" cy="907216"/>
            <a:chOff x="4037333" y="4773010"/>
            <a:chExt cx="4039867" cy="907216"/>
          </a:xfrm>
        </p:grpSpPr>
        <p:sp>
          <p:nvSpPr>
            <p:cNvPr id="159" name="角丸四角形 158"/>
            <p:cNvSpPr/>
            <p:nvPr/>
          </p:nvSpPr>
          <p:spPr bwMode="auto">
            <a:xfrm>
              <a:off x="4037333" y="4773010"/>
              <a:ext cx="4039867" cy="907216"/>
            </a:xfrm>
            <a:prstGeom prst="roundRect">
              <a:avLst/>
            </a:prstGeom>
            <a:solidFill>
              <a:srgbClr val="E5E5FF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テキスト ボックス 159"/>
                <p:cNvSpPr txBox="1"/>
                <p:nvPr/>
              </p:nvSpPr>
              <p:spPr>
                <a:xfrm>
                  <a:off x="4697316" y="4833323"/>
                  <a:ext cx="2857385" cy="3717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 xmlns:m="http://schemas.openxmlformats.org/officeDocument/2006/math">
                      <m:r>
                        <a:rPr kumimoji="1" lang="en-US" altLang="ja-JP" sz="1600" b="1" i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𝚫</m:t>
                      </m:r>
                      <m:sSub>
                        <m:sSubPr>
                          <m:ctrlPr>
                            <a:rPr kumimoji="1" lang="en-US" altLang="ja-JP" sz="16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sz="16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𝒎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ja-JP" sz="16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  <m:t>𝜼</m:t>
                              </m:r>
                            </m:e>
                            <m:sup>
                              <m:r>
                                <a:rPr kumimoji="1" lang="en-US" altLang="ja-JP" sz="16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kumimoji="1" lang="en-US" altLang="ja-JP" sz="16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∼−</m:t>
                      </m:r>
                      <m:r>
                        <a:rPr kumimoji="1" lang="en-US" altLang="ja-JP" sz="16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𝟒𝟎</m:t>
                      </m:r>
                    </m:oMath>
                  </a14:m>
                  <a:r>
                    <a:rPr kumimoji="1" lang="en-US" altLang="ja-JP" sz="1600" b="1" dirty="0" smtClean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 - </a:t>
                  </a:r>
                  <a14:m>
                    <m:oMath xmlns:m="http://schemas.openxmlformats.org/officeDocument/2006/math">
                      <m:r>
                        <a:rPr kumimoji="1" lang="en-US" altLang="ja-JP" sz="16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−</m:t>
                      </m:r>
                    </m:oMath>
                  </a14:m>
                  <a:r>
                    <a:rPr kumimoji="1" lang="en-US" altLang="ja-JP" sz="1600" b="1" dirty="0" smtClean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80</a:t>
                  </a:r>
                  <a:r>
                    <a:rPr kumimoji="1" lang="ja-JP" altLang="en-US" sz="1600" b="1" dirty="0" smtClean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 </a:t>
                  </a:r>
                  <a:r>
                    <a:rPr kumimoji="1" lang="en-US" altLang="ja-JP" sz="1600" b="1" dirty="0" smtClean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MeV @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sz="16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𝝆</m:t>
                          </m:r>
                        </m:e>
                        <m:sub>
                          <m:r>
                            <a:rPr kumimoji="1" lang="en-US" altLang="ja-JP" sz="16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𝟎</m:t>
                          </m:r>
                        </m:sub>
                      </m:sSub>
                    </m:oMath>
                  </a14:m>
                  <a:endParaRPr kumimoji="1" lang="ja-JP" altLang="en-US" sz="16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5" name="テキスト ボックス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7316" y="4833323"/>
                  <a:ext cx="2857385" cy="37170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4918" b="-180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1" name="テキスト ボックス 160"/>
            <p:cNvSpPr txBox="1"/>
            <p:nvPr/>
          </p:nvSpPr>
          <p:spPr>
            <a:xfrm>
              <a:off x="4662004" y="5157005"/>
              <a:ext cx="3273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kumimoji="1" lang="en-US" altLang="ja-JP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Quark-meson-coupling model, </a:t>
              </a:r>
              <a:br>
                <a:rPr kumimoji="1" lang="en-US" altLang="ja-JP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kumimoji="1" lang="en-US" altLang="ja-JP" sz="1400" dirty="0" err="1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S.Bass</a:t>
              </a:r>
              <a:r>
                <a:rPr kumimoji="1" lang="en-US" altLang="ja-JP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, </a:t>
              </a:r>
              <a:r>
                <a:rPr kumimoji="1" lang="en-US" altLang="ja-JP" sz="1400" dirty="0" err="1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A.Thomas</a:t>
              </a:r>
              <a:r>
                <a:rPr kumimoji="1" lang="en-US" altLang="ja-JP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, PLB634(06)368</a:t>
              </a:r>
              <a:endParaRPr kumimoji="1" lang="ja-JP" altLang="en-US" sz="14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62" name="テキスト ボックス 161"/>
            <p:cNvSpPr txBox="1"/>
            <p:nvPr/>
          </p:nvSpPr>
          <p:spPr>
            <a:xfrm>
              <a:off x="4264659" y="4795223"/>
              <a:ext cx="5180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lang="en-US" altLang="ja-JP" i="1" dirty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rPr>
                <a:t>c</a:t>
              </a:r>
              <a:r>
                <a:rPr lang="en-US" altLang="ja-JP" i="1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rPr>
                <a:t>f.</a:t>
              </a:r>
              <a:r>
                <a:rPr lang="en-US" altLang="ja-JP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rPr>
                <a:t>)</a:t>
              </a:r>
              <a:endParaRPr kumimoji="1" lang="ja-JP" altLang="en-US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132807" y="968693"/>
            <a:ext cx="3100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lang="en-US" altLang="ja-JP" u="sng" dirty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m</a:t>
            </a:r>
            <a:r>
              <a:rPr lang="en-US" altLang="ja-JP" u="sng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any other effective models</a:t>
            </a:r>
            <a:endParaRPr kumimoji="1" lang="ja-JP" altLang="en-US" u="sng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263941" y="2697241"/>
            <a:ext cx="4079459" cy="3170159"/>
            <a:chOff x="263941" y="2697241"/>
            <a:chExt cx="4079459" cy="3170159"/>
          </a:xfrm>
        </p:grpSpPr>
        <p:grpSp>
          <p:nvGrpSpPr>
            <p:cNvPr id="163" name="グループ化 162"/>
            <p:cNvGrpSpPr/>
            <p:nvPr/>
          </p:nvGrpSpPr>
          <p:grpSpPr>
            <a:xfrm>
              <a:off x="263941" y="2697241"/>
              <a:ext cx="4079459" cy="3170159"/>
              <a:chOff x="4096599" y="5825935"/>
              <a:chExt cx="4079459" cy="2881963"/>
            </a:xfrm>
          </p:grpSpPr>
          <p:sp>
            <p:nvSpPr>
              <p:cNvPr id="164" name="角丸四角形 163"/>
              <p:cNvSpPr/>
              <p:nvPr/>
            </p:nvSpPr>
            <p:spPr bwMode="auto">
              <a:xfrm>
                <a:off x="4096599" y="5825935"/>
                <a:ext cx="4079459" cy="2881963"/>
              </a:xfrm>
              <a:prstGeom prst="roundRect">
                <a:avLst>
                  <a:gd name="adj" fmla="val 6350"/>
                </a:avLst>
              </a:prstGeom>
              <a:solidFill>
                <a:srgbClr val="E4F3E1"/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971958"/>
                  </a:buClr>
                  <a:buSzPct val="70000"/>
                  <a:buFont typeface="Wingdings" pitchFamily="2" charset="2"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5" name="テキスト ボックス 164"/>
                  <p:cNvSpPr txBox="1"/>
                  <p:nvPr/>
                </p:nvSpPr>
                <p:spPr>
                  <a:xfrm>
                    <a:off x="4697316" y="5914012"/>
                    <a:ext cx="2326791" cy="3717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>
                      <a:buClr>
                        <a:srgbClr val="FF0000"/>
                      </a:buClr>
                    </a:pPr>
                    <a14:m>
                      <m:oMath xmlns:m="http://schemas.openxmlformats.org/officeDocument/2006/math">
                        <m:r>
                          <a:rPr kumimoji="1" lang="en-US" altLang="ja-JP" sz="1600" b="1" i="0" smtClean="0">
                            <a:solidFill>
                              <a:srgbClr val="008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𝚫</m:t>
                        </m:r>
                        <m:sSub>
                          <m:sSubPr>
                            <m:ctrlPr>
                              <a:rPr kumimoji="1" lang="en-US" altLang="ja-JP" sz="1600" b="1" i="1" smtClean="0">
                                <a:solidFill>
                                  <a:srgbClr val="008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altLang="ja-JP" sz="1600" b="1" i="1" smtClean="0">
                                <a:solidFill>
                                  <a:srgbClr val="008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𝒎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1" lang="en-US" altLang="ja-JP" sz="1600" b="1" i="1" smtClean="0">
                                    <a:solidFill>
                                      <a:srgbClr val="008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ＭＳ Ｐ明朝" panose="02020600040205080304" pitchFamily="18" charset="-128"/>
                                    <a:cs typeface="Arial Unicode MS" pitchFamily="50" charset="-128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1600" b="1" i="1" smtClean="0">
                                    <a:solidFill>
                                      <a:srgbClr val="008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ＭＳ Ｐ明朝" panose="02020600040205080304" pitchFamily="18" charset="-128"/>
                                    <a:cs typeface="Arial Unicode MS" pitchFamily="50" charset="-128"/>
                                  </a:rPr>
                                  <m:t>𝜼</m:t>
                                </m:r>
                              </m:e>
                              <m:sup>
                                <m:r>
                                  <a:rPr kumimoji="1" lang="en-US" altLang="ja-JP" sz="1600" b="1" i="1" smtClean="0">
                                    <a:solidFill>
                                      <a:srgbClr val="008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ＭＳ Ｐ明朝" panose="02020600040205080304" pitchFamily="18" charset="-128"/>
                                    <a:cs typeface="Arial Unicode MS" pitchFamily="50" charset="-128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kumimoji="1" lang="en-US" altLang="ja-JP" sz="1600" b="1" i="1" smtClean="0">
                            <a:solidFill>
                              <a:srgbClr val="008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∼−</m:t>
                        </m:r>
                        <m:r>
                          <a:rPr kumimoji="1" lang="en-US" altLang="ja-JP" sz="1600" b="1" i="1" smtClean="0">
                            <a:solidFill>
                              <a:srgbClr val="008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𝟖𝟎</m:t>
                        </m:r>
                      </m:oMath>
                    </a14:m>
                    <a:r>
                      <a:rPr kumimoji="1" lang="ja-JP" altLang="en-US" sz="1600" b="1" dirty="0" smtClean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ＭＳ Ｐ明朝" panose="02020600040205080304" pitchFamily="18" charset="-128"/>
                        <a:cs typeface="Arial Unicode MS" pitchFamily="50" charset="-128"/>
                      </a:rPr>
                      <a:t> </a:t>
                    </a:r>
                    <a:r>
                      <a:rPr kumimoji="1" lang="en-US" altLang="ja-JP" sz="1600" b="1" dirty="0" smtClean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ＭＳ Ｐ明朝" panose="02020600040205080304" pitchFamily="18" charset="-128"/>
                        <a:cs typeface="Arial Unicode MS" pitchFamily="50" charset="-128"/>
                      </a:rPr>
                      <a:t>MeV @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600" b="1" i="1" smtClean="0">
                                <a:solidFill>
                                  <a:srgbClr val="008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altLang="ja-JP" sz="1600" b="1" i="1" smtClean="0">
                                <a:solidFill>
                                  <a:srgbClr val="008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𝝆</m:t>
                            </m:r>
                          </m:e>
                          <m:sub>
                            <m:r>
                              <a:rPr kumimoji="1" lang="en-US" altLang="ja-JP" sz="1600" b="1" i="1" smtClean="0">
                                <a:solidFill>
                                  <a:srgbClr val="008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𝟎</m:t>
                            </m:r>
                          </m:sub>
                        </m:sSub>
                      </m:oMath>
                    </a14:m>
                    <a:endParaRPr kumimoji="1" lang="ja-JP" altLang="en-US" sz="1600" b="1" dirty="0" smtClean="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89" name="テキスト ボックス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97316" y="5914012"/>
                    <a:ext cx="2326791" cy="371705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t="-6667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6" name="テキスト ボックス 165"/>
              <p:cNvSpPr txBox="1"/>
              <p:nvPr/>
            </p:nvSpPr>
            <p:spPr>
              <a:xfrm>
                <a:off x="4682267" y="6209984"/>
                <a:ext cx="32331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rgbClr val="FF0000"/>
                  </a:buClr>
                </a:pPr>
                <a:r>
                  <a:rPr lang="en-US" altLang="ja-JP" sz="1400" dirty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l</a:t>
                </a:r>
                <a:r>
                  <a:rPr kumimoji="1" lang="en-US" altLang="ja-JP" sz="14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inear sigma model </a:t>
                </a:r>
                <a:br>
                  <a:rPr kumimoji="1" lang="en-US" altLang="ja-JP" sz="14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</a:br>
                <a:r>
                  <a:rPr kumimoji="1" lang="en-US" altLang="ja-JP" sz="1400" dirty="0" err="1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S.Sakai</a:t>
                </a:r>
                <a:r>
                  <a:rPr kumimoji="1" lang="en-US" altLang="ja-JP" sz="14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, </a:t>
                </a:r>
                <a:r>
                  <a:rPr kumimoji="1" lang="en-US" altLang="ja-JP" sz="1400" dirty="0" err="1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D.Jido</a:t>
                </a:r>
                <a:r>
                  <a:rPr kumimoji="1" lang="en-US" altLang="ja-JP" sz="14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, PRC88(13)064906</a:t>
                </a:r>
                <a:endParaRPr kumimoji="1" lang="ja-JP" altLang="en-US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67" name="テキスト ボックス 166"/>
              <p:cNvSpPr txBox="1"/>
              <p:nvPr/>
            </p:nvSpPr>
            <p:spPr>
              <a:xfrm>
                <a:off x="4264659" y="5848202"/>
                <a:ext cx="5180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lang="en-US" altLang="ja-JP" i="1" dirty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c</a:t>
                </a:r>
                <a:r>
                  <a:rPr lang="en-US" altLang="ja-JP" i="1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f.</a:t>
                </a:r>
                <a:r>
                  <a:rPr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)</a:t>
                </a:r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p:grpSp>
        <p:grpSp>
          <p:nvGrpSpPr>
            <p:cNvPr id="26" name="グループ化 25"/>
            <p:cNvGrpSpPr/>
            <p:nvPr/>
          </p:nvGrpSpPr>
          <p:grpSpPr>
            <a:xfrm>
              <a:off x="735419" y="3708411"/>
              <a:ext cx="1397806" cy="1239333"/>
              <a:chOff x="410749" y="5313867"/>
              <a:chExt cx="1397806" cy="1239333"/>
            </a:xfrm>
          </p:grpSpPr>
          <p:cxnSp>
            <p:nvCxnSpPr>
              <p:cNvPr id="11" name="直線コネクタ 10"/>
              <p:cNvCxnSpPr/>
              <p:nvPr/>
            </p:nvCxnSpPr>
            <p:spPr bwMode="auto">
              <a:xfrm>
                <a:off x="410749" y="6534374"/>
                <a:ext cx="1300907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8" name="直線コネクタ 167"/>
              <p:cNvCxnSpPr/>
              <p:nvPr/>
            </p:nvCxnSpPr>
            <p:spPr bwMode="auto">
              <a:xfrm flipV="1">
                <a:off x="1020978" y="6085405"/>
                <a:ext cx="5507" cy="467795"/>
              </a:xfrm>
              <a:prstGeom prst="line">
                <a:avLst/>
              </a:prstGeom>
              <a:noFill/>
              <a:ln w="50800" cap="flat" cmpd="dbl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7" name="テキスト ボックス 16"/>
              <p:cNvSpPr txBox="1"/>
              <p:nvPr/>
            </p:nvSpPr>
            <p:spPr>
              <a:xfrm>
                <a:off x="869301" y="5869043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x</a:t>
                </a:r>
                <a:endParaRPr kumimoji="1" lang="ja-JP" altLang="en-US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テキスト ボックス 17"/>
                  <p:cNvSpPr txBox="1"/>
                  <p:nvPr/>
                </p:nvSpPr>
                <p:spPr>
                  <a:xfrm>
                    <a:off x="1402803" y="5928980"/>
                    <a:ext cx="40575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>
                      <a:buClr>
                        <a:srgbClr val="FF0000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𝜎</m:t>
                          </m:r>
                        </m:oMath>
                      </m:oMathPara>
                    </a14:m>
                    <a:endParaRPr kumimoji="1" lang="ja-JP" altLang="en-US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18" name="テキスト ボックス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803" y="5928980"/>
                    <a:ext cx="405752" cy="400110"/>
                  </a:xfrm>
                  <a:prstGeom prst="rect">
                    <a:avLst/>
                  </a:prstGeom>
                  <a:blipFill rotWithShape="0"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3" name="テキスト ボックス 172"/>
                  <p:cNvSpPr txBox="1"/>
                  <p:nvPr/>
                </p:nvSpPr>
                <p:spPr>
                  <a:xfrm>
                    <a:off x="751855" y="5583720"/>
                    <a:ext cx="59016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>
                      <a:buClr>
                        <a:srgbClr val="FF0000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  <m:t>𝜎</m:t>
                              </m:r>
                            </m:e>
                          </m:d>
                        </m:oMath>
                      </m:oMathPara>
                    </a14:m>
                    <a:endParaRPr kumimoji="1" lang="ja-JP" altLang="en-US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173" name="テキスト ボックス 1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1855" y="5583720"/>
                    <a:ext cx="590162" cy="400110"/>
                  </a:xfrm>
                  <a:prstGeom prst="rect">
                    <a:avLst/>
                  </a:prstGeom>
                  <a:blipFill rotWithShape="0"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テキスト ボックス 22"/>
              <p:cNvSpPr txBox="1"/>
              <p:nvPr/>
            </p:nvSpPr>
            <p:spPr>
              <a:xfrm>
                <a:off x="489389" y="5313867"/>
                <a:ext cx="10871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lang="en-US" altLang="ja-JP" sz="1400" dirty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f</a:t>
                </a:r>
                <a:r>
                  <a:rPr kumimoji="1" lang="en-US" altLang="ja-JP" sz="14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ree space</a:t>
                </a:r>
                <a:endParaRPr kumimoji="1" lang="ja-JP" altLang="en-US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25" name="グループ化 24"/>
            <p:cNvGrpSpPr/>
            <p:nvPr/>
          </p:nvGrpSpPr>
          <p:grpSpPr>
            <a:xfrm>
              <a:off x="2461419" y="3708411"/>
              <a:ext cx="1300907" cy="1244589"/>
              <a:chOff x="2136749" y="5313867"/>
              <a:chExt cx="1300907" cy="1244589"/>
            </a:xfrm>
          </p:grpSpPr>
          <p:cxnSp>
            <p:nvCxnSpPr>
              <p:cNvPr id="169" name="直線コネクタ 168"/>
              <p:cNvCxnSpPr/>
              <p:nvPr/>
            </p:nvCxnSpPr>
            <p:spPr bwMode="auto">
              <a:xfrm>
                <a:off x="2136749" y="6539630"/>
                <a:ext cx="1300907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0" name="直線コネクタ 169"/>
              <p:cNvCxnSpPr/>
              <p:nvPr/>
            </p:nvCxnSpPr>
            <p:spPr bwMode="auto">
              <a:xfrm flipV="1">
                <a:off x="2798422" y="6267992"/>
                <a:ext cx="5507" cy="290464"/>
              </a:xfrm>
              <a:prstGeom prst="line">
                <a:avLst/>
              </a:prstGeom>
              <a:noFill/>
              <a:ln w="50800" cap="flat" cmpd="dbl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2" name="テキスト ボックス 171"/>
                  <p:cNvSpPr txBox="1"/>
                  <p:nvPr/>
                </p:nvSpPr>
                <p:spPr>
                  <a:xfrm>
                    <a:off x="2821920" y="6152020"/>
                    <a:ext cx="41697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>
                      <a:buClr>
                        <a:srgbClr val="FF0000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𝜎</m:t>
                          </m:r>
                        </m:oMath>
                      </m:oMathPara>
                    </a14:m>
                    <a:endParaRPr kumimoji="1" lang="ja-JP" altLang="en-US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172" name="テキスト ボックス 1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21920" y="6152020"/>
                    <a:ext cx="416972" cy="400110"/>
                  </a:xfrm>
                  <a:prstGeom prst="rect">
                    <a:avLst/>
                  </a:prstGeom>
                  <a:blipFill rotWithShape="0"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円/楕円 19"/>
              <p:cNvSpPr/>
              <p:nvPr/>
            </p:nvSpPr>
            <p:spPr bwMode="auto">
              <a:xfrm>
                <a:off x="2492987" y="5667448"/>
                <a:ext cx="600737" cy="602562"/>
              </a:xfrm>
              <a:custGeom>
                <a:avLst/>
                <a:gdLst>
                  <a:gd name="connsiteX0" fmla="*/ 0 w 600731"/>
                  <a:gd name="connsiteY0" fmla="*/ 300366 h 600731"/>
                  <a:gd name="connsiteX1" fmla="*/ 300366 w 600731"/>
                  <a:gd name="connsiteY1" fmla="*/ 0 h 600731"/>
                  <a:gd name="connsiteX2" fmla="*/ 600732 w 600731"/>
                  <a:gd name="connsiteY2" fmla="*/ 300366 h 600731"/>
                  <a:gd name="connsiteX3" fmla="*/ 300366 w 600731"/>
                  <a:gd name="connsiteY3" fmla="*/ 600732 h 600731"/>
                  <a:gd name="connsiteX4" fmla="*/ 0 w 600731"/>
                  <a:gd name="connsiteY4" fmla="*/ 300366 h 600731"/>
                  <a:gd name="connsiteX0" fmla="*/ 300366 w 600732"/>
                  <a:gd name="connsiteY0" fmla="*/ 0 h 600732"/>
                  <a:gd name="connsiteX1" fmla="*/ 600732 w 600732"/>
                  <a:gd name="connsiteY1" fmla="*/ 300366 h 600732"/>
                  <a:gd name="connsiteX2" fmla="*/ 300366 w 600732"/>
                  <a:gd name="connsiteY2" fmla="*/ 600732 h 600732"/>
                  <a:gd name="connsiteX3" fmla="*/ 0 w 600732"/>
                  <a:gd name="connsiteY3" fmla="*/ 300366 h 600732"/>
                  <a:gd name="connsiteX4" fmla="*/ 391806 w 600732"/>
                  <a:gd name="connsiteY4" fmla="*/ 91440 h 600732"/>
                  <a:gd name="connsiteX0" fmla="*/ 300397 w 600763"/>
                  <a:gd name="connsiteY0" fmla="*/ 24873 h 625605"/>
                  <a:gd name="connsiteX1" fmla="*/ 600763 w 600763"/>
                  <a:gd name="connsiteY1" fmla="*/ 325239 h 625605"/>
                  <a:gd name="connsiteX2" fmla="*/ 300397 w 600763"/>
                  <a:gd name="connsiteY2" fmla="*/ 625605 h 625605"/>
                  <a:gd name="connsiteX3" fmla="*/ 31 w 600763"/>
                  <a:gd name="connsiteY3" fmla="*/ 325239 h 625605"/>
                  <a:gd name="connsiteX4" fmla="*/ 292724 w 600763"/>
                  <a:gd name="connsiteY4" fmla="*/ 17200 h 625605"/>
                  <a:gd name="connsiteX0" fmla="*/ 300375 w 600741"/>
                  <a:gd name="connsiteY0" fmla="*/ 7673 h 608405"/>
                  <a:gd name="connsiteX1" fmla="*/ 600741 w 600741"/>
                  <a:gd name="connsiteY1" fmla="*/ 308039 h 608405"/>
                  <a:gd name="connsiteX2" fmla="*/ 300375 w 600741"/>
                  <a:gd name="connsiteY2" fmla="*/ 608405 h 608405"/>
                  <a:gd name="connsiteX3" fmla="*/ 9 w 600741"/>
                  <a:gd name="connsiteY3" fmla="*/ 308039 h 608405"/>
                  <a:gd name="connsiteX4" fmla="*/ 292702 w 600741"/>
                  <a:gd name="connsiteY4" fmla="*/ 0 h 608405"/>
                  <a:gd name="connsiteX0" fmla="*/ 300375 w 600741"/>
                  <a:gd name="connsiteY0" fmla="*/ 7673 h 608405"/>
                  <a:gd name="connsiteX1" fmla="*/ 600741 w 600741"/>
                  <a:gd name="connsiteY1" fmla="*/ 308039 h 608405"/>
                  <a:gd name="connsiteX2" fmla="*/ 300375 w 600741"/>
                  <a:gd name="connsiteY2" fmla="*/ 608405 h 608405"/>
                  <a:gd name="connsiteX3" fmla="*/ 9 w 600741"/>
                  <a:gd name="connsiteY3" fmla="*/ 308039 h 608405"/>
                  <a:gd name="connsiteX4" fmla="*/ 292702 w 600741"/>
                  <a:gd name="connsiteY4" fmla="*/ 0 h 608405"/>
                  <a:gd name="connsiteX0" fmla="*/ 300377 w 600743"/>
                  <a:gd name="connsiteY0" fmla="*/ 7764 h 608496"/>
                  <a:gd name="connsiteX1" fmla="*/ 600743 w 600743"/>
                  <a:gd name="connsiteY1" fmla="*/ 308130 h 608496"/>
                  <a:gd name="connsiteX2" fmla="*/ 300377 w 600743"/>
                  <a:gd name="connsiteY2" fmla="*/ 608496 h 608496"/>
                  <a:gd name="connsiteX3" fmla="*/ 11 w 600743"/>
                  <a:gd name="connsiteY3" fmla="*/ 308130 h 608496"/>
                  <a:gd name="connsiteX4" fmla="*/ 292704 w 600743"/>
                  <a:gd name="connsiteY4" fmla="*/ 91 h 608496"/>
                  <a:gd name="connsiteX0" fmla="*/ 300379 w 600745"/>
                  <a:gd name="connsiteY0" fmla="*/ 10390 h 611122"/>
                  <a:gd name="connsiteX1" fmla="*/ 600745 w 600745"/>
                  <a:gd name="connsiteY1" fmla="*/ 310756 h 611122"/>
                  <a:gd name="connsiteX2" fmla="*/ 300379 w 600745"/>
                  <a:gd name="connsiteY2" fmla="*/ 611122 h 611122"/>
                  <a:gd name="connsiteX3" fmla="*/ 13 w 600745"/>
                  <a:gd name="connsiteY3" fmla="*/ 310756 h 611122"/>
                  <a:gd name="connsiteX4" fmla="*/ 292706 w 600745"/>
                  <a:gd name="connsiteY4" fmla="*/ 2717 h 611122"/>
                  <a:gd name="connsiteX0" fmla="*/ 300371 w 600737"/>
                  <a:gd name="connsiteY0" fmla="*/ 4053 h 604785"/>
                  <a:gd name="connsiteX1" fmla="*/ 600737 w 600737"/>
                  <a:gd name="connsiteY1" fmla="*/ 304419 h 604785"/>
                  <a:gd name="connsiteX2" fmla="*/ 300371 w 600737"/>
                  <a:gd name="connsiteY2" fmla="*/ 604785 h 604785"/>
                  <a:gd name="connsiteX3" fmla="*/ 5 w 600737"/>
                  <a:gd name="connsiteY3" fmla="*/ 304419 h 604785"/>
                  <a:gd name="connsiteX4" fmla="*/ 305487 w 600737"/>
                  <a:gd name="connsiteY4" fmla="*/ 2774 h 604785"/>
                  <a:gd name="connsiteX0" fmla="*/ 300371 w 600737"/>
                  <a:gd name="connsiteY0" fmla="*/ 1279 h 602011"/>
                  <a:gd name="connsiteX1" fmla="*/ 600737 w 600737"/>
                  <a:gd name="connsiteY1" fmla="*/ 301645 h 602011"/>
                  <a:gd name="connsiteX2" fmla="*/ 300371 w 600737"/>
                  <a:gd name="connsiteY2" fmla="*/ 602011 h 602011"/>
                  <a:gd name="connsiteX3" fmla="*/ 5 w 600737"/>
                  <a:gd name="connsiteY3" fmla="*/ 301645 h 602011"/>
                  <a:gd name="connsiteX4" fmla="*/ 305487 w 600737"/>
                  <a:gd name="connsiteY4" fmla="*/ 0 h 602011"/>
                  <a:gd name="connsiteX0" fmla="*/ 300371 w 600737"/>
                  <a:gd name="connsiteY0" fmla="*/ 1727 h 602459"/>
                  <a:gd name="connsiteX1" fmla="*/ 600737 w 600737"/>
                  <a:gd name="connsiteY1" fmla="*/ 302093 h 602459"/>
                  <a:gd name="connsiteX2" fmla="*/ 300371 w 600737"/>
                  <a:gd name="connsiteY2" fmla="*/ 602459 h 602459"/>
                  <a:gd name="connsiteX3" fmla="*/ 5 w 600737"/>
                  <a:gd name="connsiteY3" fmla="*/ 302093 h 602459"/>
                  <a:gd name="connsiteX4" fmla="*/ 305487 w 600737"/>
                  <a:gd name="connsiteY4" fmla="*/ 448 h 602459"/>
                  <a:gd name="connsiteX0" fmla="*/ 300371 w 600737"/>
                  <a:gd name="connsiteY0" fmla="*/ 1893 h 602625"/>
                  <a:gd name="connsiteX1" fmla="*/ 600737 w 600737"/>
                  <a:gd name="connsiteY1" fmla="*/ 302259 h 602625"/>
                  <a:gd name="connsiteX2" fmla="*/ 300371 w 600737"/>
                  <a:gd name="connsiteY2" fmla="*/ 602625 h 602625"/>
                  <a:gd name="connsiteX3" fmla="*/ 5 w 600737"/>
                  <a:gd name="connsiteY3" fmla="*/ 302259 h 602625"/>
                  <a:gd name="connsiteX4" fmla="*/ 305487 w 600737"/>
                  <a:gd name="connsiteY4" fmla="*/ 614 h 602625"/>
                  <a:gd name="connsiteX0" fmla="*/ 300371 w 600737"/>
                  <a:gd name="connsiteY0" fmla="*/ 1830 h 602562"/>
                  <a:gd name="connsiteX1" fmla="*/ 600737 w 600737"/>
                  <a:gd name="connsiteY1" fmla="*/ 302196 h 602562"/>
                  <a:gd name="connsiteX2" fmla="*/ 300371 w 600737"/>
                  <a:gd name="connsiteY2" fmla="*/ 602562 h 602562"/>
                  <a:gd name="connsiteX3" fmla="*/ 5 w 600737"/>
                  <a:gd name="connsiteY3" fmla="*/ 302196 h 602562"/>
                  <a:gd name="connsiteX4" fmla="*/ 305487 w 600737"/>
                  <a:gd name="connsiteY4" fmla="*/ 551 h 602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0737" h="602562">
                    <a:moveTo>
                      <a:pt x="300371" y="1830"/>
                    </a:moveTo>
                    <a:cubicBezTo>
                      <a:pt x="466259" y="1830"/>
                      <a:pt x="600737" y="136308"/>
                      <a:pt x="600737" y="302196"/>
                    </a:cubicBezTo>
                    <a:cubicBezTo>
                      <a:pt x="600737" y="468084"/>
                      <a:pt x="466259" y="602562"/>
                      <a:pt x="300371" y="602562"/>
                    </a:cubicBezTo>
                    <a:cubicBezTo>
                      <a:pt x="134483" y="602562"/>
                      <a:pt x="-848" y="444095"/>
                      <a:pt x="5" y="302196"/>
                    </a:cubicBezTo>
                    <a:cubicBezTo>
                      <a:pt x="858" y="160297"/>
                      <a:pt x="102510" y="-10958"/>
                      <a:pt x="305487" y="551"/>
                    </a:cubicBezTo>
                  </a:path>
                </a:pathLst>
              </a:cu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971958"/>
                  </a:buClr>
                  <a:buSzPct val="70000"/>
                  <a:buFont typeface="Wingdings" pitchFamily="2" charset="2"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3047558" y="5612119"/>
                <a:ext cx="370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N</a:t>
                </a:r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  <p:sp>
            <p:nvSpPr>
              <p:cNvPr id="174" name="テキスト ボックス 173"/>
              <p:cNvSpPr txBox="1"/>
              <p:nvPr/>
            </p:nvSpPr>
            <p:spPr>
              <a:xfrm>
                <a:off x="2161561" y="5313867"/>
                <a:ext cx="11128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lang="en-US" altLang="ja-JP" sz="14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in medium</a:t>
                </a:r>
                <a:endParaRPr kumimoji="1" lang="ja-JP" altLang="en-US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1557940" y="5224046"/>
                  <a:ext cx="145597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𝐴</m:t>
                          </m:r>
                        </m:sub>
                      </m:sSub>
                      <m:r>
                        <a:rPr kumimoji="1" lang="en-US" altLang="ja-JP" sz="16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(1)</m:t>
                      </m:r>
                    </m:oMath>
                  </a14:m>
                  <a:r>
                    <a:rPr kumimoji="1" lang="ja-JP" altLang="en-US" sz="1600" dirty="0" smtClean="0">
                      <a:solidFill>
                        <a:srgbClr val="FF0000"/>
                      </a:solidFill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 </a:t>
                  </a:r>
                  <a:r>
                    <a:rPr kumimoji="1" lang="en-US" altLang="ja-JP" sz="1600" dirty="0" smtClean="0">
                      <a:solidFill>
                        <a:srgbClr val="FF0000"/>
                      </a:solidFill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anomaly</a:t>
                  </a:r>
                  <a:endParaRPr kumimoji="1" lang="ja-JP" altLang="en-US" sz="1600" dirty="0" smtClean="0">
                    <a:solidFill>
                      <a:srgbClr val="FF0000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24" name="テキスト ボックス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7940" y="5224046"/>
                  <a:ext cx="1455976" cy="338554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下矢印 26"/>
            <p:cNvSpPr/>
            <p:nvPr/>
          </p:nvSpPr>
          <p:spPr bwMode="auto">
            <a:xfrm rot="8707753">
              <a:off x="1365641" y="4958117"/>
              <a:ext cx="227439" cy="328916"/>
            </a:xfrm>
            <a:prstGeom prst="downArrow">
              <a:avLst/>
            </a:prstGeom>
            <a:solidFill>
              <a:srgbClr val="FF00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75" name="下矢印 174"/>
            <p:cNvSpPr/>
            <p:nvPr/>
          </p:nvSpPr>
          <p:spPr bwMode="auto">
            <a:xfrm rot="13251768">
              <a:off x="2909163" y="4945585"/>
              <a:ext cx="236253" cy="325554"/>
            </a:xfrm>
            <a:prstGeom prst="downArrow">
              <a:avLst/>
            </a:prstGeom>
            <a:solidFill>
              <a:srgbClr val="FF00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891191" y="5546961"/>
              <a:ext cx="3282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lang="en-US" altLang="ja-JP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S. </a:t>
              </a:r>
              <a:r>
                <a:rPr lang="en-US" altLang="ja-JP" sz="1400" dirty="0" err="1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Ssakai’s</a:t>
              </a:r>
              <a:r>
                <a:rPr lang="en-US" altLang="ja-JP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slide@ ELPHC009, 2014</a:t>
              </a:r>
              <a:endParaRPr kumimoji="1" lang="ja-JP" altLang="en-US" sz="14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345349" y="4760456"/>
                  <a:ext cx="4689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𝜂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29" name="テキスト ボックス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349" y="4760456"/>
                  <a:ext cx="468910" cy="400110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テキスト ボックス 175"/>
                <p:cNvSpPr txBox="1"/>
                <p:nvPr/>
              </p:nvSpPr>
              <p:spPr>
                <a:xfrm>
                  <a:off x="3755384" y="4662536"/>
                  <a:ext cx="4689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𝜂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76" name="テキスト ボックス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5384" y="4662536"/>
                  <a:ext cx="468910" cy="400110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417767" y="5996984"/>
                <a:ext cx="393248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Mass reduction of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𝜂</m:t>
                    </m:r>
                    <m:r>
                      <a:rPr kumimoji="1" lang="en-US" altLang="ja-JP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′</m:t>
                    </m:r>
                  </m:oMath>
                </a14:m>
                <a:r>
                  <a: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kumimoji="1"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associated with</a:t>
                </a:r>
                <a:br>
                  <a:rPr kumimoji="1"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</a:br>
                <a:r>
                  <a:rPr kumimoji="1"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chiral sym. </a:t>
                </a:r>
                <a:r>
                  <a:rPr lang="en-US" altLang="ja-JP" dirty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r</a:t>
                </a:r>
                <a:r>
                  <a:rPr kumimoji="1"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estoration is expected</a:t>
                </a:r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67" y="5996984"/>
                <a:ext cx="3932487" cy="707886"/>
              </a:xfrm>
              <a:prstGeom prst="rect">
                <a:avLst/>
              </a:prstGeom>
              <a:blipFill rotWithShape="0">
                <a:blip r:embed="rId31"/>
                <a:stretch>
                  <a:fillRect l="-1705" t="-5172" r="-775" b="-14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54492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1" lang="en-US" altLang="ja-JP" dirty="0" smtClean="0"/>
                  <a:t> property in medium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t="-6250" b="-291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7315200" y="6553200"/>
            <a:ext cx="1828800" cy="304800"/>
          </a:xfrm>
        </p:spPr>
        <p:txBody>
          <a:bodyPr/>
          <a:lstStyle/>
          <a:p>
            <a:fld id="{7F9034E2-C10F-4CED-B15F-2652FD26B5B4}" type="slidenum">
              <a:rPr lang="ja-JP" altLang="en-US" smtClean="0"/>
              <a:pPr/>
              <a:t>11</a:t>
            </a:fld>
            <a:endParaRPr lang="en-US" altLang="ja-JP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46314" y="971490"/>
            <a:ext cx="4540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 smtClean="0">
                <a:latin typeface="+mn-lt"/>
                <a:sym typeface="Wingdings" pitchFamily="2" charset="2"/>
              </a:rPr>
              <a:t> </a:t>
            </a:r>
            <a:r>
              <a:rPr kumimoji="1" lang="en-US" altLang="ja-JP" sz="2000" dirty="0" err="1" smtClean="0">
                <a:latin typeface="+mn-lt"/>
                <a:ea typeface="メイリオ" pitchFamily="50" charset="-128"/>
                <a:cs typeface="メイリオ" pitchFamily="50" charset="-128"/>
                <a:sym typeface="Wingdings" pitchFamily="2" charset="2"/>
              </a:rPr>
              <a:t>Phenomenologically</a:t>
            </a:r>
            <a:r>
              <a:rPr kumimoji="1" lang="en-US" altLang="ja-JP" sz="2000" dirty="0" smtClean="0">
                <a:latin typeface="+mn-lt"/>
                <a:ea typeface="メイリオ" pitchFamily="50" charset="-128"/>
                <a:cs typeface="メイリオ" pitchFamily="50" charset="-128"/>
                <a:sym typeface="Wingdings" pitchFamily="2" charset="2"/>
              </a:rPr>
              <a:t> poorly understood</a:t>
            </a:r>
            <a:endParaRPr kumimoji="1" lang="ja-JP" altLang="en-US" sz="2000" dirty="0">
              <a:latin typeface="+mn-lt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06744" y="10029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?</a:t>
            </a:r>
            <a:endParaRPr kumimoji="1" lang="ja-JP" altLang="en-US" sz="3200" b="1" dirty="0" smtClean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194134" y="1351643"/>
            <a:ext cx="6278851" cy="1488979"/>
            <a:chOff x="194134" y="3200400"/>
            <a:chExt cx="6278851" cy="1488979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194134" y="3200400"/>
              <a:ext cx="31967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l">
                <a:buClr>
                  <a:srgbClr val="FF0000"/>
                </a:buClr>
                <a:buFont typeface="Wingdings" pitchFamily="2" charset="2"/>
                <a:buChar char="ü"/>
              </a:pPr>
              <a:r>
                <a:rPr lang="en-US" altLang="ja-JP" b="1" dirty="0" smtClean="0">
                  <a:latin typeface="+mn-lt"/>
                  <a:ea typeface="メイリオ" pitchFamily="50" charset="-128"/>
                  <a:cs typeface="メイリオ" pitchFamily="50" charset="-128"/>
                </a:rPr>
                <a:t>s</a:t>
              </a:r>
              <a:r>
                <a:rPr kumimoji="1" lang="en-US" altLang="ja-JP" sz="2000" b="1" dirty="0" smtClean="0">
                  <a:latin typeface="+mn-lt"/>
                  <a:ea typeface="メイリオ" pitchFamily="50" charset="-128"/>
                  <a:cs typeface="メイリオ" pitchFamily="50" charset="-128"/>
                </a:rPr>
                <a:t>mall scattering length ?</a:t>
              </a:r>
              <a:endParaRPr kumimoji="1" lang="ja-JP" altLang="en-US" sz="2000" b="1" dirty="0">
                <a:latin typeface="+mn-lt"/>
                <a:ea typeface="メイリオ" pitchFamily="50" charset="-128"/>
                <a:cs typeface="メイリオ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1080245" y="3581400"/>
                  <a:ext cx="4709944" cy="426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𝑅𝑒</m:t>
                          </m:r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</a:rPr>
                        <m:t>)=0±0.43 </m:t>
                      </m:r>
                    </m:oMath>
                  </a14:m>
                  <a:r>
                    <a:rPr kumimoji="1" lang="en-US" altLang="ja-JP" sz="1800" dirty="0" err="1" smtClean="0"/>
                    <a:t>fm</a:t>
                  </a:r>
                  <a:r>
                    <a:rPr kumimoji="1" lang="en-US" altLang="ja-JP" sz="1800" dirty="0" smtClean="0"/>
                    <a:t>,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1800">
                          <a:latin typeface="Cambria Math" panose="02040503050406030204" pitchFamily="18" charset="0"/>
                        </a:rPr>
                        <m:t>I</m:t>
                      </m:r>
                      <m:r>
                        <m:rPr>
                          <m:sty m:val="p"/>
                        </m:rPr>
                        <a:rPr lang="en-US" altLang="ja-JP" sz="1800" b="0" i="0" smtClean="0">
                          <a:latin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ja-JP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800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kumimoji="1" lang="en-US" altLang="ja-JP" sz="1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0.37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−0.16</m:t>
                          </m:r>
                        </m:sub>
                        <m:sup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+0.30</m:t>
                          </m:r>
                        </m:sup>
                      </m:sSubSup>
                    </m:oMath>
                  </a14:m>
                  <a:endParaRPr kumimoji="1" lang="ja-JP" altLang="en-US" sz="1800" dirty="0"/>
                </a:p>
              </p:txBody>
            </p:sp>
          </mc:Choice>
          <mc:Fallback xmlns=""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0245" y="3581400"/>
                  <a:ext cx="4709944" cy="42601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4286" b="-2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テキスト ボックス 15"/>
                <p:cNvSpPr txBox="1"/>
                <p:nvPr/>
              </p:nvSpPr>
              <p:spPr>
                <a:xfrm>
                  <a:off x="1720466" y="4375447"/>
                  <a:ext cx="4752519" cy="3139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600" dirty="0" smtClean="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[estimated from FSI on </a:t>
                  </a:r>
                  <a14:m>
                    <m:oMath xmlns:m="http://schemas.openxmlformats.org/officeDocument/2006/math">
                      <m:r>
                        <a:rPr lang="en-US" altLang="ja-JP" sz="16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mbria Math"/>
                          <a:cs typeface="Calibri" pitchFamily="34" charset="0"/>
                        </a:rPr>
                        <m:t>𝑝𝑝</m:t>
                      </m:r>
                      <m:r>
                        <a:rPr lang="en-US" altLang="ja-JP" sz="16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mbria Math"/>
                          <a:cs typeface="Calibri" pitchFamily="34" charset="0"/>
                        </a:rPr>
                        <m:t>→</m:t>
                      </m:r>
                      <m:r>
                        <a:rPr lang="en-US" altLang="ja-JP" sz="16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mbria Math"/>
                          <a:cs typeface="Calibri" pitchFamily="34" charset="0"/>
                        </a:rPr>
                        <m:t>𝑝𝑝</m:t>
                      </m:r>
                      <m:r>
                        <a:rPr lang="en-US" altLang="ja-JP" sz="16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mbria Math"/>
                          <a:cs typeface="Calibri" pitchFamily="34" charset="0"/>
                        </a:rPr>
                        <m:t>𝜂</m:t>
                      </m:r>
                      <m:r>
                        <a:rPr lang="en-US" altLang="ja-JP" sz="16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mbria Math"/>
                          <a:cs typeface="Calibri" pitchFamily="34" charset="0"/>
                        </a:rPr>
                        <m:t>′</m:t>
                      </m:r>
                    </m:oMath>
                  </a14:m>
                  <a:r>
                    <a:rPr lang="en-US" altLang="ja-JP" sz="1600" dirty="0" smtClean="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  observed at COSY]</a:t>
                  </a:r>
                  <a:endParaRPr kumimoji="1" lang="ja-JP" altLang="en-US" sz="1600" dirty="0" smtClean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Calibri" pitchFamily="34" charset="0"/>
                    <a:cs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16" name="テキスト ボックス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0466" y="4375447"/>
                  <a:ext cx="4752519" cy="3139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5769" b="-3076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グループ化 27"/>
          <p:cNvGrpSpPr/>
          <p:nvPr/>
        </p:nvGrpSpPr>
        <p:grpSpPr>
          <a:xfrm>
            <a:off x="259541" y="2590800"/>
            <a:ext cx="8867636" cy="2534557"/>
            <a:chOff x="259541" y="4323443"/>
            <a:chExt cx="8867636" cy="2534557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259541" y="4899776"/>
              <a:ext cx="47021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l">
                <a:buClr>
                  <a:srgbClr val="FF0000"/>
                </a:buClr>
                <a:buFont typeface="Wingdings" pitchFamily="2" charset="2"/>
                <a:buChar char="ü"/>
              </a:pPr>
              <a:r>
                <a:rPr lang="en-US" altLang="ja-JP" b="1" dirty="0"/>
                <a:t>smaller absorption width in medium ?</a:t>
              </a:r>
              <a:endParaRPr lang="ja-JP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1066800" y="5251807"/>
                  <a:ext cx="7467600" cy="4619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Γ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ja-JP" sz="20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𝜂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kumimoji="1" lang="en-US" altLang="ja-JP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  <m:d>
                        <m:dPr>
                          <m:begChr m:val="⟨"/>
                          <m:endChr m:val="⟩"/>
                          <m:ctrlPr>
                            <a:rPr kumimoji="1" lang="en-US" altLang="ja-JP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|</m:t>
                              </m:r>
                              <m:acc>
                                <m:accPr>
                                  <m:chr m:val="⃗"/>
                                  <m:ctrlPr>
                                    <a:rPr kumimoji="1" lang="en-US" altLang="ja-JP" sz="2000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000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sSup>
                                <m:sSupPr>
                                  <m:ctrlPr>
                                    <a:rPr kumimoji="1" lang="en-US" altLang="ja-JP" sz="2000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kumimoji="1" lang="en-US" altLang="ja-JP" sz="2000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kumimoji="1" lang="en-US" altLang="ja-JP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|</m:t>
                          </m:r>
                        </m:e>
                      </m:d>
                      <m:r>
                        <a:rPr kumimoji="1" lang="en-US" altLang="ja-JP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∼1</m:t>
                      </m:r>
                      <m:r>
                        <m:rPr>
                          <m:nor/>
                        </m:rPr>
                        <a:rPr kumimoji="1" lang="en-US" altLang="ja-JP" sz="20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GeV</m:t>
                      </m:r>
                      <m:r>
                        <a:rPr kumimoji="1" lang="en-US" altLang="ja-JP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/</m:t>
                      </m:r>
                      <m:r>
                        <a:rPr kumimoji="1" lang="en-US" altLang="ja-JP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𝑐</m:t>
                      </m:r>
                      <m:r>
                        <a:rPr kumimoji="1" lang="en-US" altLang="ja-JP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)∼15−25</m:t>
                      </m:r>
                    </m:oMath>
                  </a14:m>
                  <a:r>
                    <a:rPr kumimoji="1" lang="ja-JP" altLang="en-US" sz="20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kumimoji="1" lang="en-US" altLang="ja-JP" sz="20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MeV</a:t>
                  </a:r>
                  <a14:m>
                    <m:oMath xmlns:m="http://schemas.openxmlformats.org/officeDocument/2006/math">
                      <m:r>
                        <a:rPr kumimoji="1" lang="en-US" altLang="ja-JP" sz="20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@</m:t>
                      </m:r>
                      <m:sSub>
                        <m:sSubPr>
                          <m:ctrlPr>
                            <a:rPr kumimoji="1" lang="en-US" altLang="ja-JP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kumimoji="1" lang="en-US" altLang="ja-JP" sz="20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, </a:t>
                  </a:r>
                  <a:endParaRPr kumimoji="1" lang="ja-JP" alt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4" name="テキスト ボックス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5251807"/>
                  <a:ext cx="7467600" cy="46192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12000" b="-2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6761" y="4323443"/>
              <a:ext cx="2437666" cy="2534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2089676" y="5712413"/>
              <a:ext cx="4470711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CBELSA/TAPS [</a:t>
              </a:r>
              <a:r>
                <a:rPr lang="en-US" altLang="ja-JP" sz="1600" dirty="0" err="1" smtClean="0"/>
                <a:t>M.Nanova</a:t>
              </a:r>
              <a:r>
                <a:rPr lang="en-US" altLang="ja-JP" sz="1600" dirty="0" smtClean="0"/>
                <a:t> </a:t>
              </a:r>
              <a:r>
                <a:rPr lang="en-US" altLang="ja-JP" sz="1600" i="1" dirty="0" smtClean="0"/>
                <a:t>et al.</a:t>
              </a:r>
              <a:r>
                <a:rPr lang="en-US" altLang="ja-JP" sz="1600" dirty="0" smtClean="0"/>
                <a:t>, PLB710(12)600]</a:t>
              </a:r>
              <a:endParaRPr kumimoji="1" lang="ja-JP" altLang="en-US" sz="1600" dirty="0" smtClean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1962017" y="6026345"/>
                  <a:ext cx="3577261" cy="3139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600" dirty="0" smtClean="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[estimated transparency ratio </a:t>
                  </a:r>
                  <a14:m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mbria Math"/>
                          <a:cs typeface="Calibri" pitchFamily="34" charset="0"/>
                        </a:rPr>
                        <m:t>𝛾</m:t>
                      </m:r>
                      <m:r>
                        <a:rPr kumimoji="1" lang="en-US" altLang="ja-JP" sz="16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mbria Math"/>
                          <a:cs typeface="Calibri" pitchFamily="34" charset="0"/>
                        </a:rPr>
                        <m:t>𝐴</m:t>
                      </m:r>
                      <m:r>
                        <a:rPr kumimoji="1" lang="en-US" altLang="ja-JP" sz="16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mbria Math"/>
                          <a:cs typeface="Calibri" pitchFamily="34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ja-JP" sz="16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kumimoji="1" lang="en-US" altLang="ja-JP" sz="16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cs typeface="Calibri" pitchFamily="34" charset="0"/>
                            </a:rPr>
                            <m:t>𝜂</m:t>
                          </m:r>
                        </m:e>
                        <m:sup>
                          <m:r>
                            <a:rPr kumimoji="1" lang="en-US" altLang="ja-JP" sz="16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cs typeface="Calibri" pitchFamily="34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ja-JP" sz="16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mbria Math"/>
                          <a:cs typeface="Calibri" pitchFamily="34" charset="0"/>
                        </a:rPr>
                        <m:t>𝑋</m:t>
                      </m:r>
                    </m:oMath>
                  </a14:m>
                  <a:r>
                    <a:rPr kumimoji="1" lang="en-US" altLang="ja-JP" sz="1600" dirty="0" smtClean="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]</a:t>
                  </a:r>
                  <a:endParaRPr kumimoji="1" lang="ja-JP" altLang="en-US" sz="1600" dirty="0" smtClean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Calibri" pitchFamily="34" charset="0"/>
                    <a:cs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18" name="テキスト ボックス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2017" y="6026345"/>
                  <a:ext cx="3577261" cy="3139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852" t="-5882" r="-511" b="-3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8446490" y="4659868"/>
                  <a:ext cx="468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2000" b="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</a:rPr>
                              <m:t>𝜂</m:t>
                            </m:r>
                          </m:e>
                          <m:sup>
                            <m:r>
                              <a:rPr kumimoji="1" lang="en-US" altLang="ja-JP" sz="2000" b="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2000" dirty="0" smtClean="0">
                    <a:effectLst/>
                  </a:endParaRPr>
                </a:p>
              </p:txBody>
            </p:sp>
          </mc:Choice>
          <mc:Fallback xmlns="">
            <p:sp>
              <p:nvSpPr>
                <p:cNvPr id="19" name="テキスト ボックス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6490" y="4659868"/>
                  <a:ext cx="468910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639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8539176" y="5398586"/>
                  <a:ext cx="3909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effectLst/>
                            <a:latin typeface="Cambria Math"/>
                          </a:rPr>
                          <m:t>𝜂</m:t>
                        </m:r>
                      </m:oMath>
                    </m:oMathPara>
                  </a14:m>
                  <a:endParaRPr kumimoji="1" lang="en-US" altLang="ja-JP" sz="2000" b="0" dirty="0" smtClean="0">
                    <a:effectLst/>
                  </a:endParaRPr>
                </a:p>
              </p:txBody>
            </p:sp>
          </mc:Choice>
          <mc:Fallback xmlns="">
            <p:sp>
              <p:nvSpPr>
                <p:cNvPr id="20" name="テキスト ボックス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9176" y="5398586"/>
                  <a:ext cx="390940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8686800" y="6096000"/>
                  <a:ext cx="4403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solidFill>
                              <a:srgbClr val="000099"/>
                            </a:solidFill>
                            <a:effectLst/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kumimoji="1" lang="ja-JP" altLang="en-US" sz="2000" dirty="0" smtClean="0">
                    <a:solidFill>
                      <a:srgbClr val="000099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21" name="テキスト ボックス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6800" y="6096000"/>
                  <a:ext cx="440377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円/楕円 23"/>
          <p:cNvSpPr/>
          <p:nvPr/>
        </p:nvSpPr>
        <p:spPr bwMode="auto">
          <a:xfrm>
            <a:off x="7543800" y="242017"/>
            <a:ext cx="1379927" cy="1358183"/>
          </a:xfrm>
          <a:prstGeom prst="ellipse">
            <a:avLst/>
          </a:prstGeom>
          <a:gradFill>
            <a:gsLst>
              <a:gs pos="33000">
                <a:schemeClr val="bg1">
                  <a:lumMod val="65000"/>
                </a:schemeClr>
              </a:gs>
              <a:gs pos="84000">
                <a:schemeClr val="bg1"/>
              </a:gs>
            </a:gsLst>
            <a:lin ang="1890000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292100" dist="317500" dir="8640000">
              <a:prstClr val="black">
                <a:alpha val="66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1" lang="ja-JP" altLang="en-US" sz="36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742108" y="1149709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 smtClean="0">
                <a:solidFill>
                  <a:schemeClr val="bg1"/>
                </a:solidFill>
              </a:rPr>
              <a:t>nucleus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2" name="円/楕円 21"/>
          <p:cNvSpPr/>
          <p:nvPr/>
        </p:nvSpPr>
        <p:spPr bwMode="auto">
          <a:xfrm>
            <a:off x="7828160" y="469498"/>
            <a:ext cx="811206" cy="707474"/>
          </a:xfrm>
          <a:prstGeom prst="ellipse">
            <a:avLst/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368300" dist="254000" dir="18900000">
              <a:prstClr val="black">
                <a:alpha val="50000"/>
              </a:prstClr>
            </a:inn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7961768" y="638569"/>
            <a:ext cx="489580" cy="443072"/>
            <a:chOff x="8225574" y="406430"/>
            <a:chExt cx="489580" cy="443072"/>
          </a:xfrm>
        </p:grpSpPr>
        <p:sp>
          <p:nvSpPr>
            <p:cNvPr id="30" name="円/楕円 29"/>
            <p:cNvSpPr/>
            <p:nvPr/>
          </p:nvSpPr>
          <p:spPr bwMode="auto">
            <a:xfrm>
              <a:off x="8225574" y="446248"/>
              <a:ext cx="420232" cy="403254"/>
            </a:xfrm>
            <a:prstGeom prst="ellipse">
              <a:avLst/>
            </a:prstGeom>
            <a:gradFill>
              <a:gsLst>
                <a:gs pos="33000">
                  <a:srgbClr val="00B050"/>
                </a:gs>
                <a:gs pos="84000">
                  <a:schemeClr val="bg1"/>
                </a:gs>
              </a:gsLst>
              <a:lin ang="18900000" scaled="1"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65100" dist="177800" dir="81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1" lang="ja-JP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テキスト ボックス 30"/>
                <p:cNvSpPr txBox="1"/>
                <p:nvPr/>
              </p:nvSpPr>
              <p:spPr>
                <a:xfrm>
                  <a:off x="8249962" y="406430"/>
                  <a:ext cx="465192" cy="40011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altLang="ja-JP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ja-JP" altLang="en-US" sz="2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1" name="テキスト ボックス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9962" y="406430"/>
                  <a:ext cx="465192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r="-6579" b="-27692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フリーフォーム 22"/>
          <p:cNvSpPr/>
          <p:nvPr/>
        </p:nvSpPr>
        <p:spPr bwMode="auto">
          <a:xfrm>
            <a:off x="7629525" y="528888"/>
            <a:ext cx="235744" cy="102394"/>
          </a:xfrm>
          <a:custGeom>
            <a:avLst/>
            <a:gdLst>
              <a:gd name="connsiteX0" fmla="*/ 0 w 235744"/>
              <a:gd name="connsiteY0" fmla="*/ 69057 h 102394"/>
              <a:gd name="connsiteX1" fmla="*/ 235744 w 235744"/>
              <a:gd name="connsiteY1" fmla="*/ 102394 h 102394"/>
              <a:gd name="connsiteX2" fmla="*/ 50006 w 235744"/>
              <a:gd name="connsiteY2" fmla="*/ 0 h 102394"/>
              <a:gd name="connsiteX3" fmla="*/ 0 w 235744"/>
              <a:gd name="connsiteY3" fmla="*/ 69057 h 102394"/>
              <a:gd name="connsiteX0" fmla="*/ 0 w 235744"/>
              <a:gd name="connsiteY0" fmla="*/ 69057 h 102394"/>
              <a:gd name="connsiteX1" fmla="*/ 235744 w 235744"/>
              <a:gd name="connsiteY1" fmla="*/ 102394 h 102394"/>
              <a:gd name="connsiteX2" fmla="*/ 50006 w 235744"/>
              <a:gd name="connsiteY2" fmla="*/ 0 h 102394"/>
              <a:gd name="connsiteX3" fmla="*/ 0 w 235744"/>
              <a:gd name="connsiteY3" fmla="*/ 69057 h 102394"/>
              <a:gd name="connsiteX0" fmla="*/ 0 w 235744"/>
              <a:gd name="connsiteY0" fmla="*/ 69057 h 102394"/>
              <a:gd name="connsiteX1" fmla="*/ 235744 w 235744"/>
              <a:gd name="connsiteY1" fmla="*/ 102394 h 102394"/>
              <a:gd name="connsiteX2" fmla="*/ 50006 w 235744"/>
              <a:gd name="connsiteY2" fmla="*/ 0 h 102394"/>
              <a:gd name="connsiteX3" fmla="*/ 0 w 235744"/>
              <a:gd name="connsiteY3" fmla="*/ 69057 h 102394"/>
              <a:gd name="connsiteX0" fmla="*/ 0 w 235744"/>
              <a:gd name="connsiteY0" fmla="*/ 69057 h 102394"/>
              <a:gd name="connsiteX1" fmla="*/ 235744 w 235744"/>
              <a:gd name="connsiteY1" fmla="*/ 102394 h 102394"/>
              <a:gd name="connsiteX2" fmla="*/ 50006 w 235744"/>
              <a:gd name="connsiteY2" fmla="*/ 0 h 102394"/>
              <a:gd name="connsiteX3" fmla="*/ 0 w 235744"/>
              <a:gd name="connsiteY3" fmla="*/ 69057 h 102394"/>
              <a:gd name="connsiteX0" fmla="*/ 0 w 235744"/>
              <a:gd name="connsiteY0" fmla="*/ 69057 h 102394"/>
              <a:gd name="connsiteX1" fmla="*/ 235744 w 235744"/>
              <a:gd name="connsiteY1" fmla="*/ 102394 h 102394"/>
              <a:gd name="connsiteX2" fmla="*/ 50006 w 235744"/>
              <a:gd name="connsiteY2" fmla="*/ 0 h 102394"/>
              <a:gd name="connsiteX3" fmla="*/ 0 w 235744"/>
              <a:gd name="connsiteY3" fmla="*/ 69057 h 10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744" h="102394">
                <a:moveTo>
                  <a:pt x="0" y="69057"/>
                </a:moveTo>
                <a:cubicBezTo>
                  <a:pt x="95250" y="65881"/>
                  <a:pt x="161925" y="76995"/>
                  <a:pt x="235744" y="102394"/>
                </a:cubicBezTo>
                <a:cubicBezTo>
                  <a:pt x="185737" y="56357"/>
                  <a:pt x="133350" y="36512"/>
                  <a:pt x="50006" y="0"/>
                </a:cubicBezTo>
                <a:lnTo>
                  <a:pt x="0" y="6905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7" name="フリーフォーム 36"/>
          <p:cNvSpPr/>
          <p:nvPr/>
        </p:nvSpPr>
        <p:spPr bwMode="auto">
          <a:xfrm>
            <a:off x="7796210" y="667001"/>
            <a:ext cx="71438" cy="47625"/>
          </a:xfrm>
          <a:custGeom>
            <a:avLst/>
            <a:gdLst>
              <a:gd name="connsiteX0" fmla="*/ 71438 w 71438"/>
              <a:gd name="connsiteY0" fmla="*/ 0 h 47625"/>
              <a:gd name="connsiteX1" fmla="*/ 71438 w 71438"/>
              <a:gd name="connsiteY1" fmla="*/ 0 h 47625"/>
              <a:gd name="connsiteX2" fmla="*/ 0 w 71438"/>
              <a:gd name="connsiteY2" fmla="*/ 42863 h 47625"/>
              <a:gd name="connsiteX3" fmla="*/ 52388 w 71438"/>
              <a:gd name="connsiteY3" fmla="*/ 47625 h 47625"/>
              <a:gd name="connsiteX4" fmla="*/ 71438 w 71438"/>
              <a:gd name="connsiteY4" fmla="*/ 0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38" h="47625">
                <a:moveTo>
                  <a:pt x="71438" y="0"/>
                </a:moveTo>
                <a:lnTo>
                  <a:pt x="71438" y="0"/>
                </a:lnTo>
                <a:lnTo>
                  <a:pt x="0" y="42863"/>
                </a:lnTo>
                <a:lnTo>
                  <a:pt x="52388" y="47625"/>
                </a:lnTo>
                <a:lnTo>
                  <a:pt x="71438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24" name="下カーブ矢印 1023"/>
          <p:cNvSpPr/>
          <p:nvPr/>
        </p:nvSpPr>
        <p:spPr bwMode="auto">
          <a:xfrm rot="19695563">
            <a:off x="6512319" y="497981"/>
            <a:ext cx="1627194" cy="612143"/>
          </a:xfrm>
          <a:prstGeom prst="curvedDownArrow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4200" y="2379368"/>
            <a:ext cx="2294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1200" dirty="0" err="1" smtClean="0">
                <a:effectLst/>
                <a:latin typeface="+mn-lt"/>
                <a:ea typeface="Arial Unicode MS" pitchFamily="50" charset="-128"/>
                <a:cs typeface="Arial Unicode MS" pitchFamily="50" charset="-128"/>
              </a:rPr>
              <a:t>M.Nanova</a:t>
            </a:r>
            <a:r>
              <a:rPr lang="en-US" altLang="ja-JP" sz="1200" dirty="0" smtClean="0">
                <a:effectLst/>
                <a:latin typeface="+mn-lt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1200" i="1" dirty="0" smtClean="0">
                <a:effectLst/>
                <a:latin typeface="+mn-lt"/>
                <a:ea typeface="Arial Unicode MS" pitchFamily="50" charset="-128"/>
                <a:cs typeface="Arial Unicode MS" pitchFamily="50" charset="-128"/>
              </a:rPr>
              <a:t>et al</a:t>
            </a:r>
            <a:r>
              <a:rPr lang="en-US" altLang="ja-JP" sz="1200" dirty="0" smtClean="0">
                <a:effectLst/>
                <a:latin typeface="+mn-lt"/>
                <a:ea typeface="Arial Unicode MS" pitchFamily="50" charset="-128"/>
                <a:cs typeface="Arial Unicode MS" pitchFamily="50" charset="-128"/>
              </a:rPr>
              <a:t>., PLB710(12)600</a:t>
            </a:r>
            <a:endParaRPr kumimoji="1" lang="ja-JP" altLang="en-US" sz="1200" dirty="0" smtClean="0">
              <a:effectLst/>
              <a:latin typeface="+mn-lt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671281" y="1714286"/>
            <a:ext cx="2018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 err="1" smtClean="0"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fm</a:t>
            </a:r>
            <a:r>
              <a:rPr kumimoji="1" lang="en-US" altLang="ja-JP" dirty="0" smtClean="0"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    in free space</a:t>
            </a:r>
            <a:endParaRPr kumimoji="1" lang="ja-JP" altLang="en-US" dirty="0" smtClean="0">
              <a:latin typeface="+mn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532963" y="2187819"/>
            <a:ext cx="4663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600" dirty="0" smtClean="0"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[E. Czerwinski </a:t>
            </a:r>
            <a:r>
              <a:rPr kumimoji="1" lang="en-US" altLang="ja-JP" sz="1600" i="1" dirty="0" smtClean="0"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et al.</a:t>
            </a:r>
            <a:r>
              <a:rPr kumimoji="1" lang="en-US" altLang="ja-JP" sz="1600" dirty="0" smtClean="0"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, (COSY-11) PRL113(14)062004]</a:t>
            </a:r>
            <a:endParaRPr kumimoji="1" lang="ja-JP" altLang="en-US" sz="1600" dirty="0" smtClean="0">
              <a:latin typeface="+mn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228600" y="4876800"/>
                <a:ext cx="5579989" cy="427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Clr>
                    <a:srgbClr val="FF0000"/>
                  </a:buClr>
                  <a:buFont typeface="Wingdings" pitchFamily="2" charset="2"/>
                  <a:buChar char="ü"/>
                </a:pPr>
                <a:r>
                  <a:rPr lang="en-US" altLang="ja-JP" b="1" dirty="0" smtClean="0">
                    <a:latin typeface="+mn-lt"/>
                    <a:ea typeface="メイリオ" pitchFamily="50" charset="-128"/>
                    <a:cs typeface="メイリオ" pitchFamily="50" charset="-128"/>
                  </a:rPr>
                  <a:t>real part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latin typeface="Cambria Math" panose="02040503050406030204" pitchFamily="18" charset="0"/>
                            <a:ea typeface="メイリオ" pitchFamily="50" charset="-128"/>
                            <a:cs typeface="メイリオ" pitchFamily="50" charset="-128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  <a:ea typeface="メイリオ" pitchFamily="50" charset="-128"/>
                            <a:cs typeface="メイリオ" pitchFamily="50" charset="-128"/>
                          </a:rPr>
                          <m:t>𝑽</m:t>
                        </m:r>
                      </m:e>
                      <m:sub>
                        <m:r>
                          <a:rPr lang="en-US" altLang="ja-JP" b="1" i="1" smtClean="0">
                            <a:latin typeface="Cambria Math" panose="02040503050406030204" pitchFamily="18" charset="0"/>
                            <a:ea typeface="メイリオ" pitchFamily="50" charset="-128"/>
                            <a:cs typeface="メイリオ" pitchFamily="50" charset="-128"/>
                          </a:rPr>
                          <m:t>𝒐𝒑𝒕</m:t>
                        </m:r>
                      </m:sub>
                    </m:sSub>
                  </m:oMath>
                </a14:m>
                <a:r>
                  <a:rPr kumimoji="1" lang="ja-JP" altLang="en-US" sz="2000" b="1" dirty="0" smtClean="0">
                    <a:latin typeface="+mn-lt"/>
                    <a:ea typeface="メイリオ" pitchFamily="50" charset="-128"/>
                    <a:cs typeface="メイリオ" pitchFamily="50" charset="-128"/>
                  </a:rPr>
                  <a:t> </a:t>
                </a:r>
                <a:r>
                  <a:rPr kumimoji="1" lang="en-US" altLang="ja-JP" sz="2000" b="1" dirty="0" smtClean="0">
                    <a:latin typeface="+mn-lt"/>
                    <a:ea typeface="メイリオ" pitchFamily="50" charset="-128"/>
                    <a:cs typeface="メイリオ" pitchFamily="50" charset="-128"/>
                  </a:rPr>
                  <a:t>(not bound state observation)</a:t>
                </a:r>
                <a:endParaRPr kumimoji="1" lang="ja-JP" altLang="en-US" sz="2000" b="1" dirty="0">
                  <a:latin typeface="+mn-lt"/>
                  <a:ea typeface="メイリオ" pitchFamily="50" charset="-128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876800"/>
                <a:ext cx="5579989" cy="427618"/>
              </a:xfrm>
              <a:prstGeom prst="rect">
                <a:avLst/>
              </a:prstGeom>
              <a:blipFill rotWithShape="0">
                <a:blip r:embed="rId17"/>
                <a:stretch>
                  <a:fillRect l="-1093" t="-8571" r="-656" b="-257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1115125" y="5334000"/>
                <a:ext cx="53030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Re</m:t>
                    </m:r>
                    <m:r>
                      <a:rPr kumimoji="1" lang="en-US" altLang="ja-JP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 </m:t>
                    </m:r>
                    <m:r>
                      <a:rPr kumimoji="1" lang="en-US" altLang="ja-JP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𝑉</m:t>
                    </m:r>
                    <m:d>
                      <m:dPr>
                        <m:ctrlPr>
                          <a:rPr kumimoji="1" lang="en-US" altLang="ja-JP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𝜌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∼−(37±10</m:t>
                    </m:r>
                    <m:d>
                      <m:dPr>
                        <m:ctrlPr>
                          <a:rPr kumimoji="1" lang="en-US" altLang="ja-JP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𝑠𝑡𝑎𝑡</m:t>
                        </m:r>
                      </m:e>
                    </m:d>
                    <m:r>
                      <a:rPr kumimoji="1" lang="en-US" altLang="ja-JP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±10</m:t>
                    </m:r>
                    <m:d>
                      <m:dPr>
                        <m:ctrlPr>
                          <a:rPr kumimoji="1" lang="en-US" altLang="ja-JP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𝑠𝑦𝑠𝑡</m:t>
                        </m:r>
                      </m:e>
                    </m:d>
                    <m:r>
                      <a:rPr kumimoji="1" lang="en-US" altLang="ja-JP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)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MeV</m:t>
                    </m:r>
                  </m:oMath>
                </a14:m>
                <a:r>
                  <a:rPr kumimoji="1" lang="ja-JP" alt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endParaRPr lang="en-US" altLang="ja-JP" dirty="0"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125" y="5334000"/>
                <a:ext cx="5303055" cy="400110"/>
              </a:xfrm>
              <a:prstGeom prst="rect">
                <a:avLst/>
              </a:prstGeom>
              <a:blipFill rotWithShape="0">
                <a:blip r:embed="rId18"/>
                <a:stretch>
                  <a:fillRect b="-22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テキスト ボックス 39"/>
          <p:cNvSpPr txBox="1"/>
          <p:nvPr/>
        </p:nvSpPr>
        <p:spPr>
          <a:xfrm>
            <a:off x="2114593" y="5741032"/>
            <a:ext cx="5092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sz="1600" dirty="0" smtClean="0"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CBELSA/TAPS [M. </a:t>
            </a:r>
            <a:r>
              <a:rPr kumimoji="1" lang="en-US" altLang="ja-JP" sz="1600" dirty="0" err="1" smtClean="0"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Nanova</a:t>
            </a:r>
            <a:r>
              <a:rPr lang="en-US" altLang="ja-JP" sz="1600" dirty="0"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 </a:t>
            </a:r>
            <a:r>
              <a:rPr lang="en-US" altLang="ja-JP" sz="1600" dirty="0" smtClean="0"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et al., PLB727(2013)417-423]</a:t>
            </a:r>
            <a:endParaRPr kumimoji="1" lang="ja-JP" altLang="en-US" sz="1600" dirty="0" smtClean="0"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2440914" y="6063551"/>
                <a:ext cx="26514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Calibri" pitchFamily="34" charset="0"/>
                    <a:cs typeface="Calibri" pitchFamily="34" charset="0"/>
                  </a:rPr>
                  <a:t>[</a:t>
                </a:r>
                <a:r>
                  <a:rPr lang="en-US" altLang="ja-JP" sz="1600" dirty="0" err="1" smtClean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Calibri" pitchFamily="34" charset="0"/>
                    <a:cs typeface="Calibri" pitchFamily="34" charset="0"/>
                  </a:rPr>
                  <a:t>p</a:t>
                </a:r>
                <a:r>
                  <a:rPr kumimoji="1" lang="en-US" altLang="ja-JP" sz="1600" dirty="0" err="1" smtClean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Calibri" pitchFamily="34" charset="0"/>
                    <a:cs typeface="Calibri" pitchFamily="34" charset="0"/>
                  </a:rPr>
                  <a:t>hotoroduction</a:t>
                </a:r>
                <a:r>
                  <a:rPr kumimoji="1" lang="en-US" altLang="ja-JP" sz="1600" dirty="0" smtClean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Calibri" pitchFamily="34" charset="0"/>
                    <a:cs typeface="Calibri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𝜂</m:t>
                    </m:r>
                    <m:r>
                      <a:rPr kumimoji="1" lang="en-US" altLang="ja-JP" sz="1600" b="0" i="1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′</m:t>
                    </m:r>
                  </m:oMath>
                </a14:m>
                <a:r>
                  <a:rPr kumimoji="1" lang="ja-JP" altLang="en-US" sz="1600" dirty="0" smtClean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ja-JP" sz="1600" dirty="0" smtClean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Calibri" pitchFamily="34" charset="0"/>
                    <a:cs typeface="Calibri" pitchFamily="34" charset="0"/>
                  </a:rPr>
                  <a:t>off </a:t>
                </a:r>
                <a:r>
                  <a:rPr lang="en-US" altLang="ja-JP" sz="1600" baseline="30000" dirty="0" smtClean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Calibri" pitchFamily="34" charset="0"/>
                    <a:cs typeface="Calibri" pitchFamily="34" charset="0"/>
                  </a:rPr>
                  <a:t>12</a:t>
                </a:r>
                <a:r>
                  <a:rPr lang="en-US" altLang="ja-JP" sz="1600" dirty="0" smtClean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Calibri" pitchFamily="34" charset="0"/>
                    <a:cs typeface="Calibri" pitchFamily="34" charset="0"/>
                  </a:rPr>
                  <a:t>C]</a:t>
                </a:r>
                <a:endParaRPr kumimoji="1" lang="ja-JP" altLang="en-US" sz="1600" dirty="0" smtClean="0">
                  <a:solidFill>
                    <a:schemeClr val="bg2">
                      <a:lumMod val="75000"/>
                    </a:schemeClr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914" y="6063551"/>
                <a:ext cx="2651495" cy="338554"/>
              </a:xfrm>
              <a:prstGeom prst="rect">
                <a:avLst/>
              </a:prstGeom>
              <a:blipFill rotWithShape="0">
                <a:blip r:embed="rId19"/>
                <a:stretch>
                  <a:fillRect t="-5455" r="-230" b="-2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7997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  <p:bldP spid="17" grpId="0"/>
      <p:bldP spid="32" grpId="0"/>
      <p:bldP spid="33" grpId="0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Our strategy for studying the </a:t>
            </a:r>
            <a:r>
              <a:rPr kumimoji="1" lang="en-US" altLang="ja-JP" i="1" dirty="0" smtClean="0">
                <a:latin typeface="Symbol" pitchFamily="18" charset="2"/>
              </a:rPr>
              <a:t>h</a:t>
            </a:r>
            <a:r>
              <a:rPr kumimoji="1" lang="en-US" altLang="ja-JP" dirty="0" smtClean="0">
                <a:latin typeface="Tahoma" pitchFamily="34" charset="0"/>
              </a:rPr>
              <a:t>’</a:t>
            </a:r>
            <a:r>
              <a:rPr kumimoji="1" lang="en-US" altLang="ja-JP" dirty="0" smtClean="0"/>
              <a:t> properties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2362200"/>
          </a:xfrm>
        </p:spPr>
        <p:txBody>
          <a:bodyPr/>
          <a:lstStyle/>
          <a:p>
            <a:r>
              <a:rPr kumimoji="1" lang="en-US" altLang="ja-JP" sz="2000" b="1" dirty="0" smtClean="0"/>
              <a:t>Possible </a:t>
            </a:r>
            <a:r>
              <a:rPr lang="en-US" altLang="ja-JP" sz="2000" b="1" i="1" dirty="0">
                <a:latin typeface="Symbol" pitchFamily="18" charset="2"/>
              </a:rPr>
              <a:t>h</a:t>
            </a:r>
            <a:r>
              <a:rPr lang="en-US" altLang="ja-JP" sz="2000" b="1" dirty="0">
                <a:latin typeface="Tahoma" pitchFamily="34" charset="0"/>
              </a:rPr>
              <a:t>’ </a:t>
            </a:r>
            <a:r>
              <a:rPr kumimoji="1" lang="en-US" altLang="ja-JP" sz="2000" b="1" dirty="0" smtClean="0"/>
              <a:t>bound states and their formation </a:t>
            </a:r>
          </a:p>
          <a:p>
            <a:pPr lvl="1"/>
            <a:r>
              <a:rPr kumimoji="1" lang="en-US" altLang="ja-JP" sz="1800" dirty="0" smtClean="0"/>
              <a:t>with missing mass spectroscopy : (</a:t>
            </a:r>
            <a:r>
              <a:rPr kumimoji="1" lang="en-US" altLang="ja-JP" sz="1800" dirty="0" err="1" smtClean="0">
                <a:latin typeface="Symbol" pitchFamily="18" charset="2"/>
              </a:rPr>
              <a:t>g</a:t>
            </a:r>
            <a:r>
              <a:rPr kumimoji="1" lang="en-US" altLang="ja-JP" sz="1800" dirty="0" err="1" smtClean="0"/>
              <a:t>,p</a:t>
            </a:r>
            <a:r>
              <a:rPr kumimoji="1" lang="en-US" altLang="ja-JP" sz="1800" dirty="0" smtClean="0"/>
              <a:t>), (</a:t>
            </a:r>
            <a:r>
              <a:rPr kumimoji="1" lang="en-US" altLang="ja-JP" sz="1800" dirty="0" err="1" smtClean="0">
                <a:latin typeface="Symbol" pitchFamily="18" charset="2"/>
              </a:rPr>
              <a:t>p</a:t>
            </a:r>
            <a:r>
              <a:rPr kumimoji="1" lang="en-US" altLang="ja-JP" sz="1800" dirty="0" err="1" smtClean="0"/>
              <a:t>,N</a:t>
            </a:r>
            <a:r>
              <a:rPr kumimoji="1" lang="en-US" altLang="ja-JP" sz="1800" dirty="0" smtClean="0"/>
              <a:t>), (</a:t>
            </a:r>
            <a:r>
              <a:rPr kumimoji="1" lang="en-US" altLang="ja-JP" sz="1800" dirty="0" err="1" smtClean="0"/>
              <a:t>p,d</a:t>
            </a:r>
            <a:r>
              <a:rPr kumimoji="1" lang="en-US" altLang="ja-JP" sz="1800" dirty="0" smtClean="0"/>
              <a:t>), …</a:t>
            </a:r>
          </a:p>
          <a:p>
            <a:pPr lvl="2"/>
            <a:r>
              <a:rPr lang="en-US" altLang="ja-JP" dirty="0" smtClean="0"/>
              <a:t>H.N., </a:t>
            </a:r>
            <a:r>
              <a:rPr lang="en-US" altLang="ja-JP" dirty="0" err="1"/>
              <a:t>S.Hirenzaki</a:t>
            </a:r>
            <a:r>
              <a:rPr lang="en-US" altLang="ja-JP" dirty="0"/>
              <a:t>, </a:t>
            </a:r>
            <a:r>
              <a:rPr lang="en-US" altLang="ja-JP" dirty="0" smtClean="0"/>
              <a:t>PRL94 (05</a:t>
            </a:r>
            <a:r>
              <a:rPr lang="en-US" altLang="ja-JP" dirty="0"/>
              <a:t>) </a:t>
            </a:r>
            <a:r>
              <a:rPr lang="en-US" altLang="ja-JP" dirty="0" smtClean="0"/>
              <a:t>232503</a:t>
            </a:r>
            <a:endParaRPr lang="en-US" altLang="ja-JP" dirty="0">
              <a:latin typeface="Times New Roman" pitchFamily="18" charset="0"/>
            </a:endParaRPr>
          </a:p>
          <a:p>
            <a:pPr lvl="2"/>
            <a:r>
              <a:rPr lang="en-US" altLang="ja-JP" dirty="0" smtClean="0"/>
              <a:t>H.N., </a:t>
            </a:r>
            <a:r>
              <a:rPr lang="en-US" altLang="ja-JP" dirty="0" err="1"/>
              <a:t>M.Takizawa</a:t>
            </a:r>
            <a:r>
              <a:rPr lang="en-US" altLang="ja-JP" dirty="0"/>
              <a:t>, </a:t>
            </a:r>
            <a:r>
              <a:rPr lang="en-US" altLang="ja-JP" dirty="0" err="1"/>
              <a:t>S.Hirenzaki</a:t>
            </a:r>
            <a:r>
              <a:rPr lang="en-US" altLang="ja-JP" dirty="0"/>
              <a:t>, </a:t>
            </a:r>
            <a:r>
              <a:rPr lang="en-US" altLang="ja-JP" dirty="0" smtClean="0"/>
              <a:t>PRC74 (06)045203</a:t>
            </a:r>
          </a:p>
          <a:p>
            <a:pPr lvl="2"/>
            <a:r>
              <a:rPr lang="en-US" altLang="ja-JP" dirty="0" smtClean="0"/>
              <a:t>… and references in title page !</a:t>
            </a:r>
            <a:r>
              <a:rPr lang="en-US" altLang="ja-JP" dirty="0" smtClean="0">
                <a:sym typeface="Wingdings" pitchFamily="2" charset="2"/>
              </a:rPr>
              <a:t> </a:t>
            </a:r>
          </a:p>
          <a:p>
            <a:pPr lvl="2"/>
            <a:endParaRPr lang="en-US" altLang="ja-JP" sz="8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altLang="ja-JP" sz="2000" dirty="0" smtClean="0">
                <a:sym typeface="Wingdings" pitchFamily="2" charset="2"/>
              </a:rPr>
              <a:t>     </a:t>
            </a:r>
            <a:r>
              <a:rPr lang="en-US" altLang="ja-JP" dirty="0" smtClean="0">
                <a:sym typeface="Wingdings" pitchFamily="2" charset="2"/>
              </a:rPr>
              <a:t> </a:t>
            </a:r>
            <a:r>
              <a:rPr lang="en-US" altLang="ja-JP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en-US" altLang="ja-JP" i="1" baseline="-25000" dirty="0" err="1" smtClean="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en-US" altLang="ja-JP" baseline="-25000" dirty="0" smtClean="0">
                <a:solidFill>
                  <a:srgbClr val="FF0000"/>
                </a:solidFill>
                <a:latin typeface="Tahoma" pitchFamily="34" charset="0"/>
              </a:rPr>
              <a:t>’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</a:rPr>
              <a:t> in-medium strongly affects its observation possibilities</a:t>
            </a:r>
            <a:r>
              <a:rPr lang="en-US" altLang="ja-JP" dirty="0" smtClean="0">
                <a:latin typeface="Times New Roman" pitchFamily="18" charset="0"/>
              </a:rPr>
              <a:t> </a:t>
            </a:r>
            <a:endParaRPr lang="en-US" altLang="ja-JP" dirty="0" smtClean="0"/>
          </a:p>
          <a:p>
            <a:pPr marL="0" lvl="2" indent="0">
              <a:buClr>
                <a:srgbClr val="FF0000"/>
              </a:buClr>
              <a:buSzPct val="70000"/>
              <a:buNone/>
            </a:pPr>
            <a:endParaRPr lang="en-US" altLang="ja-JP" sz="16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6781800" y="6553200"/>
            <a:ext cx="2133600" cy="304800"/>
          </a:xfrm>
        </p:spPr>
        <p:txBody>
          <a:bodyPr/>
          <a:lstStyle/>
          <a:p>
            <a:fld id="{7F9034E2-C10F-4CED-B15F-2652FD26B5B4}" type="slidenum">
              <a:rPr lang="ja-JP" altLang="en-US" smtClean="0"/>
              <a:pPr/>
              <a:t>12</a:t>
            </a:fld>
            <a:endParaRPr lang="en-US" altLang="ja-JP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8093" y="4838644"/>
            <a:ext cx="7306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000" b="1" u="sng" dirty="0" smtClean="0"/>
              <a:t>p</a:t>
            </a:r>
            <a:r>
              <a:rPr kumimoji="1" lang="en-US" altLang="ja-JP" sz="2000" b="1" u="sng" dirty="0" smtClean="0"/>
              <a:t>henomenological approach</a:t>
            </a:r>
            <a:r>
              <a:rPr kumimoji="1" lang="en-US" altLang="ja-JP" sz="2000" b="1" dirty="0" smtClean="0"/>
              <a:t>   </a:t>
            </a:r>
            <a:r>
              <a:rPr kumimoji="1" lang="en-US" altLang="ja-JP" sz="1200" b="1" dirty="0" smtClean="0"/>
              <a:t> </a:t>
            </a:r>
            <a:r>
              <a:rPr kumimoji="1" lang="en-US" altLang="ja-JP" sz="1600" dirty="0" smtClean="0"/>
              <a:t>[H.N., S. </a:t>
            </a:r>
            <a:r>
              <a:rPr kumimoji="1" lang="en-US" altLang="ja-JP" sz="1600" dirty="0" err="1" smtClean="0"/>
              <a:t>Hirenzaki</a:t>
            </a:r>
            <a:r>
              <a:rPr kumimoji="1" lang="en-US" altLang="ja-JP" sz="1600" dirty="0" smtClean="0"/>
              <a:t>, E. </a:t>
            </a:r>
            <a:r>
              <a:rPr kumimoji="1" lang="en-US" altLang="ja-JP" sz="1600" dirty="0" err="1" smtClean="0"/>
              <a:t>Oset</a:t>
            </a:r>
            <a:r>
              <a:rPr kumimoji="1" lang="en-US" altLang="ja-JP" sz="1600" dirty="0" smtClean="0"/>
              <a:t>, A, Ramos, PLB] 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60756" y="5337151"/>
            <a:ext cx="6825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1800" dirty="0" smtClean="0"/>
              <a:t>Based on : Coupled-channel calculation [</a:t>
            </a:r>
            <a:r>
              <a:rPr lang="en-US" altLang="ja-JP" sz="1800" dirty="0" err="1" smtClean="0"/>
              <a:t>Oset</a:t>
            </a:r>
            <a:r>
              <a:rPr lang="en-US" altLang="ja-JP" sz="1800" dirty="0" smtClean="0"/>
              <a:t>-Ramos</a:t>
            </a:r>
            <a:r>
              <a:rPr lang="en-US" altLang="ja-JP" sz="1800" dirty="0"/>
              <a:t>, PLB704(11)334]</a:t>
            </a:r>
            <a:endParaRPr lang="ja-JP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1905000" y="5849758"/>
                <a:ext cx="46099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𝑃𝐵</m:t>
                      </m:r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m:rPr>
                              <m:sty m:val="p"/>
                            </m:rPr>
                            <a:rPr lang="en-US" altLang="ja-JP" sz="18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m:rPr>
                              <m:sty m:val="p"/>
                            </m:rPr>
                            <a:rPr lang="en-US" altLang="ja-JP" sz="18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𝑉𝐵</m:t>
                      </m:r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ja-JP" sz="18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altLang="ja-JP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ja-JP" sz="18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ja-JP" altLang="en-US" sz="1800" dirty="0"/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849758"/>
                <a:ext cx="4609980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2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/>
          <p:cNvSpPr txBox="1"/>
          <p:nvPr/>
        </p:nvSpPr>
        <p:spPr>
          <a:xfrm>
            <a:off x="228600" y="3605627"/>
            <a:ext cx="7253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000" u="sng" dirty="0" smtClean="0"/>
              <a:t>Experimental information </a:t>
            </a:r>
            <a:r>
              <a:rPr lang="en-US" altLang="ja-JP" sz="1600" dirty="0"/>
              <a:t>[CBELSA/TAPS [</a:t>
            </a:r>
            <a:r>
              <a:rPr lang="en-US" altLang="ja-JP" sz="1600" dirty="0" err="1"/>
              <a:t>M.Nanova</a:t>
            </a:r>
            <a:r>
              <a:rPr lang="en-US" altLang="ja-JP" sz="1600" dirty="0"/>
              <a:t> </a:t>
            </a:r>
            <a:r>
              <a:rPr lang="en-US" altLang="ja-JP" sz="1600" i="1" dirty="0"/>
              <a:t>et al.</a:t>
            </a:r>
            <a:r>
              <a:rPr lang="en-US" altLang="ja-JP" sz="1600" dirty="0"/>
              <a:t>, PLB710(12)600</a:t>
            </a:r>
            <a:r>
              <a:rPr lang="en-US" altLang="ja-JP" sz="1600" dirty="0" smtClean="0"/>
              <a:t>]</a:t>
            </a:r>
            <a:endParaRPr lang="ja-JP" altLang="en-US" sz="1600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931713" y="4023180"/>
            <a:ext cx="7467600" cy="766266"/>
            <a:chOff x="931713" y="3825925"/>
            <a:chExt cx="7467600" cy="7662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931713" y="3825925"/>
                  <a:ext cx="7467600" cy="424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1800">
                              <a:latin typeface="Cambria Math"/>
                            </a:rPr>
                            <m:t>Γ</m:t>
                          </m:r>
                        </m:e>
                        <m:sub>
                          <m:sSup>
                            <m:sSupPr>
                              <m:ctrlPr>
                                <a:rPr lang="en-US" altLang="ja-JP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800" i="1">
                                  <a:latin typeface="Cambria Math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altLang="ja-JP" sz="1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ja-JP" sz="18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ja-JP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altLang="ja-JP" sz="18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ja-JP" sz="1800" i="1">
                          <a:latin typeface="Cambria Math"/>
                        </a:rPr>
                        <m:t>;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800" i="1">
                                  <a:latin typeface="Cambria Math"/>
                                </a:rPr>
                                <m:t>|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ja-JP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18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sSup>
                                <m:sSupPr>
                                  <m:ctrlPr>
                                    <a:rPr lang="en-US" altLang="ja-JP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800" i="1">
                                      <a:latin typeface="Cambria Math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altLang="ja-JP" sz="18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altLang="ja-JP" sz="1800" i="1">
                              <a:latin typeface="Cambria Math"/>
                            </a:rPr>
                            <m:t>|</m:t>
                          </m:r>
                        </m:e>
                      </m:d>
                      <m:r>
                        <a:rPr lang="en-US" altLang="ja-JP" sz="1800" i="1">
                          <a:latin typeface="Cambria Math"/>
                        </a:rPr>
                        <m:t>∼1</m:t>
                      </m:r>
                      <m:r>
                        <m:rPr>
                          <m:nor/>
                        </m:rPr>
                        <a:rPr lang="en-US" altLang="ja-JP" sz="1800">
                          <a:latin typeface="Cambria Math"/>
                        </a:rPr>
                        <m:t>GeV</m:t>
                      </m:r>
                      <m:r>
                        <a:rPr lang="en-US" altLang="ja-JP" sz="1800" i="1">
                          <a:latin typeface="Cambria Math"/>
                        </a:rPr>
                        <m:t>/</m:t>
                      </m:r>
                      <m:r>
                        <a:rPr lang="en-US" altLang="ja-JP" sz="1800" i="1">
                          <a:latin typeface="Cambria Math"/>
                        </a:rPr>
                        <m:t>𝑐</m:t>
                      </m:r>
                      <m:r>
                        <a:rPr lang="en-US" altLang="ja-JP" sz="1800" i="1">
                          <a:latin typeface="Cambria Math"/>
                        </a:rPr>
                        <m:t>)∼15−25</m:t>
                      </m:r>
                    </m:oMath>
                  </a14:m>
                  <a:r>
                    <a:rPr kumimoji="1" lang="ja-JP" altLang="en-US" sz="18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kumimoji="1" lang="en-US" altLang="ja-JP" sz="18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MeV</a:t>
                  </a:r>
                  <a14:m>
                    <m:oMath xmlns:m="http://schemas.openxmlformats.org/officeDocument/2006/math">
                      <m:r>
                        <a:rPr kumimoji="1" lang="en-US" altLang="ja-JP" sz="18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@</m:t>
                      </m:r>
                      <m:sSub>
                        <m:sSubPr>
                          <m:ctrlPr>
                            <a:rPr kumimoji="1" lang="en-US" altLang="ja-JP" sz="18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a14:m>
                  <a:endParaRPr kumimoji="1" lang="ja-JP" alt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9" name="テキスト ボックス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713" y="3825925"/>
                  <a:ext cx="7467600" cy="4247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5714" b="-2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4314698" y="4253637"/>
                  <a:ext cx="359329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600" dirty="0" smtClean="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[estimated transparency ratio </a:t>
                  </a:r>
                  <a14:m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mbria Math"/>
                          <a:cs typeface="Calibri" pitchFamily="34" charset="0"/>
                        </a:rPr>
                        <m:t>𝛾</m:t>
                      </m:r>
                      <m:r>
                        <a:rPr kumimoji="1" lang="en-US" altLang="ja-JP" sz="16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mbria Math"/>
                          <a:cs typeface="Calibri" pitchFamily="34" charset="0"/>
                        </a:rPr>
                        <m:t>𝐴</m:t>
                      </m:r>
                      <m:r>
                        <a:rPr kumimoji="1" lang="en-US" altLang="ja-JP" sz="16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mbria Math"/>
                          <a:cs typeface="Calibri" pitchFamily="34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ja-JP" sz="16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kumimoji="1" lang="en-US" altLang="ja-JP" sz="16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cs typeface="Calibri" pitchFamily="34" charset="0"/>
                            </a:rPr>
                            <m:t>𝜂</m:t>
                          </m:r>
                        </m:e>
                        <m:sup>
                          <m:r>
                            <a:rPr kumimoji="1" lang="en-US" altLang="ja-JP" sz="16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cs typeface="Calibri" pitchFamily="34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ja-JP" sz="16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mbria Math"/>
                          <a:cs typeface="Calibri" pitchFamily="34" charset="0"/>
                        </a:rPr>
                        <m:t>𝑋</m:t>
                      </m:r>
                    </m:oMath>
                  </a14:m>
                  <a:r>
                    <a:rPr kumimoji="1" lang="en-US" altLang="ja-JP" sz="1600" dirty="0" smtClean="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]</a:t>
                  </a:r>
                  <a:endParaRPr kumimoji="1" lang="ja-JP" altLang="en-US" sz="1600" dirty="0" smtClean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Calibri" pitchFamily="34" charset="0"/>
                    <a:cs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20" name="テキスト ボックス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4698" y="4253637"/>
                  <a:ext cx="3593291" cy="33855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679" t="-5357" r="-340" b="-2142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719453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8" grpId="0"/>
      <p:bldP spid="28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円/楕円 29"/>
          <p:cNvSpPr/>
          <p:nvPr/>
        </p:nvSpPr>
        <p:spPr bwMode="auto">
          <a:xfrm>
            <a:off x="6294135" y="1596033"/>
            <a:ext cx="702828" cy="342900"/>
          </a:xfrm>
          <a:custGeom>
            <a:avLst/>
            <a:gdLst>
              <a:gd name="connsiteX0" fmla="*/ 0 w 1168046"/>
              <a:gd name="connsiteY0" fmla="*/ 495300 h 990600"/>
              <a:gd name="connsiteX1" fmla="*/ 584023 w 1168046"/>
              <a:gd name="connsiteY1" fmla="*/ 0 h 990600"/>
              <a:gd name="connsiteX2" fmla="*/ 1168046 w 1168046"/>
              <a:gd name="connsiteY2" fmla="*/ 495300 h 990600"/>
              <a:gd name="connsiteX3" fmla="*/ 584023 w 1168046"/>
              <a:gd name="connsiteY3" fmla="*/ 990600 h 990600"/>
              <a:gd name="connsiteX4" fmla="*/ 0 w 1168046"/>
              <a:gd name="connsiteY4" fmla="*/ 495300 h 990600"/>
              <a:gd name="connsiteX0" fmla="*/ 0 w 1168046"/>
              <a:gd name="connsiteY0" fmla="*/ 495300 h 557212"/>
              <a:gd name="connsiteX1" fmla="*/ 584023 w 1168046"/>
              <a:gd name="connsiteY1" fmla="*/ 0 h 557212"/>
              <a:gd name="connsiteX2" fmla="*/ 1168046 w 1168046"/>
              <a:gd name="connsiteY2" fmla="*/ 495300 h 557212"/>
              <a:gd name="connsiteX3" fmla="*/ 0 w 1168046"/>
              <a:gd name="connsiteY3" fmla="*/ 495300 h 557212"/>
              <a:gd name="connsiteX0" fmla="*/ 0 w 1168046"/>
              <a:gd name="connsiteY0" fmla="*/ 495300 h 586740"/>
              <a:gd name="connsiteX1" fmla="*/ 584023 w 1168046"/>
              <a:gd name="connsiteY1" fmla="*/ 0 h 586740"/>
              <a:gd name="connsiteX2" fmla="*/ 1168046 w 1168046"/>
              <a:gd name="connsiteY2" fmla="*/ 495300 h 586740"/>
              <a:gd name="connsiteX3" fmla="*/ 91440 w 1168046"/>
              <a:gd name="connsiteY3" fmla="*/ 586740 h 586740"/>
              <a:gd name="connsiteX0" fmla="*/ 0 w 1168046"/>
              <a:gd name="connsiteY0" fmla="*/ 495300 h 495300"/>
              <a:gd name="connsiteX1" fmla="*/ 584023 w 1168046"/>
              <a:gd name="connsiteY1" fmla="*/ 0 h 495300"/>
              <a:gd name="connsiteX2" fmla="*/ 1168046 w 1168046"/>
              <a:gd name="connsiteY2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8046" h="495300">
                <a:moveTo>
                  <a:pt x="0" y="495300"/>
                </a:moveTo>
                <a:cubicBezTo>
                  <a:pt x="0" y="221753"/>
                  <a:pt x="261476" y="0"/>
                  <a:pt x="584023" y="0"/>
                </a:cubicBezTo>
                <a:cubicBezTo>
                  <a:pt x="906570" y="0"/>
                  <a:pt x="1168046" y="221753"/>
                  <a:pt x="1168046" y="495300"/>
                </a:cubicBez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33" name="直線コネクタ 32"/>
          <p:cNvCxnSpPr/>
          <p:nvPr/>
        </p:nvCxnSpPr>
        <p:spPr bwMode="auto">
          <a:xfrm flipH="1">
            <a:off x="7124639" y="1531345"/>
            <a:ext cx="685800" cy="3810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B0A0C-C17F-4ECE-9127-34CDE1E88307}" type="slidenum">
              <a:rPr lang="ja-JP" altLang="en-US" smtClean="0"/>
              <a:pPr/>
              <a:t>13</a:t>
            </a:fld>
            <a:endParaRPr lang="en-US" altLang="ja-JP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368322" y="316420"/>
                <a:ext cx="50918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u="sng" dirty="0" smtClean="0">
                    <a:latin typeface="+mn-lt"/>
                    <a:ea typeface="Arial Unicode MS" pitchFamily="50" charset="-128"/>
                    <a:cs typeface="Arial Unicode MS" pitchFamily="50" charset="-128"/>
                  </a:rPr>
                  <a:t>Phenomenological approach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i="1" u="sng" smtClean="0"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kumimoji="1" lang="en-US" altLang="ja-JP" b="0" i="1" u="sng" smtClean="0"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  <m:t>𝜂</m:t>
                        </m:r>
                      </m:e>
                      <m:sup>
                        <m:r>
                          <a:rPr kumimoji="1" lang="en-US" altLang="ja-JP" b="0" i="1" u="sng" smtClean="0"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  <m:t>′</m:t>
                        </m:r>
                      </m:sup>
                    </m:sSup>
                    <m:r>
                      <a:rPr kumimoji="1" lang="en-US" altLang="ja-JP" b="0" i="1" u="sng" smtClean="0">
                        <a:latin typeface="Cambria Math" panose="02040503050406030204" pitchFamily="18" charset="0"/>
                        <a:ea typeface="Arial Unicode MS" pitchFamily="50" charset="-128"/>
                        <a:cs typeface="Arial Unicode MS" pitchFamily="50" charset="-128"/>
                      </a:rPr>
                      <m:t>𝑁</m:t>
                    </m:r>
                  </m:oMath>
                </a14:m>
                <a:r>
                  <a:rPr kumimoji="1" lang="ja-JP" altLang="en-US" u="sng" dirty="0" smtClean="0">
                    <a:latin typeface="+mn-lt"/>
                    <a:ea typeface="Arial Unicode MS" pitchFamily="50" charset="-128"/>
                    <a:cs typeface="Arial Unicode MS" pitchFamily="50" charset="-128"/>
                  </a:rPr>
                  <a:t> </a:t>
                </a:r>
                <a:r>
                  <a:rPr kumimoji="1" lang="en-US" altLang="ja-JP" u="sng" dirty="0" smtClean="0">
                    <a:latin typeface="+mn-lt"/>
                    <a:ea typeface="Arial Unicode MS" pitchFamily="50" charset="-128"/>
                    <a:cs typeface="Arial Unicode MS" pitchFamily="50" charset="-128"/>
                  </a:rPr>
                  <a:t>interaction</a:t>
                </a:r>
                <a:endParaRPr kumimoji="1" lang="ja-JP" altLang="en-US" u="sng" dirty="0" smtClean="0">
                  <a:latin typeface="+mn-lt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22" y="316420"/>
                <a:ext cx="5091843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316" t="-9091" r="-1196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/>
          <p:cNvSpPr/>
          <p:nvPr/>
        </p:nvSpPr>
        <p:spPr>
          <a:xfrm>
            <a:off x="5539020" y="316420"/>
            <a:ext cx="3018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800" dirty="0" err="1"/>
              <a:t>Oset</a:t>
            </a:r>
            <a:r>
              <a:rPr lang="en-US" altLang="ja-JP" sz="1800" dirty="0"/>
              <a:t>-Ramos, PLB704(11)334</a:t>
            </a:r>
            <a:endParaRPr lang="ja-JP" altLang="en-US" sz="1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86020" y="773620"/>
            <a:ext cx="6236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dirty="0" smtClean="0">
                <a:latin typeface="+mn-lt"/>
                <a:ea typeface="Arial Unicode MS" pitchFamily="50" charset="-128"/>
                <a:cs typeface="Arial Unicode MS" pitchFamily="50" charset="-128"/>
              </a:rPr>
              <a:t>Unitarized scattering amplitude by coupled-channel BS eq.</a:t>
            </a:r>
            <a:endParaRPr kumimoji="1" lang="ja-JP" altLang="en-US" dirty="0" smtClean="0">
              <a:latin typeface="+mn-lt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11" name="直線コネクタ 10"/>
          <p:cNvCxnSpPr/>
          <p:nvPr/>
        </p:nvCxnSpPr>
        <p:spPr bwMode="auto">
          <a:xfrm>
            <a:off x="1695620" y="1912563"/>
            <a:ext cx="1371600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直線コネクタ 12"/>
          <p:cNvCxnSpPr/>
          <p:nvPr/>
        </p:nvCxnSpPr>
        <p:spPr bwMode="auto">
          <a:xfrm>
            <a:off x="1695620" y="1531563"/>
            <a:ext cx="685800" cy="3810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線コネクタ 13"/>
          <p:cNvCxnSpPr/>
          <p:nvPr/>
        </p:nvCxnSpPr>
        <p:spPr bwMode="auto">
          <a:xfrm flipH="1">
            <a:off x="2381420" y="1531563"/>
            <a:ext cx="685800" cy="3810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円/楕円 14"/>
              <p:cNvSpPr/>
              <p:nvPr/>
            </p:nvSpPr>
            <p:spPr bwMode="auto">
              <a:xfrm>
                <a:off x="2114720" y="1662697"/>
                <a:ext cx="533400" cy="370356"/>
              </a:xfrm>
              <a:prstGeom prst="ellipse">
                <a:avLst/>
              </a:prstGeom>
              <a:solidFill>
                <a:schemeClr val="accent1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971958"/>
                  </a:buClr>
                  <a:buSzPct val="70000"/>
                  <a:buFont typeface="Wingdings" pitchFamily="2" charset="2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ＭＳ Ｐゴシック" pitchFamily="50" charset="-128"/>
                        </a:rPr>
                        <m:t>𝑡</m:t>
                      </m:r>
                    </m:oMath>
                  </m:oMathPara>
                </a14:m>
                <a:endParaRPr kumimoji="1" lang="ja-JP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</mc:Choice>
        <mc:Fallback xmlns="">
          <p:sp>
            <p:nvSpPr>
              <p:cNvPr id="15" name="円/楕円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14720" y="1662697"/>
                <a:ext cx="533400" cy="370356"/>
              </a:xfrm>
              <a:prstGeom prst="ellipse">
                <a:avLst/>
              </a:prstGeom>
              <a:blipFill rotWithShape="0">
                <a:blip r:embed="rId4"/>
                <a:stretch>
                  <a:fillRect b="-12500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コネクタ 15"/>
          <p:cNvCxnSpPr/>
          <p:nvPr/>
        </p:nvCxnSpPr>
        <p:spPr bwMode="auto">
          <a:xfrm>
            <a:off x="3753020" y="1928047"/>
            <a:ext cx="1371600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直線コネクタ 16"/>
          <p:cNvCxnSpPr/>
          <p:nvPr/>
        </p:nvCxnSpPr>
        <p:spPr bwMode="auto">
          <a:xfrm>
            <a:off x="3753020" y="1547047"/>
            <a:ext cx="685800" cy="3810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直線コネクタ 17"/>
          <p:cNvCxnSpPr/>
          <p:nvPr/>
        </p:nvCxnSpPr>
        <p:spPr bwMode="auto">
          <a:xfrm flipH="1">
            <a:off x="4438820" y="1547047"/>
            <a:ext cx="685800" cy="3810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3319094" y="1737547"/>
                <a:ext cx="2564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Arial Unicode MS" pitchFamily="50" charset="-128"/>
                          <a:cs typeface="Arial Unicode MS" pitchFamily="50" charset="-128"/>
                        </a:rPr>
                        <m:t>=</m:t>
                      </m:r>
                    </m:oMath>
                  </m:oMathPara>
                </a14:m>
                <a:endParaRPr kumimoji="1" lang="ja-JP" altLang="en-US" dirty="0" smtClean="0">
                  <a:effectLst/>
                  <a:latin typeface="+mn-lt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094" y="1737547"/>
                <a:ext cx="256480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9302" r="-69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グループ化 22"/>
          <p:cNvGrpSpPr/>
          <p:nvPr/>
        </p:nvGrpSpPr>
        <p:grpSpPr>
          <a:xfrm>
            <a:off x="4278402" y="1728013"/>
            <a:ext cx="335545" cy="307777"/>
            <a:chOff x="5105400" y="3810000"/>
            <a:chExt cx="335545" cy="307777"/>
          </a:xfrm>
        </p:grpSpPr>
        <p:sp>
          <p:nvSpPr>
            <p:cNvPr id="21" name="円/楕円 20"/>
            <p:cNvSpPr/>
            <p:nvPr/>
          </p:nvSpPr>
          <p:spPr bwMode="auto">
            <a:xfrm>
              <a:off x="5105400" y="3810000"/>
              <a:ext cx="335545" cy="304800"/>
            </a:xfrm>
            <a:prstGeom prst="ellipse">
              <a:avLst/>
            </a:prstGeom>
            <a:solidFill>
              <a:schemeClr val="tx2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5175724" y="3810000"/>
                  <a:ext cx="23256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  <m:t>𝑉</m:t>
                        </m:r>
                      </m:oMath>
                    </m:oMathPara>
                  </a14:m>
                  <a:endParaRPr kumimoji="1" lang="ja-JP" altLang="en-US" dirty="0" smtClean="0">
                    <a:solidFill>
                      <a:schemeClr val="bg1"/>
                    </a:solidFill>
                    <a:effectLst/>
                    <a:latin typeface="+mn-lt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22" name="テキスト ボックス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5724" y="3810000"/>
                  <a:ext cx="232564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3684" r="-21053" b="-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直線コネクタ 23"/>
          <p:cNvCxnSpPr/>
          <p:nvPr/>
        </p:nvCxnSpPr>
        <p:spPr bwMode="auto">
          <a:xfrm>
            <a:off x="5625363" y="1912345"/>
            <a:ext cx="2090057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線コネクタ 24"/>
          <p:cNvCxnSpPr/>
          <p:nvPr/>
        </p:nvCxnSpPr>
        <p:spPr bwMode="auto">
          <a:xfrm>
            <a:off x="5625363" y="1531345"/>
            <a:ext cx="685800" cy="3810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" name="グループ化 26"/>
          <p:cNvGrpSpPr/>
          <p:nvPr/>
        </p:nvGrpSpPr>
        <p:grpSpPr>
          <a:xfrm>
            <a:off x="6150745" y="1712311"/>
            <a:ext cx="335545" cy="307777"/>
            <a:chOff x="5105400" y="3810000"/>
            <a:chExt cx="335545" cy="307777"/>
          </a:xfrm>
        </p:grpSpPr>
        <p:sp>
          <p:nvSpPr>
            <p:cNvPr id="28" name="円/楕円 27"/>
            <p:cNvSpPr/>
            <p:nvPr/>
          </p:nvSpPr>
          <p:spPr bwMode="auto">
            <a:xfrm>
              <a:off x="5105400" y="3810000"/>
              <a:ext cx="335545" cy="304800"/>
            </a:xfrm>
            <a:prstGeom prst="ellipse">
              <a:avLst/>
            </a:prstGeom>
            <a:solidFill>
              <a:schemeClr val="tx2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5175724" y="3810000"/>
                  <a:ext cx="23256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  <m:t>𝑉</m:t>
                        </m:r>
                      </m:oMath>
                    </m:oMathPara>
                  </a14:m>
                  <a:endParaRPr kumimoji="1" lang="ja-JP" altLang="en-US" dirty="0" smtClean="0">
                    <a:solidFill>
                      <a:schemeClr val="bg1"/>
                    </a:solidFill>
                    <a:effectLst/>
                    <a:latin typeface="+mn-lt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29" name="テキスト ボックス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5724" y="3810000"/>
                  <a:ext cx="232564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3077" r="-17949" b="-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円/楕円 31"/>
              <p:cNvSpPr/>
              <p:nvPr/>
            </p:nvSpPr>
            <p:spPr bwMode="auto">
              <a:xfrm>
                <a:off x="6781739" y="1679533"/>
                <a:ext cx="533400" cy="370356"/>
              </a:xfrm>
              <a:prstGeom prst="ellipse">
                <a:avLst/>
              </a:prstGeom>
              <a:solidFill>
                <a:schemeClr val="accent1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971958"/>
                  </a:buClr>
                  <a:buSzPct val="70000"/>
                  <a:buFont typeface="Wingdings" pitchFamily="2" charset="2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ＭＳ Ｐゴシック" pitchFamily="50" charset="-128"/>
                        </a:rPr>
                        <m:t>𝑡</m:t>
                      </m:r>
                    </m:oMath>
                  </m:oMathPara>
                </a14:m>
                <a:endParaRPr kumimoji="1" lang="ja-JP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</mc:Choice>
        <mc:Fallback xmlns="">
          <p:sp>
            <p:nvSpPr>
              <p:cNvPr id="32" name="円/楕円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1739" y="1679533"/>
                <a:ext cx="533400" cy="370356"/>
              </a:xfrm>
              <a:prstGeom prst="ellipse">
                <a:avLst/>
              </a:prstGeom>
              <a:blipFill rotWithShape="0">
                <a:blip r:embed="rId8"/>
                <a:stretch>
                  <a:fillRect b="-14286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228600" y="2286000"/>
                <a:ext cx="222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Arial Unicode MS" pitchFamily="50" charset="-128"/>
                    <a:cs typeface="Arial Unicode MS" pitchFamily="50" charset="-128"/>
                  </a:rPr>
                  <a:t>Interaction kernel </a:t>
                </a:r>
                <a14:m>
                  <m:oMath xmlns:m="http://schemas.openxmlformats.org/officeDocument/2006/math">
                    <m:r>
                      <a:rPr kumimoji="1" lang="en-US" altLang="ja-JP" b="0" i="1" u="sng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 Unicode MS" pitchFamily="50" charset="-128"/>
                        <a:cs typeface="Arial Unicode MS" pitchFamily="50" charset="-128"/>
                      </a:rPr>
                      <m:t>𝑉</m:t>
                    </m:r>
                  </m:oMath>
                </a14:m>
                <a:endParaRPr kumimoji="1" lang="ja-JP" altLang="en-US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0"/>
                <a:ext cx="2228623" cy="400110"/>
              </a:xfrm>
              <a:prstGeom prst="rect">
                <a:avLst/>
              </a:prstGeom>
              <a:blipFill rotWithShape="0">
                <a:blip r:embed="rId9"/>
                <a:stretch>
                  <a:fillRect l="-3288" t="-9091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テキスト ボックス 34"/>
          <p:cNvSpPr txBox="1"/>
          <p:nvPr/>
        </p:nvSpPr>
        <p:spPr>
          <a:xfrm>
            <a:off x="533400" y="2699602"/>
            <a:ext cx="7542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dirty="0" smtClean="0">
                <a:latin typeface="+mn-lt"/>
                <a:ea typeface="Arial Unicode MS" pitchFamily="50" charset="-128"/>
                <a:cs typeface="Arial Unicode MS" pitchFamily="50" charset="-128"/>
              </a:rPr>
              <a:t>(1) Weinberg-</a:t>
            </a:r>
            <a:r>
              <a:rPr lang="en-US" altLang="ja-JP" dirty="0" err="1" smtClean="0">
                <a:latin typeface="+mn-lt"/>
                <a:ea typeface="Arial Unicode MS" pitchFamily="50" charset="-128"/>
                <a:cs typeface="Arial Unicode MS" pitchFamily="50" charset="-128"/>
              </a:rPr>
              <a:t>Tomozawa</a:t>
            </a:r>
            <a:r>
              <a:rPr lang="en-US" altLang="ja-JP" dirty="0" smtClean="0">
                <a:latin typeface="+mn-lt"/>
                <a:ea typeface="Arial Unicode MS" pitchFamily="50" charset="-128"/>
                <a:cs typeface="Arial Unicode MS" pitchFamily="50" charset="-128"/>
              </a:rPr>
              <a:t> interaction : </a:t>
            </a:r>
            <a:r>
              <a:rPr lang="en-US" altLang="ja-JP" dirty="0" err="1" smtClean="0">
                <a:latin typeface="+mn-lt"/>
                <a:ea typeface="Arial Unicode MS" pitchFamily="50" charset="-128"/>
                <a:cs typeface="Arial Unicode MS" pitchFamily="50" charset="-128"/>
              </a:rPr>
              <a:t>pseudoscalar</a:t>
            </a:r>
            <a:r>
              <a:rPr lang="en-US" altLang="ja-JP" dirty="0" smtClean="0">
                <a:latin typeface="+mn-lt"/>
                <a:ea typeface="Arial Unicode MS" pitchFamily="50" charset="-128"/>
                <a:cs typeface="Arial Unicode MS" pitchFamily="50" charset="-128"/>
              </a:rPr>
              <a:t>-baryon (PB) channel</a:t>
            </a:r>
            <a:endParaRPr kumimoji="1" lang="ja-JP" altLang="en-US" dirty="0" smtClean="0">
              <a:latin typeface="+mn-lt"/>
              <a:ea typeface="Arial Unicode MS" pitchFamily="50" charset="-128"/>
              <a:cs typeface="Arial Unicode MS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2101676" y="3157793"/>
                <a:ext cx="18660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𝜋</m:t>
                      </m:r>
                      <m:r>
                        <a:rPr lang="en-US" altLang="ja-JP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𝑁</m:t>
                      </m:r>
                      <m:r>
                        <a:rPr lang="en-US" altLang="ja-JP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 </m:t>
                      </m:r>
                      <m:r>
                        <a:rPr lang="en-US" altLang="ja-JP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𝜂</m:t>
                      </m:r>
                      <m:r>
                        <a:rPr lang="en-US" altLang="ja-JP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𝑁</m:t>
                      </m:r>
                      <m:r>
                        <a:rPr lang="en-US" altLang="ja-JP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 </m:t>
                      </m:r>
                      <m:r>
                        <a:rPr lang="en-US" altLang="ja-JP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𝐾</m:t>
                      </m:r>
                      <m:r>
                        <m:rPr>
                          <m:sty m:val="p"/>
                        </m:rPr>
                        <a:rPr lang="en-US" altLang="ja-JP" sz="20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Λ</m:t>
                      </m:r>
                      <m:r>
                        <a:rPr lang="en-US" altLang="ja-JP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 </m:t>
                      </m:r>
                      <m:r>
                        <a:rPr lang="en-US" altLang="ja-JP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𝐾</m:t>
                      </m:r>
                      <m:r>
                        <m:rPr>
                          <m:sty m:val="p"/>
                        </m:rPr>
                        <a:rPr lang="en-US" altLang="ja-JP" sz="20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Σ</m:t>
                      </m:r>
                    </m:oMath>
                  </m:oMathPara>
                </a14:m>
                <a:endParaRPr lang="ja-JP" alt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676" y="3157793"/>
                <a:ext cx="1866024" cy="400110"/>
              </a:xfrm>
              <a:prstGeom prst="rect">
                <a:avLst/>
              </a:prstGeom>
              <a:blipFill rotWithShape="0">
                <a:blip r:embed="rId10"/>
                <a:stretch>
                  <a:fillRect b="-212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テキスト ボックス 36"/>
          <p:cNvSpPr txBox="1"/>
          <p:nvPr/>
        </p:nvSpPr>
        <p:spPr>
          <a:xfrm>
            <a:off x="4757492" y="3159748"/>
            <a:ext cx="218200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accent2"/>
                </a:solidFill>
                <a:effectLst/>
              </a:rPr>
              <a:t>b</a:t>
            </a:r>
            <a:r>
              <a:rPr lang="en-US" altLang="ja-JP" sz="2000" dirty="0" smtClean="0">
                <a:solidFill>
                  <a:schemeClr val="accent2"/>
                </a:solidFill>
                <a:effectLst/>
              </a:rPr>
              <a:t>y the </a:t>
            </a:r>
            <a:r>
              <a:rPr lang="en-US" altLang="ja-JP" sz="2000" i="1" dirty="0" smtClean="0">
                <a:solidFill>
                  <a:schemeClr val="accent2"/>
                </a:solidFill>
                <a:effectLst/>
                <a:latin typeface="Symbol" pitchFamily="18" charset="2"/>
              </a:rPr>
              <a:t>h</a:t>
            </a:r>
            <a:r>
              <a:rPr lang="en-US" altLang="ja-JP" sz="2000" dirty="0" smtClean="0">
                <a:solidFill>
                  <a:schemeClr val="accent2"/>
                </a:solidFill>
                <a:effectLst/>
              </a:rPr>
              <a:t> -</a:t>
            </a:r>
            <a:r>
              <a:rPr lang="en-US" altLang="ja-JP" sz="2000" i="1" dirty="0" smtClean="0">
                <a:solidFill>
                  <a:schemeClr val="accent2"/>
                </a:solidFill>
                <a:effectLst/>
                <a:latin typeface="Symbol" pitchFamily="18" charset="2"/>
              </a:rPr>
              <a:t>h</a:t>
            </a:r>
            <a:r>
              <a:rPr lang="en-US" altLang="ja-JP" sz="2000" dirty="0" smtClean="0">
                <a:solidFill>
                  <a:schemeClr val="accent2"/>
                </a:solidFill>
                <a:effectLst/>
                <a:latin typeface="Tahoma" pitchFamily="34" charset="0"/>
              </a:rPr>
              <a:t>’</a:t>
            </a:r>
            <a:r>
              <a:rPr lang="en-US" altLang="ja-JP" sz="2000" dirty="0" smtClean="0">
                <a:solidFill>
                  <a:schemeClr val="accent2"/>
                </a:solidFill>
                <a:effectLst/>
              </a:rPr>
              <a:t> mixing</a:t>
            </a:r>
            <a:endParaRPr lang="ja-JP" altLang="en-US" sz="2000" dirty="0">
              <a:solidFill>
                <a:schemeClr val="accent2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3856229" y="3157793"/>
                <a:ext cx="9246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1" i="1" smtClean="0">
                          <a:solidFill>
                            <a:schemeClr val="accent2"/>
                          </a:solidFill>
                          <a:effectLst/>
                          <a:latin typeface="Cambria Math"/>
                        </a:rPr>
                        <m:t>+ </m:t>
                      </m:r>
                      <m:sSup>
                        <m:sSupPr>
                          <m:ctrlPr>
                            <a:rPr lang="en-US" altLang="ja-JP" sz="2000" b="1" i="1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b="1" i="1" smtClean="0">
                              <a:solidFill>
                                <a:schemeClr val="accent2"/>
                              </a:solidFill>
                              <a:effectLst/>
                              <a:latin typeface="Cambria Math"/>
                            </a:rPr>
                            <m:t>𝜼</m:t>
                          </m:r>
                        </m:e>
                        <m:sup>
                          <m:r>
                            <a:rPr lang="en-US" altLang="ja-JP" sz="2000" b="1" i="1" smtClean="0">
                              <a:solidFill>
                                <a:schemeClr val="accent2"/>
                              </a:solidFill>
                              <a:effectLst/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000" b="1" i="1" smtClean="0">
                          <a:solidFill>
                            <a:schemeClr val="accent2"/>
                          </a:solidFill>
                          <a:effectLst/>
                          <a:latin typeface="Cambria Math"/>
                        </a:rPr>
                        <m:t>𝑵</m:t>
                      </m:r>
                    </m:oMath>
                  </m:oMathPara>
                </a14:m>
                <a:endParaRPr kumimoji="1" lang="ja-JP" altLang="en-US" sz="2000" b="1" dirty="0">
                  <a:solidFill>
                    <a:schemeClr val="accent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229" y="3157793"/>
                <a:ext cx="924676" cy="400110"/>
              </a:xfrm>
              <a:prstGeom prst="rect">
                <a:avLst/>
              </a:prstGeom>
              <a:blipFill rotWithShape="0">
                <a:blip r:embed="rId11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1392870" y="3571196"/>
                <a:ext cx="6736267" cy="426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:r>
                  <a:rPr kumimoji="1" lang="en-US" altLang="ja-JP" sz="1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heir result 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ja-JP" sz="180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1" lang="en-US" altLang="ja-JP" sz="1800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1800" b="0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𝜂</m:t>
                                </m:r>
                              </m:e>
                              <m:sup>
                                <m:r>
                                  <a:rPr kumimoji="1" lang="en-US" altLang="ja-JP" sz="1800" b="0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kumimoji="1" lang="en-US" altLang="ja-JP" sz="1800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=0.01</m:t>
                    </m:r>
                  </m:oMath>
                </a14:m>
                <a:r>
                  <a:rPr kumimoji="1" lang="en-US" altLang="ja-JP" sz="1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kumimoji="1" lang="en-US" altLang="ja-JP" sz="1800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fm</a:t>
                </a:r>
                <a:r>
                  <a:rPr kumimoji="1" lang="en-US" altLang="ja-JP" sz="1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</a:t>
                </a:r>
                <a:r>
                  <a:rPr kumimoji="1" lang="en-US" altLang="ja-JP" sz="1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⟺</m:t>
                    </m:r>
                  </m:oMath>
                </a14:m>
                <a:r>
                  <a:rPr kumimoji="1" lang="en-US" altLang="ja-JP" sz="1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</a:t>
                </a:r>
                <a:r>
                  <a:rPr kumimoji="1" lang="en-US" altLang="ja-JP" sz="1800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ja-JP" sz="1800" i="1" dirty="0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i="1" dirty="0" smtClean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dirty="0" smtClean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1" lang="en-US" altLang="ja-JP" sz="1800" i="1" dirty="0" smtClean="0">
                                    <a:solidFill>
                                      <a:srgbClr val="000099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1800" b="0" i="1" dirty="0" smtClean="0">
                                    <a:solidFill>
                                      <a:srgbClr val="000099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𝜂</m:t>
                                </m:r>
                              </m:e>
                              <m:sup>
                                <m:r>
                                  <a:rPr kumimoji="1" lang="en-US" altLang="ja-JP" sz="1800" b="0" i="1" dirty="0" smtClean="0">
                                    <a:solidFill>
                                      <a:srgbClr val="000099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kumimoji="1" lang="en-US" altLang="ja-JP" sz="1800" b="0" i="1" dirty="0" smtClean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~0.1−0.8</m:t>
                    </m:r>
                  </m:oMath>
                </a14:m>
                <a:r>
                  <a:rPr kumimoji="1" lang="en-US" altLang="ja-JP" sz="1800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kumimoji="1" lang="en-US" altLang="ja-JP" sz="1800" dirty="0" err="1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fm</a:t>
                </a:r>
                <a:r>
                  <a:rPr kumimoji="1" lang="en-US" altLang="ja-JP" sz="1800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[PLB’00] </a:t>
                </a:r>
                <a:endParaRPr kumimoji="1" lang="ja-JP" altLang="en-US" sz="1800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870" y="3571196"/>
                <a:ext cx="6736267" cy="426014"/>
              </a:xfrm>
              <a:prstGeom prst="rect">
                <a:avLst/>
              </a:prstGeom>
              <a:blipFill rotWithShape="0">
                <a:blip r:embed="rId12"/>
                <a:stretch>
                  <a:fillRect l="-362" t="-4286" r="-723" b="-1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534622" y="4191000"/>
                <a:ext cx="5426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dirty="0" smtClean="0">
                    <a:latin typeface="+mn-lt"/>
                    <a:ea typeface="Arial Unicode MS" pitchFamily="50" charset="-128"/>
                    <a:cs typeface="Arial Unicode MS" pitchFamily="50" charset="-128"/>
                  </a:rPr>
                  <a:t>(2) Vector meson-baryon (VB) channel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  <m:t>𝐾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  <m:t>∗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  <a:ea typeface="Arial Unicode MS" pitchFamily="50" charset="-128"/>
                        <a:cs typeface="Arial Unicode MS" pitchFamily="50" charset="-128"/>
                      </a:rPr>
                      <m:t>Λ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Arial Unicode MS" pitchFamily="50" charset="-128"/>
                        <a:cs typeface="Arial Unicode MS" pitchFamily="50" charset="-128"/>
                      </a:rPr>
                      <m:t>, 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  <m:t>𝐾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  <m:t>∗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  <a:ea typeface="Arial Unicode MS" pitchFamily="50" charset="-128"/>
                        <a:cs typeface="Arial Unicode MS" pitchFamily="50" charset="-128"/>
                      </a:rPr>
                      <m:t>Σ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Arial Unicode MS" pitchFamily="50" charset="-128"/>
                        <a:cs typeface="Arial Unicode MS" pitchFamily="50" charset="-128"/>
                      </a:rPr>
                      <m:t>)</m:t>
                    </m:r>
                  </m:oMath>
                </a14:m>
                <a:endParaRPr kumimoji="1" lang="ja-JP" altLang="en-US" dirty="0" smtClean="0">
                  <a:latin typeface="+mn-lt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22" y="4191000"/>
                <a:ext cx="5426614" cy="400110"/>
              </a:xfrm>
              <a:prstGeom prst="rect">
                <a:avLst/>
              </a:prstGeom>
              <a:blipFill rotWithShape="0">
                <a:blip r:embed="rId13"/>
                <a:stretch>
                  <a:fillRect l="-1348" t="-10769" r="-225" b="-338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2673606" y="4569122"/>
                <a:ext cx="1819794" cy="426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18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1800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1800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ahoma" pitchFamily="34" charset="0"/>
                              </a:rPr>
                              <m:t>𝑎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ja-JP" sz="1800" b="0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800" b="0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Tahoma" pitchFamily="34" charset="0"/>
                                  </a:rPr>
                                  <m:t>𝜂</m:t>
                                </m:r>
                              </m:e>
                              <m:sup>
                                <m:r>
                                  <a:rPr lang="en-US" altLang="ja-JP" sz="1800" b="0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Tahoma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ja-JP" sz="1800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ahoma" pitchFamily="34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altLang="ja-JP" sz="1800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ahoma" pitchFamily="34" charset="0"/>
                      </a:rPr>
                      <m:t>=0.03</m:t>
                    </m:r>
                  </m:oMath>
                </a14:m>
                <a:r>
                  <a:rPr lang="en-US" altLang="ja-JP" sz="1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ahoma" pitchFamily="34" charset="0"/>
                  </a:rPr>
                  <a:t> fm</a:t>
                </a:r>
                <a:endParaRPr kumimoji="1" lang="ja-JP" altLang="en-US" sz="1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606" y="4569122"/>
                <a:ext cx="1819794" cy="426014"/>
              </a:xfrm>
              <a:prstGeom prst="rect">
                <a:avLst/>
              </a:prstGeom>
              <a:blipFill rotWithShape="0">
                <a:blip r:embed="rId14"/>
                <a:stretch>
                  <a:fillRect t="-5797" r="-3691" b="-202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テキスト ボックス 42"/>
          <p:cNvSpPr txBox="1"/>
          <p:nvPr/>
        </p:nvSpPr>
        <p:spPr>
          <a:xfrm>
            <a:off x="1505637" y="4593509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>
                <a:solidFill>
                  <a:srgbClr val="FF0000"/>
                </a:solidFill>
              </a:rPr>
              <a:t>t</a:t>
            </a:r>
            <a:r>
              <a:rPr kumimoji="1" lang="en-US" altLang="ja-JP" sz="1800" dirty="0" smtClean="0">
                <a:solidFill>
                  <a:srgbClr val="FF0000"/>
                </a:solidFill>
              </a:rPr>
              <a:t>heir result : 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131525" y="5582028"/>
            <a:ext cx="2937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 err="1" smtClean="0"/>
              <a:t>Borasoy</a:t>
            </a:r>
            <a:r>
              <a:rPr kumimoji="1" lang="en-US" altLang="ja-JP" sz="1400" dirty="0" smtClean="0"/>
              <a:t> , PRD61(00)014011</a:t>
            </a:r>
          </a:p>
          <a:p>
            <a:pPr algn="r"/>
            <a:r>
              <a:rPr lang="en-US" altLang="ja-JP" sz="1400" dirty="0" err="1" smtClean="0"/>
              <a:t>Kawarabayashi-Ohta</a:t>
            </a:r>
            <a:r>
              <a:rPr lang="en-US" altLang="ja-JP" sz="1400" dirty="0" smtClean="0"/>
              <a:t>, PTP66(81)1789</a:t>
            </a:r>
            <a:endParaRPr kumimoji="1" lang="ja-JP" altLang="en-US" sz="1400" dirty="0"/>
          </a:p>
        </p:txBody>
      </p:sp>
      <p:cxnSp>
        <p:nvCxnSpPr>
          <p:cNvPr id="47" name="直線コネクタ 46"/>
          <p:cNvCxnSpPr/>
          <p:nvPr/>
        </p:nvCxnSpPr>
        <p:spPr bwMode="auto">
          <a:xfrm>
            <a:off x="562440" y="5958892"/>
            <a:ext cx="465279" cy="44435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直線コネクタ 47"/>
          <p:cNvCxnSpPr/>
          <p:nvPr/>
        </p:nvCxnSpPr>
        <p:spPr bwMode="auto">
          <a:xfrm flipH="1">
            <a:off x="1049491" y="5916952"/>
            <a:ext cx="478553" cy="50485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直線コネクタ 48"/>
          <p:cNvCxnSpPr/>
          <p:nvPr/>
        </p:nvCxnSpPr>
        <p:spPr bwMode="auto">
          <a:xfrm>
            <a:off x="468785" y="6432118"/>
            <a:ext cx="1207615" cy="0"/>
          </a:xfrm>
          <a:prstGeom prst="line">
            <a:avLst/>
          </a:prstGeom>
          <a:noFill/>
          <a:ln w="2222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/>
              <p:cNvSpPr txBox="1"/>
              <p:nvPr/>
            </p:nvSpPr>
            <p:spPr>
              <a:xfrm>
                <a:off x="182861" y="5625426"/>
                <a:ext cx="5030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effectLst/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effectLst/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effectLst/>
                </a:endParaRPr>
              </a:p>
            </p:txBody>
          </p:sp>
        </mc:Choice>
        <mc:Fallback xmlns="">
          <p:sp>
            <p:nvSpPr>
              <p:cNvPr id="50" name="テキスト ボックス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61" y="5625426"/>
                <a:ext cx="503086" cy="400110"/>
              </a:xfrm>
              <a:prstGeom prst="rect">
                <a:avLst/>
              </a:prstGeom>
              <a:blipFill rotWithShape="0">
                <a:blip r:embed="rId1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テキスト ボックス 50"/>
          <p:cNvSpPr txBox="1"/>
          <p:nvPr/>
        </p:nvSpPr>
        <p:spPr>
          <a:xfrm>
            <a:off x="173987" y="6187371"/>
            <a:ext cx="356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effectLst/>
              </a:rPr>
              <a:t>B</a:t>
            </a:r>
            <a:endParaRPr kumimoji="1" lang="ja-JP" altLang="en-US" sz="2000" dirty="0">
              <a:effectLst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621787" y="6215916"/>
            <a:ext cx="356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effectLst/>
              </a:rPr>
              <a:t>B</a:t>
            </a:r>
            <a:endParaRPr kumimoji="1" lang="ja-JP" altLang="en-US" sz="2000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/>
              <p:cNvSpPr txBox="1"/>
              <p:nvPr/>
            </p:nvSpPr>
            <p:spPr>
              <a:xfrm>
                <a:off x="1542710" y="5625426"/>
                <a:ext cx="482247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effectLst/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altLang="ja-JP" sz="2000" b="0" i="1" smtClean="0">
                              <a:effectLst/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000" baseline="-25000" dirty="0">
                  <a:effectLst/>
                </a:endParaRPr>
              </a:p>
            </p:txBody>
          </p:sp>
        </mc:Choice>
        <mc:Fallback xmlns="">
          <p:sp>
            <p:nvSpPr>
              <p:cNvPr id="53" name="テキスト ボックス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710" y="5625426"/>
                <a:ext cx="482247" cy="392993"/>
              </a:xfrm>
              <a:prstGeom prst="rect">
                <a:avLst/>
              </a:prstGeom>
              <a:blipFill rotWithShape="0">
                <a:blip r:embed="rId16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テキスト ボックス 53"/>
          <p:cNvSpPr txBox="1"/>
          <p:nvPr/>
        </p:nvSpPr>
        <p:spPr>
          <a:xfrm>
            <a:off x="911175" y="6369474"/>
            <a:ext cx="346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effectLst/>
                <a:latin typeface="Symbol" pitchFamily="18" charset="2"/>
              </a:rPr>
              <a:t>a</a:t>
            </a:r>
            <a:endParaRPr kumimoji="1" lang="ja-JP" altLang="en-US" sz="2000" baseline="-25000" dirty="0">
              <a:effectLst/>
              <a:latin typeface="Symbol" pitchFamily="18" charset="2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575393" y="6261302"/>
            <a:ext cx="2134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1800" b="1" dirty="0" smtClean="0">
                <a:solidFill>
                  <a:srgbClr val="FF0000"/>
                </a:solidFill>
                <a:effectLst/>
                <a:latin typeface="Symbol" pitchFamily="18" charset="2"/>
              </a:rPr>
              <a:t>a</a:t>
            </a:r>
            <a:r>
              <a:rPr lang="en-US" altLang="ja-JP" sz="1800" b="1" baseline="-25000" dirty="0" smtClean="0">
                <a:solidFill>
                  <a:srgbClr val="FF0000"/>
                </a:solidFill>
                <a:effectLst/>
                <a:latin typeface="Symbol" pitchFamily="18" charset="2"/>
              </a:rPr>
              <a:t> </a:t>
            </a:r>
            <a:r>
              <a:rPr lang="en-US" altLang="ja-JP" sz="1800" b="1" dirty="0" smtClean="0">
                <a:solidFill>
                  <a:srgbClr val="FF0000"/>
                </a:solidFill>
                <a:effectLst/>
                <a:latin typeface="+mn-lt"/>
              </a:rPr>
              <a:t>… free parameter</a:t>
            </a:r>
            <a:endParaRPr kumimoji="1" lang="ja-JP" altLang="en-US" sz="1800" b="1" dirty="0">
              <a:solidFill>
                <a:srgbClr val="FF0000"/>
              </a:solidFill>
              <a:effectLst/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/>
              <p:cNvSpPr txBox="1"/>
              <p:nvPr/>
            </p:nvSpPr>
            <p:spPr>
              <a:xfrm>
                <a:off x="4938472" y="6215916"/>
                <a:ext cx="2144049" cy="463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1" lang="en-US" altLang="ja-JP" sz="2000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𝜂</m:t>
                                </m:r>
                              </m:e>
                              <m:sup>
                                <m:r>
                                  <a:rPr kumimoji="1" lang="en-US" altLang="ja-JP" sz="2000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kumimoji="1" lang="en-US" altLang="ja-JP" sz="2000" b="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kumimoji="1" lang="en-US" altLang="ja-JP" sz="2000" b="0" i="1" smtClean="0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=0.1</m:t>
                    </m:r>
                  </m:oMath>
                </a14:m>
                <a:r>
                  <a:rPr kumimoji="1" lang="ja-JP" altLang="en-US" sz="2000" dirty="0" smtClean="0">
                    <a:solidFill>
                      <a:srgbClr val="FF0000"/>
                    </a:solidFill>
                    <a:effectLst/>
                  </a:rPr>
                  <a:t> </a:t>
                </a:r>
                <a:r>
                  <a:rPr kumimoji="1" lang="en-US" altLang="ja-JP" sz="2000" dirty="0" smtClean="0">
                    <a:solidFill>
                      <a:srgbClr val="FF0000"/>
                    </a:solidFill>
                    <a:effectLst/>
                  </a:rPr>
                  <a:t>fm</a:t>
                </a:r>
                <a:endParaRPr kumimoji="1" lang="ja-JP" altLang="en-US" sz="2000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6" name="テキスト ボックス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472" y="6215916"/>
                <a:ext cx="2144049" cy="463397"/>
              </a:xfrm>
              <a:prstGeom prst="rect">
                <a:avLst/>
              </a:prstGeom>
              <a:blipFill rotWithShape="0">
                <a:blip r:embed="rId17"/>
                <a:stretch>
                  <a:fillRect t="-3947" r="-2557"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/>
              <p:cNvSpPr txBox="1"/>
              <p:nvPr/>
            </p:nvSpPr>
            <p:spPr>
              <a:xfrm>
                <a:off x="2394805" y="5686049"/>
                <a:ext cx="3618811" cy="448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kumimoji="1" lang="en-US" altLang="ja-JP" i="1" smtClean="0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  <a:ea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  <a:ea typeface="Cambria Math"/>
                      </a:rPr>
                      <m:t>∝</m:t>
                    </m:r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d>
                      <m:dPr>
                        <m:begChr m:val="⟨"/>
                        <m:endChr m:val="⟩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sub>
                        </m:sSub>
                        <m:acc>
                          <m:accPr>
                            <m:chr m:val="̅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</m:acc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sup>
                        </m:sSup>
                        <m: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</m:acc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kumimoji="1" lang="ja-JP" altLang="en-US" dirty="0" smtClean="0"/>
                  <a:t> </a:t>
                </a:r>
              </a:p>
            </p:txBody>
          </p:sp>
        </mc:Choice>
        <mc:Fallback xmlns="">
          <p:sp>
            <p:nvSpPr>
              <p:cNvPr id="57" name="テキスト ボックス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05" y="5686049"/>
                <a:ext cx="3618811" cy="448905"/>
              </a:xfrm>
              <a:prstGeom prst="rect">
                <a:avLst/>
              </a:prstGeom>
              <a:blipFill rotWithShape="0">
                <a:blip r:embed="rId18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テキスト ボックス 57"/>
          <p:cNvSpPr txBox="1"/>
          <p:nvPr/>
        </p:nvSpPr>
        <p:spPr>
          <a:xfrm>
            <a:off x="533400" y="5162490"/>
            <a:ext cx="7331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dirty="0" smtClean="0">
                <a:effectLst/>
                <a:latin typeface="+mn-lt"/>
                <a:ea typeface="Arial Unicode MS" pitchFamily="50" charset="-128"/>
                <a:cs typeface="Arial Unicode MS" pitchFamily="50" charset="-128"/>
              </a:rPr>
              <a:t>(3) </a:t>
            </a:r>
            <a:r>
              <a:rPr lang="en-US" altLang="ja-JP" b="1" dirty="0">
                <a:solidFill>
                  <a:srgbClr val="FF0000"/>
                </a:solidFill>
              </a:rPr>
              <a:t>coupling of the singlet component of </a:t>
            </a:r>
            <a:r>
              <a:rPr lang="en-US" altLang="ja-JP" b="1" dirty="0" err="1">
                <a:solidFill>
                  <a:srgbClr val="FF0000"/>
                </a:solidFill>
              </a:rPr>
              <a:t>pseudoscalar</a:t>
            </a:r>
            <a:r>
              <a:rPr lang="en-US" altLang="ja-JP" b="1" dirty="0">
                <a:solidFill>
                  <a:srgbClr val="FF0000"/>
                </a:solidFill>
              </a:rPr>
              <a:t> to baryons </a:t>
            </a:r>
            <a:r>
              <a:rPr lang="en-US" altLang="ja-JP" dirty="0" smtClean="0">
                <a:effectLst/>
                <a:latin typeface="+mn-lt"/>
                <a:ea typeface="Arial Unicode MS" pitchFamily="50" charset="-128"/>
                <a:cs typeface="Arial Unicode MS" pitchFamily="50" charset="-128"/>
              </a:rPr>
              <a:t> </a:t>
            </a:r>
            <a:endParaRPr kumimoji="1" lang="ja-JP" altLang="en-US" dirty="0" smtClean="0">
              <a:effectLst/>
              <a:latin typeface="+mn-lt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48787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" grpId="0"/>
      <p:bldP spid="8" grpId="0"/>
      <p:bldP spid="9" grpId="0"/>
      <p:bldP spid="15" grpId="0" animBg="1"/>
      <p:bldP spid="20" grpId="0"/>
      <p:bldP spid="32" grpId="0" animBg="1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6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p</a:t>
                </a:r>
                <a:r>
                  <a:rPr kumimoji="1" lang="en-US" altLang="ja-JP" dirty="0" smtClean="0"/>
                  <a:t>henomenological estimation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𝜂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𝑜𝑝𝑡</m:t>
                        </m:r>
                      </m:sup>
                    </m:sSubSup>
                  </m:oMath>
                </a14:m>
                <a:endParaRPr kumimoji="1" lang="ja-JP" altLang="en-US" baseline="-250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1531" t="-9375" b="-260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/>
              <p:cNvSpPr txBox="1"/>
              <p:nvPr/>
            </p:nvSpPr>
            <p:spPr>
              <a:xfrm>
                <a:off x="232517" y="3696483"/>
                <a:ext cx="4263283" cy="441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u="sng" dirty="0" smtClean="0">
                            <a:latin typeface="Cambria Math" panose="02040503050406030204" pitchFamily="18" charset="0"/>
                            <a:ea typeface="メイリオ" pitchFamily="50" charset="-128"/>
                            <a:cs typeface="メイリオ" pitchFamily="50" charset="-128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 b="0" i="0" u="sng" dirty="0" smtClean="0">
                            <a:latin typeface="Cambria Math"/>
                            <a:ea typeface="メイリオ" pitchFamily="50" charset="-128"/>
                            <a:cs typeface="メイリオ" pitchFamily="50" charset="-128"/>
                          </a:rPr>
                          <m:t>Re</m:t>
                        </m:r>
                        <m:r>
                          <a:rPr lang="en-US" altLang="ja-JP" b="0" i="1" u="sng" dirty="0" smtClean="0">
                            <a:latin typeface="Cambria Math"/>
                            <a:ea typeface="メイリオ" pitchFamily="50" charset="-128"/>
                            <a:cs typeface="メイリオ" pitchFamily="50" charset="-128"/>
                          </a:rPr>
                          <m:t> </m:t>
                        </m:r>
                        <m:r>
                          <a:rPr lang="en-US" altLang="ja-JP" i="1" u="sng" dirty="0" smtClean="0">
                            <a:latin typeface="Cambria Math"/>
                            <a:ea typeface="メイリオ" pitchFamily="50" charset="-128"/>
                            <a:cs typeface="メイリオ" pitchFamily="50" charset="-128"/>
                          </a:rPr>
                          <m:t>𝑉</m:t>
                        </m:r>
                      </m:e>
                      <m:sub>
                        <m:sSup>
                          <m:sSupPr>
                            <m:ctrlPr>
                              <a:rPr lang="en-US" altLang="ja-JP" b="0" i="1" u="sng" dirty="0" smtClean="0">
                                <a:latin typeface="Cambria Math" panose="02040503050406030204" pitchFamily="18" charset="0"/>
                                <a:ea typeface="メイリオ" pitchFamily="50" charset="-128"/>
                                <a:cs typeface="メイリオ" pitchFamily="50" charset="-128"/>
                              </a:rPr>
                            </m:ctrlPr>
                          </m:sSupPr>
                          <m:e>
                            <m:r>
                              <a:rPr lang="en-US" altLang="ja-JP" b="0" i="1" u="sng" dirty="0" smtClean="0">
                                <a:latin typeface="Cambria Math"/>
                                <a:ea typeface="メイリオ" pitchFamily="50" charset="-128"/>
                                <a:cs typeface="メイリオ" pitchFamily="50" charset="-128"/>
                              </a:rPr>
                              <m:t>𝜂</m:t>
                            </m:r>
                          </m:e>
                          <m:sup>
                            <m:r>
                              <a:rPr lang="en-US" altLang="ja-JP" b="0" i="1" u="sng" dirty="0" smtClean="0">
                                <a:latin typeface="Cambria Math"/>
                                <a:ea typeface="メイリオ" pitchFamily="50" charset="-128"/>
                                <a:cs typeface="メイリオ" pitchFamily="50" charset="-128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ja-JP" b="0" i="0" u="sng" dirty="0" smtClean="0">
                        <a:latin typeface="Cambria Math"/>
                        <a:ea typeface="メイリオ" pitchFamily="50" charset="-128"/>
                        <a:cs typeface="メイリオ" pitchFamily="50" charset="-128"/>
                      </a:rPr>
                      <m:t> </m:t>
                    </m:r>
                  </m:oMath>
                </a14:m>
                <a:r>
                  <a:rPr lang="en-US" altLang="ja-JP" u="sng" dirty="0" smtClean="0">
                    <a:latin typeface="+mn-lt"/>
                    <a:ea typeface="メイリオ" pitchFamily="50" charset="-128"/>
                    <a:cs typeface="メイリオ" pitchFamily="50" charset="-128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b="0" i="0" u="sng" smtClean="0">
                        <a:latin typeface="Cambria Math"/>
                        <a:ea typeface="メイリオ" pitchFamily="50" charset="-128"/>
                        <a:cs typeface="メイリオ" pitchFamily="50" charset="-128"/>
                      </a:rPr>
                      <m:t>Im</m:t>
                    </m:r>
                    <m:r>
                      <a:rPr lang="en-US" altLang="ja-JP" b="0" i="1" u="sng" smtClean="0">
                        <a:latin typeface="Cambria Math"/>
                        <a:ea typeface="メイリオ" pitchFamily="50" charset="-128"/>
                        <a:cs typeface="メイリオ" pitchFamily="50" charset="-128"/>
                      </a:rPr>
                      <m:t> </m:t>
                    </m:r>
                    <m:sSub>
                      <m:sSubPr>
                        <m:ctrlPr>
                          <a:rPr lang="en-US" altLang="ja-JP" b="0" i="1" u="sng" smtClean="0">
                            <a:latin typeface="Cambria Math" panose="02040503050406030204" pitchFamily="18" charset="0"/>
                            <a:ea typeface="メイリオ" pitchFamily="50" charset="-128"/>
                            <a:cs typeface="メイリオ" pitchFamily="50" charset="-128"/>
                          </a:rPr>
                        </m:ctrlPr>
                      </m:sSubPr>
                      <m:e>
                        <m:r>
                          <a:rPr lang="en-US" altLang="ja-JP" b="0" i="1" u="sng" smtClean="0">
                            <a:latin typeface="Cambria Math"/>
                            <a:ea typeface="メイリオ" pitchFamily="50" charset="-128"/>
                            <a:cs typeface="メイリオ" pitchFamily="50" charset="-128"/>
                          </a:rPr>
                          <m:t>𝑉</m:t>
                        </m:r>
                      </m:e>
                      <m:sub>
                        <m:sSup>
                          <m:sSupPr>
                            <m:ctrlPr>
                              <a:rPr lang="en-US" altLang="ja-JP" b="0" i="1" u="sng" smtClean="0">
                                <a:latin typeface="Cambria Math" panose="02040503050406030204" pitchFamily="18" charset="0"/>
                                <a:ea typeface="メイリオ" pitchFamily="50" charset="-128"/>
                                <a:cs typeface="メイリオ" pitchFamily="50" charset="-128"/>
                              </a:rPr>
                            </m:ctrlPr>
                          </m:sSupPr>
                          <m:e>
                            <m:r>
                              <a:rPr lang="en-US" altLang="ja-JP" b="0" i="1" u="sng" smtClean="0">
                                <a:latin typeface="Cambria Math"/>
                                <a:ea typeface="メイリオ" pitchFamily="50" charset="-128"/>
                                <a:cs typeface="メイリオ" pitchFamily="50" charset="-128"/>
                              </a:rPr>
                              <m:t>𝜂</m:t>
                            </m:r>
                          </m:e>
                          <m:sup>
                            <m:r>
                              <a:rPr lang="en-US" altLang="ja-JP" b="0" i="1" u="sng" smtClean="0">
                                <a:latin typeface="Cambria Math"/>
                                <a:ea typeface="メイリオ" pitchFamily="50" charset="-128"/>
                                <a:cs typeface="メイリオ" pitchFamily="50" charset="-128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ja-JP" u="sng" dirty="0" smtClean="0">
                    <a:latin typeface="+mn-lt"/>
                    <a:ea typeface="メイリオ" pitchFamily="50" charset="-128"/>
                    <a:cs typeface="メイリオ" pitchFamily="50" charset="-128"/>
                  </a:rPr>
                  <a:t>with various </a:t>
                </a:r>
                <a14:m>
                  <m:oMath xmlns:m="http://schemas.openxmlformats.org/officeDocument/2006/math">
                    <m:r>
                      <a:rPr lang="en-US" altLang="ja-JP" b="0" i="1" u="sng" smtClean="0">
                        <a:latin typeface="Cambria Math"/>
                        <a:ea typeface="メイリオ" pitchFamily="50" charset="-128"/>
                        <a:cs typeface="メイリオ" pitchFamily="50" charset="-128"/>
                      </a:rPr>
                      <m:t>𝛼</m:t>
                    </m:r>
                  </m:oMath>
                </a14:m>
                <a:r>
                  <a:rPr lang="en-US" altLang="ja-JP" u="sng" dirty="0" smtClean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 </a:t>
                </a:r>
                <a:r>
                  <a:rPr lang="en-US" altLang="ja-JP" u="sng" dirty="0" smtClean="0">
                    <a:latin typeface="+mn-lt"/>
                    <a:ea typeface="メイリオ" pitchFamily="50" charset="-128"/>
                    <a:cs typeface="メイリオ" pitchFamily="50" charset="-128"/>
                  </a:rPr>
                  <a:t>values</a:t>
                </a:r>
                <a:endParaRPr kumimoji="1" lang="en-US" altLang="ja-JP" u="sng" dirty="0" smtClean="0">
                  <a:latin typeface="+mn-lt"/>
                  <a:ea typeface="メイリオ" pitchFamily="50" charset="-128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61" name="テキスト ボックス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17" y="3696483"/>
                <a:ext cx="4263283" cy="441275"/>
              </a:xfrm>
              <a:prstGeom prst="rect">
                <a:avLst/>
              </a:prstGeom>
              <a:blipFill rotWithShape="1">
                <a:blip r:embed="rId4"/>
                <a:stretch>
                  <a:fillRect t="-6849" r="-1143" b="-205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" name="テキスト ボックス 1023"/>
          <p:cNvSpPr txBox="1"/>
          <p:nvPr/>
        </p:nvSpPr>
        <p:spPr>
          <a:xfrm>
            <a:off x="610340" y="3122172"/>
            <a:ext cx="7496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 smtClean="0"/>
              <a:t>We consider only the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attractive</a:t>
            </a:r>
            <a:r>
              <a:rPr kumimoji="1" lang="en-US" altLang="ja-JP" dirty="0" smtClean="0"/>
              <a:t> case</a:t>
            </a:r>
            <a:r>
              <a:rPr lang="en-US" altLang="ja-JP" dirty="0"/>
              <a:t> </a:t>
            </a:r>
            <a:r>
              <a:rPr lang="en-US" altLang="ja-JP" dirty="0" smtClean="0"/>
              <a:t>&amp; </a:t>
            </a:r>
            <a:r>
              <a:rPr lang="en-US" altLang="ja-JP" b="1" dirty="0" smtClean="0">
                <a:solidFill>
                  <a:srgbClr val="FF0000"/>
                </a:solidFill>
              </a:rPr>
              <a:t>energy-independent </a:t>
            </a:r>
            <a:r>
              <a:rPr lang="en-US" altLang="ja-JP" dirty="0" smtClean="0"/>
              <a:t>potential.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/>
              <p:cNvSpPr txBox="1"/>
              <p:nvPr/>
            </p:nvSpPr>
            <p:spPr>
              <a:xfrm>
                <a:off x="3094517" y="2241134"/>
                <a:ext cx="4651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/>
                        </a:rPr>
                        <m:t>𝜂</m:t>
                      </m:r>
                      <m:r>
                        <a:rPr lang="en-US" altLang="ja-JP" sz="2000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kumimoji="1" lang="ja-JP" altLang="en-US" sz="2000" i="1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63" name="テキスト ボックス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517" y="2241134"/>
                <a:ext cx="465192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7895" b="-261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/>
              <p:cNvSpPr txBox="1"/>
              <p:nvPr/>
            </p:nvSpPr>
            <p:spPr>
              <a:xfrm>
                <a:off x="1288148" y="2308710"/>
                <a:ext cx="4651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/>
                        </a:rPr>
                        <m:t>𝜂</m:t>
                      </m:r>
                      <m:r>
                        <a:rPr lang="en-US" altLang="ja-JP" sz="2000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kumimoji="1" lang="ja-JP" altLang="en-US" sz="2000" i="1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64" name="テキスト ボックス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148" y="2308710"/>
                <a:ext cx="465192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6494" b="-261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グループ化 64"/>
          <p:cNvGrpSpPr/>
          <p:nvPr/>
        </p:nvGrpSpPr>
        <p:grpSpPr>
          <a:xfrm rot="16200000">
            <a:off x="1714461" y="1377209"/>
            <a:ext cx="1287506" cy="1428690"/>
            <a:chOff x="1582977" y="4761716"/>
            <a:chExt cx="1287506" cy="1428690"/>
          </a:xfrm>
        </p:grpSpPr>
        <p:sp>
          <p:nvSpPr>
            <p:cNvPr id="66" name="円/楕円 65"/>
            <p:cNvSpPr/>
            <p:nvPr/>
          </p:nvSpPr>
          <p:spPr bwMode="auto">
            <a:xfrm>
              <a:off x="1824908" y="5046835"/>
              <a:ext cx="844819" cy="891487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67" name="直線コネクタ 66"/>
            <p:cNvCxnSpPr/>
            <p:nvPr/>
          </p:nvCxnSpPr>
          <p:spPr bwMode="auto">
            <a:xfrm>
              <a:off x="1844587" y="4761716"/>
              <a:ext cx="22169" cy="142869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" name="円/楕円 67"/>
            <p:cNvSpPr/>
            <p:nvPr/>
          </p:nvSpPr>
          <p:spPr bwMode="auto">
            <a:xfrm>
              <a:off x="1598172" y="5263979"/>
              <a:ext cx="497184" cy="4572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2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69" name="テキスト ボックス 68"/>
            <p:cNvSpPr txBox="1"/>
            <p:nvPr/>
          </p:nvSpPr>
          <p:spPr>
            <a:xfrm rot="5400000">
              <a:off x="2507723" y="5732770"/>
              <a:ext cx="356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i="1" dirty="0" smtClean="0"/>
                <a:t>N</a:t>
              </a:r>
              <a:endParaRPr kumimoji="1" lang="ja-JP" altLang="en-US" sz="2000" i="1" dirty="0"/>
            </a:p>
          </p:txBody>
        </p:sp>
        <p:sp>
          <p:nvSpPr>
            <p:cNvPr id="70" name="テキスト ボックス 69"/>
            <p:cNvSpPr txBox="1"/>
            <p:nvPr/>
          </p:nvSpPr>
          <p:spPr>
            <a:xfrm rot="5400000">
              <a:off x="1690538" y="5209551"/>
              <a:ext cx="308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i="1" dirty="0" smtClean="0">
                  <a:solidFill>
                    <a:schemeClr val="bg1"/>
                  </a:solidFill>
                  <a:effectLst/>
                  <a:latin typeface="Georgia" pitchFamily="18" charset="0"/>
                </a:rPr>
                <a:t>t</a:t>
              </a:r>
              <a:endParaRPr kumimoji="1" lang="ja-JP" altLang="en-US" sz="2800" i="1" dirty="0"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grpSp>
          <p:nvGrpSpPr>
            <p:cNvPr id="71" name="グループ化 70"/>
            <p:cNvGrpSpPr/>
            <p:nvPr/>
          </p:nvGrpSpPr>
          <p:grpSpPr>
            <a:xfrm flipV="1">
              <a:off x="2586533" y="5398013"/>
              <a:ext cx="172807" cy="163373"/>
              <a:chOff x="4170593" y="4634248"/>
              <a:chExt cx="172807" cy="163373"/>
            </a:xfrm>
          </p:grpSpPr>
          <p:cxnSp>
            <p:nvCxnSpPr>
              <p:cNvPr id="72" name="直線コネクタ 71"/>
              <p:cNvCxnSpPr/>
              <p:nvPr/>
            </p:nvCxnSpPr>
            <p:spPr bwMode="auto">
              <a:xfrm flipV="1">
                <a:off x="4170593" y="4634248"/>
                <a:ext cx="76200" cy="163373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直線コネクタ 72"/>
              <p:cNvCxnSpPr/>
              <p:nvPr/>
            </p:nvCxnSpPr>
            <p:spPr bwMode="auto">
              <a:xfrm flipH="1" flipV="1">
                <a:off x="4245480" y="4634248"/>
                <a:ext cx="97920" cy="163372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/>
              <p:cNvSpPr txBox="1"/>
              <p:nvPr/>
            </p:nvSpPr>
            <p:spPr>
              <a:xfrm>
                <a:off x="245655" y="914400"/>
                <a:ext cx="2289025" cy="406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u="sng" dirty="0" smtClean="0"/>
                  <a:t>Optical potential</a:t>
                </a:r>
                <a:r>
                  <a:rPr lang="en-US" altLang="ja-JP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sSup>
                          <m:sSup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b="0" i="1" smtClean="0">
                                <a:latin typeface="Cambria Math"/>
                              </a:rPr>
                              <m:t>𝜂</m:t>
                            </m:r>
                          </m:e>
                          <m:sup>
                            <m:r>
                              <a:rPr lang="en-US" altLang="ja-JP" sz="20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74" name="テキスト ボックス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55" y="914400"/>
                <a:ext cx="2289025" cy="406393"/>
              </a:xfrm>
              <a:prstGeom prst="rect">
                <a:avLst/>
              </a:prstGeom>
              <a:blipFill rotWithShape="1">
                <a:blip r:embed="rId7"/>
                <a:stretch>
                  <a:fillRect l="-2660" t="-8955" b="-313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グループ化 74"/>
          <p:cNvGrpSpPr/>
          <p:nvPr/>
        </p:nvGrpSpPr>
        <p:grpSpPr>
          <a:xfrm rot="16200000">
            <a:off x="5592800" y="1314590"/>
            <a:ext cx="1379160" cy="1862784"/>
            <a:chOff x="5226167" y="3464927"/>
            <a:chExt cx="2081950" cy="2812018"/>
          </a:xfrm>
        </p:grpSpPr>
        <p:cxnSp>
          <p:nvCxnSpPr>
            <p:cNvPr id="76" name="直線コネクタ 75"/>
            <p:cNvCxnSpPr/>
            <p:nvPr/>
          </p:nvCxnSpPr>
          <p:spPr bwMode="auto">
            <a:xfrm>
              <a:off x="5808887" y="5613042"/>
              <a:ext cx="1102578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直線コネクタ 76"/>
            <p:cNvCxnSpPr/>
            <p:nvPr/>
          </p:nvCxnSpPr>
          <p:spPr bwMode="auto">
            <a:xfrm>
              <a:off x="5841463" y="4290098"/>
              <a:ext cx="1102578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8" name="円/楕円 77"/>
            <p:cNvSpPr/>
            <p:nvPr/>
          </p:nvSpPr>
          <p:spPr bwMode="auto">
            <a:xfrm>
              <a:off x="5451108" y="4333220"/>
              <a:ext cx="627790" cy="1207434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79" name="直線コネクタ 78"/>
            <p:cNvCxnSpPr>
              <a:endCxn id="78" idx="0"/>
            </p:cNvCxnSpPr>
            <p:nvPr/>
          </p:nvCxnSpPr>
          <p:spPr bwMode="auto">
            <a:xfrm>
              <a:off x="5226167" y="3464927"/>
              <a:ext cx="538836" cy="868293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0" name="円/楕円 79"/>
            <p:cNvSpPr/>
            <p:nvPr/>
          </p:nvSpPr>
          <p:spPr bwMode="auto">
            <a:xfrm>
              <a:off x="5531574" y="4103209"/>
              <a:ext cx="497184" cy="4572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2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81" name="直線コネクタ 80"/>
            <p:cNvCxnSpPr/>
            <p:nvPr/>
          </p:nvCxnSpPr>
          <p:spPr bwMode="auto">
            <a:xfrm flipV="1">
              <a:off x="5388790" y="5540654"/>
              <a:ext cx="375450" cy="736291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2" name="グループ化 81"/>
            <p:cNvGrpSpPr/>
            <p:nvPr/>
          </p:nvGrpSpPr>
          <p:grpSpPr>
            <a:xfrm>
              <a:off x="5984111" y="4755238"/>
              <a:ext cx="172807" cy="163373"/>
              <a:chOff x="4170593" y="4634248"/>
              <a:chExt cx="172807" cy="163373"/>
            </a:xfrm>
          </p:grpSpPr>
          <p:cxnSp>
            <p:nvCxnSpPr>
              <p:cNvPr id="94" name="直線コネクタ 93"/>
              <p:cNvCxnSpPr/>
              <p:nvPr/>
            </p:nvCxnSpPr>
            <p:spPr bwMode="auto">
              <a:xfrm flipV="1">
                <a:off x="4170593" y="4634248"/>
                <a:ext cx="76200" cy="163373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直線コネクタ 94"/>
              <p:cNvCxnSpPr/>
              <p:nvPr/>
            </p:nvCxnSpPr>
            <p:spPr bwMode="auto">
              <a:xfrm flipH="1" flipV="1">
                <a:off x="4245480" y="4634248"/>
                <a:ext cx="97920" cy="163372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3" name="グループ化 82"/>
            <p:cNvGrpSpPr/>
            <p:nvPr/>
          </p:nvGrpSpPr>
          <p:grpSpPr>
            <a:xfrm flipV="1">
              <a:off x="5388790" y="4763867"/>
              <a:ext cx="172807" cy="163373"/>
              <a:chOff x="4170593" y="4634248"/>
              <a:chExt cx="172807" cy="163373"/>
            </a:xfrm>
          </p:grpSpPr>
          <p:cxnSp>
            <p:nvCxnSpPr>
              <p:cNvPr id="92" name="直線コネクタ 91"/>
              <p:cNvCxnSpPr/>
              <p:nvPr/>
            </p:nvCxnSpPr>
            <p:spPr bwMode="auto">
              <a:xfrm flipV="1">
                <a:off x="4170593" y="4634248"/>
                <a:ext cx="76200" cy="163373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直線コネクタ 92"/>
              <p:cNvCxnSpPr/>
              <p:nvPr/>
            </p:nvCxnSpPr>
            <p:spPr bwMode="auto">
              <a:xfrm flipH="1" flipV="1">
                <a:off x="4245480" y="4634248"/>
                <a:ext cx="97920" cy="163372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4" name="円/楕円 83"/>
            <p:cNvSpPr/>
            <p:nvPr/>
          </p:nvSpPr>
          <p:spPr bwMode="auto">
            <a:xfrm>
              <a:off x="5515648" y="5320325"/>
              <a:ext cx="497184" cy="4572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2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85" name="円/楕円 84"/>
            <p:cNvSpPr/>
            <p:nvPr/>
          </p:nvSpPr>
          <p:spPr bwMode="auto">
            <a:xfrm>
              <a:off x="6553685" y="4290099"/>
              <a:ext cx="657825" cy="1304984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p:grpSp>
          <p:nvGrpSpPr>
            <p:cNvPr id="86" name="グループ化 85"/>
            <p:cNvGrpSpPr/>
            <p:nvPr/>
          </p:nvGrpSpPr>
          <p:grpSpPr>
            <a:xfrm>
              <a:off x="7135310" y="4762369"/>
              <a:ext cx="172807" cy="163373"/>
              <a:chOff x="4170593" y="4634248"/>
              <a:chExt cx="172807" cy="163373"/>
            </a:xfrm>
          </p:grpSpPr>
          <p:cxnSp>
            <p:nvCxnSpPr>
              <p:cNvPr id="90" name="直線コネクタ 89"/>
              <p:cNvCxnSpPr/>
              <p:nvPr/>
            </p:nvCxnSpPr>
            <p:spPr bwMode="auto">
              <a:xfrm flipV="1">
                <a:off x="4170593" y="4634248"/>
                <a:ext cx="76200" cy="163373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直線コネクタ 90"/>
              <p:cNvCxnSpPr/>
              <p:nvPr/>
            </p:nvCxnSpPr>
            <p:spPr bwMode="auto">
              <a:xfrm flipH="1" flipV="1">
                <a:off x="4245480" y="4634248"/>
                <a:ext cx="97920" cy="163372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7" name="グループ化 86"/>
            <p:cNvGrpSpPr/>
            <p:nvPr/>
          </p:nvGrpSpPr>
          <p:grpSpPr>
            <a:xfrm flipV="1">
              <a:off x="6491368" y="4818296"/>
              <a:ext cx="172807" cy="163373"/>
              <a:chOff x="4170593" y="4634248"/>
              <a:chExt cx="172807" cy="163373"/>
            </a:xfrm>
          </p:grpSpPr>
          <p:cxnSp>
            <p:nvCxnSpPr>
              <p:cNvPr id="88" name="直線コネクタ 87"/>
              <p:cNvCxnSpPr/>
              <p:nvPr/>
            </p:nvCxnSpPr>
            <p:spPr bwMode="auto">
              <a:xfrm flipV="1">
                <a:off x="4170593" y="4634248"/>
                <a:ext cx="76200" cy="163373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直線コネクタ 88"/>
              <p:cNvCxnSpPr/>
              <p:nvPr/>
            </p:nvCxnSpPr>
            <p:spPr bwMode="auto">
              <a:xfrm flipH="1" flipV="1">
                <a:off x="4245480" y="4634248"/>
                <a:ext cx="97920" cy="163372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テキスト ボックス 97"/>
              <p:cNvSpPr txBox="1"/>
              <p:nvPr/>
            </p:nvSpPr>
            <p:spPr>
              <a:xfrm>
                <a:off x="515092" y="1792781"/>
                <a:ext cx="1136080" cy="5189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𝜂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𝑠𝑡</m:t>
                          </m:r>
                        </m:sup>
                      </m:sSubSup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8" name="テキスト ボックス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92" y="1792781"/>
                <a:ext cx="1136080" cy="518925"/>
              </a:xfrm>
              <a:prstGeom prst="rect">
                <a:avLst/>
              </a:prstGeom>
              <a:blipFill rotWithShape="1"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テキスト ボックス 98"/>
              <p:cNvSpPr txBox="1"/>
              <p:nvPr/>
            </p:nvSpPr>
            <p:spPr>
              <a:xfrm>
                <a:off x="4442365" y="1683310"/>
                <a:ext cx="1225528" cy="526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𝜂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𝑛𝑑</m:t>
                          </m:r>
                        </m:sup>
                      </m:sSubSup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9" name="テキスト ボックス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365" y="1683310"/>
                <a:ext cx="1225528" cy="526491"/>
              </a:xfrm>
              <a:prstGeom prst="rect">
                <a:avLst/>
              </a:prstGeom>
              <a:blipFill rotWithShape="1">
                <a:blip r:embed="rId9"/>
                <a:stretch>
                  <a:fillRect b="-45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2433674" y="939831"/>
            <a:ext cx="4802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600" dirty="0" smtClean="0"/>
              <a:t>[H.N., S. </a:t>
            </a:r>
            <a:r>
              <a:rPr kumimoji="1" lang="en-US" altLang="ja-JP" sz="1600" dirty="0" err="1" smtClean="0"/>
              <a:t>Hirenzaki</a:t>
            </a:r>
            <a:r>
              <a:rPr kumimoji="1" lang="en-US" altLang="ja-JP" sz="1600" dirty="0" smtClean="0"/>
              <a:t>, E. </a:t>
            </a:r>
            <a:r>
              <a:rPr kumimoji="1" lang="en-US" altLang="ja-JP" sz="1600" dirty="0" err="1" smtClean="0"/>
              <a:t>Oset</a:t>
            </a:r>
            <a:r>
              <a:rPr lang="en-US" altLang="ja-JP" sz="1600" dirty="0" smtClean="0"/>
              <a:t>, A. Ramos, </a:t>
            </a:r>
            <a:r>
              <a:rPr lang="en-US" altLang="ja-JP" sz="1600" dirty="0" smtClean="0">
                <a:cs typeface="Calibri" pitchFamily="34" charset="0"/>
              </a:rPr>
              <a:t>PLB709(12)87</a:t>
            </a:r>
            <a:r>
              <a:rPr lang="en-US" altLang="ja-JP" sz="1600" dirty="0"/>
              <a:t>]</a:t>
            </a:r>
            <a:endParaRPr lang="en-US" altLang="ja-JP" sz="1600" dirty="0"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テキスト ボックス 100"/>
              <p:cNvSpPr txBox="1"/>
              <p:nvPr/>
            </p:nvSpPr>
            <p:spPr>
              <a:xfrm>
                <a:off x="7191615" y="2749796"/>
                <a:ext cx="4651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/>
                        </a:rPr>
                        <m:t>𝜂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kumimoji="1" lang="ja-JP" altLang="en-US" sz="20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01" name="テキスト ボックス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615" y="2749796"/>
                <a:ext cx="465192" cy="400110"/>
              </a:xfrm>
              <a:prstGeom prst="rect">
                <a:avLst/>
              </a:prstGeom>
              <a:blipFill rotWithShape="1">
                <a:blip r:embed="rId10"/>
                <a:stretch>
                  <a:fillRect l="-7895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テキスト ボックス 101"/>
              <p:cNvSpPr txBox="1"/>
              <p:nvPr/>
            </p:nvSpPr>
            <p:spPr>
              <a:xfrm>
                <a:off x="4917673" y="2817372"/>
                <a:ext cx="4651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/>
                        </a:rPr>
                        <m:t>𝜂</m:t>
                      </m:r>
                      <m:r>
                        <a:rPr lang="en-US" altLang="ja-JP" sz="2000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kumimoji="1" lang="ja-JP" altLang="en-US" sz="2000" i="1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02" name="テキスト ボックス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673" y="2817372"/>
                <a:ext cx="465192" cy="400110"/>
              </a:xfrm>
              <a:prstGeom prst="rect">
                <a:avLst/>
              </a:prstGeom>
              <a:blipFill rotWithShape="1">
                <a:blip r:embed="rId11"/>
                <a:stretch>
                  <a:fillRect l="-7895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5748660" y="2325078"/>
                <a:ext cx="3914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bg1"/>
                          </a:solidFill>
                          <a:effectLst/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kumimoji="1" lang="ja-JP" altLang="en-US" sz="2400" i="1" dirty="0">
                  <a:solidFill>
                    <a:schemeClr val="bg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660" y="2325078"/>
                <a:ext cx="391454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/>
              <p:cNvSpPr txBox="1"/>
              <p:nvPr/>
            </p:nvSpPr>
            <p:spPr>
              <a:xfrm>
                <a:off x="6533376" y="2335964"/>
                <a:ext cx="3914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bg1"/>
                          </a:solidFill>
                          <a:effectLst/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kumimoji="1" lang="ja-JP" altLang="en-US" sz="2400" i="1" dirty="0">
                  <a:solidFill>
                    <a:schemeClr val="bg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6" name="テキスト ボックス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376" y="2335964"/>
                <a:ext cx="391454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14400" y="4267200"/>
              <a:ext cx="7696200" cy="1955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3873"/>
                    <a:gridCol w="1213873"/>
                    <a:gridCol w="1756152"/>
                    <a:gridCol w="1756152"/>
                    <a:gridCol w="175615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1" lang="en-US" altLang="ja-JP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kumimoji="1" lang="en-US" altLang="ja-JP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𝜼</m:t>
                                      </m:r>
                                    </m:e>
                                    <m:sup>
                                      <m:r>
                                        <a:rPr kumimoji="1" lang="en-US" altLang="ja-JP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kumimoji="1" lang="en-US" altLang="ja-JP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𝑵</m:t>
                                  </m:r>
                                </m:sub>
                              </m:sSub>
                              <m:r>
                                <a:rPr kumimoji="1" lang="en-US" altLang="ja-JP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|</m:t>
                              </m:r>
                            </m:oMath>
                          </a14:m>
                          <a:r>
                            <a:rPr kumimoji="1" lang="ja-JP" alt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</a:rPr>
                            <a:t>fm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𝑽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kumimoji="1" lang="en-US" altLang="ja-JP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ja-JP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𝜼</m:t>
                                        </m:r>
                                      </m:e>
                                      <m:sup>
                                        <m:r>
                                          <a:rPr kumimoji="1" lang="en-US" altLang="ja-JP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  <m:sup>
                                    <m:r>
                                      <a:rPr kumimoji="1" lang="en-US" altLang="ja-JP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kumimoji="1" lang="en-US" altLang="ja-JP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𝒔𝒕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kumimoji="1" lang="en-US" altLang="ja-JP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𝝆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𝑽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kumimoji="1" lang="en-US" altLang="ja-JP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ja-JP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𝜼</m:t>
                                        </m:r>
                                      </m:e>
                                      <m:sup>
                                        <m:r>
                                          <a:rPr kumimoji="1" lang="en-US" altLang="ja-JP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  <m:sup>
                                    <m:r>
                                      <a:rPr kumimoji="1" lang="en-US" altLang="ja-JP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kumimoji="1" lang="en-US" altLang="ja-JP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𝒏𝒅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kumimoji="1" lang="en-US" altLang="ja-JP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𝝆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𝑽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kumimoji="1" lang="en-US" altLang="ja-JP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ja-JP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𝜼</m:t>
                                        </m:r>
                                      </m:e>
                                      <m:sup>
                                        <m:r>
                                          <a:rPr kumimoji="1" lang="en-US" altLang="ja-JP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  <m:sup>
                                    <m:r>
                                      <a:rPr kumimoji="1" lang="en-US" altLang="ja-JP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𝒕𝒐𝒕𝒂𝒍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kumimoji="1" lang="en-US" altLang="ja-JP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𝝆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−0.193</m:t>
                                </m:r>
                              </m:oMath>
                            </m:oMathPara>
                          </a14:m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−8.6−1.7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−0.1−0.1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𝟖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𝟕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𝟖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kumimoji="1" lang="ja-JP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930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−0.834</m:t>
                                </m:r>
                              </m:oMath>
                            </m:oMathPara>
                          </a14:m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−26.3−2.1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−0.6−0.9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𝟐𝟔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𝟖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kumimoji="1" lang="ja-JP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−1.79</m:t>
                                </m:r>
                              </m:oMath>
                            </m:oMathPara>
                          </a14:m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−43.8−3.0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−1.3−2.5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𝟒𝟒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kumimoji="1" lang="ja-JP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−9.67</m:t>
                                </m:r>
                              </m:oMath>
                            </m:oMathPara>
                          </a14:m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</a:rPr>
                            <a:t>1.0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−87.7−6.9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−4.1−10.4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𝟗𝟏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𝟖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𝟏𝟕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kumimoji="1" lang="ja-JP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2520244"/>
                  </p:ext>
                </p:extLst>
              </p:nvPr>
            </p:nvGraphicFramePr>
            <p:xfrm>
              <a:off x="914400" y="4267200"/>
              <a:ext cx="7696200" cy="1955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3873"/>
                    <a:gridCol w="1213873"/>
                    <a:gridCol w="1756152"/>
                    <a:gridCol w="1756152"/>
                    <a:gridCol w="1756150"/>
                  </a:tblGrid>
                  <a:tr h="455295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14"/>
                          <a:stretch>
                            <a:fillRect t="-6667" r="-534673" b="-34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14"/>
                          <a:stretch>
                            <a:fillRect l="-100000" t="-6667" r="-434673" b="-34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14"/>
                          <a:stretch>
                            <a:fillRect l="-137716" t="-6667" r="-199308" b="-34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14"/>
                          <a:stretch>
                            <a:fillRect l="-238542" t="-6667" r="-100000" b="-34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14"/>
                          <a:stretch>
                            <a:fillRect l="-338542" t="-6667" b="-348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14"/>
                          <a:stretch>
                            <a:fillRect t="-131148" r="-534673" b="-3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14"/>
                          <a:stretch>
                            <a:fillRect l="-137716" t="-131148" r="-199308" b="-3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14"/>
                          <a:stretch>
                            <a:fillRect l="-238542" t="-131148" r="-100000" b="-3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14"/>
                          <a:stretch>
                            <a:fillRect l="-338542" t="-131148" b="-327869"/>
                          </a:stretch>
                        </a:blipFill>
                      </a:tcPr>
                    </a:tc>
                  </a:tr>
                  <a:tr h="393065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14"/>
                          <a:stretch>
                            <a:fillRect t="-220313" r="-534673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14"/>
                          <a:stretch>
                            <a:fillRect l="-137716" t="-220313" r="-199308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14"/>
                          <a:stretch>
                            <a:fillRect l="-238542" t="-220313" r="-100000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14"/>
                          <a:stretch>
                            <a:fillRect l="-338542" t="-220313" b="-21250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14"/>
                          <a:stretch>
                            <a:fillRect t="-341667" r="-534673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14"/>
                          <a:stretch>
                            <a:fillRect l="-137716" t="-341667" r="-199308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14"/>
                          <a:stretch>
                            <a:fillRect l="-238542" t="-341667" r="-10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14"/>
                          <a:stretch>
                            <a:fillRect l="-338542" t="-34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14"/>
                          <a:stretch>
                            <a:fillRect t="-434426" r="-53467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</a:rPr>
                            <a:t>1.0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14"/>
                          <a:stretch>
                            <a:fillRect l="-137716" t="-434426" r="-19930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14"/>
                          <a:stretch>
                            <a:fillRect l="-238542" t="-434426" r="-1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14"/>
                          <a:stretch>
                            <a:fillRect l="-338542" t="-434426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3581400" y="6305490"/>
                <a:ext cx="20101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 b="1" i="0" smtClean="0">
                          <a:solidFill>
                            <a:srgbClr val="FF0000"/>
                          </a:solidFill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Re</m:t>
                      </m:r>
                      <m:r>
                        <a:rPr kumimoji="1" lang="en-US" altLang="ja-JP" sz="2400" b="1" i="1" smtClean="0">
                          <a:solidFill>
                            <a:srgbClr val="FF0000"/>
                          </a:solidFill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 </m:t>
                      </m:r>
                      <m:r>
                        <a:rPr kumimoji="1" lang="en-US" altLang="ja-JP" sz="2400" b="1" i="1" smtClean="0">
                          <a:solidFill>
                            <a:srgbClr val="FF0000"/>
                          </a:solidFill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𝑽</m:t>
                      </m:r>
                      <m:r>
                        <a:rPr kumimoji="1" lang="en-US" altLang="ja-JP" sz="2400" b="1" i="1" smtClean="0">
                          <a:solidFill>
                            <a:srgbClr val="FF0000"/>
                          </a:solidFill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 ≫</m:t>
                      </m:r>
                      <m:r>
                        <m:rPr>
                          <m:nor/>
                        </m:rPr>
                        <a:rPr kumimoji="1" lang="en-US" altLang="ja-JP" sz="24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メイリオ" pitchFamily="50" charset="-128"/>
                        </a:rPr>
                        <m:t>Im</m:t>
                      </m:r>
                      <m:r>
                        <a:rPr kumimoji="1" lang="en-US" altLang="ja-JP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メイリオ" pitchFamily="50" charset="-128"/>
                        </a:rPr>
                        <m:t> </m:t>
                      </m:r>
                      <m:r>
                        <a:rPr kumimoji="1" lang="en-US" altLang="ja-JP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メイリオ" pitchFamily="50" charset="-128"/>
                        </a:rPr>
                        <m:t>𝑽</m:t>
                      </m:r>
                    </m:oMath>
                  </m:oMathPara>
                </a14:m>
                <a:endParaRPr kumimoji="1" lang="ja-JP" altLang="en-US" sz="2400" b="1" dirty="0" err="1" smtClean="0">
                  <a:solidFill>
                    <a:srgbClr val="FF0000"/>
                  </a:solidFill>
                  <a:latin typeface="+mn-lt"/>
                  <a:ea typeface="メイリオ" pitchFamily="50" charset="-128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6305490"/>
                <a:ext cx="2010166" cy="461665"/>
              </a:xfrm>
              <a:prstGeom prst="rect">
                <a:avLst/>
              </a:prstGeom>
              <a:blipFill rotWithShape="1">
                <a:blip r:embed="rId1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6779485" y="3917120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1800" dirty="0" smtClean="0">
                <a:latin typeface="+mn-lt"/>
                <a:ea typeface="メイリオ" pitchFamily="50" charset="-128"/>
                <a:cs typeface="メイリオ" pitchFamily="50" charset="-128"/>
              </a:rPr>
              <a:t>i</a:t>
            </a:r>
            <a:r>
              <a:rPr kumimoji="1" lang="en-US" altLang="ja-JP" sz="1800" dirty="0" smtClean="0">
                <a:latin typeface="+mn-lt"/>
                <a:ea typeface="メイリオ" pitchFamily="50" charset="-128"/>
                <a:cs typeface="メイリオ" pitchFamily="50" charset="-128"/>
              </a:rPr>
              <a:t>n unit of MeV</a:t>
            </a:r>
            <a:endParaRPr kumimoji="1" lang="ja-JP" altLang="en-US" sz="1800" dirty="0" err="1" smtClean="0">
              <a:latin typeface="+mn-lt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9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7315200" y="6553200"/>
            <a:ext cx="1828800" cy="304800"/>
          </a:xfrm>
        </p:spPr>
        <p:txBody>
          <a:bodyPr/>
          <a:lstStyle/>
          <a:p>
            <a:fld id="{7F9034E2-C10F-4CED-B15F-2652FD26B5B4}" type="slidenum">
              <a:rPr lang="ja-JP" altLang="en-US" smtClean="0"/>
              <a:pPr/>
              <a:t>14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25657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p</a:t>
                </a:r>
                <a:r>
                  <a:rPr kumimoji="1" lang="en-US" altLang="ja-JP" dirty="0" smtClean="0"/>
                  <a:t>henomenological estimation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𝜂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𝑜𝑝𝑡</m:t>
                        </m:r>
                      </m:sup>
                    </m:sSubSup>
                  </m:oMath>
                </a14:m>
                <a:endParaRPr kumimoji="1" lang="ja-JP" altLang="en-US" baseline="-250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1531" t="-9375" b="-260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線コネクタ 49"/>
          <p:cNvCxnSpPr/>
          <p:nvPr/>
        </p:nvCxnSpPr>
        <p:spPr bwMode="auto">
          <a:xfrm>
            <a:off x="2342482" y="2294656"/>
            <a:ext cx="465279" cy="444359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直線コネクタ 50"/>
          <p:cNvCxnSpPr/>
          <p:nvPr/>
        </p:nvCxnSpPr>
        <p:spPr bwMode="auto">
          <a:xfrm flipH="1">
            <a:off x="2775104" y="2250882"/>
            <a:ext cx="478553" cy="504855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直線コネクタ 51"/>
          <p:cNvCxnSpPr/>
          <p:nvPr/>
        </p:nvCxnSpPr>
        <p:spPr bwMode="auto">
          <a:xfrm>
            <a:off x="2183512" y="2755162"/>
            <a:ext cx="1207615" cy="0"/>
          </a:xfrm>
          <a:prstGeom prst="line">
            <a:avLst/>
          </a:prstGeom>
          <a:noFill/>
          <a:ln w="22225" cap="flat" cmpd="dbl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/>
              <p:cNvSpPr txBox="1"/>
              <p:nvPr/>
            </p:nvSpPr>
            <p:spPr>
              <a:xfrm>
                <a:off x="1915417" y="1948470"/>
                <a:ext cx="5030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テキスト ボックス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17" y="1948470"/>
                <a:ext cx="503086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テキスト ボックス 53"/>
          <p:cNvSpPr txBox="1"/>
          <p:nvPr/>
        </p:nvSpPr>
        <p:spPr>
          <a:xfrm>
            <a:off x="1888714" y="251041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B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336514" y="253896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B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681526" y="2725176"/>
            <a:ext cx="346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endParaRPr kumimoji="1" lang="ja-JP" altLang="en-US" b="1" baseline="-25000" dirty="0">
              <a:solidFill>
                <a:srgbClr val="FF0000"/>
              </a:solidFill>
              <a:latin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/>
              <p:cNvSpPr txBox="1"/>
              <p:nvPr/>
            </p:nvSpPr>
            <p:spPr>
              <a:xfrm>
                <a:off x="533400" y="3852952"/>
                <a:ext cx="853440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spcBef>
                    <a:spcPts val="0"/>
                  </a:spcBef>
                  <a:spcAft>
                    <a:spcPts val="600"/>
                  </a:spcAft>
                  <a:buClr>
                    <a:srgbClr val="FF0000"/>
                  </a:buClr>
                  <a:buFont typeface="Wingdings" pitchFamily="2" charset="2"/>
                  <a:buChar char="ü"/>
                </a:pPr>
                <a:r>
                  <a:rPr kumimoji="1" lang="en-US" altLang="ja-JP" i="1" dirty="0" smtClean="0"/>
                  <a:t>resembles</a:t>
                </a:r>
                <a:r>
                  <a:rPr kumimoji="1" lang="en-US" altLang="ja-JP" dirty="0" smtClean="0"/>
                  <a:t> that of the anomaly effect </a:t>
                </a:r>
                <a:r>
                  <a:rPr lang="en-US" altLang="ja-JP" dirty="0"/>
                  <a:t>[</a:t>
                </a:r>
                <a:r>
                  <a:rPr lang="en-US" altLang="ja-JP" dirty="0" err="1" smtClean="0"/>
                  <a:t>S.Sakai</a:t>
                </a:r>
                <a:r>
                  <a:rPr lang="en-US" altLang="ja-JP" dirty="0" smtClean="0"/>
                  <a:t>, </a:t>
                </a:r>
                <a:r>
                  <a:rPr lang="en-US" altLang="ja-JP" dirty="0" err="1" smtClean="0"/>
                  <a:t>D.Jido</a:t>
                </a:r>
                <a:r>
                  <a:rPr lang="en-US" altLang="ja-JP" dirty="0" smtClean="0"/>
                  <a:t>, PRD88(13)064906]</a:t>
                </a:r>
              </a:p>
              <a:p>
                <a:pPr marL="342900" indent="-342900" algn="l">
                  <a:spcBef>
                    <a:spcPts val="0"/>
                  </a:spcBef>
                  <a:spcAft>
                    <a:spcPts val="600"/>
                  </a:spcAft>
                  <a:buClr>
                    <a:srgbClr val="FF0000"/>
                  </a:buClr>
                  <a:buFont typeface="Wingdings" pitchFamily="2" charset="2"/>
                  <a:buChar char="ü"/>
                </a:pPr>
                <a:r>
                  <a:rPr lang="en-US" altLang="ja-JP" b="1" dirty="0" smtClean="0"/>
                  <a:t>dominate</a:t>
                </a:r>
                <a:r>
                  <a:rPr lang="en-US" altLang="ja-JP" dirty="0" smtClean="0"/>
                  <a:t>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𝜂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ja-JP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altLang="ja-JP" dirty="0" smtClean="0"/>
                  <a:t> interaction</a:t>
                </a:r>
              </a:p>
              <a:p>
                <a:pPr marL="342900" indent="-342900" algn="l">
                  <a:spcBef>
                    <a:spcPts val="0"/>
                  </a:spcBef>
                  <a:spcAft>
                    <a:spcPts val="600"/>
                  </a:spcAft>
                  <a:buClr>
                    <a:srgbClr val="FF0000"/>
                  </a:buClr>
                  <a:buFont typeface="Wingdings" pitchFamily="2" charset="2"/>
                  <a:buChar char="ü"/>
                </a:pPr>
                <a:r>
                  <a:rPr lang="en-US" altLang="ja-JP" dirty="0" smtClean="0"/>
                  <a:t>contributes mostly to the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/>
                      </a:rPr>
                      <m:t>𝜼</m:t>
                    </m:r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altLang="ja-JP" b="1" dirty="0" smtClean="0">
                    <a:solidFill>
                      <a:srgbClr val="FF0000"/>
                    </a:solidFill>
                  </a:rPr>
                  <a:t> elastic channel</a:t>
                </a:r>
                <a:r>
                  <a:rPr lang="en-US" altLang="ja-JP" dirty="0"/>
                  <a:t> &amp;</a:t>
                </a:r>
                <a:r>
                  <a:rPr lang="en-US" altLang="ja-JP" dirty="0" smtClean="0"/>
                  <a:t> barely to the </a:t>
                </a:r>
                <a:r>
                  <a:rPr lang="en-US" altLang="ja-JP" b="1" dirty="0" smtClean="0">
                    <a:solidFill>
                      <a:srgbClr val="0000CC"/>
                    </a:solidFill>
                  </a:rPr>
                  <a:t>inelastic channel</a:t>
                </a:r>
                <a:endParaRPr lang="en-US" altLang="ja-JP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0" name="テキスト ボックス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852952"/>
                <a:ext cx="8534400" cy="1169551"/>
              </a:xfrm>
              <a:prstGeom prst="rect">
                <a:avLst/>
              </a:prstGeom>
              <a:blipFill rotWithShape="0">
                <a:blip r:embed="rId5"/>
                <a:stretch>
                  <a:fillRect l="-714" t="-3125" b="-109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テキスト ボックス 99"/>
              <p:cNvSpPr txBox="1"/>
              <p:nvPr/>
            </p:nvSpPr>
            <p:spPr>
              <a:xfrm>
                <a:off x="3217947" y="1956968"/>
                <a:ext cx="5030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0" name="テキスト ボックス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947" y="1956968"/>
                <a:ext cx="503086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04800" y="914400"/>
                <a:ext cx="65294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u="sng" dirty="0" smtClean="0">
                    <a:latin typeface="+mn-lt"/>
                    <a:ea typeface="メイリオ" pitchFamily="50" charset="-128"/>
                    <a:cs typeface="メイリオ" pitchFamily="50" charset="-128"/>
                  </a:rPr>
                  <a:t>The reason why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b="0" i="0" u="sng" smtClean="0">
                        <a:latin typeface="Cambria Math"/>
                        <a:ea typeface="メイリオ" pitchFamily="50" charset="-128"/>
                        <a:cs typeface="メイリオ" pitchFamily="50" charset="-128"/>
                      </a:rPr>
                      <m:t>Re</m:t>
                    </m:r>
                    <m:r>
                      <a:rPr kumimoji="1" lang="en-US" altLang="ja-JP" b="0" i="1" u="sng" smtClean="0">
                        <a:latin typeface="Cambria Math"/>
                        <a:ea typeface="メイリオ" pitchFamily="50" charset="-128"/>
                        <a:cs typeface="メイリオ" pitchFamily="50" charset="-128"/>
                      </a:rPr>
                      <m:t> </m:t>
                    </m:r>
                    <m:r>
                      <a:rPr kumimoji="1" lang="en-US" altLang="ja-JP" b="0" i="1" u="sng" smtClean="0">
                        <a:latin typeface="Cambria Math"/>
                        <a:ea typeface="メイリオ" pitchFamily="50" charset="-128"/>
                        <a:cs typeface="メイリオ" pitchFamily="50" charset="-128"/>
                      </a:rPr>
                      <m:t>𝑉</m:t>
                    </m:r>
                    <m:r>
                      <a:rPr kumimoji="1" lang="en-US" altLang="ja-JP" b="0" i="1" u="sng" smtClean="0">
                        <a:latin typeface="Cambria Math"/>
                        <a:ea typeface="メイリオ" pitchFamily="50" charset="-128"/>
                        <a:cs typeface="メイリオ" pitchFamily="50" charset="-128"/>
                      </a:rPr>
                      <m:t> ≫</m:t>
                    </m:r>
                    <m:r>
                      <m:rPr>
                        <m:nor/>
                      </m:rPr>
                      <a:rPr kumimoji="1" lang="en-US" altLang="ja-JP" b="0" i="0" u="sng" smtClean="0">
                        <a:latin typeface="Cambria Math"/>
                        <a:ea typeface="Cambria Math"/>
                        <a:cs typeface="メイリオ" pitchFamily="50" charset="-128"/>
                      </a:rPr>
                      <m:t>Im</m:t>
                    </m:r>
                    <m:r>
                      <a:rPr kumimoji="1" lang="en-US" altLang="ja-JP" b="0" i="1" u="sng" smtClean="0">
                        <a:latin typeface="Cambria Math"/>
                        <a:ea typeface="Cambria Math"/>
                        <a:cs typeface="メイリオ" pitchFamily="50" charset="-128"/>
                      </a:rPr>
                      <m:t> </m:t>
                    </m:r>
                    <m:r>
                      <a:rPr kumimoji="1" lang="en-US" altLang="ja-JP" b="0" i="1" u="sng" smtClean="0">
                        <a:latin typeface="Cambria Math"/>
                        <a:ea typeface="Cambria Math"/>
                        <a:cs typeface="メイリオ" pitchFamily="50" charset="-128"/>
                      </a:rPr>
                      <m:t>𝑉</m:t>
                    </m:r>
                  </m:oMath>
                </a14:m>
                <a:r>
                  <a:rPr kumimoji="1" lang="ja-JP" altLang="en-US" u="sng" dirty="0" smtClean="0">
                    <a:latin typeface="+mn-lt"/>
                    <a:ea typeface="メイリオ" pitchFamily="50" charset="-128"/>
                    <a:cs typeface="メイリオ" pitchFamily="50" charset="-128"/>
                  </a:rPr>
                  <a:t> </a:t>
                </a:r>
                <a:r>
                  <a:rPr kumimoji="1" lang="en-US" altLang="ja-JP" u="sng" dirty="0" smtClean="0">
                    <a:latin typeface="+mn-lt"/>
                    <a:ea typeface="メイリオ" pitchFamily="50" charset="-128"/>
                    <a:cs typeface="メイリオ" pitchFamily="50" charset="-128"/>
                  </a:rPr>
                  <a:t>in coupled channel calculation</a:t>
                </a:r>
                <a:endParaRPr kumimoji="1" lang="ja-JP" altLang="en-US" u="sng" dirty="0" err="1" smtClean="0">
                  <a:latin typeface="+mn-lt"/>
                  <a:ea typeface="メイリオ" pitchFamily="50" charset="-128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14400"/>
                <a:ext cx="6529416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1027" t="-9091" r="-747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直線コネクタ 57"/>
          <p:cNvCxnSpPr/>
          <p:nvPr/>
        </p:nvCxnSpPr>
        <p:spPr bwMode="auto">
          <a:xfrm>
            <a:off x="5887593" y="2335576"/>
            <a:ext cx="465279" cy="444359"/>
          </a:xfrm>
          <a:prstGeom prst="line">
            <a:avLst/>
          </a:prstGeom>
          <a:noFill/>
          <a:ln w="15875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線コネクタ 58"/>
          <p:cNvCxnSpPr/>
          <p:nvPr/>
        </p:nvCxnSpPr>
        <p:spPr bwMode="auto">
          <a:xfrm flipH="1">
            <a:off x="6330844" y="2275080"/>
            <a:ext cx="478553" cy="504855"/>
          </a:xfrm>
          <a:prstGeom prst="line">
            <a:avLst/>
          </a:prstGeom>
          <a:noFill/>
          <a:ln w="15875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線コネクタ 61"/>
          <p:cNvCxnSpPr/>
          <p:nvPr/>
        </p:nvCxnSpPr>
        <p:spPr bwMode="auto">
          <a:xfrm>
            <a:off x="5809474" y="2790821"/>
            <a:ext cx="1109416" cy="0"/>
          </a:xfrm>
          <a:prstGeom prst="line">
            <a:avLst/>
          </a:prstGeom>
          <a:noFill/>
          <a:ln w="22225" cap="flat" cmpd="dbl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テキスト ボックス 95"/>
              <p:cNvSpPr txBox="1"/>
              <p:nvPr/>
            </p:nvSpPr>
            <p:spPr>
              <a:xfrm>
                <a:off x="5469921" y="2066298"/>
                <a:ext cx="4491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𝜂</m:t>
                      </m:r>
                      <m:r>
                        <a:rPr kumimoji="1" lang="en-US" altLang="ja-JP" sz="20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kumimoji="1" lang="ja-JP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6" name="テキスト ボックス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921" y="2066298"/>
                <a:ext cx="449162" cy="400110"/>
              </a:xfrm>
              <a:prstGeom prst="rect">
                <a:avLst/>
              </a:prstGeom>
              <a:blipFill rotWithShape="0">
                <a:blip r:embed="rId8"/>
                <a:stretch>
                  <a:fillRect l="-9459" b="-242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テキスト ボックス 96"/>
          <p:cNvSpPr txBox="1"/>
          <p:nvPr/>
        </p:nvSpPr>
        <p:spPr>
          <a:xfrm>
            <a:off x="5504674" y="255133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endParaRPr kumimoji="1" lang="ja-JP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6876274" y="2579880"/>
            <a:ext cx="356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endParaRPr kumimoji="1" lang="ja-JP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6832732" y="2034888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endParaRPr kumimoji="1" lang="ja-JP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5182512" y="1600200"/>
                <a:ext cx="23633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メイリオ" pitchFamily="50" charset="-128"/>
                    <a:cs typeface="メイリオ" pitchFamily="50" charset="-128"/>
                  </a:rPr>
                  <a:t>WT interaction for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メイリオ" pitchFamily="50" charset="-128"/>
                        <a:cs typeface="メイリオ" pitchFamily="50" charset="-128"/>
                      </a:rPr>
                      <m:t>𝜂</m:t>
                    </m:r>
                    <m:r>
                      <a:rPr kumimoji="1" lang="en-US" altLang="ja-JP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メイリオ" pitchFamily="50" charset="-128"/>
                        <a:cs typeface="メイリオ" pitchFamily="50" charset="-128"/>
                      </a:rPr>
                      <m:t>′</m:t>
                    </m:r>
                  </m:oMath>
                </a14:m>
                <a:endParaRPr kumimoji="1" lang="ja-JP" alt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メイリオ" pitchFamily="50" charset="-128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512" y="1600200"/>
                <a:ext cx="2363339" cy="400110"/>
              </a:xfrm>
              <a:prstGeom prst="rect">
                <a:avLst/>
              </a:prstGeom>
              <a:blipFill rotWithShape="0">
                <a:blip r:embed="rId9"/>
                <a:stretch>
                  <a:fillRect l="-2835" t="-10769" r="-1804" b="-338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1789151" y="3048000"/>
                <a:ext cx="20970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/>
                        <a:ea typeface="メイリオ" pitchFamily="50" charset="-128"/>
                        <a:cs typeface="メイリオ" pitchFamily="50" charset="-128"/>
                      </a:rPr>
                      <m:t>→</m:t>
                    </m:r>
                  </m:oMath>
                </a14:m>
                <a:r>
                  <a:rPr lang="en-US" altLang="ja-JP" dirty="0" smtClean="0">
                    <a:solidFill>
                      <a:srgbClr val="FF0000"/>
                    </a:solidFill>
                    <a:latin typeface="+mn-lt"/>
                    <a:ea typeface="メイリオ" pitchFamily="50" charset="-128"/>
                    <a:cs typeface="メイリオ" pitchFamily="50" charset="-128"/>
                  </a:rPr>
                  <a:t> gives</a:t>
                </a:r>
                <a:r>
                  <a:rPr kumimoji="1" lang="en-US" altLang="ja-JP" dirty="0" smtClean="0">
                    <a:solidFill>
                      <a:srgbClr val="FF0000"/>
                    </a:solidFill>
                    <a:latin typeface="+mn-lt"/>
                    <a:ea typeface="メイリオ" pitchFamily="50" charset="-128"/>
                    <a:cs typeface="メイリオ" pitchFamily="50" charset="-128"/>
                  </a:rPr>
                  <a:t> attraction </a:t>
                </a: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151" y="3048000"/>
                <a:ext cx="2097049" cy="400110"/>
              </a:xfrm>
              <a:prstGeom prst="rect">
                <a:avLst/>
              </a:prstGeom>
              <a:blipFill rotWithShape="0">
                <a:blip r:embed="rId10"/>
                <a:stretch>
                  <a:fillRect t="-9091" r="-3478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/>
              <p:cNvSpPr txBox="1"/>
              <p:nvPr/>
            </p:nvSpPr>
            <p:spPr>
              <a:xfrm>
                <a:off x="5486400" y="3052947"/>
                <a:ext cx="18982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0000CC"/>
                        </a:solidFill>
                        <a:latin typeface="Cambria Math"/>
                        <a:ea typeface="メイリオ" pitchFamily="50" charset="-128"/>
                        <a:cs typeface="メイリオ" pitchFamily="50" charset="-128"/>
                      </a:rPr>
                      <m:t>→ </m:t>
                    </m:r>
                  </m:oMath>
                </a14:m>
                <a:r>
                  <a:rPr lang="en-US" altLang="ja-JP" b="1" dirty="0" smtClean="0">
                    <a:solidFill>
                      <a:srgbClr val="0000CC"/>
                    </a:solidFill>
                    <a:latin typeface="+mn-lt"/>
                    <a:ea typeface="メイリオ" pitchFamily="50" charset="-128"/>
                    <a:cs typeface="メイリオ" pitchFamily="50" charset="-128"/>
                  </a:rPr>
                  <a:t>width [s</a:t>
                </a:r>
                <a:r>
                  <a:rPr kumimoji="1" lang="en-US" altLang="ja-JP" b="1" dirty="0" smtClean="0">
                    <a:solidFill>
                      <a:srgbClr val="0000CC"/>
                    </a:solidFill>
                    <a:latin typeface="+mn-lt"/>
                    <a:ea typeface="メイリオ" pitchFamily="50" charset="-128"/>
                    <a:cs typeface="メイリオ" pitchFamily="50" charset="-128"/>
                  </a:rPr>
                  <a:t>mall]</a:t>
                </a:r>
                <a:endParaRPr kumimoji="1" lang="ja-JP" altLang="en-US" b="1" dirty="0" err="1" smtClean="0">
                  <a:solidFill>
                    <a:srgbClr val="0000CC"/>
                  </a:solidFill>
                  <a:latin typeface="+mn-lt"/>
                  <a:ea typeface="メイリオ" pitchFamily="50" charset="-128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105" name="テキスト ボックス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052947"/>
                <a:ext cx="1898277" cy="400110"/>
              </a:xfrm>
              <a:prstGeom prst="rect">
                <a:avLst/>
              </a:prstGeom>
              <a:blipFill rotWithShape="0">
                <a:blip r:embed="rId11"/>
                <a:stretch>
                  <a:fillRect t="-9231" r="-4180" b="-338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テキスト ボックス 105"/>
          <p:cNvSpPr txBox="1"/>
          <p:nvPr/>
        </p:nvSpPr>
        <p:spPr>
          <a:xfrm>
            <a:off x="533400" y="1322579"/>
            <a:ext cx="3332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1600" dirty="0" err="1" smtClean="0"/>
              <a:t>Kawarabayashi-Ohta</a:t>
            </a:r>
            <a:r>
              <a:rPr lang="en-US" altLang="ja-JP" sz="1600" dirty="0" smtClean="0"/>
              <a:t>, PTP66(81)1789</a:t>
            </a:r>
          </a:p>
          <a:p>
            <a:pPr algn="l"/>
            <a:r>
              <a:rPr lang="en-US" altLang="ja-JP" sz="1600" dirty="0" err="1"/>
              <a:t>Borasoy</a:t>
            </a:r>
            <a:r>
              <a:rPr lang="en-US" altLang="ja-JP" sz="1600" dirty="0"/>
              <a:t> , </a:t>
            </a:r>
            <a:r>
              <a:rPr lang="en-US" altLang="ja-JP" sz="1600" dirty="0" smtClean="0"/>
              <a:t>PRD61(00)014011</a:t>
            </a:r>
            <a:endParaRPr lang="en-US" altLang="ja-JP" sz="1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28600" y="3429000"/>
            <a:ext cx="2117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u="sng" dirty="0" smtClean="0">
                <a:latin typeface="+mn-lt"/>
                <a:ea typeface="メイリオ" pitchFamily="50" charset="-128"/>
                <a:cs typeface="メイリオ" pitchFamily="50" charset="-128"/>
              </a:rPr>
              <a:t>This interaction …</a:t>
            </a:r>
            <a:endParaRPr kumimoji="1" lang="ja-JP" altLang="en-US" u="sng" dirty="0" err="1" smtClean="0">
              <a:latin typeface="+mn-lt"/>
              <a:ea typeface="メイリオ" pitchFamily="50" charset="-128"/>
              <a:cs typeface="メイリオ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228600" y="5105400"/>
                <a:ext cx="25250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u="sng" dirty="0" smtClean="0">
                    <a:solidFill>
                      <a:srgbClr val="FF0000"/>
                    </a:solidFill>
                    <a:latin typeface="+mn-lt"/>
                    <a:ea typeface="メイリオ" pitchFamily="50" charset="-128"/>
                    <a:cs typeface="メイリオ" pitchFamily="50" charset="-128"/>
                  </a:rPr>
                  <a:t>o</a:t>
                </a:r>
                <a:r>
                  <a:rPr kumimoji="1" lang="en-US" altLang="ja-JP" u="sng" dirty="0" smtClean="0">
                    <a:solidFill>
                      <a:srgbClr val="FF0000"/>
                    </a:solidFill>
                    <a:latin typeface="+mn-lt"/>
                    <a:ea typeface="メイリオ" pitchFamily="50" charset="-128"/>
                    <a:cs typeface="メイリオ" pitchFamily="50" charset="-128"/>
                  </a:rPr>
                  <a:t>ngoing work [</a:t>
                </a:r>
                <a14:m>
                  <m:oMath xmlns:m="http://schemas.openxmlformats.org/officeDocument/2006/math">
                    <m:r>
                      <a:rPr kumimoji="1" lang="en-US" altLang="ja-JP" b="0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メイリオ" pitchFamily="50" charset="-128"/>
                        <a:cs typeface="メイリオ" pitchFamily="50" charset="-128"/>
                      </a:rPr>
                      <m:t>→</m:t>
                    </m:r>
                  </m:oMath>
                </a14:m>
                <a:r>
                  <a:rPr kumimoji="1" lang="en-US" altLang="ja-JP" sz="1800" u="sng" dirty="0" smtClean="0">
                    <a:solidFill>
                      <a:srgbClr val="FF0000"/>
                    </a:solidFill>
                    <a:latin typeface="+mn-lt"/>
                    <a:ea typeface="メイリオ" pitchFamily="50" charset="-128"/>
                    <a:cs typeface="メイリオ" pitchFamily="50" charset="-128"/>
                  </a:rPr>
                  <a:t> later]</a:t>
                </a:r>
                <a:endParaRPr kumimoji="1" lang="ja-JP" altLang="en-US" u="sng" dirty="0" err="1" smtClean="0">
                  <a:solidFill>
                    <a:srgbClr val="FF0000"/>
                  </a:solidFill>
                  <a:latin typeface="+mn-lt"/>
                  <a:ea typeface="メイリオ" pitchFamily="50" charset="-128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105400"/>
                <a:ext cx="2525050" cy="400110"/>
              </a:xfrm>
              <a:prstGeom prst="rect">
                <a:avLst/>
              </a:prstGeom>
              <a:blipFill rotWithShape="0">
                <a:blip r:embed="rId12"/>
                <a:stretch>
                  <a:fillRect l="-2899" t="-10769" r="-2657" b="-338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519347" y="5509238"/>
                <a:ext cx="8486362" cy="1098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Wingdings" pitchFamily="2" charset="2"/>
                  <a:buChar char="ü"/>
                </a:pPr>
                <a:r>
                  <a:rPr lang="en-US" altLang="ja-JP" b="1" dirty="0" smtClean="0">
                    <a:solidFill>
                      <a:srgbClr val="FF0000"/>
                    </a:solidFill>
                    <a:latin typeface="+mn-lt"/>
                    <a:ea typeface="メイリオ" pitchFamily="50" charset="-128"/>
                    <a:cs typeface="メイリオ" pitchFamily="50" charset="-128"/>
                  </a:rPr>
                  <a:t>energy-dependence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itchFamily="50" charset="-128"/>
                            <a:cs typeface="メイリオ" pitchFamily="50" charset="-128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itchFamily="50" charset="-128"/>
                            <a:cs typeface="メイリオ" pitchFamily="50" charset="-128"/>
                          </a:rPr>
                          <m:t>𝑽</m:t>
                        </m:r>
                      </m:e>
                      <m:sub>
                        <m:sSup>
                          <m:sSupPr>
                            <m:ctrlP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メイリオ" pitchFamily="50" charset="-128"/>
                                <a:cs typeface="メイリオ" pitchFamily="50" charset="-128"/>
                              </a:rPr>
                            </m:ctrlPr>
                          </m:sSupPr>
                          <m:e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メイリオ" pitchFamily="50" charset="-128"/>
                                <a:cs typeface="メイリオ" pitchFamily="50" charset="-128"/>
                              </a:rPr>
                              <m:t>𝜼</m:t>
                            </m:r>
                          </m:e>
                          <m:sup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メイリオ" pitchFamily="50" charset="-128"/>
                                <a:cs typeface="メイリオ" pitchFamily="50" charset="-128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ja-JP" dirty="0" smtClean="0">
                    <a:latin typeface="+mn-lt"/>
                    <a:ea typeface="メイリオ" pitchFamily="50" charset="-128"/>
                    <a:cs typeface="メイリオ" pitchFamily="50" charset="-128"/>
                  </a:rPr>
                  <a:t> : </a:t>
                </a:r>
                <a:br>
                  <a:rPr lang="en-US" altLang="ja-JP" dirty="0" smtClean="0">
                    <a:latin typeface="+mn-lt"/>
                    <a:ea typeface="メイリオ" pitchFamily="50" charset="-128"/>
                    <a:cs typeface="メイリオ" pitchFamily="50" charset="-128"/>
                  </a:rPr>
                </a:br>
                <a:r>
                  <a:rPr lang="en-US" altLang="ja-JP" dirty="0" smtClean="0">
                    <a:latin typeface="+mn-lt"/>
                    <a:ea typeface="メイリオ" pitchFamily="50" charset="-128"/>
                    <a:cs typeface="メイリオ" pitchFamily="50" charset="-128"/>
                  </a:rPr>
                  <a:t>we discuss over </a:t>
                </a:r>
                <a:r>
                  <a:rPr lang="en-US" altLang="ja-JP" u="sng" dirty="0" smtClean="0">
                    <a:latin typeface="+mn-lt"/>
                    <a:ea typeface="メイリオ" pitchFamily="50" charset="-128"/>
                    <a:cs typeface="メイリオ" pitchFamily="50" charset="-128"/>
                  </a:rPr>
                  <a:t>a wide energy range </a:t>
                </a:r>
                <a:r>
                  <a:rPr lang="en-US" altLang="ja-JP" dirty="0" smtClean="0">
                    <a:latin typeface="+mn-lt"/>
                    <a:ea typeface="メイリオ" pitchFamily="50" charset="-128"/>
                    <a:cs typeface="メイリオ" pitchFamily="50" charset="-128"/>
                  </a:rPr>
                  <a:t>(deep bound state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/>
                        <a:ea typeface="Cambria Math"/>
                        <a:cs typeface="メイリオ" pitchFamily="50" charset="-128"/>
                      </a:rPr>
                      <m:t>↔</m:t>
                    </m:r>
                  </m:oMath>
                </a14:m>
                <a:r>
                  <a:rPr kumimoji="1" lang="ja-JP" altLang="en-US" dirty="0" smtClean="0">
                    <a:latin typeface="+mn-lt"/>
                    <a:ea typeface="メイリオ" pitchFamily="50" charset="-128"/>
                    <a:cs typeface="メイリオ" pitchFamily="50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  <a:ea typeface="メイリオ" pitchFamily="50" charset="-128"/>
                            <a:cs typeface="メイリオ" pitchFamily="50" charset="-128"/>
                          </a:rPr>
                        </m:ctrlPr>
                      </m:sSubPr>
                      <m:e>
                        <m:r>
                          <a:rPr kumimoji="1" lang="en-US" altLang="ja-JP" b="0" i="1" dirty="0" smtClean="0">
                            <a:latin typeface="Cambria Math"/>
                            <a:ea typeface="メイリオ" pitchFamily="50" charset="-128"/>
                            <a:cs typeface="メイリオ" pitchFamily="50" charset="-128"/>
                          </a:rPr>
                          <m:t>𝑎</m:t>
                        </m:r>
                      </m:e>
                      <m:sub>
                        <m:sSup>
                          <m:sSupPr>
                            <m:ctrlPr>
                              <a:rPr kumimoji="1" lang="en-US" altLang="ja-JP" b="0" i="1" dirty="0" smtClean="0">
                                <a:latin typeface="Cambria Math" panose="02040503050406030204" pitchFamily="18" charset="0"/>
                                <a:ea typeface="メイリオ" pitchFamily="50" charset="-128"/>
                                <a:cs typeface="メイリオ" pitchFamily="50" charset="-128"/>
                              </a:rPr>
                            </m:ctrlPr>
                          </m:sSupPr>
                          <m:e>
                            <m:r>
                              <a:rPr kumimoji="1" lang="en-US" altLang="ja-JP" b="0" i="1" dirty="0" smtClean="0">
                                <a:latin typeface="Cambria Math"/>
                                <a:ea typeface="メイリオ" pitchFamily="50" charset="-128"/>
                                <a:cs typeface="メイリオ" pitchFamily="50" charset="-128"/>
                              </a:rPr>
                              <m:t>𝜂</m:t>
                            </m:r>
                          </m:e>
                          <m:sup>
                            <m:r>
                              <a:rPr kumimoji="1" lang="en-US" altLang="ja-JP" b="0" i="1" dirty="0" smtClean="0">
                                <a:latin typeface="Cambria Math"/>
                                <a:ea typeface="メイリオ" pitchFamily="50" charset="-128"/>
                                <a:cs typeface="メイリオ" pitchFamily="50" charset="-128"/>
                              </a:rPr>
                              <m:t>′</m:t>
                            </m:r>
                          </m:sup>
                        </m:sSup>
                        <m:r>
                          <a:rPr kumimoji="1" lang="en-US" altLang="ja-JP" b="0" i="1" dirty="0" smtClean="0">
                            <a:latin typeface="Cambria Math"/>
                            <a:ea typeface="メイリオ" pitchFamily="50" charset="-128"/>
                            <a:cs typeface="メイリオ" pitchFamily="50" charset="-128"/>
                          </a:rPr>
                          <m:t>𝑁</m:t>
                        </m:r>
                      </m:sub>
                    </m:sSub>
                  </m:oMath>
                </a14:m>
                <a:r>
                  <a:rPr kumimoji="1" lang="ja-JP" altLang="en-US" dirty="0" smtClean="0">
                    <a:latin typeface="+mn-lt"/>
                    <a:ea typeface="メイリオ" pitchFamily="50" charset="-128"/>
                    <a:cs typeface="メイリオ" pitchFamily="50" charset="-128"/>
                  </a:rPr>
                  <a:t>  </a:t>
                </a:r>
                <a:r>
                  <a:rPr kumimoji="1" lang="en-US" altLang="ja-JP" dirty="0" smtClean="0">
                    <a:latin typeface="+mn-lt"/>
                    <a:ea typeface="メイリオ" pitchFamily="50" charset="-128"/>
                    <a:cs typeface="メイリオ" pitchFamily="50" charset="-128"/>
                  </a:rPr>
                  <a:t>at thre</a:t>
                </a:r>
                <a:r>
                  <a:rPr lang="en-US" altLang="ja-JP" dirty="0" smtClean="0">
                    <a:latin typeface="+mn-lt"/>
                    <a:ea typeface="メイリオ" pitchFamily="50" charset="-128"/>
                    <a:cs typeface="メイリオ" pitchFamily="50" charset="-128"/>
                  </a:rPr>
                  <a:t>shold )</a:t>
                </a:r>
              </a:p>
              <a:p>
                <a:pPr marL="342900" indent="-342900" algn="l">
                  <a:buFont typeface="Wingdings" pitchFamily="2" charset="2"/>
                  <a:buChar char="ü"/>
                </a:pPr>
                <a:r>
                  <a:rPr lang="en-US" altLang="ja-JP" dirty="0" smtClean="0">
                    <a:ea typeface="メイリオ" pitchFamily="50" charset="-128"/>
                    <a:cs typeface="メイリオ" pitchFamily="50" charset="-128"/>
                  </a:rPr>
                  <a:t>p</a:t>
                </a:r>
                <a:r>
                  <a:rPr lang="en-US" altLang="ja-JP" b="0" dirty="0" smtClean="0">
                    <a:ea typeface="メイリオ" pitchFamily="50" charset="-128"/>
                    <a:cs typeface="メイリオ" pitchFamily="50" charset="-128"/>
                  </a:rPr>
                  <a:t>ossible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/>
                        <a:ea typeface="メイリオ" pitchFamily="50" charset="-128"/>
                        <a:cs typeface="メイリオ" pitchFamily="50" charset="-128"/>
                      </a:rPr>
                      <m:t>𝜶</m:t>
                    </m:r>
                  </m:oMath>
                </a14:m>
                <a:r>
                  <a:rPr lang="en-US" altLang="ja-JP" b="0" dirty="0" smtClean="0">
                    <a:ea typeface="メイリオ" pitchFamily="50" charset="-128"/>
                    <a:cs typeface="メイリオ" pitchFamily="50" charset="-128"/>
                  </a:rPr>
                  <a:t> value </a:t>
                </a:r>
                <a:r>
                  <a:rPr lang="en-US" altLang="ja-JP" dirty="0" smtClean="0">
                    <a:ea typeface="メイリオ" pitchFamily="50" charset="-128"/>
                    <a:cs typeface="メイリオ" pitchFamily="50" charset="-128"/>
                  </a:rPr>
                  <a:t>evaluated from</a:t>
                </a:r>
                <a:r>
                  <a:rPr lang="en-US" altLang="ja-JP" b="0" dirty="0" smtClean="0">
                    <a:ea typeface="メイリオ" pitchFamily="50" charset="-128"/>
                    <a:cs typeface="メイリオ" pitchFamily="50" charset="-128"/>
                  </a:rPr>
                  <a:t>, ex.)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  <a:ea typeface="メイリオ" pitchFamily="50" charset="-128"/>
                        <a:cs typeface="メイリオ" pitchFamily="50" charset="-128"/>
                      </a:rPr>
                      <m:t>𝜋</m:t>
                    </m:r>
                    <m:r>
                      <a:rPr lang="en-US" altLang="ja-JP" b="0" i="1" smtClean="0">
                        <a:latin typeface="Cambria Math"/>
                        <a:ea typeface="メイリオ" pitchFamily="50" charset="-128"/>
                        <a:cs typeface="メイリオ" pitchFamily="50" charset="-128"/>
                      </a:rPr>
                      <m:t>𝑁</m:t>
                    </m:r>
                    <m:r>
                      <a:rPr lang="en-US" altLang="ja-JP" b="0" i="1" smtClean="0">
                        <a:latin typeface="Cambria Math"/>
                        <a:ea typeface="メイリオ" pitchFamily="50" charset="-128"/>
                        <a:cs typeface="メイリオ" pitchFamily="50" charset="-128"/>
                      </a:rPr>
                      <m:t>→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メイリオ" pitchFamily="50" charset="-128"/>
                            <a:cs typeface="メイリオ" pitchFamily="50" charset="-128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/>
                            <a:ea typeface="メイリオ" pitchFamily="50" charset="-128"/>
                            <a:cs typeface="メイリオ" pitchFamily="50" charset="-128"/>
                          </a:rPr>
                          <m:t>𝜂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  <a:ea typeface="メイリオ" pitchFamily="50" charset="-128"/>
                            <a:cs typeface="メイリオ" pitchFamily="50" charset="-128"/>
                          </a:rPr>
                          <m:t>′</m:t>
                        </m:r>
                      </m:sup>
                    </m:sSup>
                    <m:r>
                      <a:rPr lang="en-US" altLang="ja-JP" b="0" i="1" smtClean="0">
                        <a:latin typeface="Cambria Math"/>
                        <a:ea typeface="メイリオ" pitchFamily="50" charset="-128"/>
                        <a:cs typeface="メイリオ" pitchFamily="50" charset="-128"/>
                      </a:rPr>
                      <m:t>𝑁</m:t>
                    </m:r>
                  </m:oMath>
                </a14:m>
                <a:r>
                  <a:rPr lang="en-US" altLang="ja-JP" dirty="0" smtClean="0">
                    <a:latin typeface="+mn-lt"/>
                    <a:ea typeface="メイリオ" pitchFamily="50" charset="-128"/>
                    <a:cs typeface="メイリオ" pitchFamily="50" charset="-128"/>
                  </a:rPr>
                  <a:t> cross section</a:t>
                </a: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47" y="5509238"/>
                <a:ext cx="8486362" cy="1098378"/>
              </a:xfrm>
              <a:prstGeom prst="rect">
                <a:avLst/>
              </a:prstGeom>
              <a:blipFill rotWithShape="0">
                <a:blip r:embed="rId13"/>
                <a:stretch>
                  <a:fillRect l="-718" t="-3889" r="-144" b="-1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7315200" y="6553200"/>
            <a:ext cx="1828800" cy="304800"/>
          </a:xfrm>
        </p:spPr>
        <p:txBody>
          <a:bodyPr/>
          <a:lstStyle/>
          <a:p>
            <a:fld id="{7F9034E2-C10F-4CED-B15F-2652FD26B5B4}" type="slidenum">
              <a:rPr lang="ja-JP" altLang="en-US" smtClean="0"/>
              <a:pPr/>
              <a:t>15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496902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14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図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48400" y="990600"/>
            <a:ext cx="1643743" cy="1643743"/>
          </a:xfrm>
          <a:prstGeom prst="rect">
            <a:avLst/>
          </a:prstGeom>
        </p:spPr>
      </p:pic>
      <p:sp>
        <p:nvSpPr>
          <p:cNvPr id="62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7473-E435-44D0-96DC-EA75A9395BE7}" type="slidenum">
              <a:rPr lang="en-US" altLang="ja-JP"/>
              <a:pPr/>
              <a:t>16</a:t>
            </a:fld>
            <a:endParaRPr lang="en-US" altLang="ja-JP" dirty="0"/>
          </a:p>
        </p:txBody>
      </p:sp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Missing mass spectroscopy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1015" name="Text Box 55"/>
              <p:cNvSpPr txBox="1">
                <a:spLocks noChangeArrowheads="1"/>
              </p:cNvSpPr>
              <p:nvPr/>
            </p:nvSpPr>
            <p:spPr bwMode="auto">
              <a:xfrm>
                <a:off x="434886" y="3124200"/>
                <a:ext cx="81564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u="sng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one-nucleon pick up </a:t>
                </a:r>
                <a:r>
                  <a:rPr lang="en-US" altLang="ja-JP" sz="2000" u="sng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: recoil-free production for </a:t>
                </a:r>
                <a:r>
                  <a:rPr lang="en-US" altLang="ja-JP" sz="2000" b="1" u="sng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light</a:t>
                </a:r>
                <a:r>
                  <a:rPr lang="en-US" altLang="ja-JP" sz="2000" u="sng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meson (</a:t>
                </a:r>
                <a:r>
                  <a:rPr lang="en-US" altLang="ja-JP" sz="2000" b="1" u="sng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but not for </a:t>
                </a:r>
                <a14:m>
                  <m:oMath xmlns:m="http://schemas.openxmlformats.org/officeDocument/2006/math">
                    <m:r>
                      <a:rPr lang="en-US" altLang="ja-JP" sz="2000" b="1" i="1" u="sng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2000" b="1" i="1" u="sng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ja-JP" sz="2000" u="sng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)</a:t>
                </a:r>
                <a:endParaRPr lang="en-US" altLang="ja-JP" sz="2000" u="sng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81015" name="Text 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886" y="3124200"/>
                <a:ext cx="8156400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822" t="-10769" b="-338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1016" name="Text Box 56"/>
          <p:cNvSpPr txBox="1">
            <a:spLocks noChangeArrowheads="1"/>
          </p:cNvSpPr>
          <p:nvPr/>
        </p:nvSpPr>
        <p:spPr bwMode="auto">
          <a:xfrm>
            <a:off x="908809" y="3524065"/>
            <a:ext cx="71771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800100" indent="-342900">
              <a:spcBef>
                <a:spcPct val="0"/>
              </a:spcBef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257300" indent="-342900">
              <a:spcBef>
                <a:spcPct val="0"/>
              </a:spcBef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714500" indent="-342900">
              <a:spcBef>
                <a:spcPct val="0"/>
              </a:spcBef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171700" indent="-342900">
              <a:spcBef>
                <a:spcPct val="0"/>
              </a:spcBef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00000"/>
              </a:lnSpc>
              <a:buClrTx/>
              <a:buSzPct val="90000"/>
              <a:buFont typeface="Times New Roman" panose="02020603050405020304" pitchFamily="18" charset="0"/>
              <a:buChar char="»"/>
            </a:pPr>
            <a:r>
              <a:rPr lang="en-US" altLang="ja-JP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(d,</a:t>
            </a:r>
            <a:r>
              <a:rPr lang="en-US" altLang="ja-JP" sz="2000" b="1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altLang="ja-JP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He) reaction </a:t>
            </a:r>
            <a:r>
              <a:rPr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  <a:r>
              <a:rPr lang="en-US" altLang="ja-JP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established method</a:t>
            </a:r>
            <a:r>
              <a:rPr lang="en-US" altLang="ja-JP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ja-JP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p</a:t>
            </a:r>
            <a:r>
              <a:rPr lang="en-US" altLang="ja-JP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ja-JP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atom formation (96, 98, 01)</a:t>
            </a:r>
            <a:endParaRPr lang="en-US" altLang="ja-JP" sz="1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1017" name="Text Box 57"/>
          <p:cNvSpPr txBox="1">
            <a:spLocks noChangeArrowheads="1"/>
          </p:cNvSpPr>
          <p:nvPr/>
        </p:nvSpPr>
        <p:spPr bwMode="auto">
          <a:xfrm>
            <a:off x="2950454" y="4337229"/>
            <a:ext cx="54695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M.Kohno</a:t>
            </a:r>
            <a:r>
              <a:rPr lang="en-US" altLang="ja-JP" sz="14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ja-JP" sz="1400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H.Tanabe</a:t>
            </a:r>
            <a:r>
              <a:rPr lang="en-US" altLang="ja-JP" sz="14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14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PLB231(89)219, </a:t>
            </a:r>
            <a:r>
              <a:rPr lang="en-US" altLang="ja-JP" sz="1400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E.Marco</a:t>
            </a:r>
            <a:r>
              <a:rPr lang="en-US" altLang="ja-JP" sz="14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ja-JP" sz="1400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W.Weise</a:t>
            </a:r>
            <a:r>
              <a:rPr lang="en-US" altLang="ja-JP" sz="14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ja-JP" sz="14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PLB502(01)59</a:t>
            </a:r>
            <a:br>
              <a:rPr lang="en-US" altLang="ja-JP" sz="14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ja-JP" sz="1400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H.Nagahiro</a:t>
            </a:r>
            <a:r>
              <a:rPr lang="en-US" altLang="ja-JP" sz="14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ja-JP" sz="1400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D.Jido</a:t>
            </a:r>
            <a:r>
              <a:rPr lang="en-US" altLang="ja-JP" sz="14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ja-JP" sz="1400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S.Hirenzaki</a:t>
            </a:r>
            <a:r>
              <a:rPr lang="en-US" altLang="ja-JP" sz="14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ja-JP" sz="1400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</a:t>
            </a:r>
            <a:r>
              <a:rPr lang="en-US" altLang="ja-JP" sz="14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Phys. </a:t>
            </a:r>
            <a:r>
              <a:rPr lang="en-US" altLang="ja-JP" sz="1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A761</a:t>
            </a:r>
            <a:r>
              <a:rPr lang="en-US" altLang="ja-JP" sz="14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(2005) 92-119 etc..</a:t>
            </a:r>
          </a:p>
        </p:txBody>
      </p:sp>
      <p:sp>
        <p:nvSpPr>
          <p:cNvPr id="681018" name="Text Box 58"/>
          <p:cNvSpPr txBox="1">
            <a:spLocks noChangeArrowheads="1"/>
          </p:cNvSpPr>
          <p:nvPr/>
        </p:nvSpPr>
        <p:spPr bwMode="auto">
          <a:xfrm>
            <a:off x="914400" y="4267200"/>
            <a:ext cx="19690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800100" indent="-342900">
              <a:spcBef>
                <a:spcPct val="0"/>
              </a:spcBef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257300" indent="-342900">
              <a:spcBef>
                <a:spcPct val="0"/>
              </a:spcBef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714500" indent="-342900">
              <a:spcBef>
                <a:spcPct val="0"/>
              </a:spcBef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171700" indent="-342900">
              <a:spcBef>
                <a:spcPct val="0"/>
              </a:spcBef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00000"/>
              </a:lnSpc>
              <a:buClrTx/>
              <a:buSzPct val="90000"/>
              <a:buFont typeface="Times New Roman" panose="02020603050405020304" pitchFamily="18" charset="0"/>
              <a:buChar char="»"/>
            </a:pP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ja-JP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g</a:t>
            </a:r>
            <a:r>
              <a:rPr lang="en-US" altLang="ja-JP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,p</a:t>
            </a: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reaction</a:t>
            </a:r>
            <a:endParaRPr lang="en-US" altLang="ja-JP" sz="1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1019" name="Text Box 59"/>
          <p:cNvSpPr txBox="1">
            <a:spLocks noChangeArrowheads="1"/>
          </p:cNvSpPr>
          <p:nvPr/>
        </p:nvSpPr>
        <p:spPr bwMode="auto">
          <a:xfrm>
            <a:off x="1581674" y="3857822"/>
            <a:ext cx="70096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 dirty="0" err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S.Hirenzaki</a:t>
            </a:r>
            <a:r>
              <a:rPr lang="en-US" altLang="ja-JP" sz="1400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ja-JP" sz="1400" dirty="0" err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H.Toki</a:t>
            </a:r>
            <a:r>
              <a:rPr lang="en-US" altLang="ja-JP" sz="1400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ja-JP" sz="1400" dirty="0" err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T.Yamazaki</a:t>
            </a:r>
            <a:r>
              <a:rPr lang="en-US" altLang="ja-JP" sz="1400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ja-JP" sz="14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PRC44(91)2472, </a:t>
            </a:r>
            <a:r>
              <a:rPr lang="en-US" altLang="ja-JP" sz="1400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K.Itahashi</a:t>
            </a:r>
            <a:r>
              <a:rPr lang="en-US" altLang="ja-JP" sz="1400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ja-JP" sz="1400" i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 al.</a:t>
            </a:r>
            <a:r>
              <a:rPr lang="en-US" altLang="ja-JP" sz="1400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PRC62(00)025202, …</a:t>
            </a:r>
          </a:p>
        </p:txBody>
      </p:sp>
      <p:sp>
        <p:nvSpPr>
          <p:cNvPr id="681020" name="Text Box 60"/>
          <p:cNvSpPr txBox="1">
            <a:spLocks noChangeArrowheads="1"/>
          </p:cNvSpPr>
          <p:nvPr/>
        </p:nvSpPr>
        <p:spPr bwMode="auto">
          <a:xfrm>
            <a:off x="931034" y="5047767"/>
            <a:ext cx="2033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800100" indent="-342900">
              <a:spcBef>
                <a:spcPct val="0"/>
              </a:spcBef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257300" indent="-342900">
              <a:spcBef>
                <a:spcPct val="0"/>
              </a:spcBef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714500" indent="-342900">
              <a:spcBef>
                <a:spcPct val="0"/>
              </a:spcBef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171700" indent="-342900">
              <a:spcBef>
                <a:spcPct val="0"/>
              </a:spcBef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00000"/>
              </a:lnSpc>
              <a:buClrTx/>
              <a:buSzPct val="90000"/>
              <a:buFont typeface="Times New Roman" panose="02020603050405020304" pitchFamily="18" charset="0"/>
              <a:buChar char="»"/>
            </a:pPr>
            <a:r>
              <a:rPr lang="en-US" altLang="ja-JP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ja-JP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p</a:t>
            </a:r>
            <a:r>
              <a:rPr lang="en-US" altLang="ja-JP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,N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reaction</a:t>
            </a:r>
            <a:endParaRPr lang="en-US" altLang="ja-JP" sz="1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1021" name="Text Box 61"/>
          <p:cNvSpPr txBox="1">
            <a:spLocks noChangeArrowheads="1"/>
          </p:cNvSpPr>
          <p:nvPr/>
        </p:nvSpPr>
        <p:spPr bwMode="auto">
          <a:xfrm>
            <a:off x="3012750" y="5102128"/>
            <a:ext cx="48726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Chrien</a:t>
            </a:r>
            <a:r>
              <a:rPr lang="en-US" altLang="ja-JP" sz="14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1400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 al.</a:t>
            </a:r>
            <a:r>
              <a:rPr lang="en-US" altLang="ja-JP" sz="14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ja-JP" sz="14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PRL60(1988)2595 / Liu</a:t>
            </a:r>
            <a:r>
              <a:rPr lang="en-US" altLang="ja-JP" sz="14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ja-JP" sz="1400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Haider</a:t>
            </a:r>
            <a:r>
              <a:rPr lang="en-US" altLang="ja-JP" sz="14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PRC34(1986)1845</a:t>
            </a:r>
          </a:p>
          <a:p>
            <a:r>
              <a:rPr lang="en-US" altLang="ja-JP" sz="1400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H.Nagahiro</a:t>
            </a:r>
            <a:r>
              <a:rPr lang="en-US" altLang="ja-JP" sz="14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ja-JP" sz="1400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D.Jido</a:t>
            </a:r>
            <a:r>
              <a:rPr lang="en-US" altLang="ja-JP" sz="14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ja-JP" sz="1400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S.Hirenzaki</a:t>
            </a:r>
            <a:r>
              <a:rPr lang="en-US" altLang="ja-JP" sz="14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PRC80(2009)025205, …</a:t>
            </a:r>
          </a:p>
        </p:txBody>
      </p:sp>
      <p:sp>
        <p:nvSpPr>
          <p:cNvPr id="681022" name="Oval 62"/>
          <p:cNvSpPr>
            <a:spLocks noChangeArrowheads="1"/>
          </p:cNvSpPr>
          <p:nvPr/>
        </p:nvSpPr>
        <p:spPr bwMode="auto">
          <a:xfrm>
            <a:off x="3505200" y="1143000"/>
            <a:ext cx="1558925" cy="15589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681023" name="Oval 63"/>
          <p:cNvSpPr>
            <a:spLocks noChangeArrowheads="1"/>
          </p:cNvSpPr>
          <p:nvPr/>
        </p:nvSpPr>
        <p:spPr bwMode="auto">
          <a:xfrm>
            <a:off x="1146175" y="1336675"/>
            <a:ext cx="260350" cy="2603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681024" name="Oval 64"/>
          <p:cNvSpPr>
            <a:spLocks noChangeArrowheads="1"/>
          </p:cNvSpPr>
          <p:nvPr/>
        </p:nvSpPr>
        <p:spPr bwMode="auto">
          <a:xfrm>
            <a:off x="3913188" y="1284288"/>
            <a:ext cx="388937" cy="388937"/>
          </a:xfrm>
          <a:prstGeom prst="ellipse">
            <a:avLst/>
          </a:prstGeom>
          <a:solidFill>
            <a:schemeClr val="bg1"/>
          </a:solidFill>
          <a:ln w="158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681025" name="Oval 65"/>
          <p:cNvSpPr>
            <a:spLocks noChangeArrowheads="1"/>
          </p:cNvSpPr>
          <p:nvPr/>
        </p:nvSpPr>
        <p:spPr bwMode="auto">
          <a:xfrm>
            <a:off x="3913188" y="1284288"/>
            <a:ext cx="388937" cy="3889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681026" name="Oval 66"/>
          <p:cNvSpPr>
            <a:spLocks noChangeArrowheads="1"/>
          </p:cNvSpPr>
          <p:nvPr/>
        </p:nvSpPr>
        <p:spPr bwMode="auto">
          <a:xfrm>
            <a:off x="4194175" y="1412875"/>
            <a:ext cx="260350" cy="2603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681027" name="Text Box 67"/>
          <p:cNvSpPr txBox="1">
            <a:spLocks noChangeArrowheads="1"/>
          </p:cNvSpPr>
          <p:nvPr/>
        </p:nvSpPr>
        <p:spPr bwMode="auto">
          <a:xfrm>
            <a:off x="5800250" y="746197"/>
            <a:ext cx="2057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ejected particle</a:t>
            </a:r>
          </a:p>
        </p:txBody>
      </p:sp>
      <p:grpSp>
        <p:nvGrpSpPr>
          <p:cNvPr id="681028" name="Group 68"/>
          <p:cNvGrpSpPr>
            <a:grpSpLocks/>
          </p:cNvGrpSpPr>
          <p:nvPr/>
        </p:nvGrpSpPr>
        <p:grpSpPr bwMode="auto">
          <a:xfrm>
            <a:off x="1801813" y="1447800"/>
            <a:ext cx="4675187" cy="846138"/>
            <a:chOff x="1135" y="768"/>
            <a:chExt cx="2945" cy="533"/>
          </a:xfrm>
        </p:grpSpPr>
        <p:sp>
          <p:nvSpPr>
            <p:cNvPr id="681029" name="Line 69"/>
            <p:cNvSpPr>
              <a:spLocks noChangeShapeType="1"/>
            </p:cNvSpPr>
            <p:nvPr/>
          </p:nvSpPr>
          <p:spPr bwMode="auto">
            <a:xfrm>
              <a:off x="1135" y="768"/>
              <a:ext cx="11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681030" name="Line 70"/>
            <p:cNvSpPr>
              <a:spLocks noChangeShapeType="1"/>
            </p:cNvSpPr>
            <p:nvPr/>
          </p:nvSpPr>
          <p:spPr bwMode="auto">
            <a:xfrm>
              <a:off x="2771" y="768"/>
              <a:ext cx="1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681031" name="Arc 71"/>
            <p:cNvSpPr>
              <a:spLocks/>
            </p:cNvSpPr>
            <p:nvPr/>
          </p:nvSpPr>
          <p:spPr bwMode="auto">
            <a:xfrm rot="5400000">
              <a:off x="2749" y="948"/>
              <a:ext cx="481" cy="225"/>
            </a:xfrm>
            <a:custGeom>
              <a:avLst/>
              <a:gdLst>
                <a:gd name="G0" fmla="+- 21579 0 0"/>
                <a:gd name="G1" fmla="+- 21600 0 0"/>
                <a:gd name="G2" fmla="+- 21600 0 0"/>
                <a:gd name="T0" fmla="*/ 0 w 38926"/>
                <a:gd name="T1" fmla="*/ 20653 h 21600"/>
                <a:gd name="T2" fmla="*/ 38926 w 38926"/>
                <a:gd name="T3" fmla="*/ 8730 h 21600"/>
                <a:gd name="T4" fmla="*/ 21579 w 3892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926" h="21600" fill="none" extrusionOk="0">
                  <a:moveTo>
                    <a:pt x="-1" y="20652"/>
                  </a:moveTo>
                  <a:cubicBezTo>
                    <a:pt x="506" y="9103"/>
                    <a:pt x="10017" y="0"/>
                    <a:pt x="21579" y="0"/>
                  </a:cubicBezTo>
                  <a:cubicBezTo>
                    <a:pt x="28417" y="0"/>
                    <a:pt x="34851" y="3238"/>
                    <a:pt x="38926" y="8729"/>
                  </a:cubicBezTo>
                </a:path>
                <a:path w="38926" h="21600" stroke="0" extrusionOk="0">
                  <a:moveTo>
                    <a:pt x="-1" y="20652"/>
                  </a:moveTo>
                  <a:cubicBezTo>
                    <a:pt x="506" y="9103"/>
                    <a:pt x="10017" y="0"/>
                    <a:pt x="21579" y="0"/>
                  </a:cubicBezTo>
                  <a:cubicBezTo>
                    <a:pt x="28417" y="0"/>
                    <a:pt x="34851" y="3238"/>
                    <a:pt x="38926" y="8729"/>
                  </a:cubicBezTo>
                  <a:lnTo>
                    <a:pt x="21579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681032" name="Oval 72"/>
          <p:cNvSpPr>
            <a:spLocks noChangeArrowheads="1"/>
          </p:cNvSpPr>
          <p:nvPr/>
        </p:nvSpPr>
        <p:spPr bwMode="auto">
          <a:xfrm>
            <a:off x="1146175" y="1336675"/>
            <a:ext cx="260350" cy="2603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681033" name="Rectangle 73"/>
          <p:cNvSpPr>
            <a:spLocks noChangeArrowheads="1"/>
          </p:cNvSpPr>
          <p:nvPr/>
        </p:nvSpPr>
        <p:spPr bwMode="auto">
          <a:xfrm>
            <a:off x="644525" y="1003300"/>
            <a:ext cx="1638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incident particle</a:t>
            </a:r>
          </a:p>
        </p:txBody>
      </p:sp>
      <p:sp>
        <p:nvSpPr>
          <p:cNvPr id="681034" name="Text Box 74"/>
          <p:cNvSpPr txBox="1">
            <a:spLocks noChangeArrowheads="1"/>
          </p:cNvSpPr>
          <p:nvPr/>
        </p:nvSpPr>
        <p:spPr bwMode="auto">
          <a:xfrm>
            <a:off x="2971800" y="2362200"/>
            <a:ext cx="708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target</a:t>
            </a:r>
          </a:p>
        </p:txBody>
      </p:sp>
      <p:sp>
        <p:nvSpPr>
          <p:cNvPr id="681035" name="Text Box 75"/>
          <p:cNvSpPr txBox="1">
            <a:spLocks noChangeArrowheads="1"/>
          </p:cNvSpPr>
          <p:nvPr/>
        </p:nvSpPr>
        <p:spPr bwMode="auto">
          <a:xfrm>
            <a:off x="4314825" y="2592388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meson</a:t>
            </a:r>
          </a:p>
        </p:txBody>
      </p:sp>
      <p:sp>
        <p:nvSpPr>
          <p:cNvPr id="681072" name="Text Box 112"/>
          <p:cNvSpPr txBox="1">
            <a:spLocks noChangeArrowheads="1"/>
          </p:cNvSpPr>
          <p:nvPr/>
        </p:nvSpPr>
        <p:spPr bwMode="auto">
          <a:xfrm>
            <a:off x="4105275" y="836613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-hole</a:t>
            </a:r>
          </a:p>
        </p:txBody>
      </p:sp>
      <p:sp>
        <p:nvSpPr>
          <p:cNvPr id="681073" name="Text Box 113"/>
          <p:cNvSpPr txBox="1">
            <a:spLocks noChangeArrowheads="1"/>
          </p:cNvSpPr>
          <p:nvPr/>
        </p:nvSpPr>
        <p:spPr bwMode="auto">
          <a:xfrm>
            <a:off x="3362325" y="839788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nucleon</a:t>
            </a:r>
          </a:p>
        </p:txBody>
      </p:sp>
      <p:sp>
        <p:nvSpPr>
          <p:cNvPr id="63" name="Text Box 60"/>
          <p:cNvSpPr txBox="1">
            <a:spLocks noChangeArrowheads="1"/>
          </p:cNvSpPr>
          <p:nvPr/>
        </p:nvSpPr>
        <p:spPr bwMode="auto">
          <a:xfrm>
            <a:off x="892860" y="5803624"/>
            <a:ext cx="20058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800100" indent="-342900">
              <a:spcBef>
                <a:spcPct val="0"/>
              </a:spcBef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257300" indent="-342900">
              <a:spcBef>
                <a:spcPct val="0"/>
              </a:spcBef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714500" indent="-342900">
              <a:spcBef>
                <a:spcPct val="0"/>
              </a:spcBef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171700" indent="-342900">
              <a:spcBef>
                <a:spcPct val="0"/>
              </a:spcBef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00000"/>
              </a:lnSpc>
              <a:buClrTx/>
              <a:buSzPct val="90000"/>
              <a:buFont typeface="Times New Roman" panose="02020603050405020304" pitchFamily="18" charset="0"/>
              <a:buChar char="»"/>
            </a:pP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ja-JP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p,d</a:t>
            </a: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reaction</a:t>
            </a:r>
            <a:endParaRPr lang="en-US" altLang="ja-JP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980850" y="5869751"/>
            <a:ext cx="563880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400" u="sng" dirty="0" smtClean="0">
                <a:solidFill>
                  <a:srgbClr val="C00000"/>
                </a:solidFill>
                <a:cs typeface="Calibri" pitchFamily="34" charset="0"/>
              </a:rPr>
              <a:t>Nagahiro</a:t>
            </a:r>
            <a:r>
              <a:rPr lang="en-US" altLang="ja-JP" sz="1400" dirty="0" smtClean="0">
                <a:solidFill>
                  <a:srgbClr val="C00000"/>
                </a:solidFill>
                <a:cs typeface="Calibri" pitchFamily="34" charset="0"/>
              </a:rPr>
              <a:t>, </a:t>
            </a:r>
            <a:r>
              <a:rPr lang="en-US" altLang="ja-JP" sz="1400" dirty="0" err="1" smtClean="0">
                <a:solidFill>
                  <a:srgbClr val="C00000"/>
                </a:solidFill>
                <a:cs typeface="Calibri" pitchFamily="34" charset="0"/>
              </a:rPr>
              <a:t>Jido</a:t>
            </a:r>
            <a:r>
              <a:rPr lang="en-US" altLang="ja-JP" sz="1400" dirty="0">
                <a:solidFill>
                  <a:srgbClr val="C00000"/>
                </a:solidFill>
                <a:cs typeface="Calibri" pitchFamily="34" charset="0"/>
              </a:rPr>
              <a:t>, F</a:t>
            </a:r>
            <a:r>
              <a:rPr lang="en-US" altLang="ja-JP" sz="1400" dirty="0" smtClean="0">
                <a:solidFill>
                  <a:srgbClr val="C00000"/>
                </a:solidFill>
                <a:cs typeface="Calibri" pitchFamily="34" charset="0"/>
              </a:rPr>
              <a:t>ujioka</a:t>
            </a:r>
            <a:r>
              <a:rPr lang="en-US" altLang="ja-JP" sz="1400" dirty="0">
                <a:solidFill>
                  <a:srgbClr val="C00000"/>
                </a:solidFill>
                <a:cs typeface="Calibri" pitchFamily="34" charset="0"/>
              </a:rPr>
              <a:t>, </a:t>
            </a:r>
            <a:r>
              <a:rPr lang="en-US" altLang="ja-JP" sz="1400" dirty="0" err="1" smtClean="0">
                <a:solidFill>
                  <a:srgbClr val="C00000"/>
                </a:solidFill>
                <a:cs typeface="Calibri" pitchFamily="34" charset="0"/>
              </a:rPr>
              <a:t>Itahashi</a:t>
            </a:r>
            <a:r>
              <a:rPr lang="en-US" altLang="ja-JP" sz="1400" dirty="0">
                <a:solidFill>
                  <a:srgbClr val="C00000"/>
                </a:solidFill>
                <a:cs typeface="Calibri" pitchFamily="34" charset="0"/>
              </a:rPr>
              <a:t>, </a:t>
            </a:r>
            <a:r>
              <a:rPr lang="en-US" altLang="ja-JP" sz="1400" dirty="0" err="1" smtClean="0">
                <a:solidFill>
                  <a:srgbClr val="C00000"/>
                </a:solidFill>
                <a:cs typeface="Calibri" pitchFamily="34" charset="0"/>
              </a:rPr>
              <a:t>Hirenzaki</a:t>
            </a:r>
            <a:r>
              <a:rPr lang="en-US" altLang="ja-JP" sz="1400" dirty="0">
                <a:solidFill>
                  <a:srgbClr val="C00000"/>
                </a:solidFill>
                <a:cs typeface="Calibri" pitchFamily="34" charset="0"/>
              </a:rPr>
              <a:t>,  </a:t>
            </a:r>
            <a:r>
              <a:rPr lang="en-US" altLang="ja-JP" sz="1400" dirty="0" smtClean="0">
                <a:solidFill>
                  <a:srgbClr val="C00000"/>
                </a:solidFill>
                <a:cs typeface="Calibri" pitchFamily="34" charset="0"/>
              </a:rPr>
              <a:t>PRC87(13)045201.</a:t>
            </a:r>
            <a:endParaRPr lang="en-US" altLang="ja-JP" sz="1400" dirty="0">
              <a:solidFill>
                <a:srgbClr val="C00000"/>
              </a:solidFill>
              <a:cs typeface="Calibri" pitchFamily="34" charset="0"/>
            </a:endParaRPr>
          </a:p>
          <a:p>
            <a:pPr algn="l"/>
            <a:r>
              <a:rPr lang="en-US" altLang="ja-JP" sz="500" dirty="0">
                <a:solidFill>
                  <a:srgbClr val="C00000"/>
                </a:solidFill>
                <a:cs typeface="Calibri" pitchFamily="34" charset="0"/>
              </a:rPr>
              <a:t>  </a:t>
            </a:r>
          </a:p>
          <a:p>
            <a:pPr algn="l"/>
            <a:r>
              <a:rPr lang="en-US" altLang="ja-JP" sz="1400" dirty="0" err="1">
                <a:solidFill>
                  <a:srgbClr val="C00000"/>
                </a:solidFill>
                <a:cs typeface="Calibri" pitchFamily="34" charset="0"/>
              </a:rPr>
              <a:t>Itahashi</a:t>
            </a:r>
            <a:r>
              <a:rPr lang="en-US" altLang="ja-JP" sz="1400" dirty="0">
                <a:solidFill>
                  <a:srgbClr val="C00000"/>
                </a:solidFill>
                <a:cs typeface="Calibri" pitchFamily="34" charset="0"/>
              </a:rPr>
              <a:t>, Fujioka, </a:t>
            </a:r>
            <a:r>
              <a:rPr lang="en-US" altLang="ja-JP" sz="1400" dirty="0" err="1">
                <a:solidFill>
                  <a:srgbClr val="C00000"/>
                </a:solidFill>
                <a:cs typeface="Calibri" pitchFamily="34" charset="0"/>
              </a:rPr>
              <a:t>Geissel</a:t>
            </a:r>
            <a:r>
              <a:rPr lang="en-US" altLang="ja-JP" sz="1400" dirty="0">
                <a:solidFill>
                  <a:srgbClr val="C00000"/>
                </a:solidFill>
                <a:cs typeface="Calibri" pitchFamily="34" charset="0"/>
              </a:rPr>
              <a:t>, </a:t>
            </a:r>
            <a:r>
              <a:rPr lang="en-US" altLang="ja-JP" sz="1400" dirty="0" err="1">
                <a:solidFill>
                  <a:srgbClr val="C00000"/>
                </a:solidFill>
                <a:cs typeface="Calibri" pitchFamily="34" charset="0"/>
              </a:rPr>
              <a:t>Hayano</a:t>
            </a:r>
            <a:r>
              <a:rPr lang="en-US" altLang="ja-JP" sz="1400" dirty="0">
                <a:solidFill>
                  <a:srgbClr val="C00000"/>
                </a:solidFill>
                <a:cs typeface="Calibri" pitchFamily="34" charset="0"/>
              </a:rPr>
              <a:t>, </a:t>
            </a:r>
            <a:r>
              <a:rPr lang="en-US" altLang="ja-JP" sz="1400" dirty="0" err="1">
                <a:solidFill>
                  <a:srgbClr val="C00000"/>
                </a:solidFill>
                <a:cs typeface="Calibri" pitchFamily="34" charset="0"/>
              </a:rPr>
              <a:t>Hirenzaki</a:t>
            </a:r>
            <a:r>
              <a:rPr lang="en-US" altLang="ja-JP" sz="1400" dirty="0">
                <a:solidFill>
                  <a:srgbClr val="C00000"/>
                </a:solidFill>
                <a:cs typeface="Calibri" pitchFamily="34" charset="0"/>
              </a:rPr>
              <a:t>, Itoh, </a:t>
            </a:r>
            <a:r>
              <a:rPr lang="en-US" altLang="ja-JP" sz="1400" dirty="0" err="1">
                <a:solidFill>
                  <a:srgbClr val="C00000"/>
                </a:solidFill>
                <a:cs typeface="Calibri" pitchFamily="34" charset="0"/>
              </a:rPr>
              <a:t>Jido</a:t>
            </a:r>
            <a:r>
              <a:rPr lang="en-US" altLang="ja-JP" sz="1400" dirty="0">
                <a:solidFill>
                  <a:srgbClr val="C00000"/>
                </a:solidFill>
                <a:cs typeface="Calibri" pitchFamily="34" charset="0"/>
              </a:rPr>
              <a:t>, </a:t>
            </a:r>
            <a:r>
              <a:rPr lang="en-US" altLang="ja-JP" sz="1400" dirty="0" err="1">
                <a:solidFill>
                  <a:srgbClr val="C00000"/>
                </a:solidFill>
                <a:cs typeface="Calibri" pitchFamily="34" charset="0"/>
              </a:rPr>
              <a:t>Metag</a:t>
            </a:r>
            <a:r>
              <a:rPr lang="en-US" altLang="ja-JP" sz="1400" dirty="0">
                <a:solidFill>
                  <a:srgbClr val="C00000"/>
                </a:solidFill>
                <a:cs typeface="Calibri" pitchFamily="34" charset="0"/>
              </a:rPr>
              <a:t>, </a:t>
            </a:r>
            <a:r>
              <a:rPr lang="en-US" altLang="ja-JP" sz="1400" u="sng" dirty="0">
                <a:solidFill>
                  <a:srgbClr val="C00000"/>
                </a:solidFill>
                <a:cs typeface="Calibri" pitchFamily="34" charset="0"/>
              </a:rPr>
              <a:t>Nagahiro</a:t>
            </a:r>
            <a:r>
              <a:rPr lang="en-US" altLang="ja-JP" sz="1400" dirty="0">
                <a:solidFill>
                  <a:srgbClr val="C00000"/>
                </a:solidFill>
                <a:cs typeface="Calibri" pitchFamily="34" charset="0"/>
              </a:rPr>
              <a:t>, </a:t>
            </a:r>
            <a:r>
              <a:rPr lang="en-US" altLang="ja-JP" sz="1400" dirty="0" err="1">
                <a:solidFill>
                  <a:srgbClr val="C00000"/>
                </a:solidFill>
                <a:cs typeface="Calibri" pitchFamily="34" charset="0"/>
              </a:rPr>
              <a:t>Nanova</a:t>
            </a:r>
            <a:r>
              <a:rPr lang="en-US" altLang="ja-JP" sz="1400" dirty="0">
                <a:solidFill>
                  <a:srgbClr val="C00000"/>
                </a:solidFill>
                <a:cs typeface="Calibri" pitchFamily="34" charset="0"/>
              </a:rPr>
              <a:t>, </a:t>
            </a:r>
            <a:r>
              <a:rPr lang="en-US" altLang="ja-JP" sz="1400" dirty="0" smtClean="0">
                <a:solidFill>
                  <a:srgbClr val="C00000"/>
                </a:solidFill>
                <a:cs typeface="Calibri" pitchFamily="34" charset="0"/>
              </a:rPr>
              <a:t>Nishi, </a:t>
            </a:r>
            <a:r>
              <a:rPr lang="en-US" altLang="ja-JP" sz="1400" dirty="0" err="1" smtClean="0">
                <a:solidFill>
                  <a:srgbClr val="C00000"/>
                </a:solidFill>
                <a:cs typeface="Calibri" pitchFamily="34" charset="0"/>
              </a:rPr>
              <a:t>Okochi</a:t>
            </a:r>
            <a:r>
              <a:rPr lang="en-US" altLang="ja-JP" sz="1400" dirty="0">
                <a:solidFill>
                  <a:srgbClr val="C00000"/>
                </a:solidFill>
                <a:cs typeface="Calibri" pitchFamily="34" charset="0"/>
              </a:rPr>
              <a:t>, Outa, Suzuki, Tanaka, </a:t>
            </a:r>
            <a:r>
              <a:rPr lang="en-US" altLang="ja-JP" sz="1400" dirty="0" err="1">
                <a:solidFill>
                  <a:srgbClr val="C00000"/>
                </a:solidFill>
                <a:cs typeface="Calibri" pitchFamily="34" charset="0"/>
              </a:rPr>
              <a:t>Weick</a:t>
            </a:r>
            <a:r>
              <a:rPr lang="en-US" altLang="ja-JP" sz="1400" dirty="0">
                <a:solidFill>
                  <a:srgbClr val="C00000"/>
                </a:solidFill>
                <a:cs typeface="Calibri" pitchFamily="34" charset="0"/>
              </a:rPr>
              <a:t>,  </a:t>
            </a:r>
            <a:r>
              <a:rPr lang="en-US" altLang="ja-JP" sz="1400" dirty="0" smtClean="0">
                <a:solidFill>
                  <a:srgbClr val="C00000"/>
                </a:solidFill>
                <a:cs typeface="Calibri" pitchFamily="34" charset="0"/>
              </a:rPr>
              <a:t>PTP128(12)601. …</a:t>
            </a:r>
            <a:endParaRPr lang="en-US" altLang="ja-JP" sz="1400" dirty="0">
              <a:solidFill>
                <a:srgbClr val="C00000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4694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30833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810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C 0.00399 -0.00348 0.00417 -0.00278 0.00989 -0.00209 C 0.00677 -0.00093 0.00364 4.44444E-6 0.00052 0.00138 C 0.00156 -0.00417 -0.00208 -0.00255 -0.00521 -0.00209 C -0.00399 -0.00116 0.00173 4.44444E-6 1.66667E-6 4.44444E-6 Z " pathEditMode="relative" rAng="0" ptsTypes="fffff">
                                      <p:cBhvr>
                                        <p:cTn id="9" dur="500" fill="hold"/>
                                        <p:tgtEl>
                                          <p:spTgt spid="681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8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0" presetClass="path" presetSubtype="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C 0.01007 0.00509 0.02101 0.01088 0.02865 0.01805 C 0.03594 0.025 0.04115 0.03356 0.04479 0.04352 C 0.04844 0.05231 0.05035 0.06296 0.05087 0.07338 C 0.05208 0.08356 0.05087 0.09653 0.04896 0.10509 C 0.04705 0.11342 0.04306 0.11967 0.03906 0.12315 C 0.03507 0.12755 0.02726 0.1287 0.025 0.13055 " pathEditMode="relative" rAng="0" ptsTypes="aaaaaaA">
                                      <p:cBhvr>
                                        <p:cTn id="18" dur="2000" fill="hold"/>
                                        <p:tgtEl>
                                          <p:spTgt spid="68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652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29375 -0.0027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81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87" y="-13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8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023" grpId="0" animBg="1"/>
      <p:bldP spid="681025" grpId="0" animBg="1"/>
      <p:bldP spid="681025" grpId="1" animBg="1"/>
      <p:bldP spid="681026" grpId="0" animBg="1"/>
      <p:bldP spid="681026" grpId="1" animBg="1"/>
      <p:bldP spid="681027" grpId="0"/>
      <p:bldP spid="681035" grpId="0"/>
      <p:bldP spid="6810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/>
          <p:cNvGrpSpPr/>
          <p:nvPr/>
        </p:nvGrpSpPr>
        <p:grpSpPr>
          <a:xfrm>
            <a:off x="191488" y="3642466"/>
            <a:ext cx="3338095" cy="3072016"/>
            <a:chOff x="191488" y="3642466"/>
            <a:chExt cx="3338095" cy="3072016"/>
          </a:xfrm>
        </p:grpSpPr>
        <p:pic>
          <p:nvPicPr>
            <p:cNvPr id="53" name="Picture 5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629" y="3710824"/>
              <a:ext cx="2771954" cy="2450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6" name="グループ化 15"/>
            <p:cNvGrpSpPr/>
            <p:nvPr/>
          </p:nvGrpSpPr>
          <p:grpSpPr>
            <a:xfrm>
              <a:off x="191488" y="3642466"/>
              <a:ext cx="3209838" cy="3072016"/>
              <a:chOff x="191488" y="3642466"/>
              <a:chExt cx="3209838" cy="3072016"/>
            </a:xfrm>
          </p:grpSpPr>
          <p:sp>
            <p:nvSpPr>
              <p:cNvPr id="55" name="Text Box 7"/>
              <p:cNvSpPr txBox="1">
                <a:spLocks noChangeArrowheads="1"/>
              </p:cNvSpPr>
              <p:nvPr/>
            </p:nvSpPr>
            <p:spPr bwMode="auto">
              <a:xfrm>
                <a:off x="433708" y="4561862"/>
                <a:ext cx="409086" cy="286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sz="14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0.6</a:t>
                </a:r>
              </a:p>
            </p:txBody>
          </p:sp>
          <p:sp>
            <p:nvSpPr>
              <p:cNvPr id="56" name="Text Box 8"/>
              <p:cNvSpPr txBox="1">
                <a:spLocks noChangeArrowheads="1"/>
              </p:cNvSpPr>
              <p:nvPr/>
            </p:nvSpPr>
            <p:spPr bwMode="auto">
              <a:xfrm>
                <a:off x="433708" y="5038385"/>
                <a:ext cx="409086" cy="286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sz="14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0.4</a:t>
                </a:r>
              </a:p>
            </p:txBody>
          </p:sp>
          <p:sp>
            <p:nvSpPr>
              <p:cNvPr id="57" name="Text Box 9"/>
              <p:cNvSpPr txBox="1">
                <a:spLocks noChangeArrowheads="1"/>
              </p:cNvSpPr>
              <p:nvPr/>
            </p:nvSpPr>
            <p:spPr bwMode="auto">
              <a:xfrm>
                <a:off x="433708" y="4085340"/>
                <a:ext cx="409086" cy="286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sz="14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0.8</a:t>
                </a:r>
              </a:p>
            </p:txBody>
          </p:sp>
          <p:sp>
            <p:nvSpPr>
              <p:cNvPr id="60" name="Text Box 16"/>
              <p:cNvSpPr txBox="1">
                <a:spLocks noChangeArrowheads="1"/>
              </p:cNvSpPr>
              <p:nvPr/>
            </p:nvSpPr>
            <p:spPr bwMode="auto">
              <a:xfrm>
                <a:off x="442636" y="3642466"/>
                <a:ext cx="592894" cy="286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sz="14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1.0</a:t>
                </a:r>
              </a:p>
            </p:txBody>
          </p:sp>
          <p:sp>
            <p:nvSpPr>
              <p:cNvPr id="54" name="Text Box 6"/>
              <p:cNvSpPr txBox="1">
                <a:spLocks noChangeArrowheads="1"/>
              </p:cNvSpPr>
              <p:nvPr/>
            </p:nvSpPr>
            <p:spPr bwMode="auto">
              <a:xfrm>
                <a:off x="433708" y="5514907"/>
                <a:ext cx="409086" cy="286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sz="14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0.2</a:t>
                </a:r>
              </a:p>
            </p:txBody>
          </p:sp>
          <p:sp>
            <p:nvSpPr>
              <p:cNvPr id="58" name="Text Box 10"/>
              <p:cNvSpPr txBox="1">
                <a:spLocks noChangeArrowheads="1"/>
              </p:cNvSpPr>
              <p:nvPr/>
            </p:nvSpPr>
            <p:spPr bwMode="auto">
              <a:xfrm rot="16200000">
                <a:off x="-857389" y="4858578"/>
                <a:ext cx="2383986" cy="286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sz="14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Momentum transfer q [</a:t>
                </a:r>
                <a:r>
                  <a:rPr lang="en-US" altLang="ja-JP" sz="1400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GeV</a:t>
                </a:r>
                <a:r>
                  <a:rPr lang="en-US" altLang="ja-JP" sz="14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/c]</a:t>
                </a:r>
              </a:p>
            </p:txBody>
          </p:sp>
          <p:grpSp>
            <p:nvGrpSpPr>
              <p:cNvPr id="15" name="グループ化 14"/>
              <p:cNvGrpSpPr/>
              <p:nvPr/>
            </p:nvGrpSpPr>
            <p:grpSpPr>
              <a:xfrm>
                <a:off x="573361" y="6024087"/>
                <a:ext cx="2827965" cy="690395"/>
                <a:chOff x="573361" y="6024087"/>
                <a:chExt cx="2827965" cy="690395"/>
              </a:xfrm>
            </p:grpSpPr>
            <p:sp>
              <p:nvSpPr>
                <p:cNvPr id="5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609600" y="6400550"/>
                  <a:ext cx="2791726" cy="3139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971958"/>
                    </a:buClr>
                    <a:buSzPct val="70000"/>
                    <a:buFont typeface="Wingdings" pitchFamily="2" charset="2"/>
                    <a:buNone/>
                    <a:defRPr/>
                  </a:pPr>
                  <a:r>
                    <a:rPr lang="en-US" altLang="ja-JP" sz="16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proton kinetic energy </a:t>
                  </a:r>
                  <a:r>
                    <a:rPr lang="en-US" altLang="ja-JP" sz="1600" dirty="0" err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Tp</a:t>
                  </a:r>
                  <a:r>
                    <a:rPr lang="en-US" altLang="ja-JP" sz="16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 [</a:t>
                  </a:r>
                  <a:r>
                    <a:rPr lang="en-US" altLang="ja-JP" sz="1600" dirty="0" err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GeV</a:t>
                  </a:r>
                  <a:r>
                    <a:rPr lang="en-US" altLang="ja-JP" sz="16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]</a:t>
                  </a:r>
                </a:p>
              </p:txBody>
            </p:sp>
            <p:sp>
              <p:nvSpPr>
                <p:cNvPr id="6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573361" y="6024087"/>
                  <a:ext cx="274434" cy="2862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971958"/>
                    </a:buClr>
                    <a:buSzPct val="70000"/>
                    <a:buFont typeface="Wingdings" pitchFamily="2" charset="2"/>
                    <a:buNone/>
                    <a:defRPr/>
                  </a:pPr>
                  <a:r>
                    <a:rPr lang="en-US" altLang="ja-JP" sz="14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0</a:t>
                  </a:r>
                </a:p>
              </p:txBody>
            </p:sp>
            <p:sp>
              <p:nvSpPr>
                <p:cNvPr id="6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874531" y="6169719"/>
                  <a:ext cx="409086" cy="2862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971958"/>
                    </a:buClr>
                    <a:buSzPct val="70000"/>
                    <a:buFont typeface="Wingdings" pitchFamily="2" charset="2"/>
                    <a:buNone/>
                    <a:defRPr/>
                  </a:pPr>
                  <a:r>
                    <a:rPr lang="en-US" altLang="ja-JP" sz="14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0.5</a:t>
                  </a:r>
                </a:p>
              </p:txBody>
            </p:sp>
            <p:sp>
              <p:nvSpPr>
                <p:cNvPr id="6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56579" y="6155850"/>
                  <a:ext cx="274434" cy="2862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971958"/>
                    </a:buClr>
                    <a:buSzPct val="70000"/>
                    <a:buFont typeface="Wingdings" pitchFamily="2" charset="2"/>
                    <a:buNone/>
                    <a:defRPr/>
                  </a:pPr>
                  <a:r>
                    <a:rPr lang="en-US" altLang="ja-JP" sz="14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0</a:t>
                  </a:r>
                </a:p>
              </p:txBody>
            </p:sp>
            <p:sp>
              <p:nvSpPr>
                <p:cNvPr id="6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500648" y="6169719"/>
                  <a:ext cx="409086" cy="2862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971958"/>
                    </a:buClr>
                    <a:buSzPct val="70000"/>
                    <a:buFont typeface="Wingdings" pitchFamily="2" charset="2"/>
                    <a:buNone/>
                    <a:defRPr/>
                  </a:pPr>
                  <a:r>
                    <a:rPr lang="en-US" altLang="ja-JP" sz="14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1.5</a:t>
                  </a:r>
                </a:p>
              </p:txBody>
            </p:sp>
            <p:sp>
              <p:nvSpPr>
                <p:cNvPr id="6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187589" y="6169719"/>
                  <a:ext cx="274434" cy="2862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971958"/>
                    </a:buClr>
                    <a:buSzPct val="70000"/>
                    <a:buFont typeface="Wingdings" pitchFamily="2" charset="2"/>
                    <a:buNone/>
                    <a:defRPr/>
                  </a:pPr>
                  <a:r>
                    <a:rPr lang="en-US" altLang="ja-JP" sz="1400" dirty="0" smtClean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1</a:t>
                  </a:r>
                  <a:endParaRPr lang="en-US" altLang="ja-JP" sz="14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6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126764" y="6169719"/>
                  <a:ext cx="409086" cy="2862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971958"/>
                    </a:buClr>
                    <a:buSzPct val="70000"/>
                    <a:buFont typeface="Wingdings" pitchFamily="2" charset="2"/>
                    <a:buNone/>
                    <a:defRPr/>
                  </a:pPr>
                  <a:r>
                    <a:rPr lang="en-US" altLang="ja-JP" sz="14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2.5</a:t>
                  </a:r>
                </a:p>
              </p:txBody>
            </p:sp>
            <p:sp>
              <p:nvSpPr>
                <p:cNvPr id="6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813706" y="6169719"/>
                  <a:ext cx="274434" cy="2862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971958"/>
                    </a:buClr>
                    <a:buSzPct val="70000"/>
                    <a:buFont typeface="Wingdings" pitchFamily="2" charset="2"/>
                    <a:buNone/>
                    <a:defRPr/>
                  </a:pPr>
                  <a:r>
                    <a:rPr lang="en-US" altLang="ja-JP" sz="1400" dirty="0" smtClean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2</a:t>
                  </a:r>
                  <a:endParaRPr lang="en-US" altLang="ja-JP" sz="14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6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752881" y="6169719"/>
                  <a:ext cx="409086" cy="2862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971958"/>
                    </a:buClr>
                    <a:buSzPct val="70000"/>
                    <a:buFont typeface="Wingdings" pitchFamily="2" charset="2"/>
                    <a:buNone/>
                    <a:defRPr/>
                  </a:pPr>
                  <a:r>
                    <a:rPr lang="en-US" altLang="ja-JP" sz="1400" dirty="0" smtClean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3.5</a:t>
                  </a:r>
                  <a:endParaRPr lang="en-US" altLang="ja-JP" sz="14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6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439823" y="6169719"/>
                  <a:ext cx="274434" cy="2862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971958"/>
                    </a:buClr>
                    <a:buSzPct val="70000"/>
                    <a:buFont typeface="Wingdings" pitchFamily="2" charset="2"/>
                    <a:buNone/>
                    <a:defRPr/>
                  </a:pPr>
                  <a:r>
                    <a:rPr lang="en-US" altLang="ja-JP" sz="1400" dirty="0" smtClean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3</a:t>
                  </a:r>
                  <a:endParaRPr lang="en-US" altLang="ja-JP" sz="14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7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065940" y="6164765"/>
                  <a:ext cx="274434" cy="2862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971958"/>
                    </a:buClr>
                    <a:buSzPct val="70000"/>
                    <a:buFont typeface="Wingdings" pitchFamily="2" charset="2"/>
                    <a:buNone/>
                    <a:defRPr/>
                  </a:pPr>
                  <a:r>
                    <a:rPr lang="en-US" altLang="ja-JP" sz="1400" dirty="0" smtClean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4</a:t>
                  </a:r>
                  <a:endParaRPr lang="en-US" altLang="ja-JP" sz="14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78" name="Text Box 44"/>
          <p:cNvSpPr txBox="1">
            <a:spLocks noChangeArrowheads="1"/>
          </p:cNvSpPr>
          <p:nvPr/>
        </p:nvSpPr>
        <p:spPr bwMode="auto">
          <a:xfrm>
            <a:off x="1675009" y="5592146"/>
            <a:ext cx="771365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w(782)</a:t>
            </a:r>
            <a:endParaRPr lang="en-US" altLang="ja-JP" sz="1600" baseline="-250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79" name="Text Box 45"/>
          <p:cNvSpPr txBox="1">
            <a:spLocks noChangeArrowheads="1"/>
          </p:cNvSpPr>
          <p:nvPr/>
        </p:nvSpPr>
        <p:spPr bwMode="auto">
          <a:xfrm>
            <a:off x="866605" y="5829912"/>
            <a:ext cx="753732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(547)</a:t>
            </a:r>
            <a:endParaRPr lang="en-US" altLang="ja-JP" sz="1600" baseline="-250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80" name="Line 46"/>
          <p:cNvSpPr>
            <a:spLocks noChangeShapeType="1"/>
          </p:cNvSpPr>
          <p:nvPr/>
        </p:nvSpPr>
        <p:spPr bwMode="auto">
          <a:xfrm flipH="1">
            <a:off x="1247031" y="5592146"/>
            <a:ext cx="237766" cy="237766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/>
          </a:p>
        </p:txBody>
      </p:sp>
      <p:sp>
        <p:nvSpPr>
          <p:cNvPr id="81" name="Line 47"/>
          <p:cNvSpPr>
            <a:spLocks noChangeShapeType="1"/>
          </p:cNvSpPr>
          <p:nvPr/>
        </p:nvSpPr>
        <p:spPr bwMode="auto">
          <a:xfrm flipH="1">
            <a:off x="1960328" y="5449487"/>
            <a:ext cx="142660" cy="14266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/>
          </a:p>
        </p:txBody>
      </p:sp>
      <p:sp>
        <p:nvSpPr>
          <p:cNvPr id="83" name="Line 49"/>
          <p:cNvSpPr>
            <a:spLocks noChangeShapeType="1"/>
          </p:cNvSpPr>
          <p:nvPr/>
        </p:nvSpPr>
        <p:spPr bwMode="auto">
          <a:xfrm flipH="1" flipV="1">
            <a:off x="757629" y="5361315"/>
            <a:ext cx="2771954" cy="0"/>
          </a:xfrm>
          <a:prstGeom prst="line">
            <a:avLst/>
          </a:prstGeom>
          <a:noFill/>
          <a:ln w="9525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/>
          </a:p>
        </p:txBody>
      </p:sp>
      <p:sp>
        <p:nvSpPr>
          <p:cNvPr id="3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64A83-A659-4B36-AE80-6283E5E09555}" type="slidenum">
              <a:rPr lang="en-US" altLang="ja-JP"/>
              <a:pPr/>
              <a:t>17</a:t>
            </a:fld>
            <a:endParaRPr lang="en-US" altLang="ja-JP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7939" name="Rectangle 3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dirty="0" smtClean="0"/>
                  <a:t>formation by (</a:t>
                </a:r>
                <a:r>
                  <a:rPr lang="en-US" altLang="ja-JP" dirty="0" err="1" smtClean="0"/>
                  <a:t>p,d</a:t>
                </a:r>
                <a:r>
                  <a:rPr lang="en-US" altLang="ja-JP" dirty="0" smtClean="0"/>
                  <a:t>) reaction @ GSI </a:t>
                </a:r>
                <a:r>
                  <a:rPr lang="en-US" altLang="ja-JP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</a:rPr>
                      <m:t>→ </m:t>
                    </m:r>
                  </m:oMath>
                </a14:m>
                <a:r>
                  <a:rPr lang="en-US" altLang="ja-JP" sz="2000" dirty="0" smtClean="0"/>
                  <a:t>K. </a:t>
                </a:r>
                <a:r>
                  <a:rPr lang="en-US" altLang="ja-JP" sz="2000" dirty="0" err="1" smtClean="0"/>
                  <a:t>Itahashi</a:t>
                </a:r>
                <a:r>
                  <a:rPr lang="en-US" altLang="ja-JP" sz="2000" dirty="0" smtClean="0"/>
                  <a:t> 29-M-4)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807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l="-1531" t="-6250" b="-291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7942" name="Text Box 6"/>
          <p:cNvSpPr txBox="1">
            <a:spLocks noChangeArrowheads="1"/>
          </p:cNvSpPr>
          <p:nvPr/>
        </p:nvSpPr>
        <p:spPr bwMode="auto">
          <a:xfrm>
            <a:off x="228600" y="3124200"/>
            <a:ext cx="1997075" cy="355600"/>
          </a:xfrm>
          <a:prstGeom prst="rect">
            <a:avLst/>
          </a:prstGeom>
          <a:noFill/>
          <a:ln w="158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chemeClr val="accent2"/>
              </a:buClr>
              <a:buFont typeface="Arial" charset="0"/>
              <a:buNone/>
            </a:pPr>
            <a:r>
              <a:rPr lang="en-US" altLang="ja-JP" sz="1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momentum transfer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7960" name="Text Box 24"/>
              <p:cNvSpPr txBox="1">
                <a:spLocks noChangeArrowheads="1"/>
              </p:cNvSpPr>
              <p:nvPr/>
            </p:nvSpPr>
            <p:spPr bwMode="auto">
              <a:xfrm>
                <a:off x="3685477" y="3124200"/>
                <a:ext cx="3472489" cy="369332"/>
              </a:xfrm>
              <a:prstGeom prst="rect">
                <a:avLst/>
              </a:prstGeom>
              <a:noFill/>
              <a:ln w="1587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Clr>
                    <a:schemeClr val="accent2"/>
                  </a:buClr>
                  <a:buFont typeface="Arial" charset="0"/>
                  <a:buNone/>
                </a:pPr>
                <a:r>
                  <a:rPr lang="en-US" altLang="ja-JP" sz="1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elementary cross section </a:t>
                </a:r>
                <a14:m>
                  <m:oMath xmlns:m="http://schemas.openxmlformats.org/officeDocument/2006/math">
                    <m:r>
                      <a:rPr lang="en-US" altLang="ja-JP" sz="1800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𝑝𝑛</m:t>
                    </m:r>
                    <m:r>
                      <a:rPr lang="en-US" altLang="ja-JP" sz="1800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 →</m:t>
                    </m:r>
                    <m:r>
                      <a:rPr lang="en-US" altLang="ja-JP" sz="1800" b="0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𝜂</m:t>
                    </m:r>
                    <m:r>
                      <a:rPr lang="en-US" altLang="ja-JP" sz="1800" b="0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′</m:t>
                    </m:r>
                    <m:r>
                      <a:rPr lang="en-US" altLang="ja-JP" sz="1800" i="1" dirty="0" err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Wingdings" pitchFamily="2" charset="2"/>
                      </a:rPr>
                      <m:t>𝑑</m:t>
                    </m:r>
                  </m:oMath>
                </a14:m>
                <a:endParaRPr lang="en-US" altLang="ja-JP" sz="1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807960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5477" y="3124200"/>
                <a:ext cx="3472489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049" t="-7937" b="-28571"/>
                </a:stretch>
              </a:blipFill>
              <a:ln w="1587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477619" y="2136006"/>
            <a:ext cx="1316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dirty="0" smtClean="0"/>
              <a:t>target : </a:t>
            </a:r>
            <a:r>
              <a:rPr lang="en-US" altLang="ja-JP" b="1" baseline="30000" dirty="0" smtClean="0">
                <a:solidFill>
                  <a:srgbClr val="FF0000"/>
                </a:solidFill>
              </a:rPr>
              <a:t>12</a:t>
            </a:r>
            <a:r>
              <a:rPr lang="en-US" altLang="ja-JP" b="1" dirty="0" smtClean="0">
                <a:solidFill>
                  <a:srgbClr val="FF0000"/>
                </a:solidFill>
              </a:rPr>
              <a:t>C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491830" y="1781199"/>
                <a:ext cx="3905556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dirty="0" smtClean="0"/>
                  <a:t>proton kinetic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</a:rPr>
                      <m:t>=2.5</m:t>
                    </m:r>
                  </m:oMath>
                </a14:m>
                <a:r>
                  <a:rPr lang="en-US" altLang="ja-JP" dirty="0" smtClean="0"/>
                  <a:t> GeV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30" y="1781199"/>
                <a:ext cx="3905556" cy="423770"/>
              </a:xfrm>
              <a:prstGeom prst="rect">
                <a:avLst/>
              </a:prstGeom>
              <a:blipFill rotWithShape="1">
                <a:blip r:embed="rId6"/>
                <a:stretch>
                  <a:fillRect l="-1875" t="-8571" r="-1406" b="-257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76200" y="971490"/>
            <a:ext cx="2956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u="sng" dirty="0" smtClean="0"/>
              <a:t>missing mass spectroscopy</a:t>
            </a:r>
            <a:endParaRPr kumimoji="1" lang="ja-JP" altLang="en-US" u="sng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437402" y="2495490"/>
            <a:ext cx="3264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dirty="0"/>
              <a:t>f</a:t>
            </a:r>
            <a:r>
              <a:rPr lang="en-US" altLang="ja-JP" dirty="0" smtClean="0"/>
              <a:t>orward reaction :  </a:t>
            </a:r>
            <a:r>
              <a:rPr lang="en-US" altLang="ja-JP" dirty="0" err="1" smtClean="0">
                <a:latin typeface="Symbol" pitchFamily="18" charset="2"/>
              </a:rPr>
              <a:t>q</a:t>
            </a:r>
            <a:r>
              <a:rPr lang="en-US" altLang="ja-JP" i="1" baseline="-25000" dirty="0" err="1" smtClean="0"/>
              <a:t>d</a:t>
            </a:r>
            <a:r>
              <a:rPr lang="en-US" altLang="ja-JP" dirty="0" smtClean="0"/>
              <a:t> = 0 deg.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 Box 38"/>
              <p:cNvSpPr txBox="1">
                <a:spLocks noChangeArrowheads="1"/>
              </p:cNvSpPr>
              <p:nvPr/>
            </p:nvSpPr>
            <p:spPr bwMode="auto">
              <a:xfrm>
                <a:off x="1892961" y="3880232"/>
                <a:ext cx="355658" cy="3748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8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</a:rPr>
                            <m:t>𝑚</m:t>
                          </m:r>
                        </m:e>
                        <m:sub>
                          <m:sSup>
                            <m:sSupPr>
                              <m:ctrlPr>
                                <a:rPr lang="en-US" altLang="ja-JP" sz="1800" b="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800" b="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altLang="ja-JP" sz="1800" b="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altLang="ja-JP" sz="1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72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2961" y="3880232"/>
                <a:ext cx="355658" cy="374846"/>
              </a:xfrm>
              <a:prstGeom prst="rect">
                <a:avLst/>
              </a:prstGeom>
              <a:blipFill rotWithShape="1">
                <a:blip r:embed="rId7"/>
                <a:stretch>
                  <a:fillRect r="-46552" b="-147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Line 39"/>
          <p:cNvSpPr>
            <a:spLocks noChangeShapeType="1"/>
          </p:cNvSpPr>
          <p:nvPr/>
        </p:nvSpPr>
        <p:spPr bwMode="auto">
          <a:xfrm flipH="1">
            <a:off x="1722562" y="4117998"/>
            <a:ext cx="265505" cy="332872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/>
          </a:p>
        </p:txBody>
      </p:sp>
      <p:sp>
        <p:nvSpPr>
          <p:cNvPr id="74" name="Text Box 40"/>
          <p:cNvSpPr txBox="1">
            <a:spLocks noChangeArrowheads="1"/>
          </p:cNvSpPr>
          <p:nvPr/>
        </p:nvSpPr>
        <p:spPr bwMode="auto">
          <a:xfrm>
            <a:off x="2320940" y="4165551"/>
            <a:ext cx="1460656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n-US" altLang="ja-JP" sz="1800" i="1" baseline="-250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1800" baseline="-250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’ </a:t>
            </a:r>
            <a:r>
              <a:rPr lang="en-US" altLang="ja-JP" sz="18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– 50 MeV</a:t>
            </a:r>
          </a:p>
        </p:txBody>
      </p:sp>
      <p:sp>
        <p:nvSpPr>
          <p:cNvPr id="75" name="Line 41"/>
          <p:cNvSpPr>
            <a:spLocks noChangeShapeType="1"/>
          </p:cNvSpPr>
          <p:nvPr/>
        </p:nvSpPr>
        <p:spPr bwMode="auto">
          <a:xfrm flipH="1">
            <a:off x="1892961" y="4450870"/>
            <a:ext cx="475532" cy="427979"/>
          </a:xfrm>
          <a:prstGeom prst="line">
            <a:avLst/>
          </a:prstGeom>
          <a:noFill/>
          <a:ln w="63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/>
          </a:p>
        </p:txBody>
      </p:sp>
      <p:sp>
        <p:nvSpPr>
          <p:cNvPr id="76" name="Text Box 42"/>
          <p:cNvSpPr txBox="1">
            <a:spLocks noChangeArrowheads="1"/>
          </p:cNvSpPr>
          <p:nvPr/>
        </p:nvSpPr>
        <p:spPr bwMode="auto">
          <a:xfrm>
            <a:off x="2511153" y="4593529"/>
            <a:ext cx="1576072" cy="341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n-US" altLang="ja-JP" sz="1800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1800" baseline="-25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’ </a:t>
            </a:r>
            <a:r>
              <a:rPr lang="en-US" altLang="ja-JP" sz="18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– 100 MeV</a:t>
            </a:r>
          </a:p>
        </p:txBody>
      </p:sp>
      <p:sp>
        <p:nvSpPr>
          <p:cNvPr id="77" name="Line 43"/>
          <p:cNvSpPr>
            <a:spLocks noChangeShapeType="1"/>
          </p:cNvSpPr>
          <p:nvPr/>
        </p:nvSpPr>
        <p:spPr bwMode="auto">
          <a:xfrm flipH="1">
            <a:off x="2178280" y="4878848"/>
            <a:ext cx="475532" cy="380425"/>
          </a:xfrm>
          <a:prstGeom prst="line">
            <a:avLst/>
          </a:prstGeom>
          <a:noFill/>
          <a:ln w="63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/>
          </a:p>
        </p:txBody>
      </p:sp>
      <p:sp>
        <p:nvSpPr>
          <p:cNvPr id="82" name="Line 48"/>
          <p:cNvSpPr>
            <a:spLocks noChangeShapeType="1"/>
          </p:cNvSpPr>
          <p:nvPr/>
        </p:nvSpPr>
        <p:spPr bwMode="auto">
          <a:xfrm flipV="1">
            <a:off x="2293651" y="3723703"/>
            <a:ext cx="0" cy="2425212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/>
          </a:p>
        </p:txBody>
      </p:sp>
      <p:sp>
        <p:nvSpPr>
          <p:cNvPr id="84" name="Line 50"/>
          <p:cNvSpPr>
            <a:spLocks noChangeShapeType="1"/>
          </p:cNvSpPr>
          <p:nvPr/>
        </p:nvSpPr>
        <p:spPr bwMode="auto">
          <a:xfrm flipH="1" flipV="1">
            <a:off x="763573" y="5062127"/>
            <a:ext cx="2739261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/>
          </a:p>
        </p:txBody>
      </p:sp>
      <p:sp>
        <p:nvSpPr>
          <p:cNvPr id="86" name="Oval 56"/>
          <p:cNvSpPr>
            <a:spLocks noChangeArrowheads="1"/>
          </p:cNvSpPr>
          <p:nvPr/>
        </p:nvSpPr>
        <p:spPr bwMode="auto">
          <a:xfrm>
            <a:off x="5943600" y="1089025"/>
            <a:ext cx="1558925" cy="15589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 sz="2800"/>
          </a:p>
        </p:txBody>
      </p:sp>
      <p:sp>
        <p:nvSpPr>
          <p:cNvPr id="88" name="Oval 57"/>
          <p:cNvSpPr>
            <a:spLocks noChangeArrowheads="1"/>
          </p:cNvSpPr>
          <p:nvPr/>
        </p:nvSpPr>
        <p:spPr bwMode="auto">
          <a:xfrm>
            <a:off x="5148944" y="1282700"/>
            <a:ext cx="260350" cy="2603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 sz="2800"/>
          </a:p>
        </p:txBody>
      </p:sp>
      <p:sp>
        <p:nvSpPr>
          <p:cNvPr id="90" name="Oval 58"/>
          <p:cNvSpPr>
            <a:spLocks noChangeArrowheads="1"/>
          </p:cNvSpPr>
          <p:nvPr/>
        </p:nvSpPr>
        <p:spPr bwMode="auto">
          <a:xfrm>
            <a:off x="6476286" y="1311722"/>
            <a:ext cx="234950" cy="234950"/>
          </a:xfrm>
          <a:prstGeom prst="ellipse">
            <a:avLst/>
          </a:prstGeom>
          <a:solidFill>
            <a:schemeClr val="bg1"/>
          </a:solidFill>
          <a:ln w="158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 sz="2800"/>
          </a:p>
        </p:txBody>
      </p:sp>
      <p:sp>
        <p:nvSpPr>
          <p:cNvPr id="91" name="Oval 59"/>
          <p:cNvSpPr>
            <a:spLocks noChangeArrowheads="1"/>
          </p:cNvSpPr>
          <p:nvPr/>
        </p:nvSpPr>
        <p:spPr bwMode="auto">
          <a:xfrm>
            <a:off x="8328484" y="1331988"/>
            <a:ext cx="269007" cy="2690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 sz="2800"/>
          </a:p>
        </p:txBody>
      </p:sp>
      <p:sp>
        <p:nvSpPr>
          <p:cNvPr id="92" name="Oval 60"/>
          <p:cNvSpPr>
            <a:spLocks noChangeArrowheads="1"/>
          </p:cNvSpPr>
          <p:nvPr/>
        </p:nvSpPr>
        <p:spPr bwMode="auto">
          <a:xfrm>
            <a:off x="6899636" y="2152794"/>
            <a:ext cx="260350" cy="2603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 sz="2800"/>
          </a:p>
        </p:txBody>
      </p:sp>
      <p:sp>
        <p:nvSpPr>
          <p:cNvPr id="93" name="Text Box 61"/>
          <p:cNvSpPr txBox="1">
            <a:spLocks noChangeArrowheads="1"/>
          </p:cNvSpPr>
          <p:nvPr/>
        </p:nvSpPr>
        <p:spPr bwMode="auto">
          <a:xfrm>
            <a:off x="8055171" y="1500187"/>
            <a:ext cx="5559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en-US" altLang="ja-JP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94" name="Group 62"/>
          <p:cNvGrpSpPr>
            <a:grpSpLocks/>
          </p:cNvGrpSpPr>
          <p:nvPr/>
        </p:nvGrpSpPr>
        <p:grpSpPr bwMode="auto">
          <a:xfrm>
            <a:off x="5281613" y="1393825"/>
            <a:ext cx="2871787" cy="846138"/>
            <a:chOff x="1791" y="768"/>
            <a:chExt cx="1809" cy="533"/>
          </a:xfrm>
        </p:grpSpPr>
        <p:sp>
          <p:nvSpPr>
            <p:cNvPr id="95" name="Line 63"/>
            <p:cNvSpPr>
              <a:spLocks noChangeShapeType="1"/>
            </p:cNvSpPr>
            <p:nvPr/>
          </p:nvSpPr>
          <p:spPr bwMode="auto">
            <a:xfrm>
              <a:off x="1791" y="7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 sz="2800"/>
            </a:p>
          </p:txBody>
        </p:sp>
        <p:sp>
          <p:nvSpPr>
            <p:cNvPr id="96" name="Line 64"/>
            <p:cNvSpPr>
              <a:spLocks noChangeShapeType="1"/>
            </p:cNvSpPr>
            <p:nvPr/>
          </p:nvSpPr>
          <p:spPr bwMode="auto">
            <a:xfrm>
              <a:off x="2771" y="768"/>
              <a:ext cx="829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 sz="2800"/>
            </a:p>
          </p:txBody>
        </p:sp>
        <p:sp>
          <p:nvSpPr>
            <p:cNvPr id="97" name="Arc 65"/>
            <p:cNvSpPr>
              <a:spLocks/>
            </p:cNvSpPr>
            <p:nvPr/>
          </p:nvSpPr>
          <p:spPr bwMode="auto">
            <a:xfrm rot="5400000">
              <a:off x="2749" y="948"/>
              <a:ext cx="481" cy="225"/>
            </a:xfrm>
            <a:custGeom>
              <a:avLst/>
              <a:gdLst>
                <a:gd name="G0" fmla="+- 21579 0 0"/>
                <a:gd name="G1" fmla="+- 21600 0 0"/>
                <a:gd name="G2" fmla="+- 21600 0 0"/>
                <a:gd name="T0" fmla="*/ 0 w 38926"/>
                <a:gd name="T1" fmla="*/ 20653 h 21600"/>
                <a:gd name="T2" fmla="*/ 38926 w 38926"/>
                <a:gd name="T3" fmla="*/ 8730 h 21600"/>
                <a:gd name="T4" fmla="*/ 21579 w 3892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926" h="21600" fill="none" extrusionOk="0">
                  <a:moveTo>
                    <a:pt x="-1" y="20652"/>
                  </a:moveTo>
                  <a:cubicBezTo>
                    <a:pt x="506" y="9103"/>
                    <a:pt x="10017" y="-1"/>
                    <a:pt x="21579" y="0"/>
                  </a:cubicBezTo>
                  <a:cubicBezTo>
                    <a:pt x="28417" y="0"/>
                    <a:pt x="34851" y="3238"/>
                    <a:pt x="38926" y="8729"/>
                  </a:cubicBezTo>
                </a:path>
                <a:path w="38926" h="21600" stroke="0" extrusionOk="0">
                  <a:moveTo>
                    <a:pt x="-1" y="20652"/>
                  </a:moveTo>
                  <a:cubicBezTo>
                    <a:pt x="506" y="9103"/>
                    <a:pt x="10017" y="-1"/>
                    <a:pt x="21579" y="0"/>
                  </a:cubicBezTo>
                  <a:cubicBezTo>
                    <a:pt x="28417" y="0"/>
                    <a:pt x="34851" y="3238"/>
                    <a:pt x="38926" y="8729"/>
                  </a:cubicBezTo>
                  <a:lnTo>
                    <a:pt x="21579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 sz="2800"/>
            </a:p>
          </p:txBody>
        </p:sp>
      </p:grpSp>
      <p:sp>
        <p:nvSpPr>
          <p:cNvPr id="98" name="Oval 66"/>
          <p:cNvSpPr>
            <a:spLocks noChangeArrowheads="1"/>
          </p:cNvSpPr>
          <p:nvPr/>
        </p:nvSpPr>
        <p:spPr bwMode="auto">
          <a:xfrm>
            <a:off x="5149850" y="1282700"/>
            <a:ext cx="260350" cy="2603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 sz="2800"/>
          </a:p>
        </p:txBody>
      </p:sp>
      <p:sp>
        <p:nvSpPr>
          <p:cNvPr id="99" name="Rectangle 67"/>
          <p:cNvSpPr>
            <a:spLocks noChangeArrowheads="1"/>
          </p:cNvSpPr>
          <p:nvPr/>
        </p:nvSpPr>
        <p:spPr bwMode="auto">
          <a:xfrm>
            <a:off x="5091000" y="1543050"/>
            <a:ext cx="520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endParaRPr lang="en-US" altLang="ja-JP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0" name="Text Box 68"/>
          <p:cNvSpPr txBox="1">
            <a:spLocks noChangeArrowheads="1"/>
          </p:cNvSpPr>
          <p:nvPr/>
        </p:nvSpPr>
        <p:spPr bwMode="auto">
          <a:xfrm>
            <a:off x="5105400" y="2262188"/>
            <a:ext cx="1012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</a:rPr>
              <a:t>target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 Box 69"/>
              <p:cNvSpPr txBox="1">
                <a:spLocks noChangeArrowheads="1"/>
              </p:cNvSpPr>
              <p:nvPr/>
            </p:nvSpPr>
            <p:spPr bwMode="auto">
              <a:xfrm>
                <a:off x="6711236" y="2571690"/>
                <a:ext cx="113736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𝜂</m:t>
                        </m:r>
                      </m:e>
                      <m:sup>
                        <m:r>
                          <a:rPr lang="en-US" altLang="ja-JP" b="0" i="1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ja-JP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meson</a:t>
                </a:r>
                <a:endParaRPr lang="en-US" altLang="ja-JP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1" name="Text 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11236" y="2571690"/>
                <a:ext cx="1137364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9091" r="-7487" b="-3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 Box 106"/>
          <p:cNvSpPr txBox="1">
            <a:spLocks noChangeArrowheads="1"/>
          </p:cNvSpPr>
          <p:nvPr/>
        </p:nvSpPr>
        <p:spPr bwMode="auto">
          <a:xfrm>
            <a:off x="6575425" y="777875"/>
            <a:ext cx="704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</a:rPr>
              <a:t>-hole</a:t>
            </a:r>
          </a:p>
        </p:txBody>
      </p:sp>
      <p:sp>
        <p:nvSpPr>
          <p:cNvPr id="103" name="Text Box 107"/>
          <p:cNvSpPr txBox="1">
            <a:spLocks noChangeArrowheads="1"/>
          </p:cNvSpPr>
          <p:nvPr/>
        </p:nvSpPr>
        <p:spPr bwMode="auto">
          <a:xfrm>
            <a:off x="5760268" y="762000"/>
            <a:ext cx="9669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neutron</a:t>
            </a:r>
            <a:endParaRPr lang="en-US" altLang="ja-JP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144544" y="3124202"/>
            <a:ext cx="1827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b="1" i="1" dirty="0" smtClean="0">
                <a:solidFill>
                  <a:srgbClr val="FF0000"/>
                </a:solidFill>
              </a:rPr>
              <a:t>No information</a:t>
            </a:r>
            <a:endParaRPr kumimoji="1" lang="ja-JP" altLang="en-US" b="1" i="1" dirty="0">
              <a:solidFill>
                <a:srgbClr val="FF0000"/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3886200" y="3564710"/>
            <a:ext cx="4343400" cy="2910671"/>
            <a:chOff x="3886200" y="3564710"/>
            <a:chExt cx="4343400" cy="2910671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3962400" y="3877448"/>
              <a:ext cx="4267200" cy="2597933"/>
              <a:chOff x="4070846" y="3225678"/>
              <a:chExt cx="5305839" cy="3230273"/>
            </a:xfrm>
          </p:grpSpPr>
          <p:pic>
            <p:nvPicPr>
              <p:cNvPr id="106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0846" y="3443018"/>
                <a:ext cx="3209429" cy="30129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1" name="Line 38"/>
              <p:cNvSpPr>
                <a:spLocks noChangeShapeType="1"/>
              </p:cNvSpPr>
              <p:nvPr/>
            </p:nvSpPr>
            <p:spPr bwMode="auto">
              <a:xfrm>
                <a:off x="4695686" y="4131874"/>
                <a:ext cx="2440628" cy="4740"/>
              </a:xfrm>
              <a:prstGeom prst="line">
                <a:avLst/>
              </a:prstGeom>
              <a:noFill/>
              <a:ln w="1587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endParaRPr lang="ja-JP" altLang="en-US" sz="2800"/>
              </a:p>
            </p:txBody>
          </p:sp>
          <p:sp>
            <p:nvSpPr>
              <p:cNvPr id="112" name="Oval 39"/>
              <p:cNvSpPr>
                <a:spLocks noChangeArrowheads="1"/>
              </p:cNvSpPr>
              <p:nvPr/>
            </p:nvSpPr>
            <p:spPr bwMode="auto">
              <a:xfrm>
                <a:off x="5914886" y="3984214"/>
                <a:ext cx="1066800" cy="304800"/>
              </a:xfrm>
              <a:prstGeom prst="ellipse">
                <a:avLst/>
              </a:prstGeom>
              <a:solidFill>
                <a:srgbClr val="FF3300">
                  <a:alpha val="30000"/>
                </a:srgbClr>
              </a:solidFill>
              <a:ln w="15875" algn="ctr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endParaRPr lang="ja-JP" altLang="en-US" sz="2800"/>
              </a:p>
            </p:txBody>
          </p:sp>
          <p:sp>
            <p:nvSpPr>
              <p:cNvPr id="113" name="Line 41"/>
              <p:cNvSpPr>
                <a:spLocks noChangeShapeType="1"/>
              </p:cNvSpPr>
              <p:nvPr/>
            </p:nvSpPr>
            <p:spPr bwMode="auto">
              <a:xfrm flipV="1">
                <a:off x="6481624" y="3580989"/>
                <a:ext cx="0" cy="2362200"/>
              </a:xfrm>
              <a:prstGeom prst="line">
                <a:avLst/>
              </a:prstGeom>
              <a:noFill/>
              <a:ln w="1587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endParaRPr lang="ja-JP" altLang="en-US" sz="28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テキスト ボックス 114"/>
                  <p:cNvSpPr txBox="1"/>
                  <p:nvPr/>
                </p:nvSpPr>
                <p:spPr>
                  <a:xfrm>
                    <a:off x="8057983" y="3225678"/>
                    <a:ext cx="1318702" cy="5567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𝑝𝑝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→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𝑝𝑝</m:t>
                              </m:r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oMath>
                      </m:oMathPara>
                    </a14:m>
                    <a:endParaRPr kumimoji="1" lang="ja-JP" altLang="en-US" dirty="0"/>
                  </a:p>
                </p:txBody>
              </p:sp>
            </mc:Choice>
            <mc:Fallback xmlns="">
              <p:sp>
                <p:nvSpPr>
                  <p:cNvPr id="115" name="テキスト ボックス 1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57983" y="3225678"/>
                    <a:ext cx="1318702" cy="556711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l="-5747" b="-675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1" name="Text Box 10"/>
            <p:cNvSpPr txBox="1">
              <a:spLocks noChangeArrowheads="1"/>
            </p:cNvSpPr>
            <p:nvPr/>
          </p:nvSpPr>
          <p:spPr bwMode="auto">
            <a:xfrm>
              <a:off x="3886200" y="3564710"/>
              <a:ext cx="4191000" cy="312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600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J.Klaja</a:t>
              </a:r>
              <a:r>
                <a:rPr lang="en-US" altLang="ja-JP" sz="16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et al., </a:t>
              </a:r>
              <a:r>
                <a:rPr lang="en-US" altLang="ja-JP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PRC81(10)035209 </a:t>
              </a:r>
              <a:r>
                <a:rPr lang="en-US" altLang="ja-JP" sz="16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(COSY)</a:t>
              </a:r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6690715" y="4371572"/>
            <a:ext cx="2395207" cy="2358832"/>
            <a:chOff x="6690715" y="4371572"/>
            <a:chExt cx="2395207" cy="2358832"/>
          </a:xfrm>
        </p:grpSpPr>
        <p:cxnSp>
          <p:nvCxnSpPr>
            <p:cNvPr id="19" name="直線矢印コネクタ 18"/>
            <p:cNvCxnSpPr/>
            <p:nvPr/>
          </p:nvCxnSpPr>
          <p:spPr bwMode="auto">
            <a:xfrm>
              <a:off x="7810555" y="4371572"/>
              <a:ext cx="0" cy="392773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テキスト ボックス 19"/>
            <p:cNvSpPr txBox="1"/>
            <p:nvPr/>
          </p:nvSpPr>
          <p:spPr>
            <a:xfrm>
              <a:off x="7126511" y="4670234"/>
              <a:ext cx="14927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b="1" i="1" dirty="0" smtClean="0">
                  <a:solidFill>
                    <a:srgbClr val="0000CC"/>
                  </a:solidFill>
                </a:rPr>
                <a:t>assumptions</a:t>
              </a:r>
              <a:endParaRPr kumimoji="1" lang="ja-JP" altLang="en-US" b="1" i="1" dirty="0">
                <a:solidFill>
                  <a:srgbClr val="0000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6827460" y="5312638"/>
                  <a:ext cx="1450717" cy="846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ctrlP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1" lang="en-US" altLang="ja-JP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ja-JP" sz="18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kumimoji="1" lang="en-US" altLang="ja-JP" sz="1800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num>
                                  <m:den>
                                    <m:r>
                                      <a:rPr kumimoji="1" lang="en-US" altLang="ja-JP" sz="18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sz="1800" b="0" i="0" smtClean="0">
                                        <a:latin typeface="Cambria Math"/>
                                      </a:rPr>
                                      <m:t>Ω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kumimoji="1" lang="en-US" altLang="ja-JP" sz="1800" b="0" i="1" smtClean="0">
                                <a:latin typeface="Cambria Math"/>
                              </a:rPr>
                              <m:t>𝑝𝑛</m:t>
                            </m:r>
                            <m:r>
                              <a:rPr kumimoji="1" lang="en-US" altLang="ja-JP" sz="1800" b="0" i="1" smtClean="0">
                                <a:latin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1800" b="0" i="1" smtClean="0">
                                    <a:latin typeface="Cambria Math"/>
                                  </a:rPr>
                                  <m:t>𝜂</m:t>
                                </m:r>
                              </m:e>
                              <m:sup>
                                <m:r>
                                  <a:rPr kumimoji="1" lang="en-US" altLang="ja-JP" sz="1800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kumimoji="1" lang="en-US" altLang="ja-JP" sz="1800" b="0" i="1" smtClean="0">
                                <a:latin typeface="Cambria Math"/>
                              </a:rPr>
                              <m:t>𝑑</m:t>
                            </m:r>
                          </m:sub>
                          <m:sup>
                            <m:r>
                              <a:rPr kumimoji="1" lang="en-US" altLang="ja-JP" sz="1800" b="0" i="1" smtClean="0">
                                <a:latin typeface="Cambria Math"/>
                              </a:rPr>
                              <m:t>𝑙𝑎𝑏</m:t>
                            </m:r>
                          </m:sup>
                        </m:sSubSup>
                      </m:oMath>
                    </m:oMathPara>
                  </a14:m>
                  <a:endParaRPr kumimoji="1" lang="ja-JP" altLang="en-US" sz="1800" dirty="0"/>
                </a:p>
              </p:txBody>
            </p:sp>
          </mc:Choice>
          <mc:Fallback xmlns="">
            <p:sp>
              <p:nvSpPr>
                <p:cNvPr id="21" name="テキスト ボックス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7460" y="5312638"/>
                  <a:ext cx="1450717" cy="84645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215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7687017" y="5549057"/>
                  <a:ext cx="13794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800" b="0" i="1" smtClean="0">
                            <a:latin typeface="Cambria Math"/>
                          </a:rPr>
                          <m:t>=30 </m:t>
                        </m:r>
                        <m:r>
                          <a:rPr kumimoji="1" lang="en-US" altLang="ja-JP" sz="1800" b="0" i="1" smtClean="0">
                            <a:latin typeface="Cambria Math"/>
                          </a:rPr>
                          <m:t>𝜇</m:t>
                        </m:r>
                        <m:r>
                          <a:rPr kumimoji="1" lang="en-US" altLang="ja-JP" sz="1800" b="0" i="1" smtClean="0">
                            <a:latin typeface="Cambria Math"/>
                          </a:rPr>
                          <m:t>𝑏</m:t>
                        </m:r>
                        <m:r>
                          <a:rPr kumimoji="1" lang="en-US" altLang="ja-JP" sz="1800" b="0" i="1" smtClean="0">
                            <a:latin typeface="Cambria Math"/>
                          </a:rPr>
                          <m:t>/</m:t>
                        </m:r>
                        <m:r>
                          <a:rPr kumimoji="1" lang="en-US" altLang="ja-JP" sz="1800" b="0" i="1" smtClean="0">
                            <a:latin typeface="Cambria Math"/>
                          </a:rPr>
                          <m:t>𝑠𝑟</m:t>
                        </m:r>
                      </m:oMath>
                    </m:oMathPara>
                  </a14:m>
                  <a:endParaRPr kumimoji="1" lang="ja-JP" altLang="en-US" sz="1800" dirty="0"/>
                </a:p>
              </p:txBody>
            </p:sp>
          </mc:Choice>
          <mc:Fallback xmlns="">
            <p:sp>
              <p:nvSpPr>
                <p:cNvPr id="22" name="テキスト ボックス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7017" y="5549057"/>
                  <a:ext cx="1379416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2131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7" name="直線矢印コネクタ 126"/>
            <p:cNvCxnSpPr/>
            <p:nvPr/>
          </p:nvCxnSpPr>
          <p:spPr bwMode="auto">
            <a:xfrm>
              <a:off x="7837583" y="5051397"/>
              <a:ext cx="0" cy="392773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テキスト ボックス 22"/>
            <p:cNvSpPr txBox="1"/>
            <p:nvPr/>
          </p:nvSpPr>
          <p:spPr>
            <a:xfrm>
              <a:off x="6690715" y="6207184"/>
              <a:ext cx="23952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dirty="0" err="1" smtClean="0"/>
                <a:t>Itahashi</a:t>
              </a:r>
              <a:r>
                <a:rPr lang="en-US" altLang="ja-JP" sz="1400" dirty="0"/>
                <a:t> </a:t>
              </a:r>
              <a:r>
                <a:rPr lang="en-US" altLang="ja-JP" sz="1400" i="1" dirty="0" smtClean="0"/>
                <a:t>et al.</a:t>
              </a:r>
              <a:r>
                <a:rPr lang="en-US" altLang="ja-JP" sz="1400" dirty="0" smtClean="0"/>
                <a:t>, PTP128(12)601</a:t>
              </a:r>
              <a:endParaRPr kumimoji="1" lang="en-US" altLang="ja-JP" sz="1400" dirty="0" smtClean="0"/>
            </a:p>
            <a:p>
              <a:pPr algn="l"/>
              <a:r>
                <a:rPr kumimoji="1" lang="en-US" altLang="ja-JP" sz="1400" dirty="0" err="1" smtClean="0"/>
                <a:t>K.Nakayama</a:t>
              </a:r>
              <a:r>
                <a:rPr kumimoji="1" lang="en-US" altLang="ja-JP" sz="1400" dirty="0" smtClean="0"/>
                <a:t> in private comm.</a:t>
              </a:r>
              <a:endParaRPr kumimoji="1" lang="ja-JP" altLang="en-US" sz="1400" dirty="0"/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390418" y="1371600"/>
            <a:ext cx="4410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800" dirty="0" smtClean="0">
                <a:solidFill>
                  <a:srgbClr val="0000CC"/>
                </a:solidFill>
                <a:latin typeface="+mn-lt"/>
                <a:ea typeface="メイリオ" pitchFamily="50" charset="-128"/>
                <a:cs typeface="メイリオ" pitchFamily="50" charset="-128"/>
              </a:rPr>
              <a:t>K. </a:t>
            </a:r>
            <a:r>
              <a:rPr kumimoji="1" lang="en-US" altLang="ja-JP" sz="1800" dirty="0" err="1" smtClean="0">
                <a:solidFill>
                  <a:srgbClr val="0000CC"/>
                </a:solidFill>
                <a:latin typeface="+mn-lt"/>
                <a:ea typeface="メイリオ" pitchFamily="50" charset="-128"/>
                <a:cs typeface="メイリオ" pitchFamily="50" charset="-128"/>
              </a:rPr>
              <a:t>Itahashi</a:t>
            </a:r>
            <a:r>
              <a:rPr kumimoji="1" lang="en-US" altLang="ja-JP" sz="1800" dirty="0" smtClean="0">
                <a:solidFill>
                  <a:srgbClr val="0000CC"/>
                </a:solidFill>
                <a:latin typeface="+mn-lt"/>
                <a:ea typeface="メイリオ" pitchFamily="50" charset="-128"/>
                <a:cs typeface="メイリオ" pitchFamily="50" charset="-128"/>
              </a:rPr>
              <a:t>, H. </a:t>
            </a:r>
            <a:r>
              <a:rPr lang="en-US" altLang="ja-JP" sz="1800" dirty="0" smtClean="0">
                <a:solidFill>
                  <a:srgbClr val="0000CC"/>
                </a:solidFill>
                <a:latin typeface="+mn-lt"/>
                <a:ea typeface="メイリオ" pitchFamily="50" charset="-128"/>
                <a:cs typeface="メイリオ" pitchFamily="50" charset="-128"/>
              </a:rPr>
              <a:t>Fujioka </a:t>
            </a:r>
            <a:r>
              <a:rPr lang="en-US" altLang="ja-JP" sz="1800" i="1" dirty="0" smtClean="0">
                <a:solidFill>
                  <a:srgbClr val="0000CC"/>
                </a:solidFill>
                <a:latin typeface="+mn-lt"/>
                <a:ea typeface="メイリオ" pitchFamily="50" charset="-128"/>
                <a:cs typeface="メイリオ" pitchFamily="50" charset="-128"/>
              </a:rPr>
              <a:t>et al.</a:t>
            </a:r>
            <a:r>
              <a:rPr lang="en-US" altLang="ja-JP" sz="1800" dirty="0" smtClean="0">
                <a:solidFill>
                  <a:srgbClr val="0000CC"/>
                </a:solidFill>
                <a:latin typeface="+mn-lt"/>
                <a:ea typeface="メイリオ" pitchFamily="50" charset="-128"/>
                <a:cs typeface="メイリオ" pitchFamily="50" charset="-128"/>
              </a:rPr>
              <a:t>, PTP128(12)601</a:t>
            </a:r>
            <a:endParaRPr kumimoji="1" lang="ja-JP" altLang="en-US" sz="1800" dirty="0" err="1" smtClean="0">
              <a:solidFill>
                <a:srgbClr val="0000CC"/>
              </a:solidFill>
              <a:latin typeface="+mn-lt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5" name="Oval 66"/>
          <p:cNvSpPr>
            <a:spLocks noChangeArrowheads="1"/>
          </p:cNvSpPr>
          <p:nvPr/>
        </p:nvSpPr>
        <p:spPr bwMode="auto">
          <a:xfrm>
            <a:off x="8229600" y="1188244"/>
            <a:ext cx="260350" cy="2603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 sz="2800"/>
          </a:p>
        </p:txBody>
      </p:sp>
    </p:spTree>
    <p:extLst>
      <p:ext uri="{BB962C8B-B14F-4D97-AF65-F5344CB8AC3E}">
        <p14:creationId xmlns:p14="http://schemas.microsoft.com/office/powerpoint/2010/main" val="31549613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7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7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07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7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079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07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807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7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 animBg="1"/>
      <p:bldP spid="81" grpId="0" animBg="1"/>
      <p:bldP spid="83" grpId="0" animBg="1"/>
      <p:bldP spid="807942" grpId="0" animBg="1"/>
      <p:bldP spid="807960" grpId="0" animBg="1"/>
      <p:bldP spid="72" grpId="0"/>
      <p:bldP spid="73" grpId="0" animBg="1"/>
      <p:bldP spid="74" grpId="0"/>
      <p:bldP spid="75" grpId="0" animBg="1"/>
      <p:bldP spid="76" grpId="0" animBg="1"/>
      <p:bldP spid="77" grpId="0" animBg="1"/>
      <p:bldP spid="82" grpId="0" animBg="1"/>
      <p:bldP spid="84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7DBA3B97-5559-45EF-90BD-4AD0CB5FFC8B}" type="slidenum">
              <a:rPr lang="ja-JP" altLang="en-US"/>
              <a:pPr/>
              <a:t>18</a:t>
            </a:fld>
            <a:endParaRPr lang="en-US" altLang="ja-JP"/>
          </a:p>
        </p:txBody>
      </p:sp>
      <p:sp>
        <p:nvSpPr>
          <p:cNvPr id="869378" name="AutoShape 2"/>
          <p:cNvSpPr>
            <a:spLocks noChangeArrowheads="1"/>
          </p:cNvSpPr>
          <p:nvPr/>
        </p:nvSpPr>
        <p:spPr bwMode="auto">
          <a:xfrm rot="5400000">
            <a:off x="6515100" y="3086100"/>
            <a:ext cx="1600200" cy="3048000"/>
          </a:xfrm>
          <a:prstGeom prst="moon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 sz="2800"/>
          </a:p>
        </p:txBody>
      </p:sp>
      <p:sp>
        <p:nvSpPr>
          <p:cNvPr id="869379" name="Line 3"/>
          <p:cNvSpPr>
            <a:spLocks noChangeShapeType="1"/>
          </p:cNvSpPr>
          <p:nvPr/>
        </p:nvSpPr>
        <p:spPr bwMode="auto">
          <a:xfrm>
            <a:off x="5499100" y="4076700"/>
            <a:ext cx="1282700" cy="266700"/>
          </a:xfrm>
          <a:prstGeom prst="line">
            <a:avLst/>
          </a:prstGeom>
          <a:noFill/>
          <a:ln w="15875">
            <a:solidFill>
              <a:srgbClr val="008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 sz="2800"/>
          </a:p>
        </p:txBody>
      </p:sp>
      <p:sp>
        <p:nvSpPr>
          <p:cNvPr id="869380" name="Rectangle 4"/>
          <p:cNvSpPr>
            <a:spLocks noChangeArrowheads="1"/>
          </p:cNvSpPr>
          <p:nvPr/>
        </p:nvSpPr>
        <p:spPr bwMode="auto">
          <a:xfrm>
            <a:off x="533400" y="1219200"/>
            <a:ext cx="3657600" cy="1143000"/>
          </a:xfrm>
          <a:prstGeom prst="rect">
            <a:avLst/>
          </a:prstGeom>
          <a:solidFill>
            <a:srgbClr val="FFFF99">
              <a:alpha val="60001"/>
            </a:srgbClr>
          </a:solidFill>
          <a:ln w="12700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 sz="2800"/>
          </a:p>
        </p:txBody>
      </p:sp>
      <p:sp>
        <p:nvSpPr>
          <p:cNvPr id="8693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/>
              <a:t>formation spectra : Green’s function method</a:t>
            </a:r>
          </a:p>
        </p:txBody>
      </p:sp>
      <p:sp>
        <p:nvSpPr>
          <p:cNvPr id="869382" name="Text Box 6"/>
          <p:cNvSpPr txBox="1">
            <a:spLocks noChangeArrowheads="1"/>
          </p:cNvSpPr>
          <p:nvPr/>
        </p:nvSpPr>
        <p:spPr bwMode="auto">
          <a:xfrm>
            <a:off x="212725" y="763588"/>
            <a:ext cx="2719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u="sng">
                <a:effectLst>
                  <a:outerShdw blurRad="38100" dist="38100" dir="2700000" algn="tl">
                    <a:srgbClr val="C0C0C0"/>
                  </a:outerShdw>
                </a:effectLst>
              </a:rPr>
              <a:t>Green’s function method</a:t>
            </a:r>
          </a:p>
        </p:txBody>
      </p:sp>
      <p:sp>
        <p:nvSpPr>
          <p:cNvPr id="869383" name="Text Box 7"/>
          <p:cNvSpPr txBox="1">
            <a:spLocks noChangeArrowheads="1"/>
          </p:cNvSpPr>
          <p:nvPr/>
        </p:nvSpPr>
        <p:spPr bwMode="auto">
          <a:xfrm>
            <a:off x="533400" y="1230313"/>
            <a:ext cx="1957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impulse approximation</a:t>
            </a:r>
          </a:p>
        </p:txBody>
      </p:sp>
      <p:sp>
        <p:nvSpPr>
          <p:cNvPr id="869385" name="Freeform 9"/>
          <p:cNvSpPr>
            <a:spLocks/>
          </p:cNvSpPr>
          <p:nvPr/>
        </p:nvSpPr>
        <p:spPr bwMode="auto">
          <a:xfrm>
            <a:off x="685800" y="2093913"/>
            <a:ext cx="3200400" cy="1631950"/>
          </a:xfrm>
          <a:custGeom>
            <a:avLst/>
            <a:gdLst>
              <a:gd name="T0" fmla="*/ 2016 w 2016"/>
              <a:gd name="T1" fmla="*/ 242 h 1028"/>
              <a:gd name="T2" fmla="*/ 2016 w 2016"/>
              <a:gd name="T3" fmla="*/ 1028 h 1028"/>
              <a:gd name="T4" fmla="*/ 0 w 2016"/>
              <a:gd name="T5" fmla="*/ 1028 h 1028"/>
              <a:gd name="T6" fmla="*/ 0 w 2016"/>
              <a:gd name="T7" fmla="*/ 243 h 1028"/>
              <a:gd name="T8" fmla="*/ 1584 w 2016"/>
              <a:gd name="T9" fmla="*/ 242 h 1028"/>
              <a:gd name="T10" fmla="*/ 1847 w 2016"/>
              <a:gd name="T11" fmla="*/ 0 h 1028"/>
              <a:gd name="T12" fmla="*/ 1720 w 2016"/>
              <a:gd name="T13" fmla="*/ 242 h 1028"/>
              <a:gd name="T14" fmla="*/ 2016 w 2016"/>
              <a:gd name="T15" fmla="*/ 242 h 1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16" h="1028">
                <a:moveTo>
                  <a:pt x="2016" y="242"/>
                </a:moveTo>
                <a:lnTo>
                  <a:pt x="2016" y="1028"/>
                </a:lnTo>
                <a:lnTo>
                  <a:pt x="0" y="1028"/>
                </a:lnTo>
                <a:lnTo>
                  <a:pt x="0" y="243"/>
                </a:lnTo>
                <a:lnTo>
                  <a:pt x="1584" y="242"/>
                </a:lnTo>
                <a:lnTo>
                  <a:pt x="1847" y="0"/>
                </a:lnTo>
                <a:lnTo>
                  <a:pt x="1720" y="242"/>
                </a:lnTo>
                <a:lnTo>
                  <a:pt x="2016" y="242"/>
                </a:lnTo>
                <a:close/>
              </a:path>
            </a:pathLst>
          </a:custGeom>
          <a:solidFill>
            <a:srgbClr val="00FF00">
              <a:alpha val="20000"/>
            </a:srgbClr>
          </a:solidFill>
          <a:ln w="12700" cap="flat" cmpd="sng">
            <a:solidFill>
              <a:srgbClr val="339966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 sz="2800"/>
          </a:p>
        </p:txBody>
      </p:sp>
      <p:sp>
        <p:nvSpPr>
          <p:cNvPr id="869386" name="Text Box 10"/>
          <p:cNvSpPr txBox="1">
            <a:spLocks noChangeArrowheads="1"/>
          </p:cNvSpPr>
          <p:nvPr/>
        </p:nvSpPr>
        <p:spPr bwMode="auto">
          <a:xfrm>
            <a:off x="720725" y="2489200"/>
            <a:ext cx="2422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1600" b="1" u="sng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nuclear response function</a:t>
            </a:r>
          </a:p>
        </p:txBody>
      </p:sp>
      <p:sp>
        <p:nvSpPr>
          <p:cNvPr id="869388" name="Freeform 12"/>
          <p:cNvSpPr>
            <a:spLocks/>
          </p:cNvSpPr>
          <p:nvPr/>
        </p:nvSpPr>
        <p:spPr bwMode="auto">
          <a:xfrm>
            <a:off x="3468688" y="2438400"/>
            <a:ext cx="5522912" cy="1157288"/>
          </a:xfrm>
          <a:custGeom>
            <a:avLst/>
            <a:gdLst>
              <a:gd name="T0" fmla="*/ 372 w 3479"/>
              <a:gd name="T1" fmla="*/ 1 h 729"/>
              <a:gd name="T2" fmla="*/ 3479 w 3479"/>
              <a:gd name="T3" fmla="*/ 0 h 729"/>
              <a:gd name="T4" fmla="*/ 3479 w 3479"/>
              <a:gd name="T5" fmla="*/ 729 h 729"/>
              <a:gd name="T6" fmla="*/ 376 w 3479"/>
              <a:gd name="T7" fmla="*/ 729 h 729"/>
              <a:gd name="T8" fmla="*/ 364 w 3479"/>
              <a:gd name="T9" fmla="*/ 192 h 729"/>
              <a:gd name="T10" fmla="*/ 0 w 3479"/>
              <a:gd name="T11" fmla="*/ 371 h 729"/>
              <a:gd name="T12" fmla="*/ 371 w 3479"/>
              <a:gd name="T13" fmla="*/ 66 h 729"/>
              <a:gd name="T14" fmla="*/ 372 w 3479"/>
              <a:gd name="T15" fmla="*/ 1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79" h="729">
                <a:moveTo>
                  <a:pt x="372" y="1"/>
                </a:moveTo>
                <a:lnTo>
                  <a:pt x="3479" y="0"/>
                </a:lnTo>
                <a:lnTo>
                  <a:pt x="3479" y="729"/>
                </a:lnTo>
                <a:lnTo>
                  <a:pt x="376" y="729"/>
                </a:lnTo>
                <a:lnTo>
                  <a:pt x="364" y="192"/>
                </a:lnTo>
                <a:lnTo>
                  <a:pt x="0" y="371"/>
                </a:lnTo>
                <a:lnTo>
                  <a:pt x="371" y="66"/>
                </a:lnTo>
                <a:lnTo>
                  <a:pt x="372" y="1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 w="12700" cap="flat" cmpd="sng">
            <a:solidFill>
              <a:srgbClr val="FF5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 sz="2800"/>
          </a:p>
        </p:txBody>
      </p:sp>
      <p:sp>
        <p:nvSpPr>
          <p:cNvPr id="869389" name="Text Box 13"/>
          <p:cNvSpPr txBox="1">
            <a:spLocks noChangeArrowheads="1"/>
          </p:cNvSpPr>
          <p:nvPr/>
        </p:nvSpPr>
        <p:spPr bwMode="auto">
          <a:xfrm>
            <a:off x="4203700" y="2489200"/>
            <a:ext cx="1649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16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Green’s function</a:t>
            </a:r>
          </a:p>
        </p:txBody>
      </p:sp>
      <p:sp>
        <p:nvSpPr>
          <p:cNvPr id="869391" name="Freeform 15"/>
          <p:cNvSpPr>
            <a:spLocks/>
          </p:cNvSpPr>
          <p:nvPr/>
        </p:nvSpPr>
        <p:spPr bwMode="auto">
          <a:xfrm>
            <a:off x="260350" y="3335338"/>
            <a:ext cx="5280025" cy="1520825"/>
          </a:xfrm>
          <a:custGeom>
            <a:avLst/>
            <a:gdLst>
              <a:gd name="T0" fmla="*/ 3326 w 3326"/>
              <a:gd name="T1" fmla="*/ 314 h 958"/>
              <a:gd name="T2" fmla="*/ 3326 w 3326"/>
              <a:gd name="T3" fmla="*/ 958 h 958"/>
              <a:gd name="T4" fmla="*/ 0 w 3326"/>
              <a:gd name="T5" fmla="*/ 958 h 958"/>
              <a:gd name="T6" fmla="*/ 0 w 3326"/>
              <a:gd name="T7" fmla="*/ 315 h 958"/>
              <a:gd name="T8" fmla="*/ 1602 w 3326"/>
              <a:gd name="T9" fmla="*/ 318 h 958"/>
              <a:gd name="T10" fmla="*/ 1557 w 3326"/>
              <a:gd name="T11" fmla="*/ 13 h 958"/>
              <a:gd name="T12" fmla="*/ 1713 w 3326"/>
              <a:gd name="T13" fmla="*/ 320 h 958"/>
              <a:gd name="T14" fmla="*/ 2232 w 3326"/>
              <a:gd name="T15" fmla="*/ 313 h 958"/>
              <a:gd name="T16" fmla="*/ 2101 w 3326"/>
              <a:gd name="T17" fmla="*/ 0 h 958"/>
              <a:gd name="T18" fmla="*/ 2346 w 3326"/>
              <a:gd name="T19" fmla="*/ 314 h 958"/>
              <a:gd name="T20" fmla="*/ 3326 w 3326"/>
              <a:gd name="T21" fmla="*/ 314 h 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26" h="958">
                <a:moveTo>
                  <a:pt x="3326" y="314"/>
                </a:moveTo>
                <a:lnTo>
                  <a:pt x="3326" y="958"/>
                </a:lnTo>
                <a:lnTo>
                  <a:pt x="0" y="958"/>
                </a:lnTo>
                <a:lnTo>
                  <a:pt x="0" y="315"/>
                </a:lnTo>
                <a:lnTo>
                  <a:pt x="1602" y="318"/>
                </a:lnTo>
                <a:lnTo>
                  <a:pt x="1557" y="13"/>
                </a:lnTo>
                <a:lnTo>
                  <a:pt x="1713" y="320"/>
                </a:lnTo>
                <a:lnTo>
                  <a:pt x="2232" y="313"/>
                </a:lnTo>
                <a:lnTo>
                  <a:pt x="2101" y="0"/>
                </a:lnTo>
                <a:lnTo>
                  <a:pt x="2346" y="314"/>
                </a:lnTo>
                <a:lnTo>
                  <a:pt x="3326" y="314"/>
                </a:lnTo>
                <a:close/>
              </a:path>
            </a:pathLst>
          </a:custGeom>
          <a:solidFill>
            <a:srgbClr val="99CCFF">
              <a:alpha val="39999"/>
            </a:srgbClr>
          </a:solidFill>
          <a:ln w="1270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 sz="2800"/>
          </a:p>
        </p:txBody>
      </p:sp>
      <p:sp>
        <p:nvSpPr>
          <p:cNvPr id="869392" name="Text Box 16"/>
          <p:cNvSpPr txBox="1">
            <a:spLocks noChangeArrowheads="1"/>
          </p:cNvSpPr>
          <p:nvPr/>
        </p:nvSpPr>
        <p:spPr bwMode="auto">
          <a:xfrm>
            <a:off x="304800" y="3860800"/>
            <a:ext cx="1966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1600" b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transition amplitude</a:t>
            </a:r>
          </a:p>
        </p:txBody>
      </p:sp>
      <p:sp>
        <p:nvSpPr>
          <p:cNvPr id="869394" name="Text Box 18"/>
          <p:cNvSpPr txBox="1">
            <a:spLocks noChangeArrowheads="1"/>
          </p:cNvSpPr>
          <p:nvPr/>
        </p:nvSpPr>
        <p:spPr bwMode="auto">
          <a:xfrm>
            <a:off x="3352800" y="5638800"/>
            <a:ext cx="178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14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eikonal approximation</a:t>
            </a:r>
          </a:p>
        </p:txBody>
      </p:sp>
      <p:sp>
        <p:nvSpPr>
          <p:cNvPr id="869397" name="Line 21"/>
          <p:cNvSpPr>
            <a:spLocks noChangeShapeType="1"/>
          </p:cNvSpPr>
          <p:nvPr/>
        </p:nvSpPr>
        <p:spPr bwMode="auto">
          <a:xfrm flipV="1">
            <a:off x="6400800" y="4343400"/>
            <a:ext cx="381000" cy="30480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 sz="2800"/>
          </a:p>
        </p:txBody>
      </p:sp>
      <p:sp>
        <p:nvSpPr>
          <p:cNvPr id="869398" name="Line 22"/>
          <p:cNvSpPr>
            <a:spLocks noChangeShapeType="1"/>
          </p:cNvSpPr>
          <p:nvPr/>
        </p:nvSpPr>
        <p:spPr bwMode="auto">
          <a:xfrm flipV="1">
            <a:off x="6781800" y="3733800"/>
            <a:ext cx="1552575" cy="609600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 sz="2800"/>
          </a:p>
        </p:txBody>
      </p:sp>
      <p:sp>
        <p:nvSpPr>
          <p:cNvPr id="869399" name="Line 23"/>
          <p:cNvSpPr>
            <a:spLocks noChangeShapeType="1"/>
          </p:cNvSpPr>
          <p:nvPr/>
        </p:nvSpPr>
        <p:spPr bwMode="auto">
          <a:xfrm>
            <a:off x="6781800" y="4343400"/>
            <a:ext cx="609600" cy="76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 sz="2800"/>
          </a:p>
        </p:txBody>
      </p:sp>
      <p:grpSp>
        <p:nvGrpSpPr>
          <p:cNvPr id="869400" name="Group 24"/>
          <p:cNvGrpSpPr>
            <a:grpSpLocks/>
          </p:cNvGrpSpPr>
          <p:nvPr/>
        </p:nvGrpSpPr>
        <p:grpSpPr bwMode="auto">
          <a:xfrm>
            <a:off x="7162800" y="4419600"/>
            <a:ext cx="1447800" cy="736600"/>
            <a:chOff x="4512" y="2784"/>
            <a:chExt cx="912" cy="464"/>
          </a:xfrm>
        </p:grpSpPr>
        <p:grpSp>
          <p:nvGrpSpPr>
            <p:cNvPr id="10275" name="Group 25"/>
            <p:cNvGrpSpPr>
              <a:grpSpLocks/>
            </p:cNvGrpSpPr>
            <p:nvPr/>
          </p:nvGrpSpPr>
          <p:grpSpPr bwMode="auto">
            <a:xfrm>
              <a:off x="4512" y="2784"/>
              <a:ext cx="297" cy="224"/>
              <a:chOff x="1253" y="1488"/>
              <a:chExt cx="591" cy="528"/>
            </a:xfrm>
          </p:grpSpPr>
          <p:grpSp>
            <p:nvGrpSpPr>
              <p:cNvPr id="10297" name="Group 26"/>
              <p:cNvGrpSpPr>
                <a:grpSpLocks/>
              </p:cNvGrpSpPr>
              <p:nvPr/>
            </p:nvGrpSpPr>
            <p:grpSpPr bwMode="auto">
              <a:xfrm>
                <a:off x="1344" y="1488"/>
                <a:ext cx="432" cy="528"/>
                <a:chOff x="1104" y="1344"/>
                <a:chExt cx="576" cy="720"/>
              </a:xfrm>
            </p:grpSpPr>
            <p:sp>
              <p:nvSpPr>
                <p:cNvPr id="869403" name="Oval 27"/>
                <p:cNvSpPr>
                  <a:spLocks noChangeArrowheads="1"/>
                </p:cNvSpPr>
                <p:nvPr/>
              </p:nvSpPr>
              <p:spPr bwMode="auto">
                <a:xfrm>
                  <a:off x="1105" y="1344"/>
                  <a:ext cx="576" cy="720"/>
                </a:xfrm>
                <a:prstGeom prst="ellipse">
                  <a:avLst/>
                </a:prstGeom>
                <a:noFill/>
                <a:ln w="1587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971958"/>
                    </a:buClr>
                    <a:buSzPct val="70000"/>
                    <a:buFont typeface="Wingdings" pitchFamily="2" charset="2"/>
                    <a:buNone/>
                    <a:defRPr/>
                  </a:pPr>
                  <a:endParaRPr lang="ja-JP" altLang="en-US" sz="2800"/>
                </a:p>
              </p:txBody>
            </p:sp>
            <p:sp>
              <p:nvSpPr>
                <p:cNvPr id="869404" name="AutoShape 28"/>
                <p:cNvSpPr>
                  <a:spLocks noChangeArrowheads="1"/>
                </p:cNvSpPr>
                <p:nvPr/>
              </p:nvSpPr>
              <p:spPr bwMode="auto">
                <a:xfrm rot="10800000">
                  <a:off x="1394" y="1344"/>
                  <a:ext cx="287" cy="720"/>
                </a:xfrm>
                <a:prstGeom prst="moon">
                  <a:avLst>
                    <a:gd name="adj" fmla="val 25000"/>
                  </a:avLst>
                </a:prstGeom>
                <a:noFill/>
                <a:ln w="15875" algn="ctr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>
                    <a:defRPr/>
                  </a:pPr>
                  <a:endParaRPr lang="ja-JP" altLang="ja-JP" sz="1600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869405" name="Line 29"/>
              <p:cNvSpPr>
                <a:spLocks noChangeShapeType="1"/>
              </p:cNvSpPr>
              <p:nvPr/>
            </p:nvSpPr>
            <p:spPr bwMode="auto">
              <a:xfrm flipV="1">
                <a:off x="1653" y="1728"/>
                <a:ext cx="96" cy="97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endParaRPr lang="ja-JP" altLang="en-US" sz="2800"/>
              </a:p>
            </p:txBody>
          </p:sp>
          <p:sp>
            <p:nvSpPr>
              <p:cNvPr id="869406" name="Line 30"/>
              <p:cNvSpPr>
                <a:spLocks noChangeShapeType="1"/>
              </p:cNvSpPr>
              <p:nvPr/>
            </p:nvSpPr>
            <p:spPr bwMode="auto">
              <a:xfrm>
                <a:off x="1748" y="1728"/>
                <a:ext cx="96" cy="97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endParaRPr lang="ja-JP" altLang="en-US" sz="2800"/>
              </a:p>
            </p:txBody>
          </p:sp>
          <p:grpSp>
            <p:nvGrpSpPr>
              <p:cNvPr id="10300" name="Group 31"/>
              <p:cNvGrpSpPr>
                <a:grpSpLocks/>
              </p:cNvGrpSpPr>
              <p:nvPr/>
            </p:nvGrpSpPr>
            <p:grpSpPr bwMode="auto">
              <a:xfrm rot="10653801">
                <a:off x="1253" y="1723"/>
                <a:ext cx="192" cy="96"/>
                <a:chOff x="1344" y="1632"/>
                <a:chExt cx="192" cy="96"/>
              </a:xfrm>
            </p:grpSpPr>
            <p:sp>
              <p:nvSpPr>
                <p:cNvPr id="869408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347" y="1635"/>
                  <a:ext cx="96" cy="94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971958"/>
                    </a:buClr>
                    <a:buSzPct val="70000"/>
                    <a:buFont typeface="Wingdings" pitchFamily="2" charset="2"/>
                    <a:buNone/>
                    <a:defRPr/>
                  </a:pPr>
                  <a:endParaRPr lang="ja-JP" altLang="en-US" sz="2800"/>
                </a:p>
              </p:txBody>
            </p:sp>
            <p:sp>
              <p:nvSpPr>
                <p:cNvPr id="869409" name="Line 33"/>
                <p:cNvSpPr>
                  <a:spLocks noChangeShapeType="1"/>
                </p:cNvSpPr>
                <p:nvPr/>
              </p:nvSpPr>
              <p:spPr bwMode="auto">
                <a:xfrm>
                  <a:off x="1441" y="1633"/>
                  <a:ext cx="96" cy="94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971958"/>
                    </a:buClr>
                    <a:buSzPct val="70000"/>
                    <a:buFont typeface="Wingdings" pitchFamily="2" charset="2"/>
                    <a:buNone/>
                    <a:defRPr/>
                  </a:pPr>
                  <a:endParaRPr lang="ja-JP" altLang="en-US" sz="2800"/>
                </a:p>
              </p:txBody>
            </p:sp>
          </p:grpSp>
        </p:grpSp>
        <p:sp>
          <p:nvSpPr>
            <p:cNvPr id="869410" name="Line 34"/>
            <p:cNvSpPr>
              <a:spLocks noChangeShapeType="1"/>
            </p:cNvSpPr>
            <p:nvPr/>
          </p:nvSpPr>
          <p:spPr bwMode="auto">
            <a:xfrm>
              <a:off x="4662" y="3012"/>
              <a:ext cx="240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 sz="2800"/>
            </a:p>
          </p:txBody>
        </p:sp>
        <p:grpSp>
          <p:nvGrpSpPr>
            <p:cNvPr id="10277" name="Group 35"/>
            <p:cNvGrpSpPr>
              <a:grpSpLocks/>
            </p:cNvGrpSpPr>
            <p:nvPr/>
          </p:nvGrpSpPr>
          <p:grpSpPr bwMode="auto">
            <a:xfrm>
              <a:off x="4758" y="3012"/>
              <a:ext cx="297" cy="224"/>
              <a:chOff x="1253" y="1488"/>
              <a:chExt cx="591" cy="528"/>
            </a:xfrm>
          </p:grpSpPr>
          <p:grpSp>
            <p:nvGrpSpPr>
              <p:cNvPr id="10289" name="Group 36"/>
              <p:cNvGrpSpPr>
                <a:grpSpLocks/>
              </p:cNvGrpSpPr>
              <p:nvPr/>
            </p:nvGrpSpPr>
            <p:grpSpPr bwMode="auto">
              <a:xfrm>
                <a:off x="1344" y="1488"/>
                <a:ext cx="432" cy="528"/>
                <a:chOff x="1104" y="1344"/>
                <a:chExt cx="576" cy="720"/>
              </a:xfrm>
            </p:grpSpPr>
            <p:sp>
              <p:nvSpPr>
                <p:cNvPr id="869413" name="Oval 37"/>
                <p:cNvSpPr>
                  <a:spLocks noChangeArrowheads="1"/>
                </p:cNvSpPr>
                <p:nvPr/>
              </p:nvSpPr>
              <p:spPr bwMode="auto">
                <a:xfrm>
                  <a:off x="1105" y="1344"/>
                  <a:ext cx="576" cy="720"/>
                </a:xfrm>
                <a:prstGeom prst="ellipse">
                  <a:avLst/>
                </a:prstGeom>
                <a:noFill/>
                <a:ln w="1587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971958"/>
                    </a:buClr>
                    <a:buSzPct val="70000"/>
                    <a:buFont typeface="Wingdings" pitchFamily="2" charset="2"/>
                    <a:buNone/>
                    <a:defRPr/>
                  </a:pPr>
                  <a:endParaRPr lang="ja-JP" altLang="en-US" sz="2800"/>
                </a:p>
              </p:txBody>
            </p:sp>
            <p:sp>
              <p:nvSpPr>
                <p:cNvPr id="869414" name="AutoShape 38"/>
                <p:cNvSpPr>
                  <a:spLocks noChangeArrowheads="1"/>
                </p:cNvSpPr>
                <p:nvPr/>
              </p:nvSpPr>
              <p:spPr bwMode="auto">
                <a:xfrm rot="10800000">
                  <a:off x="1394" y="1344"/>
                  <a:ext cx="287" cy="720"/>
                </a:xfrm>
                <a:prstGeom prst="moon">
                  <a:avLst>
                    <a:gd name="adj" fmla="val 25000"/>
                  </a:avLst>
                </a:prstGeom>
                <a:noFill/>
                <a:ln w="15875" algn="ctr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>
                    <a:defRPr/>
                  </a:pPr>
                  <a:endParaRPr lang="ja-JP" altLang="ja-JP" sz="1600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869415" name="Line 39"/>
              <p:cNvSpPr>
                <a:spLocks noChangeShapeType="1"/>
              </p:cNvSpPr>
              <p:nvPr/>
            </p:nvSpPr>
            <p:spPr bwMode="auto">
              <a:xfrm flipV="1">
                <a:off x="1653" y="1728"/>
                <a:ext cx="96" cy="97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endParaRPr lang="ja-JP" altLang="en-US" sz="2800"/>
              </a:p>
            </p:txBody>
          </p:sp>
          <p:sp>
            <p:nvSpPr>
              <p:cNvPr id="869416" name="Line 40"/>
              <p:cNvSpPr>
                <a:spLocks noChangeShapeType="1"/>
              </p:cNvSpPr>
              <p:nvPr/>
            </p:nvSpPr>
            <p:spPr bwMode="auto">
              <a:xfrm>
                <a:off x="1748" y="1728"/>
                <a:ext cx="96" cy="97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endParaRPr lang="ja-JP" altLang="en-US" sz="2800"/>
              </a:p>
            </p:txBody>
          </p:sp>
          <p:grpSp>
            <p:nvGrpSpPr>
              <p:cNvPr id="10292" name="Group 41"/>
              <p:cNvGrpSpPr>
                <a:grpSpLocks/>
              </p:cNvGrpSpPr>
              <p:nvPr/>
            </p:nvGrpSpPr>
            <p:grpSpPr bwMode="auto">
              <a:xfrm rot="10653801">
                <a:off x="1253" y="1723"/>
                <a:ext cx="192" cy="96"/>
                <a:chOff x="1344" y="1632"/>
                <a:chExt cx="192" cy="96"/>
              </a:xfrm>
            </p:grpSpPr>
            <p:sp>
              <p:nvSpPr>
                <p:cNvPr id="869418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1347" y="1635"/>
                  <a:ext cx="96" cy="94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971958"/>
                    </a:buClr>
                    <a:buSzPct val="70000"/>
                    <a:buFont typeface="Wingdings" pitchFamily="2" charset="2"/>
                    <a:buNone/>
                    <a:defRPr/>
                  </a:pPr>
                  <a:endParaRPr lang="ja-JP" altLang="en-US" sz="2800"/>
                </a:p>
              </p:txBody>
            </p:sp>
            <p:sp>
              <p:nvSpPr>
                <p:cNvPr id="869419" name="Line 43"/>
                <p:cNvSpPr>
                  <a:spLocks noChangeShapeType="1"/>
                </p:cNvSpPr>
                <p:nvPr/>
              </p:nvSpPr>
              <p:spPr bwMode="auto">
                <a:xfrm>
                  <a:off x="1441" y="1633"/>
                  <a:ext cx="96" cy="94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971958"/>
                    </a:buClr>
                    <a:buSzPct val="70000"/>
                    <a:buFont typeface="Wingdings" pitchFamily="2" charset="2"/>
                    <a:buNone/>
                    <a:defRPr/>
                  </a:pPr>
                  <a:endParaRPr lang="ja-JP" altLang="en-US" sz="2800"/>
                </a:p>
              </p:txBody>
            </p:sp>
          </p:grpSp>
        </p:grpSp>
        <p:sp>
          <p:nvSpPr>
            <p:cNvPr id="869420" name="Line 44"/>
            <p:cNvSpPr>
              <a:spLocks noChangeShapeType="1"/>
            </p:cNvSpPr>
            <p:nvPr/>
          </p:nvSpPr>
          <p:spPr bwMode="auto">
            <a:xfrm>
              <a:off x="4908" y="3240"/>
              <a:ext cx="240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 sz="2800"/>
            </a:p>
          </p:txBody>
        </p:sp>
        <p:grpSp>
          <p:nvGrpSpPr>
            <p:cNvPr id="10279" name="Group 45"/>
            <p:cNvGrpSpPr>
              <a:grpSpLocks/>
            </p:cNvGrpSpPr>
            <p:nvPr/>
          </p:nvGrpSpPr>
          <p:grpSpPr bwMode="auto">
            <a:xfrm>
              <a:off x="5040" y="3024"/>
              <a:ext cx="297" cy="224"/>
              <a:chOff x="1253" y="1488"/>
              <a:chExt cx="591" cy="528"/>
            </a:xfrm>
          </p:grpSpPr>
          <p:grpSp>
            <p:nvGrpSpPr>
              <p:cNvPr id="10281" name="Group 46"/>
              <p:cNvGrpSpPr>
                <a:grpSpLocks/>
              </p:cNvGrpSpPr>
              <p:nvPr/>
            </p:nvGrpSpPr>
            <p:grpSpPr bwMode="auto">
              <a:xfrm>
                <a:off x="1344" y="1488"/>
                <a:ext cx="432" cy="528"/>
                <a:chOff x="1104" y="1344"/>
                <a:chExt cx="576" cy="720"/>
              </a:xfrm>
            </p:grpSpPr>
            <p:sp>
              <p:nvSpPr>
                <p:cNvPr id="869423" name="Oval 47"/>
                <p:cNvSpPr>
                  <a:spLocks noChangeArrowheads="1"/>
                </p:cNvSpPr>
                <p:nvPr/>
              </p:nvSpPr>
              <p:spPr bwMode="auto">
                <a:xfrm>
                  <a:off x="1105" y="1344"/>
                  <a:ext cx="576" cy="720"/>
                </a:xfrm>
                <a:prstGeom prst="ellipse">
                  <a:avLst/>
                </a:prstGeom>
                <a:noFill/>
                <a:ln w="1587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971958"/>
                    </a:buClr>
                    <a:buSzPct val="70000"/>
                    <a:buFont typeface="Wingdings" pitchFamily="2" charset="2"/>
                    <a:buNone/>
                    <a:defRPr/>
                  </a:pPr>
                  <a:endParaRPr lang="ja-JP" altLang="en-US" sz="2800"/>
                </a:p>
              </p:txBody>
            </p:sp>
            <p:sp>
              <p:nvSpPr>
                <p:cNvPr id="869424" name="AutoShape 48"/>
                <p:cNvSpPr>
                  <a:spLocks noChangeArrowheads="1"/>
                </p:cNvSpPr>
                <p:nvPr/>
              </p:nvSpPr>
              <p:spPr bwMode="auto">
                <a:xfrm rot="10800000">
                  <a:off x="1394" y="1344"/>
                  <a:ext cx="287" cy="720"/>
                </a:xfrm>
                <a:prstGeom prst="moon">
                  <a:avLst>
                    <a:gd name="adj" fmla="val 25000"/>
                  </a:avLst>
                </a:prstGeom>
                <a:noFill/>
                <a:ln w="15875" algn="ctr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>
                    <a:defRPr/>
                  </a:pPr>
                  <a:endParaRPr lang="ja-JP" altLang="ja-JP" sz="1600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869425" name="Line 49"/>
              <p:cNvSpPr>
                <a:spLocks noChangeShapeType="1"/>
              </p:cNvSpPr>
              <p:nvPr/>
            </p:nvSpPr>
            <p:spPr bwMode="auto">
              <a:xfrm flipV="1">
                <a:off x="1653" y="1728"/>
                <a:ext cx="96" cy="97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endParaRPr lang="ja-JP" altLang="en-US" sz="2800"/>
              </a:p>
            </p:txBody>
          </p:sp>
          <p:sp>
            <p:nvSpPr>
              <p:cNvPr id="869426" name="Line 50"/>
              <p:cNvSpPr>
                <a:spLocks noChangeShapeType="1"/>
              </p:cNvSpPr>
              <p:nvPr/>
            </p:nvSpPr>
            <p:spPr bwMode="auto">
              <a:xfrm>
                <a:off x="1748" y="1728"/>
                <a:ext cx="96" cy="97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endParaRPr lang="ja-JP" altLang="en-US" sz="2800"/>
              </a:p>
            </p:txBody>
          </p:sp>
          <p:grpSp>
            <p:nvGrpSpPr>
              <p:cNvPr id="10284" name="Group 51"/>
              <p:cNvGrpSpPr>
                <a:grpSpLocks/>
              </p:cNvGrpSpPr>
              <p:nvPr/>
            </p:nvGrpSpPr>
            <p:grpSpPr bwMode="auto">
              <a:xfrm rot="10653801">
                <a:off x="1253" y="1723"/>
                <a:ext cx="192" cy="96"/>
                <a:chOff x="1344" y="1632"/>
                <a:chExt cx="192" cy="96"/>
              </a:xfrm>
            </p:grpSpPr>
            <p:sp>
              <p:nvSpPr>
                <p:cNvPr id="869428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347" y="1635"/>
                  <a:ext cx="96" cy="94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971958"/>
                    </a:buClr>
                    <a:buSzPct val="70000"/>
                    <a:buFont typeface="Wingdings" pitchFamily="2" charset="2"/>
                    <a:buNone/>
                    <a:defRPr/>
                  </a:pPr>
                  <a:endParaRPr lang="ja-JP" altLang="en-US" sz="2800"/>
                </a:p>
              </p:txBody>
            </p:sp>
            <p:sp>
              <p:nvSpPr>
                <p:cNvPr id="869429" name="Line 53"/>
                <p:cNvSpPr>
                  <a:spLocks noChangeShapeType="1"/>
                </p:cNvSpPr>
                <p:nvPr/>
              </p:nvSpPr>
              <p:spPr bwMode="auto">
                <a:xfrm>
                  <a:off x="1441" y="1633"/>
                  <a:ext cx="96" cy="94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971958"/>
                    </a:buClr>
                    <a:buSzPct val="70000"/>
                    <a:buFont typeface="Wingdings" pitchFamily="2" charset="2"/>
                    <a:buNone/>
                    <a:defRPr/>
                  </a:pPr>
                  <a:endParaRPr lang="ja-JP" altLang="en-US" sz="2800"/>
                </a:p>
              </p:txBody>
            </p:sp>
          </p:grpSp>
        </p:grpSp>
        <p:sp>
          <p:nvSpPr>
            <p:cNvPr id="869430" name="Line 54"/>
            <p:cNvSpPr>
              <a:spLocks noChangeShapeType="1"/>
            </p:cNvSpPr>
            <p:nvPr/>
          </p:nvSpPr>
          <p:spPr bwMode="auto">
            <a:xfrm>
              <a:off x="5184" y="3024"/>
              <a:ext cx="240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 sz="2800"/>
            </a:p>
          </p:txBody>
        </p:sp>
      </p:grpSp>
      <p:sp>
        <p:nvSpPr>
          <p:cNvPr id="869431" name="Oval 55"/>
          <p:cNvSpPr>
            <a:spLocks noChangeArrowheads="1"/>
          </p:cNvSpPr>
          <p:nvPr/>
        </p:nvSpPr>
        <p:spPr bwMode="auto">
          <a:xfrm>
            <a:off x="6705600" y="4267200"/>
            <a:ext cx="152400" cy="152400"/>
          </a:xfrm>
          <a:prstGeom prst="ellipse">
            <a:avLst/>
          </a:prstGeom>
          <a:solidFill>
            <a:srgbClr val="FFCC00"/>
          </a:solidFill>
          <a:ln w="22225" algn="ctr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 sz="2800"/>
          </a:p>
        </p:txBody>
      </p:sp>
      <p:sp>
        <p:nvSpPr>
          <p:cNvPr id="869432" name="Freeform 56"/>
          <p:cNvSpPr>
            <a:spLocks/>
          </p:cNvSpPr>
          <p:nvPr/>
        </p:nvSpPr>
        <p:spPr bwMode="auto">
          <a:xfrm>
            <a:off x="152400" y="4689475"/>
            <a:ext cx="6553200" cy="2092325"/>
          </a:xfrm>
          <a:custGeom>
            <a:avLst/>
            <a:gdLst>
              <a:gd name="T0" fmla="*/ 4128 w 4128"/>
              <a:gd name="T1" fmla="*/ 502 h 1318"/>
              <a:gd name="T2" fmla="*/ 4128 w 4128"/>
              <a:gd name="T3" fmla="*/ 1318 h 1318"/>
              <a:gd name="T4" fmla="*/ 0 w 4128"/>
              <a:gd name="T5" fmla="*/ 1318 h 1318"/>
              <a:gd name="T6" fmla="*/ 0 w 4128"/>
              <a:gd name="T7" fmla="*/ 503 h 1318"/>
              <a:gd name="T8" fmla="*/ 437 w 4128"/>
              <a:gd name="T9" fmla="*/ 502 h 1318"/>
              <a:gd name="T10" fmla="*/ 837 w 4128"/>
              <a:gd name="T11" fmla="*/ 0 h 1318"/>
              <a:gd name="T12" fmla="*/ 624 w 4128"/>
              <a:gd name="T13" fmla="*/ 502 h 1318"/>
              <a:gd name="T14" fmla="*/ 3151 w 4128"/>
              <a:gd name="T15" fmla="*/ 509 h 1318"/>
              <a:gd name="T16" fmla="*/ 3131 w 4128"/>
              <a:gd name="T17" fmla="*/ 11 h 1318"/>
              <a:gd name="T18" fmla="*/ 3347 w 4128"/>
              <a:gd name="T19" fmla="*/ 509 h 1318"/>
              <a:gd name="T20" fmla="*/ 4128 w 4128"/>
              <a:gd name="T21" fmla="*/ 502 h 1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128" h="1318">
                <a:moveTo>
                  <a:pt x="4128" y="502"/>
                </a:moveTo>
                <a:lnTo>
                  <a:pt x="4128" y="1318"/>
                </a:lnTo>
                <a:lnTo>
                  <a:pt x="0" y="1318"/>
                </a:lnTo>
                <a:lnTo>
                  <a:pt x="0" y="503"/>
                </a:lnTo>
                <a:lnTo>
                  <a:pt x="437" y="502"/>
                </a:lnTo>
                <a:lnTo>
                  <a:pt x="837" y="0"/>
                </a:lnTo>
                <a:lnTo>
                  <a:pt x="624" y="502"/>
                </a:lnTo>
                <a:lnTo>
                  <a:pt x="3151" y="509"/>
                </a:lnTo>
                <a:lnTo>
                  <a:pt x="3131" y="11"/>
                </a:lnTo>
                <a:lnTo>
                  <a:pt x="3347" y="509"/>
                </a:lnTo>
                <a:lnTo>
                  <a:pt x="4128" y="502"/>
                </a:lnTo>
                <a:close/>
              </a:path>
            </a:pathLst>
          </a:custGeom>
          <a:solidFill>
            <a:srgbClr val="CC66FF">
              <a:alpha val="30000"/>
            </a:srgbClr>
          </a:solidFill>
          <a:ln w="12700" cap="flat" cmpd="sng">
            <a:solidFill>
              <a:srgbClr val="993366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 sz="2800"/>
          </a:p>
        </p:txBody>
      </p:sp>
      <p:pic>
        <p:nvPicPr>
          <p:cNvPr id="869434" name="Picture 5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4413"/>
            <a:ext cx="6172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9435" name="Freeform 59"/>
          <p:cNvSpPr>
            <a:spLocks/>
          </p:cNvSpPr>
          <p:nvPr/>
        </p:nvSpPr>
        <p:spPr bwMode="auto">
          <a:xfrm rot="-1475204">
            <a:off x="7015163" y="4033838"/>
            <a:ext cx="762000" cy="152400"/>
          </a:xfrm>
          <a:custGeom>
            <a:avLst/>
            <a:gdLst>
              <a:gd name="T0" fmla="*/ 0 w 576"/>
              <a:gd name="T1" fmla="*/ 48 h 48"/>
              <a:gd name="T2" fmla="*/ 48 w 576"/>
              <a:gd name="T3" fmla="*/ 0 h 48"/>
              <a:gd name="T4" fmla="*/ 96 w 576"/>
              <a:gd name="T5" fmla="*/ 48 h 48"/>
              <a:gd name="T6" fmla="*/ 144 w 576"/>
              <a:gd name="T7" fmla="*/ 0 h 48"/>
              <a:gd name="T8" fmla="*/ 192 w 576"/>
              <a:gd name="T9" fmla="*/ 48 h 48"/>
              <a:gd name="T10" fmla="*/ 240 w 576"/>
              <a:gd name="T11" fmla="*/ 0 h 48"/>
              <a:gd name="T12" fmla="*/ 288 w 576"/>
              <a:gd name="T13" fmla="*/ 48 h 48"/>
              <a:gd name="T14" fmla="*/ 336 w 576"/>
              <a:gd name="T15" fmla="*/ 0 h 48"/>
              <a:gd name="T16" fmla="*/ 384 w 576"/>
              <a:gd name="T17" fmla="*/ 48 h 48"/>
              <a:gd name="T18" fmla="*/ 432 w 576"/>
              <a:gd name="T19" fmla="*/ 0 h 48"/>
              <a:gd name="T20" fmla="*/ 480 w 576"/>
              <a:gd name="T21" fmla="*/ 48 h 48"/>
              <a:gd name="T22" fmla="*/ 528 w 576"/>
              <a:gd name="T23" fmla="*/ 0 h 48"/>
              <a:gd name="T24" fmla="*/ 576 w 576"/>
              <a:gd name="T25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6" h="48">
                <a:moveTo>
                  <a:pt x="0" y="48"/>
                </a:moveTo>
                <a:cubicBezTo>
                  <a:pt x="16" y="24"/>
                  <a:pt x="32" y="0"/>
                  <a:pt x="48" y="0"/>
                </a:cubicBezTo>
                <a:cubicBezTo>
                  <a:pt x="64" y="0"/>
                  <a:pt x="80" y="48"/>
                  <a:pt x="96" y="48"/>
                </a:cubicBezTo>
                <a:cubicBezTo>
                  <a:pt x="112" y="48"/>
                  <a:pt x="128" y="0"/>
                  <a:pt x="144" y="0"/>
                </a:cubicBezTo>
                <a:cubicBezTo>
                  <a:pt x="160" y="0"/>
                  <a:pt x="176" y="48"/>
                  <a:pt x="192" y="48"/>
                </a:cubicBezTo>
                <a:cubicBezTo>
                  <a:pt x="208" y="48"/>
                  <a:pt x="224" y="0"/>
                  <a:pt x="240" y="0"/>
                </a:cubicBezTo>
                <a:cubicBezTo>
                  <a:pt x="256" y="0"/>
                  <a:pt x="272" y="48"/>
                  <a:pt x="288" y="48"/>
                </a:cubicBezTo>
                <a:cubicBezTo>
                  <a:pt x="304" y="48"/>
                  <a:pt x="320" y="0"/>
                  <a:pt x="336" y="0"/>
                </a:cubicBezTo>
                <a:cubicBezTo>
                  <a:pt x="352" y="0"/>
                  <a:pt x="368" y="48"/>
                  <a:pt x="384" y="48"/>
                </a:cubicBezTo>
                <a:cubicBezTo>
                  <a:pt x="400" y="48"/>
                  <a:pt x="416" y="0"/>
                  <a:pt x="432" y="0"/>
                </a:cubicBezTo>
                <a:cubicBezTo>
                  <a:pt x="448" y="0"/>
                  <a:pt x="464" y="48"/>
                  <a:pt x="480" y="48"/>
                </a:cubicBezTo>
                <a:cubicBezTo>
                  <a:pt x="496" y="48"/>
                  <a:pt x="512" y="0"/>
                  <a:pt x="528" y="0"/>
                </a:cubicBezTo>
                <a:cubicBezTo>
                  <a:pt x="544" y="0"/>
                  <a:pt x="560" y="24"/>
                  <a:pt x="576" y="48"/>
                </a:cubicBezTo>
              </a:path>
            </a:pathLst>
          </a:custGeom>
          <a:noFill/>
          <a:ln w="15875" cap="flat" cmpd="sng">
            <a:solidFill>
              <a:srgbClr val="CC0099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 sz="2800"/>
          </a:p>
        </p:txBody>
      </p:sp>
      <p:sp>
        <p:nvSpPr>
          <p:cNvPr id="869436" name="Oval 60"/>
          <p:cNvSpPr>
            <a:spLocks noChangeArrowheads="1"/>
          </p:cNvSpPr>
          <p:nvPr/>
        </p:nvSpPr>
        <p:spPr bwMode="auto">
          <a:xfrm>
            <a:off x="6591300" y="4191000"/>
            <a:ext cx="381000" cy="304800"/>
          </a:xfrm>
          <a:prstGeom prst="ellipse">
            <a:avLst/>
          </a:prstGeom>
          <a:pattFill prst="dkUpDiag">
            <a:fgClr>
              <a:srgbClr val="000099"/>
            </a:fgClr>
            <a:bgClr>
              <a:srgbClr val="FFFFFF"/>
            </a:bgClr>
          </a:pattFill>
          <a:ln w="15875" algn="ctr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 sz="2800"/>
          </a:p>
        </p:txBody>
      </p:sp>
      <p:sp>
        <p:nvSpPr>
          <p:cNvPr id="869437" name="Freeform 61"/>
          <p:cNvSpPr>
            <a:spLocks/>
          </p:cNvSpPr>
          <p:nvPr/>
        </p:nvSpPr>
        <p:spPr bwMode="auto">
          <a:xfrm rot="459407">
            <a:off x="6280150" y="4194175"/>
            <a:ext cx="368300" cy="152400"/>
          </a:xfrm>
          <a:custGeom>
            <a:avLst/>
            <a:gdLst>
              <a:gd name="T0" fmla="*/ 0 w 280"/>
              <a:gd name="T1" fmla="*/ 96 h 96"/>
              <a:gd name="T2" fmla="*/ 40 w 280"/>
              <a:gd name="T3" fmla="*/ 0 h 96"/>
              <a:gd name="T4" fmla="*/ 80 w 280"/>
              <a:gd name="T5" fmla="*/ 96 h 96"/>
              <a:gd name="T6" fmla="*/ 120 w 280"/>
              <a:gd name="T7" fmla="*/ 0 h 96"/>
              <a:gd name="T8" fmla="*/ 160 w 280"/>
              <a:gd name="T9" fmla="*/ 96 h 96"/>
              <a:gd name="T10" fmla="*/ 200 w 280"/>
              <a:gd name="T11" fmla="*/ 0 h 96"/>
              <a:gd name="T12" fmla="*/ 240 w 280"/>
              <a:gd name="T13" fmla="*/ 96 h 96"/>
              <a:gd name="T14" fmla="*/ 280 w 280"/>
              <a:gd name="T1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0" h="96">
                <a:moveTo>
                  <a:pt x="0" y="96"/>
                </a:moveTo>
                <a:cubicBezTo>
                  <a:pt x="13" y="48"/>
                  <a:pt x="27" y="0"/>
                  <a:pt x="40" y="0"/>
                </a:cubicBezTo>
                <a:cubicBezTo>
                  <a:pt x="53" y="0"/>
                  <a:pt x="67" y="96"/>
                  <a:pt x="80" y="96"/>
                </a:cubicBezTo>
                <a:cubicBezTo>
                  <a:pt x="93" y="96"/>
                  <a:pt x="107" y="0"/>
                  <a:pt x="120" y="0"/>
                </a:cubicBezTo>
                <a:cubicBezTo>
                  <a:pt x="133" y="0"/>
                  <a:pt x="147" y="96"/>
                  <a:pt x="160" y="96"/>
                </a:cubicBezTo>
                <a:cubicBezTo>
                  <a:pt x="173" y="96"/>
                  <a:pt x="187" y="0"/>
                  <a:pt x="200" y="0"/>
                </a:cubicBezTo>
                <a:cubicBezTo>
                  <a:pt x="213" y="0"/>
                  <a:pt x="227" y="96"/>
                  <a:pt x="240" y="96"/>
                </a:cubicBezTo>
                <a:cubicBezTo>
                  <a:pt x="253" y="96"/>
                  <a:pt x="273" y="16"/>
                  <a:pt x="280" y="0"/>
                </a:cubicBezTo>
              </a:path>
            </a:pathLst>
          </a:custGeom>
          <a:noFill/>
          <a:ln w="15875" cap="flat" cmpd="sng">
            <a:solidFill>
              <a:srgbClr val="CC0099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 sz="2800"/>
          </a:p>
        </p:txBody>
      </p:sp>
      <p:pic>
        <p:nvPicPr>
          <p:cNvPr id="10266" name="Picture 64" descr="$$&#10;\left(\frac{d^2\sigma}{d\Omega dE}\right)&#10;=\left(\frac{d\sigma}{d\Omega}\right)^{\rm Lab.}_{n(p,d)\eta'}&#10;\times S(E)&#10;&#10;$$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589088"/>
            <a:ext cx="33528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9442" name="Picture 66" descr="$$&#10;S(E)=-\frac{1}{\pi}{\rm Im}\sum_\alpha&#10;{\cal T}_\alpha^* G_\alpha(E){\cal T}_\alpha&#10;$$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935288"/>
            <a:ext cx="28194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9444" name="Picture 68" descr="$$&#10;G(E)=\langle n^{-1}|\phi_{\eta'}\frac{1}{E-H_\eta'+i\epsilon}\phi^\dagger_{\eta'}|n^{-1}\rangle}&#10;$$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95600"/>
            <a:ext cx="3962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9450" name="Picture 74" descr="$$&#10;{\cal T}_\alpha({\bf r}) = \chi^{*}_{d}({\bf r}) \xi^{*}_{1/2,m_{s}} &#10;  \left[Y_{l_{\eta'}}^{*}(\hat r)\otimes \psi_{j_{n}}({\bf r})\right]_{JM} \chi_{p}({\bf r})&#10;$$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494347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9452" name="Picture 76" descr="$$&#10;\chi_f^*({\bf r})\chi_i({\bf r}) = \exp[i{\bf q}\cdot{\bf r}]F(b)&#10;$$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15000"/>
            <a:ext cx="2895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9395" name="Text Box 19"/>
          <p:cNvSpPr txBox="1">
            <a:spLocks noChangeArrowheads="1"/>
          </p:cNvSpPr>
          <p:nvPr/>
        </p:nvSpPr>
        <p:spPr bwMode="auto">
          <a:xfrm>
            <a:off x="304800" y="5005388"/>
            <a:ext cx="4676775" cy="3968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u="sng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Distortion factor </a:t>
            </a:r>
            <a:r>
              <a:rPr lang="en-US" altLang="ja-JP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altLang="ja-JP" sz="1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flux reduction due to absorption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789024" y="3810000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</a:t>
            </a:r>
            <a:endParaRPr kumimoji="1" lang="ja-JP" altLang="en-US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8375037" y="3566402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6179514" y="4565755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</a:t>
            </a:r>
            <a:endParaRPr kumimoji="1" lang="ja-JP" altLang="en-US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7475228" y="4143345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en-US" altLang="ja-JP" dirty="0" smtClean="0">
                <a:solidFill>
                  <a:srgbClr val="FF0000"/>
                </a:solidFill>
                <a:latin typeface="Tahoma" pitchFamily="34" charset="0"/>
              </a:rPr>
              <a:t>’</a:t>
            </a:r>
            <a:endParaRPr kumimoji="1" lang="ja-JP" altLang="en-US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616700" y="5007062"/>
            <a:ext cx="761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target</a:t>
            </a:r>
            <a:endParaRPr kumimoji="1" lang="ja-JP" altLang="en-US" dirty="0"/>
          </a:p>
        </p:txBody>
      </p:sp>
      <p:sp>
        <p:nvSpPr>
          <p:cNvPr id="70" name="Text Box 4"/>
          <p:cNvSpPr txBox="1">
            <a:spLocks noChangeArrowheads="1"/>
          </p:cNvSpPr>
          <p:nvPr/>
        </p:nvSpPr>
        <p:spPr bwMode="auto">
          <a:xfrm>
            <a:off x="4419600" y="685800"/>
            <a:ext cx="4081463" cy="312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O. </a:t>
            </a:r>
            <a:r>
              <a:rPr lang="en-US" altLang="ja-JP" sz="1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Morimatsu</a:t>
            </a:r>
            <a:r>
              <a:rPr lang="en-US" altLang="ja-JP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K. </a:t>
            </a:r>
            <a:r>
              <a:rPr lang="en-US" altLang="ja-JP" sz="1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Yazaki</a:t>
            </a:r>
            <a:r>
              <a:rPr lang="en-US" altLang="ja-JP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NPA435(85)727-737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5364032" y="1722092"/>
            <a:ext cx="2521268" cy="1479102"/>
            <a:chOff x="5364032" y="1722092"/>
            <a:chExt cx="2521268" cy="1479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テキスト ボックス 3"/>
                <p:cNvSpPr txBox="1"/>
                <p:nvPr/>
              </p:nvSpPr>
              <p:spPr>
                <a:xfrm>
                  <a:off x="5364032" y="1722092"/>
                  <a:ext cx="252126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altLang="ja-JP" b="1" dirty="0" smtClean="0">
                      <a:solidFill>
                        <a:srgbClr val="FF0000"/>
                      </a:solidFill>
                    </a:rPr>
                    <a:t>a</a:t>
                  </a:r>
                  <a:r>
                    <a:rPr kumimoji="1" lang="en-US" altLang="ja-JP" b="1" dirty="0" smtClean="0">
                      <a:solidFill>
                        <a:srgbClr val="FF0000"/>
                      </a:solidFill>
                    </a:rPr>
                    <a:t>ll information on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𝜼</m:t>
                          </m:r>
                        </m:e>
                        <m:sup>
                          <m:r>
                            <a:rPr kumimoji="1" lang="en-US" altLang="ja-JP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kumimoji="1" lang="ja-JP" altLang="en-US" b="1" dirty="0" smtClean="0">
                      <a:solidFill>
                        <a:srgbClr val="FF0000"/>
                      </a:solidFill>
                    </a:rPr>
                    <a:t> </a:t>
                  </a:r>
                  <a:endParaRPr kumimoji="1" lang="ja-JP" alt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テキスト ボックス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4032" y="1722092"/>
                  <a:ext cx="2521268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2657" t="-7576" b="-3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直線矢印コネクタ 5"/>
            <p:cNvCxnSpPr>
              <a:stCxn id="4" idx="2"/>
            </p:cNvCxnSpPr>
            <p:nvPr/>
          </p:nvCxnSpPr>
          <p:spPr bwMode="auto">
            <a:xfrm>
              <a:off x="6624666" y="2122202"/>
              <a:ext cx="347634" cy="1078992"/>
            </a:xfrm>
            <a:prstGeom prst="straightConnector1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257641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9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6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9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6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69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6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6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6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6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6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6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386" grpId="0"/>
      <p:bldP spid="869389" grpId="0"/>
      <p:bldP spid="869392" grpId="0"/>
      <p:bldP spid="869394" grpId="0"/>
      <p:bldP spid="869436" grpId="0" animBg="1"/>
      <p:bldP spid="86939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14"/>
          <p:cNvSpPr>
            <a:spLocks noChangeArrowheads="1"/>
          </p:cNvSpPr>
          <p:nvPr/>
        </p:nvSpPr>
        <p:spPr bwMode="auto">
          <a:xfrm>
            <a:off x="2385508" y="3714880"/>
            <a:ext cx="872318" cy="477988"/>
          </a:xfrm>
          <a:prstGeom prst="rect">
            <a:avLst/>
          </a:prstGeom>
          <a:solidFill>
            <a:srgbClr val="008000">
              <a:alpha val="50000"/>
            </a:srgb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 sz="2800"/>
          </a:p>
        </p:txBody>
      </p:sp>
      <p:sp>
        <p:nvSpPr>
          <p:cNvPr id="34" name="Rectangle 114"/>
          <p:cNvSpPr>
            <a:spLocks noChangeArrowheads="1"/>
          </p:cNvSpPr>
          <p:nvPr/>
        </p:nvSpPr>
        <p:spPr bwMode="auto">
          <a:xfrm>
            <a:off x="3245216" y="2757695"/>
            <a:ext cx="872318" cy="477988"/>
          </a:xfrm>
          <a:prstGeom prst="rect">
            <a:avLst/>
          </a:prstGeom>
          <a:solidFill>
            <a:srgbClr val="008000">
              <a:alpha val="50000"/>
            </a:srgb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 sz="2800"/>
          </a:p>
        </p:txBody>
      </p:sp>
      <p:sp>
        <p:nvSpPr>
          <p:cNvPr id="874610" name="Rectangle 114"/>
          <p:cNvSpPr>
            <a:spLocks noChangeArrowheads="1"/>
          </p:cNvSpPr>
          <p:nvPr/>
        </p:nvSpPr>
        <p:spPr bwMode="auto">
          <a:xfrm>
            <a:off x="1503218" y="2257783"/>
            <a:ext cx="863600" cy="2438400"/>
          </a:xfrm>
          <a:prstGeom prst="rect">
            <a:avLst/>
          </a:prstGeom>
          <a:solidFill>
            <a:srgbClr val="000080">
              <a:alpha val="50000"/>
            </a:srgbClr>
          </a:soli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 sz="2800"/>
          </a:p>
        </p:txBody>
      </p:sp>
      <p:sp>
        <p:nvSpPr>
          <p:cNvPr id="46" name="Rectangle 114"/>
          <p:cNvSpPr>
            <a:spLocks noChangeArrowheads="1"/>
          </p:cNvSpPr>
          <p:nvPr/>
        </p:nvSpPr>
        <p:spPr bwMode="auto">
          <a:xfrm>
            <a:off x="625665" y="2757695"/>
            <a:ext cx="4410076" cy="119618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 sz="2800"/>
          </a:p>
        </p:txBody>
      </p:sp>
      <p:graphicFrame>
        <p:nvGraphicFramePr>
          <p:cNvPr id="874591" name="Group 95"/>
          <p:cNvGraphicFramePr>
            <a:graphicFrameLocks noGrp="1"/>
          </p:cNvGraphicFramePr>
          <p:nvPr>
            <p:ph idx="1"/>
            <p:extLst/>
          </p:nvPr>
        </p:nvGraphicFramePr>
        <p:xfrm>
          <a:off x="620364" y="2257783"/>
          <a:ext cx="4403725" cy="2422527"/>
        </p:xfrm>
        <a:graphic>
          <a:graphicData uri="http://schemas.openxmlformats.org/drawingml/2006/table">
            <a:tbl>
              <a:tblPr/>
              <a:tblGrid>
                <a:gridCol w="881063"/>
                <a:gridCol w="879475"/>
                <a:gridCol w="882650"/>
                <a:gridCol w="879475"/>
                <a:gridCol w="881062"/>
              </a:tblGrid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71958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71958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ＭＳ Ｐゴシック" pitchFamily="50" charset="-128"/>
                        </a:rPr>
                        <a:t>–150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71958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ＭＳ Ｐゴシック" pitchFamily="50" charset="-128"/>
                        </a:rPr>
                        <a:t>–100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71958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ＭＳ Ｐゴシック" pitchFamily="50" charset="-128"/>
                        </a:rPr>
                        <a:t>–50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71958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ＭＳ Ｐゴシック" pitchFamily="50" charset="-128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71958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ＭＳ Ｐゴシック" pitchFamily="50" charset="-128"/>
                        </a:rPr>
                        <a:t>–5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71958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71958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71958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71958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71958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ＭＳ Ｐゴシック" pitchFamily="50" charset="-128"/>
                        </a:rPr>
                        <a:t>–10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71958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71958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71958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71958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71958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ＭＳ Ｐゴシック" pitchFamily="50" charset="-128"/>
                        </a:rPr>
                        <a:t>–15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71958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71958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71958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71958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71958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ＭＳ Ｐゴシック" pitchFamily="50" charset="-128"/>
                        </a:rPr>
                        <a:t>–20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71958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71958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71958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71958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587401"/>
            <a:ext cx="2133600" cy="304800"/>
          </a:xfrm>
          <a:ln/>
        </p:spPr>
        <p:txBody>
          <a:bodyPr/>
          <a:lstStyle/>
          <a:p>
            <a:fld id="{6CA6CC5F-1280-47AE-B900-98219371726E}" type="slidenum">
              <a:rPr lang="ja-JP" altLang="en-US"/>
              <a:pPr/>
              <a:t>19</a:t>
            </a:fld>
            <a:endParaRPr lang="en-US" altLang="ja-JP"/>
          </a:p>
        </p:txBody>
      </p:sp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/>
              <a:t>p</a:t>
            </a:r>
            <a:r>
              <a:rPr lang="en-US" altLang="ja-JP" dirty="0" smtClean="0"/>
              <a:t>otential parameters</a:t>
            </a:r>
            <a:endParaRPr lang="en-US" altLang="ja-JP" dirty="0"/>
          </a:p>
        </p:txBody>
      </p:sp>
      <p:sp>
        <p:nvSpPr>
          <p:cNvPr id="874500" name="Text Box 4"/>
          <p:cNvSpPr txBox="1">
            <a:spLocks noChangeArrowheads="1"/>
          </p:cNvSpPr>
          <p:nvPr/>
        </p:nvSpPr>
        <p:spPr bwMode="auto">
          <a:xfrm>
            <a:off x="200818" y="838200"/>
            <a:ext cx="4829399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24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Energy independent optical </a:t>
            </a:r>
            <a:r>
              <a:rPr lang="en-US" altLang="ja-JP" sz="24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potentials</a:t>
            </a:r>
          </a:p>
        </p:txBody>
      </p:sp>
      <p:sp>
        <p:nvSpPr>
          <p:cNvPr id="874572" name="Line 76"/>
          <p:cNvSpPr>
            <a:spLocks noChangeShapeType="1"/>
          </p:cNvSpPr>
          <p:nvPr/>
        </p:nvSpPr>
        <p:spPr bwMode="auto">
          <a:xfrm>
            <a:off x="647699" y="2264133"/>
            <a:ext cx="850900" cy="4730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 sz="2800"/>
          </a:p>
        </p:txBody>
      </p:sp>
      <p:sp>
        <p:nvSpPr>
          <p:cNvPr id="874573" name="Text Box 77"/>
          <p:cNvSpPr txBox="1">
            <a:spLocks noChangeArrowheads="1"/>
          </p:cNvSpPr>
          <p:nvPr/>
        </p:nvSpPr>
        <p:spPr bwMode="auto">
          <a:xfrm>
            <a:off x="1117600" y="2219683"/>
            <a:ext cx="436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i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V</a:t>
            </a:r>
            <a:r>
              <a:rPr lang="en-US" altLang="ja-JP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</a:p>
        </p:txBody>
      </p:sp>
      <p:sp>
        <p:nvSpPr>
          <p:cNvPr id="874574" name="Text Box 78"/>
          <p:cNvSpPr txBox="1">
            <a:spLocks noChangeArrowheads="1"/>
          </p:cNvSpPr>
          <p:nvPr/>
        </p:nvSpPr>
        <p:spPr bwMode="auto">
          <a:xfrm>
            <a:off x="609600" y="2397483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i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W</a:t>
            </a:r>
            <a:r>
              <a:rPr lang="en-US" altLang="ja-JP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</a:p>
        </p:txBody>
      </p:sp>
      <p:sp>
        <p:nvSpPr>
          <p:cNvPr id="874575" name="Text Box 79"/>
          <p:cNvSpPr txBox="1">
            <a:spLocks noChangeArrowheads="1"/>
          </p:cNvSpPr>
          <p:nvPr/>
        </p:nvSpPr>
        <p:spPr bwMode="auto">
          <a:xfrm>
            <a:off x="1715597" y="2737208"/>
            <a:ext cx="396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altLang="ja-JP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874576" name="Text Box 80"/>
          <p:cNvSpPr txBox="1">
            <a:spLocks noChangeArrowheads="1"/>
          </p:cNvSpPr>
          <p:nvPr/>
        </p:nvSpPr>
        <p:spPr bwMode="auto">
          <a:xfrm>
            <a:off x="1702897" y="3235683"/>
            <a:ext cx="396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altLang="ja-JP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874577" name="Text Box 81"/>
          <p:cNvSpPr txBox="1">
            <a:spLocks noChangeArrowheads="1"/>
          </p:cNvSpPr>
          <p:nvPr/>
        </p:nvSpPr>
        <p:spPr bwMode="auto">
          <a:xfrm>
            <a:off x="1712231" y="3718283"/>
            <a:ext cx="396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altLang="ja-JP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874578" name="Text Box 82"/>
          <p:cNvSpPr txBox="1">
            <a:spLocks noChangeArrowheads="1"/>
          </p:cNvSpPr>
          <p:nvPr/>
        </p:nvSpPr>
        <p:spPr bwMode="auto">
          <a:xfrm>
            <a:off x="1709056" y="4200883"/>
            <a:ext cx="396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altLang="ja-JP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874596" name="Text Box 100"/>
          <p:cNvSpPr txBox="1">
            <a:spLocks noChangeArrowheads="1"/>
          </p:cNvSpPr>
          <p:nvPr/>
        </p:nvSpPr>
        <p:spPr bwMode="auto">
          <a:xfrm>
            <a:off x="2579424" y="2778483"/>
            <a:ext cx="396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altLang="ja-JP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874597" name="Text Box 101"/>
          <p:cNvSpPr txBox="1">
            <a:spLocks noChangeArrowheads="1"/>
          </p:cNvSpPr>
          <p:nvPr/>
        </p:nvSpPr>
        <p:spPr bwMode="auto">
          <a:xfrm>
            <a:off x="2566724" y="3276958"/>
            <a:ext cx="396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altLang="ja-JP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874598" name="Text Box 102"/>
          <p:cNvSpPr txBox="1">
            <a:spLocks noChangeArrowheads="1"/>
          </p:cNvSpPr>
          <p:nvPr/>
        </p:nvSpPr>
        <p:spPr bwMode="auto">
          <a:xfrm>
            <a:off x="2576058" y="3759558"/>
            <a:ext cx="396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altLang="ja-JP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874599" name="Text Box 103"/>
          <p:cNvSpPr txBox="1">
            <a:spLocks noChangeArrowheads="1"/>
          </p:cNvSpPr>
          <p:nvPr/>
        </p:nvSpPr>
        <p:spPr bwMode="auto">
          <a:xfrm>
            <a:off x="2572883" y="4242158"/>
            <a:ext cx="396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altLang="ja-JP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874600" name="Text Box 104"/>
          <p:cNvSpPr txBox="1">
            <a:spLocks noChangeArrowheads="1"/>
          </p:cNvSpPr>
          <p:nvPr/>
        </p:nvSpPr>
        <p:spPr bwMode="auto">
          <a:xfrm>
            <a:off x="3504972" y="2791183"/>
            <a:ext cx="396875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altLang="ja-JP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</a:t>
            </a:r>
            <a:endParaRPr lang="en-US" altLang="ja-JP" sz="3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74601" name="Text Box 105"/>
          <p:cNvSpPr txBox="1">
            <a:spLocks noChangeArrowheads="1"/>
          </p:cNvSpPr>
          <p:nvPr/>
        </p:nvSpPr>
        <p:spPr bwMode="auto">
          <a:xfrm>
            <a:off x="3470238" y="3289658"/>
            <a:ext cx="396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altLang="ja-JP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874602" name="Text Box 106"/>
          <p:cNvSpPr txBox="1">
            <a:spLocks noChangeArrowheads="1"/>
          </p:cNvSpPr>
          <p:nvPr/>
        </p:nvSpPr>
        <p:spPr bwMode="auto">
          <a:xfrm>
            <a:off x="3479572" y="3772258"/>
            <a:ext cx="396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altLang="ja-JP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874603" name="Text Box 107"/>
          <p:cNvSpPr txBox="1">
            <a:spLocks noChangeArrowheads="1"/>
          </p:cNvSpPr>
          <p:nvPr/>
        </p:nvSpPr>
        <p:spPr bwMode="auto">
          <a:xfrm>
            <a:off x="3476397" y="4254858"/>
            <a:ext cx="396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altLang="ja-JP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874607" name="Text Box 111"/>
          <p:cNvSpPr txBox="1">
            <a:spLocks noChangeArrowheads="1"/>
          </p:cNvSpPr>
          <p:nvPr/>
        </p:nvSpPr>
        <p:spPr bwMode="auto">
          <a:xfrm>
            <a:off x="4342266" y="4226283"/>
            <a:ext cx="396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altLang="ja-JP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874608" name="Text Box 112"/>
          <p:cNvSpPr txBox="1">
            <a:spLocks noChangeArrowheads="1"/>
          </p:cNvSpPr>
          <p:nvPr/>
        </p:nvSpPr>
        <p:spPr bwMode="auto">
          <a:xfrm>
            <a:off x="3124200" y="4696183"/>
            <a:ext cx="19335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2400" i="1">
                <a:effectLst>
                  <a:outerShdw blurRad="38100" dist="38100" dir="2700000" algn="tl">
                    <a:srgbClr val="C0C0C0"/>
                  </a:outerShdw>
                </a:effectLst>
              </a:rPr>
              <a:t>in unit of MeV</a:t>
            </a:r>
          </a:p>
        </p:txBody>
      </p:sp>
      <p:sp>
        <p:nvSpPr>
          <p:cNvPr id="874611" name="Text Box 115"/>
          <p:cNvSpPr txBox="1">
            <a:spLocks noChangeArrowheads="1"/>
          </p:cNvSpPr>
          <p:nvPr/>
        </p:nvSpPr>
        <p:spPr bwMode="auto">
          <a:xfrm>
            <a:off x="512937" y="5628046"/>
            <a:ext cx="2637902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cf</a:t>
            </a:r>
            <a:r>
              <a:rPr lang="en-US" altLang="ja-JP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.) </a:t>
            </a:r>
            <a:r>
              <a:rPr lang="en-US" altLang="ja-JP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NJL with KMT </a:t>
            </a:r>
            <a:endParaRPr lang="en-US" altLang="ja-JP" sz="24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74612" name="Text Box 116"/>
          <p:cNvSpPr txBox="1">
            <a:spLocks noChangeArrowheads="1"/>
          </p:cNvSpPr>
          <p:nvPr/>
        </p:nvSpPr>
        <p:spPr bwMode="auto">
          <a:xfrm>
            <a:off x="168161" y="6128468"/>
            <a:ext cx="317510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24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D</a:t>
            </a:r>
            <a:r>
              <a:rPr lang="en-US" altLang="ja-JP" sz="2400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n-US" altLang="ja-JP" sz="2400" i="1" baseline="-25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2400" baseline="-25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’</a:t>
            </a:r>
            <a:r>
              <a:rPr lang="en-US" altLang="ja-JP" sz="2400" i="1" baseline="-25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altLang="ja-JP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~</a:t>
            </a:r>
            <a:r>
              <a:rPr lang="en-US" altLang="ja-JP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–150 </a:t>
            </a:r>
            <a:r>
              <a:rPr lang="en-US" altLang="ja-JP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MeV @ </a:t>
            </a:r>
            <a:r>
              <a:rPr lang="en-US" altLang="ja-JP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r</a:t>
            </a:r>
            <a:r>
              <a:rPr lang="en-US" altLang="ja-JP" sz="2400" baseline="-25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altLang="ja-JP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874617" name="Text Box 121"/>
          <p:cNvSpPr txBox="1">
            <a:spLocks noChangeArrowheads="1"/>
          </p:cNvSpPr>
          <p:nvPr/>
        </p:nvSpPr>
        <p:spPr bwMode="auto">
          <a:xfrm>
            <a:off x="5824694" y="2142474"/>
            <a:ext cx="27190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24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cf</a:t>
            </a:r>
            <a:r>
              <a:rPr lang="en-US" altLang="ja-JP" sz="24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.) </a:t>
            </a:r>
            <a:r>
              <a:rPr lang="en-US" altLang="ja-JP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coupled-channel</a:t>
            </a:r>
            <a:r>
              <a:rPr lang="en-US" altLang="ja-JP" sz="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ja-JP" sz="8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PLB709</a:t>
            </a:r>
            <a:endParaRPr lang="en-US" altLang="ja-JP" sz="24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</p:txBody>
      </p:sp>
      <p:sp>
        <p:nvSpPr>
          <p:cNvPr id="874622" name="Line 126"/>
          <p:cNvSpPr>
            <a:spLocks noChangeShapeType="1"/>
          </p:cNvSpPr>
          <p:nvPr/>
        </p:nvSpPr>
        <p:spPr bwMode="auto">
          <a:xfrm flipV="1">
            <a:off x="1709057" y="4785083"/>
            <a:ext cx="122832" cy="76676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 sz="2800"/>
          </a:p>
        </p:txBody>
      </p:sp>
      <p:cxnSp>
        <p:nvCxnSpPr>
          <p:cNvPr id="3" name="直線矢印コネクタ 2"/>
          <p:cNvCxnSpPr/>
          <p:nvPr/>
        </p:nvCxnSpPr>
        <p:spPr bwMode="auto">
          <a:xfrm flipH="1">
            <a:off x="3102166" y="2996689"/>
            <a:ext cx="2438400" cy="957185"/>
          </a:xfrm>
          <a:prstGeom prst="straightConnector1">
            <a:avLst/>
          </a:prstGeom>
          <a:noFill/>
          <a:ln w="1587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直線矢印コネクタ 36"/>
          <p:cNvCxnSpPr/>
          <p:nvPr/>
        </p:nvCxnSpPr>
        <p:spPr bwMode="auto">
          <a:xfrm flipH="1">
            <a:off x="4038600" y="2500670"/>
            <a:ext cx="1524000" cy="542925"/>
          </a:xfrm>
          <a:prstGeom prst="straightConnector1">
            <a:avLst/>
          </a:prstGeom>
          <a:noFill/>
          <a:ln w="1587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115"/>
              <p:cNvSpPr txBox="1">
                <a:spLocks noChangeArrowheads="1"/>
              </p:cNvSpPr>
              <p:nvPr/>
            </p:nvSpPr>
            <p:spPr bwMode="auto">
              <a:xfrm>
                <a:off x="5791200" y="3916740"/>
                <a:ext cx="2775953" cy="15132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sz="2400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cf</a:t>
                </a:r>
                <a:r>
                  <a:rPr lang="en-US" altLang="ja-JP" sz="24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.) CBELSA/TAPS</a:t>
                </a:r>
              </a:p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sz="24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Transparency ratio</a:t>
                </a:r>
              </a:p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400" b="0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Γ</m:t>
                        </m:r>
                      </m:e>
                      <m:sub>
                        <m:sSup>
                          <m:sSupPr>
                            <m:ctrlPr>
                              <a:rPr lang="en-US" altLang="ja-JP" sz="2400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</a:rPr>
                              <m:t>𝜂</m:t>
                            </m:r>
                          </m:e>
                          <m:sup>
                            <m:r>
                              <a:rPr lang="en-US" altLang="ja-JP" sz="2400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ja-JP" sz="2400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∼10−25</m:t>
                    </m:r>
                  </m:oMath>
                </a14:m>
                <a:r>
                  <a:rPr lang="en-US" altLang="ja-JP" sz="24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MeV </a:t>
                </a:r>
                <a:br>
                  <a:rPr lang="en-US" altLang="ja-JP" sz="24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</a:br>
                <a:endParaRPr lang="en-US" altLang="ja-JP" sz="2400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7" name="Text 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1200" y="3916740"/>
                <a:ext cx="2775953" cy="1513235"/>
              </a:xfrm>
              <a:prstGeom prst="rect">
                <a:avLst/>
              </a:prstGeom>
              <a:blipFill rotWithShape="1">
                <a:blip r:embed="rId4"/>
                <a:stretch>
                  <a:fillRect l="-3516" t="-6048" r="-37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矢印コネクタ 12"/>
          <p:cNvCxnSpPr/>
          <p:nvPr/>
        </p:nvCxnSpPr>
        <p:spPr bwMode="auto">
          <a:xfrm flipH="1" flipV="1">
            <a:off x="5181600" y="3686552"/>
            <a:ext cx="533400" cy="441326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688558" y="1262932"/>
                <a:ext cx="3324885" cy="8718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effectLst/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sz="24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effectLst/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2400" b="0" i="1" smtClean="0">
                          <a:effectLst/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24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effectLst/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effectLst/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effectLst/>
                              <a:latin typeface="Cambria Math"/>
                            </a:rPr>
                            <m:t>+</m:t>
                          </m:r>
                          <m:r>
                            <a:rPr kumimoji="1" lang="en-US" altLang="ja-JP" sz="2400" b="0" i="1" smtClean="0">
                              <a:effectLst/>
                              <a:latin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effectLst/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effectLst/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kumimoji="1" lang="en-US" altLang="ja-JP" sz="24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effectLst/>
                              <a:latin typeface="Cambria Math"/>
                            </a:rPr>
                            <m:t>𝜌</m:t>
                          </m:r>
                          <m:d>
                            <m:dPr>
                              <m:ctrlPr>
                                <a:rPr kumimoji="1" lang="en-US" altLang="ja-JP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effectLst/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effectLst/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effectLst/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558" y="1262932"/>
                <a:ext cx="3324885" cy="87184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テキスト ボックス 35"/>
          <p:cNvSpPr txBox="1"/>
          <p:nvPr/>
        </p:nvSpPr>
        <p:spPr>
          <a:xfrm>
            <a:off x="4495800" y="5840412"/>
            <a:ext cx="4389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To see observation feasibility, we consider</a:t>
            </a:r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en-US" altLang="ja-JP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various combinations of </a:t>
            </a:r>
            <a:r>
              <a:rPr lang="en-US" altLang="ja-JP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ReV</a:t>
            </a:r>
            <a:r>
              <a:rPr lang="en-US" altLang="ja-JP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 and </a:t>
            </a:r>
            <a:r>
              <a:rPr lang="en-US" altLang="ja-JP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ImV</a:t>
            </a:r>
            <a:r>
              <a:rPr lang="en-US" altLang="ja-JP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.</a:t>
            </a:r>
            <a:endParaRPr kumimoji="1" lang="en-US" altLang="ja-JP" sz="16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8041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74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7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7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7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7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7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7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74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74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874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4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74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74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874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4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74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74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874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4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7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7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74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74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874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4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874610" grpId="0" animBg="1"/>
      <p:bldP spid="46" grpId="0" animBg="1"/>
      <p:bldP spid="874575" grpId="0"/>
      <p:bldP spid="874576" grpId="0"/>
      <p:bldP spid="874577" grpId="0"/>
      <p:bldP spid="874578" grpId="0"/>
      <p:bldP spid="874596" grpId="0"/>
      <p:bldP spid="874597" grpId="0"/>
      <p:bldP spid="874598" grpId="0"/>
      <p:bldP spid="874599" grpId="0"/>
      <p:bldP spid="874600" grpId="0"/>
      <p:bldP spid="874601" grpId="0"/>
      <p:bldP spid="874602" grpId="0"/>
      <p:bldP spid="874603" grpId="0"/>
      <p:bldP spid="874607" grpId="0"/>
      <p:bldP spid="874611" grpId="0"/>
      <p:bldP spid="874612" grpId="0"/>
      <p:bldP spid="874617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4540214-FA19-4A31-BC43-7B34B24386EC}" type="slidenum">
              <a:rPr kumimoji="0" lang="en-US" altLang="ja-JP">
                <a:solidFill>
                  <a:srgbClr val="43337D"/>
                </a:solidFill>
                <a:latin typeface="Tahoma" panose="020B0604030504040204" pitchFamily="34" charset="0"/>
              </a:rPr>
              <a:pPr/>
              <a:t>2</a:t>
            </a:fld>
            <a:endParaRPr kumimoji="0" lang="en-US" altLang="ja-JP">
              <a:solidFill>
                <a:srgbClr val="43337D"/>
              </a:solidFill>
              <a:latin typeface="Tahoma" panose="020B0604030504040204" pitchFamily="34" charset="0"/>
            </a:endParaRPr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 smtClean="0"/>
              <a:t>“Normal” atom</a:t>
            </a:r>
            <a:endParaRPr lang="ja-JP" altLang="en-US" dirty="0" smtClean="0"/>
          </a:p>
        </p:txBody>
      </p:sp>
      <p:sp>
        <p:nvSpPr>
          <p:cNvPr id="413769" name="Oval 73"/>
          <p:cNvSpPr>
            <a:spLocks noChangeArrowheads="1"/>
          </p:cNvSpPr>
          <p:nvPr/>
        </p:nvSpPr>
        <p:spPr bwMode="auto">
          <a:xfrm>
            <a:off x="1371600" y="1143000"/>
            <a:ext cx="5029200" cy="5029200"/>
          </a:xfrm>
          <a:prstGeom prst="ellips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3770" name="Oval 74"/>
          <p:cNvSpPr>
            <a:spLocks noChangeArrowheads="1"/>
          </p:cNvSpPr>
          <p:nvPr/>
        </p:nvSpPr>
        <p:spPr bwMode="auto">
          <a:xfrm>
            <a:off x="38100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80808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3772" name="Text Box 76"/>
          <p:cNvSpPr txBox="1">
            <a:spLocks noChangeArrowheads="1"/>
          </p:cNvSpPr>
          <p:nvPr/>
        </p:nvSpPr>
        <p:spPr bwMode="auto">
          <a:xfrm>
            <a:off x="3136712" y="811213"/>
            <a:ext cx="99097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electron</a:t>
            </a:r>
            <a:endParaRPr lang="ja-JP" alt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1271" name="Group 119"/>
          <p:cNvGrpSpPr>
            <a:grpSpLocks/>
          </p:cNvGrpSpPr>
          <p:nvPr/>
        </p:nvGrpSpPr>
        <p:grpSpPr bwMode="auto">
          <a:xfrm>
            <a:off x="3513138" y="3289300"/>
            <a:ext cx="762000" cy="703263"/>
            <a:chOff x="1872" y="1872"/>
            <a:chExt cx="624" cy="576"/>
          </a:xfrm>
        </p:grpSpPr>
        <p:sp>
          <p:nvSpPr>
            <p:cNvPr id="413816" name="Oval 120"/>
            <p:cNvSpPr>
              <a:spLocks noChangeArrowheads="1"/>
            </p:cNvSpPr>
            <p:nvPr/>
          </p:nvSpPr>
          <p:spPr bwMode="auto">
            <a:xfrm>
              <a:off x="2016" y="2064"/>
              <a:ext cx="191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3817" name="Oval 121"/>
            <p:cNvSpPr>
              <a:spLocks noChangeArrowheads="1"/>
            </p:cNvSpPr>
            <p:nvPr/>
          </p:nvSpPr>
          <p:spPr bwMode="auto">
            <a:xfrm>
              <a:off x="2064" y="1872"/>
              <a:ext cx="191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3818" name="Oval 122"/>
            <p:cNvSpPr>
              <a:spLocks noChangeArrowheads="1"/>
            </p:cNvSpPr>
            <p:nvPr/>
          </p:nvSpPr>
          <p:spPr bwMode="auto">
            <a:xfrm>
              <a:off x="1920" y="192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3819" name="Oval 123"/>
            <p:cNvSpPr>
              <a:spLocks noChangeArrowheads="1"/>
            </p:cNvSpPr>
            <p:nvPr/>
          </p:nvSpPr>
          <p:spPr bwMode="auto">
            <a:xfrm>
              <a:off x="2161" y="2161"/>
              <a:ext cx="191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3820" name="Oval 124"/>
            <p:cNvSpPr>
              <a:spLocks noChangeArrowheads="1"/>
            </p:cNvSpPr>
            <p:nvPr/>
          </p:nvSpPr>
          <p:spPr bwMode="auto">
            <a:xfrm>
              <a:off x="1968" y="2207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3821" name="Oval 125"/>
            <p:cNvSpPr>
              <a:spLocks noChangeArrowheads="1"/>
            </p:cNvSpPr>
            <p:nvPr/>
          </p:nvSpPr>
          <p:spPr bwMode="auto">
            <a:xfrm>
              <a:off x="2255" y="2064"/>
              <a:ext cx="192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3822" name="Oval 126"/>
            <p:cNvSpPr>
              <a:spLocks noChangeArrowheads="1"/>
            </p:cNvSpPr>
            <p:nvPr/>
          </p:nvSpPr>
          <p:spPr bwMode="auto">
            <a:xfrm>
              <a:off x="2304" y="1983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3823" name="Oval 127"/>
            <p:cNvSpPr>
              <a:spLocks noChangeArrowheads="1"/>
            </p:cNvSpPr>
            <p:nvPr/>
          </p:nvSpPr>
          <p:spPr bwMode="auto">
            <a:xfrm>
              <a:off x="2112" y="2016"/>
              <a:ext cx="191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3824" name="Oval 128"/>
            <p:cNvSpPr>
              <a:spLocks noChangeArrowheads="1"/>
            </p:cNvSpPr>
            <p:nvPr/>
          </p:nvSpPr>
          <p:spPr bwMode="auto">
            <a:xfrm>
              <a:off x="2112" y="2256"/>
              <a:ext cx="191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3825" name="Oval 129"/>
            <p:cNvSpPr>
              <a:spLocks noChangeArrowheads="1"/>
            </p:cNvSpPr>
            <p:nvPr/>
          </p:nvSpPr>
          <p:spPr bwMode="auto">
            <a:xfrm>
              <a:off x="2207" y="18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3826" name="Oval 130"/>
            <p:cNvSpPr>
              <a:spLocks noChangeArrowheads="1"/>
            </p:cNvSpPr>
            <p:nvPr/>
          </p:nvSpPr>
          <p:spPr bwMode="auto">
            <a:xfrm>
              <a:off x="1872" y="2064"/>
              <a:ext cx="192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3827" name="Oval 131"/>
            <p:cNvSpPr>
              <a:spLocks noChangeArrowheads="1"/>
            </p:cNvSpPr>
            <p:nvPr/>
          </p:nvSpPr>
          <p:spPr bwMode="auto">
            <a:xfrm>
              <a:off x="2255" y="2161"/>
              <a:ext cx="192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3828" name="Text Box 132"/>
          <p:cNvSpPr txBox="1">
            <a:spLocks noChangeArrowheads="1"/>
          </p:cNvSpPr>
          <p:nvPr/>
        </p:nvSpPr>
        <p:spPr bwMode="auto">
          <a:xfrm>
            <a:off x="3475083" y="4083050"/>
            <a:ext cx="9428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nucleus</a:t>
            </a:r>
            <a:endParaRPr lang="ja-JP" alt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14400" y="6353145"/>
            <a:ext cx="7439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lang="en-US" altLang="ja-JP" dirty="0" smtClean="0">
                <a:effectLst/>
                <a:ea typeface="ＭＳ Ｐ明朝" pitchFamily="18" charset="-128"/>
              </a:rPr>
              <a:t>composed </a:t>
            </a:r>
            <a:r>
              <a:rPr lang="en-US" altLang="ja-JP" dirty="0">
                <a:effectLst/>
                <a:ea typeface="ＭＳ Ｐ明朝" pitchFamily="18" charset="-128"/>
              </a:rPr>
              <a:t>of a nucleus and one or more electrons bound to the </a:t>
            </a:r>
            <a:r>
              <a:rPr lang="en-US" altLang="ja-JP" dirty="0" smtClean="0">
                <a:effectLst/>
                <a:ea typeface="ＭＳ Ｐ明朝" pitchFamily="18" charset="-128"/>
              </a:rPr>
              <a:t>nucleus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73897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C 0.15156 3.33333E-6 0.275 0.16435 0.275 0.36666 C 0.275 0.56875 0.15156 0.73333 5.55112E-17 0.73333 C -0.15191 0.73333 -0.275 0.56875 -0.275 0.36666 C -0.275 0.16435 -0.15191 3.33333E-6 5.55112E-17 3.33333E-6 Z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413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56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59167 -0.1222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13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83" y="-611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rAng="0" ptsTypes="">
                                      <p:cBhvr>
                                        <p:cTn id="11" dur="1000" fill="hold"/>
                                        <p:tgtEl>
                                          <p:spTgt spid="413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70" grpId="0" animBg="1"/>
      <p:bldP spid="413770" grpId="1" animBg="1"/>
      <p:bldP spid="4137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4CE5B67A-E995-4A7C-81D6-0F56A77A3931}" type="slidenum">
              <a:rPr lang="ja-JP" altLang="en-US"/>
              <a:pPr/>
              <a:t>20</a:t>
            </a:fld>
            <a:endParaRPr lang="en-US" altLang="ja-JP"/>
          </a:p>
        </p:txBody>
      </p:sp>
      <p:pic>
        <p:nvPicPr>
          <p:cNvPr id="32851" name="Picture 8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858000" cy="457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7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 smtClean="0"/>
              <a:t>Numerical results :  ‒(150, 20) MeV : </a:t>
            </a:r>
            <a:r>
              <a:rPr lang="en-US" altLang="ja-JP" baseline="30000" dirty="0"/>
              <a:t>12</a:t>
            </a:r>
            <a:r>
              <a:rPr lang="en-US" altLang="ja-JP" dirty="0"/>
              <a:t>C(</a:t>
            </a:r>
            <a:r>
              <a:rPr lang="en-US" altLang="ja-JP" dirty="0" err="1"/>
              <a:t>p,d</a:t>
            </a:r>
            <a:r>
              <a:rPr lang="en-US" altLang="ja-JP" dirty="0"/>
              <a:t>)</a:t>
            </a:r>
            <a:r>
              <a:rPr lang="en-US" altLang="ja-JP" baseline="30000" dirty="0"/>
              <a:t>11</a:t>
            </a:r>
            <a:r>
              <a:rPr lang="en-US" altLang="ja-JP" dirty="0"/>
              <a:t>C</a:t>
            </a:r>
            <a:r>
              <a:rPr lang="en-US" altLang="ja-JP" baseline="-25000" dirty="0">
                <a:latin typeface="Symbol" pitchFamily="18" charset="2"/>
              </a:rPr>
              <a:t>h</a:t>
            </a:r>
            <a:r>
              <a:rPr lang="en-US" altLang="ja-JP" baseline="-25000" dirty="0"/>
              <a:t>’</a:t>
            </a:r>
            <a:endParaRPr lang="en-US" altLang="ja-JP" dirty="0"/>
          </a:p>
        </p:txBody>
      </p:sp>
      <p:grpSp>
        <p:nvGrpSpPr>
          <p:cNvPr id="32854" name="Group 86"/>
          <p:cNvGrpSpPr>
            <a:grpSpLocks/>
          </p:cNvGrpSpPr>
          <p:nvPr/>
        </p:nvGrpSpPr>
        <p:grpSpPr bwMode="auto">
          <a:xfrm>
            <a:off x="76200" y="1136650"/>
            <a:ext cx="1011238" cy="4799013"/>
            <a:chOff x="48" y="716"/>
            <a:chExt cx="637" cy="3023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353" y="716"/>
              <a:ext cx="332" cy="2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120</a:t>
              </a:r>
              <a:endParaRPr lang="ja-JP" altLang="en-US" sz="1800" dirty="0"/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>
              <a:off x="353" y="1176"/>
              <a:ext cx="332" cy="2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100</a:t>
              </a:r>
              <a:endParaRPr lang="ja-JP" altLang="en-US" sz="1800" dirty="0"/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425" y="1654"/>
              <a:ext cx="260" cy="2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80</a:t>
              </a:r>
              <a:endParaRPr lang="ja-JP" altLang="en-US" sz="1800" dirty="0"/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>
              <a:off x="424" y="2144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60</a:t>
              </a:r>
              <a:endParaRPr lang="ja-JP" altLang="en-US" sz="1800" dirty="0"/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424" y="2592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40</a:t>
              </a:r>
              <a:endParaRPr lang="ja-JP" altLang="en-US" sz="1800" dirty="0"/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424" y="3072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20</a:t>
              </a:r>
              <a:endParaRPr lang="ja-JP" altLang="en-US" sz="1800" dirty="0"/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496" y="3524"/>
              <a:ext cx="189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0</a:t>
              </a:r>
              <a:endParaRPr lang="ja-JP" altLang="en-US" sz="1800" dirty="0"/>
            </a:p>
          </p:txBody>
        </p:sp>
        <p:grpSp>
          <p:nvGrpSpPr>
            <p:cNvPr id="32779" name="グループ化 35"/>
            <p:cNvGrpSpPr>
              <a:grpSpLocks/>
            </p:cNvGrpSpPr>
            <p:nvPr/>
          </p:nvGrpSpPr>
          <p:grpSpPr bwMode="auto">
            <a:xfrm rot="-5400000">
              <a:off x="-434" y="1910"/>
              <a:ext cx="1403" cy="439"/>
              <a:chOff x="3506851" y="5998383"/>
              <a:chExt cx="2227412" cy="696412"/>
            </a:xfrm>
          </p:grpSpPr>
          <p:sp>
            <p:nvSpPr>
              <p:cNvPr id="27" name="テキスト ボックス 26"/>
              <p:cNvSpPr txBox="1"/>
              <p:nvPr/>
            </p:nvSpPr>
            <p:spPr>
              <a:xfrm>
                <a:off x="3637035" y="5998383"/>
                <a:ext cx="546137" cy="3664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/>
                  <a:t>d</a:t>
                </a:r>
                <a:r>
                  <a:rPr lang="en-US" altLang="ja-JP" baseline="30000" dirty="0"/>
                  <a:t>2</a:t>
                </a:r>
                <a:r>
                  <a:rPr lang="en-US" altLang="ja-JP" dirty="0">
                    <a:latin typeface="Symbol" pitchFamily="18" charset="2"/>
                  </a:rPr>
                  <a:t>s</a:t>
                </a:r>
                <a:endParaRPr lang="ja-JP" altLang="en-US" dirty="0">
                  <a:latin typeface="Symbol" pitchFamily="18" charset="2"/>
                </a:endParaRPr>
              </a:p>
            </p:txBody>
          </p:sp>
          <p:sp>
            <p:nvSpPr>
              <p:cNvPr id="109" name="テキスト ボックス 108"/>
              <p:cNvSpPr txBox="1"/>
              <p:nvPr/>
            </p:nvSpPr>
            <p:spPr>
              <a:xfrm>
                <a:off x="3506852" y="6328346"/>
                <a:ext cx="789041" cy="3664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 err="1"/>
                  <a:t>d</a:t>
                </a:r>
                <a:r>
                  <a:rPr lang="en-US" altLang="ja-JP" dirty="0" err="1">
                    <a:latin typeface="Symbol" pitchFamily="18" charset="2"/>
                  </a:rPr>
                  <a:t>W</a:t>
                </a:r>
                <a:r>
                  <a:rPr lang="en-US" altLang="ja-JP" dirty="0" err="1"/>
                  <a:t>dE</a:t>
                </a:r>
                <a:endParaRPr lang="ja-JP" altLang="en-US" dirty="0">
                  <a:latin typeface="Symbol" pitchFamily="18" charset="2"/>
                </a:endParaRPr>
              </a:p>
            </p:txBody>
          </p:sp>
          <p:cxnSp>
            <p:nvCxnSpPr>
              <p:cNvPr id="32782" name="直線コネクタ 28"/>
              <p:cNvCxnSpPr>
                <a:cxnSpLocks noChangeShapeType="1"/>
              </p:cNvCxnSpPr>
              <p:nvPr/>
            </p:nvCxnSpPr>
            <p:spPr bwMode="auto">
              <a:xfrm>
                <a:off x="3569750" y="6362799"/>
                <a:ext cx="685800" cy="0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テキスト ボックス 34"/>
              <p:cNvSpPr txBox="1"/>
              <p:nvPr/>
            </p:nvSpPr>
            <p:spPr>
              <a:xfrm>
                <a:off x="4287953" y="6171296"/>
                <a:ext cx="1444722" cy="36644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/>
                  <a:t>[</a:t>
                </a:r>
                <a:r>
                  <a:rPr lang="en-US" altLang="ja-JP" dirty="0" err="1"/>
                  <a:t>nb</a:t>
                </a:r>
                <a:r>
                  <a:rPr lang="en-US" altLang="ja-JP" dirty="0"/>
                  <a:t>/</a:t>
                </a:r>
                <a:r>
                  <a:rPr lang="en-US" altLang="ja-JP" dirty="0" err="1"/>
                  <a:t>sr</a:t>
                </a:r>
                <a:r>
                  <a:rPr lang="en-US" altLang="ja-JP" dirty="0"/>
                  <a:t> MeV]</a:t>
                </a:r>
                <a:endParaRPr lang="ja-JP" altLang="en-US" dirty="0"/>
              </a:p>
            </p:txBody>
          </p:sp>
        </p:grpSp>
      </p:grpSp>
      <p:sp>
        <p:nvSpPr>
          <p:cNvPr id="114" name="テキスト ボックス 113"/>
          <p:cNvSpPr txBox="1"/>
          <p:nvPr/>
        </p:nvSpPr>
        <p:spPr>
          <a:xfrm>
            <a:off x="4994275" y="5857875"/>
            <a:ext cx="300038" cy="341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0</a:t>
            </a:r>
            <a:endParaRPr lang="ja-JP" altLang="en-US" sz="1800" dirty="0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6334125" y="5857875"/>
            <a:ext cx="4127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50</a:t>
            </a:r>
            <a:endParaRPr lang="ja-JP" altLang="en-US" sz="1800" dirty="0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7543800" y="5838825"/>
            <a:ext cx="5270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100</a:t>
            </a:r>
            <a:endParaRPr lang="ja-JP" altLang="en-US" sz="1800" dirty="0"/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793750" y="5861050"/>
            <a:ext cx="6413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–150</a:t>
            </a:r>
            <a:endParaRPr lang="ja-JP" altLang="en-US" sz="1800" dirty="0"/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2057400" y="5867400"/>
            <a:ext cx="6413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–100</a:t>
            </a:r>
            <a:endParaRPr lang="ja-JP" altLang="en-US" sz="1800" dirty="0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3505200" y="5838825"/>
            <a:ext cx="5270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–50</a:t>
            </a:r>
            <a:endParaRPr lang="ja-JP" altLang="en-US" sz="18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736975" y="6181725"/>
            <a:ext cx="15922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 err="1"/>
              <a:t>E</a:t>
            </a:r>
            <a:r>
              <a:rPr lang="en-US" altLang="ja-JP" sz="1800" baseline="-25000" dirty="0" err="1"/>
              <a:t>ex</a:t>
            </a:r>
            <a:r>
              <a:rPr lang="en-US" altLang="ja-JP" sz="1800" dirty="0"/>
              <a:t> – E</a:t>
            </a:r>
            <a:r>
              <a:rPr lang="en-US" altLang="ja-JP" sz="1800" baseline="-25000" dirty="0"/>
              <a:t>0</a:t>
            </a:r>
            <a:r>
              <a:rPr lang="en-US" altLang="ja-JP" sz="1800" dirty="0"/>
              <a:t> [MeV]</a:t>
            </a:r>
            <a:endParaRPr lang="ja-JP" altLang="en-US" sz="1800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1295400" y="3432175"/>
            <a:ext cx="1389063" cy="2320925"/>
            <a:chOff x="1295400" y="3432175"/>
            <a:chExt cx="1389063" cy="2320925"/>
          </a:xfrm>
        </p:grpSpPr>
        <p:sp>
          <p:nvSpPr>
            <p:cNvPr id="42" name="テキスト ボックス 41"/>
            <p:cNvSpPr txBox="1"/>
            <p:nvPr/>
          </p:nvSpPr>
          <p:spPr>
            <a:xfrm>
              <a:off x="1295400" y="3432175"/>
              <a:ext cx="1046163" cy="3667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dirty="0"/>
                <a:t>(0p</a:t>
              </a:r>
              <a:r>
                <a:rPr lang="en-US" altLang="ja-JP" baseline="-25000" dirty="0"/>
                <a:t>3/2</a:t>
              </a:r>
              <a:r>
                <a:rPr lang="en-US" altLang="ja-JP" dirty="0"/>
                <a:t>)</a:t>
              </a:r>
              <a:r>
                <a:rPr lang="en-US" altLang="ja-JP" baseline="30000" dirty="0"/>
                <a:t>‒1</a:t>
              </a:r>
              <a:r>
                <a:rPr lang="en-US" altLang="ja-JP" dirty="0"/>
                <a:t> </a:t>
              </a:r>
              <a:endParaRPr lang="ja-JP" altLang="en-US" dirty="0"/>
            </a:p>
          </p:txBody>
        </p:sp>
        <p:grpSp>
          <p:nvGrpSpPr>
            <p:cNvPr id="32819" name="Group 51"/>
            <p:cNvGrpSpPr>
              <a:grpSpLocks/>
            </p:cNvGrpSpPr>
            <p:nvPr/>
          </p:nvGrpSpPr>
          <p:grpSpPr bwMode="auto">
            <a:xfrm>
              <a:off x="2133600" y="3641725"/>
              <a:ext cx="152400" cy="152400"/>
              <a:chOff x="1392" y="1632"/>
              <a:chExt cx="288" cy="288"/>
            </a:xfrm>
          </p:grpSpPr>
          <p:sp>
            <p:nvSpPr>
              <p:cNvPr id="32815" name="Oval 47"/>
              <p:cNvSpPr>
                <a:spLocks noChangeArrowheads="1"/>
              </p:cNvSpPr>
              <p:nvPr/>
            </p:nvSpPr>
            <p:spPr bwMode="auto">
              <a:xfrm>
                <a:off x="1392" y="1632"/>
                <a:ext cx="288" cy="28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32816" name="Line 48"/>
              <p:cNvSpPr>
                <a:spLocks noChangeShapeType="1"/>
              </p:cNvSpPr>
              <p:nvPr/>
            </p:nvSpPr>
            <p:spPr bwMode="auto">
              <a:xfrm>
                <a:off x="1440" y="1680"/>
                <a:ext cx="192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32818" name="Line 50"/>
              <p:cNvSpPr>
                <a:spLocks noChangeShapeType="1"/>
              </p:cNvSpPr>
              <p:nvPr/>
            </p:nvSpPr>
            <p:spPr bwMode="auto">
              <a:xfrm flipH="1">
                <a:off x="1440" y="1680"/>
                <a:ext cx="192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49" name="テキスト ボックス 48"/>
            <p:cNvSpPr txBox="1"/>
            <p:nvPr/>
          </p:nvSpPr>
          <p:spPr>
            <a:xfrm>
              <a:off x="2266950" y="3502025"/>
              <a:ext cx="417513" cy="3667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</a:t>
              </a:r>
              <a:r>
                <a:rPr lang="en-US" altLang="ja-JP" sz="2000" i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h</a:t>
              </a:r>
              <a:r>
                <a:rPr lang="en-US" altLang="ja-JP" sz="2000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’</a:t>
              </a:r>
              <a:endParaRPr lang="ja-JP" altLang="en-US" sz="2000">
                <a:solidFill>
                  <a:srgbClr val="606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2821" name="Line 53"/>
            <p:cNvSpPr>
              <a:spLocks noChangeShapeType="1"/>
            </p:cNvSpPr>
            <p:nvPr/>
          </p:nvSpPr>
          <p:spPr bwMode="auto">
            <a:xfrm>
              <a:off x="1981200" y="3886200"/>
              <a:ext cx="504825" cy="1866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2286000" y="3051175"/>
            <a:ext cx="1417638" cy="2511425"/>
            <a:chOff x="2286000" y="3051175"/>
            <a:chExt cx="1417638" cy="2511425"/>
          </a:xfrm>
        </p:grpSpPr>
        <p:sp>
          <p:nvSpPr>
            <p:cNvPr id="2" name="テキスト ボックス 41"/>
            <p:cNvSpPr txBox="1"/>
            <p:nvPr/>
          </p:nvSpPr>
          <p:spPr>
            <a:xfrm>
              <a:off x="2286000" y="3051175"/>
              <a:ext cx="1046163" cy="3667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dirty="0"/>
                <a:t>(0p</a:t>
              </a:r>
              <a:r>
                <a:rPr lang="en-US" altLang="ja-JP" baseline="-25000" dirty="0"/>
                <a:t>3/2</a:t>
              </a:r>
              <a:r>
                <a:rPr lang="en-US" altLang="ja-JP" dirty="0"/>
                <a:t>)</a:t>
              </a:r>
              <a:r>
                <a:rPr lang="en-US" altLang="ja-JP" baseline="30000" dirty="0"/>
                <a:t>‒1</a:t>
              </a:r>
              <a:r>
                <a:rPr lang="en-US" altLang="ja-JP" dirty="0"/>
                <a:t> </a:t>
              </a:r>
              <a:endParaRPr lang="ja-JP" altLang="en-US" dirty="0"/>
            </a:p>
          </p:txBody>
        </p:sp>
        <p:grpSp>
          <p:nvGrpSpPr>
            <p:cNvPr id="32830" name="Group 62"/>
            <p:cNvGrpSpPr>
              <a:grpSpLocks/>
            </p:cNvGrpSpPr>
            <p:nvPr/>
          </p:nvGrpSpPr>
          <p:grpSpPr bwMode="auto">
            <a:xfrm>
              <a:off x="3124200" y="3270250"/>
              <a:ext cx="152400" cy="152400"/>
              <a:chOff x="1392" y="1632"/>
              <a:chExt cx="288" cy="288"/>
            </a:xfrm>
          </p:grpSpPr>
          <p:sp>
            <p:nvSpPr>
              <p:cNvPr id="32831" name="Oval 63"/>
              <p:cNvSpPr>
                <a:spLocks noChangeArrowheads="1"/>
              </p:cNvSpPr>
              <p:nvPr/>
            </p:nvSpPr>
            <p:spPr bwMode="auto">
              <a:xfrm>
                <a:off x="1392" y="1632"/>
                <a:ext cx="288" cy="28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32832" name="Line 64"/>
              <p:cNvSpPr>
                <a:spLocks noChangeShapeType="1"/>
              </p:cNvSpPr>
              <p:nvPr/>
            </p:nvSpPr>
            <p:spPr bwMode="auto">
              <a:xfrm>
                <a:off x="1440" y="1680"/>
                <a:ext cx="192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32833" name="Line 65"/>
              <p:cNvSpPr>
                <a:spLocks noChangeShapeType="1"/>
              </p:cNvSpPr>
              <p:nvPr/>
            </p:nvSpPr>
            <p:spPr bwMode="auto">
              <a:xfrm flipH="1">
                <a:off x="1440" y="1680"/>
                <a:ext cx="192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3" name="テキスト ボックス 48"/>
            <p:cNvSpPr txBox="1"/>
            <p:nvPr/>
          </p:nvSpPr>
          <p:spPr>
            <a:xfrm>
              <a:off x="3257550" y="3130550"/>
              <a:ext cx="446088" cy="3667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000" i="1" dirty="0" err="1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</a:t>
              </a:r>
              <a:r>
                <a:rPr lang="en-US" altLang="ja-JP" sz="2000" i="1" baseline="-25000" dirty="0" err="1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h</a:t>
              </a:r>
              <a:r>
                <a:rPr lang="en-US" altLang="ja-JP" sz="2000" baseline="-250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’</a:t>
              </a:r>
              <a:endParaRPr lang="ja-JP" altLang="en-US" sz="20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2835" name="Line 67"/>
            <p:cNvSpPr>
              <a:spLocks noChangeShapeType="1"/>
            </p:cNvSpPr>
            <p:nvPr/>
          </p:nvSpPr>
          <p:spPr bwMode="auto">
            <a:xfrm>
              <a:off x="3124200" y="3581400"/>
              <a:ext cx="45720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3200400" y="2667000"/>
            <a:ext cx="1436688" cy="2511425"/>
            <a:chOff x="3200400" y="2667000"/>
            <a:chExt cx="1436688" cy="2511425"/>
          </a:xfrm>
        </p:grpSpPr>
        <p:sp>
          <p:nvSpPr>
            <p:cNvPr id="4" name="テキスト ボックス 41"/>
            <p:cNvSpPr txBox="1"/>
            <p:nvPr/>
          </p:nvSpPr>
          <p:spPr>
            <a:xfrm>
              <a:off x="3200400" y="2667000"/>
              <a:ext cx="1046163" cy="3667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dirty="0"/>
                <a:t>(0p</a:t>
              </a:r>
              <a:r>
                <a:rPr lang="en-US" altLang="ja-JP" baseline="-25000" dirty="0"/>
                <a:t>3/2</a:t>
              </a:r>
              <a:r>
                <a:rPr lang="en-US" altLang="ja-JP" dirty="0"/>
                <a:t>)</a:t>
              </a:r>
              <a:r>
                <a:rPr lang="en-US" altLang="ja-JP" baseline="30000" dirty="0"/>
                <a:t>‒1</a:t>
              </a:r>
              <a:r>
                <a:rPr lang="en-US" altLang="ja-JP" dirty="0"/>
                <a:t> </a:t>
              </a:r>
              <a:endParaRPr lang="ja-JP" altLang="en-US" dirty="0"/>
            </a:p>
          </p:txBody>
        </p:sp>
        <p:grpSp>
          <p:nvGrpSpPr>
            <p:cNvPr id="32837" name="Group 69"/>
            <p:cNvGrpSpPr>
              <a:grpSpLocks/>
            </p:cNvGrpSpPr>
            <p:nvPr/>
          </p:nvGrpSpPr>
          <p:grpSpPr bwMode="auto">
            <a:xfrm>
              <a:off x="4057650" y="2819400"/>
              <a:ext cx="152400" cy="152400"/>
              <a:chOff x="1392" y="1632"/>
              <a:chExt cx="288" cy="288"/>
            </a:xfrm>
          </p:grpSpPr>
          <p:sp>
            <p:nvSpPr>
              <p:cNvPr id="32838" name="Oval 70"/>
              <p:cNvSpPr>
                <a:spLocks noChangeArrowheads="1"/>
              </p:cNvSpPr>
              <p:nvPr/>
            </p:nvSpPr>
            <p:spPr bwMode="auto">
              <a:xfrm>
                <a:off x="1392" y="1632"/>
                <a:ext cx="288" cy="28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32839" name="Line 71"/>
              <p:cNvSpPr>
                <a:spLocks noChangeShapeType="1"/>
              </p:cNvSpPr>
              <p:nvPr/>
            </p:nvSpPr>
            <p:spPr bwMode="auto">
              <a:xfrm>
                <a:off x="1440" y="1680"/>
                <a:ext cx="192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32840" name="Line 72"/>
              <p:cNvSpPr>
                <a:spLocks noChangeShapeType="1"/>
              </p:cNvSpPr>
              <p:nvPr/>
            </p:nvSpPr>
            <p:spPr bwMode="auto">
              <a:xfrm flipH="1">
                <a:off x="1440" y="1680"/>
                <a:ext cx="192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5" name="テキスト ボックス 48"/>
            <p:cNvSpPr txBox="1"/>
            <p:nvPr/>
          </p:nvSpPr>
          <p:spPr>
            <a:xfrm>
              <a:off x="4191000" y="2679700"/>
              <a:ext cx="446088" cy="3667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000" i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  <a:r>
                <a:rPr lang="en-US" altLang="ja-JP" sz="2000" i="1" baseline="-2500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h</a:t>
              </a:r>
              <a:r>
                <a:rPr lang="en-US" altLang="ja-JP" sz="2000" baseline="-2500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’</a:t>
              </a:r>
              <a:endParaRPr lang="ja-JP" alt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2842" name="Line 74"/>
            <p:cNvSpPr>
              <a:spLocks noChangeShapeType="1"/>
            </p:cNvSpPr>
            <p:nvPr/>
          </p:nvSpPr>
          <p:spPr bwMode="auto">
            <a:xfrm>
              <a:off x="4114800" y="3200400"/>
              <a:ext cx="381000" cy="1978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5334000" y="2743200"/>
            <a:ext cx="1389063" cy="1800225"/>
            <a:chOff x="5334000" y="2743200"/>
            <a:chExt cx="1389063" cy="1800225"/>
          </a:xfrm>
        </p:grpSpPr>
        <p:sp>
          <p:nvSpPr>
            <p:cNvPr id="6" name="テキスト ボックス 41"/>
            <p:cNvSpPr txBox="1"/>
            <p:nvPr/>
          </p:nvSpPr>
          <p:spPr>
            <a:xfrm>
              <a:off x="5334000" y="2743200"/>
              <a:ext cx="1046163" cy="3667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dirty="0"/>
                <a:t>(0p</a:t>
              </a:r>
              <a:r>
                <a:rPr lang="en-US" altLang="ja-JP" baseline="-25000" dirty="0"/>
                <a:t>3/2</a:t>
              </a:r>
              <a:r>
                <a:rPr lang="en-US" altLang="ja-JP" dirty="0"/>
                <a:t>)</a:t>
              </a:r>
              <a:r>
                <a:rPr lang="en-US" altLang="ja-JP" baseline="30000" dirty="0"/>
                <a:t>‒1</a:t>
              </a:r>
              <a:r>
                <a:rPr lang="en-US" altLang="ja-JP" dirty="0"/>
                <a:t> </a:t>
              </a:r>
              <a:endParaRPr lang="ja-JP" altLang="en-US" dirty="0"/>
            </a:p>
          </p:txBody>
        </p:sp>
        <p:grpSp>
          <p:nvGrpSpPr>
            <p:cNvPr id="32844" name="Group 76"/>
            <p:cNvGrpSpPr>
              <a:grpSpLocks/>
            </p:cNvGrpSpPr>
            <p:nvPr/>
          </p:nvGrpSpPr>
          <p:grpSpPr bwMode="auto">
            <a:xfrm>
              <a:off x="6200775" y="2914650"/>
              <a:ext cx="152400" cy="152400"/>
              <a:chOff x="1392" y="1632"/>
              <a:chExt cx="288" cy="288"/>
            </a:xfrm>
          </p:grpSpPr>
          <p:sp>
            <p:nvSpPr>
              <p:cNvPr id="32845" name="Oval 77"/>
              <p:cNvSpPr>
                <a:spLocks noChangeArrowheads="1"/>
              </p:cNvSpPr>
              <p:nvPr/>
            </p:nvSpPr>
            <p:spPr bwMode="auto">
              <a:xfrm>
                <a:off x="1392" y="1632"/>
                <a:ext cx="288" cy="28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32846" name="Line 78"/>
              <p:cNvSpPr>
                <a:spLocks noChangeShapeType="1"/>
              </p:cNvSpPr>
              <p:nvPr/>
            </p:nvSpPr>
            <p:spPr bwMode="auto">
              <a:xfrm>
                <a:off x="1440" y="1680"/>
                <a:ext cx="192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32847" name="Line 79"/>
              <p:cNvSpPr>
                <a:spLocks noChangeShapeType="1"/>
              </p:cNvSpPr>
              <p:nvPr/>
            </p:nvSpPr>
            <p:spPr bwMode="auto">
              <a:xfrm flipH="1">
                <a:off x="1440" y="1680"/>
                <a:ext cx="192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7" name="テキスト ボックス 48"/>
            <p:cNvSpPr txBox="1"/>
            <p:nvPr/>
          </p:nvSpPr>
          <p:spPr>
            <a:xfrm>
              <a:off x="6334125" y="2774950"/>
              <a:ext cx="388938" cy="3667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000" i="1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</a:t>
              </a:r>
              <a:r>
                <a:rPr lang="en-US" altLang="ja-JP" sz="2000" i="1" baseline="-2500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h</a:t>
              </a:r>
              <a:r>
                <a:rPr lang="en-US" altLang="ja-JP" sz="2000" baseline="-2500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’</a:t>
              </a:r>
              <a:endParaRPr lang="ja-JP" altLang="en-US" sz="2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2849" name="Line 81"/>
            <p:cNvSpPr>
              <a:spLocks noChangeShapeType="1"/>
            </p:cNvSpPr>
            <p:nvPr/>
          </p:nvSpPr>
          <p:spPr bwMode="auto">
            <a:xfrm flipH="1">
              <a:off x="5362575" y="3248025"/>
              <a:ext cx="38100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32850" name="Line 82"/>
          <p:cNvSpPr>
            <a:spLocks noChangeShapeType="1"/>
          </p:cNvSpPr>
          <p:nvPr/>
        </p:nvSpPr>
        <p:spPr bwMode="auto">
          <a:xfrm>
            <a:off x="5172075" y="1295400"/>
            <a:ext cx="0" cy="4572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grpSp>
        <p:nvGrpSpPr>
          <p:cNvPr id="13" name="グループ化 12"/>
          <p:cNvGrpSpPr/>
          <p:nvPr/>
        </p:nvGrpSpPr>
        <p:grpSpPr>
          <a:xfrm>
            <a:off x="7086600" y="2590800"/>
            <a:ext cx="633413" cy="762000"/>
            <a:chOff x="7086600" y="2590800"/>
            <a:chExt cx="633413" cy="762000"/>
          </a:xfrm>
        </p:grpSpPr>
        <p:sp>
          <p:nvSpPr>
            <p:cNvPr id="32852" name="Line 84"/>
            <p:cNvSpPr>
              <a:spLocks noChangeShapeType="1"/>
            </p:cNvSpPr>
            <p:nvPr/>
          </p:nvSpPr>
          <p:spPr bwMode="auto">
            <a:xfrm flipH="1">
              <a:off x="7086600" y="30480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32853" name="Text Box 85"/>
            <p:cNvSpPr txBox="1">
              <a:spLocks noChangeArrowheads="1"/>
            </p:cNvSpPr>
            <p:nvPr/>
          </p:nvSpPr>
          <p:spPr bwMode="auto">
            <a:xfrm>
              <a:off x="7086600" y="2590800"/>
              <a:ext cx="6334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total</a:t>
              </a:r>
            </a:p>
          </p:txBody>
        </p:sp>
      </p:grpSp>
      <p:sp>
        <p:nvSpPr>
          <p:cNvPr id="32855" name="Text Box 87"/>
          <p:cNvSpPr txBox="1">
            <a:spLocks noChangeArrowheads="1"/>
          </p:cNvSpPr>
          <p:nvPr/>
        </p:nvSpPr>
        <p:spPr bwMode="auto">
          <a:xfrm>
            <a:off x="1295400" y="4538745"/>
            <a:ext cx="1673225" cy="1009567"/>
          </a:xfrm>
          <a:custGeom>
            <a:avLst/>
            <a:gdLst>
              <a:gd name="connsiteX0" fmla="*/ 0 w 1673225"/>
              <a:gd name="connsiteY0" fmla="*/ 0 h 717550"/>
              <a:gd name="connsiteX1" fmla="*/ 1673225 w 1673225"/>
              <a:gd name="connsiteY1" fmla="*/ 0 h 717550"/>
              <a:gd name="connsiteX2" fmla="*/ 1673225 w 1673225"/>
              <a:gd name="connsiteY2" fmla="*/ 717550 h 717550"/>
              <a:gd name="connsiteX3" fmla="*/ 0 w 1673225"/>
              <a:gd name="connsiteY3" fmla="*/ 717550 h 717550"/>
              <a:gd name="connsiteX4" fmla="*/ 0 w 1673225"/>
              <a:gd name="connsiteY4" fmla="*/ 0 h 717550"/>
              <a:gd name="connsiteX0" fmla="*/ 0 w 1673225"/>
              <a:gd name="connsiteY0" fmla="*/ 0 h 717550"/>
              <a:gd name="connsiteX1" fmla="*/ 1673225 w 1673225"/>
              <a:gd name="connsiteY1" fmla="*/ 0 h 717550"/>
              <a:gd name="connsiteX2" fmla="*/ 1673225 w 1673225"/>
              <a:gd name="connsiteY2" fmla="*/ 717550 h 717550"/>
              <a:gd name="connsiteX3" fmla="*/ 1088231 w 1673225"/>
              <a:gd name="connsiteY3" fmla="*/ 714292 h 717550"/>
              <a:gd name="connsiteX4" fmla="*/ 0 w 1673225"/>
              <a:gd name="connsiteY4" fmla="*/ 717550 h 717550"/>
              <a:gd name="connsiteX5" fmla="*/ 0 w 1673225"/>
              <a:gd name="connsiteY5" fmla="*/ 0 h 717550"/>
              <a:gd name="connsiteX0" fmla="*/ 0 w 1673225"/>
              <a:gd name="connsiteY0" fmla="*/ 0 h 753488"/>
              <a:gd name="connsiteX1" fmla="*/ 1673225 w 1673225"/>
              <a:gd name="connsiteY1" fmla="*/ 0 h 753488"/>
              <a:gd name="connsiteX2" fmla="*/ 1673225 w 1673225"/>
              <a:gd name="connsiteY2" fmla="*/ 717550 h 753488"/>
              <a:gd name="connsiteX3" fmla="*/ 1088231 w 1673225"/>
              <a:gd name="connsiteY3" fmla="*/ 714292 h 753488"/>
              <a:gd name="connsiteX4" fmla="*/ 0 w 1673225"/>
              <a:gd name="connsiteY4" fmla="*/ 717550 h 753488"/>
              <a:gd name="connsiteX5" fmla="*/ 0 w 1673225"/>
              <a:gd name="connsiteY5" fmla="*/ 0 h 753488"/>
              <a:gd name="connsiteX0" fmla="*/ 0 w 1673225"/>
              <a:gd name="connsiteY0" fmla="*/ 0 h 967244"/>
              <a:gd name="connsiteX1" fmla="*/ 1673225 w 1673225"/>
              <a:gd name="connsiteY1" fmla="*/ 0 h 967244"/>
              <a:gd name="connsiteX2" fmla="*/ 1673225 w 1673225"/>
              <a:gd name="connsiteY2" fmla="*/ 717550 h 967244"/>
              <a:gd name="connsiteX3" fmla="*/ 1131093 w 1673225"/>
              <a:gd name="connsiteY3" fmla="*/ 952417 h 967244"/>
              <a:gd name="connsiteX4" fmla="*/ 0 w 1673225"/>
              <a:gd name="connsiteY4" fmla="*/ 717550 h 967244"/>
              <a:gd name="connsiteX5" fmla="*/ 0 w 1673225"/>
              <a:gd name="connsiteY5" fmla="*/ 0 h 967244"/>
              <a:gd name="connsiteX0" fmla="*/ 0 w 1673225"/>
              <a:gd name="connsiteY0" fmla="*/ 0 h 952417"/>
              <a:gd name="connsiteX1" fmla="*/ 1673225 w 1673225"/>
              <a:gd name="connsiteY1" fmla="*/ 0 h 952417"/>
              <a:gd name="connsiteX2" fmla="*/ 1673225 w 1673225"/>
              <a:gd name="connsiteY2" fmla="*/ 717550 h 952417"/>
              <a:gd name="connsiteX3" fmla="*/ 1131093 w 1673225"/>
              <a:gd name="connsiteY3" fmla="*/ 952417 h 952417"/>
              <a:gd name="connsiteX4" fmla="*/ 0 w 1673225"/>
              <a:gd name="connsiteY4" fmla="*/ 717550 h 952417"/>
              <a:gd name="connsiteX5" fmla="*/ 0 w 1673225"/>
              <a:gd name="connsiteY5" fmla="*/ 0 h 952417"/>
              <a:gd name="connsiteX0" fmla="*/ 0 w 1673225"/>
              <a:gd name="connsiteY0" fmla="*/ 0 h 958373"/>
              <a:gd name="connsiteX1" fmla="*/ 1673225 w 1673225"/>
              <a:gd name="connsiteY1" fmla="*/ 0 h 958373"/>
              <a:gd name="connsiteX2" fmla="*/ 1673225 w 1673225"/>
              <a:gd name="connsiteY2" fmla="*/ 717550 h 958373"/>
              <a:gd name="connsiteX3" fmla="*/ 1131093 w 1673225"/>
              <a:gd name="connsiteY3" fmla="*/ 952417 h 958373"/>
              <a:gd name="connsiteX4" fmla="*/ 969169 w 1673225"/>
              <a:gd name="connsiteY4" fmla="*/ 873836 h 958373"/>
              <a:gd name="connsiteX5" fmla="*/ 0 w 1673225"/>
              <a:gd name="connsiteY5" fmla="*/ 717550 h 958373"/>
              <a:gd name="connsiteX6" fmla="*/ 0 w 1673225"/>
              <a:gd name="connsiteY6" fmla="*/ 0 h 958373"/>
              <a:gd name="connsiteX0" fmla="*/ 0 w 1673225"/>
              <a:gd name="connsiteY0" fmla="*/ 0 h 955113"/>
              <a:gd name="connsiteX1" fmla="*/ 1673225 w 1673225"/>
              <a:gd name="connsiteY1" fmla="*/ 0 h 955113"/>
              <a:gd name="connsiteX2" fmla="*/ 1673225 w 1673225"/>
              <a:gd name="connsiteY2" fmla="*/ 717550 h 955113"/>
              <a:gd name="connsiteX3" fmla="*/ 1131093 w 1673225"/>
              <a:gd name="connsiteY3" fmla="*/ 952417 h 955113"/>
              <a:gd name="connsiteX4" fmla="*/ 1033463 w 1673225"/>
              <a:gd name="connsiteY4" fmla="*/ 769061 h 955113"/>
              <a:gd name="connsiteX5" fmla="*/ 0 w 1673225"/>
              <a:gd name="connsiteY5" fmla="*/ 717550 h 955113"/>
              <a:gd name="connsiteX6" fmla="*/ 0 w 1673225"/>
              <a:gd name="connsiteY6" fmla="*/ 0 h 955113"/>
              <a:gd name="connsiteX0" fmla="*/ 0 w 1673225"/>
              <a:gd name="connsiteY0" fmla="*/ 0 h 955113"/>
              <a:gd name="connsiteX1" fmla="*/ 1673225 w 1673225"/>
              <a:gd name="connsiteY1" fmla="*/ 0 h 955113"/>
              <a:gd name="connsiteX2" fmla="*/ 1673225 w 1673225"/>
              <a:gd name="connsiteY2" fmla="*/ 717550 h 955113"/>
              <a:gd name="connsiteX3" fmla="*/ 1131093 w 1673225"/>
              <a:gd name="connsiteY3" fmla="*/ 952417 h 955113"/>
              <a:gd name="connsiteX4" fmla="*/ 1033463 w 1673225"/>
              <a:gd name="connsiteY4" fmla="*/ 769061 h 955113"/>
              <a:gd name="connsiteX5" fmla="*/ 0 w 1673225"/>
              <a:gd name="connsiteY5" fmla="*/ 717550 h 955113"/>
              <a:gd name="connsiteX6" fmla="*/ 0 w 1673225"/>
              <a:gd name="connsiteY6" fmla="*/ 0 h 955113"/>
              <a:gd name="connsiteX0" fmla="*/ 0 w 1673225"/>
              <a:gd name="connsiteY0" fmla="*/ 0 h 955113"/>
              <a:gd name="connsiteX1" fmla="*/ 1673225 w 1673225"/>
              <a:gd name="connsiteY1" fmla="*/ 0 h 955113"/>
              <a:gd name="connsiteX2" fmla="*/ 1673225 w 1673225"/>
              <a:gd name="connsiteY2" fmla="*/ 717550 h 955113"/>
              <a:gd name="connsiteX3" fmla="*/ 1131093 w 1673225"/>
              <a:gd name="connsiteY3" fmla="*/ 952417 h 955113"/>
              <a:gd name="connsiteX4" fmla="*/ 1033463 w 1673225"/>
              <a:gd name="connsiteY4" fmla="*/ 769061 h 955113"/>
              <a:gd name="connsiteX5" fmla="*/ 0 w 1673225"/>
              <a:gd name="connsiteY5" fmla="*/ 717550 h 955113"/>
              <a:gd name="connsiteX6" fmla="*/ 0 w 1673225"/>
              <a:gd name="connsiteY6" fmla="*/ 0 h 955113"/>
              <a:gd name="connsiteX0" fmla="*/ 0 w 1673225"/>
              <a:gd name="connsiteY0" fmla="*/ 0 h 954662"/>
              <a:gd name="connsiteX1" fmla="*/ 1673225 w 1673225"/>
              <a:gd name="connsiteY1" fmla="*/ 0 h 954662"/>
              <a:gd name="connsiteX2" fmla="*/ 1673225 w 1673225"/>
              <a:gd name="connsiteY2" fmla="*/ 717550 h 954662"/>
              <a:gd name="connsiteX3" fmla="*/ 1131093 w 1673225"/>
              <a:gd name="connsiteY3" fmla="*/ 952417 h 954662"/>
              <a:gd name="connsiteX4" fmla="*/ 1042988 w 1673225"/>
              <a:gd name="connsiteY4" fmla="*/ 730961 h 954662"/>
              <a:gd name="connsiteX5" fmla="*/ 0 w 1673225"/>
              <a:gd name="connsiteY5" fmla="*/ 717550 h 954662"/>
              <a:gd name="connsiteX6" fmla="*/ 0 w 1673225"/>
              <a:gd name="connsiteY6" fmla="*/ 0 h 954662"/>
              <a:gd name="connsiteX0" fmla="*/ 0 w 1673225"/>
              <a:gd name="connsiteY0" fmla="*/ 0 h 955133"/>
              <a:gd name="connsiteX1" fmla="*/ 1673225 w 1673225"/>
              <a:gd name="connsiteY1" fmla="*/ 0 h 955133"/>
              <a:gd name="connsiteX2" fmla="*/ 1673225 w 1673225"/>
              <a:gd name="connsiteY2" fmla="*/ 717550 h 955133"/>
              <a:gd name="connsiteX3" fmla="*/ 1131093 w 1673225"/>
              <a:gd name="connsiteY3" fmla="*/ 952417 h 955133"/>
              <a:gd name="connsiteX4" fmla="*/ 1042988 w 1673225"/>
              <a:gd name="connsiteY4" fmla="*/ 730961 h 955133"/>
              <a:gd name="connsiteX5" fmla="*/ 0 w 1673225"/>
              <a:gd name="connsiteY5" fmla="*/ 717550 h 955133"/>
              <a:gd name="connsiteX6" fmla="*/ 0 w 1673225"/>
              <a:gd name="connsiteY6" fmla="*/ 0 h 955133"/>
              <a:gd name="connsiteX0" fmla="*/ 0 w 1673225"/>
              <a:gd name="connsiteY0" fmla="*/ 0 h 952417"/>
              <a:gd name="connsiteX1" fmla="*/ 1673225 w 1673225"/>
              <a:gd name="connsiteY1" fmla="*/ 0 h 952417"/>
              <a:gd name="connsiteX2" fmla="*/ 1673225 w 1673225"/>
              <a:gd name="connsiteY2" fmla="*/ 717550 h 952417"/>
              <a:gd name="connsiteX3" fmla="*/ 1131093 w 1673225"/>
              <a:gd name="connsiteY3" fmla="*/ 952417 h 952417"/>
              <a:gd name="connsiteX4" fmla="*/ 1042988 w 1673225"/>
              <a:gd name="connsiteY4" fmla="*/ 730961 h 952417"/>
              <a:gd name="connsiteX5" fmla="*/ 0 w 1673225"/>
              <a:gd name="connsiteY5" fmla="*/ 717550 h 952417"/>
              <a:gd name="connsiteX6" fmla="*/ 0 w 1673225"/>
              <a:gd name="connsiteY6" fmla="*/ 0 h 952417"/>
              <a:gd name="connsiteX0" fmla="*/ 0 w 1673225"/>
              <a:gd name="connsiteY0" fmla="*/ 0 h 952417"/>
              <a:gd name="connsiteX1" fmla="*/ 1673225 w 1673225"/>
              <a:gd name="connsiteY1" fmla="*/ 0 h 952417"/>
              <a:gd name="connsiteX2" fmla="*/ 1673225 w 1673225"/>
              <a:gd name="connsiteY2" fmla="*/ 717550 h 952417"/>
              <a:gd name="connsiteX3" fmla="*/ 1131093 w 1673225"/>
              <a:gd name="connsiteY3" fmla="*/ 952417 h 952417"/>
              <a:gd name="connsiteX4" fmla="*/ 1042988 w 1673225"/>
              <a:gd name="connsiteY4" fmla="*/ 730961 h 952417"/>
              <a:gd name="connsiteX5" fmla="*/ 0 w 1673225"/>
              <a:gd name="connsiteY5" fmla="*/ 717550 h 952417"/>
              <a:gd name="connsiteX6" fmla="*/ 0 w 1673225"/>
              <a:gd name="connsiteY6" fmla="*/ 0 h 952417"/>
              <a:gd name="connsiteX0" fmla="*/ 0 w 1673225"/>
              <a:gd name="connsiteY0" fmla="*/ 0 h 955793"/>
              <a:gd name="connsiteX1" fmla="*/ 1673225 w 1673225"/>
              <a:gd name="connsiteY1" fmla="*/ 0 h 955793"/>
              <a:gd name="connsiteX2" fmla="*/ 1673225 w 1673225"/>
              <a:gd name="connsiteY2" fmla="*/ 717550 h 955793"/>
              <a:gd name="connsiteX3" fmla="*/ 1219200 w 1673225"/>
              <a:gd name="connsiteY3" fmla="*/ 854786 h 955793"/>
              <a:gd name="connsiteX4" fmla="*/ 1131093 w 1673225"/>
              <a:gd name="connsiteY4" fmla="*/ 952417 h 955793"/>
              <a:gd name="connsiteX5" fmla="*/ 1042988 w 1673225"/>
              <a:gd name="connsiteY5" fmla="*/ 730961 h 955793"/>
              <a:gd name="connsiteX6" fmla="*/ 0 w 1673225"/>
              <a:gd name="connsiteY6" fmla="*/ 717550 h 955793"/>
              <a:gd name="connsiteX7" fmla="*/ 0 w 1673225"/>
              <a:gd name="connsiteY7" fmla="*/ 0 h 955793"/>
              <a:gd name="connsiteX0" fmla="*/ 0 w 1673225"/>
              <a:gd name="connsiteY0" fmla="*/ 0 h 953854"/>
              <a:gd name="connsiteX1" fmla="*/ 1673225 w 1673225"/>
              <a:gd name="connsiteY1" fmla="*/ 0 h 953854"/>
              <a:gd name="connsiteX2" fmla="*/ 1673225 w 1673225"/>
              <a:gd name="connsiteY2" fmla="*/ 717550 h 953854"/>
              <a:gd name="connsiteX3" fmla="*/ 1183481 w 1673225"/>
              <a:gd name="connsiteY3" fmla="*/ 726198 h 953854"/>
              <a:gd name="connsiteX4" fmla="*/ 1131093 w 1673225"/>
              <a:gd name="connsiteY4" fmla="*/ 952417 h 953854"/>
              <a:gd name="connsiteX5" fmla="*/ 1042988 w 1673225"/>
              <a:gd name="connsiteY5" fmla="*/ 730961 h 953854"/>
              <a:gd name="connsiteX6" fmla="*/ 0 w 1673225"/>
              <a:gd name="connsiteY6" fmla="*/ 717550 h 953854"/>
              <a:gd name="connsiteX7" fmla="*/ 0 w 1673225"/>
              <a:gd name="connsiteY7" fmla="*/ 0 h 953854"/>
              <a:gd name="connsiteX0" fmla="*/ 0 w 1673225"/>
              <a:gd name="connsiteY0" fmla="*/ 0 h 954211"/>
              <a:gd name="connsiteX1" fmla="*/ 1673225 w 1673225"/>
              <a:gd name="connsiteY1" fmla="*/ 0 h 954211"/>
              <a:gd name="connsiteX2" fmla="*/ 1673225 w 1673225"/>
              <a:gd name="connsiteY2" fmla="*/ 717550 h 954211"/>
              <a:gd name="connsiteX3" fmla="*/ 1183481 w 1673225"/>
              <a:gd name="connsiteY3" fmla="*/ 726198 h 954211"/>
              <a:gd name="connsiteX4" fmla="*/ 1131093 w 1673225"/>
              <a:gd name="connsiteY4" fmla="*/ 952417 h 954211"/>
              <a:gd name="connsiteX5" fmla="*/ 1042988 w 1673225"/>
              <a:gd name="connsiteY5" fmla="*/ 730961 h 954211"/>
              <a:gd name="connsiteX6" fmla="*/ 0 w 1673225"/>
              <a:gd name="connsiteY6" fmla="*/ 717550 h 954211"/>
              <a:gd name="connsiteX7" fmla="*/ 0 w 1673225"/>
              <a:gd name="connsiteY7" fmla="*/ 0 h 954211"/>
              <a:gd name="connsiteX0" fmla="*/ 0 w 1673225"/>
              <a:gd name="connsiteY0" fmla="*/ 0 h 952417"/>
              <a:gd name="connsiteX1" fmla="*/ 1673225 w 1673225"/>
              <a:gd name="connsiteY1" fmla="*/ 0 h 952417"/>
              <a:gd name="connsiteX2" fmla="*/ 1673225 w 1673225"/>
              <a:gd name="connsiteY2" fmla="*/ 717550 h 952417"/>
              <a:gd name="connsiteX3" fmla="*/ 1183481 w 1673225"/>
              <a:gd name="connsiteY3" fmla="*/ 726198 h 952417"/>
              <a:gd name="connsiteX4" fmla="*/ 1131093 w 1673225"/>
              <a:gd name="connsiteY4" fmla="*/ 952417 h 952417"/>
              <a:gd name="connsiteX5" fmla="*/ 1042988 w 1673225"/>
              <a:gd name="connsiteY5" fmla="*/ 730961 h 952417"/>
              <a:gd name="connsiteX6" fmla="*/ 0 w 1673225"/>
              <a:gd name="connsiteY6" fmla="*/ 717550 h 952417"/>
              <a:gd name="connsiteX7" fmla="*/ 0 w 1673225"/>
              <a:gd name="connsiteY7" fmla="*/ 0 h 952417"/>
              <a:gd name="connsiteX0" fmla="*/ 0 w 1673225"/>
              <a:gd name="connsiteY0" fmla="*/ 0 h 952417"/>
              <a:gd name="connsiteX1" fmla="*/ 1673225 w 1673225"/>
              <a:gd name="connsiteY1" fmla="*/ 0 h 952417"/>
              <a:gd name="connsiteX2" fmla="*/ 1673225 w 1673225"/>
              <a:gd name="connsiteY2" fmla="*/ 717550 h 952417"/>
              <a:gd name="connsiteX3" fmla="*/ 1183481 w 1673225"/>
              <a:gd name="connsiteY3" fmla="*/ 726198 h 952417"/>
              <a:gd name="connsiteX4" fmla="*/ 1131093 w 1673225"/>
              <a:gd name="connsiteY4" fmla="*/ 952417 h 952417"/>
              <a:gd name="connsiteX5" fmla="*/ 1042988 w 1673225"/>
              <a:gd name="connsiteY5" fmla="*/ 730961 h 952417"/>
              <a:gd name="connsiteX6" fmla="*/ 0 w 1673225"/>
              <a:gd name="connsiteY6" fmla="*/ 717550 h 952417"/>
              <a:gd name="connsiteX7" fmla="*/ 0 w 1673225"/>
              <a:gd name="connsiteY7" fmla="*/ 0 h 952417"/>
              <a:gd name="connsiteX0" fmla="*/ 0 w 1673225"/>
              <a:gd name="connsiteY0" fmla="*/ 0 h 952417"/>
              <a:gd name="connsiteX1" fmla="*/ 1673225 w 1673225"/>
              <a:gd name="connsiteY1" fmla="*/ 0 h 952417"/>
              <a:gd name="connsiteX2" fmla="*/ 1673225 w 1673225"/>
              <a:gd name="connsiteY2" fmla="*/ 717550 h 952417"/>
              <a:gd name="connsiteX3" fmla="*/ 1183481 w 1673225"/>
              <a:gd name="connsiteY3" fmla="*/ 726198 h 952417"/>
              <a:gd name="connsiteX4" fmla="*/ 1131093 w 1673225"/>
              <a:gd name="connsiteY4" fmla="*/ 952417 h 952417"/>
              <a:gd name="connsiteX5" fmla="*/ 1042988 w 1673225"/>
              <a:gd name="connsiteY5" fmla="*/ 730961 h 952417"/>
              <a:gd name="connsiteX6" fmla="*/ 0 w 1673225"/>
              <a:gd name="connsiteY6" fmla="*/ 717550 h 952417"/>
              <a:gd name="connsiteX7" fmla="*/ 0 w 1673225"/>
              <a:gd name="connsiteY7" fmla="*/ 0 h 952417"/>
              <a:gd name="connsiteX0" fmla="*/ 0 w 1673225"/>
              <a:gd name="connsiteY0" fmla="*/ 0 h 952417"/>
              <a:gd name="connsiteX1" fmla="*/ 1673225 w 1673225"/>
              <a:gd name="connsiteY1" fmla="*/ 0 h 952417"/>
              <a:gd name="connsiteX2" fmla="*/ 1673225 w 1673225"/>
              <a:gd name="connsiteY2" fmla="*/ 717550 h 952417"/>
              <a:gd name="connsiteX3" fmla="*/ 1183481 w 1673225"/>
              <a:gd name="connsiteY3" fmla="*/ 726198 h 952417"/>
              <a:gd name="connsiteX4" fmla="*/ 1131093 w 1673225"/>
              <a:gd name="connsiteY4" fmla="*/ 952417 h 952417"/>
              <a:gd name="connsiteX5" fmla="*/ 1042988 w 1673225"/>
              <a:gd name="connsiteY5" fmla="*/ 730961 h 952417"/>
              <a:gd name="connsiteX6" fmla="*/ 0 w 1673225"/>
              <a:gd name="connsiteY6" fmla="*/ 717550 h 952417"/>
              <a:gd name="connsiteX7" fmla="*/ 0 w 1673225"/>
              <a:gd name="connsiteY7" fmla="*/ 0 h 952417"/>
              <a:gd name="connsiteX0" fmla="*/ 0 w 1673225"/>
              <a:gd name="connsiteY0" fmla="*/ 0 h 952417"/>
              <a:gd name="connsiteX1" fmla="*/ 1673225 w 1673225"/>
              <a:gd name="connsiteY1" fmla="*/ 0 h 952417"/>
              <a:gd name="connsiteX2" fmla="*/ 1673225 w 1673225"/>
              <a:gd name="connsiteY2" fmla="*/ 717550 h 952417"/>
              <a:gd name="connsiteX3" fmla="*/ 1183481 w 1673225"/>
              <a:gd name="connsiteY3" fmla="*/ 726198 h 952417"/>
              <a:gd name="connsiteX4" fmla="*/ 1131093 w 1673225"/>
              <a:gd name="connsiteY4" fmla="*/ 952417 h 952417"/>
              <a:gd name="connsiteX5" fmla="*/ 1042988 w 1673225"/>
              <a:gd name="connsiteY5" fmla="*/ 730961 h 952417"/>
              <a:gd name="connsiteX6" fmla="*/ 0 w 1673225"/>
              <a:gd name="connsiteY6" fmla="*/ 717550 h 952417"/>
              <a:gd name="connsiteX7" fmla="*/ 0 w 1673225"/>
              <a:gd name="connsiteY7" fmla="*/ 0 h 952417"/>
              <a:gd name="connsiteX0" fmla="*/ 0 w 1673225"/>
              <a:gd name="connsiteY0" fmla="*/ 0 h 952417"/>
              <a:gd name="connsiteX1" fmla="*/ 1673225 w 1673225"/>
              <a:gd name="connsiteY1" fmla="*/ 0 h 952417"/>
              <a:gd name="connsiteX2" fmla="*/ 1673225 w 1673225"/>
              <a:gd name="connsiteY2" fmla="*/ 717550 h 952417"/>
              <a:gd name="connsiteX3" fmla="*/ 1183481 w 1673225"/>
              <a:gd name="connsiteY3" fmla="*/ 726198 h 952417"/>
              <a:gd name="connsiteX4" fmla="*/ 1131093 w 1673225"/>
              <a:gd name="connsiteY4" fmla="*/ 952417 h 952417"/>
              <a:gd name="connsiteX5" fmla="*/ 1042988 w 1673225"/>
              <a:gd name="connsiteY5" fmla="*/ 730961 h 952417"/>
              <a:gd name="connsiteX6" fmla="*/ 0 w 1673225"/>
              <a:gd name="connsiteY6" fmla="*/ 717550 h 952417"/>
              <a:gd name="connsiteX7" fmla="*/ 0 w 1673225"/>
              <a:gd name="connsiteY7" fmla="*/ 0 h 952417"/>
              <a:gd name="connsiteX0" fmla="*/ 0 w 1673225"/>
              <a:gd name="connsiteY0" fmla="*/ 0 h 952417"/>
              <a:gd name="connsiteX1" fmla="*/ 1673225 w 1673225"/>
              <a:gd name="connsiteY1" fmla="*/ 0 h 952417"/>
              <a:gd name="connsiteX2" fmla="*/ 1673225 w 1673225"/>
              <a:gd name="connsiteY2" fmla="*/ 717550 h 952417"/>
              <a:gd name="connsiteX3" fmla="*/ 1183481 w 1673225"/>
              <a:gd name="connsiteY3" fmla="*/ 726198 h 952417"/>
              <a:gd name="connsiteX4" fmla="*/ 1131093 w 1673225"/>
              <a:gd name="connsiteY4" fmla="*/ 952417 h 952417"/>
              <a:gd name="connsiteX5" fmla="*/ 1042988 w 1673225"/>
              <a:gd name="connsiteY5" fmla="*/ 730961 h 952417"/>
              <a:gd name="connsiteX6" fmla="*/ 0 w 1673225"/>
              <a:gd name="connsiteY6" fmla="*/ 717550 h 952417"/>
              <a:gd name="connsiteX7" fmla="*/ 0 w 1673225"/>
              <a:gd name="connsiteY7" fmla="*/ 0 h 952417"/>
              <a:gd name="connsiteX0" fmla="*/ 0 w 1673225"/>
              <a:gd name="connsiteY0" fmla="*/ 0 h 952417"/>
              <a:gd name="connsiteX1" fmla="*/ 1673225 w 1673225"/>
              <a:gd name="connsiteY1" fmla="*/ 0 h 952417"/>
              <a:gd name="connsiteX2" fmla="*/ 1673225 w 1673225"/>
              <a:gd name="connsiteY2" fmla="*/ 717550 h 952417"/>
              <a:gd name="connsiteX3" fmla="*/ 1183481 w 1673225"/>
              <a:gd name="connsiteY3" fmla="*/ 726198 h 952417"/>
              <a:gd name="connsiteX4" fmla="*/ 1131093 w 1673225"/>
              <a:gd name="connsiteY4" fmla="*/ 952417 h 952417"/>
              <a:gd name="connsiteX5" fmla="*/ 1042988 w 1673225"/>
              <a:gd name="connsiteY5" fmla="*/ 730961 h 952417"/>
              <a:gd name="connsiteX6" fmla="*/ 0 w 1673225"/>
              <a:gd name="connsiteY6" fmla="*/ 717550 h 952417"/>
              <a:gd name="connsiteX7" fmla="*/ 0 w 1673225"/>
              <a:gd name="connsiteY7" fmla="*/ 0 h 952417"/>
              <a:gd name="connsiteX0" fmla="*/ 0 w 1673225"/>
              <a:gd name="connsiteY0" fmla="*/ 0 h 1009567"/>
              <a:gd name="connsiteX1" fmla="*/ 1673225 w 1673225"/>
              <a:gd name="connsiteY1" fmla="*/ 0 h 1009567"/>
              <a:gd name="connsiteX2" fmla="*/ 1673225 w 1673225"/>
              <a:gd name="connsiteY2" fmla="*/ 717550 h 1009567"/>
              <a:gd name="connsiteX3" fmla="*/ 1183481 w 1673225"/>
              <a:gd name="connsiteY3" fmla="*/ 726198 h 1009567"/>
              <a:gd name="connsiteX4" fmla="*/ 1169193 w 1673225"/>
              <a:gd name="connsiteY4" fmla="*/ 1009567 h 1009567"/>
              <a:gd name="connsiteX5" fmla="*/ 1042988 w 1673225"/>
              <a:gd name="connsiteY5" fmla="*/ 730961 h 1009567"/>
              <a:gd name="connsiteX6" fmla="*/ 0 w 1673225"/>
              <a:gd name="connsiteY6" fmla="*/ 717550 h 1009567"/>
              <a:gd name="connsiteX7" fmla="*/ 0 w 1673225"/>
              <a:gd name="connsiteY7" fmla="*/ 0 h 1009567"/>
              <a:gd name="connsiteX0" fmla="*/ 0 w 1673225"/>
              <a:gd name="connsiteY0" fmla="*/ 0 h 1009567"/>
              <a:gd name="connsiteX1" fmla="*/ 1673225 w 1673225"/>
              <a:gd name="connsiteY1" fmla="*/ 0 h 1009567"/>
              <a:gd name="connsiteX2" fmla="*/ 1673225 w 1673225"/>
              <a:gd name="connsiteY2" fmla="*/ 717550 h 1009567"/>
              <a:gd name="connsiteX3" fmla="*/ 1183481 w 1673225"/>
              <a:gd name="connsiteY3" fmla="*/ 726198 h 1009567"/>
              <a:gd name="connsiteX4" fmla="*/ 1169193 w 1673225"/>
              <a:gd name="connsiteY4" fmla="*/ 1009567 h 1009567"/>
              <a:gd name="connsiteX5" fmla="*/ 1042988 w 1673225"/>
              <a:gd name="connsiteY5" fmla="*/ 730961 h 1009567"/>
              <a:gd name="connsiteX6" fmla="*/ 0 w 1673225"/>
              <a:gd name="connsiteY6" fmla="*/ 717550 h 1009567"/>
              <a:gd name="connsiteX7" fmla="*/ 0 w 1673225"/>
              <a:gd name="connsiteY7" fmla="*/ 0 h 1009567"/>
              <a:gd name="connsiteX0" fmla="*/ 0 w 1673225"/>
              <a:gd name="connsiteY0" fmla="*/ 0 h 1009567"/>
              <a:gd name="connsiteX1" fmla="*/ 1673225 w 1673225"/>
              <a:gd name="connsiteY1" fmla="*/ 0 h 1009567"/>
              <a:gd name="connsiteX2" fmla="*/ 1673225 w 1673225"/>
              <a:gd name="connsiteY2" fmla="*/ 717550 h 1009567"/>
              <a:gd name="connsiteX3" fmla="*/ 1183481 w 1673225"/>
              <a:gd name="connsiteY3" fmla="*/ 726198 h 1009567"/>
              <a:gd name="connsiteX4" fmla="*/ 1169193 w 1673225"/>
              <a:gd name="connsiteY4" fmla="*/ 1009567 h 1009567"/>
              <a:gd name="connsiteX5" fmla="*/ 1042988 w 1673225"/>
              <a:gd name="connsiteY5" fmla="*/ 730961 h 1009567"/>
              <a:gd name="connsiteX6" fmla="*/ 0 w 1673225"/>
              <a:gd name="connsiteY6" fmla="*/ 717550 h 1009567"/>
              <a:gd name="connsiteX7" fmla="*/ 0 w 1673225"/>
              <a:gd name="connsiteY7" fmla="*/ 0 h 100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3225" h="1009567">
                <a:moveTo>
                  <a:pt x="0" y="0"/>
                </a:moveTo>
                <a:lnTo>
                  <a:pt x="1673225" y="0"/>
                </a:lnTo>
                <a:lnTo>
                  <a:pt x="1673225" y="717550"/>
                </a:lnTo>
                <a:cubicBezTo>
                  <a:pt x="1507066" y="717139"/>
                  <a:pt x="1330986" y="725153"/>
                  <a:pt x="1183481" y="726198"/>
                </a:cubicBezTo>
                <a:cubicBezTo>
                  <a:pt x="1176470" y="834400"/>
                  <a:pt x="1172367" y="896853"/>
                  <a:pt x="1169193" y="1009567"/>
                </a:cubicBezTo>
                <a:cubicBezTo>
                  <a:pt x="1128050" y="902265"/>
                  <a:pt x="1071960" y="810587"/>
                  <a:pt x="1042988" y="730961"/>
                </a:cubicBezTo>
                <a:cubicBezTo>
                  <a:pt x="875904" y="722773"/>
                  <a:pt x="221059" y="717933"/>
                  <a:pt x="0" y="7175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(BE,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)=</a:t>
            </a:r>
            <a:b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(-93,34) MeV </a:t>
            </a:r>
            <a:endParaRPr lang="ja-JP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856" name="Text Box 88"/>
          <p:cNvSpPr txBox="1">
            <a:spLocks noChangeArrowheads="1"/>
          </p:cNvSpPr>
          <p:nvPr/>
        </p:nvSpPr>
        <p:spPr bwMode="auto">
          <a:xfrm>
            <a:off x="3033712" y="4543425"/>
            <a:ext cx="1023938" cy="609600"/>
          </a:xfrm>
          <a:custGeom>
            <a:avLst/>
            <a:gdLst>
              <a:gd name="connsiteX0" fmla="*/ 0 w 1023938"/>
              <a:gd name="connsiteY0" fmla="*/ 0 h 412750"/>
              <a:gd name="connsiteX1" fmla="*/ 1023938 w 1023938"/>
              <a:gd name="connsiteY1" fmla="*/ 0 h 412750"/>
              <a:gd name="connsiteX2" fmla="*/ 1023938 w 1023938"/>
              <a:gd name="connsiteY2" fmla="*/ 412750 h 412750"/>
              <a:gd name="connsiteX3" fmla="*/ 0 w 1023938"/>
              <a:gd name="connsiteY3" fmla="*/ 412750 h 412750"/>
              <a:gd name="connsiteX4" fmla="*/ 0 w 1023938"/>
              <a:gd name="connsiteY4" fmla="*/ 0 h 412750"/>
              <a:gd name="connsiteX0" fmla="*/ 0 w 1023938"/>
              <a:gd name="connsiteY0" fmla="*/ 0 h 412750"/>
              <a:gd name="connsiteX1" fmla="*/ 1023938 w 1023938"/>
              <a:gd name="connsiteY1" fmla="*/ 0 h 412750"/>
              <a:gd name="connsiteX2" fmla="*/ 1023938 w 1023938"/>
              <a:gd name="connsiteY2" fmla="*/ 412750 h 412750"/>
              <a:gd name="connsiteX3" fmla="*/ 602457 w 1023938"/>
              <a:gd name="connsiteY3" fmla="*/ 411956 h 412750"/>
              <a:gd name="connsiteX4" fmla="*/ 0 w 1023938"/>
              <a:gd name="connsiteY4" fmla="*/ 412750 h 412750"/>
              <a:gd name="connsiteX5" fmla="*/ 0 w 1023938"/>
              <a:gd name="connsiteY5" fmla="*/ 0 h 412750"/>
              <a:gd name="connsiteX0" fmla="*/ 0 w 1023938"/>
              <a:gd name="connsiteY0" fmla="*/ 0 h 412750"/>
              <a:gd name="connsiteX1" fmla="*/ 1023938 w 1023938"/>
              <a:gd name="connsiteY1" fmla="*/ 0 h 412750"/>
              <a:gd name="connsiteX2" fmla="*/ 1023938 w 1023938"/>
              <a:gd name="connsiteY2" fmla="*/ 412750 h 412750"/>
              <a:gd name="connsiteX3" fmla="*/ 602457 w 1023938"/>
              <a:gd name="connsiteY3" fmla="*/ 411956 h 412750"/>
              <a:gd name="connsiteX4" fmla="*/ 483394 w 1023938"/>
              <a:gd name="connsiteY4" fmla="*/ 409575 h 412750"/>
              <a:gd name="connsiteX5" fmla="*/ 0 w 1023938"/>
              <a:gd name="connsiteY5" fmla="*/ 412750 h 412750"/>
              <a:gd name="connsiteX6" fmla="*/ 0 w 1023938"/>
              <a:gd name="connsiteY6" fmla="*/ 0 h 412750"/>
              <a:gd name="connsiteX0" fmla="*/ 0 w 1023938"/>
              <a:gd name="connsiteY0" fmla="*/ 0 h 412750"/>
              <a:gd name="connsiteX1" fmla="*/ 1023938 w 1023938"/>
              <a:gd name="connsiteY1" fmla="*/ 0 h 412750"/>
              <a:gd name="connsiteX2" fmla="*/ 1023938 w 1023938"/>
              <a:gd name="connsiteY2" fmla="*/ 412750 h 412750"/>
              <a:gd name="connsiteX3" fmla="*/ 707232 w 1023938"/>
              <a:gd name="connsiteY3" fmla="*/ 411956 h 412750"/>
              <a:gd name="connsiteX4" fmla="*/ 602457 w 1023938"/>
              <a:gd name="connsiteY4" fmla="*/ 411956 h 412750"/>
              <a:gd name="connsiteX5" fmla="*/ 483394 w 1023938"/>
              <a:gd name="connsiteY5" fmla="*/ 409575 h 412750"/>
              <a:gd name="connsiteX6" fmla="*/ 0 w 1023938"/>
              <a:gd name="connsiteY6" fmla="*/ 412750 h 412750"/>
              <a:gd name="connsiteX7" fmla="*/ 0 w 1023938"/>
              <a:gd name="connsiteY7" fmla="*/ 0 h 412750"/>
              <a:gd name="connsiteX0" fmla="*/ 0 w 1023938"/>
              <a:gd name="connsiteY0" fmla="*/ 0 h 609600"/>
              <a:gd name="connsiteX1" fmla="*/ 1023938 w 1023938"/>
              <a:gd name="connsiteY1" fmla="*/ 0 h 609600"/>
              <a:gd name="connsiteX2" fmla="*/ 1023938 w 1023938"/>
              <a:gd name="connsiteY2" fmla="*/ 412750 h 609600"/>
              <a:gd name="connsiteX3" fmla="*/ 707232 w 1023938"/>
              <a:gd name="connsiteY3" fmla="*/ 411956 h 609600"/>
              <a:gd name="connsiteX4" fmla="*/ 597694 w 1023938"/>
              <a:gd name="connsiteY4" fmla="*/ 609600 h 609600"/>
              <a:gd name="connsiteX5" fmla="*/ 483394 w 1023938"/>
              <a:gd name="connsiteY5" fmla="*/ 409575 h 609600"/>
              <a:gd name="connsiteX6" fmla="*/ 0 w 1023938"/>
              <a:gd name="connsiteY6" fmla="*/ 412750 h 609600"/>
              <a:gd name="connsiteX7" fmla="*/ 0 w 1023938"/>
              <a:gd name="connsiteY7" fmla="*/ 0 h 609600"/>
              <a:gd name="connsiteX0" fmla="*/ 0 w 1023938"/>
              <a:gd name="connsiteY0" fmla="*/ 0 h 609600"/>
              <a:gd name="connsiteX1" fmla="*/ 1023938 w 1023938"/>
              <a:gd name="connsiteY1" fmla="*/ 0 h 609600"/>
              <a:gd name="connsiteX2" fmla="*/ 1023938 w 1023938"/>
              <a:gd name="connsiteY2" fmla="*/ 412750 h 609600"/>
              <a:gd name="connsiteX3" fmla="*/ 707232 w 1023938"/>
              <a:gd name="connsiteY3" fmla="*/ 411956 h 609600"/>
              <a:gd name="connsiteX4" fmla="*/ 597694 w 1023938"/>
              <a:gd name="connsiteY4" fmla="*/ 609600 h 609600"/>
              <a:gd name="connsiteX5" fmla="*/ 523875 w 1023938"/>
              <a:gd name="connsiteY5" fmla="*/ 414337 h 609600"/>
              <a:gd name="connsiteX6" fmla="*/ 0 w 1023938"/>
              <a:gd name="connsiteY6" fmla="*/ 412750 h 609600"/>
              <a:gd name="connsiteX7" fmla="*/ 0 w 1023938"/>
              <a:gd name="connsiteY7" fmla="*/ 0 h 609600"/>
              <a:gd name="connsiteX0" fmla="*/ 0 w 1023938"/>
              <a:gd name="connsiteY0" fmla="*/ 0 h 609600"/>
              <a:gd name="connsiteX1" fmla="*/ 1023938 w 1023938"/>
              <a:gd name="connsiteY1" fmla="*/ 0 h 609600"/>
              <a:gd name="connsiteX2" fmla="*/ 1023938 w 1023938"/>
              <a:gd name="connsiteY2" fmla="*/ 412750 h 609600"/>
              <a:gd name="connsiteX3" fmla="*/ 621507 w 1023938"/>
              <a:gd name="connsiteY3" fmla="*/ 414337 h 609600"/>
              <a:gd name="connsiteX4" fmla="*/ 597694 w 1023938"/>
              <a:gd name="connsiteY4" fmla="*/ 609600 h 609600"/>
              <a:gd name="connsiteX5" fmla="*/ 523875 w 1023938"/>
              <a:gd name="connsiteY5" fmla="*/ 414337 h 609600"/>
              <a:gd name="connsiteX6" fmla="*/ 0 w 1023938"/>
              <a:gd name="connsiteY6" fmla="*/ 412750 h 609600"/>
              <a:gd name="connsiteX7" fmla="*/ 0 w 1023938"/>
              <a:gd name="connsiteY7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3938" h="609600">
                <a:moveTo>
                  <a:pt x="0" y="0"/>
                </a:moveTo>
                <a:lnTo>
                  <a:pt x="1023938" y="0"/>
                </a:lnTo>
                <a:lnTo>
                  <a:pt x="1023938" y="412750"/>
                </a:lnTo>
                <a:lnTo>
                  <a:pt x="621507" y="414337"/>
                </a:lnTo>
                <a:lnTo>
                  <a:pt x="597694" y="609600"/>
                </a:lnTo>
                <a:lnTo>
                  <a:pt x="523875" y="414337"/>
                </a:lnTo>
                <a:lnTo>
                  <a:pt x="0" y="4127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-56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8)</a:t>
            </a:r>
            <a:endParaRPr lang="ja-JP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857" name="Text Box 89"/>
          <p:cNvSpPr txBox="1">
            <a:spLocks noChangeArrowheads="1"/>
          </p:cNvSpPr>
          <p:nvPr/>
        </p:nvSpPr>
        <p:spPr bwMode="auto">
          <a:xfrm>
            <a:off x="3962400" y="3983036"/>
            <a:ext cx="1023937" cy="631825"/>
          </a:xfrm>
          <a:custGeom>
            <a:avLst/>
            <a:gdLst>
              <a:gd name="connsiteX0" fmla="*/ 0 w 1023937"/>
              <a:gd name="connsiteY0" fmla="*/ 0 h 412750"/>
              <a:gd name="connsiteX1" fmla="*/ 1023937 w 1023937"/>
              <a:gd name="connsiteY1" fmla="*/ 0 h 412750"/>
              <a:gd name="connsiteX2" fmla="*/ 1023937 w 1023937"/>
              <a:gd name="connsiteY2" fmla="*/ 412750 h 412750"/>
              <a:gd name="connsiteX3" fmla="*/ 0 w 1023937"/>
              <a:gd name="connsiteY3" fmla="*/ 412750 h 412750"/>
              <a:gd name="connsiteX4" fmla="*/ 0 w 1023937"/>
              <a:gd name="connsiteY4" fmla="*/ 0 h 412750"/>
              <a:gd name="connsiteX0" fmla="*/ 0 w 1023937"/>
              <a:gd name="connsiteY0" fmla="*/ 0 h 412750"/>
              <a:gd name="connsiteX1" fmla="*/ 1023937 w 1023937"/>
              <a:gd name="connsiteY1" fmla="*/ 0 h 412750"/>
              <a:gd name="connsiteX2" fmla="*/ 1023937 w 1023937"/>
              <a:gd name="connsiteY2" fmla="*/ 412750 h 412750"/>
              <a:gd name="connsiteX3" fmla="*/ 638175 w 1023937"/>
              <a:gd name="connsiteY3" fmla="*/ 410369 h 412750"/>
              <a:gd name="connsiteX4" fmla="*/ 0 w 1023937"/>
              <a:gd name="connsiteY4" fmla="*/ 412750 h 412750"/>
              <a:gd name="connsiteX5" fmla="*/ 0 w 1023937"/>
              <a:gd name="connsiteY5" fmla="*/ 0 h 412750"/>
              <a:gd name="connsiteX0" fmla="*/ 0 w 1023937"/>
              <a:gd name="connsiteY0" fmla="*/ 0 h 412750"/>
              <a:gd name="connsiteX1" fmla="*/ 1023937 w 1023937"/>
              <a:gd name="connsiteY1" fmla="*/ 0 h 412750"/>
              <a:gd name="connsiteX2" fmla="*/ 1023937 w 1023937"/>
              <a:gd name="connsiteY2" fmla="*/ 412750 h 412750"/>
              <a:gd name="connsiteX3" fmla="*/ 638175 w 1023937"/>
              <a:gd name="connsiteY3" fmla="*/ 410369 h 412750"/>
              <a:gd name="connsiteX4" fmla="*/ 535781 w 1023937"/>
              <a:gd name="connsiteY4" fmla="*/ 407988 h 412750"/>
              <a:gd name="connsiteX5" fmla="*/ 0 w 1023937"/>
              <a:gd name="connsiteY5" fmla="*/ 412750 h 412750"/>
              <a:gd name="connsiteX6" fmla="*/ 0 w 1023937"/>
              <a:gd name="connsiteY6" fmla="*/ 0 h 412750"/>
              <a:gd name="connsiteX0" fmla="*/ 0 w 1023937"/>
              <a:gd name="connsiteY0" fmla="*/ 0 h 412750"/>
              <a:gd name="connsiteX1" fmla="*/ 1023937 w 1023937"/>
              <a:gd name="connsiteY1" fmla="*/ 0 h 412750"/>
              <a:gd name="connsiteX2" fmla="*/ 1023937 w 1023937"/>
              <a:gd name="connsiteY2" fmla="*/ 412750 h 412750"/>
              <a:gd name="connsiteX3" fmla="*/ 719138 w 1023937"/>
              <a:gd name="connsiteY3" fmla="*/ 410369 h 412750"/>
              <a:gd name="connsiteX4" fmla="*/ 638175 w 1023937"/>
              <a:gd name="connsiteY4" fmla="*/ 410369 h 412750"/>
              <a:gd name="connsiteX5" fmla="*/ 535781 w 1023937"/>
              <a:gd name="connsiteY5" fmla="*/ 407988 h 412750"/>
              <a:gd name="connsiteX6" fmla="*/ 0 w 1023937"/>
              <a:gd name="connsiteY6" fmla="*/ 412750 h 412750"/>
              <a:gd name="connsiteX7" fmla="*/ 0 w 1023937"/>
              <a:gd name="connsiteY7" fmla="*/ 0 h 412750"/>
              <a:gd name="connsiteX0" fmla="*/ 0 w 1023937"/>
              <a:gd name="connsiteY0" fmla="*/ 0 h 641350"/>
              <a:gd name="connsiteX1" fmla="*/ 1023937 w 1023937"/>
              <a:gd name="connsiteY1" fmla="*/ 0 h 641350"/>
              <a:gd name="connsiteX2" fmla="*/ 1023937 w 1023937"/>
              <a:gd name="connsiteY2" fmla="*/ 412750 h 641350"/>
              <a:gd name="connsiteX3" fmla="*/ 719138 w 1023937"/>
              <a:gd name="connsiteY3" fmla="*/ 410369 h 641350"/>
              <a:gd name="connsiteX4" fmla="*/ 635794 w 1023937"/>
              <a:gd name="connsiteY4" fmla="*/ 641350 h 641350"/>
              <a:gd name="connsiteX5" fmla="*/ 535781 w 1023937"/>
              <a:gd name="connsiteY5" fmla="*/ 407988 h 641350"/>
              <a:gd name="connsiteX6" fmla="*/ 0 w 1023937"/>
              <a:gd name="connsiteY6" fmla="*/ 412750 h 641350"/>
              <a:gd name="connsiteX7" fmla="*/ 0 w 1023937"/>
              <a:gd name="connsiteY7" fmla="*/ 0 h 641350"/>
              <a:gd name="connsiteX0" fmla="*/ 0 w 1023937"/>
              <a:gd name="connsiteY0" fmla="*/ 0 h 641350"/>
              <a:gd name="connsiteX1" fmla="*/ 1023937 w 1023937"/>
              <a:gd name="connsiteY1" fmla="*/ 0 h 641350"/>
              <a:gd name="connsiteX2" fmla="*/ 1023937 w 1023937"/>
              <a:gd name="connsiteY2" fmla="*/ 412750 h 641350"/>
              <a:gd name="connsiteX3" fmla="*/ 719138 w 1023937"/>
              <a:gd name="connsiteY3" fmla="*/ 410369 h 641350"/>
              <a:gd name="connsiteX4" fmla="*/ 635794 w 1023937"/>
              <a:gd name="connsiteY4" fmla="*/ 641350 h 641350"/>
              <a:gd name="connsiteX5" fmla="*/ 583406 w 1023937"/>
              <a:gd name="connsiteY5" fmla="*/ 410369 h 641350"/>
              <a:gd name="connsiteX6" fmla="*/ 535781 w 1023937"/>
              <a:gd name="connsiteY6" fmla="*/ 407988 h 641350"/>
              <a:gd name="connsiteX7" fmla="*/ 0 w 1023937"/>
              <a:gd name="connsiteY7" fmla="*/ 412750 h 641350"/>
              <a:gd name="connsiteX8" fmla="*/ 0 w 1023937"/>
              <a:gd name="connsiteY8" fmla="*/ 0 h 641350"/>
              <a:gd name="connsiteX0" fmla="*/ 0 w 1023937"/>
              <a:gd name="connsiteY0" fmla="*/ 0 h 641350"/>
              <a:gd name="connsiteX1" fmla="*/ 1023937 w 1023937"/>
              <a:gd name="connsiteY1" fmla="*/ 0 h 641350"/>
              <a:gd name="connsiteX2" fmla="*/ 1023937 w 1023937"/>
              <a:gd name="connsiteY2" fmla="*/ 412750 h 641350"/>
              <a:gd name="connsiteX3" fmla="*/ 719138 w 1023937"/>
              <a:gd name="connsiteY3" fmla="*/ 410369 h 641350"/>
              <a:gd name="connsiteX4" fmla="*/ 635794 w 1023937"/>
              <a:gd name="connsiteY4" fmla="*/ 641350 h 641350"/>
              <a:gd name="connsiteX5" fmla="*/ 583406 w 1023937"/>
              <a:gd name="connsiteY5" fmla="*/ 410369 h 641350"/>
              <a:gd name="connsiteX6" fmla="*/ 535781 w 1023937"/>
              <a:gd name="connsiteY6" fmla="*/ 407988 h 641350"/>
              <a:gd name="connsiteX7" fmla="*/ 0 w 1023937"/>
              <a:gd name="connsiteY7" fmla="*/ 412750 h 641350"/>
              <a:gd name="connsiteX8" fmla="*/ 0 w 1023937"/>
              <a:gd name="connsiteY8" fmla="*/ 0 h 641350"/>
              <a:gd name="connsiteX0" fmla="*/ 0 w 1023937"/>
              <a:gd name="connsiteY0" fmla="*/ 0 h 641350"/>
              <a:gd name="connsiteX1" fmla="*/ 1023937 w 1023937"/>
              <a:gd name="connsiteY1" fmla="*/ 0 h 641350"/>
              <a:gd name="connsiteX2" fmla="*/ 1023937 w 1023937"/>
              <a:gd name="connsiteY2" fmla="*/ 412750 h 641350"/>
              <a:gd name="connsiteX3" fmla="*/ 676275 w 1023937"/>
              <a:gd name="connsiteY3" fmla="*/ 405606 h 641350"/>
              <a:gd name="connsiteX4" fmla="*/ 635794 w 1023937"/>
              <a:gd name="connsiteY4" fmla="*/ 641350 h 641350"/>
              <a:gd name="connsiteX5" fmla="*/ 583406 w 1023937"/>
              <a:gd name="connsiteY5" fmla="*/ 410369 h 641350"/>
              <a:gd name="connsiteX6" fmla="*/ 535781 w 1023937"/>
              <a:gd name="connsiteY6" fmla="*/ 407988 h 641350"/>
              <a:gd name="connsiteX7" fmla="*/ 0 w 1023937"/>
              <a:gd name="connsiteY7" fmla="*/ 412750 h 641350"/>
              <a:gd name="connsiteX8" fmla="*/ 0 w 1023937"/>
              <a:gd name="connsiteY8" fmla="*/ 0 h 641350"/>
              <a:gd name="connsiteX0" fmla="*/ 0 w 1023937"/>
              <a:gd name="connsiteY0" fmla="*/ 0 h 641350"/>
              <a:gd name="connsiteX1" fmla="*/ 1023937 w 1023937"/>
              <a:gd name="connsiteY1" fmla="*/ 0 h 641350"/>
              <a:gd name="connsiteX2" fmla="*/ 1023937 w 1023937"/>
              <a:gd name="connsiteY2" fmla="*/ 412750 h 641350"/>
              <a:gd name="connsiteX3" fmla="*/ 676275 w 1023937"/>
              <a:gd name="connsiteY3" fmla="*/ 405606 h 641350"/>
              <a:gd name="connsiteX4" fmla="*/ 635794 w 1023937"/>
              <a:gd name="connsiteY4" fmla="*/ 641350 h 641350"/>
              <a:gd name="connsiteX5" fmla="*/ 583406 w 1023937"/>
              <a:gd name="connsiteY5" fmla="*/ 410369 h 641350"/>
              <a:gd name="connsiteX6" fmla="*/ 535781 w 1023937"/>
              <a:gd name="connsiteY6" fmla="*/ 407988 h 641350"/>
              <a:gd name="connsiteX7" fmla="*/ 0 w 1023937"/>
              <a:gd name="connsiteY7" fmla="*/ 412750 h 641350"/>
              <a:gd name="connsiteX8" fmla="*/ 0 w 1023937"/>
              <a:gd name="connsiteY8" fmla="*/ 0 h 641350"/>
              <a:gd name="connsiteX0" fmla="*/ 0 w 1023937"/>
              <a:gd name="connsiteY0" fmla="*/ 0 h 631825"/>
              <a:gd name="connsiteX1" fmla="*/ 1023937 w 1023937"/>
              <a:gd name="connsiteY1" fmla="*/ 0 h 631825"/>
              <a:gd name="connsiteX2" fmla="*/ 1023937 w 1023937"/>
              <a:gd name="connsiteY2" fmla="*/ 412750 h 631825"/>
              <a:gd name="connsiteX3" fmla="*/ 676275 w 1023937"/>
              <a:gd name="connsiteY3" fmla="*/ 405606 h 631825"/>
              <a:gd name="connsiteX4" fmla="*/ 638175 w 1023937"/>
              <a:gd name="connsiteY4" fmla="*/ 631825 h 631825"/>
              <a:gd name="connsiteX5" fmla="*/ 583406 w 1023937"/>
              <a:gd name="connsiteY5" fmla="*/ 410369 h 631825"/>
              <a:gd name="connsiteX6" fmla="*/ 535781 w 1023937"/>
              <a:gd name="connsiteY6" fmla="*/ 407988 h 631825"/>
              <a:gd name="connsiteX7" fmla="*/ 0 w 1023937"/>
              <a:gd name="connsiteY7" fmla="*/ 412750 h 631825"/>
              <a:gd name="connsiteX8" fmla="*/ 0 w 1023937"/>
              <a:gd name="connsiteY8" fmla="*/ 0 h 63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3937" h="631825">
                <a:moveTo>
                  <a:pt x="0" y="0"/>
                </a:moveTo>
                <a:lnTo>
                  <a:pt x="1023937" y="0"/>
                </a:lnTo>
                <a:lnTo>
                  <a:pt x="1023937" y="412750"/>
                </a:lnTo>
                <a:lnTo>
                  <a:pt x="676275" y="405606"/>
                </a:lnTo>
                <a:lnTo>
                  <a:pt x="638175" y="631825"/>
                </a:lnTo>
                <a:cubicBezTo>
                  <a:pt x="623888" y="546100"/>
                  <a:pt x="607218" y="493713"/>
                  <a:pt x="583406" y="410369"/>
                </a:cubicBezTo>
                <a:lnTo>
                  <a:pt x="535781" y="407988"/>
                </a:lnTo>
                <a:lnTo>
                  <a:pt x="0" y="4127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58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(-21,21)</a:t>
            </a:r>
          </a:p>
        </p:txBody>
      </p:sp>
      <p:sp>
        <p:nvSpPr>
          <p:cNvPr id="32859" name="Oval 91"/>
          <p:cNvSpPr>
            <a:spLocks noChangeArrowheads="1"/>
          </p:cNvSpPr>
          <p:nvPr/>
        </p:nvSpPr>
        <p:spPr bwMode="auto">
          <a:xfrm>
            <a:off x="5568156" y="3357563"/>
            <a:ext cx="2309813" cy="2514600"/>
          </a:xfrm>
          <a:prstGeom prst="ellipse">
            <a:avLst/>
          </a:prstGeom>
          <a:noFill/>
          <a:ln w="15875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32860" name="Text Box 92"/>
          <p:cNvSpPr txBox="1">
            <a:spLocks noChangeArrowheads="1"/>
          </p:cNvSpPr>
          <p:nvPr/>
        </p:nvSpPr>
        <p:spPr bwMode="auto">
          <a:xfrm>
            <a:off x="6130925" y="4098925"/>
            <a:ext cx="2597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quasi-free contributions</a:t>
            </a: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143000" y="1524000"/>
            <a:ext cx="2884123" cy="10464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 smtClean="0"/>
              <a:t>(</a:t>
            </a:r>
            <a:r>
              <a:rPr lang="en-US" altLang="ja-JP" i="1" dirty="0">
                <a:latin typeface="Georgia" pitchFamily="18" charset="0"/>
              </a:rPr>
              <a:t>V</a:t>
            </a:r>
            <a:r>
              <a:rPr lang="en-US" altLang="ja-JP" baseline="-25000" dirty="0"/>
              <a:t>0</a:t>
            </a:r>
            <a:r>
              <a:rPr lang="en-US" altLang="ja-JP" dirty="0"/>
              <a:t>,</a:t>
            </a:r>
            <a:r>
              <a:rPr lang="en-US" altLang="ja-JP" i="1" dirty="0">
                <a:latin typeface="Georgia" pitchFamily="18" charset="0"/>
              </a:rPr>
              <a:t>W</a:t>
            </a:r>
            <a:r>
              <a:rPr lang="en-US" altLang="ja-JP" baseline="-25000" dirty="0"/>
              <a:t>0</a:t>
            </a:r>
            <a:r>
              <a:rPr lang="en-US" altLang="ja-JP" dirty="0"/>
              <a:t>)= ‒(</a:t>
            </a:r>
            <a:r>
              <a:rPr lang="en-US" altLang="ja-JP" dirty="0" smtClean="0"/>
              <a:t>150,20) MeV</a:t>
            </a:r>
            <a:endParaRPr lang="en-US" altLang="ja-JP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en-US" altLang="ja-JP" baseline="-250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US" altLang="ja-JP" i="1" baseline="30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ja-JP" i="1" dirty="0" smtClean="0">
                <a:solidFill>
                  <a:schemeClr val="accent1">
                    <a:lumMod val="50000"/>
                  </a:schemeClr>
                </a:solidFill>
              </a:rPr>
              <a:t>~</a:t>
            </a: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 NJL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  <a:latin typeface="Symbol" pitchFamily="18" charset="2"/>
              </a:rPr>
              <a:t>G</a:t>
            </a: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~ 40 MeV</a:t>
            </a:r>
            <a:r>
              <a:rPr lang="ja-JP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(&gt; TAPS)</a:t>
            </a:r>
          </a:p>
        </p:txBody>
      </p:sp>
      <p:sp>
        <p:nvSpPr>
          <p:cNvPr id="32863" name="Freeform 95"/>
          <p:cNvSpPr>
            <a:spLocks/>
          </p:cNvSpPr>
          <p:nvPr/>
        </p:nvSpPr>
        <p:spPr bwMode="auto">
          <a:xfrm>
            <a:off x="4648200" y="1219200"/>
            <a:ext cx="3810000" cy="1524000"/>
          </a:xfrm>
          <a:custGeom>
            <a:avLst/>
            <a:gdLst>
              <a:gd name="T0" fmla="*/ 0 w 2400"/>
              <a:gd name="T1" fmla="*/ 0 h 960"/>
              <a:gd name="T2" fmla="*/ 0 w 2400"/>
              <a:gd name="T3" fmla="*/ 720 h 960"/>
              <a:gd name="T4" fmla="*/ 816 w 2400"/>
              <a:gd name="T5" fmla="*/ 720 h 960"/>
              <a:gd name="T6" fmla="*/ 720 w 2400"/>
              <a:gd name="T7" fmla="*/ 960 h 960"/>
              <a:gd name="T8" fmla="*/ 912 w 2400"/>
              <a:gd name="T9" fmla="*/ 720 h 960"/>
              <a:gd name="T10" fmla="*/ 2400 w 2400"/>
              <a:gd name="T11" fmla="*/ 720 h 960"/>
              <a:gd name="T12" fmla="*/ 2400 w 2400"/>
              <a:gd name="T13" fmla="*/ 0 h 960"/>
              <a:gd name="T14" fmla="*/ 0 w 2400"/>
              <a:gd name="T15" fmla="*/ 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00" h="960">
                <a:moveTo>
                  <a:pt x="0" y="0"/>
                </a:moveTo>
                <a:lnTo>
                  <a:pt x="0" y="720"/>
                </a:lnTo>
                <a:lnTo>
                  <a:pt x="816" y="720"/>
                </a:lnTo>
                <a:lnTo>
                  <a:pt x="720" y="960"/>
                </a:lnTo>
                <a:lnTo>
                  <a:pt x="912" y="720"/>
                </a:lnTo>
                <a:lnTo>
                  <a:pt x="2400" y="720"/>
                </a:lnTo>
                <a:lnTo>
                  <a:pt x="24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0001"/>
            </a:schemeClr>
          </a:solidFill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32864" name="Text Box 96"/>
          <p:cNvSpPr txBox="1">
            <a:spLocks noChangeArrowheads="1"/>
          </p:cNvSpPr>
          <p:nvPr/>
        </p:nvSpPr>
        <p:spPr bwMode="auto">
          <a:xfrm>
            <a:off x="4724400" y="1447800"/>
            <a:ext cx="3635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threshold enhancement</a:t>
            </a:r>
            <a:br>
              <a:rPr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owing to the attractive potential</a:t>
            </a:r>
          </a:p>
        </p:txBody>
      </p:sp>
      <p:sp>
        <p:nvSpPr>
          <p:cNvPr id="69" name="Oval 91"/>
          <p:cNvSpPr>
            <a:spLocks noChangeArrowheads="1"/>
          </p:cNvSpPr>
          <p:nvPr/>
        </p:nvSpPr>
        <p:spPr bwMode="auto">
          <a:xfrm>
            <a:off x="5060156" y="3657600"/>
            <a:ext cx="578644" cy="941258"/>
          </a:xfrm>
          <a:prstGeom prst="ellipse">
            <a:avLst/>
          </a:prstGeom>
          <a:noFill/>
          <a:ln w="12700" algn="ctr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2947193" y="6550223"/>
            <a:ext cx="5819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u="sng" dirty="0">
                <a:solidFill>
                  <a:srgbClr val="663300"/>
                </a:solidFill>
                <a:cs typeface="Calibri" pitchFamily="34" charset="0"/>
              </a:rPr>
              <a:t>H. Nagahiro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</a:t>
            </a:r>
            <a:r>
              <a:rPr lang="en-US" altLang="ja-JP" sz="1400" dirty="0" err="1">
                <a:solidFill>
                  <a:srgbClr val="663300"/>
                </a:solidFill>
                <a:cs typeface="Calibri" pitchFamily="34" charset="0"/>
              </a:rPr>
              <a:t>D.Jido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H. </a:t>
            </a:r>
            <a:r>
              <a:rPr lang="en-US" altLang="ja-JP" sz="1400" dirty="0" smtClean="0">
                <a:solidFill>
                  <a:srgbClr val="663300"/>
                </a:solidFill>
                <a:cs typeface="Calibri" pitchFamily="34" charset="0"/>
              </a:rPr>
              <a:t>Fujioka, </a:t>
            </a:r>
            <a:r>
              <a:rPr lang="en-US" altLang="ja-JP" sz="1400" dirty="0" err="1" smtClean="0">
                <a:solidFill>
                  <a:srgbClr val="663300"/>
                </a:solidFill>
                <a:cs typeface="Calibri" pitchFamily="34" charset="0"/>
              </a:rPr>
              <a:t>K.Itahashi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S. </a:t>
            </a:r>
            <a:r>
              <a:rPr lang="en-US" altLang="ja-JP" sz="1400" dirty="0" err="1">
                <a:solidFill>
                  <a:srgbClr val="663300"/>
                </a:solidFill>
                <a:cs typeface="Calibri" pitchFamily="34" charset="0"/>
              </a:rPr>
              <a:t>Hirenzaki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 </a:t>
            </a:r>
            <a:r>
              <a:rPr lang="en-US" altLang="ja-JP" sz="1400" dirty="0" smtClean="0">
                <a:solidFill>
                  <a:srgbClr val="663300"/>
                </a:solidFill>
                <a:cs typeface="Calibri" pitchFamily="34" charset="0"/>
              </a:rPr>
              <a:t>PRC87(13)045201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423417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55" grpId="0" animBg="1"/>
      <p:bldP spid="32856" grpId="0" animBg="1"/>
      <p:bldP spid="32857" grpId="0" animBg="1"/>
      <p:bldP spid="32859" grpId="0" animBg="1"/>
      <p:bldP spid="32860" grpId="0"/>
      <p:bldP spid="32863" grpId="0" animBg="1"/>
      <p:bldP spid="32864" grpId="0"/>
      <p:bldP spid="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535C8570-29D6-47D2-91A8-2CA93ADAE221}" type="slidenum">
              <a:rPr lang="ja-JP" altLang="en-US"/>
              <a:pPr/>
              <a:t>21</a:t>
            </a:fld>
            <a:endParaRPr lang="en-US" altLang="ja-JP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858000" cy="457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81" name="Picture 6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858000" cy="457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7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/>
              <a:t>Numerical </a:t>
            </a:r>
            <a:r>
              <a:rPr lang="en-US" altLang="ja-JP" dirty="0" smtClean="0"/>
              <a:t>results :  </a:t>
            </a:r>
            <a:r>
              <a:rPr lang="en-US" altLang="ja-JP" dirty="0"/>
              <a:t>‒(150, 20) </a:t>
            </a:r>
            <a:r>
              <a:rPr lang="en-US" altLang="ja-JP" dirty="0" smtClean="0"/>
              <a:t>MeV : </a:t>
            </a:r>
            <a:r>
              <a:rPr lang="en-US" altLang="ja-JP" baseline="30000" dirty="0" smtClean="0"/>
              <a:t>12</a:t>
            </a:r>
            <a:r>
              <a:rPr lang="en-US" altLang="ja-JP" dirty="0" smtClean="0"/>
              <a:t>C(</a:t>
            </a:r>
            <a:r>
              <a:rPr lang="en-US" altLang="ja-JP" dirty="0" err="1" smtClean="0"/>
              <a:t>p,d</a:t>
            </a:r>
            <a:r>
              <a:rPr lang="en-US" altLang="ja-JP" dirty="0" smtClean="0"/>
              <a:t>)</a:t>
            </a:r>
            <a:r>
              <a:rPr lang="en-US" altLang="ja-JP" baseline="30000" dirty="0" smtClean="0"/>
              <a:t>11</a:t>
            </a:r>
            <a:r>
              <a:rPr lang="en-US" altLang="ja-JP" dirty="0" smtClean="0"/>
              <a:t>C</a:t>
            </a:r>
            <a:r>
              <a:rPr lang="en-US" altLang="ja-JP" baseline="-25000" dirty="0" smtClean="0">
                <a:latin typeface="Symbol" pitchFamily="18" charset="2"/>
              </a:rPr>
              <a:t>h</a:t>
            </a:r>
            <a:r>
              <a:rPr lang="en-US" altLang="ja-JP" baseline="-25000" dirty="0"/>
              <a:t>’</a:t>
            </a:r>
            <a:endParaRPr lang="en-US" altLang="ja-JP" dirty="0"/>
          </a:p>
        </p:txBody>
      </p:sp>
      <p:grpSp>
        <p:nvGrpSpPr>
          <p:cNvPr id="34821" name="Group 5"/>
          <p:cNvGrpSpPr>
            <a:grpSpLocks/>
          </p:cNvGrpSpPr>
          <p:nvPr/>
        </p:nvGrpSpPr>
        <p:grpSpPr bwMode="auto">
          <a:xfrm>
            <a:off x="76200" y="1136650"/>
            <a:ext cx="1011238" cy="4799013"/>
            <a:chOff x="48" y="716"/>
            <a:chExt cx="637" cy="3023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353" y="716"/>
              <a:ext cx="332" cy="2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120</a:t>
              </a:r>
              <a:endParaRPr lang="ja-JP" altLang="en-US" sz="1800" dirty="0"/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>
              <a:off x="353" y="1176"/>
              <a:ext cx="332" cy="2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100</a:t>
              </a:r>
              <a:endParaRPr lang="ja-JP" altLang="en-US" sz="1800" dirty="0"/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425" y="1654"/>
              <a:ext cx="260" cy="2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80</a:t>
              </a:r>
              <a:endParaRPr lang="ja-JP" altLang="en-US" sz="1800" dirty="0"/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>
              <a:off x="424" y="2144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60</a:t>
              </a:r>
              <a:endParaRPr lang="ja-JP" altLang="en-US" sz="1800" dirty="0"/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424" y="2592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40</a:t>
              </a:r>
              <a:endParaRPr lang="ja-JP" altLang="en-US" sz="1800" dirty="0"/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424" y="3072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20</a:t>
              </a:r>
              <a:endParaRPr lang="ja-JP" altLang="en-US" sz="1800" dirty="0"/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496" y="3524"/>
              <a:ext cx="189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0</a:t>
              </a:r>
              <a:endParaRPr lang="ja-JP" altLang="en-US" sz="1800" dirty="0"/>
            </a:p>
          </p:txBody>
        </p:sp>
        <p:grpSp>
          <p:nvGrpSpPr>
            <p:cNvPr id="34829" name="グループ化 35"/>
            <p:cNvGrpSpPr>
              <a:grpSpLocks/>
            </p:cNvGrpSpPr>
            <p:nvPr/>
          </p:nvGrpSpPr>
          <p:grpSpPr bwMode="auto">
            <a:xfrm rot="-5400000">
              <a:off x="-434" y="1910"/>
              <a:ext cx="1403" cy="439"/>
              <a:chOff x="3506851" y="5998383"/>
              <a:chExt cx="2227412" cy="696412"/>
            </a:xfrm>
          </p:grpSpPr>
          <p:sp>
            <p:nvSpPr>
              <p:cNvPr id="27" name="テキスト ボックス 26"/>
              <p:cNvSpPr txBox="1"/>
              <p:nvPr/>
            </p:nvSpPr>
            <p:spPr>
              <a:xfrm>
                <a:off x="3637035" y="5998383"/>
                <a:ext cx="546137" cy="3664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/>
                  <a:t>d</a:t>
                </a:r>
                <a:r>
                  <a:rPr lang="en-US" altLang="ja-JP" baseline="30000" dirty="0"/>
                  <a:t>2</a:t>
                </a:r>
                <a:r>
                  <a:rPr lang="en-US" altLang="ja-JP" dirty="0">
                    <a:latin typeface="Symbol" pitchFamily="18" charset="2"/>
                  </a:rPr>
                  <a:t>s</a:t>
                </a:r>
                <a:endParaRPr lang="ja-JP" altLang="en-US" dirty="0">
                  <a:latin typeface="Symbol" pitchFamily="18" charset="2"/>
                </a:endParaRPr>
              </a:p>
            </p:txBody>
          </p:sp>
          <p:sp>
            <p:nvSpPr>
              <p:cNvPr id="109" name="テキスト ボックス 108"/>
              <p:cNvSpPr txBox="1"/>
              <p:nvPr/>
            </p:nvSpPr>
            <p:spPr>
              <a:xfrm>
                <a:off x="3506852" y="6328346"/>
                <a:ext cx="789041" cy="3664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 err="1"/>
                  <a:t>d</a:t>
                </a:r>
                <a:r>
                  <a:rPr lang="en-US" altLang="ja-JP" dirty="0" err="1">
                    <a:latin typeface="Symbol" pitchFamily="18" charset="2"/>
                  </a:rPr>
                  <a:t>W</a:t>
                </a:r>
                <a:r>
                  <a:rPr lang="en-US" altLang="ja-JP" dirty="0" err="1"/>
                  <a:t>dE</a:t>
                </a:r>
                <a:endParaRPr lang="ja-JP" altLang="en-US" dirty="0">
                  <a:latin typeface="Symbol" pitchFamily="18" charset="2"/>
                </a:endParaRPr>
              </a:p>
            </p:txBody>
          </p:sp>
          <p:cxnSp>
            <p:nvCxnSpPr>
              <p:cNvPr id="34832" name="直線コネクタ 28"/>
              <p:cNvCxnSpPr>
                <a:cxnSpLocks noChangeShapeType="1"/>
              </p:cNvCxnSpPr>
              <p:nvPr/>
            </p:nvCxnSpPr>
            <p:spPr bwMode="auto">
              <a:xfrm>
                <a:off x="3569750" y="6362799"/>
                <a:ext cx="685800" cy="0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テキスト ボックス 34"/>
              <p:cNvSpPr txBox="1"/>
              <p:nvPr/>
            </p:nvSpPr>
            <p:spPr>
              <a:xfrm>
                <a:off x="4287953" y="6171296"/>
                <a:ext cx="1444722" cy="36644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/>
                  <a:t>[</a:t>
                </a:r>
                <a:r>
                  <a:rPr lang="en-US" altLang="ja-JP" dirty="0" err="1"/>
                  <a:t>nb</a:t>
                </a:r>
                <a:r>
                  <a:rPr lang="en-US" altLang="ja-JP" dirty="0"/>
                  <a:t>/</a:t>
                </a:r>
                <a:r>
                  <a:rPr lang="en-US" altLang="ja-JP" dirty="0" err="1"/>
                  <a:t>sr</a:t>
                </a:r>
                <a:r>
                  <a:rPr lang="en-US" altLang="ja-JP" dirty="0"/>
                  <a:t> MeV]</a:t>
                </a:r>
                <a:endParaRPr lang="ja-JP" altLang="en-US" dirty="0"/>
              </a:p>
            </p:txBody>
          </p:sp>
        </p:grpSp>
      </p:grpSp>
      <p:sp>
        <p:nvSpPr>
          <p:cNvPr id="114" name="テキスト ボックス 113"/>
          <p:cNvSpPr txBox="1"/>
          <p:nvPr/>
        </p:nvSpPr>
        <p:spPr>
          <a:xfrm>
            <a:off x="4994275" y="5857875"/>
            <a:ext cx="300038" cy="341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0</a:t>
            </a:r>
            <a:endParaRPr lang="ja-JP" altLang="en-US" sz="1800" dirty="0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6334125" y="5857875"/>
            <a:ext cx="4127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50</a:t>
            </a:r>
            <a:endParaRPr lang="ja-JP" altLang="en-US" sz="1800" dirty="0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7543800" y="5838825"/>
            <a:ext cx="5270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100</a:t>
            </a:r>
            <a:endParaRPr lang="ja-JP" altLang="en-US" sz="1800" dirty="0"/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793750" y="5861050"/>
            <a:ext cx="6413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–150</a:t>
            </a:r>
            <a:endParaRPr lang="ja-JP" altLang="en-US" sz="1800" dirty="0"/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2057400" y="5867400"/>
            <a:ext cx="6413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–100</a:t>
            </a:r>
            <a:endParaRPr lang="ja-JP" altLang="en-US" sz="1800" dirty="0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3505200" y="5838825"/>
            <a:ext cx="5270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–50</a:t>
            </a:r>
            <a:endParaRPr lang="ja-JP" altLang="en-US" sz="18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736975" y="6181725"/>
            <a:ext cx="15922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 err="1"/>
              <a:t>E</a:t>
            </a:r>
            <a:r>
              <a:rPr lang="en-US" altLang="ja-JP" sz="1800" baseline="-25000" dirty="0" err="1"/>
              <a:t>ex</a:t>
            </a:r>
            <a:r>
              <a:rPr lang="en-US" altLang="ja-JP" sz="1800" dirty="0"/>
              <a:t> – E</a:t>
            </a:r>
            <a:r>
              <a:rPr lang="en-US" altLang="ja-JP" sz="1800" baseline="-25000" dirty="0"/>
              <a:t>0</a:t>
            </a:r>
            <a:r>
              <a:rPr lang="en-US" altLang="ja-JP" sz="1800" dirty="0"/>
              <a:t> [MeV]</a:t>
            </a:r>
            <a:endParaRPr lang="ja-JP" altLang="en-US" sz="18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295400" y="3432175"/>
            <a:ext cx="104616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(0p</a:t>
            </a:r>
            <a:r>
              <a:rPr lang="en-US" altLang="ja-JP" baseline="-25000" dirty="0"/>
              <a:t>3/2</a:t>
            </a:r>
            <a:r>
              <a:rPr lang="en-US" altLang="ja-JP" dirty="0"/>
              <a:t>)</a:t>
            </a:r>
            <a:r>
              <a:rPr lang="en-US" altLang="ja-JP" baseline="30000" dirty="0"/>
              <a:t>‒1</a:t>
            </a:r>
            <a:r>
              <a:rPr lang="en-US" altLang="ja-JP" dirty="0"/>
              <a:t> </a:t>
            </a:r>
            <a:endParaRPr lang="ja-JP" altLang="en-US" dirty="0"/>
          </a:p>
        </p:txBody>
      </p:sp>
      <p:grpSp>
        <p:nvGrpSpPr>
          <p:cNvPr id="34842" name="Group 26"/>
          <p:cNvGrpSpPr>
            <a:grpSpLocks/>
          </p:cNvGrpSpPr>
          <p:nvPr/>
        </p:nvGrpSpPr>
        <p:grpSpPr bwMode="auto">
          <a:xfrm>
            <a:off x="2133600" y="3641725"/>
            <a:ext cx="152400" cy="152400"/>
            <a:chOff x="1392" y="1632"/>
            <a:chExt cx="288" cy="288"/>
          </a:xfrm>
        </p:grpSpPr>
        <p:sp>
          <p:nvSpPr>
            <p:cNvPr id="34843" name="Oval 27"/>
            <p:cNvSpPr>
              <a:spLocks noChangeArrowheads="1"/>
            </p:cNvSpPr>
            <p:nvPr/>
          </p:nvSpPr>
          <p:spPr bwMode="auto">
            <a:xfrm>
              <a:off x="1392" y="1632"/>
              <a:ext cx="288" cy="2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4844" name="Line 28"/>
            <p:cNvSpPr>
              <a:spLocks noChangeShapeType="1"/>
            </p:cNvSpPr>
            <p:nvPr/>
          </p:nvSpPr>
          <p:spPr bwMode="auto">
            <a:xfrm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34845" name="Line 29"/>
            <p:cNvSpPr>
              <a:spLocks noChangeShapeType="1"/>
            </p:cNvSpPr>
            <p:nvPr/>
          </p:nvSpPr>
          <p:spPr bwMode="auto">
            <a:xfrm flipH="1"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49" name="テキスト ボックス 48"/>
          <p:cNvSpPr txBox="1"/>
          <p:nvPr/>
        </p:nvSpPr>
        <p:spPr>
          <a:xfrm>
            <a:off x="2266950" y="3502025"/>
            <a:ext cx="41751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altLang="ja-JP" sz="2000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2000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endParaRPr lang="ja-JP" altLang="en-US" sz="2000">
              <a:solidFill>
                <a:srgbClr val="606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47" name="Line 31"/>
          <p:cNvSpPr>
            <a:spLocks noChangeShapeType="1"/>
          </p:cNvSpPr>
          <p:nvPr/>
        </p:nvSpPr>
        <p:spPr bwMode="auto">
          <a:xfrm>
            <a:off x="1981200" y="3886200"/>
            <a:ext cx="504825" cy="1866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41"/>
          <p:cNvSpPr txBox="1"/>
          <p:nvPr/>
        </p:nvSpPr>
        <p:spPr>
          <a:xfrm>
            <a:off x="2286000" y="3051175"/>
            <a:ext cx="104616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(0p</a:t>
            </a:r>
            <a:r>
              <a:rPr lang="en-US" altLang="ja-JP" baseline="-25000" dirty="0"/>
              <a:t>3/2</a:t>
            </a:r>
            <a:r>
              <a:rPr lang="en-US" altLang="ja-JP" dirty="0"/>
              <a:t>)</a:t>
            </a:r>
            <a:r>
              <a:rPr lang="en-US" altLang="ja-JP" baseline="30000" dirty="0"/>
              <a:t>‒1</a:t>
            </a:r>
            <a:r>
              <a:rPr lang="en-US" altLang="ja-JP" dirty="0"/>
              <a:t> </a:t>
            </a:r>
            <a:endParaRPr lang="ja-JP" altLang="en-US" dirty="0"/>
          </a:p>
        </p:txBody>
      </p:sp>
      <p:grpSp>
        <p:nvGrpSpPr>
          <p:cNvPr id="34849" name="Group 33"/>
          <p:cNvGrpSpPr>
            <a:grpSpLocks/>
          </p:cNvGrpSpPr>
          <p:nvPr/>
        </p:nvGrpSpPr>
        <p:grpSpPr bwMode="auto">
          <a:xfrm>
            <a:off x="3124200" y="3270250"/>
            <a:ext cx="152400" cy="152400"/>
            <a:chOff x="1392" y="1632"/>
            <a:chExt cx="288" cy="288"/>
          </a:xfrm>
        </p:grpSpPr>
        <p:sp>
          <p:nvSpPr>
            <p:cNvPr id="34850" name="Oval 34"/>
            <p:cNvSpPr>
              <a:spLocks noChangeArrowheads="1"/>
            </p:cNvSpPr>
            <p:nvPr/>
          </p:nvSpPr>
          <p:spPr bwMode="auto">
            <a:xfrm>
              <a:off x="1392" y="1632"/>
              <a:ext cx="288" cy="2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4851" name="Line 35"/>
            <p:cNvSpPr>
              <a:spLocks noChangeShapeType="1"/>
            </p:cNvSpPr>
            <p:nvPr/>
          </p:nvSpPr>
          <p:spPr bwMode="auto">
            <a:xfrm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34852" name="Line 36"/>
            <p:cNvSpPr>
              <a:spLocks noChangeShapeType="1"/>
            </p:cNvSpPr>
            <p:nvPr/>
          </p:nvSpPr>
          <p:spPr bwMode="auto">
            <a:xfrm flipH="1"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3" name="テキスト ボックス 48"/>
          <p:cNvSpPr txBox="1"/>
          <p:nvPr/>
        </p:nvSpPr>
        <p:spPr>
          <a:xfrm>
            <a:off x="3257550" y="3130550"/>
            <a:ext cx="44608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ja-JP" sz="2000" i="1" baseline="-250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2000" baseline="-250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endParaRPr lang="ja-JP" altLang="en-US" sz="200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54" name="Line 38"/>
          <p:cNvSpPr>
            <a:spLocks noChangeShapeType="1"/>
          </p:cNvSpPr>
          <p:nvPr/>
        </p:nvSpPr>
        <p:spPr bwMode="auto">
          <a:xfrm>
            <a:off x="3124200" y="3581400"/>
            <a:ext cx="4572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34861" name="Line 45"/>
          <p:cNvSpPr>
            <a:spLocks noChangeShapeType="1"/>
          </p:cNvSpPr>
          <p:nvPr/>
        </p:nvSpPr>
        <p:spPr bwMode="auto">
          <a:xfrm>
            <a:off x="4114800" y="3200400"/>
            <a:ext cx="381000" cy="197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34868" name="Line 52"/>
          <p:cNvSpPr>
            <a:spLocks noChangeShapeType="1"/>
          </p:cNvSpPr>
          <p:nvPr/>
        </p:nvSpPr>
        <p:spPr bwMode="auto">
          <a:xfrm flipH="1">
            <a:off x="5362575" y="3248025"/>
            <a:ext cx="381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pic>
        <p:nvPicPr>
          <p:cNvPr id="34885" name="Picture 6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858000" cy="456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70" name="Line 54"/>
          <p:cNvSpPr>
            <a:spLocks noChangeShapeType="1"/>
          </p:cNvSpPr>
          <p:nvPr/>
        </p:nvSpPr>
        <p:spPr bwMode="auto">
          <a:xfrm flipH="1">
            <a:off x="7086600" y="30480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34871" name="Text Box 55"/>
          <p:cNvSpPr txBox="1">
            <a:spLocks noChangeArrowheads="1"/>
          </p:cNvSpPr>
          <p:nvPr/>
        </p:nvSpPr>
        <p:spPr bwMode="auto">
          <a:xfrm>
            <a:off x="7086600" y="2590800"/>
            <a:ext cx="633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</a:rPr>
              <a:t>total</a:t>
            </a: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143000" y="1524000"/>
            <a:ext cx="2824812" cy="10464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</a:t>
            </a:r>
            <a:r>
              <a:rPr lang="en-US" altLang="ja-JP" i="1" dirty="0">
                <a:latin typeface="Georgia" pitchFamily="18" charset="0"/>
              </a:rPr>
              <a:t>V</a:t>
            </a:r>
            <a:r>
              <a:rPr lang="en-US" altLang="ja-JP" baseline="-25000" dirty="0"/>
              <a:t>0</a:t>
            </a:r>
            <a:r>
              <a:rPr lang="en-US" altLang="ja-JP" dirty="0"/>
              <a:t>,</a:t>
            </a:r>
            <a:r>
              <a:rPr lang="en-US" altLang="ja-JP" i="1" dirty="0">
                <a:latin typeface="Georgia" pitchFamily="18" charset="0"/>
              </a:rPr>
              <a:t>W</a:t>
            </a:r>
            <a:r>
              <a:rPr lang="en-US" altLang="ja-JP" baseline="-25000" dirty="0"/>
              <a:t>0</a:t>
            </a:r>
            <a:r>
              <a:rPr lang="en-US" altLang="ja-JP" dirty="0"/>
              <a:t>)= ‒(150,20) </a:t>
            </a:r>
            <a:r>
              <a:rPr lang="en-US" altLang="ja-JP" dirty="0" smtClean="0"/>
              <a:t>MeV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defRPr/>
            </a:pP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en-US" altLang="ja-JP" baseline="-25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US" altLang="ja-JP" i="1" baseline="30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ja-JP" i="1" dirty="0">
                <a:solidFill>
                  <a:schemeClr val="accent1">
                    <a:lumMod val="50000"/>
                  </a:schemeClr>
                </a:solidFill>
              </a:rPr>
              <a:t>~</a:t>
            </a: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NJL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defRPr/>
            </a:pP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  <a:latin typeface="Symbol" pitchFamily="18" charset="2"/>
              </a:rPr>
              <a:t>G</a:t>
            </a: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</a:rPr>
              <a:t>~ 40 MeV</a:t>
            </a:r>
            <a:r>
              <a:rPr lang="ja-JP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</a:rPr>
              <a:t>(&gt; TAPS</a:t>
            </a: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altLang="ja-JP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テキスト ボックス 56"/>
          <p:cNvSpPr txBox="1">
            <a:spLocks noChangeArrowheads="1"/>
          </p:cNvSpPr>
          <p:nvPr/>
        </p:nvSpPr>
        <p:spPr bwMode="auto">
          <a:xfrm>
            <a:off x="6400800" y="5105400"/>
            <a:ext cx="2609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total with </a:t>
            </a:r>
          </a:p>
          <a:p>
            <a:pPr eaLnBrk="1" hangingPunct="1"/>
            <a:r>
              <a:rPr lang="en-US" altLang="ja-JP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ja-JP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V</a:t>
            </a:r>
            <a:r>
              <a:rPr lang="en-US" altLang="ja-JP" sz="2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altLang="ja-JP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ja-JP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W</a:t>
            </a:r>
            <a:r>
              <a:rPr lang="en-US" altLang="ja-JP" sz="2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altLang="ja-JP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)= ‒(0,20) MeV</a:t>
            </a:r>
            <a:endParaRPr lang="ja-JP" altLang="en-US" sz="2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90" name="Line 74"/>
          <p:cNvSpPr>
            <a:spLocks noChangeShapeType="1"/>
          </p:cNvSpPr>
          <p:nvPr/>
        </p:nvSpPr>
        <p:spPr bwMode="auto">
          <a:xfrm>
            <a:off x="5172075" y="1295400"/>
            <a:ext cx="0" cy="4572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34892" name="Line 76"/>
          <p:cNvSpPr>
            <a:spLocks noChangeShapeType="1"/>
          </p:cNvSpPr>
          <p:nvPr/>
        </p:nvSpPr>
        <p:spPr bwMode="auto">
          <a:xfrm>
            <a:off x="7239000" y="4572000"/>
            <a:ext cx="762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5" name="テキスト ボックス 41"/>
          <p:cNvSpPr txBox="1"/>
          <p:nvPr/>
        </p:nvSpPr>
        <p:spPr>
          <a:xfrm>
            <a:off x="3200400" y="2667000"/>
            <a:ext cx="104616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(0p</a:t>
            </a:r>
            <a:r>
              <a:rPr lang="en-US" altLang="ja-JP" baseline="-25000" dirty="0"/>
              <a:t>3/2</a:t>
            </a:r>
            <a:r>
              <a:rPr lang="en-US" altLang="ja-JP" dirty="0"/>
              <a:t>)</a:t>
            </a:r>
            <a:r>
              <a:rPr lang="en-US" altLang="ja-JP" baseline="30000" dirty="0"/>
              <a:t>‒1</a:t>
            </a:r>
            <a:r>
              <a:rPr lang="en-US" altLang="ja-JP" dirty="0"/>
              <a:t> </a:t>
            </a:r>
            <a:endParaRPr lang="ja-JP" altLang="en-US" dirty="0"/>
          </a:p>
        </p:txBody>
      </p:sp>
      <p:grpSp>
        <p:nvGrpSpPr>
          <p:cNvPr id="34856" name="Group 40"/>
          <p:cNvGrpSpPr>
            <a:grpSpLocks/>
          </p:cNvGrpSpPr>
          <p:nvPr/>
        </p:nvGrpSpPr>
        <p:grpSpPr bwMode="auto">
          <a:xfrm>
            <a:off x="4057650" y="2819400"/>
            <a:ext cx="152400" cy="152400"/>
            <a:chOff x="1392" y="1632"/>
            <a:chExt cx="288" cy="288"/>
          </a:xfrm>
        </p:grpSpPr>
        <p:sp>
          <p:nvSpPr>
            <p:cNvPr id="34857" name="Oval 41"/>
            <p:cNvSpPr>
              <a:spLocks noChangeArrowheads="1"/>
            </p:cNvSpPr>
            <p:nvPr/>
          </p:nvSpPr>
          <p:spPr bwMode="auto">
            <a:xfrm>
              <a:off x="1392" y="1632"/>
              <a:ext cx="288" cy="2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4858" name="Line 42"/>
            <p:cNvSpPr>
              <a:spLocks noChangeShapeType="1"/>
            </p:cNvSpPr>
            <p:nvPr/>
          </p:nvSpPr>
          <p:spPr bwMode="auto">
            <a:xfrm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34859" name="Line 43"/>
            <p:cNvSpPr>
              <a:spLocks noChangeShapeType="1"/>
            </p:cNvSpPr>
            <p:nvPr/>
          </p:nvSpPr>
          <p:spPr bwMode="auto">
            <a:xfrm flipH="1"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6" name="テキスト ボックス 48"/>
          <p:cNvSpPr txBox="1"/>
          <p:nvPr/>
        </p:nvSpPr>
        <p:spPr>
          <a:xfrm>
            <a:off x="4191000" y="2679700"/>
            <a:ext cx="44608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altLang="ja-JP" sz="2000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2000" baseline="-25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endParaRPr lang="ja-JP" altLang="en-US" sz="200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テキスト ボックス 41"/>
          <p:cNvSpPr txBox="1"/>
          <p:nvPr/>
        </p:nvSpPr>
        <p:spPr>
          <a:xfrm>
            <a:off x="5334000" y="2743200"/>
            <a:ext cx="104616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(0p</a:t>
            </a:r>
            <a:r>
              <a:rPr lang="en-US" altLang="ja-JP" baseline="-25000" dirty="0"/>
              <a:t>3/2</a:t>
            </a:r>
            <a:r>
              <a:rPr lang="en-US" altLang="ja-JP" dirty="0"/>
              <a:t>)</a:t>
            </a:r>
            <a:r>
              <a:rPr lang="en-US" altLang="ja-JP" baseline="30000" dirty="0"/>
              <a:t>‒1</a:t>
            </a:r>
            <a:r>
              <a:rPr lang="en-US" altLang="ja-JP" dirty="0"/>
              <a:t> </a:t>
            </a:r>
            <a:endParaRPr lang="ja-JP" altLang="en-US" dirty="0"/>
          </a:p>
        </p:txBody>
      </p:sp>
      <p:grpSp>
        <p:nvGrpSpPr>
          <p:cNvPr id="34863" name="Group 47"/>
          <p:cNvGrpSpPr>
            <a:grpSpLocks/>
          </p:cNvGrpSpPr>
          <p:nvPr/>
        </p:nvGrpSpPr>
        <p:grpSpPr bwMode="auto">
          <a:xfrm>
            <a:off x="6200775" y="2914650"/>
            <a:ext cx="152400" cy="152400"/>
            <a:chOff x="1392" y="1632"/>
            <a:chExt cx="288" cy="288"/>
          </a:xfrm>
        </p:grpSpPr>
        <p:sp>
          <p:nvSpPr>
            <p:cNvPr id="34864" name="Oval 48"/>
            <p:cNvSpPr>
              <a:spLocks noChangeArrowheads="1"/>
            </p:cNvSpPr>
            <p:nvPr/>
          </p:nvSpPr>
          <p:spPr bwMode="auto">
            <a:xfrm>
              <a:off x="1392" y="1632"/>
              <a:ext cx="288" cy="2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4865" name="Line 49"/>
            <p:cNvSpPr>
              <a:spLocks noChangeShapeType="1"/>
            </p:cNvSpPr>
            <p:nvPr/>
          </p:nvSpPr>
          <p:spPr bwMode="auto">
            <a:xfrm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34866" name="Line 50"/>
            <p:cNvSpPr>
              <a:spLocks noChangeShapeType="1"/>
            </p:cNvSpPr>
            <p:nvPr/>
          </p:nvSpPr>
          <p:spPr bwMode="auto">
            <a:xfrm flipH="1"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8" name="テキスト ボックス 48"/>
          <p:cNvSpPr txBox="1"/>
          <p:nvPr/>
        </p:nvSpPr>
        <p:spPr>
          <a:xfrm>
            <a:off x="6334125" y="2774950"/>
            <a:ext cx="38893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ja-JP" sz="2000" i="1" baseline="-25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2000" baseline="-25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endParaRPr lang="ja-JP" altLang="en-US" sz="200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93" name="Line 77"/>
          <p:cNvSpPr>
            <a:spLocks noChangeShapeType="1"/>
          </p:cNvSpPr>
          <p:nvPr/>
        </p:nvSpPr>
        <p:spPr bwMode="auto">
          <a:xfrm>
            <a:off x="4191000" y="3228975"/>
            <a:ext cx="381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34894" name="Line 78"/>
          <p:cNvSpPr>
            <a:spLocks noChangeShapeType="1"/>
          </p:cNvSpPr>
          <p:nvPr/>
        </p:nvSpPr>
        <p:spPr bwMode="auto">
          <a:xfrm flipH="1">
            <a:off x="5372100" y="3276600"/>
            <a:ext cx="1905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63" name="Oval 91"/>
          <p:cNvSpPr>
            <a:spLocks noChangeArrowheads="1"/>
          </p:cNvSpPr>
          <p:nvPr/>
        </p:nvSpPr>
        <p:spPr bwMode="auto">
          <a:xfrm>
            <a:off x="5060156" y="3657600"/>
            <a:ext cx="578644" cy="941258"/>
          </a:xfrm>
          <a:prstGeom prst="ellipse">
            <a:avLst/>
          </a:prstGeom>
          <a:noFill/>
          <a:ln w="12700" algn="ctr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2947193" y="6550223"/>
            <a:ext cx="5819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u="sng" dirty="0">
                <a:solidFill>
                  <a:srgbClr val="663300"/>
                </a:solidFill>
                <a:cs typeface="Calibri" pitchFamily="34" charset="0"/>
              </a:rPr>
              <a:t>H. Nagahiro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</a:t>
            </a:r>
            <a:r>
              <a:rPr lang="en-US" altLang="ja-JP" sz="1400" dirty="0" err="1">
                <a:solidFill>
                  <a:srgbClr val="663300"/>
                </a:solidFill>
                <a:cs typeface="Calibri" pitchFamily="34" charset="0"/>
              </a:rPr>
              <a:t>D.Jido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H. </a:t>
            </a:r>
            <a:r>
              <a:rPr lang="en-US" altLang="ja-JP" sz="1400" dirty="0" smtClean="0">
                <a:solidFill>
                  <a:srgbClr val="663300"/>
                </a:solidFill>
                <a:cs typeface="Calibri" pitchFamily="34" charset="0"/>
              </a:rPr>
              <a:t>Fujioka, </a:t>
            </a:r>
            <a:r>
              <a:rPr lang="en-US" altLang="ja-JP" sz="1400" dirty="0" err="1" smtClean="0">
                <a:solidFill>
                  <a:srgbClr val="663300"/>
                </a:solidFill>
                <a:cs typeface="Calibri" pitchFamily="34" charset="0"/>
              </a:rPr>
              <a:t>K.Itahashi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S. </a:t>
            </a:r>
            <a:r>
              <a:rPr lang="en-US" altLang="ja-JP" sz="1400" dirty="0" err="1">
                <a:solidFill>
                  <a:srgbClr val="663300"/>
                </a:solidFill>
                <a:cs typeface="Calibri" pitchFamily="34" charset="0"/>
              </a:rPr>
              <a:t>Hirenzaki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 </a:t>
            </a:r>
            <a:r>
              <a:rPr lang="en-US" altLang="ja-JP" sz="1400" dirty="0" smtClean="0">
                <a:solidFill>
                  <a:srgbClr val="663300"/>
                </a:solidFill>
                <a:cs typeface="Calibri" pitchFamily="34" charset="0"/>
              </a:rPr>
              <a:t>PRC87(13)045201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534158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3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892" grpId="0" animBg="1"/>
      <p:bldP spid="34893" grpId="0" animBg="1"/>
      <p:bldP spid="3489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4CE5B67A-E995-4A7C-81D6-0F56A77A3931}" type="slidenum">
              <a:rPr lang="ja-JP" altLang="en-US" smtClean="0"/>
              <a:pPr/>
              <a:t>22</a:t>
            </a:fld>
            <a:endParaRPr lang="en-US" altLang="ja-JP" dirty="0"/>
          </a:p>
        </p:txBody>
      </p:sp>
      <p:pic>
        <p:nvPicPr>
          <p:cNvPr id="32851" name="Picture 8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858000" cy="457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7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/>
              <a:t>Numerical </a:t>
            </a:r>
            <a:r>
              <a:rPr lang="en-US" altLang="ja-JP" dirty="0" smtClean="0"/>
              <a:t>results :  ‒(</a:t>
            </a:r>
            <a:r>
              <a:rPr lang="en-US" altLang="ja-JP" dirty="0"/>
              <a:t>150, 20) MeV : </a:t>
            </a:r>
            <a:r>
              <a:rPr lang="en-US" altLang="ja-JP" baseline="30000" dirty="0"/>
              <a:t>12</a:t>
            </a:r>
            <a:r>
              <a:rPr lang="en-US" altLang="ja-JP" dirty="0"/>
              <a:t>C(</a:t>
            </a:r>
            <a:r>
              <a:rPr lang="en-US" altLang="ja-JP" dirty="0" err="1"/>
              <a:t>p,d</a:t>
            </a:r>
            <a:r>
              <a:rPr lang="en-US" altLang="ja-JP" dirty="0"/>
              <a:t>)</a:t>
            </a:r>
            <a:r>
              <a:rPr lang="en-US" altLang="ja-JP" baseline="30000" dirty="0"/>
              <a:t>11</a:t>
            </a:r>
            <a:r>
              <a:rPr lang="en-US" altLang="ja-JP" dirty="0"/>
              <a:t>C</a:t>
            </a:r>
            <a:r>
              <a:rPr lang="en-US" altLang="ja-JP" baseline="-25000" dirty="0">
                <a:latin typeface="Symbol" pitchFamily="18" charset="2"/>
              </a:rPr>
              <a:t>h</a:t>
            </a:r>
            <a:r>
              <a:rPr lang="en-US" altLang="ja-JP" baseline="-25000" dirty="0"/>
              <a:t>’</a:t>
            </a:r>
            <a:endParaRPr lang="en-US" altLang="ja-JP" dirty="0"/>
          </a:p>
        </p:txBody>
      </p:sp>
      <p:grpSp>
        <p:nvGrpSpPr>
          <p:cNvPr id="32854" name="Group 86"/>
          <p:cNvGrpSpPr>
            <a:grpSpLocks/>
          </p:cNvGrpSpPr>
          <p:nvPr/>
        </p:nvGrpSpPr>
        <p:grpSpPr bwMode="auto">
          <a:xfrm>
            <a:off x="76200" y="1136650"/>
            <a:ext cx="1011238" cy="4799013"/>
            <a:chOff x="48" y="716"/>
            <a:chExt cx="637" cy="3023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353" y="716"/>
              <a:ext cx="332" cy="2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120</a:t>
              </a:r>
              <a:endParaRPr lang="ja-JP" altLang="en-US" sz="1800" dirty="0"/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>
              <a:off x="353" y="1176"/>
              <a:ext cx="332" cy="2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100</a:t>
              </a:r>
              <a:endParaRPr lang="ja-JP" altLang="en-US" sz="1800" dirty="0"/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425" y="1654"/>
              <a:ext cx="260" cy="2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80</a:t>
              </a:r>
              <a:endParaRPr lang="ja-JP" altLang="en-US" sz="1800" dirty="0"/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>
              <a:off x="424" y="2144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60</a:t>
              </a:r>
              <a:endParaRPr lang="ja-JP" altLang="en-US" sz="1800" dirty="0"/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424" y="2592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40</a:t>
              </a:r>
              <a:endParaRPr lang="ja-JP" altLang="en-US" sz="1800" dirty="0"/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424" y="3072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20</a:t>
              </a:r>
              <a:endParaRPr lang="ja-JP" altLang="en-US" sz="1800" dirty="0"/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496" y="3524"/>
              <a:ext cx="189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0</a:t>
              </a:r>
              <a:endParaRPr lang="ja-JP" altLang="en-US" sz="1800" dirty="0"/>
            </a:p>
          </p:txBody>
        </p:sp>
        <p:grpSp>
          <p:nvGrpSpPr>
            <p:cNvPr id="32779" name="グループ化 35"/>
            <p:cNvGrpSpPr>
              <a:grpSpLocks/>
            </p:cNvGrpSpPr>
            <p:nvPr/>
          </p:nvGrpSpPr>
          <p:grpSpPr bwMode="auto">
            <a:xfrm rot="-5400000">
              <a:off x="-434" y="1910"/>
              <a:ext cx="1403" cy="439"/>
              <a:chOff x="3506851" y="5998383"/>
              <a:chExt cx="2227412" cy="696412"/>
            </a:xfrm>
          </p:grpSpPr>
          <p:sp>
            <p:nvSpPr>
              <p:cNvPr id="27" name="テキスト ボックス 26"/>
              <p:cNvSpPr txBox="1"/>
              <p:nvPr/>
            </p:nvSpPr>
            <p:spPr>
              <a:xfrm>
                <a:off x="3637035" y="5998383"/>
                <a:ext cx="546137" cy="3664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/>
                  <a:t>d</a:t>
                </a:r>
                <a:r>
                  <a:rPr lang="en-US" altLang="ja-JP" baseline="30000" dirty="0"/>
                  <a:t>2</a:t>
                </a:r>
                <a:r>
                  <a:rPr lang="en-US" altLang="ja-JP" dirty="0">
                    <a:latin typeface="Symbol" pitchFamily="18" charset="2"/>
                  </a:rPr>
                  <a:t>s</a:t>
                </a:r>
                <a:endParaRPr lang="ja-JP" altLang="en-US" dirty="0">
                  <a:latin typeface="Symbol" pitchFamily="18" charset="2"/>
                </a:endParaRPr>
              </a:p>
            </p:txBody>
          </p:sp>
          <p:sp>
            <p:nvSpPr>
              <p:cNvPr id="109" name="テキスト ボックス 108"/>
              <p:cNvSpPr txBox="1"/>
              <p:nvPr/>
            </p:nvSpPr>
            <p:spPr>
              <a:xfrm>
                <a:off x="3506852" y="6328346"/>
                <a:ext cx="789041" cy="3664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 err="1"/>
                  <a:t>d</a:t>
                </a:r>
                <a:r>
                  <a:rPr lang="en-US" altLang="ja-JP" dirty="0" err="1">
                    <a:latin typeface="Symbol" pitchFamily="18" charset="2"/>
                  </a:rPr>
                  <a:t>W</a:t>
                </a:r>
                <a:r>
                  <a:rPr lang="en-US" altLang="ja-JP" dirty="0" err="1"/>
                  <a:t>dE</a:t>
                </a:r>
                <a:endParaRPr lang="ja-JP" altLang="en-US" dirty="0">
                  <a:latin typeface="Symbol" pitchFamily="18" charset="2"/>
                </a:endParaRPr>
              </a:p>
            </p:txBody>
          </p:sp>
          <p:cxnSp>
            <p:nvCxnSpPr>
              <p:cNvPr id="32782" name="直線コネクタ 28"/>
              <p:cNvCxnSpPr>
                <a:cxnSpLocks noChangeShapeType="1"/>
              </p:cNvCxnSpPr>
              <p:nvPr/>
            </p:nvCxnSpPr>
            <p:spPr bwMode="auto">
              <a:xfrm>
                <a:off x="3569750" y="6362799"/>
                <a:ext cx="685800" cy="0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テキスト ボックス 34"/>
              <p:cNvSpPr txBox="1"/>
              <p:nvPr/>
            </p:nvSpPr>
            <p:spPr>
              <a:xfrm>
                <a:off x="4287953" y="6171296"/>
                <a:ext cx="1444722" cy="36644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/>
                  <a:t>[</a:t>
                </a:r>
                <a:r>
                  <a:rPr lang="en-US" altLang="ja-JP" dirty="0" err="1"/>
                  <a:t>nb</a:t>
                </a:r>
                <a:r>
                  <a:rPr lang="en-US" altLang="ja-JP" dirty="0"/>
                  <a:t>/</a:t>
                </a:r>
                <a:r>
                  <a:rPr lang="en-US" altLang="ja-JP" dirty="0" err="1"/>
                  <a:t>sr</a:t>
                </a:r>
                <a:r>
                  <a:rPr lang="en-US" altLang="ja-JP" dirty="0"/>
                  <a:t> MeV]</a:t>
                </a:r>
                <a:endParaRPr lang="ja-JP" altLang="en-US" dirty="0"/>
              </a:p>
            </p:txBody>
          </p:sp>
        </p:grpSp>
      </p:grpSp>
      <p:sp>
        <p:nvSpPr>
          <p:cNvPr id="114" name="テキスト ボックス 113"/>
          <p:cNvSpPr txBox="1"/>
          <p:nvPr/>
        </p:nvSpPr>
        <p:spPr>
          <a:xfrm>
            <a:off x="4994275" y="5857875"/>
            <a:ext cx="300038" cy="341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0</a:t>
            </a:r>
            <a:endParaRPr lang="ja-JP" altLang="en-US" sz="1800" dirty="0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6334125" y="5857875"/>
            <a:ext cx="4127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50</a:t>
            </a:r>
            <a:endParaRPr lang="ja-JP" altLang="en-US" sz="1800" dirty="0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7543800" y="5838825"/>
            <a:ext cx="5270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100</a:t>
            </a:r>
            <a:endParaRPr lang="ja-JP" altLang="en-US" sz="1800" dirty="0"/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793750" y="5861050"/>
            <a:ext cx="6413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–150</a:t>
            </a:r>
            <a:endParaRPr lang="ja-JP" altLang="en-US" sz="1800" dirty="0"/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2057400" y="5867400"/>
            <a:ext cx="6413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–100</a:t>
            </a:r>
            <a:endParaRPr lang="ja-JP" altLang="en-US" sz="1800" dirty="0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3505200" y="5838825"/>
            <a:ext cx="5270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–50</a:t>
            </a:r>
            <a:endParaRPr lang="ja-JP" altLang="en-US" sz="18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736975" y="6181725"/>
            <a:ext cx="15922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 err="1"/>
              <a:t>E</a:t>
            </a:r>
            <a:r>
              <a:rPr lang="en-US" altLang="ja-JP" sz="1800" baseline="-25000" dirty="0" err="1"/>
              <a:t>ex</a:t>
            </a:r>
            <a:r>
              <a:rPr lang="en-US" altLang="ja-JP" sz="1800" dirty="0"/>
              <a:t> – E</a:t>
            </a:r>
            <a:r>
              <a:rPr lang="en-US" altLang="ja-JP" sz="1800" baseline="-25000" dirty="0"/>
              <a:t>0</a:t>
            </a:r>
            <a:r>
              <a:rPr lang="en-US" altLang="ja-JP" sz="1800" dirty="0"/>
              <a:t> [MeV]</a:t>
            </a:r>
            <a:endParaRPr lang="ja-JP" altLang="en-US" sz="1800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1295400" y="3432175"/>
            <a:ext cx="1389063" cy="2320925"/>
            <a:chOff x="1295400" y="3432175"/>
            <a:chExt cx="1389063" cy="2320925"/>
          </a:xfrm>
        </p:grpSpPr>
        <p:sp>
          <p:nvSpPr>
            <p:cNvPr id="42" name="テキスト ボックス 41"/>
            <p:cNvSpPr txBox="1"/>
            <p:nvPr/>
          </p:nvSpPr>
          <p:spPr>
            <a:xfrm>
              <a:off x="1295400" y="3432175"/>
              <a:ext cx="1046163" cy="3667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dirty="0"/>
                <a:t>(0p</a:t>
              </a:r>
              <a:r>
                <a:rPr lang="en-US" altLang="ja-JP" baseline="-25000" dirty="0"/>
                <a:t>3/2</a:t>
              </a:r>
              <a:r>
                <a:rPr lang="en-US" altLang="ja-JP" dirty="0"/>
                <a:t>)</a:t>
              </a:r>
              <a:r>
                <a:rPr lang="en-US" altLang="ja-JP" baseline="30000" dirty="0"/>
                <a:t>‒1</a:t>
              </a:r>
              <a:r>
                <a:rPr lang="en-US" altLang="ja-JP" dirty="0"/>
                <a:t> </a:t>
              </a:r>
              <a:endParaRPr lang="ja-JP" altLang="en-US" dirty="0"/>
            </a:p>
          </p:txBody>
        </p:sp>
        <p:grpSp>
          <p:nvGrpSpPr>
            <p:cNvPr id="32819" name="Group 51"/>
            <p:cNvGrpSpPr>
              <a:grpSpLocks/>
            </p:cNvGrpSpPr>
            <p:nvPr/>
          </p:nvGrpSpPr>
          <p:grpSpPr bwMode="auto">
            <a:xfrm>
              <a:off x="2133600" y="3641725"/>
              <a:ext cx="152400" cy="152400"/>
              <a:chOff x="1392" y="1632"/>
              <a:chExt cx="288" cy="288"/>
            </a:xfrm>
          </p:grpSpPr>
          <p:sp>
            <p:nvSpPr>
              <p:cNvPr id="32815" name="Oval 47"/>
              <p:cNvSpPr>
                <a:spLocks noChangeArrowheads="1"/>
              </p:cNvSpPr>
              <p:nvPr/>
            </p:nvSpPr>
            <p:spPr bwMode="auto">
              <a:xfrm>
                <a:off x="1392" y="1632"/>
                <a:ext cx="288" cy="28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32816" name="Line 48"/>
              <p:cNvSpPr>
                <a:spLocks noChangeShapeType="1"/>
              </p:cNvSpPr>
              <p:nvPr/>
            </p:nvSpPr>
            <p:spPr bwMode="auto">
              <a:xfrm>
                <a:off x="1440" y="1680"/>
                <a:ext cx="192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32818" name="Line 50"/>
              <p:cNvSpPr>
                <a:spLocks noChangeShapeType="1"/>
              </p:cNvSpPr>
              <p:nvPr/>
            </p:nvSpPr>
            <p:spPr bwMode="auto">
              <a:xfrm flipH="1">
                <a:off x="1440" y="1680"/>
                <a:ext cx="192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49" name="テキスト ボックス 48"/>
            <p:cNvSpPr txBox="1"/>
            <p:nvPr/>
          </p:nvSpPr>
          <p:spPr>
            <a:xfrm>
              <a:off x="2266950" y="3502025"/>
              <a:ext cx="417513" cy="3667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</a:t>
              </a:r>
              <a:r>
                <a:rPr lang="en-US" altLang="ja-JP" sz="2000" i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h</a:t>
              </a:r>
              <a:r>
                <a:rPr lang="en-US" altLang="ja-JP" sz="2000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’</a:t>
              </a:r>
              <a:endParaRPr lang="ja-JP" altLang="en-US" sz="2000">
                <a:solidFill>
                  <a:srgbClr val="606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2821" name="Line 53"/>
            <p:cNvSpPr>
              <a:spLocks noChangeShapeType="1"/>
            </p:cNvSpPr>
            <p:nvPr/>
          </p:nvSpPr>
          <p:spPr bwMode="auto">
            <a:xfrm>
              <a:off x="1981200" y="3886200"/>
              <a:ext cx="504825" cy="1866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2286000" y="3051175"/>
            <a:ext cx="1417638" cy="2511425"/>
            <a:chOff x="2286000" y="3051175"/>
            <a:chExt cx="1417638" cy="2511425"/>
          </a:xfrm>
        </p:grpSpPr>
        <p:sp>
          <p:nvSpPr>
            <p:cNvPr id="2" name="テキスト ボックス 41"/>
            <p:cNvSpPr txBox="1"/>
            <p:nvPr/>
          </p:nvSpPr>
          <p:spPr>
            <a:xfrm>
              <a:off x="2286000" y="3051175"/>
              <a:ext cx="1046163" cy="3667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dirty="0"/>
                <a:t>(0p</a:t>
              </a:r>
              <a:r>
                <a:rPr lang="en-US" altLang="ja-JP" baseline="-25000" dirty="0"/>
                <a:t>3/2</a:t>
              </a:r>
              <a:r>
                <a:rPr lang="en-US" altLang="ja-JP" dirty="0"/>
                <a:t>)</a:t>
              </a:r>
              <a:r>
                <a:rPr lang="en-US" altLang="ja-JP" baseline="30000" dirty="0"/>
                <a:t>‒1</a:t>
              </a:r>
              <a:r>
                <a:rPr lang="en-US" altLang="ja-JP" dirty="0"/>
                <a:t> </a:t>
              </a:r>
              <a:endParaRPr lang="ja-JP" altLang="en-US" dirty="0"/>
            </a:p>
          </p:txBody>
        </p:sp>
        <p:grpSp>
          <p:nvGrpSpPr>
            <p:cNvPr id="32830" name="Group 62"/>
            <p:cNvGrpSpPr>
              <a:grpSpLocks/>
            </p:cNvGrpSpPr>
            <p:nvPr/>
          </p:nvGrpSpPr>
          <p:grpSpPr bwMode="auto">
            <a:xfrm>
              <a:off x="3124200" y="3270250"/>
              <a:ext cx="152400" cy="152400"/>
              <a:chOff x="1392" y="1632"/>
              <a:chExt cx="288" cy="288"/>
            </a:xfrm>
          </p:grpSpPr>
          <p:sp>
            <p:nvSpPr>
              <p:cNvPr id="32831" name="Oval 63"/>
              <p:cNvSpPr>
                <a:spLocks noChangeArrowheads="1"/>
              </p:cNvSpPr>
              <p:nvPr/>
            </p:nvSpPr>
            <p:spPr bwMode="auto">
              <a:xfrm>
                <a:off x="1392" y="1632"/>
                <a:ext cx="288" cy="28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32832" name="Line 64"/>
              <p:cNvSpPr>
                <a:spLocks noChangeShapeType="1"/>
              </p:cNvSpPr>
              <p:nvPr/>
            </p:nvSpPr>
            <p:spPr bwMode="auto">
              <a:xfrm>
                <a:off x="1440" y="1680"/>
                <a:ext cx="192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32833" name="Line 65"/>
              <p:cNvSpPr>
                <a:spLocks noChangeShapeType="1"/>
              </p:cNvSpPr>
              <p:nvPr/>
            </p:nvSpPr>
            <p:spPr bwMode="auto">
              <a:xfrm flipH="1">
                <a:off x="1440" y="1680"/>
                <a:ext cx="192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3" name="テキスト ボックス 48"/>
            <p:cNvSpPr txBox="1"/>
            <p:nvPr/>
          </p:nvSpPr>
          <p:spPr>
            <a:xfrm>
              <a:off x="3257550" y="3130550"/>
              <a:ext cx="446088" cy="3667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000" i="1" dirty="0" err="1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</a:t>
              </a:r>
              <a:r>
                <a:rPr lang="en-US" altLang="ja-JP" sz="2000" i="1" baseline="-25000" dirty="0" err="1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h</a:t>
              </a:r>
              <a:r>
                <a:rPr lang="en-US" altLang="ja-JP" sz="2000" baseline="-250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’</a:t>
              </a:r>
              <a:endParaRPr lang="ja-JP" altLang="en-US" sz="20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2835" name="Line 67"/>
            <p:cNvSpPr>
              <a:spLocks noChangeShapeType="1"/>
            </p:cNvSpPr>
            <p:nvPr/>
          </p:nvSpPr>
          <p:spPr bwMode="auto">
            <a:xfrm>
              <a:off x="3124200" y="3581400"/>
              <a:ext cx="45720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3200400" y="2667000"/>
            <a:ext cx="1436688" cy="2511425"/>
            <a:chOff x="3200400" y="2667000"/>
            <a:chExt cx="1436688" cy="2511425"/>
          </a:xfrm>
        </p:grpSpPr>
        <p:sp>
          <p:nvSpPr>
            <p:cNvPr id="4" name="テキスト ボックス 41"/>
            <p:cNvSpPr txBox="1"/>
            <p:nvPr/>
          </p:nvSpPr>
          <p:spPr>
            <a:xfrm>
              <a:off x="3200400" y="2667000"/>
              <a:ext cx="1046163" cy="3667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dirty="0"/>
                <a:t>(0p</a:t>
              </a:r>
              <a:r>
                <a:rPr lang="en-US" altLang="ja-JP" baseline="-25000" dirty="0"/>
                <a:t>3/2</a:t>
              </a:r>
              <a:r>
                <a:rPr lang="en-US" altLang="ja-JP" dirty="0"/>
                <a:t>)</a:t>
              </a:r>
              <a:r>
                <a:rPr lang="en-US" altLang="ja-JP" baseline="30000" dirty="0"/>
                <a:t>‒1</a:t>
              </a:r>
              <a:r>
                <a:rPr lang="en-US" altLang="ja-JP" dirty="0"/>
                <a:t> </a:t>
              </a:r>
              <a:endParaRPr lang="ja-JP" altLang="en-US" dirty="0"/>
            </a:p>
          </p:txBody>
        </p:sp>
        <p:grpSp>
          <p:nvGrpSpPr>
            <p:cNvPr id="32837" name="Group 69"/>
            <p:cNvGrpSpPr>
              <a:grpSpLocks/>
            </p:cNvGrpSpPr>
            <p:nvPr/>
          </p:nvGrpSpPr>
          <p:grpSpPr bwMode="auto">
            <a:xfrm>
              <a:off x="4057650" y="2819400"/>
              <a:ext cx="152400" cy="152400"/>
              <a:chOff x="1392" y="1632"/>
              <a:chExt cx="288" cy="288"/>
            </a:xfrm>
          </p:grpSpPr>
          <p:sp>
            <p:nvSpPr>
              <p:cNvPr id="32838" name="Oval 70"/>
              <p:cNvSpPr>
                <a:spLocks noChangeArrowheads="1"/>
              </p:cNvSpPr>
              <p:nvPr/>
            </p:nvSpPr>
            <p:spPr bwMode="auto">
              <a:xfrm>
                <a:off x="1392" y="1632"/>
                <a:ext cx="288" cy="28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32839" name="Line 71"/>
              <p:cNvSpPr>
                <a:spLocks noChangeShapeType="1"/>
              </p:cNvSpPr>
              <p:nvPr/>
            </p:nvSpPr>
            <p:spPr bwMode="auto">
              <a:xfrm>
                <a:off x="1440" y="1680"/>
                <a:ext cx="192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32840" name="Line 72"/>
              <p:cNvSpPr>
                <a:spLocks noChangeShapeType="1"/>
              </p:cNvSpPr>
              <p:nvPr/>
            </p:nvSpPr>
            <p:spPr bwMode="auto">
              <a:xfrm flipH="1">
                <a:off x="1440" y="1680"/>
                <a:ext cx="192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5" name="テキスト ボックス 48"/>
            <p:cNvSpPr txBox="1"/>
            <p:nvPr/>
          </p:nvSpPr>
          <p:spPr>
            <a:xfrm>
              <a:off x="4191000" y="2679700"/>
              <a:ext cx="446088" cy="3667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000" i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  <a:r>
                <a:rPr lang="en-US" altLang="ja-JP" sz="2000" i="1" baseline="-2500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h</a:t>
              </a:r>
              <a:r>
                <a:rPr lang="en-US" altLang="ja-JP" sz="2000" baseline="-2500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’</a:t>
              </a:r>
              <a:endParaRPr lang="ja-JP" alt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2842" name="Line 74"/>
            <p:cNvSpPr>
              <a:spLocks noChangeShapeType="1"/>
            </p:cNvSpPr>
            <p:nvPr/>
          </p:nvSpPr>
          <p:spPr bwMode="auto">
            <a:xfrm>
              <a:off x="4114800" y="3200400"/>
              <a:ext cx="381000" cy="1978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5334000" y="2743200"/>
            <a:ext cx="1389063" cy="1800225"/>
            <a:chOff x="5334000" y="2743200"/>
            <a:chExt cx="1389063" cy="1800225"/>
          </a:xfrm>
        </p:grpSpPr>
        <p:sp>
          <p:nvSpPr>
            <p:cNvPr id="6" name="テキスト ボックス 41"/>
            <p:cNvSpPr txBox="1"/>
            <p:nvPr/>
          </p:nvSpPr>
          <p:spPr>
            <a:xfrm>
              <a:off x="5334000" y="2743200"/>
              <a:ext cx="1046163" cy="3667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dirty="0"/>
                <a:t>(0p</a:t>
              </a:r>
              <a:r>
                <a:rPr lang="en-US" altLang="ja-JP" baseline="-25000" dirty="0"/>
                <a:t>3/2</a:t>
              </a:r>
              <a:r>
                <a:rPr lang="en-US" altLang="ja-JP" dirty="0"/>
                <a:t>)</a:t>
              </a:r>
              <a:r>
                <a:rPr lang="en-US" altLang="ja-JP" baseline="30000" dirty="0"/>
                <a:t>‒1</a:t>
              </a:r>
              <a:r>
                <a:rPr lang="en-US" altLang="ja-JP" dirty="0"/>
                <a:t> </a:t>
              </a:r>
              <a:endParaRPr lang="ja-JP" altLang="en-US" dirty="0"/>
            </a:p>
          </p:txBody>
        </p:sp>
        <p:grpSp>
          <p:nvGrpSpPr>
            <p:cNvPr id="32844" name="Group 76"/>
            <p:cNvGrpSpPr>
              <a:grpSpLocks/>
            </p:cNvGrpSpPr>
            <p:nvPr/>
          </p:nvGrpSpPr>
          <p:grpSpPr bwMode="auto">
            <a:xfrm>
              <a:off x="6200775" y="2914650"/>
              <a:ext cx="152400" cy="152400"/>
              <a:chOff x="1392" y="1632"/>
              <a:chExt cx="288" cy="288"/>
            </a:xfrm>
          </p:grpSpPr>
          <p:sp>
            <p:nvSpPr>
              <p:cNvPr id="32845" name="Oval 77"/>
              <p:cNvSpPr>
                <a:spLocks noChangeArrowheads="1"/>
              </p:cNvSpPr>
              <p:nvPr/>
            </p:nvSpPr>
            <p:spPr bwMode="auto">
              <a:xfrm>
                <a:off x="1392" y="1632"/>
                <a:ext cx="288" cy="28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32846" name="Line 78"/>
              <p:cNvSpPr>
                <a:spLocks noChangeShapeType="1"/>
              </p:cNvSpPr>
              <p:nvPr/>
            </p:nvSpPr>
            <p:spPr bwMode="auto">
              <a:xfrm>
                <a:off x="1440" y="1680"/>
                <a:ext cx="192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32847" name="Line 79"/>
              <p:cNvSpPr>
                <a:spLocks noChangeShapeType="1"/>
              </p:cNvSpPr>
              <p:nvPr/>
            </p:nvSpPr>
            <p:spPr bwMode="auto">
              <a:xfrm flipH="1">
                <a:off x="1440" y="1680"/>
                <a:ext cx="192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7" name="テキスト ボックス 48"/>
            <p:cNvSpPr txBox="1"/>
            <p:nvPr/>
          </p:nvSpPr>
          <p:spPr>
            <a:xfrm>
              <a:off x="6334125" y="2774950"/>
              <a:ext cx="388938" cy="3667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000" i="1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</a:t>
              </a:r>
              <a:r>
                <a:rPr lang="en-US" altLang="ja-JP" sz="2000" i="1" baseline="-2500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h</a:t>
              </a:r>
              <a:r>
                <a:rPr lang="en-US" altLang="ja-JP" sz="2000" baseline="-2500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’</a:t>
              </a:r>
              <a:endParaRPr lang="ja-JP" altLang="en-US" sz="2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2849" name="Line 81"/>
            <p:cNvSpPr>
              <a:spLocks noChangeShapeType="1"/>
            </p:cNvSpPr>
            <p:nvPr/>
          </p:nvSpPr>
          <p:spPr bwMode="auto">
            <a:xfrm flipH="1">
              <a:off x="5362575" y="3248025"/>
              <a:ext cx="38100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32850" name="Line 82"/>
          <p:cNvSpPr>
            <a:spLocks noChangeShapeType="1"/>
          </p:cNvSpPr>
          <p:nvPr/>
        </p:nvSpPr>
        <p:spPr bwMode="auto">
          <a:xfrm>
            <a:off x="5172075" y="1295400"/>
            <a:ext cx="0" cy="4572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grpSp>
        <p:nvGrpSpPr>
          <p:cNvPr id="13" name="グループ化 12"/>
          <p:cNvGrpSpPr/>
          <p:nvPr/>
        </p:nvGrpSpPr>
        <p:grpSpPr>
          <a:xfrm>
            <a:off x="7086600" y="2590800"/>
            <a:ext cx="633413" cy="762000"/>
            <a:chOff x="7086600" y="2590800"/>
            <a:chExt cx="633413" cy="762000"/>
          </a:xfrm>
        </p:grpSpPr>
        <p:sp>
          <p:nvSpPr>
            <p:cNvPr id="32852" name="Line 84"/>
            <p:cNvSpPr>
              <a:spLocks noChangeShapeType="1"/>
            </p:cNvSpPr>
            <p:nvPr/>
          </p:nvSpPr>
          <p:spPr bwMode="auto">
            <a:xfrm flipH="1">
              <a:off x="7086600" y="30480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32853" name="Text Box 85"/>
            <p:cNvSpPr txBox="1">
              <a:spLocks noChangeArrowheads="1"/>
            </p:cNvSpPr>
            <p:nvPr/>
          </p:nvSpPr>
          <p:spPr bwMode="auto">
            <a:xfrm>
              <a:off x="7086600" y="2590800"/>
              <a:ext cx="6334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total</a:t>
              </a:r>
            </a:p>
          </p:txBody>
        </p:sp>
      </p:grpSp>
      <p:sp>
        <p:nvSpPr>
          <p:cNvPr id="57" name="テキスト ボックス 56"/>
          <p:cNvSpPr txBox="1"/>
          <p:nvPr/>
        </p:nvSpPr>
        <p:spPr>
          <a:xfrm>
            <a:off x="1143000" y="1524000"/>
            <a:ext cx="2824812" cy="10464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defRPr/>
            </a:pPr>
            <a:r>
              <a:rPr lang="en-US" altLang="ja-JP" dirty="0"/>
              <a:t>(</a:t>
            </a:r>
            <a:r>
              <a:rPr lang="en-US" altLang="ja-JP" i="1" dirty="0">
                <a:latin typeface="Georgia" pitchFamily="18" charset="0"/>
              </a:rPr>
              <a:t>V</a:t>
            </a:r>
            <a:r>
              <a:rPr lang="en-US" altLang="ja-JP" baseline="-25000" dirty="0"/>
              <a:t>0</a:t>
            </a:r>
            <a:r>
              <a:rPr lang="en-US" altLang="ja-JP" dirty="0"/>
              <a:t>,</a:t>
            </a:r>
            <a:r>
              <a:rPr lang="en-US" altLang="ja-JP" i="1" dirty="0">
                <a:latin typeface="Georgia" pitchFamily="18" charset="0"/>
              </a:rPr>
              <a:t>W</a:t>
            </a:r>
            <a:r>
              <a:rPr lang="en-US" altLang="ja-JP" baseline="-25000" dirty="0"/>
              <a:t>0</a:t>
            </a:r>
            <a:r>
              <a:rPr lang="en-US" altLang="ja-JP" dirty="0"/>
              <a:t>)= ‒(150,20) </a:t>
            </a:r>
            <a:r>
              <a:rPr lang="en-US" altLang="ja-JP" dirty="0" smtClean="0"/>
              <a:t>MeV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defRPr/>
            </a:pP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en-US" altLang="ja-JP" baseline="-250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US" altLang="ja-JP" i="1" baseline="30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ja-JP" i="1" dirty="0">
                <a:solidFill>
                  <a:schemeClr val="accent1">
                    <a:lumMod val="50000"/>
                  </a:schemeClr>
                </a:solidFill>
              </a:rPr>
              <a:t>~</a:t>
            </a: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NJL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defRPr/>
            </a:pP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  <a:latin typeface="Symbol" pitchFamily="18" charset="2"/>
              </a:rPr>
              <a:t>G</a:t>
            </a: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</a:rPr>
              <a:t>~ 40 MeV</a:t>
            </a:r>
            <a:r>
              <a:rPr lang="ja-JP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</a:rPr>
              <a:t>(&gt; TAPS</a:t>
            </a: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altLang="ja-JP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2947193" y="6550223"/>
            <a:ext cx="5819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u="sng" dirty="0">
                <a:solidFill>
                  <a:srgbClr val="663300"/>
                </a:solidFill>
                <a:cs typeface="Calibri" pitchFamily="34" charset="0"/>
              </a:rPr>
              <a:t>H. Nagahiro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</a:t>
            </a:r>
            <a:r>
              <a:rPr lang="en-US" altLang="ja-JP" sz="1400" dirty="0" err="1">
                <a:solidFill>
                  <a:srgbClr val="663300"/>
                </a:solidFill>
                <a:cs typeface="Calibri" pitchFamily="34" charset="0"/>
              </a:rPr>
              <a:t>D.Jido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H. </a:t>
            </a:r>
            <a:r>
              <a:rPr lang="en-US" altLang="ja-JP" sz="1400" dirty="0" smtClean="0">
                <a:solidFill>
                  <a:srgbClr val="663300"/>
                </a:solidFill>
                <a:cs typeface="Calibri" pitchFamily="34" charset="0"/>
              </a:rPr>
              <a:t>Fujioka, </a:t>
            </a:r>
            <a:r>
              <a:rPr lang="en-US" altLang="ja-JP" sz="1400" dirty="0" err="1" smtClean="0">
                <a:solidFill>
                  <a:srgbClr val="663300"/>
                </a:solidFill>
                <a:cs typeface="Calibri" pitchFamily="34" charset="0"/>
              </a:rPr>
              <a:t>K.Itahashi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S. </a:t>
            </a:r>
            <a:r>
              <a:rPr lang="en-US" altLang="ja-JP" sz="1400" dirty="0" err="1">
                <a:solidFill>
                  <a:srgbClr val="663300"/>
                </a:solidFill>
                <a:cs typeface="Calibri" pitchFamily="34" charset="0"/>
              </a:rPr>
              <a:t>Hirenzaki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 </a:t>
            </a:r>
            <a:r>
              <a:rPr lang="en-US" altLang="ja-JP" sz="1400" dirty="0" smtClean="0">
                <a:solidFill>
                  <a:srgbClr val="663300"/>
                </a:solidFill>
                <a:cs typeface="Calibri" pitchFamily="34" charset="0"/>
              </a:rPr>
              <a:t>PRC87(13)045201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934383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4" y="1295400"/>
            <a:ext cx="6854825" cy="457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4CE5B67A-E995-4A7C-81D6-0F56A77A3931}" type="slidenum">
              <a:rPr lang="ja-JP" altLang="en-US"/>
              <a:pPr/>
              <a:t>23</a:t>
            </a:fld>
            <a:endParaRPr lang="en-US" altLang="ja-JP"/>
          </a:p>
        </p:txBody>
      </p:sp>
      <p:sp>
        <p:nvSpPr>
          <p:cNvPr id="877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/>
              <a:t>Numerical </a:t>
            </a:r>
            <a:r>
              <a:rPr lang="en-US" altLang="ja-JP" dirty="0" smtClean="0"/>
              <a:t>results :  ‒(</a:t>
            </a:r>
            <a:r>
              <a:rPr lang="en-US" altLang="ja-JP" dirty="0"/>
              <a:t>150,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15</a:t>
            </a:r>
            <a:r>
              <a:rPr lang="en-US" altLang="ja-JP" dirty="0" smtClean="0"/>
              <a:t>) </a:t>
            </a:r>
            <a:r>
              <a:rPr lang="en-US" altLang="ja-JP" dirty="0"/>
              <a:t>MeV : </a:t>
            </a:r>
            <a:r>
              <a:rPr lang="en-US" altLang="ja-JP" baseline="30000" dirty="0"/>
              <a:t>12</a:t>
            </a:r>
            <a:r>
              <a:rPr lang="en-US" altLang="ja-JP" dirty="0"/>
              <a:t>C(</a:t>
            </a:r>
            <a:r>
              <a:rPr lang="en-US" altLang="ja-JP" dirty="0" err="1"/>
              <a:t>p,d</a:t>
            </a:r>
            <a:r>
              <a:rPr lang="en-US" altLang="ja-JP" dirty="0"/>
              <a:t>)</a:t>
            </a:r>
            <a:r>
              <a:rPr lang="en-US" altLang="ja-JP" baseline="30000" dirty="0"/>
              <a:t>11</a:t>
            </a:r>
            <a:r>
              <a:rPr lang="en-US" altLang="ja-JP" dirty="0"/>
              <a:t>C</a:t>
            </a:r>
            <a:r>
              <a:rPr lang="en-US" altLang="ja-JP" baseline="-25000" dirty="0">
                <a:latin typeface="Symbol" pitchFamily="18" charset="2"/>
              </a:rPr>
              <a:t>h</a:t>
            </a:r>
            <a:r>
              <a:rPr lang="en-US" altLang="ja-JP" baseline="-25000" dirty="0"/>
              <a:t>’</a:t>
            </a:r>
            <a:endParaRPr lang="en-US" altLang="ja-JP" dirty="0"/>
          </a:p>
        </p:txBody>
      </p:sp>
      <p:grpSp>
        <p:nvGrpSpPr>
          <p:cNvPr id="32854" name="Group 86"/>
          <p:cNvGrpSpPr>
            <a:grpSpLocks/>
          </p:cNvGrpSpPr>
          <p:nvPr/>
        </p:nvGrpSpPr>
        <p:grpSpPr bwMode="auto">
          <a:xfrm>
            <a:off x="76200" y="1136650"/>
            <a:ext cx="1011238" cy="4799013"/>
            <a:chOff x="48" y="716"/>
            <a:chExt cx="637" cy="3023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353" y="716"/>
              <a:ext cx="332" cy="2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120</a:t>
              </a:r>
              <a:endParaRPr lang="ja-JP" altLang="en-US" sz="1800" dirty="0"/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>
              <a:off x="353" y="1176"/>
              <a:ext cx="332" cy="2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100</a:t>
              </a:r>
              <a:endParaRPr lang="ja-JP" altLang="en-US" sz="1800" dirty="0"/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425" y="1654"/>
              <a:ext cx="260" cy="2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80</a:t>
              </a:r>
              <a:endParaRPr lang="ja-JP" altLang="en-US" sz="1800" dirty="0"/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>
              <a:off x="424" y="2144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60</a:t>
              </a:r>
              <a:endParaRPr lang="ja-JP" altLang="en-US" sz="1800" dirty="0"/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424" y="2592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40</a:t>
              </a:r>
              <a:endParaRPr lang="ja-JP" altLang="en-US" sz="1800" dirty="0"/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424" y="3072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20</a:t>
              </a:r>
              <a:endParaRPr lang="ja-JP" altLang="en-US" sz="1800" dirty="0"/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496" y="3524"/>
              <a:ext cx="189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0</a:t>
              </a:r>
              <a:endParaRPr lang="ja-JP" altLang="en-US" sz="1800" dirty="0"/>
            </a:p>
          </p:txBody>
        </p:sp>
        <p:grpSp>
          <p:nvGrpSpPr>
            <p:cNvPr id="32779" name="グループ化 35"/>
            <p:cNvGrpSpPr>
              <a:grpSpLocks/>
            </p:cNvGrpSpPr>
            <p:nvPr/>
          </p:nvGrpSpPr>
          <p:grpSpPr bwMode="auto">
            <a:xfrm rot="-5400000">
              <a:off x="-434" y="1910"/>
              <a:ext cx="1403" cy="439"/>
              <a:chOff x="3506851" y="5998383"/>
              <a:chExt cx="2227412" cy="696412"/>
            </a:xfrm>
          </p:grpSpPr>
          <p:sp>
            <p:nvSpPr>
              <p:cNvPr id="27" name="テキスト ボックス 26"/>
              <p:cNvSpPr txBox="1"/>
              <p:nvPr/>
            </p:nvSpPr>
            <p:spPr>
              <a:xfrm>
                <a:off x="3637035" y="5998383"/>
                <a:ext cx="546137" cy="3664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/>
                  <a:t>d</a:t>
                </a:r>
                <a:r>
                  <a:rPr lang="en-US" altLang="ja-JP" baseline="30000" dirty="0"/>
                  <a:t>2</a:t>
                </a:r>
                <a:r>
                  <a:rPr lang="en-US" altLang="ja-JP" dirty="0">
                    <a:latin typeface="Symbol" pitchFamily="18" charset="2"/>
                  </a:rPr>
                  <a:t>s</a:t>
                </a:r>
                <a:endParaRPr lang="ja-JP" altLang="en-US" dirty="0">
                  <a:latin typeface="Symbol" pitchFamily="18" charset="2"/>
                </a:endParaRPr>
              </a:p>
            </p:txBody>
          </p:sp>
          <p:sp>
            <p:nvSpPr>
              <p:cNvPr id="109" name="テキスト ボックス 108"/>
              <p:cNvSpPr txBox="1"/>
              <p:nvPr/>
            </p:nvSpPr>
            <p:spPr>
              <a:xfrm>
                <a:off x="3506852" y="6328346"/>
                <a:ext cx="789041" cy="3664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 err="1"/>
                  <a:t>d</a:t>
                </a:r>
                <a:r>
                  <a:rPr lang="en-US" altLang="ja-JP" dirty="0" err="1">
                    <a:latin typeface="Symbol" pitchFamily="18" charset="2"/>
                  </a:rPr>
                  <a:t>W</a:t>
                </a:r>
                <a:r>
                  <a:rPr lang="en-US" altLang="ja-JP" dirty="0" err="1"/>
                  <a:t>dE</a:t>
                </a:r>
                <a:endParaRPr lang="ja-JP" altLang="en-US" dirty="0">
                  <a:latin typeface="Symbol" pitchFamily="18" charset="2"/>
                </a:endParaRPr>
              </a:p>
            </p:txBody>
          </p:sp>
          <p:cxnSp>
            <p:nvCxnSpPr>
              <p:cNvPr id="32782" name="直線コネクタ 28"/>
              <p:cNvCxnSpPr>
                <a:cxnSpLocks noChangeShapeType="1"/>
              </p:cNvCxnSpPr>
              <p:nvPr/>
            </p:nvCxnSpPr>
            <p:spPr bwMode="auto">
              <a:xfrm>
                <a:off x="3569750" y="6362799"/>
                <a:ext cx="685800" cy="0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テキスト ボックス 34"/>
              <p:cNvSpPr txBox="1"/>
              <p:nvPr/>
            </p:nvSpPr>
            <p:spPr>
              <a:xfrm>
                <a:off x="4287953" y="6171296"/>
                <a:ext cx="1444722" cy="36644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/>
                  <a:t>[</a:t>
                </a:r>
                <a:r>
                  <a:rPr lang="en-US" altLang="ja-JP" dirty="0" err="1"/>
                  <a:t>nb</a:t>
                </a:r>
                <a:r>
                  <a:rPr lang="en-US" altLang="ja-JP" dirty="0"/>
                  <a:t>/</a:t>
                </a:r>
                <a:r>
                  <a:rPr lang="en-US" altLang="ja-JP" dirty="0" err="1"/>
                  <a:t>sr</a:t>
                </a:r>
                <a:r>
                  <a:rPr lang="en-US" altLang="ja-JP" dirty="0"/>
                  <a:t> MeV]</a:t>
                </a:r>
                <a:endParaRPr lang="ja-JP" altLang="en-US" dirty="0"/>
              </a:p>
            </p:txBody>
          </p:sp>
        </p:grpSp>
      </p:grpSp>
      <p:sp>
        <p:nvSpPr>
          <p:cNvPr id="114" name="テキスト ボックス 113"/>
          <p:cNvSpPr txBox="1"/>
          <p:nvPr/>
        </p:nvSpPr>
        <p:spPr>
          <a:xfrm>
            <a:off x="4994275" y="5857875"/>
            <a:ext cx="300038" cy="341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0</a:t>
            </a:r>
            <a:endParaRPr lang="ja-JP" altLang="en-US" sz="1800" dirty="0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6334125" y="5857875"/>
            <a:ext cx="4127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50</a:t>
            </a:r>
            <a:endParaRPr lang="ja-JP" altLang="en-US" sz="1800" dirty="0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7543800" y="5838825"/>
            <a:ext cx="5270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100</a:t>
            </a:r>
            <a:endParaRPr lang="ja-JP" altLang="en-US" sz="1800" dirty="0"/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793750" y="5861050"/>
            <a:ext cx="6413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–150</a:t>
            </a:r>
            <a:endParaRPr lang="ja-JP" altLang="en-US" sz="1800" dirty="0"/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2057400" y="5867400"/>
            <a:ext cx="6413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–100</a:t>
            </a:r>
            <a:endParaRPr lang="ja-JP" altLang="en-US" sz="1800" dirty="0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3505200" y="5838825"/>
            <a:ext cx="5270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–50</a:t>
            </a:r>
            <a:endParaRPr lang="ja-JP" altLang="en-US" sz="18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736975" y="6181725"/>
            <a:ext cx="15922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 err="1"/>
              <a:t>E</a:t>
            </a:r>
            <a:r>
              <a:rPr lang="en-US" altLang="ja-JP" sz="1800" baseline="-25000" dirty="0" err="1"/>
              <a:t>ex</a:t>
            </a:r>
            <a:r>
              <a:rPr lang="en-US" altLang="ja-JP" sz="1800" dirty="0"/>
              <a:t> – E</a:t>
            </a:r>
            <a:r>
              <a:rPr lang="en-US" altLang="ja-JP" sz="1800" baseline="-25000" dirty="0"/>
              <a:t>0</a:t>
            </a:r>
            <a:r>
              <a:rPr lang="en-US" altLang="ja-JP" sz="1800" dirty="0"/>
              <a:t> [MeV]</a:t>
            </a:r>
            <a:endParaRPr lang="ja-JP" altLang="en-US" sz="1800" dirty="0"/>
          </a:p>
        </p:txBody>
      </p:sp>
      <p:sp>
        <p:nvSpPr>
          <p:cNvPr id="32850" name="Line 82"/>
          <p:cNvSpPr>
            <a:spLocks noChangeShapeType="1"/>
          </p:cNvSpPr>
          <p:nvPr/>
        </p:nvSpPr>
        <p:spPr bwMode="auto">
          <a:xfrm>
            <a:off x="5172075" y="1295400"/>
            <a:ext cx="0" cy="4572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143000" y="1524000"/>
            <a:ext cx="2824812" cy="10464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defRPr/>
            </a:pPr>
            <a:r>
              <a:rPr lang="en-US" altLang="ja-JP" dirty="0"/>
              <a:t>(</a:t>
            </a:r>
            <a:r>
              <a:rPr lang="en-US" altLang="ja-JP" i="1" dirty="0">
                <a:latin typeface="Georgia" pitchFamily="18" charset="0"/>
              </a:rPr>
              <a:t>V</a:t>
            </a:r>
            <a:r>
              <a:rPr lang="en-US" altLang="ja-JP" baseline="-25000" dirty="0"/>
              <a:t>0</a:t>
            </a:r>
            <a:r>
              <a:rPr lang="en-US" altLang="ja-JP" dirty="0"/>
              <a:t>,</a:t>
            </a:r>
            <a:r>
              <a:rPr lang="en-US" altLang="ja-JP" i="1" dirty="0">
                <a:latin typeface="Georgia" pitchFamily="18" charset="0"/>
              </a:rPr>
              <a:t>W</a:t>
            </a:r>
            <a:r>
              <a:rPr lang="en-US" altLang="ja-JP" baseline="-25000" dirty="0"/>
              <a:t>0</a:t>
            </a:r>
            <a:r>
              <a:rPr lang="en-US" altLang="ja-JP" dirty="0"/>
              <a:t>)= ‒(</a:t>
            </a:r>
            <a:r>
              <a:rPr lang="en-US" altLang="ja-JP" dirty="0" smtClean="0"/>
              <a:t>150,</a:t>
            </a:r>
            <a:r>
              <a:rPr lang="en-US" altLang="ja-JP" dirty="0" smtClean="0">
                <a:solidFill>
                  <a:srgbClr val="FF0000"/>
                </a:solidFill>
              </a:rPr>
              <a:t>15</a:t>
            </a:r>
            <a:r>
              <a:rPr lang="en-US" altLang="ja-JP" dirty="0" smtClean="0"/>
              <a:t>) MeV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defRPr/>
            </a:pP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en-US" altLang="ja-JP" baseline="-250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US" altLang="ja-JP" i="1" baseline="30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ja-JP" i="1" dirty="0">
                <a:solidFill>
                  <a:schemeClr val="accent1">
                    <a:lumMod val="50000"/>
                  </a:schemeClr>
                </a:solidFill>
              </a:rPr>
              <a:t>~</a:t>
            </a: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NJL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defRPr/>
            </a:pP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  <a:latin typeface="Symbol" pitchFamily="18" charset="2"/>
              </a:rPr>
              <a:t>G</a:t>
            </a: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</a:rPr>
              <a:t>~ </a:t>
            </a: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30 </a:t>
            </a: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</a:rPr>
              <a:t>MeV</a:t>
            </a:r>
            <a:r>
              <a:rPr lang="ja-JP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</a:rPr>
              <a:t>(&gt; TAPS</a:t>
            </a: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altLang="ja-JP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1" name="Line 74"/>
          <p:cNvSpPr>
            <a:spLocks noChangeShapeType="1"/>
          </p:cNvSpPr>
          <p:nvPr/>
        </p:nvSpPr>
        <p:spPr bwMode="auto">
          <a:xfrm>
            <a:off x="5176405" y="1299441"/>
            <a:ext cx="0" cy="4572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1295400" y="3432175"/>
            <a:ext cx="104616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(0p</a:t>
            </a:r>
            <a:r>
              <a:rPr lang="en-US" altLang="ja-JP" baseline="-25000" dirty="0"/>
              <a:t>3/2</a:t>
            </a:r>
            <a:r>
              <a:rPr lang="en-US" altLang="ja-JP" dirty="0"/>
              <a:t>)</a:t>
            </a:r>
            <a:r>
              <a:rPr lang="en-US" altLang="ja-JP" baseline="30000" dirty="0"/>
              <a:t>‒1</a:t>
            </a:r>
            <a:r>
              <a:rPr lang="en-US" altLang="ja-JP" dirty="0"/>
              <a:t> </a:t>
            </a:r>
            <a:endParaRPr lang="ja-JP" altLang="en-US" dirty="0"/>
          </a:p>
        </p:txBody>
      </p:sp>
      <p:grpSp>
        <p:nvGrpSpPr>
          <p:cNvPr id="74" name="Group 51"/>
          <p:cNvGrpSpPr>
            <a:grpSpLocks/>
          </p:cNvGrpSpPr>
          <p:nvPr/>
        </p:nvGrpSpPr>
        <p:grpSpPr bwMode="auto">
          <a:xfrm>
            <a:off x="2133600" y="3641725"/>
            <a:ext cx="152400" cy="152400"/>
            <a:chOff x="1392" y="1632"/>
            <a:chExt cx="288" cy="288"/>
          </a:xfrm>
        </p:grpSpPr>
        <p:sp>
          <p:nvSpPr>
            <p:cNvPr id="77" name="Oval 47"/>
            <p:cNvSpPr>
              <a:spLocks noChangeArrowheads="1"/>
            </p:cNvSpPr>
            <p:nvPr/>
          </p:nvSpPr>
          <p:spPr bwMode="auto">
            <a:xfrm>
              <a:off x="1392" y="1632"/>
              <a:ext cx="288" cy="2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78" name="Line 48"/>
            <p:cNvSpPr>
              <a:spLocks noChangeShapeType="1"/>
            </p:cNvSpPr>
            <p:nvPr/>
          </p:nvSpPr>
          <p:spPr bwMode="auto">
            <a:xfrm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79" name="Line 50"/>
            <p:cNvSpPr>
              <a:spLocks noChangeShapeType="1"/>
            </p:cNvSpPr>
            <p:nvPr/>
          </p:nvSpPr>
          <p:spPr bwMode="auto">
            <a:xfrm flipH="1"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75" name="テキスト ボックス 74"/>
          <p:cNvSpPr txBox="1"/>
          <p:nvPr/>
        </p:nvSpPr>
        <p:spPr>
          <a:xfrm>
            <a:off x="2266950" y="3502025"/>
            <a:ext cx="41751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altLang="ja-JP" sz="2000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2000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endParaRPr lang="ja-JP" altLang="en-US" sz="2000">
              <a:solidFill>
                <a:srgbClr val="606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6" name="Line 53"/>
          <p:cNvSpPr>
            <a:spLocks noChangeShapeType="1"/>
          </p:cNvSpPr>
          <p:nvPr/>
        </p:nvSpPr>
        <p:spPr bwMode="auto">
          <a:xfrm>
            <a:off x="1981200" y="3886200"/>
            <a:ext cx="626918" cy="18495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81" name="テキスト ボックス 41"/>
          <p:cNvSpPr txBox="1"/>
          <p:nvPr/>
        </p:nvSpPr>
        <p:spPr>
          <a:xfrm>
            <a:off x="2286000" y="3051175"/>
            <a:ext cx="104616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(0p</a:t>
            </a:r>
            <a:r>
              <a:rPr lang="en-US" altLang="ja-JP" baseline="-25000" dirty="0"/>
              <a:t>3/2</a:t>
            </a:r>
            <a:r>
              <a:rPr lang="en-US" altLang="ja-JP" dirty="0"/>
              <a:t>)</a:t>
            </a:r>
            <a:r>
              <a:rPr lang="en-US" altLang="ja-JP" baseline="30000" dirty="0"/>
              <a:t>‒1</a:t>
            </a:r>
            <a:r>
              <a:rPr lang="en-US" altLang="ja-JP" dirty="0"/>
              <a:t> </a:t>
            </a:r>
            <a:endParaRPr lang="ja-JP" altLang="en-US" dirty="0"/>
          </a:p>
        </p:txBody>
      </p:sp>
      <p:grpSp>
        <p:nvGrpSpPr>
          <p:cNvPr id="82" name="Group 62"/>
          <p:cNvGrpSpPr>
            <a:grpSpLocks/>
          </p:cNvGrpSpPr>
          <p:nvPr/>
        </p:nvGrpSpPr>
        <p:grpSpPr bwMode="auto">
          <a:xfrm>
            <a:off x="3124200" y="3270250"/>
            <a:ext cx="152400" cy="152400"/>
            <a:chOff x="1392" y="1632"/>
            <a:chExt cx="288" cy="288"/>
          </a:xfrm>
        </p:grpSpPr>
        <p:sp>
          <p:nvSpPr>
            <p:cNvPr id="85" name="Oval 63"/>
            <p:cNvSpPr>
              <a:spLocks noChangeArrowheads="1"/>
            </p:cNvSpPr>
            <p:nvPr/>
          </p:nvSpPr>
          <p:spPr bwMode="auto">
            <a:xfrm>
              <a:off x="1392" y="1632"/>
              <a:ext cx="288" cy="2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86" name="Line 64"/>
            <p:cNvSpPr>
              <a:spLocks noChangeShapeType="1"/>
            </p:cNvSpPr>
            <p:nvPr/>
          </p:nvSpPr>
          <p:spPr bwMode="auto">
            <a:xfrm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87" name="Line 65"/>
            <p:cNvSpPr>
              <a:spLocks noChangeShapeType="1"/>
            </p:cNvSpPr>
            <p:nvPr/>
          </p:nvSpPr>
          <p:spPr bwMode="auto">
            <a:xfrm flipH="1"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83" name="テキスト ボックス 48"/>
          <p:cNvSpPr txBox="1"/>
          <p:nvPr/>
        </p:nvSpPr>
        <p:spPr>
          <a:xfrm>
            <a:off x="3257550" y="3130550"/>
            <a:ext cx="44608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ja-JP" sz="2000" i="1" baseline="-25000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2000" baseline="-250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endParaRPr lang="ja-JP" altLang="en-US" sz="20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4" name="Line 67"/>
          <p:cNvSpPr>
            <a:spLocks noChangeShapeType="1"/>
          </p:cNvSpPr>
          <p:nvPr/>
        </p:nvSpPr>
        <p:spPr bwMode="auto">
          <a:xfrm>
            <a:off x="3124199" y="3581399"/>
            <a:ext cx="460665" cy="18530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89" name="テキスト ボックス 41"/>
          <p:cNvSpPr txBox="1"/>
          <p:nvPr/>
        </p:nvSpPr>
        <p:spPr>
          <a:xfrm>
            <a:off x="3200400" y="2667000"/>
            <a:ext cx="104616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(0p</a:t>
            </a:r>
            <a:r>
              <a:rPr lang="en-US" altLang="ja-JP" baseline="-25000" dirty="0"/>
              <a:t>3/2</a:t>
            </a:r>
            <a:r>
              <a:rPr lang="en-US" altLang="ja-JP" dirty="0"/>
              <a:t>)</a:t>
            </a:r>
            <a:r>
              <a:rPr lang="en-US" altLang="ja-JP" baseline="30000" dirty="0"/>
              <a:t>‒1</a:t>
            </a:r>
            <a:r>
              <a:rPr lang="en-US" altLang="ja-JP" dirty="0"/>
              <a:t> </a:t>
            </a:r>
            <a:endParaRPr lang="ja-JP" altLang="en-US" dirty="0"/>
          </a:p>
        </p:txBody>
      </p:sp>
      <p:grpSp>
        <p:nvGrpSpPr>
          <p:cNvPr id="90" name="Group 69"/>
          <p:cNvGrpSpPr>
            <a:grpSpLocks/>
          </p:cNvGrpSpPr>
          <p:nvPr/>
        </p:nvGrpSpPr>
        <p:grpSpPr bwMode="auto">
          <a:xfrm>
            <a:off x="4057650" y="2819400"/>
            <a:ext cx="152400" cy="152400"/>
            <a:chOff x="1392" y="1632"/>
            <a:chExt cx="288" cy="288"/>
          </a:xfrm>
        </p:grpSpPr>
        <p:sp>
          <p:nvSpPr>
            <p:cNvPr id="93" name="Oval 70"/>
            <p:cNvSpPr>
              <a:spLocks noChangeArrowheads="1"/>
            </p:cNvSpPr>
            <p:nvPr/>
          </p:nvSpPr>
          <p:spPr bwMode="auto">
            <a:xfrm>
              <a:off x="1392" y="1632"/>
              <a:ext cx="288" cy="2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94" name="Line 71"/>
            <p:cNvSpPr>
              <a:spLocks noChangeShapeType="1"/>
            </p:cNvSpPr>
            <p:nvPr/>
          </p:nvSpPr>
          <p:spPr bwMode="auto">
            <a:xfrm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95" name="Line 72"/>
            <p:cNvSpPr>
              <a:spLocks noChangeShapeType="1"/>
            </p:cNvSpPr>
            <p:nvPr/>
          </p:nvSpPr>
          <p:spPr bwMode="auto">
            <a:xfrm flipH="1"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91" name="テキスト ボックス 48"/>
          <p:cNvSpPr txBox="1"/>
          <p:nvPr/>
        </p:nvSpPr>
        <p:spPr>
          <a:xfrm>
            <a:off x="4191000" y="2679700"/>
            <a:ext cx="44608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altLang="ja-JP" sz="2000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2000" baseline="-25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endParaRPr lang="ja-JP" altLang="en-US" sz="200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" name="Line 74"/>
          <p:cNvSpPr>
            <a:spLocks noChangeShapeType="1"/>
          </p:cNvSpPr>
          <p:nvPr/>
        </p:nvSpPr>
        <p:spPr bwMode="auto">
          <a:xfrm>
            <a:off x="4114800" y="3200400"/>
            <a:ext cx="477982" cy="16937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97" name="テキスト ボックス 41"/>
          <p:cNvSpPr txBox="1"/>
          <p:nvPr/>
        </p:nvSpPr>
        <p:spPr>
          <a:xfrm>
            <a:off x="5334000" y="2743200"/>
            <a:ext cx="104616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(0p</a:t>
            </a:r>
            <a:r>
              <a:rPr lang="en-US" altLang="ja-JP" baseline="-25000" dirty="0"/>
              <a:t>3/2</a:t>
            </a:r>
            <a:r>
              <a:rPr lang="en-US" altLang="ja-JP" dirty="0"/>
              <a:t>)</a:t>
            </a:r>
            <a:r>
              <a:rPr lang="en-US" altLang="ja-JP" baseline="30000" dirty="0"/>
              <a:t>‒1</a:t>
            </a:r>
            <a:r>
              <a:rPr lang="en-US" altLang="ja-JP" dirty="0"/>
              <a:t> </a:t>
            </a:r>
            <a:endParaRPr lang="ja-JP" altLang="en-US" dirty="0"/>
          </a:p>
        </p:txBody>
      </p:sp>
      <p:grpSp>
        <p:nvGrpSpPr>
          <p:cNvPr id="98" name="Group 76"/>
          <p:cNvGrpSpPr>
            <a:grpSpLocks/>
          </p:cNvGrpSpPr>
          <p:nvPr/>
        </p:nvGrpSpPr>
        <p:grpSpPr bwMode="auto">
          <a:xfrm>
            <a:off x="6200775" y="2914650"/>
            <a:ext cx="152400" cy="152400"/>
            <a:chOff x="1392" y="1632"/>
            <a:chExt cx="288" cy="288"/>
          </a:xfrm>
        </p:grpSpPr>
        <p:sp>
          <p:nvSpPr>
            <p:cNvPr id="101" name="Oval 77"/>
            <p:cNvSpPr>
              <a:spLocks noChangeArrowheads="1"/>
            </p:cNvSpPr>
            <p:nvPr/>
          </p:nvSpPr>
          <p:spPr bwMode="auto">
            <a:xfrm>
              <a:off x="1392" y="1632"/>
              <a:ext cx="288" cy="2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08" name="Line 78"/>
            <p:cNvSpPr>
              <a:spLocks noChangeShapeType="1"/>
            </p:cNvSpPr>
            <p:nvPr/>
          </p:nvSpPr>
          <p:spPr bwMode="auto">
            <a:xfrm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110" name="Line 79"/>
            <p:cNvSpPr>
              <a:spLocks noChangeShapeType="1"/>
            </p:cNvSpPr>
            <p:nvPr/>
          </p:nvSpPr>
          <p:spPr bwMode="auto">
            <a:xfrm flipH="1"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99" name="テキスト ボックス 48"/>
          <p:cNvSpPr txBox="1"/>
          <p:nvPr/>
        </p:nvSpPr>
        <p:spPr>
          <a:xfrm>
            <a:off x="6334125" y="2774950"/>
            <a:ext cx="38893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ja-JP" sz="2000" i="1" baseline="-25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2000" baseline="-25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endParaRPr lang="ja-JP" altLang="en-US" sz="200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0" name="Line 81"/>
          <p:cNvSpPr>
            <a:spLocks noChangeShapeType="1"/>
          </p:cNvSpPr>
          <p:nvPr/>
        </p:nvSpPr>
        <p:spPr bwMode="auto">
          <a:xfrm flipH="1">
            <a:off x="5382491" y="3248025"/>
            <a:ext cx="361084" cy="9395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111" name="Line 84"/>
          <p:cNvSpPr>
            <a:spLocks noChangeShapeType="1"/>
          </p:cNvSpPr>
          <p:nvPr/>
        </p:nvSpPr>
        <p:spPr bwMode="auto">
          <a:xfrm flipH="1">
            <a:off x="7133142" y="2994459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12" name="Text Box 85"/>
          <p:cNvSpPr txBox="1">
            <a:spLocks noChangeArrowheads="1"/>
          </p:cNvSpPr>
          <p:nvPr/>
        </p:nvSpPr>
        <p:spPr bwMode="auto">
          <a:xfrm>
            <a:off x="7086600" y="2590800"/>
            <a:ext cx="633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total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481942" y="2255873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~</a:t>
            </a:r>
            <a:endParaRPr kumimoji="1" lang="ja-JP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2947193" y="6550223"/>
            <a:ext cx="5819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u="sng" dirty="0">
                <a:solidFill>
                  <a:srgbClr val="663300"/>
                </a:solidFill>
                <a:cs typeface="Calibri" pitchFamily="34" charset="0"/>
              </a:rPr>
              <a:t>H. Nagahiro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</a:t>
            </a:r>
            <a:r>
              <a:rPr lang="en-US" altLang="ja-JP" sz="1400" dirty="0" err="1">
                <a:solidFill>
                  <a:srgbClr val="663300"/>
                </a:solidFill>
                <a:cs typeface="Calibri" pitchFamily="34" charset="0"/>
              </a:rPr>
              <a:t>D.Jido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H. </a:t>
            </a:r>
            <a:r>
              <a:rPr lang="en-US" altLang="ja-JP" sz="1400" dirty="0" smtClean="0">
                <a:solidFill>
                  <a:srgbClr val="663300"/>
                </a:solidFill>
                <a:cs typeface="Calibri" pitchFamily="34" charset="0"/>
              </a:rPr>
              <a:t>Fujioka, </a:t>
            </a:r>
            <a:r>
              <a:rPr lang="en-US" altLang="ja-JP" sz="1400" dirty="0" err="1" smtClean="0">
                <a:solidFill>
                  <a:srgbClr val="663300"/>
                </a:solidFill>
                <a:cs typeface="Calibri" pitchFamily="34" charset="0"/>
              </a:rPr>
              <a:t>K.Itahashi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S. </a:t>
            </a:r>
            <a:r>
              <a:rPr lang="en-US" altLang="ja-JP" sz="1400" dirty="0" err="1">
                <a:solidFill>
                  <a:srgbClr val="663300"/>
                </a:solidFill>
                <a:cs typeface="Calibri" pitchFamily="34" charset="0"/>
              </a:rPr>
              <a:t>Hirenzaki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 </a:t>
            </a:r>
            <a:r>
              <a:rPr lang="en-US" altLang="ja-JP" sz="1400" dirty="0" smtClean="0">
                <a:solidFill>
                  <a:srgbClr val="663300"/>
                </a:solidFill>
                <a:cs typeface="Calibri" pitchFamily="34" charset="0"/>
              </a:rPr>
              <a:t>PRC87(13)045201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43862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25" y="1299441"/>
            <a:ext cx="6855473" cy="457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4CE5B67A-E995-4A7C-81D6-0F56A77A3931}" type="slidenum">
              <a:rPr lang="ja-JP" altLang="en-US"/>
              <a:pPr/>
              <a:t>24</a:t>
            </a:fld>
            <a:endParaRPr lang="en-US" altLang="ja-JP"/>
          </a:p>
        </p:txBody>
      </p:sp>
      <p:sp>
        <p:nvSpPr>
          <p:cNvPr id="877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/>
              <a:t>Numerical </a:t>
            </a:r>
            <a:r>
              <a:rPr lang="en-US" altLang="ja-JP" dirty="0" smtClean="0"/>
              <a:t>results :  ‒(</a:t>
            </a:r>
            <a:r>
              <a:rPr lang="en-US" altLang="ja-JP" dirty="0"/>
              <a:t>150,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10</a:t>
            </a:r>
            <a:r>
              <a:rPr lang="en-US" altLang="ja-JP" dirty="0" smtClean="0"/>
              <a:t>) </a:t>
            </a:r>
            <a:r>
              <a:rPr lang="en-US" altLang="ja-JP" dirty="0"/>
              <a:t>MeV : </a:t>
            </a:r>
            <a:r>
              <a:rPr lang="en-US" altLang="ja-JP" baseline="30000" dirty="0"/>
              <a:t>12</a:t>
            </a:r>
            <a:r>
              <a:rPr lang="en-US" altLang="ja-JP" dirty="0"/>
              <a:t>C(</a:t>
            </a:r>
            <a:r>
              <a:rPr lang="en-US" altLang="ja-JP" dirty="0" err="1"/>
              <a:t>p,d</a:t>
            </a:r>
            <a:r>
              <a:rPr lang="en-US" altLang="ja-JP" dirty="0"/>
              <a:t>)</a:t>
            </a:r>
            <a:r>
              <a:rPr lang="en-US" altLang="ja-JP" baseline="30000" dirty="0"/>
              <a:t>11</a:t>
            </a:r>
            <a:r>
              <a:rPr lang="en-US" altLang="ja-JP" dirty="0"/>
              <a:t>C</a:t>
            </a:r>
            <a:r>
              <a:rPr lang="en-US" altLang="ja-JP" baseline="-25000" dirty="0">
                <a:latin typeface="Symbol" pitchFamily="18" charset="2"/>
              </a:rPr>
              <a:t>h</a:t>
            </a:r>
            <a:r>
              <a:rPr lang="en-US" altLang="ja-JP" baseline="-25000" dirty="0"/>
              <a:t>’</a:t>
            </a:r>
            <a:endParaRPr lang="en-US" altLang="ja-JP" dirty="0"/>
          </a:p>
        </p:txBody>
      </p:sp>
      <p:grpSp>
        <p:nvGrpSpPr>
          <p:cNvPr id="32854" name="Group 86"/>
          <p:cNvGrpSpPr>
            <a:grpSpLocks/>
          </p:cNvGrpSpPr>
          <p:nvPr/>
        </p:nvGrpSpPr>
        <p:grpSpPr bwMode="auto">
          <a:xfrm>
            <a:off x="76200" y="1136650"/>
            <a:ext cx="1011238" cy="4799013"/>
            <a:chOff x="48" y="716"/>
            <a:chExt cx="637" cy="3023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353" y="716"/>
              <a:ext cx="332" cy="2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120</a:t>
              </a:r>
              <a:endParaRPr lang="ja-JP" altLang="en-US" sz="1800" dirty="0"/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>
              <a:off x="353" y="1176"/>
              <a:ext cx="332" cy="2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100</a:t>
              </a:r>
              <a:endParaRPr lang="ja-JP" altLang="en-US" sz="1800" dirty="0"/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425" y="1654"/>
              <a:ext cx="260" cy="2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80</a:t>
              </a:r>
              <a:endParaRPr lang="ja-JP" altLang="en-US" sz="1800" dirty="0"/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>
              <a:off x="424" y="2144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60</a:t>
              </a:r>
              <a:endParaRPr lang="ja-JP" altLang="en-US" sz="1800" dirty="0"/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424" y="2592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40</a:t>
              </a:r>
              <a:endParaRPr lang="ja-JP" altLang="en-US" sz="1800" dirty="0"/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424" y="3072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20</a:t>
              </a:r>
              <a:endParaRPr lang="ja-JP" altLang="en-US" sz="1800" dirty="0"/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496" y="3524"/>
              <a:ext cx="189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0</a:t>
              </a:r>
              <a:endParaRPr lang="ja-JP" altLang="en-US" sz="1800" dirty="0"/>
            </a:p>
          </p:txBody>
        </p:sp>
        <p:grpSp>
          <p:nvGrpSpPr>
            <p:cNvPr id="32779" name="グループ化 35"/>
            <p:cNvGrpSpPr>
              <a:grpSpLocks/>
            </p:cNvGrpSpPr>
            <p:nvPr/>
          </p:nvGrpSpPr>
          <p:grpSpPr bwMode="auto">
            <a:xfrm rot="-5400000">
              <a:off x="-434" y="1910"/>
              <a:ext cx="1403" cy="439"/>
              <a:chOff x="3506851" y="5998383"/>
              <a:chExt cx="2227412" cy="696412"/>
            </a:xfrm>
          </p:grpSpPr>
          <p:sp>
            <p:nvSpPr>
              <p:cNvPr id="27" name="テキスト ボックス 26"/>
              <p:cNvSpPr txBox="1"/>
              <p:nvPr/>
            </p:nvSpPr>
            <p:spPr>
              <a:xfrm>
                <a:off x="3637035" y="5998383"/>
                <a:ext cx="546137" cy="3664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/>
                  <a:t>d</a:t>
                </a:r>
                <a:r>
                  <a:rPr lang="en-US" altLang="ja-JP" baseline="30000" dirty="0"/>
                  <a:t>2</a:t>
                </a:r>
                <a:r>
                  <a:rPr lang="en-US" altLang="ja-JP" dirty="0">
                    <a:latin typeface="Symbol" pitchFamily="18" charset="2"/>
                  </a:rPr>
                  <a:t>s</a:t>
                </a:r>
                <a:endParaRPr lang="ja-JP" altLang="en-US" dirty="0">
                  <a:latin typeface="Symbol" pitchFamily="18" charset="2"/>
                </a:endParaRPr>
              </a:p>
            </p:txBody>
          </p:sp>
          <p:sp>
            <p:nvSpPr>
              <p:cNvPr id="109" name="テキスト ボックス 108"/>
              <p:cNvSpPr txBox="1"/>
              <p:nvPr/>
            </p:nvSpPr>
            <p:spPr>
              <a:xfrm>
                <a:off x="3506852" y="6328346"/>
                <a:ext cx="789041" cy="3664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 err="1"/>
                  <a:t>d</a:t>
                </a:r>
                <a:r>
                  <a:rPr lang="en-US" altLang="ja-JP" dirty="0" err="1">
                    <a:latin typeface="Symbol" pitchFamily="18" charset="2"/>
                  </a:rPr>
                  <a:t>W</a:t>
                </a:r>
                <a:r>
                  <a:rPr lang="en-US" altLang="ja-JP" dirty="0" err="1"/>
                  <a:t>dE</a:t>
                </a:r>
                <a:endParaRPr lang="ja-JP" altLang="en-US" dirty="0">
                  <a:latin typeface="Symbol" pitchFamily="18" charset="2"/>
                </a:endParaRPr>
              </a:p>
            </p:txBody>
          </p:sp>
          <p:cxnSp>
            <p:nvCxnSpPr>
              <p:cNvPr id="32782" name="直線コネクタ 28"/>
              <p:cNvCxnSpPr>
                <a:cxnSpLocks noChangeShapeType="1"/>
              </p:cNvCxnSpPr>
              <p:nvPr/>
            </p:nvCxnSpPr>
            <p:spPr bwMode="auto">
              <a:xfrm>
                <a:off x="3569750" y="6362799"/>
                <a:ext cx="685800" cy="0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テキスト ボックス 34"/>
              <p:cNvSpPr txBox="1"/>
              <p:nvPr/>
            </p:nvSpPr>
            <p:spPr>
              <a:xfrm>
                <a:off x="4287953" y="6171296"/>
                <a:ext cx="1444722" cy="36644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/>
                  <a:t>[</a:t>
                </a:r>
                <a:r>
                  <a:rPr lang="en-US" altLang="ja-JP" dirty="0" err="1"/>
                  <a:t>nb</a:t>
                </a:r>
                <a:r>
                  <a:rPr lang="en-US" altLang="ja-JP" dirty="0"/>
                  <a:t>/</a:t>
                </a:r>
                <a:r>
                  <a:rPr lang="en-US" altLang="ja-JP" dirty="0" err="1"/>
                  <a:t>sr</a:t>
                </a:r>
                <a:r>
                  <a:rPr lang="en-US" altLang="ja-JP" dirty="0"/>
                  <a:t> MeV]</a:t>
                </a:r>
                <a:endParaRPr lang="ja-JP" altLang="en-US" dirty="0"/>
              </a:p>
            </p:txBody>
          </p:sp>
        </p:grpSp>
      </p:grpSp>
      <p:sp>
        <p:nvSpPr>
          <p:cNvPr id="114" name="テキスト ボックス 113"/>
          <p:cNvSpPr txBox="1"/>
          <p:nvPr/>
        </p:nvSpPr>
        <p:spPr>
          <a:xfrm>
            <a:off x="4994275" y="5857875"/>
            <a:ext cx="300038" cy="341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0</a:t>
            </a:r>
            <a:endParaRPr lang="ja-JP" altLang="en-US" sz="1800" dirty="0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6334125" y="5857875"/>
            <a:ext cx="4127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50</a:t>
            </a:r>
            <a:endParaRPr lang="ja-JP" altLang="en-US" sz="1800" dirty="0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7543800" y="5838825"/>
            <a:ext cx="5270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100</a:t>
            </a:r>
            <a:endParaRPr lang="ja-JP" altLang="en-US" sz="1800" dirty="0"/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793750" y="5861050"/>
            <a:ext cx="6413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–150</a:t>
            </a:r>
            <a:endParaRPr lang="ja-JP" altLang="en-US" sz="1800" dirty="0"/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2057400" y="5867400"/>
            <a:ext cx="6413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–100</a:t>
            </a:r>
            <a:endParaRPr lang="ja-JP" altLang="en-US" sz="1800" dirty="0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3505200" y="5838825"/>
            <a:ext cx="5270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–50</a:t>
            </a:r>
            <a:endParaRPr lang="ja-JP" altLang="en-US" sz="18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736975" y="6181725"/>
            <a:ext cx="15922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 err="1"/>
              <a:t>E</a:t>
            </a:r>
            <a:r>
              <a:rPr lang="en-US" altLang="ja-JP" sz="1800" baseline="-25000" dirty="0" err="1"/>
              <a:t>ex</a:t>
            </a:r>
            <a:r>
              <a:rPr lang="en-US" altLang="ja-JP" sz="1800" dirty="0"/>
              <a:t> – E</a:t>
            </a:r>
            <a:r>
              <a:rPr lang="en-US" altLang="ja-JP" sz="1800" baseline="-25000" dirty="0"/>
              <a:t>0</a:t>
            </a:r>
            <a:r>
              <a:rPr lang="en-US" altLang="ja-JP" sz="1800" dirty="0"/>
              <a:t> [MeV]</a:t>
            </a:r>
            <a:endParaRPr lang="ja-JP" altLang="en-US" sz="1800" dirty="0"/>
          </a:p>
        </p:txBody>
      </p:sp>
      <p:sp>
        <p:nvSpPr>
          <p:cNvPr id="32850" name="Line 82"/>
          <p:cNvSpPr>
            <a:spLocks noChangeShapeType="1"/>
          </p:cNvSpPr>
          <p:nvPr/>
        </p:nvSpPr>
        <p:spPr bwMode="auto">
          <a:xfrm>
            <a:off x="5172075" y="1295400"/>
            <a:ext cx="0" cy="4572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143000" y="1524000"/>
            <a:ext cx="2824812" cy="10464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defRPr/>
            </a:pPr>
            <a:r>
              <a:rPr lang="en-US" altLang="ja-JP" dirty="0"/>
              <a:t>(</a:t>
            </a:r>
            <a:r>
              <a:rPr lang="en-US" altLang="ja-JP" i="1" dirty="0">
                <a:latin typeface="Georgia" pitchFamily="18" charset="0"/>
              </a:rPr>
              <a:t>V</a:t>
            </a:r>
            <a:r>
              <a:rPr lang="en-US" altLang="ja-JP" baseline="-25000" dirty="0"/>
              <a:t>0</a:t>
            </a:r>
            <a:r>
              <a:rPr lang="en-US" altLang="ja-JP" dirty="0"/>
              <a:t>,</a:t>
            </a:r>
            <a:r>
              <a:rPr lang="en-US" altLang="ja-JP" i="1" dirty="0">
                <a:latin typeface="Georgia" pitchFamily="18" charset="0"/>
              </a:rPr>
              <a:t>W</a:t>
            </a:r>
            <a:r>
              <a:rPr lang="en-US" altLang="ja-JP" baseline="-25000" dirty="0"/>
              <a:t>0</a:t>
            </a:r>
            <a:r>
              <a:rPr lang="en-US" altLang="ja-JP" dirty="0"/>
              <a:t>)= ‒(</a:t>
            </a:r>
            <a:r>
              <a:rPr lang="en-US" altLang="ja-JP" dirty="0" smtClean="0"/>
              <a:t>150,</a:t>
            </a:r>
            <a:r>
              <a:rPr lang="en-US" altLang="ja-JP" dirty="0" smtClean="0">
                <a:solidFill>
                  <a:srgbClr val="FF0000"/>
                </a:solidFill>
              </a:rPr>
              <a:t>10</a:t>
            </a:r>
            <a:r>
              <a:rPr lang="en-US" altLang="ja-JP" dirty="0" smtClean="0"/>
              <a:t>) MeV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defRPr/>
            </a:pP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en-US" altLang="ja-JP" baseline="-250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US" altLang="ja-JP" i="1" baseline="30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ja-JP" i="1" dirty="0">
                <a:solidFill>
                  <a:schemeClr val="accent1">
                    <a:lumMod val="50000"/>
                  </a:schemeClr>
                </a:solidFill>
              </a:rPr>
              <a:t>~</a:t>
            </a: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NJL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defRPr/>
            </a:pP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  <a:latin typeface="Symbol" pitchFamily="18" charset="2"/>
              </a:rPr>
              <a:t>G</a:t>
            </a: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</a:rPr>
              <a:t>~ </a:t>
            </a: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20 </a:t>
            </a: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</a:rPr>
              <a:t>MeV</a:t>
            </a:r>
            <a:r>
              <a:rPr lang="ja-JP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(~ </a:t>
            </a: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</a:rPr>
              <a:t>TAPS</a:t>
            </a: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altLang="ja-JP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1" name="Line 74"/>
          <p:cNvSpPr>
            <a:spLocks noChangeShapeType="1"/>
          </p:cNvSpPr>
          <p:nvPr/>
        </p:nvSpPr>
        <p:spPr bwMode="auto">
          <a:xfrm>
            <a:off x="5176405" y="1299441"/>
            <a:ext cx="0" cy="4572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1295400" y="3432175"/>
            <a:ext cx="104616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(0p</a:t>
            </a:r>
            <a:r>
              <a:rPr lang="en-US" altLang="ja-JP" baseline="-25000" dirty="0"/>
              <a:t>3/2</a:t>
            </a:r>
            <a:r>
              <a:rPr lang="en-US" altLang="ja-JP" dirty="0"/>
              <a:t>)</a:t>
            </a:r>
            <a:r>
              <a:rPr lang="en-US" altLang="ja-JP" baseline="30000" dirty="0"/>
              <a:t>‒1</a:t>
            </a:r>
            <a:r>
              <a:rPr lang="en-US" altLang="ja-JP" dirty="0"/>
              <a:t> </a:t>
            </a:r>
            <a:endParaRPr lang="ja-JP" altLang="en-US" dirty="0"/>
          </a:p>
        </p:txBody>
      </p:sp>
      <p:grpSp>
        <p:nvGrpSpPr>
          <p:cNvPr id="74" name="Group 51"/>
          <p:cNvGrpSpPr>
            <a:grpSpLocks/>
          </p:cNvGrpSpPr>
          <p:nvPr/>
        </p:nvGrpSpPr>
        <p:grpSpPr bwMode="auto">
          <a:xfrm>
            <a:off x="2133600" y="3641725"/>
            <a:ext cx="152400" cy="152400"/>
            <a:chOff x="1392" y="1632"/>
            <a:chExt cx="288" cy="288"/>
          </a:xfrm>
        </p:grpSpPr>
        <p:sp>
          <p:nvSpPr>
            <p:cNvPr id="77" name="Oval 47"/>
            <p:cNvSpPr>
              <a:spLocks noChangeArrowheads="1"/>
            </p:cNvSpPr>
            <p:nvPr/>
          </p:nvSpPr>
          <p:spPr bwMode="auto">
            <a:xfrm>
              <a:off x="1392" y="1632"/>
              <a:ext cx="288" cy="2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78" name="Line 48"/>
            <p:cNvSpPr>
              <a:spLocks noChangeShapeType="1"/>
            </p:cNvSpPr>
            <p:nvPr/>
          </p:nvSpPr>
          <p:spPr bwMode="auto">
            <a:xfrm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79" name="Line 50"/>
            <p:cNvSpPr>
              <a:spLocks noChangeShapeType="1"/>
            </p:cNvSpPr>
            <p:nvPr/>
          </p:nvSpPr>
          <p:spPr bwMode="auto">
            <a:xfrm flipH="1"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75" name="テキスト ボックス 74"/>
          <p:cNvSpPr txBox="1"/>
          <p:nvPr/>
        </p:nvSpPr>
        <p:spPr>
          <a:xfrm>
            <a:off x="2266950" y="3502025"/>
            <a:ext cx="41751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altLang="ja-JP" sz="2000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2000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endParaRPr lang="ja-JP" altLang="en-US" sz="2000">
              <a:solidFill>
                <a:srgbClr val="606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6" name="Line 53"/>
          <p:cNvSpPr>
            <a:spLocks noChangeShapeType="1"/>
          </p:cNvSpPr>
          <p:nvPr/>
        </p:nvSpPr>
        <p:spPr bwMode="auto">
          <a:xfrm>
            <a:off x="1981200" y="3886200"/>
            <a:ext cx="616527" cy="17664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81" name="テキスト ボックス 41"/>
          <p:cNvSpPr txBox="1"/>
          <p:nvPr/>
        </p:nvSpPr>
        <p:spPr>
          <a:xfrm>
            <a:off x="2286000" y="3051175"/>
            <a:ext cx="104616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(0p</a:t>
            </a:r>
            <a:r>
              <a:rPr lang="en-US" altLang="ja-JP" baseline="-25000" dirty="0"/>
              <a:t>3/2</a:t>
            </a:r>
            <a:r>
              <a:rPr lang="en-US" altLang="ja-JP" dirty="0"/>
              <a:t>)</a:t>
            </a:r>
            <a:r>
              <a:rPr lang="en-US" altLang="ja-JP" baseline="30000" dirty="0"/>
              <a:t>‒1</a:t>
            </a:r>
            <a:r>
              <a:rPr lang="en-US" altLang="ja-JP" dirty="0"/>
              <a:t> </a:t>
            </a:r>
            <a:endParaRPr lang="ja-JP" altLang="en-US" dirty="0"/>
          </a:p>
        </p:txBody>
      </p:sp>
      <p:grpSp>
        <p:nvGrpSpPr>
          <p:cNvPr id="82" name="Group 62"/>
          <p:cNvGrpSpPr>
            <a:grpSpLocks/>
          </p:cNvGrpSpPr>
          <p:nvPr/>
        </p:nvGrpSpPr>
        <p:grpSpPr bwMode="auto">
          <a:xfrm>
            <a:off x="3124200" y="3270250"/>
            <a:ext cx="152400" cy="152400"/>
            <a:chOff x="1392" y="1632"/>
            <a:chExt cx="288" cy="288"/>
          </a:xfrm>
        </p:grpSpPr>
        <p:sp>
          <p:nvSpPr>
            <p:cNvPr id="85" name="Oval 63"/>
            <p:cNvSpPr>
              <a:spLocks noChangeArrowheads="1"/>
            </p:cNvSpPr>
            <p:nvPr/>
          </p:nvSpPr>
          <p:spPr bwMode="auto">
            <a:xfrm>
              <a:off x="1392" y="1632"/>
              <a:ext cx="288" cy="2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86" name="Line 64"/>
            <p:cNvSpPr>
              <a:spLocks noChangeShapeType="1"/>
            </p:cNvSpPr>
            <p:nvPr/>
          </p:nvSpPr>
          <p:spPr bwMode="auto">
            <a:xfrm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87" name="Line 65"/>
            <p:cNvSpPr>
              <a:spLocks noChangeShapeType="1"/>
            </p:cNvSpPr>
            <p:nvPr/>
          </p:nvSpPr>
          <p:spPr bwMode="auto">
            <a:xfrm flipH="1"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83" name="テキスト ボックス 48"/>
          <p:cNvSpPr txBox="1"/>
          <p:nvPr/>
        </p:nvSpPr>
        <p:spPr>
          <a:xfrm>
            <a:off x="3257550" y="3130550"/>
            <a:ext cx="44608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ja-JP" sz="2000" i="1" baseline="-25000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2000" baseline="-250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endParaRPr lang="ja-JP" altLang="en-US" sz="20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4" name="Line 67"/>
          <p:cNvSpPr>
            <a:spLocks noChangeShapeType="1"/>
          </p:cNvSpPr>
          <p:nvPr/>
        </p:nvSpPr>
        <p:spPr bwMode="auto">
          <a:xfrm>
            <a:off x="3124199" y="3581399"/>
            <a:ext cx="502228" cy="16971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89" name="テキスト ボックス 41"/>
          <p:cNvSpPr txBox="1"/>
          <p:nvPr/>
        </p:nvSpPr>
        <p:spPr>
          <a:xfrm>
            <a:off x="3200400" y="2667000"/>
            <a:ext cx="104616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(0p</a:t>
            </a:r>
            <a:r>
              <a:rPr lang="en-US" altLang="ja-JP" baseline="-25000" dirty="0"/>
              <a:t>3/2</a:t>
            </a:r>
            <a:r>
              <a:rPr lang="en-US" altLang="ja-JP" dirty="0"/>
              <a:t>)</a:t>
            </a:r>
            <a:r>
              <a:rPr lang="en-US" altLang="ja-JP" baseline="30000" dirty="0"/>
              <a:t>‒1</a:t>
            </a:r>
            <a:r>
              <a:rPr lang="en-US" altLang="ja-JP" dirty="0"/>
              <a:t> </a:t>
            </a:r>
            <a:endParaRPr lang="ja-JP" altLang="en-US" dirty="0"/>
          </a:p>
        </p:txBody>
      </p:sp>
      <p:grpSp>
        <p:nvGrpSpPr>
          <p:cNvPr id="90" name="Group 69"/>
          <p:cNvGrpSpPr>
            <a:grpSpLocks/>
          </p:cNvGrpSpPr>
          <p:nvPr/>
        </p:nvGrpSpPr>
        <p:grpSpPr bwMode="auto">
          <a:xfrm>
            <a:off x="4057650" y="2819400"/>
            <a:ext cx="152400" cy="152400"/>
            <a:chOff x="1392" y="1632"/>
            <a:chExt cx="288" cy="288"/>
          </a:xfrm>
        </p:grpSpPr>
        <p:sp>
          <p:nvSpPr>
            <p:cNvPr id="93" name="Oval 70"/>
            <p:cNvSpPr>
              <a:spLocks noChangeArrowheads="1"/>
            </p:cNvSpPr>
            <p:nvPr/>
          </p:nvSpPr>
          <p:spPr bwMode="auto">
            <a:xfrm>
              <a:off x="1392" y="1632"/>
              <a:ext cx="288" cy="2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94" name="Line 71"/>
            <p:cNvSpPr>
              <a:spLocks noChangeShapeType="1"/>
            </p:cNvSpPr>
            <p:nvPr/>
          </p:nvSpPr>
          <p:spPr bwMode="auto">
            <a:xfrm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95" name="Line 72"/>
            <p:cNvSpPr>
              <a:spLocks noChangeShapeType="1"/>
            </p:cNvSpPr>
            <p:nvPr/>
          </p:nvSpPr>
          <p:spPr bwMode="auto">
            <a:xfrm flipH="1"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91" name="テキスト ボックス 48"/>
          <p:cNvSpPr txBox="1"/>
          <p:nvPr/>
        </p:nvSpPr>
        <p:spPr>
          <a:xfrm>
            <a:off x="4191000" y="2679700"/>
            <a:ext cx="44608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altLang="ja-JP" sz="2000" i="1" baseline="-25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2000" baseline="-25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endParaRPr lang="ja-JP" altLang="en-US" sz="20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" name="Line 74"/>
          <p:cNvSpPr>
            <a:spLocks noChangeShapeType="1"/>
          </p:cNvSpPr>
          <p:nvPr/>
        </p:nvSpPr>
        <p:spPr bwMode="auto">
          <a:xfrm>
            <a:off x="4114800" y="3200400"/>
            <a:ext cx="467591" cy="12261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97" name="テキスト ボックス 41"/>
          <p:cNvSpPr txBox="1"/>
          <p:nvPr/>
        </p:nvSpPr>
        <p:spPr>
          <a:xfrm>
            <a:off x="5334000" y="2743200"/>
            <a:ext cx="104616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(0p</a:t>
            </a:r>
            <a:r>
              <a:rPr lang="en-US" altLang="ja-JP" baseline="-25000" dirty="0"/>
              <a:t>3/2</a:t>
            </a:r>
            <a:r>
              <a:rPr lang="en-US" altLang="ja-JP" dirty="0"/>
              <a:t>)</a:t>
            </a:r>
            <a:r>
              <a:rPr lang="en-US" altLang="ja-JP" baseline="30000" dirty="0"/>
              <a:t>‒1</a:t>
            </a:r>
            <a:r>
              <a:rPr lang="en-US" altLang="ja-JP" dirty="0"/>
              <a:t> </a:t>
            </a:r>
            <a:endParaRPr lang="ja-JP" altLang="en-US" dirty="0"/>
          </a:p>
        </p:txBody>
      </p:sp>
      <p:grpSp>
        <p:nvGrpSpPr>
          <p:cNvPr id="98" name="Group 76"/>
          <p:cNvGrpSpPr>
            <a:grpSpLocks/>
          </p:cNvGrpSpPr>
          <p:nvPr/>
        </p:nvGrpSpPr>
        <p:grpSpPr bwMode="auto">
          <a:xfrm>
            <a:off x="6200775" y="2914650"/>
            <a:ext cx="152400" cy="152400"/>
            <a:chOff x="1392" y="1632"/>
            <a:chExt cx="288" cy="288"/>
          </a:xfrm>
        </p:grpSpPr>
        <p:sp>
          <p:nvSpPr>
            <p:cNvPr id="101" name="Oval 77"/>
            <p:cNvSpPr>
              <a:spLocks noChangeArrowheads="1"/>
            </p:cNvSpPr>
            <p:nvPr/>
          </p:nvSpPr>
          <p:spPr bwMode="auto">
            <a:xfrm>
              <a:off x="1392" y="1632"/>
              <a:ext cx="288" cy="2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08" name="Line 78"/>
            <p:cNvSpPr>
              <a:spLocks noChangeShapeType="1"/>
            </p:cNvSpPr>
            <p:nvPr/>
          </p:nvSpPr>
          <p:spPr bwMode="auto">
            <a:xfrm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110" name="Line 79"/>
            <p:cNvSpPr>
              <a:spLocks noChangeShapeType="1"/>
            </p:cNvSpPr>
            <p:nvPr/>
          </p:nvSpPr>
          <p:spPr bwMode="auto">
            <a:xfrm flipH="1"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99" name="テキスト ボックス 48"/>
          <p:cNvSpPr txBox="1"/>
          <p:nvPr/>
        </p:nvSpPr>
        <p:spPr>
          <a:xfrm>
            <a:off x="6334125" y="2774950"/>
            <a:ext cx="38893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ja-JP" sz="2000" i="1" baseline="-25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2000" baseline="-25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endParaRPr lang="ja-JP" altLang="en-US" sz="200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0" name="Line 81"/>
          <p:cNvSpPr>
            <a:spLocks noChangeShapeType="1"/>
          </p:cNvSpPr>
          <p:nvPr/>
        </p:nvSpPr>
        <p:spPr bwMode="auto">
          <a:xfrm flipH="1">
            <a:off x="5444835" y="3248026"/>
            <a:ext cx="298739" cy="929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111" name="Line 84"/>
          <p:cNvSpPr>
            <a:spLocks noChangeShapeType="1"/>
          </p:cNvSpPr>
          <p:nvPr/>
        </p:nvSpPr>
        <p:spPr bwMode="auto">
          <a:xfrm flipH="1">
            <a:off x="7221682" y="2994459"/>
            <a:ext cx="140060" cy="2475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112" name="Text Box 85"/>
          <p:cNvSpPr txBox="1">
            <a:spLocks noChangeArrowheads="1"/>
          </p:cNvSpPr>
          <p:nvPr/>
        </p:nvSpPr>
        <p:spPr bwMode="auto">
          <a:xfrm>
            <a:off x="7086600" y="2590800"/>
            <a:ext cx="633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total</a:t>
            </a:r>
          </a:p>
        </p:txBody>
      </p:sp>
      <p:sp>
        <p:nvSpPr>
          <p:cNvPr id="59" name="正方形/長方形 58"/>
          <p:cNvSpPr/>
          <p:nvPr/>
        </p:nvSpPr>
        <p:spPr>
          <a:xfrm>
            <a:off x="2947193" y="6550223"/>
            <a:ext cx="5819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u="sng" dirty="0">
                <a:solidFill>
                  <a:srgbClr val="663300"/>
                </a:solidFill>
                <a:cs typeface="Calibri" pitchFamily="34" charset="0"/>
              </a:rPr>
              <a:t>H. Nagahiro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</a:t>
            </a:r>
            <a:r>
              <a:rPr lang="en-US" altLang="ja-JP" sz="1400" dirty="0" err="1">
                <a:solidFill>
                  <a:srgbClr val="663300"/>
                </a:solidFill>
                <a:cs typeface="Calibri" pitchFamily="34" charset="0"/>
              </a:rPr>
              <a:t>D.Jido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H. </a:t>
            </a:r>
            <a:r>
              <a:rPr lang="en-US" altLang="ja-JP" sz="1400" dirty="0" smtClean="0">
                <a:solidFill>
                  <a:srgbClr val="663300"/>
                </a:solidFill>
                <a:cs typeface="Calibri" pitchFamily="34" charset="0"/>
              </a:rPr>
              <a:t>Fujioka, </a:t>
            </a:r>
            <a:r>
              <a:rPr lang="en-US" altLang="ja-JP" sz="1400" dirty="0" err="1" smtClean="0">
                <a:solidFill>
                  <a:srgbClr val="663300"/>
                </a:solidFill>
                <a:cs typeface="Calibri" pitchFamily="34" charset="0"/>
              </a:rPr>
              <a:t>K.Itahashi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S. </a:t>
            </a:r>
            <a:r>
              <a:rPr lang="en-US" altLang="ja-JP" sz="1400" dirty="0" err="1">
                <a:solidFill>
                  <a:srgbClr val="663300"/>
                </a:solidFill>
                <a:cs typeface="Calibri" pitchFamily="34" charset="0"/>
              </a:rPr>
              <a:t>Hirenzaki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 </a:t>
            </a:r>
            <a:r>
              <a:rPr lang="en-US" altLang="ja-JP" sz="1400" dirty="0" smtClean="0">
                <a:solidFill>
                  <a:srgbClr val="663300"/>
                </a:solidFill>
                <a:cs typeface="Calibri" pitchFamily="34" charset="0"/>
              </a:rPr>
              <a:t>PRC87(13)045201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925707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25" y="1295401"/>
            <a:ext cx="6855473" cy="457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4CE5B67A-E995-4A7C-81D6-0F56A77A3931}" type="slidenum">
              <a:rPr lang="ja-JP" altLang="en-US"/>
              <a:pPr/>
              <a:t>25</a:t>
            </a:fld>
            <a:endParaRPr lang="en-US" altLang="ja-JP"/>
          </a:p>
        </p:txBody>
      </p:sp>
      <p:sp>
        <p:nvSpPr>
          <p:cNvPr id="877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/>
              <a:t>Numerical </a:t>
            </a:r>
            <a:r>
              <a:rPr lang="en-US" altLang="ja-JP" dirty="0" smtClean="0"/>
              <a:t>results</a:t>
            </a:r>
            <a:r>
              <a:rPr lang="en-US" altLang="ja-JP" dirty="0"/>
              <a:t> :  ‒(150, </a:t>
            </a:r>
            <a:r>
              <a:rPr lang="en-US" altLang="ja-JP" dirty="0">
                <a:solidFill>
                  <a:srgbClr val="FF0000"/>
                </a:solidFill>
              </a:rPr>
              <a:t>5</a:t>
            </a:r>
            <a:r>
              <a:rPr lang="en-US" altLang="ja-JP" dirty="0" smtClean="0"/>
              <a:t>) </a:t>
            </a:r>
            <a:r>
              <a:rPr lang="en-US" altLang="ja-JP" dirty="0"/>
              <a:t>MeV : </a:t>
            </a:r>
            <a:r>
              <a:rPr lang="en-US" altLang="ja-JP" baseline="30000" dirty="0"/>
              <a:t>12</a:t>
            </a:r>
            <a:r>
              <a:rPr lang="en-US" altLang="ja-JP" dirty="0"/>
              <a:t>C(</a:t>
            </a:r>
            <a:r>
              <a:rPr lang="en-US" altLang="ja-JP" dirty="0" err="1"/>
              <a:t>p,d</a:t>
            </a:r>
            <a:r>
              <a:rPr lang="en-US" altLang="ja-JP" dirty="0"/>
              <a:t>)</a:t>
            </a:r>
            <a:r>
              <a:rPr lang="en-US" altLang="ja-JP" baseline="30000" dirty="0"/>
              <a:t>11</a:t>
            </a:r>
            <a:r>
              <a:rPr lang="en-US" altLang="ja-JP" dirty="0"/>
              <a:t>C</a:t>
            </a:r>
            <a:r>
              <a:rPr lang="en-US" altLang="ja-JP" baseline="-25000" dirty="0">
                <a:latin typeface="Symbol" pitchFamily="18" charset="2"/>
              </a:rPr>
              <a:t>h</a:t>
            </a:r>
            <a:r>
              <a:rPr lang="en-US" altLang="ja-JP" baseline="-25000" dirty="0"/>
              <a:t>’</a:t>
            </a:r>
            <a:endParaRPr lang="en-US" altLang="ja-JP" dirty="0"/>
          </a:p>
        </p:txBody>
      </p:sp>
      <p:grpSp>
        <p:nvGrpSpPr>
          <p:cNvPr id="32854" name="Group 86"/>
          <p:cNvGrpSpPr>
            <a:grpSpLocks/>
          </p:cNvGrpSpPr>
          <p:nvPr/>
        </p:nvGrpSpPr>
        <p:grpSpPr bwMode="auto">
          <a:xfrm>
            <a:off x="76200" y="1136650"/>
            <a:ext cx="1011238" cy="4799013"/>
            <a:chOff x="48" y="716"/>
            <a:chExt cx="637" cy="3023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353" y="716"/>
              <a:ext cx="332" cy="2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120</a:t>
              </a:r>
              <a:endParaRPr lang="ja-JP" altLang="en-US" sz="1800" dirty="0"/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>
              <a:off x="353" y="1176"/>
              <a:ext cx="332" cy="2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100</a:t>
              </a:r>
              <a:endParaRPr lang="ja-JP" altLang="en-US" sz="1800" dirty="0"/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425" y="1654"/>
              <a:ext cx="260" cy="2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80</a:t>
              </a:r>
              <a:endParaRPr lang="ja-JP" altLang="en-US" sz="1800" dirty="0"/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>
              <a:off x="424" y="2144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60</a:t>
              </a:r>
              <a:endParaRPr lang="ja-JP" altLang="en-US" sz="1800" dirty="0"/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424" y="2592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40</a:t>
              </a:r>
              <a:endParaRPr lang="ja-JP" altLang="en-US" sz="1800" dirty="0"/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424" y="3072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20</a:t>
              </a:r>
              <a:endParaRPr lang="ja-JP" altLang="en-US" sz="1800" dirty="0"/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496" y="3524"/>
              <a:ext cx="189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0</a:t>
              </a:r>
              <a:endParaRPr lang="ja-JP" altLang="en-US" sz="1800" dirty="0"/>
            </a:p>
          </p:txBody>
        </p:sp>
        <p:grpSp>
          <p:nvGrpSpPr>
            <p:cNvPr id="32779" name="グループ化 35"/>
            <p:cNvGrpSpPr>
              <a:grpSpLocks/>
            </p:cNvGrpSpPr>
            <p:nvPr/>
          </p:nvGrpSpPr>
          <p:grpSpPr bwMode="auto">
            <a:xfrm rot="-5400000">
              <a:off x="-434" y="1910"/>
              <a:ext cx="1403" cy="439"/>
              <a:chOff x="3506851" y="5998383"/>
              <a:chExt cx="2227412" cy="696412"/>
            </a:xfrm>
          </p:grpSpPr>
          <p:sp>
            <p:nvSpPr>
              <p:cNvPr id="27" name="テキスト ボックス 26"/>
              <p:cNvSpPr txBox="1"/>
              <p:nvPr/>
            </p:nvSpPr>
            <p:spPr>
              <a:xfrm>
                <a:off x="3637035" y="5998383"/>
                <a:ext cx="546137" cy="3664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/>
                  <a:t>d</a:t>
                </a:r>
                <a:r>
                  <a:rPr lang="en-US" altLang="ja-JP" baseline="30000" dirty="0"/>
                  <a:t>2</a:t>
                </a:r>
                <a:r>
                  <a:rPr lang="en-US" altLang="ja-JP" dirty="0">
                    <a:latin typeface="Symbol" pitchFamily="18" charset="2"/>
                  </a:rPr>
                  <a:t>s</a:t>
                </a:r>
                <a:endParaRPr lang="ja-JP" altLang="en-US" dirty="0">
                  <a:latin typeface="Symbol" pitchFamily="18" charset="2"/>
                </a:endParaRPr>
              </a:p>
            </p:txBody>
          </p:sp>
          <p:sp>
            <p:nvSpPr>
              <p:cNvPr id="109" name="テキスト ボックス 108"/>
              <p:cNvSpPr txBox="1"/>
              <p:nvPr/>
            </p:nvSpPr>
            <p:spPr>
              <a:xfrm>
                <a:off x="3506852" y="6328346"/>
                <a:ext cx="789041" cy="3664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 err="1"/>
                  <a:t>d</a:t>
                </a:r>
                <a:r>
                  <a:rPr lang="en-US" altLang="ja-JP" dirty="0" err="1">
                    <a:latin typeface="Symbol" pitchFamily="18" charset="2"/>
                  </a:rPr>
                  <a:t>W</a:t>
                </a:r>
                <a:r>
                  <a:rPr lang="en-US" altLang="ja-JP" dirty="0" err="1"/>
                  <a:t>dE</a:t>
                </a:r>
                <a:endParaRPr lang="ja-JP" altLang="en-US" dirty="0">
                  <a:latin typeface="Symbol" pitchFamily="18" charset="2"/>
                </a:endParaRPr>
              </a:p>
            </p:txBody>
          </p:sp>
          <p:cxnSp>
            <p:nvCxnSpPr>
              <p:cNvPr id="32782" name="直線コネクタ 28"/>
              <p:cNvCxnSpPr>
                <a:cxnSpLocks noChangeShapeType="1"/>
              </p:cNvCxnSpPr>
              <p:nvPr/>
            </p:nvCxnSpPr>
            <p:spPr bwMode="auto">
              <a:xfrm>
                <a:off x="3569750" y="6362799"/>
                <a:ext cx="685800" cy="0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テキスト ボックス 34"/>
              <p:cNvSpPr txBox="1"/>
              <p:nvPr/>
            </p:nvSpPr>
            <p:spPr>
              <a:xfrm>
                <a:off x="4287953" y="6171296"/>
                <a:ext cx="1444722" cy="36644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/>
                  <a:t>[</a:t>
                </a:r>
                <a:r>
                  <a:rPr lang="en-US" altLang="ja-JP" dirty="0" err="1"/>
                  <a:t>nb</a:t>
                </a:r>
                <a:r>
                  <a:rPr lang="en-US" altLang="ja-JP" dirty="0"/>
                  <a:t>/</a:t>
                </a:r>
                <a:r>
                  <a:rPr lang="en-US" altLang="ja-JP" dirty="0" err="1"/>
                  <a:t>sr</a:t>
                </a:r>
                <a:r>
                  <a:rPr lang="en-US" altLang="ja-JP" dirty="0"/>
                  <a:t> MeV]</a:t>
                </a:r>
                <a:endParaRPr lang="ja-JP" altLang="en-US" dirty="0"/>
              </a:p>
            </p:txBody>
          </p:sp>
        </p:grpSp>
      </p:grpSp>
      <p:sp>
        <p:nvSpPr>
          <p:cNvPr id="114" name="テキスト ボックス 113"/>
          <p:cNvSpPr txBox="1"/>
          <p:nvPr/>
        </p:nvSpPr>
        <p:spPr>
          <a:xfrm>
            <a:off x="4994275" y="5857875"/>
            <a:ext cx="300038" cy="341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0</a:t>
            </a:r>
            <a:endParaRPr lang="ja-JP" altLang="en-US" sz="1800" dirty="0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6334125" y="5857875"/>
            <a:ext cx="4127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50</a:t>
            </a:r>
            <a:endParaRPr lang="ja-JP" altLang="en-US" sz="1800" dirty="0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7543800" y="5838825"/>
            <a:ext cx="5270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100</a:t>
            </a:r>
            <a:endParaRPr lang="ja-JP" altLang="en-US" sz="1800" dirty="0"/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793750" y="5861050"/>
            <a:ext cx="6413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–150</a:t>
            </a:r>
            <a:endParaRPr lang="ja-JP" altLang="en-US" sz="1800" dirty="0"/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2057400" y="5867400"/>
            <a:ext cx="6413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–100</a:t>
            </a:r>
            <a:endParaRPr lang="ja-JP" altLang="en-US" sz="1800" dirty="0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3505200" y="5838825"/>
            <a:ext cx="5270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–50</a:t>
            </a:r>
            <a:endParaRPr lang="ja-JP" altLang="en-US" sz="18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736975" y="6181725"/>
            <a:ext cx="15922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 err="1"/>
              <a:t>E</a:t>
            </a:r>
            <a:r>
              <a:rPr lang="en-US" altLang="ja-JP" sz="1800" baseline="-25000" dirty="0" err="1"/>
              <a:t>ex</a:t>
            </a:r>
            <a:r>
              <a:rPr lang="en-US" altLang="ja-JP" sz="1800" dirty="0"/>
              <a:t> – E</a:t>
            </a:r>
            <a:r>
              <a:rPr lang="en-US" altLang="ja-JP" sz="1800" baseline="-25000" dirty="0"/>
              <a:t>0</a:t>
            </a:r>
            <a:r>
              <a:rPr lang="en-US" altLang="ja-JP" sz="1800" dirty="0"/>
              <a:t> [MeV]</a:t>
            </a:r>
            <a:endParaRPr lang="ja-JP" altLang="en-US" sz="1800" dirty="0"/>
          </a:p>
        </p:txBody>
      </p:sp>
      <p:sp>
        <p:nvSpPr>
          <p:cNvPr id="32850" name="Line 82"/>
          <p:cNvSpPr>
            <a:spLocks noChangeShapeType="1"/>
          </p:cNvSpPr>
          <p:nvPr/>
        </p:nvSpPr>
        <p:spPr bwMode="auto">
          <a:xfrm>
            <a:off x="5172075" y="1295400"/>
            <a:ext cx="0" cy="4572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143000" y="1524000"/>
            <a:ext cx="2696572" cy="10464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defRPr/>
            </a:pPr>
            <a:r>
              <a:rPr lang="en-US" altLang="ja-JP" dirty="0"/>
              <a:t>(</a:t>
            </a:r>
            <a:r>
              <a:rPr lang="en-US" altLang="ja-JP" i="1" dirty="0">
                <a:latin typeface="Georgia" pitchFamily="18" charset="0"/>
              </a:rPr>
              <a:t>V</a:t>
            </a:r>
            <a:r>
              <a:rPr lang="en-US" altLang="ja-JP" baseline="-25000" dirty="0"/>
              <a:t>0</a:t>
            </a:r>
            <a:r>
              <a:rPr lang="en-US" altLang="ja-JP" dirty="0"/>
              <a:t>,</a:t>
            </a:r>
            <a:r>
              <a:rPr lang="en-US" altLang="ja-JP" i="1" dirty="0">
                <a:latin typeface="Georgia" pitchFamily="18" charset="0"/>
              </a:rPr>
              <a:t>W</a:t>
            </a:r>
            <a:r>
              <a:rPr lang="en-US" altLang="ja-JP" baseline="-25000" dirty="0"/>
              <a:t>0</a:t>
            </a:r>
            <a:r>
              <a:rPr lang="en-US" altLang="ja-JP" dirty="0"/>
              <a:t>)= ‒(</a:t>
            </a:r>
            <a:r>
              <a:rPr lang="en-US" altLang="ja-JP" dirty="0" smtClean="0"/>
              <a:t>150,</a:t>
            </a:r>
            <a:r>
              <a:rPr lang="en-US" altLang="ja-JP" dirty="0" smtClean="0">
                <a:solidFill>
                  <a:srgbClr val="FF0000"/>
                </a:solidFill>
              </a:rPr>
              <a:t>5</a:t>
            </a:r>
            <a:r>
              <a:rPr lang="en-US" altLang="ja-JP" dirty="0" smtClean="0"/>
              <a:t>) MeV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defRPr/>
            </a:pP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en-US" altLang="ja-JP" baseline="-250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US" altLang="ja-JP" i="1" baseline="30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ja-JP" i="1" dirty="0">
                <a:solidFill>
                  <a:schemeClr val="accent1">
                    <a:lumMod val="50000"/>
                  </a:schemeClr>
                </a:solidFill>
              </a:rPr>
              <a:t>~</a:t>
            </a: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NJL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defRPr/>
            </a:pP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  <a:latin typeface="Symbol" pitchFamily="18" charset="2"/>
              </a:rPr>
              <a:t>G</a:t>
            </a: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</a:rPr>
              <a:t>~ </a:t>
            </a: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10 </a:t>
            </a: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</a:rPr>
              <a:t>MeV</a:t>
            </a:r>
            <a:r>
              <a:rPr lang="ja-JP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</a:rPr>
              <a:t>(~ TAPS</a:t>
            </a: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altLang="ja-JP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1" name="Line 74"/>
          <p:cNvSpPr>
            <a:spLocks noChangeShapeType="1"/>
          </p:cNvSpPr>
          <p:nvPr/>
        </p:nvSpPr>
        <p:spPr bwMode="auto">
          <a:xfrm>
            <a:off x="5176405" y="1299441"/>
            <a:ext cx="0" cy="4572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1295400" y="3432175"/>
            <a:ext cx="104616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(0p</a:t>
            </a:r>
            <a:r>
              <a:rPr lang="en-US" altLang="ja-JP" baseline="-25000" dirty="0"/>
              <a:t>3/2</a:t>
            </a:r>
            <a:r>
              <a:rPr lang="en-US" altLang="ja-JP" dirty="0"/>
              <a:t>)</a:t>
            </a:r>
            <a:r>
              <a:rPr lang="en-US" altLang="ja-JP" baseline="30000" dirty="0"/>
              <a:t>‒1</a:t>
            </a:r>
            <a:r>
              <a:rPr lang="en-US" altLang="ja-JP" dirty="0"/>
              <a:t> </a:t>
            </a:r>
            <a:endParaRPr lang="ja-JP" altLang="en-US" dirty="0"/>
          </a:p>
        </p:txBody>
      </p:sp>
      <p:grpSp>
        <p:nvGrpSpPr>
          <p:cNvPr id="74" name="Group 51"/>
          <p:cNvGrpSpPr>
            <a:grpSpLocks/>
          </p:cNvGrpSpPr>
          <p:nvPr/>
        </p:nvGrpSpPr>
        <p:grpSpPr bwMode="auto">
          <a:xfrm>
            <a:off x="2133600" y="3641725"/>
            <a:ext cx="152400" cy="152400"/>
            <a:chOff x="1392" y="1632"/>
            <a:chExt cx="288" cy="288"/>
          </a:xfrm>
        </p:grpSpPr>
        <p:sp>
          <p:nvSpPr>
            <p:cNvPr id="77" name="Oval 47"/>
            <p:cNvSpPr>
              <a:spLocks noChangeArrowheads="1"/>
            </p:cNvSpPr>
            <p:nvPr/>
          </p:nvSpPr>
          <p:spPr bwMode="auto">
            <a:xfrm>
              <a:off x="1392" y="1632"/>
              <a:ext cx="288" cy="2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78" name="Line 48"/>
            <p:cNvSpPr>
              <a:spLocks noChangeShapeType="1"/>
            </p:cNvSpPr>
            <p:nvPr/>
          </p:nvSpPr>
          <p:spPr bwMode="auto">
            <a:xfrm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79" name="Line 50"/>
            <p:cNvSpPr>
              <a:spLocks noChangeShapeType="1"/>
            </p:cNvSpPr>
            <p:nvPr/>
          </p:nvSpPr>
          <p:spPr bwMode="auto">
            <a:xfrm flipH="1"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75" name="テキスト ボックス 74"/>
          <p:cNvSpPr txBox="1"/>
          <p:nvPr/>
        </p:nvSpPr>
        <p:spPr>
          <a:xfrm>
            <a:off x="2266950" y="3502025"/>
            <a:ext cx="41751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altLang="ja-JP" sz="2000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2000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endParaRPr lang="ja-JP" altLang="en-US" sz="2000">
              <a:solidFill>
                <a:srgbClr val="606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6" name="Line 53"/>
          <p:cNvSpPr>
            <a:spLocks noChangeShapeType="1"/>
          </p:cNvSpPr>
          <p:nvPr/>
        </p:nvSpPr>
        <p:spPr bwMode="auto">
          <a:xfrm>
            <a:off x="1981200" y="3886200"/>
            <a:ext cx="595745" cy="15378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81" name="テキスト ボックス 41"/>
          <p:cNvSpPr txBox="1"/>
          <p:nvPr/>
        </p:nvSpPr>
        <p:spPr>
          <a:xfrm>
            <a:off x="2286000" y="3051175"/>
            <a:ext cx="104616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(0p</a:t>
            </a:r>
            <a:r>
              <a:rPr lang="en-US" altLang="ja-JP" baseline="-25000" dirty="0"/>
              <a:t>3/2</a:t>
            </a:r>
            <a:r>
              <a:rPr lang="en-US" altLang="ja-JP" dirty="0"/>
              <a:t>)</a:t>
            </a:r>
            <a:r>
              <a:rPr lang="en-US" altLang="ja-JP" baseline="30000" dirty="0"/>
              <a:t>‒1</a:t>
            </a:r>
            <a:r>
              <a:rPr lang="en-US" altLang="ja-JP" dirty="0"/>
              <a:t> </a:t>
            </a:r>
            <a:endParaRPr lang="ja-JP" altLang="en-US" dirty="0"/>
          </a:p>
        </p:txBody>
      </p:sp>
      <p:grpSp>
        <p:nvGrpSpPr>
          <p:cNvPr id="82" name="Group 62"/>
          <p:cNvGrpSpPr>
            <a:grpSpLocks/>
          </p:cNvGrpSpPr>
          <p:nvPr/>
        </p:nvGrpSpPr>
        <p:grpSpPr bwMode="auto">
          <a:xfrm>
            <a:off x="3124200" y="3270250"/>
            <a:ext cx="152400" cy="152400"/>
            <a:chOff x="1392" y="1632"/>
            <a:chExt cx="288" cy="288"/>
          </a:xfrm>
        </p:grpSpPr>
        <p:sp>
          <p:nvSpPr>
            <p:cNvPr id="85" name="Oval 63"/>
            <p:cNvSpPr>
              <a:spLocks noChangeArrowheads="1"/>
            </p:cNvSpPr>
            <p:nvPr/>
          </p:nvSpPr>
          <p:spPr bwMode="auto">
            <a:xfrm>
              <a:off x="1392" y="1632"/>
              <a:ext cx="288" cy="2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86" name="Line 64"/>
            <p:cNvSpPr>
              <a:spLocks noChangeShapeType="1"/>
            </p:cNvSpPr>
            <p:nvPr/>
          </p:nvSpPr>
          <p:spPr bwMode="auto">
            <a:xfrm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87" name="Line 65"/>
            <p:cNvSpPr>
              <a:spLocks noChangeShapeType="1"/>
            </p:cNvSpPr>
            <p:nvPr/>
          </p:nvSpPr>
          <p:spPr bwMode="auto">
            <a:xfrm flipH="1"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83" name="テキスト ボックス 48"/>
          <p:cNvSpPr txBox="1"/>
          <p:nvPr/>
        </p:nvSpPr>
        <p:spPr>
          <a:xfrm>
            <a:off x="3257550" y="3130550"/>
            <a:ext cx="44608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ja-JP" sz="2000" i="1" baseline="-25000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2000" baseline="-250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endParaRPr lang="ja-JP" altLang="en-US" sz="20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4" name="Line 67"/>
          <p:cNvSpPr>
            <a:spLocks noChangeShapeType="1"/>
          </p:cNvSpPr>
          <p:nvPr/>
        </p:nvSpPr>
        <p:spPr bwMode="auto">
          <a:xfrm>
            <a:off x="3124199" y="3581399"/>
            <a:ext cx="481446" cy="10841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89" name="テキスト ボックス 41"/>
          <p:cNvSpPr txBox="1"/>
          <p:nvPr/>
        </p:nvSpPr>
        <p:spPr>
          <a:xfrm>
            <a:off x="3200400" y="2667000"/>
            <a:ext cx="104616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(0p</a:t>
            </a:r>
            <a:r>
              <a:rPr lang="en-US" altLang="ja-JP" baseline="-25000" dirty="0"/>
              <a:t>3/2</a:t>
            </a:r>
            <a:r>
              <a:rPr lang="en-US" altLang="ja-JP" dirty="0"/>
              <a:t>)</a:t>
            </a:r>
            <a:r>
              <a:rPr lang="en-US" altLang="ja-JP" baseline="30000" dirty="0"/>
              <a:t>‒1</a:t>
            </a:r>
            <a:r>
              <a:rPr lang="en-US" altLang="ja-JP" dirty="0"/>
              <a:t> </a:t>
            </a:r>
            <a:endParaRPr lang="ja-JP" altLang="en-US" dirty="0"/>
          </a:p>
        </p:txBody>
      </p:sp>
      <p:grpSp>
        <p:nvGrpSpPr>
          <p:cNvPr id="90" name="Group 69"/>
          <p:cNvGrpSpPr>
            <a:grpSpLocks/>
          </p:cNvGrpSpPr>
          <p:nvPr/>
        </p:nvGrpSpPr>
        <p:grpSpPr bwMode="auto">
          <a:xfrm>
            <a:off x="4057650" y="2819400"/>
            <a:ext cx="152400" cy="152400"/>
            <a:chOff x="1392" y="1632"/>
            <a:chExt cx="288" cy="288"/>
          </a:xfrm>
        </p:grpSpPr>
        <p:sp>
          <p:nvSpPr>
            <p:cNvPr id="93" name="Oval 70"/>
            <p:cNvSpPr>
              <a:spLocks noChangeArrowheads="1"/>
            </p:cNvSpPr>
            <p:nvPr/>
          </p:nvSpPr>
          <p:spPr bwMode="auto">
            <a:xfrm>
              <a:off x="1392" y="1632"/>
              <a:ext cx="288" cy="2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94" name="Line 71"/>
            <p:cNvSpPr>
              <a:spLocks noChangeShapeType="1"/>
            </p:cNvSpPr>
            <p:nvPr/>
          </p:nvSpPr>
          <p:spPr bwMode="auto">
            <a:xfrm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95" name="Line 72"/>
            <p:cNvSpPr>
              <a:spLocks noChangeShapeType="1"/>
            </p:cNvSpPr>
            <p:nvPr/>
          </p:nvSpPr>
          <p:spPr bwMode="auto">
            <a:xfrm flipH="1"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91" name="テキスト ボックス 48"/>
          <p:cNvSpPr txBox="1"/>
          <p:nvPr/>
        </p:nvSpPr>
        <p:spPr>
          <a:xfrm>
            <a:off x="4191000" y="2679700"/>
            <a:ext cx="44608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altLang="ja-JP" sz="2000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2000" baseline="-25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endParaRPr lang="ja-JP" altLang="en-US" sz="200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" name="Line 74"/>
          <p:cNvSpPr>
            <a:spLocks noChangeShapeType="1"/>
          </p:cNvSpPr>
          <p:nvPr/>
        </p:nvSpPr>
        <p:spPr bwMode="auto">
          <a:xfrm>
            <a:off x="4114801" y="3200400"/>
            <a:ext cx="384464" cy="11326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97" name="テキスト ボックス 41"/>
          <p:cNvSpPr txBox="1"/>
          <p:nvPr/>
        </p:nvSpPr>
        <p:spPr>
          <a:xfrm>
            <a:off x="5676900" y="2085181"/>
            <a:ext cx="104616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(0p</a:t>
            </a:r>
            <a:r>
              <a:rPr lang="en-US" altLang="ja-JP" baseline="-25000" dirty="0"/>
              <a:t>3/2</a:t>
            </a:r>
            <a:r>
              <a:rPr lang="en-US" altLang="ja-JP" dirty="0"/>
              <a:t>)</a:t>
            </a:r>
            <a:r>
              <a:rPr lang="en-US" altLang="ja-JP" baseline="30000" dirty="0"/>
              <a:t>‒1</a:t>
            </a:r>
            <a:r>
              <a:rPr lang="en-US" altLang="ja-JP" dirty="0"/>
              <a:t> </a:t>
            </a:r>
            <a:endParaRPr lang="ja-JP" altLang="en-US" dirty="0"/>
          </a:p>
        </p:txBody>
      </p:sp>
      <p:grpSp>
        <p:nvGrpSpPr>
          <p:cNvPr id="98" name="Group 76"/>
          <p:cNvGrpSpPr>
            <a:grpSpLocks/>
          </p:cNvGrpSpPr>
          <p:nvPr/>
        </p:nvGrpSpPr>
        <p:grpSpPr bwMode="auto">
          <a:xfrm>
            <a:off x="6543675" y="2256631"/>
            <a:ext cx="152400" cy="152400"/>
            <a:chOff x="1392" y="1632"/>
            <a:chExt cx="288" cy="288"/>
          </a:xfrm>
        </p:grpSpPr>
        <p:sp>
          <p:nvSpPr>
            <p:cNvPr id="101" name="Oval 77"/>
            <p:cNvSpPr>
              <a:spLocks noChangeArrowheads="1"/>
            </p:cNvSpPr>
            <p:nvPr/>
          </p:nvSpPr>
          <p:spPr bwMode="auto">
            <a:xfrm>
              <a:off x="1392" y="1632"/>
              <a:ext cx="288" cy="2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08" name="Line 78"/>
            <p:cNvSpPr>
              <a:spLocks noChangeShapeType="1"/>
            </p:cNvSpPr>
            <p:nvPr/>
          </p:nvSpPr>
          <p:spPr bwMode="auto">
            <a:xfrm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110" name="Line 79"/>
            <p:cNvSpPr>
              <a:spLocks noChangeShapeType="1"/>
            </p:cNvSpPr>
            <p:nvPr/>
          </p:nvSpPr>
          <p:spPr bwMode="auto">
            <a:xfrm flipH="1"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99" name="テキスト ボックス 48"/>
          <p:cNvSpPr txBox="1"/>
          <p:nvPr/>
        </p:nvSpPr>
        <p:spPr>
          <a:xfrm>
            <a:off x="6677025" y="2116931"/>
            <a:ext cx="38893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ja-JP" sz="2000" i="1" baseline="-25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2000" baseline="-250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endParaRPr lang="ja-JP" altLang="en-US" sz="20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0" name="Line 81"/>
          <p:cNvSpPr>
            <a:spLocks noChangeShapeType="1"/>
          </p:cNvSpPr>
          <p:nvPr/>
        </p:nvSpPr>
        <p:spPr bwMode="auto">
          <a:xfrm flipH="1">
            <a:off x="5444835" y="2488768"/>
            <a:ext cx="298739" cy="929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111" name="Line 84"/>
          <p:cNvSpPr>
            <a:spLocks noChangeShapeType="1"/>
          </p:cNvSpPr>
          <p:nvPr/>
        </p:nvSpPr>
        <p:spPr bwMode="auto">
          <a:xfrm flipH="1">
            <a:off x="7221682" y="2932113"/>
            <a:ext cx="140060" cy="2475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112" name="Text Box 85"/>
          <p:cNvSpPr txBox="1">
            <a:spLocks noChangeArrowheads="1"/>
          </p:cNvSpPr>
          <p:nvPr/>
        </p:nvSpPr>
        <p:spPr bwMode="auto">
          <a:xfrm>
            <a:off x="7086600" y="2528454"/>
            <a:ext cx="633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total</a:t>
            </a:r>
          </a:p>
        </p:txBody>
      </p:sp>
      <p:sp>
        <p:nvSpPr>
          <p:cNvPr id="59" name="正方形/長方形 58"/>
          <p:cNvSpPr/>
          <p:nvPr/>
        </p:nvSpPr>
        <p:spPr>
          <a:xfrm>
            <a:off x="2947193" y="6550223"/>
            <a:ext cx="5819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u="sng" dirty="0">
                <a:solidFill>
                  <a:srgbClr val="663300"/>
                </a:solidFill>
                <a:cs typeface="Calibri" pitchFamily="34" charset="0"/>
              </a:rPr>
              <a:t>H. Nagahiro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</a:t>
            </a:r>
            <a:r>
              <a:rPr lang="en-US" altLang="ja-JP" sz="1400" dirty="0" err="1">
                <a:solidFill>
                  <a:srgbClr val="663300"/>
                </a:solidFill>
                <a:cs typeface="Calibri" pitchFamily="34" charset="0"/>
              </a:rPr>
              <a:t>D.Jido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H. </a:t>
            </a:r>
            <a:r>
              <a:rPr lang="en-US" altLang="ja-JP" sz="1400" dirty="0" smtClean="0">
                <a:solidFill>
                  <a:srgbClr val="663300"/>
                </a:solidFill>
                <a:cs typeface="Calibri" pitchFamily="34" charset="0"/>
              </a:rPr>
              <a:t>Fujioka, </a:t>
            </a:r>
            <a:r>
              <a:rPr lang="en-US" altLang="ja-JP" sz="1400" dirty="0" err="1" smtClean="0">
                <a:solidFill>
                  <a:srgbClr val="663300"/>
                </a:solidFill>
                <a:cs typeface="Calibri" pitchFamily="34" charset="0"/>
              </a:rPr>
              <a:t>K.Itahashi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S. </a:t>
            </a:r>
            <a:r>
              <a:rPr lang="en-US" altLang="ja-JP" sz="1400" dirty="0" err="1">
                <a:solidFill>
                  <a:srgbClr val="663300"/>
                </a:solidFill>
                <a:cs typeface="Calibri" pitchFamily="34" charset="0"/>
              </a:rPr>
              <a:t>Hirenzaki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 </a:t>
            </a:r>
            <a:r>
              <a:rPr lang="en-US" altLang="ja-JP" sz="1400" dirty="0" smtClean="0">
                <a:solidFill>
                  <a:srgbClr val="663300"/>
                </a:solidFill>
                <a:cs typeface="Calibri" pitchFamily="34" charset="0"/>
              </a:rPr>
              <a:t>PRC87(13)045201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28909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57" y="1301875"/>
            <a:ext cx="6855343" cy="456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88" y="1301874"/>
            <a:ext cx="6855412" cy="456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4CE5B67A-E995-4A7C-81D6-0F56A77A3931}" type="slidenum">
              <a:rPr lang="ja-JP" altLang="en-US"/>
              <a:pPr/>
              <a:t>26</a:t>
            </a:fld>
            <a:endParaRPr lang="en-US" altLang="ja-JP"/>
          </a:p>
        </p:txBody>
      </p:sp>
      <p:sp>
        <p:nvSpPr>
          <p:cNvPr id="877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/>
              <a:t>Numerical </a:t>
            </a:r>
            <a:r>
              <a:rPr lang="en-US" altLang="ja-JP" dirty="0" smtClean="0"/>
              <a:t>results</a:t>
            </a:r>
            <a:r>
              <a:rPr lang="en-US" altLang="ja-JP" dirty="0"/>
              <a:t> :  ‒(</a:t>
            </a:r>
            <a:r>
              <a:rPr lang="en-US" altLang="ja-JP" dirty="0" smtClean="0"/>
              <a:t>100, 20</a:t>
            </a:r>
            <a:r>
              <a:rPr lang="en-US" altLang="ja-JP" dirty="0"/>
              <a:t>) MeV : </a:t>
            </a:r>
            <a:r>
              <a:rPr lang="en-US" altLang="ja-JP" baseline="30000" dirty="0"/>
              <a:t>12</a:t>
            </a:r>
            <a:r>
              <a:rPr lang="en-US" altLang="ja-JP" dirty="0"/>
              <a:t>C(</a:t>
            </a:r>
            <a:r>
              <a:rPr lang="en-US" altLang="ja-JP" dirty="0" err="1"/>
              <a:t>p,d</a:t>
            </a:r>
            <a:r>
              <a:rPr lang="en-US" altLang="ja-JP" dirty="0"/>
              <a:t>)</a:t>
            </a:r>
            <a:r>
              <a:rPr lang="en-US" altLang="ja-JP" baseline="30000" dirty="0"/>
              <a:t>11</a:t>
            </a:r>
            <a:r>
              <a:rPr lang="en-US" altLang="ja-JP" dirty="0"/>
              <a:t>C</a:t>
            </a:r>
            <a:r>
              <a:rPr lang="en-US" altLang="ja-JP" baseline="-25000" dirty="0">
                <a:latin typeface="Symbol" pitchFamily="18" charset="2"/>
              </a:rPr>
              <a:t>h</a:t>
            </a:r>
            <a:r>
              <a:rPr lang="en-US" altLang="ja-JP" baseline="-25000" dirty="0"/>
              <a:t>’</a:t>
            </a:r>
            <a:endParaRPr lang="en-US" altLang="ja-JP" dirty="0"/>
          </a:p>
        </p:txBody>
      </p:sp>
      <p:grpSp>
        <p:nvGrpSpPr>
          <p:cNvPr id="32854" name="Group 86"/>
          <p:cNvGrpSpPr>
            <a:grpSpLocks/>
          </p:cNvGrpSpPr>
          <p:nvPr/>
        </p:nvGrpSpPr>
        <p:grpSpPr bwMode="auto">
          <a:xfrm>
            <a:off x="76200" y="1143000"/>
            <a:ext cx="1011238" cy="4792663"/>
            <a:chOff x="48" y="720"/>
            <a:chExt cx="637" cy="3019"/>
          </a:xfrm>
        </p:grpSpPr>
        <p:sp>
          <p:nvSpPr>
            <p:cNvPr id="103" name="テキスト ボックス 102"/>
            <p:cNvSpPr txBox="1"/>
            <p:nvPr/>
          </p:nvSpPr>
          <p:spPr>
            <a:xfrm>
              <a:off x="425" y="720"/>
              <a:ext cx="260" cy="2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80</a:t>
              </a:r>
              <a:endParaRPr lang="ja-JP" altLang="en-US" sz="1800" dirty="0"/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>
              <a:off x="424" y="1424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60</a:t>
              </a:r>
              <a:endParaRPr lang="ja-JP" altLang="en-US" sz="1800" dirty="0"/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424" y="2139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40</a:t>
              </a:r>
              <a:endParaRPr lang="ja-JP" altLang="en-US" sz="1800" dirty="0"/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424" y="2848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20</a:t>
              </a:r>
              <a:endParaRPr lang="ja-JP" altLang="en-US" sz="1800" dirty="0"/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496" y="3524"/>
              <a:ext cx="189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0</a:t>
              </a:r>
              <a:endParaRPr lang="ja-JP" altLang="en-US" sz="1800" dirty="0"/>
            </a:p>
          </p:txBody>
        </p:sp>
        <p:grpSp>
          <p:nvGrpSpPr>
            <p:cNvPr id="32779" name="グループ化 35"/>
            <p:cNvGrpSpPr>
              <a:grpSpLocks/>
            </p:cNvGrpSpPr>
            <p:nvPr/>
          </p:nvGrpSpPr>
          <p:grpSpPr bwMode="auto">
            <a:xfrm rot="-5400000">
              <a:off x="-434" y="1910"/>
              <a:ext cx="1403" cy="439"/>
              <a:chOff x="3506851" y="5998383"/>
              <a:chExt cx="2227412" cy="696412"/>
            </a:xfrm>
          </p:grpSpPr>
          <p:sp>
            <p:nvSpPr>
              <p:cNvPr id="27" name="テキスト ボックス 26"/>
              <p:cNvSpPr txBox="1"/>
              <p:nvPr/>
            </p:nvSpPr>
            <p:spPr>
              <a:xfrm>
                <a:off x="3637035" y="5998383"/>
                <a:ext cx="546137" cy="3664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/>
                  <a:t>d</a:t>
                </a:r>
                <a:r>
                  <a:rPr lang="en-US" altLang="ja-JP" baseline="30000" dirty="0"/>
                  <a:t>2</a:t>
                </a:r>
                <a:r>
                  <a:rPr lang="en-US" altLang="ja-JP" dirty="0">
                    <a:latin typeface="Symbol" pitchFamily="18" charset="2"/>
                  </a:rPr>
                  <a:t>s</a:t>
                </a:r>
                <a:endParaRPr lang="ja-JP" altLang="en-US" dirty="0">
                  <a:latin typeface="Symbol" pitchFamily="18" charset="2"/>
                </a:endParaRPr>
              </a:p>
            </p:txBody>
          </p:sp>
          <p:sp>
            <p:nvSpPr>
              <p:cNvPr id="109" name="テキスト ボックス 108"/>
              <p:cNvSpPr txBox="1"/>
              <p:nvPr/>
            </p:nvSpPr>
            <p:spPr>
              <a:xfrm>
                <a:off x="3506852" y="6328346"/>
                <a:ext cx="789041" cy="3664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 err="1"/>
                  <a:t>d</a:t>
                </a:r>
                <a:r>
                  <a:rPr lang="en-US" altLang="ja-JP" dirty="0" err="1">
                    <a:latin typeface="Symbol" pitchFamily="18" charset="2"/>
                  </a:rPr>
                  <a:t>W</a:t>
                </a:r>
                <a:r>
                  <a:rPr lang="en-US" altLang="ja-JP" dirty="0" err="1"/>
                  <a:t>dE</a:t>
                </a:r>
                <a:endParaRPr lang="ja-JP" altLang="en-US" dirty="0">
                  <a:latin typeface="Symbol" pitchFamily="18" charset="2"/>
                </a:endParaRPr>
              </a:p>
            </p:txBody>
          </p:sp>
          <p:cxnSp>
            <p:nvCxnSpPr>
              <p:cNvPr id="32782" name="直線コネクタ 28"/>
              <p:cNvCxnSpPr>
                <a:cxnSpLocks noChangeShapeType="1"/>
              </p:cNvCxnSpPr>
              <p:nvPr/>
            </p:nvCxnSpPr>
            <p:spPr bwMode="auto">
              <a:xfrm>
                <a:off x="3569750" y="6362799"/>
                <a:ext cx="685800" cy="0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テキスト ボックス 34"/>
              <p:cNvSpPr txBox="1"/>
              <p:nvPr/>
            </p:nvSpPr>
            <p:spPr>
              <a:xfrm>
                <a:off x="4287953" y="6171296"/>
                <a:ext cx="1444722" cy="36644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/>
                  <a:t>[</a:t>
                </a:r>
                <a:r>
                  <a:rPr lang="en-US" altLang="ja-JP" dirty="0" err="1"/>
                  <a:t>nb</a:t>
                </a:r>
                <a:r>
                  <a:rPr lang="en-US" altLang="ja-JP" dirty="0"/>
                  <a:t>/</a:t>
                </a:r>
                <a:r>
                  <a:rPr lang="en-US" altLang="ja-JP" dirty="0" err="1"/>
                  <a:t>sr</a:t>
                </a:r>
                <a:r>
                  <a:rPr lang="en-US" altLang="ja-JP" dirty="0"/>
                  <a:t> MeV]</a:t>
                </a:r>
                <a:endParaRPr lang="ja-JP" altLang="en-US" dirty="0"/>
              </a:p>
            </p:txBody>
          </p:sp>
        </p:grpSp>
      </p:grpSp>
      <p:sp>
        <p:nvSpPr>
          <p:cNvPr id="114" name="テキスト ボックス 113"/>
          <p:cNvSpPr txBox="1"/>
          <p:nvPr/>
        </p:nvSpPr>
        <p:spPr>
          <a:xfrm>
            <a:off x="4994275" y="5857875"/>
            <a:ext cx="300038" cy="341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0</a:t>
            </a:r>
            <a:endParaRPr lang="ja-JP" altLang="en-US" sz="1800" dirty="0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6334125" y="5857875"/>
            <a:ext cx="4127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50</a:t>
            </a:r>
            <a:endParaRPr lang="ja-JP" altLang="en-US" sz="1800" dirty="0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7543800" y="5838825"/>
            <a:ext cx="5270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100</a:t>
            </a:r>
            <a:endParaRPr lang="ja-JP" altLang="en-US" sz="1800" dirty="0"/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793750" y="5861050"/>
            <a:ext cx="6413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–150</a:t>
            </a:r>
            <a:endParaRPr lang="ja-JP" altLang="en-US" sz="1800" dirty="0"/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2057400" y="5867400"/>
            <a:ext cx="6413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–100</a:t>
            </a:r>
            <a:endParaRPr lang="ja-JP" altLang="en-US" sz="1800" dirty="0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3505200" y="5838825"/>
            <a:ext cx="5270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–50</a:t>
            </a:r>
            <a:endParaRPr lang="ja-JP" altLang="en-US" sz="18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736975" y="6181725"/>
            <a:ext cx="15922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 err="1"/>
              <a:t>E</a:t>
            </a:r>
            <a:r>
              <a:rPr lang="en-US" altLang="ja-JP" sz="1800" baseline="-25000" dirty="0" err="1"/>
              <a:t>ex</a:t>
            </a:r>
            <a:r>
              <a:rPr lang="en-US" altLang="ja-JP" sz="1800" dirty="0"/>
              <a:t> – E</a:t>
            </a:r>
            <a:r>
              <a:rPr lang="en-US" altLang="ja-JP" sz="1800" baseline="-25000" dirty="0"/>
              <a:t>0</a:t>
            </a:r>
            <a:r>
              <a:rPr lang="en-US" altLang="ja-JP" sz="1800" dirty="0"/>
              <a:t> [MeV]</a:t>
            </a:r>
            <a:endParaRPr lang="ja-JP" altLang="en-US" sz="1800" dirty="0"/>
          </a:p>
        </p:txBody>
      </p:sp>
      <p:sp>
        <p:nvSpPr>
          <p:cNvPr id="32850" name="Line 82"/>
          <p:cNvSpPr>
            <a:spLocks noChangeShapeType="1"/>
          </p:cNvSpPr>
          <p:nvPr/>
        </p:nvSpPr>
        <p:spPr bwMode="auto">
          <a:xfrm>
            <a:off x="5172075" y="1295400"/>
            <a:ext cx="0" cy="4572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143000" y="1524000"/>
            <a:ext cx="28889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</a:t>
            </a:r>
            <a:r>
              <a:rPr lang="en-US" altLang="ja-JP" i="1" dirty="0">
                <a:latin typeface="Georgia" pitchFamily="18" charset="0"/>
              </a:rPr>
              <a:t>V</a:t>
            </a:r>
            <a:r>
              <a:rPr lang="en-US" altLang="ja-JP" baseline="-25000" dirty="0"/>
              <a:t>0</a:t>
            </a:r>
            <a:r>
              <a:rPr lang="en-US" altLang="ja-JP" dirty="0"/>
              <a:t>,</a:t>
            </a:r>
            <a:r>
              <a:rPr lang="en-US" altLang="ja-JP" i="1" dirty="0">
                <a:latin typeface="Georgia" pitchFamily="18" charset="0"/>
              </a:rPr>
              <a:t>W</a:t>
            </a:r>
            <a:r>
              <a:rPr lang="en-US" altLang="ja-JP" baseline="-25000" dirty="0"/>
              <a:t>0</a:t>
            </a:r>
            <a:r>
              <a:rPr lang="en-US" altLang="ja-JP" dirty="0"/>
              <a:t>)= ‒(</a:t>
            </a:r>
            <a:r>
              <a:rPr lang="en-US" altLang="ja-JP" dirty="0" smtClean="0"/>
              <a:t>100, 20) </a:t>
            </a:r>
            <a:r>
              <a:rPr lang="en-US" altLang="ja-JP" dirty="0"/>
              <a:t>MeV</a:t>
            </a:r>
            <a:endParaRPr lang="ja-JP" altLang="en-US" dirty="0"/>
          </a:p>
        </p:txBody>
      </p:sp>
      <p:sp>
        <p:nvSpPr>
          <p:cNvPr id="71" name="Line 74"/>
          <p:cNvSpPr>
            <a:spLocks noChangeShapeType="1"/>
          </p:cNvSpPr>
          <p:nvPr/>
        </p:nvSpPr>
        <p:spPr bwMode="auto">
          <a:xfrm>
            <a:off x="5176405" y="1299441"/>
            <a:ext cx="0" cy="4572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1610518" y="3370263"/>
            <a:ext cx="104616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(0p</a:t>
            </a:r>
            <a:r>
              <a:rPr lang="en-US" altLang="ja-JP" baseline="-25000" dirty="0"/>
              <a:t>3/2</a:t>
            </a:r>
            <a:r>
              <a:rPr lang="en-US" altLang="ja-JP" dirty="0"/>
              <a:t>)</a:t>
            </a:r>
            <a:r>
              <a:rPr lang="en-US" altLang="ja-JP" baseline="30000" dirty="0"/>
              <a:t>‒1</a:t>
            </a:r>
            <a:r>
              <a:rPr lang="en-US" altLang="ja-JP" dirty="0"/>
              <a:t> </a:t>
            </a:r>
            <a:endParaRPr lang="ja-JP" altLang="en-US" dirty="0"/>
          </a:p>
        </p:txBody>
      </p:sp>
      <p:grpSp>
        <p:nvGrpSpPr>
          <p:cNvPr id="74" name="Group 51"/>
          <p:cNvGrpSpPr>
            <a:grpSpLocks/>
          </p:cNvGrpSpPr>
          <p:nvPr/>
        </p:nvGrpSpPr>
        <p:grpSpPr bwMode="auto">
          <a:xfrm>
            <a:off x="2448718" y="3579813"/>
            <a:ext cx="152400" cy="152400"/>
            <a:chOff x="1392" y="1632"/>
            <a:chExt cx="288" cy="288"/>
          </a:xfrm>
        </p:grpSpPr>
        <p:sp>
          <p:nvSpPr>
            <p:cNvPr id="77" name="Oval 47"/>
            <p:cNvSpPr>
              <a:spLocks noChangeArrowheads="1"/>
            </p:cNvSpPr>
            <p:nvPr/>
          </p:nvSpPr>
          <p:spPr bwMode="auto">
            <a:xfrm>
              <a:off x="1392" y="1632"/>
              <a:ext cx="288" cy="2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78" name="Line 48"/>
            <p:cNvSpPr>
              <a:spLocks noChangeShapeType="1"/>
            </p:cNvSpPr>
            <p:nvPr/>
          </p:nvSpPr>
          <p:spPr bwMode="auto">
            <a:xfrm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79" name="Line 50"/>
            <p:cNvSpPr>
              <a:spLocks noChangeShapeType="1"/>
            </p:cNvSpPr>
            <p:nvPr/>
          </p:nvSpPr>
          <p:spPr bwMode="auto">
            <a:xfrm flipH="1"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75" name="テキスト ボックス 74"/>
          <p:cNvSpPr txBox="1"/>
          <p:nvPr/>
        </p:nvSpPr>
        <p:spPr>
          <a:xfrm>
            <a:off x="2582068" y="3440113"/>
            <a:ext cx="41751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altLang="ja-JP" sz="2000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2000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endParaRPr lang="ja-JP" altLang="en-US" sz="2000">
              <a:solidFill>
                <a:srgbClr val="606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6" name="Line 53"/>
          <p:cNvSpPr>
            <a:spLocks noChangeShapeType="1"/>
          </p:cNvSpPr>
          <p:nvPr/>
        </p:nvSpPr>
        <p:spPr bwMode="auto">
          <a:xfrm>
            <a:off x="2632075" y="3891972"/>
            <a:ext cx="1004527" cy="18230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81" name="テキスト ボックス 41"/>
          <p:cNvSpPr txBox="1"/>
          <p:nvPr/>
        </p:nvSpPr>
        <p:spPr>
          <a:xfrm>
            <a:off x="2753518" y="2874457"/>
            <a:ext cx="104616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(0p</a:t>
            </a:r>
            <a:r>
              <a:rPr lang="en-US" altLang="ja-JP" baseline="-25000" dirty="0"/>
              <a:t>3/2</a:t>
            </a:r>
            <a:r>
              <a:rPr lang="en-US" altLang="ja-JP" dirty="0"/>
              <a:t>)</a:t>
            </a:r>
            <a:r>
              <a:rPr lang="en-US" altLang="ja-JP" baseline="30000" dirty="0"/>
              <a:t>‒1</a:t>
            </a:r>
            <a:r>
              <a:rPr lang="en-US" altLang="ja-JP" dirty="0"/>
              <a:t> </a:t>
            </a:r>
            <a:endParaRPr lang="ja-JP" altLang="en-US" dirty="0"/>
          </a:p>
        </p:txBody>
      </p:sp>
      <p:grpSp>
        <p:nvGrpSpPr>
          <p:cNvPr id="82" name="Group 62"/>
          <p:cNvGrpSpPr>
            <a:grpSpLocks/>
          </p:cNvGrpSpPr>
          <p:nvPr/>
        </p:nvGrpSpPr>
        <p:grpSpPr bwMode="auto">
          <a:xfrm>
            <a:off x="3591718" y="3093532"/>
            <a:ext cx="152400" cy="152400"/>
            <a:chOff x="1392" y="1632"/>
            <a:chExt cx="288" cy="288"/>
          </a:xfrm>
        </p:grpSpPr>
        <p:sp>
          <p:nvSpPr>
            <p:cNvPr id="85" name="Oval 63"/>
            <p:cNvSpPr>
              <a:spLocks noChangeArrowheads="1"/>
            </p:cNvSpPr>
            <p:nvPr/>
          </p:nvSpPr>
          <p:spPr bwMode="auto">
            <a:xfrm>
              <a:off x="1392" y="1632"/>
              <a:ext cx="288" cy="2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86" name="Line 64"/>
            <p:cNvSpPr>
              <a:spLocks noChangeShapeType="1"/>
            </p:cNvSpPr>
            <p:nvPr/>
          </p:nvSpPr>
          <p:spPr bwMode="auto">
            <a:xfrm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87" name="Line 65"/>
            <p:cNvSpPr>
              <a:spLocks noChangeShapeType="1"/>
            </p:cNvSpPr>
            <p:nvPr/>
          </p:nvSpPr>
          <p:spPr bwMode="auto">
            <a:xfrm flipH="1"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83" name="テキスト ボックス 48"/>
          <p:cNvSpPr txBox="1"/>
          <p:nvPr/>
        </p:nvSpPr>
        <p:spPr>
          <a:xfrm>
            <a:off x="3725068" y="2953832"/>
            <a:ext cx="44608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ja-JP" sz="2000" i="1" baseline="-25000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2000" baseline="-250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endParaRPr lang="ja-JP" altLang="en-US" sz="20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4" name="Line 67"/>
          <p:cNvSpPr>
            <a:spLocks noChangeShapeType="1"/>
          </p:cNvSpPr>
          <p:nvPr/>
        </p:nvSpPr>
        <p:spPr bwMode="auto">
          <a:xfrm>
            <a:off x="3799681" y="3502026"/>
            <a:ext cx="728336" cy="19843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89" name="テキスト ボックス 41"/>
          <p:cNvSpPr txBox="1"/>
          <p:nvPr/>
        </p:nvSpPr>
        <p:spPr>
          <a:xfrm>
            <a:off x="3850698" y="2360178"/>
            <a:ext cx="104616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(0p</a:t>
            </a:r>
            <a:r>
              <a:rPr lang="en-US" altLang="ja-JP" baseline="-25000" dirty="0"/>
              <a:t>3/2</a:t>
            </a:r>
            <a:r>
              <a:rPr lang="en-US" altLang="ja-JP" dirty="0"/>
              <a:t>)</a:t>
            </a:r>
            <a:r>
              <a:rPr lang="en-US" altLang="ja-JP" baseline="30000" dirty="0"/>
              <a:t>‒1</a:t>
            </a:r>
            <a:r>
              <a:rPr lang="en-US" altLang="ja-JP" dirty="0"/>
              <a:t> </a:t>
            </a:r>
            <a:endParaRPr lang="ja-JP" altLang="en-US" dirty="0"/>
          </a:p>
        </p:txBody>
      </p:sp>
      <p:grpSp>
        <p:nvGrpSpPr>
          <p:cNvPr id="90" name="Group 69"/>
          <p:cNvGrpSpPr>
            <a:grpSpLocks/>
          </p:cNvGrpSpPr>
          <p:nvPr/>
        </p:nvGrpSpPr>
        <p:grpSpPr bwMode="auto">
          <a:xfrm>
            <a:off x="4707948" y="2512578"/>
            <a:ext cx="152400" cy="152400"/>
            <a:chOff x="1392" y="1632"/>
            <a:chExt cx="288" cy="288"/>
          </a:xfrm>
        </p:grpSpPr>
        <p:sp>
          <p:nvSpPr>
            <p:cNvPr id="93" name="Oval 70"/>
            <p:cNvSpPr>
              <a:spLocks noChangeArrowheads="1"/>
            </p:cNvSpPr>
            <p:nvPr/>
          </p:nvSpPr>
          <p:spPr bwMode="auto">
            <a:xfrm>
              <a:off x="1392" y="1632"/>
              <a:ext cx="288" cy="2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94" name="Line 71"/>
            <p:cNvSpPr>
              <a:spLocks noChangeShapeType="1"/>
            </p:cNvSpPr>
            <p:nvPr/>
          </p:nvSpPr>
          <p:spPr bwMode="auto">
            <a:xfrm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95" name="Line 72"/>
            <p:cNvSpPr>
              <a:spLocks noChangeShapeType="1"/>
            </p:cNvSpPr>
            <p:nvPr/>
          </p:nvSpPr>
          <p:spPr bwMode="auto">
            <a:xfrm flipH="1"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91" name="テキスト ボックス 48"/>
          <p:cNvSpPr txBox="1"/>
          <p:nvPr/>
        </p:nvSpPr>
        <p:spPr>
          <a:xfrm>
            <a:off x="4841298" y="2372878"/>
            <a:ext cx="44608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altLang="ja-JP" sz="2000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2000" baseline="-25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endParaRPr lang="ja-JP" altLang="en-US" sz="200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" name="Line 74"/>
          <p:cNvSpPr>
            <a:spLocks noChangeShapeType="1"/>
          </p:cNvSpPr>
          <p:nvPr/>
        </p:nvSpPr>
        <p:spPr bwMode="auto">
          <a:xfrm>
            <a:off x="4679878" y="2830945"/>
            <a:ext cx="464416" cy="21220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97" name="テキスト ボックス 41"/>
          <p:cNvSpPr txBox="1"/>
          <p:nvPr/>
        </p:nvSpPr>
        <p:spPr>
          <a:xfrm>
            <a:off x="5676900" y="2085181"/>
            <a:ext cx="104616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(0p</a:t>
            </a:r>
            <a:r>
              <a:rPr lang="en-US" altLang="ja-JP" baseline="-25000" dirty="0"/>
              <a:t>3/2</a:t>
            </a:r>
            <a:r>
              <a:rPr lang="en-US" altLang="ja-JP" dirty="0"/>
              <a:t>)</a:t>
            </a:r>
            <a:r>
              <a:rPr lang="en-US" altLang="ja-JP" baseline="30000" dirty="0"/>
              <a:t>‒1</a:t>
            </a:r>
            <a:r>
              <a:rPr lang="en-US" altLang="ja-JP" dirty="0"/>
              <a:t> </a:t>
            </a:r>
            <a:endParaRPr lang="ja-JP" altLang="en-US" dirty="0"/>
          </a:p>
        </p:txBody>
      </p:sp>
      <p:grpSp>
        <p:nvGrpSpPr>
          <p:cNvPr id="98" name="Group 76"/>
          <p:cNvGrpSpPr>
            <a:grpSpLocks/>
          </p:cNvGrpSpPr>
          <p:nvPr/>
        </p:nvGrpSpPr>
        <p:grpSpPr bwMode="auto">
          <a:xfrm>
            <a:off x="6543675" y="2256631"/>
            <a:ext cx="152400" cy="152400"/>
            <a:chOff x="1392" y="1632"/>
            <a:chExt cx="288" cy="288"/>
          </a:xfrm>
        </p:grpSpPr>
        <p:sp>
          <p:nvSpPr>
            <p:cNvPr id="101" name="Oval 77"/>
            <p:cNvSpPr>
              <a:spLocks noChangeArrowheads="1"/>
            </p:cNvSpPr>
            <p:nvPr/>
          </p:nvSpPr>
          <p:spPr bwMode="auto">
            <a:xfrm>
              <a:off x="1392" y="1632"/>
              <a:ext cx="288" cy="2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08" name="Line 78"/>
            <p:cNvSpPr>
              <a:spLocks noChangeShapeType="1"/>
            </p:cNvSpPr>
            <p:nvPr/>
          </p:nvSpPr>
          <p:spPr bwMode="auto">
            <a:xfrm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110" name="Line 79"/>
            <p:cNvSpPr>
              <a:spLocks noChangeShapeType="1"/>
            </p:cNvSpPr>
            <p:nvPr/>
          </p:nvSpPr>
          <p:spPr bwMode="auto">
            <a:xfrm flipH="1"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99" name="テキスト ボックス 48"/>
          <p:cNvSpPr txBox="1"/>
          <p:nvPr/>
        </p:nvSpPr>
        <p:spPr>
          <a:xfrm>
            <a:off x="6677025" y="2116931"/>
            <a:ext cx="38893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ja-JP" sz="2000" i="1" baseline="-25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2000" baseline="-250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endParaRPr lang="ja-JP" altLang="en-US" sz="20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0" name="Line 81"/>
          <p:cNvSpPr>
            <a:spLocks noChangeShapeType="1"/>
          </p:cNvSpPr>
          <p:nvPr/>
        </p:nvSpPr>
        <p:spPr bwMode="auto">
          <a:xfrm flipH="1">
            <a:off x="5697681" y="2642320"/>
            <a:ext cx="400048" cy="23314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111" name="Line 84"/>
          <p:cNvSpPr>
            <a:spLocks noChangeShapeType="1"/>
          </p:cNvSpPr>
          <p:nvPr/>
        </p:nvSpPr>
        <p:spPr bwMode="auto">
          <a:xfrm flipH="1">
            <a:off x="7377541" y="2514600"/>
            <a:ext cx="20782" cy="5178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112" name="Text Box 85"/>
          <p:cNvSpPr txBox="1">
            <a:spLocks noChangeArrowheads="1"/>
          </p:cNvSpPr>
          <p:nvPr/>
        </p:nvSpPr>
        <p:spPr bwMode="auto">
          <a:xfrm>
            <a:off x="7024832" y="3057813"/>
            <a:ext cx="633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total</a:t>
            </a:r>
          </a:p>
        </p:txBody>
      </p:sp>
      <p:sp>
        <p:nvSpPr>
          <p:cNvPr id="64" name="Line 76"/>
          <p:cNvSpPr>
            <a:spLocks noChangeShapeType="1"/>
          </p:cNvSpPr>
          <p:nvPr/>
        </p:nvSpPr>
        <p:spPr bwMode="auto">
          <a:xfrm>
            <a:off x="7248163" y="3942945"/>
            <a:ext cx="129377" cy="82936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62" name="テキスト ボックス 56"/>
          <p:cNvSpPr txBox="1">
            <a:spLocks noChangeArrowheads="1"/>
          </p:cNvSpPr>
          <p:nvPr/>
        </p:nvSpPr>
        <p:spPr bwMode="auto">
          <a:xfrm>
            <a:off x="6394451" y="4947515"/>
            <a:ext cx="2609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total with </a:t>
            </a:r>
          </a:p>
          <a:p>
            <a:pPr eaLnBrk="1" hangingPunct="1"/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ja-JP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V</a:t>
            </a:r>
            <a:r>
              <a:rPr lang="en-US" altLang="ja-JP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ja-JP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W</a:t>
            </a:r>
            <a:r>
              <a:rPr lang="en-US" altLang="ja-JP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)= ‒(0,20) MeV</a:t>
            </a:r>
            <a:endParaRPr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7" name="Line 53"/>
          <p:cNvSpPr>
            <a:spLocks noChangeShapeType="1"/>
          </p:cNvSpPr>
          <p:nvPr/>
        </p:nvSpPr>
        <p:spPr bwMode="auto">
          <a:xfrm>
            <a:off x="2632074" y="3891971"/>
            <a:ext cx="959643" cy="15944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68" name="Line 67"/>
          <p:cNvSpPr>
            <a:spLocks noChangeShapeType="1"/>
          </p:cNvSpPr>
          <p:nvPr/>
        </p:nvSpPr>
        <p:spPr bwMode="auto">
          <a:xfrm>
            <a:off x="3850698" y="3553619"/>
            <a:ext cx="638175" cy="15067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69" name="Line 74"/>
          <p:cNvSpPr>
            <a:spLocks noChangeShapeType="1"/>
          </p:cNvSpPr>
          <p:nvPr/>
        </p:nvSpPr>
        <p:spPr bwMode="auto">
          <a:xfrm>
            <a:off x="4679878" y="2830945"/>
            <a:ext cx="464416" cy="15330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70" name="Line 81"/>
          <p:cNvSpPr>
            <a:spLocks noChangeShapeType="1"/>
          </p:cNvSpPr>
          <p:nvPr/>
        </p:nvSpPr>
        <p:spPr bwMode="auto">
          <a:xfrm flipH="1">
            <a:off x="5714999" y="2664978"/>
            <a:ext cx="382727" cy="13147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2947193" y="6550223"/>
            <a:ext cx="5819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u="sng" dirty="0">
                <a:solidFill>
                  <a:srgbClr val="663300"/>
                </a:solidFill>
                <a:cs typeface="Calibri" pitchFamily="34" charset="0"/>
              </a:rPr>
              <a:t>H. Nagahiro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</a:t>
            </a:r>
            <a:r>
              <a:rPr lang="en-US" altLang="ja-JP" sz="1400" dirty="0" err="1">
                <a:solidFill>
                  <a:srgbClr val="663300"/>
                </a:solidFill>
                <a:cs typeface="Calibri" pitchFamily="34" charset="0"/>
              </a:rPr>
              <a:t>D.Jido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H. </a:t>
            </a:r>
            <a:r>
              <a:rPr lang="en-US" altLang="ja-JP" sz="1400" dirty="0" smtClean="0">
                <a:solidFill>
                  <a:srgbClr val="663300"/>
                </a:solidFill>
                <a:cs typeface="Calibri" pitchFamily="34" charset="0"/>
              </a:rPr>
              <a:t>Fujioka, </a:t>
            </a:r>
            <a:r>
              <a:rPr lang="en-US" altLang="ja-JP" sz="1400" dirty="0" err="1" smtClean="0">
                <a:solidFill>
                  <a:srgbClr val="663300"/>
                </a:solidFill>
                <a:cs typeface="Calibri" pitchFamily="34" charset="0"/>
              </a:rPr>
              <a:t>K.Itahashi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S. </a:t>
            </a:r>
            <a:r>
              <a:rPr lang="en-US" altLang="ja-JP" sz="1400" dirty="0" err="1">
                <a:solidFill>
                  <a:srgbClr val="663300"/>
                </a:solidFill>
                <a:cs typeface="Calibri" pitchFamily="34" charset="0"/>
              </a:rPr>
              <a:t>Hirenzaki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 </a:t>
            </a:r>
            <a:r>
              <a:rPr lang="en-US" altLang="ja-JP" sz="1400" dirty="0" smtClean="0">
                <a:solidFill>
                  <a:srgbClr val="663300"/>
                </a:solidFill>
                <a:cs typeface="Calibri" pitchFamily="34" charset="0"/>
              </a:rPr>
              <a:t>PRC87(13)045201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807558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84" grpId="0" animBg="1"/>
      <p:bldP spid="92" grpId="0" animBg="1"/>
      <p:bldP spid="100" grpId="0" animBg="1"/>
      <p:bldP spid="64" grpId="0" animBg="1"/>
      <p:bldP spid="62" grpId="0"/>
      <p:bldP spid="67" grpId="0" animBg="1"/>
      <p:bldP spid="68" grpId="0" animBg="1"/>
      <p:bldP spid="69" grpId="0" animBg="1"/>
      <p:bldP spid="7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57" y="1301875"/>
            <a:ext cx="6855343" cy="456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4CE5B67A-E995-4A7C-81D6-0F56A77A3931}" type="slidenum">
              <a:rPr lang="ja-JP" altLang="en-US"/>
              <a:pPr/>
              <a:t>27</a:t>
            </a:fld>
            <a:endParaRPr lang="en-US" altLang="ja-JP"/>
          </a:p>
        </p:txBody>
      </p:sp>
      <p:sp>
        <p:nvSpPr>
          <p:cNvPr id="877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/>
              <a:t>Numerical </a:t>
            </a:r>
            <a:r>
              <a:rPr lang="en-US" altLang="ja-JP" dirty="0" smtClean="0"/>
              <a:t>results</a:t>
            </a:r>
            <a:r>
              <a:rPr lang="en-US" altLang="ja-JP" dirty="0"/>
              <a:t> :  ‒(</a:t>
            </a:r>
            <a:r>
              <a:rPr lang="en-US" altLang="ja-JP" dirty="0" smtClean="0"/>
              <a:t>100, 15) </a:t>
            </a:r>
            <a:r>
              <a:rPr lang="en-US" altLang="ja-JP" dirty="0"/>
              <a:t>MeV : </a:t>
            </a:r>
            <a:r>
              <a:rPr lang="en-US" altLang="ja-JP" baseline="30000" dirty="0"/>
              <a:t>12</a:t>
            </a:r>
            <a:r>
              <a:rPr lang="en-US" altLang="ja-JP" dirty="0"/>
              <a:t>C(</a:t>
            </a:r>
            <a:r>
              <a:rPr lang="en-US" altLang="ja-JP" dirty="0" err="1"/>
              <a:t>p,d</a:t>
            </a:r>
            <a:r>
              <a:rPr lang="en-US" altLang="ja-JP" dirty="0"/>
              <a:t>)</a:t>
            </a:r>
            <a:r>
              <a:rPr lang="en-US" altLang="ja-JP" baseline="30000" dirty="0"/>
              <a:t>11</a:t>
            </a:r>
            <a:r>
              <a:rPr lang="en-US" altLang="ja-JP" dirty="0"/>
              <a:t>C</a:t>
            </a:r>
            <a:r>
              <a:rPr lang="en-US" altLang="ja-JP" baseline="-25000" dirty="0">
                <a:latin typeface="Symbol" pitchFamily="18" charset="2"/>
              </a:rPr>
              <a:t>h</a:t>
            </a:r>
            <a:r>
              <a:rPr lang="en-US" altLang="ja-JP" baseline="-25000" dirty="0"/>
              <a:t>’</a:t>
            </a:r>
            <a:endParaRPr lang="en-US" altLang="ja-JP" dirty="0"/>
          </a:p>
        </p:txBody>
      </p:sp>
      <p:grpSp>
        <p:nvGrpSpPr>
          <p:cNvPr id="32854" name="Group 86"/>
          <p:cNvGrpSpPr>
            <a:grpSpLocks/>
          </p:cNvGrpSpPr>
          <p:nvPr/>
        </p:nvGrpSpPr>
        <p:grpSpPr bwMode="auto">
          <a:xfrm>
            <a:off x="76200" y="1143000"/>
            <a:ext cx="1011238" cy="4792663"/>
            <a:chOff x="48" y="720"/>
            <a:chExt cx="637" cy="3019"/>
          </a:xfrm>
        </p:grpSpPr>
        <p:sp>
          <p:nvSpPr>
            <p:cNvPr id="103" name="テキスト ボックス 102"/>
            <p:cNvSpPr txBox="1"/>
            <p:nvPr/>
          </p:nvSpPr>
          <p:spPr>
            <a:xfrm>
              <a:off x="425" y="720"/>
              <a:ext cx="260" cy="2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80</a:t>
              </a:r>
              <a:endParaRPr lang="ja-JP" altLang="en-US" sz="1800" dirty="0"/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>
              <a:off x="424" y="1424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60</a:t>
              </a:r>
              <a:endParaRPr lang="ja-JP" altLang="en-US" sz="1800" dirty="0"/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424" y="2139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40</a:t>
              </a:r>
              <a:endParaRPr lang="ja-JP" altLang="en-US" sz="1800" dirty="0"/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424" y="2848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20</a:t>
              </a:r>
              <a:endParaRPr lang="ja-JP" altLang="en-US" sz="1800" dirty="0"/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496" y="3524"/>
              <a:ext cx="189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0</a:t>
              </a:r>
              <a:endParaRPr lang="ja-JP" altLang="en-US" sz="1800" dirty="0"/>
            </a:p>
          </p:txBody>
        </p:sp>
        <p:grpSp>
          <p:nvGrpSpPr>
            <p:cNvPr id="32779" name="グループ化 35"/>
            <p:cNvGrpSpPr>
              <a:grpSpLocks/>
            </p:cNvGrpSpPr>
            <p:nvPr/>
          </p:nvGrpSpPr>
          <p:grpSpPr bwMode="auto">
            <a:xfrm rot="-5400000">
              <a:off x="-434" y="1910"/>
              <a:ext cx="1403" cy="439"/>
              <a:chOff x="3506851" y="5998383"/>
              <a:chExt cx="2227412" cy="696412"/>
            </a:xfrm>
          </p:grpSpPr>
          <p:sp>
            <p:nvSpPr>
              <p:cNvPr id="27" name="テキスト ボックス 26"/>
              <p:cNvSpPr txBox="1"/>
              <p:nvPr/>
            </p:nvSpPr>
            <p:spPr>
              <a:xfrm>
                <a:off x="3637035" y="5998383"/>
                <a:ext cx="546137" cy="3664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/>
                  <a:t>d</a:t>
                </a:r>
                <a:r>
                  <a:rPr lang="en-US" altLang="ja-JP" baseline="30000" dirty="0"/>
                  <a:t>2</a:t>
                </a:r>
                <a:r>
                  <a:rPr lang="en-US" altLang="ja-JP" dirty="0">
                    <a:latin typeface="Symbol" pitchFamily="18" charset="2"/>
                  </a:rPr>
                  <a:t>s</a:t>
                </a:r>
                <a:endParaRPr lang="ja-JP" altLang="en-US" dirty="0">
                  <a:latin typeface="Symbol" pitchFamily="18" charset="2"/>
                </a:endParaRPr>
              </a:p>
            </p:txBody>
          </p:sp>
          <p:sp>
            <p:nvSpPr>
              <p:cNvPr id="109" name="テキスト ボックス 108"/>
              <p:cNvSpPr txBox="1"/>
              <p:nvPr/>
            </p:nvSpPr>
            <p:spPr>
              <a:xfrm>
                <a:off x="3506852" y="6328346"/>
                <a:ext cx="789041" cy="3664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 err="1"/>
                  <a:t>d</a:t>
                </a:r>
                <a:r>
                  <a:rPr lang="en-US" altLang="ja-JP" dirty="0" err="1">
                    <a:latin typeface="Symbol" pitchFamily="18" charset="2"/>
                  </a:rPr>
                  <a:t>W</a:t>
                </a:r>
                <a:r>
                  <a:rPr lang="en-US" altLang="ja-JP" dirty="0" err="1"/>
                  <a:t>dE</a:t>
                </a:r>
                <a:endParaRPr lang="ja-JP" altLang="en-US" dirty="0">
                  <a:latin typeface="Symbol" pitchFamily="18" charset="2"/>
                </a:endParaRPr>
              </a:p>
            </p:txBody>
          </p:sp>
          <p:cxnSp>
            <p:nvCxnSpPr>
              <p:cNvPr id="32782" name="直線コネクタ 28"/>
              <p:cNvCxnSpPr>
                <a:cxnSpLocks noChangeShapeType="1"/>
              </p:cNvCxnSpPr>
              <p:nvPr/>
            </p:nvCxnSpPr>
            <p:spPr bwMode="auto">
              <a:xfrm>
                <a:off x="3569750" y="6362799"/>
                <a:ext cx="685800" cy="0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テキスト ボックス 34"/>
              <p:cNvSpPr txBox="1"/>
              <p:nvPr/>
            </p:nvSpPr>
            <p:spPr>
              <a:xfrm>
                <a:off x="4287953" y="6171296"/>
                <a:ext cx="1444722" cy="36644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/>
                  <a:t>[</a:t>
                </a:r>
                <a:r>
                  <a:rPr lang="en-US" altLang="ja-JP" dirty="0" err="1"/>
                  <a:t>nb</a:t>
                </a:r>
                <a:r>
                  <a:rPr lang="en-US" altLang="ja-JP" dirty="0"/>
                  <a:t>/</a:t>
                </a:r>
                <a:r>
                  <a:rPr lang="en-US" altLang="ja-JP" dirty="0" err="1"/>
                  <a:t>sr</a:t>
                </a:r>
                <a:r>
                  <a:rPr lang="en-US" altLang="ja-JP" dirty="0"/>
                  <a:t> MeV]</a:t>
                </a:r>
                <a:endParaRPr lang="ja-JP" altLang="en-US" dirty="0"/>
              </a:p>
            </p:txBody>
          </p:sp>
        </p:grpSp>
      </p:grpSp>
      <p:sp>
        <p:nvSpPr>
          <p:cNvPr id="114" name="テキスト ボックス 113"/>
          <p:cNvSpPr txBox="1"/>
          <p:nvPr/>
        </p:nvSpPr>
        <p:spPr>
          <a:xfrm>
            <a:off x="4994275" y="5857875"/>
            <a:ext cx="300038" cy="341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0</a:t>
            </a:r>
            <a:endParaRPr lang="ja-JP" altLang="en-US" sz="1800" dirty="0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6334125" y="5857875"/>
            <a:ext cx="4127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50</a:t>
            </a:r>
            <a:endParaRPr lang="ja-JP" altLang="en-US" sz="1800" dirty="0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7543800" y="5838825"/>
            <a:ext cx="5270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100</a:t>
            </a:r>
            <a:endParaRPr lang="ja-JP" altLang="en-US" sz="1800" dirty="0"/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793750" y="5861050"/>
            <a:ext cx="6413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–150</a:t>
            </a:r>
            <a:endParaRPr lang="ja-JP" altLang="en-US" sz="1800" dirty="0"/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2057400" y="5867400"/>
            <a:ext cx="6413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–100</a:t>
            </a:r>
            <a:endParaRPr lang="ja-JP" altLang="en-US" sz="1800" dirty="0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3505200" y="5838825"/>
            <a:ext cx="5270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–50</a:t>
            </a:r>
            <a:endParaRPr lang="ja-JP" altLang="en-US" sz="18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736975" y="6181725"/>
            <a:ext cx="15922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 err="1"/>
              <a:t>E</a:t>
            </a:r>
            <a:r>
              <a:rPr lang="en-US" altLang="ja-JP" sz="1800" baseline="-25000" dirty="0" err="1"/>
              <a:t>ex</a:t>
            </a:r>
            <a:r>
              <a:rPr lang="en-US" altLang="ja-JP" sz="1800" dirty="0"/>
              <a:t> – E</a:t>
            </a:r>
            <a:r>
              <a:rPr lang="en-US" altLang="ja-JP" sz="1800" baseline="-25000" dirty="0"/>
              <a:t>0</a:t>
            </a:r>
            <a:r>
              <a:rPr lang="en-US" altLang="ja-JP" sz="1800" dirty="0"/>
              <a:t> [MeV]</a:t>
            </a:r>
            <a:endParaRPr lang="ja-JP" altLang="en-US" sz="1800" dirty="0"/>
          </a:p>
        </p:txBody>
      </p:sp>
      <p:sp>
        <p:nvSpPr>
          <p:cNvPr id="32850" name="Line 82"/>
          <p:cNvSpPr>
            <a:spLocks noChangeShapeType="1"/>
          </p:cNvSpPr>
          <p:nvPr/>
        </p:nvSpPr>
        <p:spPr bwMode="auto">
          <a:xfrm>
            <a:off x="5172075" y="1295400"/>
            <a:ext cx="0" cy="4572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/>
              <p:cNvSpPr txBox="1"/>
              <p:nvPr/>
            </p:nvSpPr>
            <p:spPr>
              <a:xfrm>
                <a:off x="1143000" y="1524000"/>
                <a:ext cx="3034613" cy="77745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 smtClean="0"/>
                  <a:t>(</a:t>
                </a:r>
                <a:r>
                  <a:rPr lang="en-US" altLang="ja-JP" i="1" dirty="0">
                    <a:latin typeface="Georgia" pitchFamily="18" charset="0"/>
                  </a:rPr>
                  <a:t>V</a:t>
                </a:r>
                <a:r>
                  <a:rPr lang="en-US" altLang="ja-JP" baseline="-25000" dirty="0"/>
                  <a:t>0</a:t>
                </a:r>
                <a:r>
                  <a:rPr lang="en-US" altLang="ja-JP" dirty="0"/>
                  <a:t>,</a:t>
                </a:r>
                <a:r>
                  <a:rPr lang="en-US" altLang="ja-JP" i="1" dirty="0">
                    <a:latin typeface="Georgia" pitchFamily="18" charset="0"/>
                  </a:rPr>
                  <a:t>W</a:t>
                </a:r>
                <a:r>
                  <a:rPr lang="en-US" altLang="ja-JP" baseline="-25000" dirty="0"/>
                  <a:t>0</a:t>
                </a:r>
                <a:r>
                  <a:rPr lang="en-US" altLang="ja-JP" dirty="0"/>
                  <a:t>)= ‒(</a:t>
                </a:r>
                <a:r>
                  <a:rPr lang="en-US" altLang="ja-JP" dirty="0" smtClean="0"/>
                  <a:t>100, 15) MeV</a:t>
                </a:r>
              </a:p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~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ja-JP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𝜂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ja-JP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altLang="ja-JP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altLang="ja-JP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fm with CUM</a:t>
                </a:r>
                <a:endParaRPr lang="ja-JP" alt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テキスト ボックス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524000"/>
                <a:ext cx="3034613" cy="777457"/>
              </a:xfrm>
              <a:prstGeom prst="rect">
                <a:avLst/>
              </a:prstGeom>
              <a:blipFill rotWithShape="1">
                <a:blip r:embed="rId4"/>
                <a:stretch>
                  <a:fillRect l="-2414" t="-9375" r="-2012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テキスト ボックス 72"/>
          <p:cNvSpPr txBox="1"/>
          <p:nvPr/>
        </p:nvSpPr>
        <p:spPr>
          <a:xfrm>
            <a:off x="1610518" y="3370263"/>
            <a:ext cx="104616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(0p</a:t>
            </a:r>
            <a:r>
              <a:rPr lang="en-US" altLang="ja-JP" baseline="-25000" dirty="0"/>
              <a:t>3/2</a:t>
            </a:r>
            <a:r>
              <a:rPr lang="en-US" altLang="ja-JP" dirty="0"/>
              <a:t>)</a:t>
            </a:r>
            <a:r>
              <a:rPr lang="en-US" altLang="ja-JP" baseline="30000" dirty="0"/>
              <a:t>‒1</a:t>
            </a:r>
            <a:r>
              <a:rPr lang="en-US" altLang="ja-JP" dirty="0"/>
              <a:t> </a:t>
            </a:r>
            <a:endParaRPr lang="ja-JP" altLang="en-US" dirty="0"/>
          </a:p>
        </p:txBody>
      </p:sp>
      <p:grpSp>
        <p:nvGrpSpPr>
          <p:cNvPr id="74" name="Group 51"/>
          <p:cNvGrpSpPr>
            <a:grpSpLocks/>
          </p:cNvGrpSpPr>
          <p:nvPr/>
        </p:nvGrpSpPr>
        <p:grpSpPr bwMode="auto">
          <a:xfrm>
            <a:off x="2448718" y="3579813"/>
            <a:ext cx="152400" cy="152400"/>
            <a:chOff x="1392" y="1632"/>
            <a:chExt cx="288" cy="288"/>
          </a:xfrm>
        </p:grpSpPr>
        <p:sp>
          <p:nvSpPr>
            <p:cNvPr id="77" name="Oval 47"/>
            <p:cNvSpPr>
              <a:spLocks noChangeArrowheads="1"/>
            </p:cNvSpPr>
            <p:nvPr/>
          </p:nvSpPr>
          <p:spPr bwMode="auto">
            <a:xfrm>
              <a:off x="1392" y="1632"/>
              <a:ext cx="288" cy="2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78" name="Line 48"/>
            <p:cNvSpPr>
              <a:spLocks noChangeShapeType="1"/>
            </p:cNvSpPr>
            <p:nvPr/>
          </p:nvSpPr>
          <p:spPr bwMode="auto">
            <a:xfrm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79" name="Line 50"/>
            <p:cNvSpPr>
              <a:spLocks noChangeShapeType="1"/>
            </p:cNvSpPr>
            <p:nvPr/>
          </p:nvSpPr>
          <p:spPr bwMode="auto">
            <a:xfrm flipH="1"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75" name="テキスト ボックス 74"/>
          <p:cNvSpPr txBox="1"/>
          <p:nvPr/>
        </p:nvSpPr>
        <p:spPr>
          <a:xfrm>
            <a:off x="2582068" y="3440113"/>
            <a:ext cx="41751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altLang="ja-JP" sz="2000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2000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endParaRPr lang="ja-JP" altLang="en-US" sz="2000">
              <a:solidFill>
                <a:srgbClr val="606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6" name="Line 53"/>
          <p:cNvSpPr>
            <a:spLocks noChangeShapeType="1"/>
          </p:cNvSpPr>
          <p:nvPr/>
        </p:nvSpPr>
        <p:spPr bwMode="auto">
          <a:xfrm>
            <a:off x="2632075" y="3891972"/>
            <a:ext cx="1004527" cy="18230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81" name="テキスト ボックス 41"/>
          <p:cNvSpPr txBox="1"/>
          <p:nvPr/>
        </p:nvSpPr>
        <p:spPr>
          <a:xfrm>
            <a:off x="2753518" y="2874457"/>
            <a:ext cx="104616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(0p</a:t>
            </a:r>
            <a:r>
              <a:rPr lang="en-US" altLang="ja-JP" baseline="-25000" dirty="0"/>
              <a:t>3/2</a:t>
            </a:r>
            <a:r>
              <a:rPr lang="en-US" altLang="ja-JP" dirty="0"/>
              <a:t>)</a:t>
            </a:r>
            <a:r>
              <a:rPr lang="en-US" altLang="ja-JP" baseline="30000" dirty="0"/>
              <a:t>‒1</a:t>
            </a:r>
            <a:r>
              <a:rPr lang="en-US" altLang="ja-JP" dirty="0"/>
              <a:t> </a:t>
            </a:r>
            <a:endParaRPr lang="ja-JP" altLang="en-US" dirty="0"/>
          </a:p>
        </p:txBody>
      </p:sp>
      <p:grpSp>
        <p:nvGrpSpPr>
          <p:cNvPr id="82" name="Group 62"/>
          <p:cNvGrpSpPr>
            <a:grpSpLocks/>
          </p:cNvGrpSpPr>
          <p:nvPr/>
        </p:nvGrpSpPr>
        <p:grpSpPr bwMode="auto">
          <a:xfrm>
            <a:off x="3591718" y="3093532"/>
            <a:ext cx="152400" cy="152400"/>
            <a:chOff x="1392" y="1632"/>
            <a:chExt cx="288" cy="288"/>
          </a:xfrm>
        </p:grpSpPr>
        <p:sp>
          <p:nvSpPr>
            <p:cNvPr id="85" name="Oval 63"/>
            <p:cNvSpPr>
              <a:spLocks noChangeArrowheads="1"/>
            </p:cNvSpPr>
            <p:nvPr/>
          </p:nvSpPr>
          <p:spPr bwMode="auto">
            <a:xfrm>
              <a:off x="1392" y="1632"/>
              <a:ext cx="288" cy="2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86" name="Line 64"/>
            <p:cNvSpPr>
              <a:spLocks noChangeShapeType="1"/>
            </p:cNvSpPr>
            <p:nvPr/>
          </p:nvSpPr>
          <p:spPr bwMode="auto">
            <a:xfrm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87" name="Line 65"/>
            <p:cNvSpPr>
              <a:spLocks noChangeShapeType="1"/>
            </p:cNvSpPr>
            <p:nvPr/>
          </p:nvSpPr>
          <p:spPr bwMode="auto">
            <a:xfrm flipH="1"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83" name="テキスト ボックス 48"/>
          <p:cNvSpPr txBox="1"/>
          <p:nvPr/>
        </p:nvSpPr>
        <p:spPr>
          <a:xfrm>
            <a:off x="3725068" y="2953832"/>
            <a:ext cx="44608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ja-JP" sz="2000" i="1" baseline="-25000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2000" baseline="-250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endParaRPr lang="ja-JP" altLang="en-US" sz="20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4" name="Line 67"/>
          <p:cNvSpPr>
            <a:spLocks noChangeShapeType="1"/>
          </p:cNvSpPr>
          <p:nvPr/>
        </p:nvSpPr>
        <p:spPr bwMode="auto">
          <a:xfrm>
            <a:off x="3799681" y="3502026"/>
            <a:ext cx="678801" cy="18908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89" name="テキスト ボックス 41"/>
          <p:cNvSpPr txBox="1"/>
          <p:nvPr/>
        </p:nvSpPr>
        <p:spPr>
          <a:xfrm>
            <a:off x="3850698" y="2360178"/>
            <a:ext cx="104616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(0p</a:t>
            </a:r>
            <a:r>
              <a:rPr lang="en-US" altLang="ja-JP" baseline="-25000" dirty="0"/>
              <a:t>3/2</a:t>
            </a:r>
            <a:r>
              <a:rPr lang="en-US" altLang="ja-JP" dirty="0"/>
              <a:t>)</a:t>
            </a:r>
            <a:r>
              <a:rPr lang="en-US" altLang="ja-JP" baseline="30000" dirty="0"/>
              <a:t>‒1</a:t>
            </a:r>
            <a:r>
              <a:rPr lang="en-US" altLang="ja-JP" dirty="0"/>
              <a:t> </a:t>
            </a:r>
            <a:endParaRPr lang="ja-JP" altLang="en-US" dirty="0"/>
          </a:p>
        </p:txBody>
      </p:sp>
      <p:grpSp>
        <p:nvGrpSpPr>
          <p:cNvPr id="90" name="Group 69"/>
          <p:cNvGrpSpPr>
            <a:grpSpLocks/>
          </p:cNvGrpSpPr>
          <p:nvPr/>
        </p:nvGrpSpPr>
        <p:grpSpPr bwMode="auto">
          <a:xfrm>
            <a:off x="4707948" y="2512578"/>
            <a:ext cx="152400" cy="152400"/>
            <a:chOff x="1392" y="1632"/>
            <a:chExt cx="288" cy="288"/>
          </a:xfrm>
        </p:grpSpPr>
        <p:sp>
          <p:nvSpPr>
            <p:cNvPr id="93" name="Oval 70"/>
            <p:cNvSpPr>
              <a:spLocks noChangeArrowheads="1"/>
            </p:cNvSpPr>
            <p:nvPr/>
          </p:nvSpPr>
          <p:spPr bwMode="auto">
            <a:xfrm>
              <a:off x="1392" y="1632"/>
              <a:ext cx="288" cy="2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94" name="Line 71"/>
            <p:cNvSpPr>
              <a:spLocks noChangeShapeType="1"/>
            </p:cNvSpPr>
            <p:nvPr/>
          </p:nvSpPr>
          <p:spPr bwMode="auto">
            <a:xfrm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95" name="Line 72"/>
            <p:cNvSpPr>
              <a:spLocks noChangeShapeType="1"/>
            </p:cNvSpPr>
            <p:nvPr/>
          </p:nvSpPr>
          <p:spPr bwMode="auto">
            <a:xfrm flipH="1"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91" name="テキスト ボックス 48"/>
          <p:cNvSpPr txBox="1"/>
          <p:nvPr/>
        </p:nvSpPr>
        <p:spPr>
          <a:xfrm>
            <a:off x="4841298" y="2372878"/>
            <a:ext cx="44608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altLang="ja-JP" sz="2000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2000" baseline="-25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endParaRPr lang="ja-JP" altLang="en-US" sz="200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" name="Line 74"/>
          <p:cNvSpPr>
            <a:spLocks noChangeShapeType="1"/>
          </p:cNvSpPr>
          <p:nvPr/>
        </p:nvSpPr>
        <p:spPr bwMode="auto">
          <a:xfrm>
            <a:off x="4679878" y="2830945"/>
            <a:ext cx="484404" cy="18449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97" name="テキスト ボックス 41"/>
          <p:cNvSpPr txBox="1"/>
          <p:nvPr/>
        </p:nvSpPr>
        <p:spPr>
          <a:xfrm>
            <a:off x="5676900" y="2085181"/>
            <a:ext cx="104616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(0p</a:t>
            </a:r>
            <a:r>
              <a:rPr lang="en-US" altLang="ja-JP" baseline="-25000" dirty="0"/>
              <a:t>3/2</a:t>
            </a:r>
            <a:r>
              <a:rPr lang="en-US" altLang="ja-JP" dirty="0"/>
              <a:t>)</a:t>
            </a:r>
            <a:r>
              <a:rPr lang="en-US" altLang="ja-JP" baseline="30000" dirty="0"/>
              <a:t>‒1</a:t>
            </a:r>
            <a:r>
              <a:rPr lang="en-US" altLang="ja-JP" dirty="0"/>
              <a:t> </a:t>
            </a:r>
            <a:endParaRPr lang="ja-JP" altLang="en-US" dirty="0"/>
          </a:p>
        </p:txBody>
      </p:sp>
      <p:grpSp>
        <p:nvGrpSpPr>
          <p:cNvPr id="98" name="Group 76"/>
          <p:cNvGrpSpPr>
            <a:grpSpLocks/>
          </p:cNvGrpSpPr>
          <p:nvPr/>
        </p:nvGrpSpPr>
        <p:grpSpPr bwMode="auto">
          <a:xfrm>
            <a:off x="6543675" y="2256631"/>
            <a:ext cx="152400" cy="152400"/>
            <a:chOff x="1392" y="1632"/>
            <a:chExt cx="288" cy="288"/>
          </a:xfrm>
        </p:grpSpPr>
        <p:sp>
          <p:nvSpPr>
            <p:cNvPr id="101" name="Oval 77"/>
            <p:cNvSpPr>
              <a:spLocks noChangeArrowheads="1"/>
            </p:cNvSpPr>
            <p:nvPr/>
          </p:nvSpPr>
          <p:spPr bwMode="auto">
            <a:xfrm>
              <a:off x="1392" y="1632"/>
              <a:ext cx="288" cy="2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08" name="Line 78"/>
            <p:cNvSpPr>
              <a:spLocks noChangeShapeType="1"/>
            </p:cNvSpPr>
            <p:nvPr/>
          </p:nvSpPr>
          <p:spPr bwMode="auto">
            <a:xfrm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110" name="Line 79"/>
            <p:cNvSpPr>
              <a:spLocks noChangeShapeType="1"/>
            </p:cNvSpPr>
            <p:nvPr/>
          </p:nvSpPr>
          <p:spPr bwMode="auto">
            <a:xfrm flipH="1"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99" name="テキスト ボックス 48"/>
          <p:cNvSpPr txBox="1"/>
          <p:nvPr/>
        </p:nvSpPr>
        <p:spPr>
          <a:xfrm>
            <a:off x="6677025" y="2116931"/>
            <a:ext cx="38893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ja-JP" sz="2000" i="1" baseline="-25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2000" baseline="-250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endParaRPr lang="ja-JP" altLang="en-US" sz="20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0" name="Line 81"/>
          <p:cNvSpPr>
            <a:spLocks noChangeShapeType="1"/>
          </p:cNvSpPr>
          <p:nvPr/>
        </p:nvSpPr>
        <p:spPr bwMode="auto">
          <a:xfrm flipH="1">
            <a:off x="5746173" y="2642321"/>
            <a:ext cx="351556" cy="22725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111" name="Line 84"/>
          <p:cNvSpPr>
            <a:spLocks noChangeShapeType="1"/>
          </p:cNvSpPr>
          <p:nvPr/>
        </p:nvSpPr>
        <p:spPr bwMode="auto">
          <a:xfrm flipH="1">
            <a:off x="7377541" y="2441864"/>
            <a:ext cx="41568" cy="5905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112" name="Text Box 85"/>
          <p:cNvSpPr txBox="1">
            <a:spLocks noChangeArrowheads="1"/>
          </p:cNvSpPr>
          <p:nvPr/>
        </p:nvSpPr>
        <p:spPr bwMode="auto">
          <a:xfrm>
            <a:off x="7024832" y="3057813"/>
            <a:ext cx="633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total</a:t>
            </a:r>
          </a:p>
        </p:txBody>
      </p:sp>
      <p:sp>
        <p:nvSpPr>
          <p:cNvPr id="56" name="正方形/長方形 55"/>
          <p:cNvSpPr/>
          <p:nvPr/>
        </p:nvSpPr>
        <p:spPr>
          <a:xfrm>
            <a:off x="2947193" y="6550223"/>
            <a:ext cx="5819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u="sng" dirty="0">
                <a:solidFill>
                  <a:srgbClr val="663300"/>
                </a:solidFill>
                <a:cs typeface="Calibri" pitchFamily="34" charset="0"/>
              </a:rPr>
              <a:t>H. Nagahiro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</a:t>
            </a:r>
            <a:r>
              <a:rPr lang="en-US" altLang="ja-JP" sz="1400" dirty="0" err="1">
                <a:solidFill>
                  <a:srgbClr val="663300"/>
                </a:solidFill>
                <a:cs typeface="Calibri" pitchFamily="34" charset="0"/>
              </a:rPr>
              <a:t>D.Jido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H. </a:t>
            </a:r>
            <a:r>
              <a:rPr lang="en-US" altLang="ja-JP" sz="1400" dirty="0" smtClean="0">
                <a:solidFill>
                  <a:srgbClr val="663300"/>
                </a:solidFill>
                <a:cs typeface="Calibri" pitchFamily="34" charset="0"/>
              </a:rPr>
              <a:t>Fujioka, </a:t>
            </a:r>
            <a:r>
              <a:rPr lang="en-US" altLang="ja-JP" sz="1400" dirty="0" err="1" smtClean="0">
                <a:solidFill>
                  <a:srgbClr val="663300"/>
                </a:solidFill>
                <a:cs typeface="Calibri" pitchFamily="34" charset="0"/>
              </a:rPr>
              <a:t>K.Itahashi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S. </a:t>
            </a:r>
            <a:r>
              <a:rPr lang="en-US" altLang="ja-JP" sz="1400" dirty="0" err="1">
                <a:solidFill>
                  <a:srgbClr val="663300"/>
                </a:solidFill>
                <a:cs typeface="Calibri" pitchFamily="34" charset="0"/>
              </a:rPr>
              <a:t>Hirenzaki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 </a:t>
            </a:r>
            <a:r>
              <a:rPr lang="en-US" altLang="ja-JP" sz="1400" dirty="0" smtClean="0">
                <a:solidFill>
                  <a:srgbClr val="663300"/>
                </a:solidFill>
                <a:cs typeface="Calibri" pitchFamily="34" charset="0"/>
              </a:rPr>
              <a:t>PRC87(13)045201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66021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56" y="1295399"/>
            <a:ext cx="6855343" cy="457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4CE5B67A-E995-4A7C-81D6-0F56A77A3931}" type="slidenum">
              <a:rPr lang="ja-JP" altLang="en-US"/>
              <a:pPr/>
              <a:t>28</a:t>
            </a:fld>
            <a:endParaRPr lang="en-US" altLang="ja-JP"/>
          </a:p>
        </p:txBody>
      </p:sp>
      <p:sp>
        <p:nvSpPr>
          <p:cNvPr id="877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/>
              <a:t>Numerical </a:t>
            </a:r>
            <a:r>
              <a:rPr lang="en-US" altLang="ja-JP" dirty="0" smtClean="0"/>
              <a:t>results</a:t>
            </a:r>
            <a:r>
              <a:rPr lang="en-US" altLang="ja-JP" dirty="0"/>
              <a:t> :  ‒(</a:t>
            </a:r>
            <a:r>
              <a:rPr lang="en-US" altLang="ja-JP" dirty="0" smtClean="0"/>
              <a:t>100, 10) </a:t>
            </a:r>
            <a:r>
              <a:rPr lang="en-US" altLang="ja-JP" dirty="0"/>
              <a:t>MeV : </a:t>
            </a:r>
            <a:r>
              <a:rPr lang="en-US" altLang="ja-JP" baseline="30000" dirty="0"/>
              <a:t>12</a:t>
            </a:r>
            <a:r>
              <a:rPr lang="en-US" altLang="ja-JP" dirty="0"/>
              <a:t>C(</a:t>
            </a:r>
            <a:r>
              <a:rPr lang="en-US" altLang="ja-JP" dirty="0" err="1"/>
              <a:t>p,d</a:t>
            </a:r>
            <a:r>
              <a:rPr lang="en-US" altLang="ja-JP" dirty="0"/>
              <a:t>)</a:t>
            </a:r>
            <a:r>
              <a:rPr lang="en-US" altLang="ja-JP" baseline="30000" dirty="0"/>
              <a:t>11</a:t>
            </a:r>
            <a:r>
              <a:rPr lang="en-US" altLang="ja-JP" dirty="0"/>
              <a:t>C</a:t>
            </a:r>
            <a:r>
              <a:rPr lang="en-US" altLang="ja-JP" baseline="-25000" dirty="0">
                <a:latin typeface="Symbol" pitchFamily="18" charset="2"/>
              </a:rPr>
              <a:t>h</a:t>
            </a:r>
            <a:r>
              <a:rPr lang="en-US" altLang="ja-JP" baseline="-25000" dirty="0"/>
              <a:t>’</a:t>
            </a:r>
            <a:endParaRPr lang="en-US" altLang="ja-JP" dirty="0"/>
          </a:p>
        </p:txBody>
      </p:sp>
      <p:grpSp>
        <p:nvGrpSpPr>
          <p:cNvPr id="32854" name="Group 86"/>
          <p:cNvGrpSpPr>
            <a:grpSpLocks/>
          </p:cNvGrpSpPr>
          <p:nvPr/>
        </p:nvGrpSpPr>
        <p:grpSpPr bwMode="auto">
          <a:xfrm>
            <a:off x="76200" y="1143000"/>
            <a:ext cx="1011238" cy="4792663"/>
            <a:chOff x="48" y="720"/>
            <a:chExt cx="637" cy="3019"/>
          </a:xfrm>
        </p:grpSpPr>
        <p:sp>
          <p:nvSpPr>
            <p:cNvPr id="103" name="テキスト ボックス 102"/>
            <p:cNvSpPr txBox="1"/>
            <p:nvPr/>
          </p:nvSpPr>
          <p:spPr>
            <a:xfrm>
              <a:off x="425" y="720"/>
              <a:ext cx="260" cy="2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80</a:t>
              </a:r>
              <a:endParaRPr lang="ja-JP" altLang="en-US" sz="1800" dirty="0"/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>
              <a:off x="424" y="1424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60</a:t>
              </a:r>
              <a:endParaRPr lang="ja-JP" altLang="en-US" sz="1800" dirty="0"/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424" y="2139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40</a:t>
              </a:r>
              <a:endParaRPr lang="ja-JP" altLang="en-US" sz="1800" dirty="0"/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424" y="2848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20</a:t>
              </a:r>
              <a:endParaRPr lang="ja-JP" altLang="en-US" sz="1800" dirty="0"/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496" y="3524"/>
              <a:ext cx="189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0</a:t>
              </a:r>
              <a:endParaRPr lang="ja-JP" altLang="en-US" sz="1800" dirty="0"/>
            </a:p>
          </p:txBody>
        </p:sp>
        <p:grpSp>
          <p:nvGrpSpPr>
            <p:cNvPr id="32779" name="グループ化 35"/>
            <p:cNvGrpSpPr>
              <a:grpSpLocks/>
            </p:cNvGrpSpPr>
            <p:nvPr/>
          </p:nvGrpSpPr>
          <p:grpSpPr bwMode="auto">
            <a:xfrm rot="-5400000">
              <a:off x="-434" y="1910"/>
              <a:ext cx="1403" cy="439"/>
              <a:chOff x="3506851" y="5998383"/>
              <a:chExt cx="2227412" cy="696412"/>
            </a:xfrm>
          </p:grpSpPr>
          <p:sp>
            <p:nvSpPr>
              <p:cNvPr id="27" name="テキスト ボックス 26"/>
              <p:cNvSpPr txBox="1"/>
              <p:nvPr/>
            </p:nvSpPr>
            <p:spPr>
              <a:xfrm>
                <a:off x="3637035" y="5998383"/>
                <a:ext cx="546137" cy="3664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/>
                  <a:t>d</a:t>
                </a:r>
                <a:r>
                  <a:rPr lang="en-US" altLang="ja-JP" baseline="30000" dirty="0"/>
                  <a:t>2</a:t>
                </a:r>
                <a:r>
                  <a:rPr lang="en-US" altLang="ja-JP" dirty="0">
                    <a:latin typeface="Symbol" pitchFamily="18" charset="2"/>
                  </a:rPr>
                  <a:t>s</a:t>
                </a:r>
                <a:endParaRPr lang="ja-JP" altLang="en-US" dirty="0">
                  <a:latin typeface="Symbol" pitchFamily="18" charset="2"/>
                </a:endParaRPr>
              </a:p>
            </p:txBody>
          </p:sp>
          <p:sp>
            <p:nvSpPr>
              <p:cNvPr id="109" name="テキスト ボックス 108"/>
              <p:cNvSpPr txBox="1"/>
              <p:nvPr/>
            </p:nvSpPr>
            <p:spPr>
              <a:xfrm>
                <a:off x="3506852" y="6328346"/>
                <a:ext cx="789041" cy="3664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 err="1"/>
                  <a:t>d</a:t>
                </a:r>
                <a:r>
                  <a:rPr lang="en-US" altLang="ja-JP" dirty="0" err="1">
                    <a:latin typeface="Symbol" pitchFamily="18" charset="2"/>
                  </a:rPr>
                  <a:t>W</a:t>
                </a:r>
                <a:r>
                  <a:rPr lang="en-US" altLang="ja-JP" dirty="0" err="1"/>
                  <a:t>dE</a:t>
                </a:r>
                <a:endParaRPr lang="ja-JP" altLang="en-US" dirty="0">
                  <a:latin typeface="Symbol" pitchFamily="18" charset="2"/>
                </a:endParaRPr>
              </a:p>
            </p:txBody>
          </p:sp>
          <p:cxnSp>
            <p:nvCxnSpPr>
              <p:cNvPr id="32782" name="直線コネクタ 28"/>
              <p:cNvCxnSpPr>
                <a:cxnSpLocks noChangeShapeType="1"/>
              </p:cNvCxnSpPr>
              <p:nvPr/>
            </p:nvCxnSpPr>
            <p:spPr bwMode="auto">
              <a:xfrm>
                <a:off x="3569750" y="6362799"/>
                <a:ext cx="685800" cy="0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テキスト ボックス 34"/>
              <p:cNvSpPr txBox="1"/>
              <p:nvPr/>
            </p:nvSpPr>
            <p:spPr>
              <a:xfrm>
                <a:off x="4287953" y="6171296"/>
                <a:ext cx="1444722" cy="36644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/>
                  <a:t>[</a:t>
                </a:r>
                <a:r>
                  <a:rPr lang="en-US" altLang="ja-JP" dirty="0" err="1"/>
                  <a:t>nb</a:t>
                </a:r>
                <a:r>
                  <a:rPr lang="en-US" altLang="ja-JP" dirty="0"/>
                  <a:t>/</a:t>
                </a:r>
                <a:r>
                  <a:rPr lang="en-US" altLang="ja-JP" dirty="0" err="1"/>
                  <a:t>sr</a:t>
                </a:r>
                <a:r>
                  <a:rPr lang="en-US" altLang="ja-JP" dirty="0"/>
                  <a:t> MeV]</a:t>
                </a:r>
                <a:endParaRPr lang="ja-JP" altLang="en-US" dirty="0"/>
              </a:p>
            </p:txBody>
          </p:sp>
        </p:grpSp>
      </p:grpSp>
      <p:sp>
        <p:nvSpPr>
          <p:cNvPr id="114" name="テキスト ボックス 113"/>
          <p:cNvSpPr txBox="1"/>
          <p:nvPr/>
        </p:nvSpPr>
        <p:spPr>
          <a:xfrm>
            <a:off x="4994275" y="5857875"/>
            <a:ext cx="300038" cy="341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0</a:t>
            </a:r>
            <a:endParaRPr lang="ja-JP" altLang="en-US" sz="1800" dirty="0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6334125" y="5857875"/>
            <a:ext cx="4127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50</a:t>
            </a:r>
            <a:endParaRPr lang="ja-JP" altLang="en-US" sz="1800" dirty="0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7543800" y="5838825"/>
            <a:ext cx="5270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100</a:t>
            </a:r>
            <a:endParaRPr lang="ja-JP" altLang="en-US" sz="1800" dirty="0"/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793750" y="5861050"/>
            <a:ext cx="6413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–150</a:t>
            </a:r>
            <a:endParaRPr lang="ja-JP" altLang="en-US" sz="1800" dirty="0"/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2057400" y="5867400"/>
            <a:ext cx="6413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–100</a:t>
            </a:r>
            <a:endParaRPr lang="ja-JP" altLang="en-US" sz="1800" dirty="0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3505200" y="5838825"/>
            <a:ext cx="5270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–50</a:t>
            </a:r>
            <a:endParaRPr lang="ja-JP" altLang="en-US" sz="18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736975" y="6181725"/>
            <a:ext cx="15922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 err="1"/>
              <a:t>E</a:t>
            </a:r>
            <a:r>
              <a:rPr lang="en-US" altLang="ja-JP" sz="1800" baseline="-25000" dirty="0" err="1"/>
              <a:t>ex</a:t>
            </a:r>
            <a:r>
              <a:rPr lang="en-US" altLang="ja-JP" sz="1800" dirty="0"/>
              <a:t> – E</a:t>
            </a:r>
            <a:r>
              <a:rPr lang="en-US" altLang="ja-JP" sz="1800" baseline="-25000" dirty="0"/>
              <a:t>0</a:t>
            </a:r>
            <a:r>
              <a:rPr lang="en-US" altLang="ja-JP" sz="1800" dirty="0"/>
              <a:t> [MeV]</a:t>
            </a:r>
            <a:endParaRPr lang="ja-JP" altLang="en-US" sz="1800" dirty="0"/>
          </a:p>
        </p:txBody>
      </p:sp>
      <p:sp>
        <p:nvSpPr>
          <p:cNvPr id="32850" name="Line 82"/>
          <p:cNvSpPr>
            <a:spLocks noChangeShapeType="1"/>
          </p:cNvSpPr>
          <p:nvPr/>
        </p:nvSpPr>
        <p:spPr bwMode="auto">
          <a:xfrm>
            <a:off x="5172075" y="1295400"/>
            <a:ext cx="0" cy="4572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143000" y="1524000"/>
            <a:ext cx="28889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</a:t>
            </a:r>
            <a:r>
              <a:rPr lang="en-US" altLang="ja-JP" i="1" dirty="0">
                <a:latin typeface="Georgia" pitchFamily="18" charset="0"/>
              </a:rPr>
              <a:t>V</a:t>
            </a:r>
            <a:r>
              <a:rPr lang="en-US" altLang="ja-JP" baseline="-25000" dirty="0"/>
              <a:t>0</a:t>
            </a:r>
            <a:r>
              <a:rPr lang="en-US" altLang="ja-JP" dirty="0"/>
              <a:t>,</a:t>
            </a:r>
            <a:r>
              <a:rPr lang="en-US" altLang="ja-JP" i="1" dirty="0">
                <a:latin typeface="Georgia" pitchFamily="18" charset="0"/>
              </a:rPr>
              <a:t>W</a:t>
            </a:r>
            <a:r>
              <a:rPr lang="en-US" altLang="ja-JP" baseline="-25000" dirty="0"/>
              <a:t>0</a:t>
            </a:r>
            <a:r>
              <a:rPr lang="en-US" altLang="ja-JP" dirty="0"/>
              <a:t>)= ‒(</a:t>
            </a:r>
            <a:r>
              <a:rPr lang="en-US" altLang="ja-JP" dirty="0" smtClean="0"/>
              <a:t>100, 10) </a:t>
            </a:r>
            <a:r>
              <a:rPr lang="en-US" altLang="ja-JP" dirty="0"/>
              <a:t>MeV</a:t>
            </a:r>
            <a:endParaRPr lang="ja-JP" altLang="en-US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1610518" y="3370263"/>
            <a:ext cx="104616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(0p</a:t>
            </a:r>
            <a:r>
              <a:rPr lang="en-US" altLang="ja-JP" baseline="-25000" dirty="0"/>
              <a:t>3/2</a:t>
            </a:r>
            <a:r>
              <a:rPr lang="en-US" altLang="ja-JP" dirty="0"/>
              <a:t>)</a:t>
            </a:r>
            <a:r>
              <a:rPr lang="en-US" altLang="ja-JP" baseline="30000" dirty="0"/>
              <a:t>‒1</a:t>
            </a:r>
            <a:r>
              <a:rPr lang="en-US" altLang="ja-JP" dirty="0"/>
              <a:t> </a:t>
            </a:r>
            <a:endParaRPr lang="ja-JP" altLang="en-US" dirty="0"/>
          </a:p>
        </p:txBody>
      </p:sp>
      <p:grpSp>
        <p:nvGrpSpPr>
          <p:cNvPr id="74" name="Group 51"/>
          <p:cNvGrpSpPr>
            <a:grpSpLocks/>
          </p:cNvGrpSpPr>
          <p:nvPr/>
        </p:nvGrpSpPr>
        <p:grpSpPr bwMode="auto">
          <a:xfrm>
            <a:off x="2448718" y="3579813"/>
            <a:ext cx="152400" cy="152400"/>
            <a:chOff x="1392" y="1632"/>
            <a:chExt cx="288" cy="288"/>
          </a:xfrm>
        </p:grpSpPr>
        <p:sp>
          <p:nvSpPr>
            <p:cNvPr id="77" name="Oval 47"/>
            <p:cNvSpPr>
              <a:spLocks noChangeArrowheads="1"/>
            </p:cNvSpPr>
            <p:nvPr/>
          </p:nvSpPr>
          <p:spPr bwMode="auto">
            <a:xfrm>
              <a:off x="1392" y="1632"/>
              <a:ext cx="288" cy="2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78" name="Line 48"/>
            <p:cNvSpPr>
              <a:spLocks noChangeShapeType="1"/>
            </p:cNvSpPr>
            <p:nvPr/>
          </p:nvSpPr>
          <p:spPr bwMode="auto">
            <a:xfrm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79" name="Line 50"/>
            <p:cNvSpPr>
              <a:spLocks noChangeShapeType="1"/>
            </p:cNvSpPr>
            <p:nvPr/>
          </p:nvSpPr>
          <p:spPr bwMode="auto">
            <a:xfrm flipH="1"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75" name="テキスト ボックス 74"/>
          <p:cNvSpPr txBox="1"/>
          <p:nvPr/>
        </p:nvSpPr>
        <p:spPr>
          <a:xfrm>
            <a:off x="2582068" y="3440113"/>
            <a:ext cx="41751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altLang="ja-JP" sz="2000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2000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endParaRPr lang="ja-JP" altLang="en-US" sz="2000">
              <a:solidFill>
                <a:srgbClr val="606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6" name="Line 53"/>
          <p:cNvSpPr>
            <a:spLocks noChangeShapeType="1"/>
          </p:cNvSpPr>
          <p:nvPr/>
        </p:nvSpPr>
        <p:spPr bwMode="auto">
          <a:xfrm>
            <a:off x="2632075" y="3891972"/>
            <a:ext cx="1056698" cy="17399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81" name="テキスト ボックス 41"/>
          <p:cNvSpPr txBox="1"/>
          <p:nvPr/>
        </p:nvSpPr>
        <p:spPr>
          <a:xfrm>
            <a:off x="2753518" y="2874457"/>
            <a:ext cx="104616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(0p</a:t>
            </a:r>
            <a:r>
              <a:rPr lang="en-US" altLang="ja-JP" baseline="-25000" dirty="0"/>
              <a:t>3/2</a:t>
            </a:r>
            <a:r>
              <a:rPr lang="en-US" altLang="ja-JP" dirty="0"/>
              <a:t>)</a:t>
            </a:r>
            <a:r>
              <a:rPr lang="en-US" altLang="ja-JP" baseline="30000" dirty="0"/>
              <a:t>‒1</a:t>
            </a:r>
            <a:r>
              <a:rPr lang="en-US" altLang="ja-JP" dirty="0"/>
              <a:t> </a:t>
            </a:r>
            <a:endParaRPr lang="ja-JP" altLang="en-US" dirty="0"/>
          </a:p>
        </p:txBody>
      </p:sp>
      <p:grpSp>
        <p:nvGrpSpPr>
          <p:cNvPr id="82" name="Group 62"/>
          <p:cNvGrpSpPr>
            <a:grpSpLocks/>
          </p:cNvGrpSpPr>
          <p:nvPr/>
        </p:nvGrpSpPr>
        <p:grpSpPr bwMode="auto">
          <a:xfrm>
            <a:off x="3591718" y="3093532"/>
            <a:ext cx="152400" cy="152400"/>
            <a:chOff x="1392" y="1632"/>
            <a:chExt cx="288" cy="288"/>
          </a:xfrm>
        </p:grpSpPr>
        <p:sp>
          <p:nvSpPr>
            <p:cNvPr id="85" name="Oval 63"/>
            <p:cNvSpPr>
              <a:spLocks noChangeArrowheads="1"/>
            </p:cNvSpPr>
            <p:nvPr/>
          </p:nvSpPr>
          <p:spPr bwMode="auto">
            <a:xfrm>
              <a:off x="1392" y="1632"/>
              <a:ext cx="288" cy="2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86" name="Line 64"/>
            <p:cNvSpPr>
              <a:spLocks noChangeShapeType="1"/>
            </p:cNvSpPr>
            <p:nvPr/>
          </p:nvSpPr>
          <p:spPr bwMode="auto">
            <a:xfrm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87" name="Line 65"/>
            <p:cNvSpPr>
              <a:spLocks noChangeShapeType="1"/>
            </p:cNvSpPr>
            <p:nvPr/>
          </p:nvSpPr>
          <p:spPr bwMode="auto">
            <a:xfrm flipH="1"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83" name="テキスト ボックス 48"/>
          <p:cNvSpPr txBox="1"/>
          <p:nvPr/>
        </p:nvSpPr>
        <p:spPr>
          <a:xfrm>
            <a:off x="3725068" y="2953832"/>
            <a:ext cx="44608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ja-JP" sz="2000" i="1" baseline="-25000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2000" baseline="-250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endParaRPr lang="ja-JP" altLang="en-US" sz="20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4" name="Line 67"/>
          <p:cNvSpPr>
            <a:spLocks noChangeShapeType="1"/>
          </p:cNvSpPr>
          <p:nvPr/>
        </p:nvSpPr>
        <p:spPr bwMode="auto">
          <a:xfrm>
            <a:off x="3799681" y="3502026"/>
            <a:ext cx="689192" cy="16726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89" name="テキスト ボックス 41"/>
          <p:cNvSpPr txBox="1"/>
          <p:nvPr/>
        </p:nvSpPr>
        <p:spPr>
          <a:xfrm>
            <a:off x="3850698" y="2360178"/>
            <a:ext cx="104616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(0p</a:t>
            </a:r>
            <a:r>
              <a:rPr lang="en-US" altLang="ja-JP" baseline="-25000" dirty="0"/>
              <a:t>3/2</a:t>
            </a:r>
            <a:r>
              <a:rPr lang="en-US" altLang="ja-JP" dirty="0"/>
              <a:t>)</a:t>
            </a:r>
            <a:r>
              <a:rPr lang="en-US" altLang="ja-JP" baseline="30000" dirty="0"/>
              <a:t>‒1</a:t>
            </a:r>
            <a:r>
              <a:rPr lang="en-US" altLang="ja-JP" dirty="0"/>
              <a:t> </a:t>
            </a:r>
            <a:endParaRPr lang="ja-JP" altLang="en-US" dirty="0"/>
          </a:p>
        </p:txBody>
      </p:sp>
      <p:grpSp>
        <p:nvGrpSpPr>
          <p:cNvPr id="90" name="Group 69"/>
          <p:cNvGrpSpPr>
            <a:grpSpLocks/>
          </p:cNvGrpSpPr>
          <p:nvPr/>
        </p:nvGrpSpPr>
        <p:grpSpPr bwMode="auto">
          <a:xfrm>
            <a:off x="4707948" y="2512578"/>
            <a:ext cx="152400" cy="152400"/>
            <a:chOff x="1392" y="1632"/>
            <a:chExt cx="288" cy="288"/>
          </a:xfrm>
        </p:grpSpPr>
        <p:sp>
          <p:nvSpPr>
            <p:cNvPr id="93" name="Oval 70"/>
            <p:cNvSpPr>
              <a:spLocks noChangeArrowheads="1"/>
            </p:cNvSpPr>
            <p:nvPr/>
          </p:nvSpPr>
          <p:spPr bwMode="auto">
            <a:xfrm>
              <a:off x="1392" y="1632"/>
              <a:ext cx="288" cy="2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94" name="Line 71"/>
            <p:cNvSpPr>
              <a:spLocks noChangeShapeType="1"/>
            </p:cNvSpPr>
            <p:nvPr/>
          </p:nvSpPr>
          <p:spPr bwMode="auto">
            <a:xfrm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95" name="Line 72"/>
            <p:cNvSpPr>
              <a:spLocks noChangeShapeType="1"/>
            </p:cNvSpPr>
            <p:nvPr/>
          </p:nvSpPr>
          <p:spPr bwMode="auto">
            <a:xfrm flipH="1"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91" name="テキスト ボックス 48"/>
          <p:cNvSpPr txBox="1"/>
          <p:nvPr/>
        </p:nvSpPr>
        <p:spPr>
          <a:xfrm>
            <a:off x="4841298" y="2372878"/>
            <a:ext cx="44608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altLang="ja-JP" sz="2000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2000" baseline="-25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endParaRPr lang="ja-JP" altLang="en-US" sz="200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" name="Line 74"/>
          <p:cNvSpPr>
            <a:spLocks noChangeShapeType="1"/>
          </p:cNvSpPr>
          <p:nvPr/>
        </p:nvSpPr>
        <p:spPr bwMode="auto">
          <a:xfrm>
            <a:off x="4679877" y="2830945"/>
            <a:ext cx="494795" cy="13358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97" name="テキスト ボックス 41"/>
          <p:cNvSpPr txBox="1"/>
          <p:nvPr/>
        </p:nvSpPr>
        <p:spPr>
          <a:xfrm>
            <a:off x="5676900" y="2085181"/>
            <a:ext cx="104616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(0p</a:t>
            </a:r>
            <a:r>
              <a:rPr lang="en-US" altLang="ja-JP" baseline="-25000" dirty="0"/>
              <a:t>3/2</a:t>
            </a:r>
            <a:r>
              <a:rPr lang="en-US" altLang="ja-JP" dirty="0"/>
              <a:t>)</a:t>
            </a:r>
            <a:r>
              <a:rPr lang="en-US" altLang="ja-JP" baseline="30000" dirty="0"/>
              <a:t>‒1</a:t>
            </a:r>
            <a:r>
              <a:rPr lang="en-US" altLang="ja-JP" dirty="0"/>
              <a:t> </a:t>
            </a:r>
            <a:endParaRPr lang="ja-JP" altLang="en-US" dirty="0"/>
          </a:p>
        </p:txBody>
      </p:sp>
      <p:grpSp>
        <p:nvGrpSpPr>
          <p:cNvPr id="98" name="Group 76"/>
          <p:cNvGrpSpPr>
            <a:grpSpLocks/>
          </p:cNvGrpSpPr>
          <p:nvPr/>
        </p:nvGrpSpPr>
        <p:grpSpPr bwMode="auto">
          <a:xfrm>
            <a:off x="6543675" y="2256631"/>
            <a:ext cx="152400" cy="152400"/>
            <a:chOff x="1392" y="1632"/>
            <a:chExt cx="288" cy="288"/>
          </a:xfrm>
        </p:grpSpPr>
        <p:sp>
          <p:nvSpPr>
            <p:cNvPr id="101" name="Oval 77"/>
            <p:cNvSpPr>
              <a:spLocks noChangeArrowheads="1"/>
            </p:cNvSpPr>
            <p:nvPr/>
          </p:nvSpPr>
          <p:spPr bwMode="auto">
            <a:xfrm>
              <a:off x="1392" y="1632"/>
              <a:ext cx="288" cy="2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08" name="Line 78"/>
            <p:cNvSpPr>
              <a:spLocks noChangeShapeType="1"/>
            </p:cNvSpPr>
            <p:nvPr/>
          </p:nvSpPr>
          <p:spPr bwMode="auto">
            <a:xfrm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110" name="Line 79"/>
            <p:cNvSpPr>
              <a:spLocks noChangeShapeType="1"/>
            </p:cNvSpPr>
            <p:nvPr/>
          </p:nvSpPr>
          <p:spPr bwMode="auto">
            <a:xfrm flipH="1"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99" name="テキスト ボックス 48"/>
          <p:cNvSpPr txBox="1"/>
          <p:nvPr/>
        </p:nvSpPr>
        <p:spPr>
          <a:xfrm>
            <a:off x="6677025" y="2116931"/>
            <a:ext cx="38893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ja-JP" sz="2000" i="1" baseline="-25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2000" baseline="-250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endParaRPr lang="ja-JP" altLang="en-US" sz="20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0" name="Line 81"/>
          <p:cNvSpPr>
            <a:spLocks noChangeShapeType="1"/>
          </p:cNvSpPr>
          <p:nvPr/>
        </p:nvSpPr>
        <p:spPr bwMode="auto">
          <a:xfrm flipH="1">
            <a:off x="5756563" y="2623414"/>
            <a:ext cx="341165" cy="21771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111" name="Line 84"/>
          <p:cNvSpPr>
            <a:spLocks noChangeShapeType="1"/>
          </p:cNvSpPr>
          <p:nvPr/>
        </p:nvSpPr>
        <p:spPr bwMode="auto">
          <a:xfrm flipH="1">
            <a:off x="7377540" y="2337956"/>
            <a:ext cx="51959" cy="6944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112" name="Text Box 85"/>
          <p:cNvSpPr txBox="1">
            <a:spLocks noChangeArrowheads="1"/>
          </p:cNvSpPr>
          <p:nvPr/>
        </p:nvSpPr>
        <p:spPr bwMode="auto">
          <a:xfrm>
            <a:off x="7024832" y="3057813"/>
            <a:ext cx="633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total</a:t>
            </a:r>
          </a:p>
        </p:txBody>
      </p:sp>
      <p:sp>
        <p:nvSpPr>
          <p:cNvPr id="65" name="Line 74"/>
          <p:cNvSpPr>
            <a:spLocks noChangeShapeType="1"/>
          </p:cNvSpPr>
          <p:nvPr/>
        </p:nvSpPr>
        <p:spPr bwMode="auto">
          <a:xfrm>
            <a:off x="5176405" y="1299441"/>
            <a:ext cx="0" cy="4572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2947193" y="6550223"/>
            <a:ext cx="5819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u="sng" dirty="0">
                <a:solidFill>
                  <a:srgbClr val="663300"/>
                </a:solidFill>
                <a:cs typeface="Calibri" pitchFamily="34" charset="0"/>
              </a:rPr>
              <a:t>H. Nagahiro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</a:t>
            </a:r>
            <a:r>
              <a:rPr lang="en-US" altLang="ja-JP" sz="1400" dirty="0" err="1">
                <a:solidFill>
                  <a:srgbClr val="663300"/>
                </a:solidFill>
                <a:cs typeface="Calibri" pitchFamily="34" charset="0"/>
              </a:rPr>
              <a:t>D.Jido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H. </a:t>
            </a:r>
            <a:r>
              <a:rPr lang="en-US" altLang="ja-JP" sz="1400" dirty="0" smtClean="0">
                <a:solidFill>
                  <a:srgbClr val="663300"/>
                </a:solidFill>
                <a:cs typeface="Calibri" pitchFamily="34" charset="0"/>
              </a:rPr>
              <a:t>Fujioka, </a:t>
            </a:r>
            <a:r>
              <a:rPr lang="en-US" altLang="ja-JP" sz="1400" dirty="0" err="1" smtClean="0">
                <a:solidFill>
                  <a:srgbClr val="663300"/>
                </a:solidFill>
                <a:cs typeface="Calibri" pitchFamily="34" charset="0"/>
              </a:rPr>
              <a:t>K.Itahashi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S. </a:t>
            </a:r>
            <a:r>
              <a:rPr lang="en-US" altLang="ja-JP" sz="1400" dirty="0" err="1">
                <a:solidFill>
                  <a:srgbClr val="663300"/>
                </a:solidFill>
                <a:cs typeface="Calibri" pitchFamily="34" charset="0"/>
              </a:rPr>
              <a:t>Hirenzaki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 </a:t>
            </a:r>
            <a:r>
              <a:rPr lang="en-US" altLang="ja-JP" sz="1400" dirty="0" smtClean="0">
                <a:solidFill>
                  <a:srgbClr val="663300"/>
                </a:solidFill>
                <a:cs typeface="Calibri" pitchFamily="34" charset="0"/>
              </a:rPr>
              <a:t>PRC87(13)045201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73084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55" y="1299441"/>
            <a:ext cx="685534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4CE5B67A-E995-4A7C-81D6-0F56A77A3931}" type="slidenum">
              <a:rPr lang="ja-JP" altLang="en-US"/>
              <a:pPr/>
              <a:t>29</a:t>
            </a:fld>
            <a:endParaRPr lang="en-US" altLang="ja-JP"/>
          </a:p>
        </p:txBody>
      </p:sp>
      <p:sp>
        <p:nvSpPr>
          <p:cNvPr id="877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/>
              <a:t>Numerical </a:t>
            </a:r>
            <a:r>
              <a:rPr lang="en-US" altLang="ja-JP" dirty="0" smtClean="0"/>
              <a:t>results</a:t>
            </a:r>
            <a:r>
              <a:rPr lang="en-US" altLang="ja-JP" dirty="0"/>
              <a:t> :  ‒(</a:t>
            </a:r>
            <a:r>
              <a:rPr lang="en-US" altLang="ja-JP" dirty="0" smtClean="0"/>
              <a:t>100, 5) </a:t>
            </a:r>
            <a:r>
              <a:rPr lang="en-US" altLang="ja-JP" dirty="0"/>
              <a:t>MeV : </a:t>
            </a:r>
            <a:r>
              <a:rPr lang="en-US" altLang="ja-JP" baseline="30000" dirty="0"/>
              <a:t>12</a:t>
            </a:r>
            <a:r>
              <a:rPr lang="en-US" altLang="ja-JP" dirty="0"/>
              <a:t>C(</a:t>
            </a:r>
            <a:r>
              <a:rPr lang="en-US" altLang="ja-JP" dirty="0" err="1"/>
              <a:t>p,d</a:t>
            </a:r>
            <a:r>
              <a:rPr lang="en-US" altLang="ja-JP" dirty="0"/>
              <a:t>)</a:t>
            </a:r>
            <a:r>
              <a:rPr lang="en-US" altLang="ja-JP" baseline="30000" dirty="0"/>
              <a:t>11</a:t>
            </a:r>
            <a:r>
              <a:rPr lang="en-US" altLang="ja-JP" dirty="0"/>
              <a:t>C</a:t>
            </a:r>
            <a:r>
              <a:rPr lang="en-US" altLang="ja-JP" baseline="-25000" dirty="0">
                <a:latin typeface="Symbol" pitchFamily="18" charset="2"/>
              </a:rPr>
              <a:t>h</a:t>
            </a:r>
            <a:r>
              <a:rPr lang="en-US" altLang="ja-JP" baseline="-25000" dirty="0"/>
              <a:t>’</a:t>
            </a:r>
            <a:endParaRPr lang="en-US" altLang="ja-JP" dirty="0"/>
          </a:p>
        </p:txBody>
      </p:sp>
      <p:grpSp>
        <p:nvGrpSpPr>
          <p:cNvPr id="32854" name="Group 86"/>
          <p:cNvGrpSpPr>
            <a:grpSpLocks/>
          </p:cNvGrpSpPr>
          <p:nvPr/>
        </p:nvGrpSpPr>
        <p:grpSpPr bwMode="auto">
          <a:xfrm>
            <a:off x="76200" y="1143000"/>
            <a:ext cx="1011238" cy="4792663"/>
            <a:chOff x="48" y="720"/>
            <a:chExt cx="637" cy="3019"/>
          </a:xfrm>
        </p:grpSpPr>
        <p:sp>
          <p:nvSpPr>
            <p:cNvPr id="103" name="テキスト ボックス 102"/>
            <p:cNvSpPr txBox="1"/>
            <p:nvPr/>
          </p:nvSpPr>
          <p:spPr>
            <a:xfrm>
              <a:off x="425" y="720"/>
              <a:ext cx="260" cy="2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80</a:t>
              </a:r>
              <a:endParaRPr lang="ja-JP" altLang="en-US" sz="1800" dirty="0"/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>
              <a:off x="424" y="1424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60</a:t>
              </a:r>
              <a:endParaRPr lang="ja-JP" altLang="en-US" sz="1800" dirty="0"/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424" y="2139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40</a:t>
              </a:r>
              <a:endParaRPr lang="ja-JP" altLang="en-US" sz="1800" dirty="0"/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424" y="2848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20</a:t>
              </a:r>
              <a:endParaRPr lang="ja-JP" altLang="en-US" sz="1800" dirty="0"/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496" y="3524"/>
              <a:ext cx="189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0</a:t>
              </a:r>
              <a:endParaRPr lang="ja-JP" altLang="en-US" sz="1800" dirty="0"/>
            </a:p>
          </p:txBody>
        </p:sp>
        <p:grpSp>
          <p:nvGrpSpPr>
            <p:cNvPr id="32779" name="グループ化 35"/>
            <p:cNvGrpSpPr>
              <a:grpSpLocks/>
            </p:cNvGrpSpPr>
            <p:nvPr/>
          </p:nvGrpSpPr>
          <p:grpSpPr bwMode="auto">
            <a:xfrm rot="-5400000">
              <a:off x="-434" y="1910"/>
              <a:ext cx="1403" cy="439"/>
              <a:chOff x="3506851" y="5998383"/>
              <a:chExt cx="2227412" cy="696412"/>
            </a:xfrm>
          </p:grpSpPr>
          <p:sp>
            <p:nvSpPr>
              <p:cNvPr id="27" name="テキスト ボックス 26"/>
              <p:cNvSpPr txBox="1"/>
              <p:nvPr/>
            </p:nvSpPr>
            <p:spPr>
              <a:xfrm>
                <a:off x="3637035" y="5998383"/>
                <a:ext cx="546137" cy="3664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/>
                  <a:t>d</a:t>
                </a:r>
                <a:r>
                  <a:rPr lang="en-US" altLang="ja-JP" baseline="30000" dirty="0"/>
                  <a:t>2</a:t>
                </a:r>
                <a:r>
                  <a:rPr lang="en-US" altLang="ja-JP" dirty="0">
                    <a:latin typeface="Symbol" pitchFamily="18" charset="2"/>
                  </a:rPr>
                  <a:t>s</a:t>
                </a:r>
                <a:endParaRPr lang="ja-JP" altLang="en-US" dirty="0">
                  <a:latin typeface="Symbol" pitchFamily="18" charset="2"/>
                </a:endParaRPr>
              </a:p>
            </p:txBody>
          </p:sp>
          <p:sp>
            <p:nvSpPr>
              <p:cNvPr id="109" name="テキスト ボックス 108"/>
              <p:cNvSpPr txBox="1"/>
              <p:nvPr/>
            </p:nvSpPr>
            <p:spPr>
              <a:xfrm>
                <a:off x="3506852" y="6328346"/>
                <a:ext cx="789041" cy="3664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 err="1"/>
                  <a:t>d</a:t>
                </a:r>
                <a:r>
                  <a:rPr lang="en-US" altLang="ja-JP" dirty="0" err="1">
                    <a:latin typeface="Symbol" pitchFamily="18" charset="2"/>
                  </a:rPr>
                  <a:t>W</a:t>
                </a:r>
                <a:r>
                  <a:rPr lang="en-US" altLang="ja-JP" dirty="0" err="1"/>
                  <a:t>dE</a:t>
                </a:r>
                <a:endParaRPr lang="ja-JP" altLang="en-US" dirty="0">
                  <a:latin typeface="Symbol" pitchFamily="18" charset="2"/>
                </a:endParaRPr>
              </a:p>
            </p:txBody>
          </p:sp>
          <p:cxnSp>
            <p:nvCxnSpPr>
              <p:cNvPr id="32782" name="直線コネクタ 28"/>
              <p:cNvCxnSpPr>
                <a:cxnSpLocks noChangeShapeType="1"/>
              </p:cNvCxnSpPr>
              <p:nvPr/>
            </p:nvCxnSpPr>
            <p:spPr bwMode="auto">
              <a:xfrm>
                <a:off x="3569750" y="6362799"/>
                <a:ext cx="685800" cy="0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テキスト ボックス 34"/>
              <p:cNvSpPr txBox="1"/>
              <p:nvPr/>
            </p:nvSpPr>
            <p:spPr>
              <a:xfrm>
                <a:off x="4287953" y="6171296"/>
                <a:ext cx="1444722" cy="36644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/>
                  <a:t>[</a:t>
                </a:r>
                <a:r>
                  <a:rPr lang="en-US" altLang="ja-JP" dirty="0" err="1"/>
                  <a:t>nb</a:t>
                </a:r>
                <a:r>
                  <a:rPr lang="en-US" altLang="ja-JP" dirty="0"/>
                  <a:t>/</a:t>
                </a:r>
                <a:r>
                  <a:rPr lang="en-US" altLang="ja-JP" dirty="0" err="1"/>
                  <a:t>sr</a:t>
                </a:r>
                <a:r>
                  <a:rPr lang="en-US" altLang="ja-JP" dirty="0"/>
                  <a:t> MeV]</a:t>
                </a:r>
                <a:endParaRPr lang="ja-JP" altLang="en-US" dirty="0"/>
              </a:p>
            </p:txBody>
          </p:sp>
        </p:grpSp>
      </p:grpSp>
      <p:sp>
        <p:nvSpPr>
          <p:cNvPr id="114" name="テキスト ボックス 113"/>
          <p:cNvSpPr txBox="1"/>
          <p:nvPr/>
        </p:nvSpPr>
        <p:spPr>
          <a:xfrm>
            <a:off x="4994275" y="5857875"/>
            <a:ext cx="300038" cy="341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0</a:t>
            </a:r>
            <a:endParaRPr lang="ja-JP" altLang="en-US" sz="1800" dirty="0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6334125" y="5857875"/>
            <a:ext cx="4127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50</a:t>
            </a:r>
            <a:endParaRPr lang="ja-JP" altLang="en-US" sz="1800" dirty="0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7543800" y="5838825"/>
            <a:ext cx="5270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100</a:t>
            </a:r>
            <a:endParaRPr lang="ja-JP" altLang="en-US" sz="1800" dirty="0"/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793750" y="5861050"/>
            <a:ext cx="6413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–150</a:t>
            </a:r>
            <a:endParaRPr lang="ja-JP" altLang="en-US" sz="1800" dirty="0"/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2057400" y="5867400"/>
            <a:ext cx="6413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–100</a:t>
            </a:r>
            <a:endParaRPr lang="ja-JP" altLang="en-US" sz="1800" dirty="0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3505200" y="5838825"/>
            <a:ext cx="5270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–50</a:t>
            </a:r>
            <a:endParaRPr lang="ja-JP" altLang="en-US" sz="18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736975" y="6181725"/>
            <a:ext cx="15922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 err="1"/>
              <a:t>E</a:t>
            </a:r>
            <a:r>
              <a:rPr lang="en-US" altLang="ja-JP" sz="1800" baseline="-25000" dirty="0" err="1"/>
              <a:t>ex</a:t>
            </a:r>
            <a:r>
              <a:rPr lang="en-US" altLang="ja-JP" sz="1800" dirty="0"/>
              <a:t> – E</a:t>
            </a:r>
            <a:r>
              <a:rPr lang="en-US" altLang="ja-JP" sz="1800" baseline="-25000" dirty="0"/>
              <a:t>0</a:t>
            </a:r>
            <a:r>
              <a:rPr lang="en-US" altLang="ja-JP" sz="1800" dirty="0"/>
              <a:t> [MeV]</a:t>
            </a:r>
            <a:endParaRPr lang="ja-JP" altLang="en-US" sz="1800" dirty="0"/>
          </a:p>
        </p:txBody>
      </p:sp>
      <p:sp>
        <p:nvSpPr>
          <p:cNvPr id="32850" name="Line 82"/>
          <p:cNvSpPr>
            <a:spLocks noChangeShapeType="1"/>
          </p:cNvSpPr>
          <p:nvPr/>
        </p:nvSpPr>
        <p:spPr bwMode="auto">
          <a:xfrm>
            <a:off x="5172075" y="1295400"/>
            <a:ext cx="0" cy="4572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143000" y="1524000"/>
            <a:ext cx="276069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</a:t>
            </a:r>
            <a:r>
              <a:rPr lang="en-US" altLang="ja-JP" i="1" dirty="0">
                <a:latin typeface="Georgia" pitchFamily="18" charset="0"/>
              </a:rPr>
              <a:t>V</a:t>
            </a:r>
            <a:r>
              <a:rPr lang="en-US" altLang="ja-JP" baseline="-25000" dirty="0"/>
              <a:t>0</a:t>
            </a:r>
            <a:r>
              <a:rPr lang="en-US" altLang="ja-JP" dirty="0"/>
              <a:t>,</a:t>
            </a:r>
            <a:r>
              <a:rPr lang="en-US" altLang="ja-JP" i="1" dirty="0">
                <a:latin typeface="Georgia" pitchFamily="18" charset="0"/>
              </a:rPr>
              <a:t>W</a:t>
            </a:r>
            <a:r>
              <a:rPr lang="en-US" altLang="ja-JP" baseline="-25000" dirty="0"/>
              <a:t>0</a:t>
            </a:r>
            <a:r>
              <a:rPr lang="en-US" altLang="ja-JP" dirty="0"/>
              <a:t>)= ‒(</a:t>
            </a:r>
            <a:r>
              <a:rPr lang="en-US" altLang="ja-JP" dirty="0" smtClean="0"/>
              <a:t>100, 5) </a:t>
            </a:r>
            <a:r>
              <a:rPr lang="en-US" altLang="ja-JP" dirty="0"/>
              <a:t>MeV</a:t>
            </a:r>
            <a:endParaRPr lang="ja-JP" altLang="en-US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1610518" y="3370263"/>
            <a:ext cx="104616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(0p</a:t>
            </a:r>
            <a:r>
              <a:rPr lang="en-US" altLang="ja-JP" baseline="-25000" dirty="0"/>
              <a:t>3/2</a:t>
            </a:r>
            <a:r>
              <a:rPr lang="en-US" altLang="ja-JP" dirty="0"/>
              <a:t>)</a:t>
            </a:r>
            <a:r>
              <a:rPr lang="en-US" altLang="ja-JP" baseline="30000" dirty="0"/>
              <a:t>‒1</a:t>
            </a:r>
            <a:r>
              <a:rPr lang="en-US" altLang="ja-JP" dirty="0"/>
              <a:t> </a:t>
            </a:r>
            <a:endParaRPr lang="ja-JP" altLang="en-US" dirty="0"/>
          </a:p>
        </p:txBody>
      </p:sp>
      <p:grpSp>
        <p:nvGrpSpPr>
          <p:cNvPr id="74" name="Group 51"/>
          <p:cNvGrpSpPr>
            <a:grpSpLocks/>
          </p:cNvGrpSpPr>
          <p:nvPr/>
        </p:nvGrpSpPr>
        <p:grpSpPr bwMode="auto">
          <a:xfrm>
            <a:off x="2448718" y="3579813"/>
            <a:ext cx="152400" cy="152400"/>
            <a:chOff x="1392" y="1632"/>
            <a:chExt cx="288" cy="288"/>
          </a:xfrm>
        </p:grpSpPr>
        <p:sp>
          <p:nvSpPr>
            <p:cNvPr id="77" name="Oval 47"/>
            <p:cNvSpPr>
              <a:spLocks noChangeArrowheads="1"/>
            </p:cNvSpPr>
            <p:nvPr/>
          </p:nvSpPr>
          <p:spPr bwMode="auto">
            <a:xfrm>
              <a:off x="1392" y="1632"/>
              <a:ext cx="288" cy="2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78" name="Line 48"/>
            <p:cNvSpPr>
              <a:spLocks noChangeShapeType="1"/>
            </p:cNvSpPr>
            <p:nvPr/>
          </p:nvSpPr>
          <p:spPr bwMode="auto">
            <a:xfrm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79" name="Line 50"/>
            <p:cNvSpPr>
              <a:spLocks noChangeShapeType="1"/>
            </p:cNvSpPr>
            <p:nvPr/>
          </p:nvSpPr>
          <p:spPr bwMode="auto">
            <a:xfrm flipH="1"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75" name="テキスト ボックス 74"/>
          <p:cNvSpPr txBox="1"/>
          <p:nvPr/>
        </p:nvSpPr>
        <p:spPr>
          <a:xfrm>
            <a:off x="2582068" y="3440113"/>
            <a:ext cx="41751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altLang="ja-JP" sz="2000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2000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endParaRPr lang="ja-JP" altLang="en-US" sz="2000">
              <a:solidFill>
                <a:srgbClr val="606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6" name="Line 53"/>
          <p:cNvSpPr>
            <a:spLocks noChangeShapeType="1"/>
          </p:cNvSpPr>
          <p:nvPr/>
        </p:nvSpPr>
        <p:spPr bwMode="auto">
          <a:xfrm>
            <a:off x="2632075" y="3891972"/>
            <a:ext cx="1087870" cy="15424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81" name="テキスト ボックス 41"/>
          <p:cNvSpPr txBox="1"/>
          <p:nvPr/>
        </p:nvSpPr>
        <p:spPr>
          <a:xfrm>
            <a:off x="2753518" y="2874457"/>
            <a:ext cx="104616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(0p</a:t>
            </a:r>
            <a:r>
              <a:rPr lang="en-US" altLang="ja-JP" baseline="-25000" dirty="0"/>
              <a:t>3/2</a:t>
            </a:r>
            <a:r>
              <a:rPr lang="en-US" altLang="ja-JP" dirty="0"/>
              <a:t>)</a:t>
            </a:r>
            <a:r>
              <a:rPr lang="en-US" altLang="ja-JP" baseline="30000" dirty="0"/>
              <a:t>‒1</a:t>
            </a:r>
            <a:r>
              <a:rPr lang="en-US" altLang="ja-JP" dirty="0"/>
              <a:t> </a:t>
            </a:r>
            <a:endParaRPr lang="ja-JP" altLang="en-US" dirty="0"/>
          </a:p>
        </p:txBody>
      </p:sp>
      <p:grpSp>
        <p:nvGrpSpPr>
          <p:cNvPr id="82" name="Group 62"/>
          <p:cNvGrpSpPr>
            <a:grpSpLocks/>
          </p:cNvGrpSpPr>
          <p:nvPr/>
        </p:nvGrpSpPr>
        <p:grpSpPr bwMode="auto">
          <a:xfrm>
            <a:off x="3591718" y="3093532"/>
            <a:ext cx="152400" cy="152400"/>
            <a:chOff x="1392" y="1632"/>
            <a:chExt cx="288" cy="288"/>
          </a:xfrm>
        </p:grpSpPr>
        <p:sp>
          <p:nvSpPr>
            <p:cNvPr id="85" name="Oval 63"/>
            <p:cNvSpPr>
              <a:spLocks noChangeArrowheads="1"/>
            </p:cNvSpPr>
            <p:nvPr/>
          </p:nvSpPr>
          <p:spPr bwMode="auto">
            <a:xfrm>
              <a:off x="1392" y="1632"/>
              <a:ext cx="288" cy="2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86" name="Line 64"/>
            <p:cNvSpPr>
              <a:spLocks noChangeShapeType="1"/>
            </p:cNvSpPr>
            <p:nvPr/>
          </p:nvSpPr>
          <p:spPr bwMode="auto">
            <a:xfrm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87" name="Line 65"/>
            <p:cNvSpPr>
              <a:spLocks noChangeShapeType="1"/>
            </p:cNvSpPr>
            <p:nvPr/>
          </p:nvSpPr>
          <p:spPr bwMode="auto">
            <a:xfrm flipH="1"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83" name="テキスト ボックス 48"/>
          <p:cNvSpPr txBox="1"/>
          <p:nvPr/>
        </p:nvSpPr>
        <p:spPr>
          <a:xfrm>
            <a:off x="3725068" y="2953832"/>
            <a:ext cx="44608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ja-JP" sz="2000" i="1" baseline="-25000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2000" baseline="-250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endParaRPr lang="ja-JP" altLang="en-US" sz="20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4" name="Line 67"/>
          <p:cNvSpPr>
            <a:spLocks noChangeShapeType="1"/>
          </p:cNvSpPr>
          <p:nvPr/>
        </p:nvSpPr>
        <p:spPr bwMode="auto">
          <a:xfrm>
            <a:off x="3799681" y="3502027"/>
            <a:ext cx="647628" cy="10907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89" name="テキスト ボックス 41"/>
          <p:cNvSpPr txBox="1"/>
          <p:nvPr/>
        </p:nvSpPr>
        <p:spPr>
          <a:xfrm>
            <a:off x="3633714" y="2153732"/>
            <a:ext cx="104616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(0p</a:t>
            </a:r>
            <a:r>
              <a:rPr lang="en-US" altLang="ja-JP" baseline="-25000" dirty="0"/>
              <a:t>3/2</a:t>
            </a:r>
            <a:r>
              <a:rPr lang="en-US" altLang="ja-JP" dirty="0"/>
              <a:t>)</a:t>
            </a:r>
            <a:r>
              <a:rPr lang="en-US" altLang="ja-JP" baseline="30000" dirty="0"/>
              <a:t>‒1</a:t>
            </a:r>
            <a:r>
              <a:rPr lang="en-US" altLang="ja-JP" dirty="0"/>
              <a:t> </a:t>
            </a:r>
            <a:endParaRPr lang="ja-JP" altLang="en-US" dirty="0"/>
          </a:p>
        </p:txBody>
      </p:sp>
      <p:grpSp>
        <p:nvGrpSpPr>
          <p:cNvPr id="90" name="Group 69"/>
          <p:cNvGrpSpPr>
            <a:grpSpLocks/>
          </p:cNvGrpSpPr>
          <p:nvPr/>
        </p:nvGrpSpPr>
        <p:grpSpPr bwMode="auto">
          <a:xfrm>
            <a:off x="4490964" y="2306132"/>
            <a:ext cx="152400" cy="152400"/>
            <a:chOff x="1392" y="1632"/>
            <a:chExt cx="288" cy="288"/>
          </a:xfrm>
        </p:grpSpPr>
        <p:sp>
          <p:nvSpPr>
            <p:cNvPr id="93" name="Oval 70"/>
            <p:cNvSpPr>
              <a:spLocks noChangeArrowheads="1"/>
            </p:cNvSpPr>
            <p:nvPr/>
          </p:nvSpPr>
          <p:spPr bwMode="auto">
            <a:xfrm>
              <a:off x="1392" y="1632"/>
              <a:ext cx="288" cy="2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94" name="Line 71"/>
            <p:cNvSpPr>
              <a:spLocks noChangeShapeType="1"/>
            </p:cNvSpPr>
            <p:nvPr/>
          </p:nvSpPr>
          <p:spPr bwMode="auto">
            <a:xfrm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95" name="Line 72"/>
            <p:cNvSpPr>
              <a:spLocks noChangeShapeType="1"/>
            </p:cNvSpPr>
            <p:nvPr/>
          </p:nvSpPr>
          <p:spPr bwMode="auto">
            <a:xfrm flipH="1"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91" name="テキスト ボックス 48"/>
          <p:cNvSpPr txBox="1"/>
          <p:nvPr/>
        </p:nvSpPr>
        <p:spPr>
          <a:xfrm>
            <a:off x="4624314" y="2166432"/>
            <a:ext cx="44608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altLang="ja-JP" sz="2000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2000" baseline="-25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endParaRPr lang="ja-JP" altLang="en-US" sz="200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" name="Line 74"/>
          <p:cNvSpPr>
            <a:spLocks noChangeShapeType="1"/>
          </p:cNvSpPr>
          <p:nvPr/>
        </p:nvSpPr>
        <p:spPr bwMode="auto">
          <a:xfrm>
            <a:off x="4679878" y="2830945"/>
            <a:ext cx="432450" cy="10968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97" name="テキスト ボックス 41"/>
          <p:cNvSpPr txBox="1"/>
          <p:nvPr/>
        </p:nvSpPr>
        <p:spPr>
          <a:xfrm>
            <a:off x="5676900" y="2085181"/>
            <a:ext cx="104616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(0p</a:t>
            </a:r>
            <a:r>
              <a:rPr lang="en-US" altLang="ja-JP" baseline="-25000" dirty="0"/>
              <a:t>3/2</a:t>
            </a:r>
            <a:r>
              <a:rPr lang="en-US" altLang="ja-JP" dirty="0"/>
              <a:t>)</a:t>
            </a:r>
            <a:r>
              <a:rPr lang="en-US" altLang="ja-JP" baseline="30000" dirty="0"/>
              <a:t>‒1</a:t>
            </a:r>
            <a:r>
              <a:rPr lang="en-US" altLang="ja-JP" dirty="0"/>
              <a:t> </a:t>
            </a:r>
            <a:endParaRPr lang="ja-JP" altLang="en-US" dirty="0"/>
          </a:p>
        </p:txBody>
      </p:sp>
      <p:grpSp>
        <p:nvGrpSpPr>
          <p:cNvPr id="98" name="Group 76"/>
          <p:cNvGrpSpPr>
            <a:grpSpLocks/>
          </p:cNvGrpSpPr>
          <p:nvPr/>
        </p:nvGrpSpPr>
        <p:grpSpPr bwMode="auto">
          <a:xfrm>
            <a:off x="6543675" y="2256631"/>
            <a:ext cx="152400" cy="152400"/>
            <a:chOff x="1392" y="1632"/>
            <a:chExt cx="288" cy="288"/>
          </a:xfrm>
        </p:grpSpPr>
        <p:sp>
          <p:nvSpPr>
            <p:cNvPr id="101" name="Oval 77"/>
            <p:cNvSpPr>
              <a:spLocks noChangeArrowheads="1"/>
            </p:cNvSpPr>
            <p:nvPr/>
          </p:nvSpPr>
          <p:spPr bwMode="auto">
            <a:xfrm>
              <a:off x="1392" y="1632"/>
              <a:ext cx="288" cy="2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08" name="Line 78"/>
            <p:cNvSpPr>
              <a:spLocks noChangeShapeType="1"/>
            </p:cNvSpPr>
            <p:nvPr/>
          </p:nvSpPr>
          <p:spPr bwMode="auto">
            <a:xfrm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110" name="Line 79"/>
            <p:cNvSpPr>
              <a:spLocks noChangeShapeType="1"/>
            </p:cNvSpPr>
            <p:nvPr/>
          </p:nvSpPr>
          <p:spPr bwMode="auto">
            <a:xfrm flipH="1"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99" name="テキスト ボックス 48"/>
          <p:cNvSpPr txBox="1"/>
          <p:nvPr/>
        </p:nvSpPr>
        <p:spPr>
          <a:xfrm>
            <a:off x="6677025" y="2116931"/>
            <a:ext cx="38893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ja-JP" sz="2000" i="1" baseline="-25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2000" baseline="-250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endParaRPr lang="ja-JP" altLang="en-US" sz="20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0" name="Line 81"/>
          <p:cNvSpPr>
            <a:spLocks noChangeShapeType="1"/>
          </p:cNvSpPr>
          <p:nvPr/>
        </p:nvSpPr>
        <p:spPr bwMode="auto">
          <a:xfrm flipH="1">
            <a:off x="5756563" y="2656971"/>
            <a:ext cx="335100" cy="2018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111" name="Line 84"/>
          <p:cNvSpPr>
            <a:spLocks noChangeShapeType="1"/>
          </p:cNvSpPr>
          <p:nvPr/>
        </p:nvSpPr>
        <p:spPr bwMode="auto">
          <a:xfrm flipH="1">
            <a:off x="7377539" y="2296391"/>
            <a:ext cx="114305" cy="736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112" name="Text Box 85"/>
          <p:cNvSpPr txBox="1">
            <a:spLocks noChangeArrowheads="1"/>
          </p:cNvSpPr>
          <p:nvPr/>
        </p:nvSpPr>
        <p:spPr bwMode="auto">
          <a:xfrm>
            <a:off x="7024832" y="3057813"/>
            <a:ext cx="633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total</a:t>
            </a:r>
          </a:p>
        </p:txBody>
      </p:sp>
      <p:sp>
        <p:nvSpPr>
          <p:cNvPr id="65" name="Line 74"/>
          <p:cNvSpPr>
            <a:spLocks noChangeShapeType="1"/>
          </p:cNvSpPr>
          <p:nvPr/>
        </p:nvSpPr>
        <p:spPr bwMode="auto">
          <a:xfrm>
            <a:off x="5176405" y="1299441"/>
            <a:ext cx="0" cy="4572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2947193" y="6550223"/>
            <a:ext cx="5819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u="sng" dirty="0">
                <a:solidFill>
                  <a:srgbClr val="663300"/>
                </a:solidFill>
                <a:cs typeface="Calibri" pitchFamily="34" charset="0"/>
              </a:rPr>
              <a:t>H. Nagahiro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</a:t>
            </a:r>
            <a:r>
              <a:rPr lang="en-US" altLang="ja-JP" sz="1400" dirty="0" err="1">
                <a:solidFill>
                  <a:srgbClr val="663300"/>
                </a:solidFill>
                <a:cs typeface="Calibri" pitchFamily="34" charset="0"/>
              </a:rPr>
              <a:t>D.Jido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H. </a:t>
            </a:r>
            <a:r>
              <a:rPr lang="en-US" altLang="ja-JP" sz="1400" dirty="0" smtClean="0">
                <a:solidFill>
                  <a:srgbClr val="663300"/>
                </a:solidFill>
                <a:cs typeface="Calibri" pitchFamily="34" charset="0"/>
              </a:rPr>
              <a:t>Fujioka, </a:t>
            </a:r>
            <a:r>
              <a:rPr lang="en-US" altLang="ja-JP" sz="1400" dirty="0" err="1" smtClean="0">
                <a:solidFill>
                  <a:srgbClr val="663300"/>
                </a:solidFill>
                <a:cs typeface="Calibri" pitchFamily="34" charset="0"/>
              </a:rPr>
              <a:t>K.Itahashi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S. </a:t>
            </a:r>
            <a:r>
              <a:rPr lang="en-US" altLang="ja-JP" sz="1400" dirty="0" err="1">
                <a:solidFill>
                  <a:srgbClr val="663300"/>
                </a:solidFill>
                <a:cs typeface="Calibri" pitchFamily="34" charset="0"/>
              </a:rPr>
              <a:t>Hirenzaki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 </a:t>
            </a:r>
            <a:r>
              <a:rPr lang="en-US" altLang="ja-JP" sz="1400" dirty="0" smtClean="0">
                <a:solidFill>
                  <a:srgbClr val="663300"/>
                </a:solidFill>
                <a:cs typeface="Calibri" pitchFamily="34" charset="0"/>
              </a:rPr>
              <a:t>PRC87(13)045201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38704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7ED2463-C4D6-4D80-8DD5-B6063655130D}" type="slidenum">
              <a:rPr kumimoji="0" lang="en-US" altLang="ja-JP">
                <a:solidFill>
                  <a:srgbClr val="43337D"/>
                </a:solidFill>
                <a:latin typeface="Tahoma" panose="020B0604030504040204" pitchFamily="34" charset="0"/>
              </a:rPr>
              <a:pPr/>
              <a:t>3</a:t>
            </a:fld>
            <a:endParaRPr kumimoji="0" lang="en-US" altLang="ja-JP">
              <a:solidFill>
                <a:srgbClr val="43337D"/>
              </a:solidFill>
              <a:latin typeface="Tahoma" panose="020B0604030504040204" pitchFamily="34" charset="0"/>
            </a:endParaRPr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 smtClean="0"/>
              <a:t>“Exotic” atom</a:t>
            </a:r>
            <a:endParaRPr lang="ja-JP" altLang="en-US" dirty="0" smtClean="0"/>
          </a:p>
        </p:txBody>
      </p:sp>
      <p:grpSp>
        <p:nvGrpSpPr>
          <p:cNvPr id="12292" name="Group 3"/>
          <p:cNvGrpSpPr>
            <a:grpSpLocks/>
          </p:cNvGrpSpPr>
          <p:nvPr/>
        </p:nvGrpSpPr>
        <p:grpSpPr bwMode="auto">
          <a:xfrm>
            <a:off x="3513138" y="3289300"/>
            <a:ext cx="762000" cy="703263"/>
            <a:chOff x="1872" y="1872"/>
            <a:chExt cx="624" cy="576"/>
          </a:xfrm>
        </p:grpSpPr>
        <p:sp>
          <p:nvSpPr>
            <p:cNvPr id="414724" name="Oval 4"/>
            <p:cNvSpPr>
              <a:spLocks noChangeArrowheads="1"/>
            </p:cNvSpPr>
            <p:nvPr/>
          </p:nvSpPr>
          <p:spPr bwMode="auto">
            <a:xfrm>
              <a:off x="2016" y="2064"/>
              <a:ext cx="191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4725" name="Oval 5"/>
            <p:cNvSpPr>
              <a:spLocks noChangeArrowheads="1"/>
            </p:cNvSpPr>
            <p:nvPr/>
          </p:nvSpPr>
          <p:spPr bwMode="auto">
            <a:xfrm>
              <a:off x="2064" y="1872"/>
              <a:ext cx="191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4726" name="Oval 6"/>
            <p:cNvSpPr>
              <a:spLocks noChangeArrowheads="1"/>
            </p:cNvSpPr>
            <p:nvPr/>
          </p:nvSpPr>
          <p:spPr bwMode="auto">
            <a:xfrm>
              <a:off x="1920" y="192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4727" name="Oval 7"/>
            <p:cNvSpPr>
              <a:spLocks noChangeArrowheads="1"/>
            </p:cNvSpPr>
            <p:nvPr/>
          </p:nvSpPr>
          <p:spPr bwMode="auto">
            <a:xfrm>
              <a:off x="2161" y="2161"/>
              <a:ext cx="191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4728" name="Oval 8"/>
            <p:cNvSpPr>
              <a:spLocks noChangeArrowheads="1"/>
            </p:cNvSpPr>
            <p:nvPr/>
          </p:nvSpPr>
          <p:spPr bwMode="auto">
            <a:xfrm>
              <a:off x="1968" y="2207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4729" name="Oval 9"/>
            <p:cNvSpPr>
              <a:spLocks noChangeArrowheads="1"/>
            </p:cNvSpPr>
            <p:nvPr/>
          </p:nvSpPr>
          <p:spPr bwMode="auto">
            <a:xfrm>
              <a:off x="2255" y="2064"/>
              <a:ext cx="192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4730" name="Oval 10"/>
            <p:cNvSpPr>
              <a:spLocks noChangeArrowheads="1"/>
            </p:cNvSpPr>
            <p:nvPr/>
          </p:nvSpPr>
          <p:spPr bwMode="auto">
            <a:xfrm>
              <a:off x="2304" y="1983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4731" name="Oval 11"/>
            <p:cNvSpPr>
              <a:spLocks noChangeArrowheads="1"/>
            </p:cNvSpPr>
            <p:nvPr/>
          </p:nvSpPr>
          <p:spPr bwMode="auto">
            <a:xfrm>
              <a:off x="2112" y="2016"/>
              <a:ext cx="191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4732" name="Oval 12"/>
            <p:cNvSpPr>
              <a:spLocks noChangeArrowheads="1"/>
            </p:cNvSpPr>
            <p:nvPr/>
          </p:nvSpPr>
          <p:spPr bwMode="auto">
            <a:xfrm>
              <a:off x="2112" y="2256"/>
              <a:ext cx="191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4733" name="Oval 13"/>
            <p:cNvSpPr>
              <a:spLocks noChangeArrowheads="1"/>
            </p:cNvSpPr>
            <p:nvPr/>
          </p:nvSpPr>
          <p:spPr bwMode="auto">
            <a:xfrm>
              <a:off x="2207" y="18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4734" name="Oval 14"/>
            <p:cNvSpPr>
              <a:spLocks noChangeArrowheads="1"/>
            </p:cNvSpPr>
            <p:nvPr/>
          </p:nvSpPr>
          <p:spPr bwMode="auto">
            <a:xfrm>
              <a:off x="1872" y="2064"/>
              <a:ext cx="192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4735" name="Oval 15"/>
            <p:cNvSpPr>
              <a:spLocks noChangeArrowheads="1"/>
            </p:cNvSpPr>
            <p:nvPr/>
          </p:nvSpPr>
          <p:spPr bwMode="auto">
            <a:xfrm>
              <a:off x="2255" y="2161"/>
              <a:ext cx="192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4749" name="Oval 29"/>
          <p:cNvSpPr>
            <a:spLocks noChangeArrowheads="1"/>
          </p:cNvSpPr>
          <p:nvPr/>
        </p:nvSpPr>
        <p:spPr bwMode="auto">
          <a:xfrm>
            <a:off x="1371600" y="1143000"/>
            <a:ext cx="5029200" cy="5029200"/>
          </a:xfrm>
          <a:prstGeom prst="ellips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4751" name="Text Box 31"/>
          <p:cNvSpPr txBox="1">
            <a:spLocks noChangeArrowheads="1"/>
          </p:cNvSpPr>
          <p:nvPr/>
        </p:nvSpPr>
        <p:spPr bwMode="auto">
          <a:xfrm>
            <a:off x="3475082" y="4083050"/>
            <a:ext cx="9428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nucleus</a:t>
            </a:r>
            <a:endParaRPr lang="ja-JP" alt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4753" name="Oval 33"/>
          <p:cNvSpPr>
            <a:spLocks noChangeArrowheads="1"/>
          </p:cNvSpPr>
          <p:nvPr/>
        </p:nvSpPr>
        <p:spPr bwMode="auto">
          <a:xfrm>
            <a:off x="2438400" y="1371600"/>
            <a:ext cx="304800" cy="304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4755" name="Text Box 35"/>
          <p:cNvSpPr txBox="1">
            <a:spLocks noChangeArrowheads="1"/>
          </p:cNvSpPr>
          <p:nvPr/>
        </p:nvSpPr>
        <p:spPr bwMode="auto">
          <a:xfrm>
            <a:off x="4781429" y="990600"/>
            <a:ext cx="13908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16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</a:t>
            </a:r>
            <a:r>
              <a:rPr lang="en-US" altLang="ja-JP" sz="16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esic </a:t>
            </a:r>
            <a:r>
              <a:rPr lang="en-US" altLang="ja-JP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atom</a:t>
            </a:r>
            <a:endParaRPr lang="ja-JP" altLang="en-US" sz="1600" b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4756" name="Text Box 36"/>
          <p:cNvSpPr txBox="1">
            <a:spLocks noChangeArrowheads="1"/>
          </p:cNvSpPr>
          <p:nvPr/>
        </p:nvSpPr>
        <p:spPr bwMode="auto">
          <a:xfrm>
            <a:off x="4976451" y="1447800"/>
            <a:ext cx="393614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bound by Coulomb force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</a:p>
          <a:p>
            <a:pPr eaLnBrk="1" hangingPunct="1">
              <a:buFontTx/>
              <a:buChar char="•"/>
              <a:defRPr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its orbit is much closer to nucleus</a:t>
            </a:r>
          </a:p>
          <a:p>
            <a:pPr eaLnBrk="1" hangingPunct="1">
              <a:defRPr/>
            </a:pP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buFontTx/>
              <a:buChar char="•"/>
              <a:defRPr/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the meson is outside of nucleus</a:t>
            </a:r>
          </a:p>
          <a:p>
            <a:pPr eaLnBrk="1" hangingPunct="1">
              <a:defRPr/>
            </a:pP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(= atomic state)</a:t>
            </a:r>
          </a:p>
          <a:p>
            <a:pPr eaLnBrk="1" hangingPunct="1">
              <a:defRPr/>
            </a:pP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Wingdings" panose="05000000000000000000" pitchFamily="2" charset="2"/>
              </a:rPr>
              <a:t> 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Wingdings" panose="05000000000000000000" pitchFamily="2" charset="2"/>
            </a:endParaRPr>
          </a:p>
          <a:p>
            <a:pPr eaLnBrk="1" hangingPunct="1">
              <a:defRPr/>
            </a:pPr>
            <a:r>
              <a:rPr lang="en-US" altLang="ja-JP" sz="1600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Wingdings" panose="05000000000000000000" pitchFamily="2" charset="2"/>
              </a:rPr>
              <a:t>f</a:t>
            </a:r>
            <a:r>
              <a:rPr lang="en-US" altLang="ja-JP" sz="1600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Wingdings" panose="05000000000000000000" pitchFamily="2" charset="2"/>
              </a:rPr>
              <a:t>eel </a:t>
            </a:r>
            <a:r>
              <a:rPr lang="en-US" altLang="ja-JP" sz="1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Wingdings" panose="05000000000000000000" pitchFamily="2" charset="2"/>
              </a:rPr>
              <a:t>lower density </a:t>
            </a:r>
            <a:r>
              <a:rPr lang="en-US" altLang="ja-JP" sz="1600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Wingdings" panose="05000000000000000000" pitchFamily="2" charset="2"/>
              </a:rPr>
              <a:t>of nuclear surface</a:t>
            </a:r>
          </a:p>
        </p:txBody>
      </p:sp>
      <p:sp>
        <p:nvSpPr>
          <p:cNvPr id="414757" name="Text Box 37"/>
          <p:cNvSpPr txBox="1">
            <a:spLocks noChangeArrowheads="1"/>
          </p:cNvSpPr>
          <p:nvPr/>
        </p:nvSpPr>
        <p:spPr bwMode="auto">
          <a:xfrm>
            <a:off x="2485716" y="990600"/>
            <a:ext cx="8515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meson</a:t>
            </a:r>
            <a:endParaRPr lang="ja-JP" alt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90170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4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4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08334 0.2111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14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105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0816 0.208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14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0" y="1044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414749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path" presetSubtype="0" repeatCount="2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0.21111 C 0.12586 0.16898 0.18836 0.18102 0.22118 0.23843 C 0.25243 0.29537 0.24323 0.37824 0.19965 0.42153 C 0.15625 0.46412 0.09531 0.45162 0.06302 0.39375 C 0.0309 0.33658 0.03941 0.25417 0.08333 0.21111 Z " pathEditMode="relative" rAng="-2195227" ptsTypes="fffff">
                                      <p:cBhvr>
                                        <p:cTn id="23" dur="500" fill="hold"/>
                                        <p:tgtEl>
                                          <p:spTgt spid="414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49" grpId="0" animBg="1"/>
      <p:bldP spid="414753" grpId="0" animBg="1"/>
      <p:bldP spid="414753" grpId="1" animBg="1"/>
      <p:bldP spid="414753" grpId="2" animBg="1"/>
      <p:bldP spid="414755" grpId="0"/>
      <p:bldP spid="414756" grpId="0"/>
      <p:bldP spid="414757" grpId="0"/>
      <p:bldP spid="414757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55" y="1299441"/>
            <a:ext cx="685534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4CE5B67A-E995-4A7C-81D6-0F56A77A3931}" type="slidenum">
              <a:rPr lang="ja-JP" altLang="en-US"/>
              <a:pPr/>
              <a:t>30</a:t>
            </a:fld>
            <a:endParaRPr lang="en-US" altLang="ja-JP"/>
          </a:p>
        </p:txBody>
      </p:sp>
      <p:sp>
        <p:nvSpPr>
          <p:cNvPr id="877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/>
              <a:t>Numerical </a:t>
            </a:r>
            <a:r>
              <a:rPr lang="en-US" altLang="ja-JP" dirty="0" smtClean="0"/>
              <a:t>results</a:t>
            </a:r>
            <a:r>
              <a:rPr lang="en-US" altLang="ja-JP" dirty="0"/>
              <a:t> :  ‒(</a:t>
            </a:r>
            <a:r>
              <a:rPr lang="en-US" altLang="ja-JP" dirty="0" smtClean="0"/>
              <a:t>100, 5) </a:t>
            </a:r>
            <a:r>
              <a:rPr lang="en-US" altLang="ja-JP" dirty="0"/>
              <a:t>MeV : </a:t>
            </a:r>
            <a:r>
              <a:rPr lang="en-US" altLang="ja-JP" baseline="30000" dirty="0"/>
              <a:t>12</a:t>
            </a:r>
            <a:r>
              <a:rPr lang="en-US" altLang="ja-JP" dirty="0"/>
              <a:t>C(</a:t>
            </a:r>
            <a:r>
              <a:rPr lang="en-US" altLang="ja-JP" dirty="0" err="1"/>
              <a:t>p,d</a:t>
            </a:r>
            <a:r>
              <a:rPr lang="en-US" altLang="ja-JP" dirty="0"/>
              <a:t>)</a:t>
            </a:r>
            <a:r>
              <a:rPr lang="en-US" altLang="ja-JP" baseline="30000" dirty="0"/>
              <a:t>11</a:t>
            </a:r>
            <a:r>
              <a:rPr lang="en-US" altLang="ja-JP" dirty="0"/>
              <a:t>C</a:t>
            </a:r>
            <a:r>
              <a:rPr lang="en-US" altLang="ja-JP" baseline="-25000" dirty="0">
                <a:latin typeface="Symbol" pitchFamily="18" charset="2"/>
              </a:rPr>
              <a:t>h</a:t>
            </a:r>
            <a:r>
              <a:rPr lang="en-US" altLang="ja-JP" baseline="-25000" dirty="0"/>
              <a:t>’</a:t>
            </a:r>
            <a:endParaRPr lang="en-US" altLang="ja-JP" dirty="0"/>
          </a:p>
        </p:txBody>
      </p:sp>
      <p:grpSp>
        <p:nvGrpSpPr>
          <p:cNvPr id="32854" name="Group 86"/>
          <p:cNvGrpSpPr>
            <a:grpSpLocks/>
          </p:cNvGrpSpPr>
          <p:nvPr/>
        </p:nvGrpSpPr>
        <p:grpSpPr bwMode="auto">
          <a:xfrm>
            <a:off x="76200" y="1143000"/>
            <a:ext cx="1011238" cy="4792663"/>
            <a:chOff x="48" y="720"/>
            <a:chExt cx="637" cy="3019"/>
          </a:xfrm>
        </p:grpSpPr>
        <p:sp>
          <p:nvSpPr>
            <p:cNvPr id="103" name="テキスト ボックス 102"/>
            <p:cNvSpPr txBox="1"/>
            <p:nvPr/>
          </p:nvSpPr>
          <p:spPr>
            <a:xfrm>
              <a:off x="425" y="720"/>
              <a:ext cx="260" cy="2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80</a:t>
              </a:r>
              <a:endParaRPr lang="ja-JP" altLang="en-US" sz="1800" dirty="0"/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>
              <a:off x="424" y="1424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60</a:t>
              </a:r>
              <a:endParaRPr lang="ja-JP" altLang="en-US" sz="1800" dirty="0"/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424" y="2139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40</a:t>
              </a:r>
              <a:endParaRPr lang="ja-JP" altLang="en-US" sz="1800" dirty="0"/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424" y="2848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20</a:t>
              </a:r>
              <a:endParaRPr lang="ja-JP" altLang="en-US" sz="1800" dirty="0"/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496" y="3524"/>
              <a:ext cx="189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0</a:t>
              </a:r>
              <a:endParaRPr lang="ja-JP" altLang="en-US" sz="1800" dirty="0"/>
            </a:p>
          </p:txBody>
        </p:sp>
        <p:grpSp>
          <p:nvGrpSpPr>
            <p:cNvPr id="32779" name="グループ化 35"/>
            <p:cNvGrpSpPr>
              <a:grpSpLocks/>
            </p:cNvGrpSpPr>
            <p:nvPr/>
          </p:nvGrpSpPr>
          <p:grpSpPr bwMode="auto">
            <a:xfrm rot="-5400000">
              <a:off x="-434" y="1910"/>
              <a:ext cx="1403" cy="439"/>
              <a:chOff x="3506851" y="5998383"/>
              <a:chExt cx="2227412" cy="696412"/>
            </a:xfrm>
          </p:grpSpPr>
          <p:sp>
            <p:nvSpPr>
              <p:cNvPr id="27" name="テキスト ボックス 26"/>
              <p:cNvSpPr txBox="1"/>
              <p:nvPr/>
            </p:nvSpPr>
            <p:spPr>
              <a:xfrm>
                <a:off x="3637035" y="5998383"/>
                <a:ext cx="546137" cy="3664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/>
                  <a:t>d</a:t>
                </a:r>
                <a:r>
                  <a:rPr lang="en-US" altLang="ja-JP" baseline="30000" dirty="0"/>
                  <a:t>2</a:t>
                </a:r>
                <a:r>
                  <a:rPr lang="en-US" altLang="ja-JP" dirty="0">
                    <a:latin typeface="Symbol" pitchFamily="18" charset="2"/>
                  </a:rPr>
                  <a:t>s</a:t>
                </a:r>
                <a:endParaRPr lang="ja-JP" altLang="en-US" dirty="0">
                  <a:latin typeface="Symbol" pitchFamily="18" charset="2"/>
                </a:endParaRPr>
              </a:p>
            </p:txBody>
          </p:sp>
          <p:sp>
            <p:nvSpPr>
              <p:cNvPr id="109" name="テキスト ボックス 108"/>
              <p:cNvSpPr txBox="1"/>
              <p:nvPr/>
            </p:nvSpPr>
            <p:spPr>
              <a:xfrm>
                <a:off x="3506852" y="6328346"/>
                <a:ext cx="789041" cy="3664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 err="1"/>
                  <a:t>d</a:t>
                </a:r>
                <a:r>
                  <a:rPr lang="en-US" altLang="ja-JP" dirty="0" err="1">
                    <a:latin typeface="Symbol" pitchFamily="18" charset="2"/>
                  </a:rPr>
                  <a:t>W</a:t>
                </a:r>
                <a:r>
                  <a:rPr lang="en-US" altLang="ja-JP" dirty="0" err="1"/>
                  <a:t>dE</a:t>
                </a:r>
                <a:endParaRPr lang="ja-JP" altLang="en-US" dirty="0">
                  <a:latin typeface="Symbol" pitchFamily="18" charset="2"/>
                </a:endParaRPr>
              </a:p>
            </p:txBody>
          </p:sp>
          <p:cxnSp>
            <p:nvCxnSpPr>
              <p:cNvPr id="32782" name="直線コネクタ 28"/>
              <p:cNvCxnSpPr>
                <a:cxnSpLocks noChangeShapeType="1"/>
              </p:cNvCxnSpPr>
              <p:nvPr/>
            </p:nvCxnSpPr>
            <p:spPr bwMode="auto">
              <a:xfrm>
                <a:off x="3569750" y="6362799"/>
                <a:ext cx="685800" cy="0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テキスト ボックス 34"/>
              <p:cNvSpPr txBox="1"/>
              <p:nvPr/>
            </p:nvSpPr>
            <p:spPr>
              <a:xfrm>
                <a:off x="4287953" y="6171296"/>
                <a:ext cx="1444722" cy="36644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/>
                  <a:t>[</a:t>
                </a:r>
                <a:r>
                  <a:rPr lang="en-US" altLang="ja-JP" dirty="0" err="1"/>
                  <a:t>nb</a:t>
                </a:r>
                <a:r>
                  <a:rPr lang="en-US" altLang="ja-JP" dirty="0"/>
                  <a:t>/</a:t>
                </a:r>
                <a:r>
                  <a:rPr lang="en-US" altLang="ja-JP" dirty="0" err="1"/>
                  <a:t>sr</a:t>
                </a:r>
                <a:r>
                  <a:rPr lang="en-US" altLang="ja-JP" dirty="0"/>
                  <a:t> MeV]</a:t>
                </a:r>
                <a:endParaRPr lang="ja-JP" altLang="en-US" dirty="0"/>
              </a:p>
            </p:txBody>
          </p:sp>
        </p:grpSp>
      </p:grpSp>
      <p:sp>
        <p:nvSpPr>
          <p:cNvPr id="114" name="テキスト ボックス 113"/>
          <p:cNvSpPr txBox="1"/>
          <p:nvPr/>
        </p:nvSpPr>
        <p:spPr>
          <a:xfrm>
            <a:off x="4994275" y="5857875"/>
            <a:ext cx="300038" cy="341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0</a:t>
            </a:r>
            <a:endParaRPr lang="ja-JP" altLang="en-US" sz="1800" dirty="0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6334125" y="5857875"/>
            <a:ext cx="4127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50</a:t>
            </a:r>
            <a:endParaRPr lang="ja-JP" altLang="en-US" sz="1800" dirty="0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7543800" y="5838825"/>
            <a:ext cx="5270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100</a:t>
            </a:r>
            <a:endParaRPr lang="ja-JP" altLang="en-US" sz="1800" dirty="0"/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793750" y="5861050"/>
            <a:ext cx="6413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–150</a:t>
            </a:r>
            <a:endParaRPr lang="ja-JP" altLang="en-US" sz="1800" dirty="0"/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2057400" y="5867400"/>
            <a:ext cx="6413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–100</a:t>
            </a:r>
            <a:endParaRPr lang="ja-JP" altLang="en-US" sz="1800" dirty="0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3505200" y="5838825"/>
            <a:ext cx="5270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–50</a:t>
            </a:r>
            <a:endParaRPr lang="ja-JP" altLang="en-US" sz="18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736975" y="6181725"/>
            <a:ext cx="15922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 err="1"/>
              <a:t>E</a:t>
            </a:r>
            <a:r>
              <a:rPr lang="en-US" altLang="ja-JP" sz="1800" baseline="-25000" dirty="0" err="1"/>
              <a:t>ex</a:t>
            </a:r>
            <a:r>
              <a:rPr lang="en-US" altLang="ja-JP" sz="1800" dirty="0"/>
              <a:t> – E</a:t>
            </a:r>
            <a:r>
              <a:rPr lang="en-US" altLang="ja-JP" sz="1800" baseline="-25000" dirty="0"/>
              <a:t>0</a:t>
            </a:r>
            <a:r>
              <a:rPr lang="en-US" altLang="ja-JP" sz="1800" dirty="0"/>
              <a:t> [MeV]</a:t>
            </a:r>
            <a:endParaRPr lang="ja-JP" altLang="en-US" sz="1800" dirty="0"/>
          </a:p>
        </p:txBody>
      </p:sp>
      <p:sp>
        <p:nvSpPr>
          <p:cNvPr id="32850" name="Line 82"/>
          <p:cNvSpPr>
            <a:spLocks noChangeShapeType="1"/>
          </p:cNvSpPr>
          <p:nvPr/>
        </p:nvSpPr>
        <p:spPr bwMode="auto">
          <a:xfrm>
            <a:off x="5172075" y="1295400"/>
            <a:ext cx="0" cy="4572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143000" y="1524000"/>
            <a:ext cx="276069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</a:t>
            </a:r>
            <a:r>
              <a:rPr lang="en-US" altLang="ja-JP" i="1" dirty="0">
                <a:latin typeface="Georgia" pitchFamily="18" charset="0"/>
              </a:rPr>
              <a:t>V</a:t>
            </a:r>
            <a:r>
              <a:rPr lang="en-US" altLang="ja-JP" baseline="-25000" dirty="0"/>
              <a:t>0</a:t>
            </a:r>
            <a:r>
              <a:rPr lang="en-US" altLang="ja-JP" dirty="0"/>
              <a:t>,</a:t>
            </a:r>
            <a:r>
              <a:rPr lang="en-US" altLang="ja-JP" i="1" dirty="0">
                <a:latin typeface="Georgia" pitchFamily="18" charset="0"/>
              </a:rPr>
              <a:t>W</a:t>
            </a:r>
            <a:r>
              <a:rPr lang="en-US" altLang="ja-JP" baseline="-25000" dirty="0"/>
              <a:t>0</a:t>
            </a:r>
            <a:r>
              <a:rPr lang="en-US" altLang="ja-JP" dirty="0"/>
              <a:t>)= ‒(</a:t>
            </a:r>
            <a:r>
              <a:rPr lang="en-US" altLang="ja-JP" dirty="0" smtClean="0"/>
              <a:t>100, 5) </a:t>
            </a:r>
            <a:r>
              <a:rPr lang="en-US" altLang="ja-JP" dirty="0"/>
              <a:t>MeV</a:t>
            </a:r>
            <a:endParaRPr lang="ja-JP" altLang="en-US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1610518" y="3370263"/>
            <a:ext cx="104616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(0p</a:t>
            </a:r>
            <a:r>
              <a:rPr lang="en-US" altLang="ja-JP" baseline="-25000" dirty="0"/>
              <a:t>3/2</a:t>
            </a:r>
            <a:r>
              <a:rPr lang="en-US" altLang="ja-JP" dirty="0"/>
              <a:t>)</a:t>
            </a:r>
            <a:r>
              <a:rPr lang="en-US" altLang="ja-JP" baseline="30000" dirty="0"/>
              <a:t>‒1</a:t>
            </a:r>
            <a:r>
              <a:rPr lang="en-US" altLang="ja-JP" dirty="0"/>
              <a:t> </a:t>
            </a:r>
            <a:endParaRPr lang="ja-JP" altLang="en-US" dirty="0"/>
          </a:p>
        </p:txBody>
      </p:sp>
      <p:grpSp>
        <p:nvGrpSpPr>
          <p:cNvPr id="74" name="Group 51"/>
          <p:cNvGrpSpPr>
            <a:grpSpLocks/>
          </p:cNvGrpSpPr>
          <p:nvPr/>
        </p:nvGrpSpPr>
        <p:grpSpPr bwMode="auto">
          <a:xfrm>
            <a:off x="2448718" y="3579813"/>
            <a:ext cx="152400" cy="152400"/>
            <a:chOff x="1392" y="1632"/>
            <a:chExt cx="288" cy="288"/>
          </a:xfrm>
        </p:grpSpPr>
        <p:sp>
          <p:nvSpPr>
            <p:cNvPr id="77" name="Oval 47"/>
            <p:cNvSpPr>
              <a:spLocks noChangeArrowheads="1"/>
            </p:cNvSpPr>
            <p:nvPr/>
          </p:nvSpPr>
          <p:spPr bwMode="auto">
            <a:xfrm>
              <a:off x="1392" y="1632"/>
              <a:ext cx="288" cy="2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78" name="Line 48"/>
            <p:cNvSpPr>
              <a:spLocks noChangeShapeType="1"/>
            </p:cNvSpPr>
            <p:nvPr/>
          </p:nvSpPr>
          <p:spPr bwMode="auto">
            <a:xfrm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79" name="Line 50"/>
            <p:cNvSpPr>
              <a:spLocks noChangeShapeType="1"/>
            </p:cNvSpPr>
            <p:nvPr/>
          </p:nvSpPr>
          <p:spPr bwMode="auto">
            <a:xfrm flipH="1"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75" name="テキスト ボックス 74"/>
          <p:cNvSpPr txBox="1"/>
          <p:nvPr/>
        </p:nvSpPr>
        <p:spPr>
          <a:xfrm>
            <a:off x="2582068" y="3440113"/>
            <a:ext cx="41751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altLang="ja-JP" sz="2000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2000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endParaRPr lang="ja-JP" altLang="en-US" sz="2000">
              <a:solidFill>
                <a:srgbClr val="606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6" name="Line 53"/>
          <p:cNvSpPr>
            <a:spLocks noChangeShapeType="1"/>
          </p:cNvSpPr>
          <p:nvPr/>
        </p:nvSpPr>
        <p:spPr bwMode="auto">
          <a:xfrm>
            <a:off x="2632075" y="3891972"/>
            <a:ext cx="1087870" cy="15424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81" name="テキスト ボックス 41"/>
          <p:cNvSpPr txBox="1"/>
          <p:nvPr/>
        </p:nvSpPr>
        <p:spPr>
          <a:xfrm>
            <a:off x="2753518" y="2874457"/>
            <a:ext cx="104616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(0p</a:t>
            </a:r>
            <a:r>
              <a:rPr lang="en-US" altLang="ja-JP" baseline="-25000" dirty="0"/>
              <a:t>3/2</a:t>
            </a:r>
            <a:r>
              <a:rPr lang="en-US" altLang="ja-JP" dirty="0"/>
              <a:t>)</a:t>
            </a:r>
            <a:r>
              <a:rPr lang="en-US" altLang="ja-JP" baseline="30000" dirty="0"/>
              <a:t>‒1</a:t>
            </a:r>
            <a:r>
              <a:rPr lang="en-US" altLang="ja-JP" dirty="0"/>
              <a:t> </a:t>
            </a:r>
            <a:endParaRPr lang="ja-JP" altLang="en-US" dirty="0"/>
          </a:p>
        </p:txBody>
      </p:sp>
      <p:grpSp>
        <p:nvGrpSpPr>
          <p:cNvPr id="82" name="Group 62"/>
          <p:cNvGrpSpPr>
            <a:grpSpLocks/>
          </p:cNvGrpSpPr>
          <p:nvPr/>
        </p:nvGrpSpPr>
        <p:grpSpPr bwMode="auto">
          <a:xfrm>
            <a:off x="3591718" y="3093532"/>
            <a:ext cx="152400" cy="152400"/>
            <a:chOff x="1392" y="1632"/>
            <a:chExt cx="288" cy="288"/>
          </a:xfrm>
        </p:grpSpPr>
        <p:sp>
          <p:nvSpPr>
            <p:cNvPr id="85" name="Oval 63"/>
            <p:cNvSpPr>
              <a:spLocks noChangeArrowheads="1"/>
            </p:cNvSpPr>
            <p:nvPr/>
          </p:nvSpPr>
          <p:spPr bwMode="auto">
            <a:xfrm>
              <a:off x="1392" y="1632"/>
              <a:ext cx="288" cy="2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86" name="Line 64"/>
            <p:cNvSpPr>
              <a:spLocks noChangeShapeType="1"/>
            </p:cNvSpPr>
            <p:nvPr/>
          </p:nvSpPr>
          <p:spPr bwMode="auto">
            <a:xfrm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87" name="Line 65"/>
            <p:cNvSpPr>
              <a:spLocks noChangeShapeType="1"/>
            </p:cNvSpPr>
            <p:nvPr/>
          </p:nvSpPr>
          <p:spPr bwMode="auto">
            <a:xfrm flipH="1"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83" name="テキスト ボックス 48"/>
          <p:cNvSpPr txBox="1"/>
          <p:nvPr/>
        </p:nvSpPr>
        <p:spPr>
          <a:xfrm>
            <a:off x="3725068" y="2953832"/>
            <a:ext cx="44608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ja-JP" sz="2000" i="1" baseline="-25000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2000" baseline="-250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endParaRPr lang="ja-JP" altLang="en-US" sz="20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4" name="Line 67"/>
          <p:cNvSpPr>
            <a:spLocks noChangeShapeType="1"/>
          </p:cNvSpPr>
          <p:nvPr/>
        </p:nvSpPr>
        <p:spPr bwMode="auto">
          <a:xfrm>
            <a:off x="3799681" y="3502027"/>
            <a:ext cx="647628" cy="10907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89" name="テキスト ボックス 41"/>
          <p:cNvSpPr txBox="1"/>
          <p:nvPr/>
        </p:nvSpPr>
        <p:spPr>
          <a:xfrm>
            <a:off x="3633714" y="2153732"/>
            <a:ext cx="104616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(0p</a:t>
            </a:r>
            <a:r>
              <a:rPr lang="en-US" altLang="ja-JP" baseline="-25000" dirty="0"/>
              <a:t>3/2</a:t>
            </a:r>
            <a:r>
              <a:rPr lang="en-US" altLang="ja-JP" dirty="0"/>
              <a:t>)</a:t>
            </a:r>
            <a:r>
              <a:rPr lang="en-US" altLang="ja-JP" baseline="30000" dirty="0"/>
              <a:t>‒1</a:t>
            </a:r>
            <a:r>
              <a:rPr lang="en-US" altLang="ja-JP" dirty="0"/>
              <a:t> </a:t>
            </a:r>
            <a:endParaRPr lang="ja-JP" altLang="en-US" dirty="0"/>
          </a:p>
        </p:txBody>
      </p:sp>
      <p:grpSp>
        <p:nvGrpSpPr>
          <p:cNvPr id="90" name="Group 69"/>
          <p:cNvGrpSpPr>
            <a:grpSpLocks/>
          </p:cNvGrpSpPr>
          <p:nvPr/>
        </p:nvGrpSpPr>
        <p:grpSpPr bwMode="auto">
          <a:xfrm>
            <a:off x="4490964" y="2306132"/>
            <a:ext cx="152400" cy="152400"/>
            <a:chOff x="1392" y="1632"/>
            <a:chExt cx="288" cy="288"/>
          </a:xfrm>
        </p:grpSpPr>
        <p:sp>
          <p:nvSpPr>
            <p:cNvPr id="93" name="Oval 70"/>
            <p:cNvSpPr>
              <a:spLocks noChangeArrowheads="1"/>
            </p:cNvSpPr>
            <p:nvPr/>
          </p:nvSpPr>
          <p:spPr bwMode="auto">
            <a:xfrm>
              <a:off x="1392" y="1632"/>
              <a:ext cx="288" cy="2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94" name="Line 71"/>
            <p:cNvSpPr>
              <a:spLocks noChangeShapeType="1"/>
            </p:cNvSpPr>
            <p:nvPr/>
          </p:nvSpPr>
          <p:spPr bwMode="auto">
            <a:xfrm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95" name="Line 72"/>
            <p:cNvSpPr>
              <a:spLocks noChangeShapeType="1"/>
            </p:cNvSpPr>
            <p:nvPr/>
          </p:nvSpPr>
          <p:spPr bwMode="auto">
            <a:xfrm flipH="1"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91" name="テキスト ボックス 48"/>
          <p:cNvSpPr txBox="1"/>
          <p:nvPr/>
        </p:nvSpPr>
        <p:spPr>
          <a:xfrm>
            <a:off x="4624314" y="2166432"/>
            <a:ext cx="44608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altLang="ja-JP" sz="2000" i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2000" baseline="-25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endParaRPr lang="ja-JP" altLang="en-US" sz="200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" name="Line 74"/>
          <p:cNvSpPr>
            <a:spLocks noChangeShapeType="1"/>
          </p:cNvSpPr>
          <p:nvPr/>
        </p:nvSpPr>
        <p:spPr bwMode="auto">
          <a:xfrm>
            <a:off x="4679878" y="2830945"/>
            <a:ext cx="432450" cy="10968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97" name="テキスト ボックス 41"/>
          <p:cNvSpPr txBox="1"/>
          <p:nvPr/>
        </p:nvSpPr>
        <p:spPr>
          <a:xfrm>
            <a:off x="5676900" y="2085181"/>
            <a:ext cx="104616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(0p</a:t>
            </a:r>
            <a:r>
              <a:rPr lang="en-US" altLang="ja-JP" baseline="-25000" dirty="0"/>
              <a:t>3/2</a:t>
            </a:r>
            <a:r>
              <a:rPr lang="en-US" altLang="ja-JP" dirty="0"/>
              <a:t>)</a:t>
            </a:r>
            <a:r>
              <a:rPr lang="en-US" altLang="ja-JP" baseline="30000" dirty="0"/>
              <a:t>‒1</a:t>
            </a:r>
            <a:r>
              <a:rPr lang="en-US" altLang="ja-JP" dirty="0"/>
              <a:t> </a:t>
            </a:r>
            <a:endParaRPr lang="ja-JP" altLang="en-US" dirty="0"/>
          </a:p>
        </p:txBody>
      </p:sp>
      <p:grpSp>
        <p:nvGrpSpPr>
          <p:cNvPr id="98" name="Group 76"/>
          <p:cNvGrpSpPr>
            <a:grpSpLocks/>
          </p:cNvGrpSpPr>
          <p:nvPr/>
        </p:nvGrpSpPr>
        <p:grpSpPr bwMode="auto">
          <a:xfrm>
            <a:off x="6543675" y="2256631"/>
            <a:ext cx="152400" cy="152400"/>
            <a:chOff x="1392" y="1632"/>
            <a:chExt cx="288" cy="288"/>
          </a:xfrm>
        </p:grpSpPr>
        <p:sp>
          <p:nvSpPr>
            <p:cNvPr id="101" name="Oval 77"/>
            <p:cNvSpPr>
              <a:spLocks noChangeArrowheads="1"/>
            </p:cNvSpPr>
            <p:nvPr/>
          </p:nvSpPr>
          <p:spPr bwMode="auto">
            <a:xfrm>
              <a:off x="1392" y="1632"/>
              <a:ext cx="288" cy="2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08" name="Line 78"/>
            <p:cNvSpPr>
              <a:spLocks noChangeShapeType="1"/>
            </p:cNvSpPr>
            <p:nvPr/>
          </p:nvSpPr>
          <p:spPr bwMode="auto">
            <a:xfrm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110" name="Line 79"/>
            <p:cNvSpPr>
              <a:spLocks noChangeShapeType="1"/>
            </p:cNvSpPr>
            <p:nvPr/>
          </p:nvSpPr>
          <p:spPr bwMode="auto">
            <a:xfrm flipH="1"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99" name="テキスト ボックス 48"/>
          <p:cNvSpPr txBox="1"/>
          <p:nvPr/>
        </p:nvSpPr>
        <p:spPr>
          <a:xfrm>
            <a:off x="6677025" y="2116931"/>
            <a:ext cx="38893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ja-JP" sz="2000" i="1" baseline="-25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2000" baseline="-250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endParaRPr lang="ja-JP" altLang="en-US" sz="20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0" name="Line 81"/>
          <p:cNvSpPr>
            <a:spLocks noChangeShapeType="1"/>
          </p:cNvSpPr>
          <p:nvPr/>
        </p:nvSpPr>
        <p:spPr bwMode="auto">
          <a:xfrm flipH="1">
            <a:off x="5756563" y="2656971"/>
            <a:ext cx="335100" cy="2018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111" name="Line 84"/>
          <p:cNvSpPr>
            <a:spLocks noChangeShapeType="1"/>
          </p:cNvSpPr>
          <p:nvPr/>
        </p:nvSpPr>
        <p:spPr bwMode="auto">
          <a:xfrm flipH="1">
            <a:off x="7377539" y="2296391"/>
            <a:ext cx="114305" cy="736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112" name="Text Box 85"/>
          <p:cNvSpPr txBox="1">
            <a:spLocks noChangeArrowheads="1"/>
          </p:cNvSpPr>
          <p:nvPr/>
        </p:nvSpPr>
        <p:spPr bwMode="auto">
          <a:xfrm>
            <a:off x="7024832" y="3057813"/>
            <a:ext cx="633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total</a:t>
            </a:r>
          </a:p>
        </p:txBody>
      </p:sp>
      <p:sp>
        <p:nvSpPr>
          <p:cNvPr id="65" name="Line 74"/>
          <p:cNvSpPr>
            <a:spLocks noChangeShapeType="1"/>
          </p:cNvSpPr>
          <p:nvPr/>
        </p:nvSpPr>
        <p:spPr bwMode="auto">
          <a:xfrm>
            <a:off x="5176405" y="1299441"/>
            <a:ext cx="0" cy="4572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2947193" y="6550223"/>
            <a:ext cx="5819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u="sng" dirty="0">
                <a:solidFill>
                  <a:srgbClr val="663300"/>
                </a:solidFill>
                <a:cs typeface="Calibri" pitchFamily="34" charset="0"/>
              </a:rPr>
              <a:t>H. Nagahiro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</a:t>
            </a:r>
            <a:r>
              <a:rPr lang="en-US" altLang="ja-JP" sz="1400" dirty="0" err="1">
                <a:solidFill>
                  <a:srgbClr val="663300"/>
                </a:solidFill>
                <a:cs typeface="Calibri" pitchFamily="34" charset="0"/>
              </a:rPr>
              <a:t>D.Jido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H. </a:t>
            </a:r>
            <a:r>
              <a:rPr lang="en-US" altLang="ja-JP" sz="1400" dirty="0" smtClean="0">
                <a:solidFill>
                  <a:srgbClr val="663300"/>
                </a:solidFill>
                <a:cs typeface="Calibri" pitchFamily="34" charset="0"/>
              </a:rPr>
              <a:t>Fujioka, </a:t>
            </a:r>
            <a:r>
              <a:rPr lang="en-US" altLang="ja-JP" sz="1400" dirty="0" err="1" smtClean="0">
                <a:solidFill>
                  <a:srgbClr val="663300"/>
                </a:solidFill>
                <a:cs typeface="Calibri" pitchFamily="34" charset="0"/>
              </a:rPr>
              <a:t>K.Itahashi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S. </a:t>
            </a:r>
            <a:r>
              <a:rPr lang="en-US" altLang="ja-JP" sz="1400" dirty="0" err="1">
                <a:solidFill>
                  <a:srgbClr val="663300"/>
                </a:solidFill>
                <a:cs typeface="Calibri" pitchFamily="34" charset="0"/>
              </a:rPr>
              <a:t>Hirenzaki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 </a:t>
            </a:r>
            <a:r>
              <a:rPr lang="en-US" altLang="ja-JP" sz="1400" dirty="0" smtClean="0">
                <a:solidFill>
                  <a:srgbClr val="663300"/>
                </a:solidFill>
                <a:cs typeface="Calibri" pitchFamily="34" charset="0"/>
              </a:rPr>
              <a:t>PRC87(13)045201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043351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54" y="1299441"/>
            <a:ext cx="6855343" cy="4539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53" y="1295401"/>
            <a:ext cx="6855343" cy="454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4CE5B67A-E995-4A7C-81D6-0F56A77A3931}" type="slidenum">
              <a:rPr lang="ja-JP" altLang="en-US"/>
              <a:pPr/>
              <a:t>31</a:t>
            </a:fld>
            <a:endParaRPr lang="en-US" altLang="ja-JP"/>
          </a:p>
        </p:txBody>
      </p:sp>
      <p:sp>
        <p:nvSpPr>
          <p:cNvPr id="877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/>
              <a:t>Numerical </a:t>
            </a:r>
            <a:r>
              <a:rPr lang="en-US" altLang="ja-JP" dirty="0" smtClean="0"/>
              <a:t>results</a:t>
            </a:r>
            <a:r>
              <a:rPr lang="en-US" altLang="ja-JP" dirty="0"/>
              <a:t> :  </a:t>
            </a:r>
            <a:r>
              <a:rPr lang="en-US" altLang="ja-JP" dirty="0" smtClean="0"/>
              <a:t>‒(</a:t>
            </a:r>
            <a:r>
              <a:rPr lang="en-US" altLang="ja-JP" dirty="0"/>
              <a:t>5</a:t>
            </a:r>
            <a:r>
              <a:rPr lang="en-US" altLang="ja-JP" dirty="0" smtClean="0"/>
              <a:t>0, 20) </a:t>
            </a:r>
            <a:r>
              <a:rPr lang="en-US" altLang="ja-JP" dirty="0"/>
              <a:t>MeV : </a:t>
            </a:r>
            <a:r>
              <a:rPr lang="en-US" altLang="ja-JP" baseline="30000" dirty="0"/>
              <a:t>12</a:t>
            </a:r>
            <a:r>
              <a:rPr lang="en-US" altLang="ja-JP" dirty="0"/>
              <a:t>C(</a:t>
            </a:r>
            <a:r>
              <a:rPr lang="en-US" altLang="ja-JP" dirty="0" err="1"/>
              <a:t>p,d</a:t>
            </a:r>
            <a:r>
              <a:rPr lang="en-US" altLang="ja-JP" dirty="0"/>
              <a:t>)</a:t>
            </a:r>
            <a:r>
              <a:rPr lang="en-US" altLang="ja-JP" baseline="30000" dirty="0"/>
              <a:t>11</a:t>
            </a:r>
            <a:r>
              <a:rPr lang="en-US" altLang="ja-JP" dirty="0"/>
              <a:t>C</a:t>
            </a:r>
            <a:r>
              <a:rPr lang="en-US" altLang="ja-JP" baseline="-25000" dirty="0">
                <a:latin typeface="Symbol" pitchFamily="18" charset="2"/>
              </a:rPr>
              <a:t>h</a:t>
            </a:r>
            <a:r>
              <a:rPr lang="en-US" altLang="ja-JP" baseline="-25000" dirty="0"/>
              <a:t>’</a:t>
            </a:r>
            <a:endParaRPr lang="en-US" altLang="ja-JP" dirty="0"/>
          </a:p>
        </p:txBody>
      </p:sp>
      <p:grpSp>
        <p:nvGrpSpPr>
          <p:cNvPr id="32854" name="Group 86"/>
          <p:cNvGrpSpPr>
            <a:grpSpLocks/>
          </p:cNvGrpSpPr>
          <p:nvPr/>
        </p:nvGrpSpPr>
        <p:grpSpPr bwMode="auto">
          <a:xfrm>
            <a:off x="76200" y="1143000"/>
            <a:ext cx="1011238" cy="4792663"/>
            <a:chOff x="48" y="720"/>
            <a:chExt cx="637" cy="3019"/>
          </a:xfrm>
        </p:grpSpPr>
        <p:sp>
          <p:nvSpPr>
            <p:cNvPr id="104" name="テキスト ボックス 103"/>
            <p:cNvSpPr txBox="1"/>
            <p:nvPr/>
          </p:nvSpPr>
          <p:spPr>
            <a:xfrm>
              <a:off x="424" y="720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60</a:t>
              </a:r>
              <a:endParaRPr lang="ja-JP" altLang="en-US" sz="1800" dirty="0"/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424" y="1666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40</a:t>
              </a:r>
              <a:endParaRPr lang="ja-JP" altLang="en-US" sz="1800" dirty="0"/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424" y="2631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20</a:t>
              </a:r>
              <a:endParaRPr lang="ja-JP" altLang="en-US" sz="1800" dirty="0"/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496" y="3524"/>
              <a:ext cx="189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0</a:t>
              </a:r>
              <a:endParaRPr lang="ja-JP" altLang="en-US" sz="1800" dirty="0"/>
            </a:p>
          </p:txBody>
        </p:sp>
        <p:grpSp>
          <p:nvGrpSpPr>
            <p:cNvPr id="32779" name="グループ化 35"/>
            <p:cNvGrpSpPr>
              <a:grpSpLocks/>
            </p:cNvGrpSpPr>
            <p:nvPr/>
          </p:nvGrpSpPr>
          <p:grpSpPr bwMode="auto">
            <a:xfrm rot="-5400000">
              <a:off x="-434" y="1910"/>
              <a:ext cx="1403" cy="439"/>
              <a:chOff x="3506851" y="5998383"/>
              <a:chExt cx="2227412" cy="696412"/>
            </a:xfrm>
          </p:grpSpPr>
          <p:sp>
            <p:nvSpPr>
              <p:cNvPr id="27" name="テキスト ボックス 26"/>
              <p:cNvSpPr txBox="1"/>
              <p:nvPr/>
            </p:nvSpPr>
            <p:spPr>
              <a:xfrm>
                <a:off x="3637035" y="5998383"/>
                <a:ext cx="546137" cy="3664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/>
                  <a:t>d</a:t>
                </a:r>
                <a:r>
                  <a:rPr lang="en-US" altLang="ja-JP" baseline="30000" dirty="0"/>
                  <a:t>2</a:t>
                </a:r>
                <a:r>
                  <a:rPr lang="en-US" altLang="ja-JP" dirty="0">
                    <a:latin typeface="Symbol" pitchFamily="18" charset="2"/>
                  </a:rPr>
                  <a:t>s</a:t>
                </a:r>
                <a:endParaRPr lang="ja-JP" altLang="en-US" dirty="0">
                  <a:latin typeface="Symbol" pitchFamily="18" charset="2"/>
                </a:endParaRPr>
              </a:p>
            </p:txBody>
          </p:sp>
          <p:sp>
            <p:nvSpPr>
              <p:cNvPr id="109" name="テキスト ボックス 108"/>
              <p:cNvSpPr txBox="1"/>
              <p:nvPr/>
            </p:nvSpPr>
            <p:spPr>
              <a:xfrm>
                <a:off x="3506852" y="6328346"/>
                <a:ext cx="789041" cy="3664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 err="1"/>
                  <a:t>d</a:t>
                </a:r>
                <a:r>
                  <a:rPr lang="en-US" altLang="ja-JP" dirty="0" err="1">
                    <a:latin typeface="Symbol" pitchFamily="18" charset="2"/>
                  </a:rPr>
                  <a:t>W</a:t>
                </a:r>
                <a:r>
                  <a:rPr lang="en-US" altLang="ja-JP" dirty="0" err="1"/>
                  <a:t>dE</a:t>
                </a:r>
                <a:endParaRPr lang="ja-JP" altLang="en-US" dirty="0">
                  <a:latin typeface="Symbol" pitchFamily="18" charset="2"/>
                </a:endParaRPr>
              </a:p>
            </p:txBody>
          </p:sp>
          <p:cxnSp>
            <p:nvCxnSpPr>
              <p:cNvPr id="32782" name="直線コネクタ 28"/>
              <p:cNvCxnSpPr>
                <a:cxnSpLocks noChangeShapeType="1"/>
              </p:cNvCxnSpPr>
              <p:nvPr/>
            </p:nvCxnSpPr>
            <p:spPr bwMode="auto">
              <a:xfrm>
                <a:off x="3569750" y="6362799"/>
                <a:ext cx="685800" cy="0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テキスト ボックス 34"/>
              <p:cNvSpPr txBox="1"/>
              <p:nvPr/>
            </p:nvSpPr>
            <p:spPr>
              <a:xfrm>
                <a:off x="4287953" y="6171296"/>
                <a:ext cx="1444722" cy="36644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/>
                  <a:t>[</a:t>
                </a:r>
                <a:r>
                  <a:rPr lang="en-US" altLang="ja-JP" dirty="0" err="1"/>
                  <a:t>nb</a:t>
                </a:r>
                <a:r>
                  <a:rPr lang="en-US" altLang="ja-JP" dirty="0"/>
                  <a:t>/</a:t>
                </a:r>
                <a:r>
                  <a:rPr lang="en-US" altLang="ja-JP" dirty="0" err="1"/>
                  <a:t>sr</a:t>
                </a:r>
                <a:r>
                  <a:rPr lang="en-US" altLang="ja-JP" dirty="0"/>
                  <a:t> MeV]</a:t>
                </a:r>
                <a:endParaRPr lang="ja-JP" altLang="en-US" dirty="0"/>
              </a:p>
            </p:txBody>
          </p:sp>
        </p:grpSp>
      </p:grpSp>
      <p:sp>
        <p:nvSpPr>
          <p:cNvPr id="114" name="テキスト ボックス 113"/>
          <p:cNvSpPr txBox="1"/>
          <p:nvPr/>
        </p:nvSpPr>
        <p:spPr>
          <a:xfrm>
            <a:off x="4994275" y="5857875"/>
            <a:ext cx="300038" cy="341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0</a:t>
            </a:r>
            <a:endParaRPr lang="ja-JP" altLang="en-US" sz="1800" dirty="0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6334125" y="5857875"/>
            <a:ext cx="4127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50</a:t>
            </a:r>
            <a:endParaRPr lang="ja-JP" altLang="en-US" sz="1800" dirty="0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7543800" y="5838825"/>
            <a:ext cx="5270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100</a:t>
            </a:r>
            <a:endParaRPr lang="ja-JP" altLang="en-US" sz="1800" dirty="0"/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793750" y="5861050"/>
            <a:ext cx="6413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–150</a:t>
            </a:r>
            <a:endParaRPr lang="ja-JP" altLang="en-US" sz="1800" dirty="0"/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2057400" y="5867400"/>
            <a:ext cx="6413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–100</a:t>
            </a:r>
            <a:endParaRPr lang="ja-JP" altLang="en-US" sz="1800" dirty="0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3505200" y="5838825"/>
            <a:ext cx="5270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–50</a:t>
            </a:r>
            <a:endParaRPr lang="ja-JP" altLang="en-US" sz="18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736975" y="6181725"/>
            <a:ext cx="15922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 err="1"/>
              <a:t>E</a:t>
            </a:r>
            <a:r>
              <a:rPr lang="en-US" altLang="ja-JP" sz="1800" baseline="-25000" dirty="0" err="1"/>
              <a:t>ex</a:t>
            </a:r>
            <a:r>
              <a:rPr lang="en-US" altLang="ja-JP" sz="1800" dirty="0"/>
              <a:t> – E</a:t>
            </a:r>
            <a:r>
              <a:rPr lang="en-US" altLang="ja-JP" sz="1800" baseline="-25000" dirty="0"/>
              <a:t>0</a:t>
            </a:r>
            <a:r>
              <a:rPr lang="en-US" altLang="ja-JP" sz="1800" dirty="0"/>
              <a:t> [MeV]</a:t>
            </a:r>
            <a:endParaRPr lang="ja-JP" altLang="en-US" sz="1800" dirty="0"/>
          </a:p>
        </p:txBody>
      </p:sp>
      <p:sp>
        <p:nvSpPr>
          <p:cNvPr id="32850" name="Line 82"/>
          <p:cNvSpPr>
            <a:spLocks noChangeShapeType="1"/>
          </p:cNvSpPr>
          <p:nvPr/>
        </p:nvSpPr>
        <p:spPr bwMode="auto">
          <a:xfrm>
            <a:off x="5172075" y="1295400"/>
            <a:ext cx="0" cy="4572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143000" y="1524000"/>
            <a:ext cx="276069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</a:t>
            </a:r>
            <a:r>
              <a:rPr lang="en-US" altLang="ja-JP" i="1" dirty="0">
                <a:latin typeface="Georgia" pitchFamily="18" charset="0"/>
              </a:rPr>
              <a:t>V</a:t>
            </a:r>
            <a:r>
              <a:rPr lang="en-US" altLang="ja-JP" baseline="-25000" dirty="0"/>
              <a:t>0</a:t>
            </a:r>
            <a:r>
              <a:rPr lang="en-US" altLang="ja-JP" dirty="0"/>
              <a:t>,</a:t>
            </a:r>
            <a:r>
              <a:rPr lang="en-US" altLang="ja-JP" i="1" dirty="0">
                <a:latin typeface="Georgia" pitchFamily="18" charset="0"/>
              </a:rPr>
              <a:t>W</a:t>
            </a:r>
            <a:r>
              <a:rPr lang="en-US" altLang="ja-JP" baseline="-25000" dirty="0"/>
              <a:t>0</a:t>
            </a:r>
            <a:r>
              <a:rPr lang="en-US" altLang="ja-JP" dirty="0"/>
              <a:t>)= </a:t>
            </a:r>
            <a:r>
              <a:rPr lang="en-US" altLang="ja-JP" dirty="0" smtClean="0"/>
              <a:t>‒(</a:t>
            </a:r>
            <a:r>
              <a:rPr lang="en-US" altLang="ja-JP" dirty="0"/>
              <a:t>5</a:t>
            </a:r>
            <a:r>
              <a:rPr lang="en-US" altLang="ja-JP" dirty="0" smtClean="0"/>
              <a:t>0, 20) </a:t>
            </a:r>
            <a:r>
              <a:rPr lang="en-US" altLang="ja-JP" dirty="0"/>
              <a:t>MeV</a:t>
            </a:r>
            <a:endParaRPr lang="ja-JP" altLang="en-US" dirty="0"/>
          </a:p>
        </p:txBody>
      </p:sp>
      <p:sp>
        <p:nvSpPr>
          <p:cNvPr id="81" name="テキスト ボックス 41"/>
          <p:cNvSpPr txBox="1"/>
          <p:nvPr/>
        </p:nvSpPr>
        <p:spPr>
          <a:xfrm>
            <a:off x="3577863" y="3048720"/>
            <a:ext cx="104616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(0p</a:t>
            </a:r>
            <a:r>
              <a:rPr lang="en-US" altLang="ja-JP" baseline="-25000" dirty="0"/>
              <a:t>3/2</a:t>
            </a:r>
            <a:r>
              <a:rPr lang="en-US" altLang="ja-JP" dirty="0"/>
              <a:t>)</a:t>
            </a:r>
            <a:r>
              <a:rPr lang="en-US" altLang="ja-JP" baseline="30000" dirty="0"/>
              <a:t>‒1</a:t>
            </a:r>
            <a:r>
              <a:rPr lang="en-US" altLang="ja-JP" dirty="0"/>
              <a:t> </a:t>
            </a:r>
            <a:endParaRPr lang="ja-JP" altLang="en-US" dirty="0"/>
          </a:p>
        </p:txBody>
      </p:sp>
      <p:grpSp>
        <p:nvGrpSpPr>
          <p:cNvPr id="82" name="Group 62"/>
          <p:cNvGrpSpPr>
            <a:grpSpLocks/>
          </p:cNvGrpSpPr>
          <p:nvPr/>
        </p:nvGrpSpPr>
        <p:grpSpPr bwMode="auto">
          <a:xfrm>
            <a:off x="4416063" y="3267795"/>
            <a:ext cx="152400" cy="152400"/>
            <a:chOff x="1392" y="1632"/>
            <a:chExt cx="288" cy="288"/>
          </a:xfrm>
        </p:grpSpPr>
        <p:sp>
          <p:nvSpPr>
            <p:cNvPr id="85" name="Oval 63"/>
            <p:cNvSpPr>
              <a:spLocks noChangeArrowheads="1"/>
            </p:cNvSpPr>
            <p:nvPr/>
          </p:nvSpPr>
          <p:spPr bwMode="auto">
            <a:xfrm>
              <a:off x="1392" y="1632"/>
              <a:ext cx="288" cy="2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86" name="Line 64"/>
            <p:cNvSpPr>
              <a:spLocks noChangeShapeType="1"/>
            </p:cNvSpPr>
            <p:nvPr/>
          </p:nvSpPr>
          <p:spPr bwMode="auto">
            <a:xfrm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87" name="Line 65"/>
            <p:cNvSpPr>
              <a:spLocks noChangeShapeType="1"/>
            </p:cNvSpPr>
            <p:nvPr/>
          </p:nvSpPr>
          <p:spPr bwMode="auto">
            <a:xfrm flipH="1"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83" name="テキスト ボックス 48"/>
          <p:cNvSpPr txBox="1"/>
          <p:nvPr/>
        </p:nvSpPr>
        <p:spPr>
          <a:xfrm>
            <a:off x="4549413" y="3084150"/>
            <a:ext cx="44608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ja-JP" sz="2000" i="1" baseline="-25000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2000" baseline="-250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endParaRPr lang="ja-JP" altLang="en-US" sz="20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4" name="Line 67"/>
          <p:cNvSpPr>
            <a:spLocks noChangeShapeType="1"/>
          </p:cNvSpPr>
          <p:nvPr/>
        </p:nvSpPr>
        <p:spPr bwMode="auto">
          <a:xfrm>
            <a:off x="4435040" y="3543877"/>
            <a:ext cx="635361" cy="20089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111" name="Line 84"/>
          <p:cNvSpPr>
            <a:spLocks noChangeShapeType="1"/>
          </p:cNvSpPr>
          <p:nvPr/>
        </p:nvSpPr>
        <p:spPr bwMode="auto">
          <a:xfrm flipH="1" flipV="1">
            <a:off x="6643615" y="2206192"/>
            <a:ext cx="103260" cy="627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112" name="Text Box 85"/>
          <p:cNvSpPr txBox="1">
            <a:spLocks noChangeArrowheads="1"/>
          </p:cNvSpPr>
          <p:nvPr/>
        </p:nvSpPr>
        <p:spPr bwMode="auto">
          <a:xfrm>
            <a:off x="6326909" y="1780165"/>
            <a:ext cx="633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total</a:t>
            </a:r>
          </a:p>
        </p:txBody>
      </p:sp>
      <p:sp>
        <p:nvSpPr>
          <p:cNvPr id="65" name="Line 74"/>
          <p:cNvSpPr>
            <a:spLocks noChangeShapeType="1"/>
          </p:cNvSpPr>
          <p:nvPr/>
        </p:nvSpPr>
        <p:spPr bwMode="auto">
          <a:xfrm>
            <a:off x="5176405" y="1299441"/>
            <a:ext cx="0" cy="4572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60" name="テキスト ボックス 59"/>
          <p:cNvSpPr txBox="1"/>
          <p:nvPr/>
        </p:nvSpPr>
        <p:spPr bwMode="auto">
          <a:xfrm>
            <a:off x="668914" y="1898073"/>
            <a:ext cx="414338" cy="341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 smtClean="0"/>
              <a:t>50</a:t>
            </a:r>
            <a:endParaRPr lang="ja-JP" altLang="en-US" sz="1800" dirty="0"/>
          </a:p>
        </p:txBody>
      </p:sp>
      <p:sp>
        <p:nvSpPr>
          <p:cNvPr id="61" name="テキスト ボックス 60"/>
          <p:cNvSpPr txBox="1"/>
          <p:nvPr/>
        </p:nvSpPr>
        <p:spPr bwMode="auto">
          <a:xfrm>
            <a:off x="696191" y="3392487"/>
            <a:ext cx="415498" cy="341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3</a:t>
            </a:r>
            <a:r>
              <a:rPr lang="en-US" altLang="ja-JP" sz="1800" dirty="0" smtClean="0"/>
              <a:t>0</a:t>
            </a:r>
            <a:endParaRPr lang="ja-JP" altLang="en-US" sz="1800" dirty="0"/>
          </a:p>
        </p:txBody>
      </p:sp>
      <p:sp>
        <p:nvSpPr>
          <p:cNvPr id="62" name="テキスト ボックス 61"/>
          <p:cNvSpPr txBox="1"/>
          <p:nvPr/>
        </p:nvSpPr>
        <p:spPr bwMode="auto">
          <a:xfrm>
            <a:off x="685800" y="4916168"/>
            <a:ext cx="415498" cy="341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 smtClean="0"/>
              <a:t>10</a:t>
            </a:r>
            <a:endParaRPr lang="ja-JP" altLang="en-US" sz="1800" dirty="0"/>
          </a:p>
        </p:txBody>
      </p:sp>
      <p:sp>
        <p:nvSpPr>
          <p:cNvPr id="64" name="Line 67"/>
          <p:cNvSpPr>
            <a:spLocks noChangeShapeType="1"/>
          </p:cNvSpPr>
          <p:nvPr/>
        </p:nvSpPr>
        <p:spPr bwMode="auto">
          <a:xfrm>
            <a:off x="4441464" y="3543877"/>
            <a:ext cx="691645" cy="15476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66" name="Line 76"/>
          <p:cNvSpPr>
            <a:spLocks noChangeShapeType="1"/>
          </p:cNvSpPr>
          <p:nvPr/>
        </p:nvSpPr>
        <p:spPr bwMode="auto">
          <a:xfrm>
            <a:off x="6473537" y="4333008"/>
            <a:ext cx="311727" cy="58189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67" name="テキスト ボックス 56"/>
          <p:cNvSpPr txBox="1">
            <a:spLocks noChangeArrowheads="1"/>
          </p:cNvSpPr>
          <p:nvPr/>
        </p:nvSpPr>
        <p:spPr bwMode="auto">
          <a:xfrm>
            <a:off x="6238875" y="4959348"/>
            <a:ext cx="2609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total with </a:t>
            </a:r>
          </a:p>
          <a:p>
            <a:pPr eaLnBrk="1" hangingPunct="1"/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ja-JP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V</a:t>
            </a:r>
            <a:r>
              <a:rPr lang="en-US" altLang="ja-JP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ja-JP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W</a:t>
            </a:r>
            <a:r>
              <a:rPr lang="en-US" altLang="ja-JP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)= ‒(0,20) MeV</a:t>
            </a:r>
            <a:endParaRPr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2947193" y="6550223"/>
            <a:ext cx="5819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u="sng" dirty="0">
                <a:solidFill>
                  <a:srgbClr val="663300"/>
                </a:solidFill>
                <a:cs typeface="Calibri" pitchFamily="34" charset="0"/>
              </a:rPr>
              <a:t>H. Nagahiro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</a:t>
            </a:r>
            <a:r>
              <a:rPr lang="en-US" altLang="ja-JP" sz="1400" dirty="0" err="1">
                <a:solidFill>
                  <a:srgbClr val="663300"/>
                </a:solidFill>
                <a:cs typeface="Calibri" pitchFamily="34" charset="0"/>
              </a:rPr>
              <a:t>D.Jido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H. </a:t>
            </a:r>
            <a:r>
              <a:rPr lang="en-US" altLang="ja-JP" sz="1400" dirty="0" smtClean="0">
                <a:solidFill>
                  <a:srgbClr val="663300"/>
                </a:solidFill>
                <a:cs typeface="Calibri" pitchFamily="34" charset="0"/>
              </a:rPr>
              <a:t>Fujioka, </a:t>
            </a:r>
            <a:r>
              <a:rPr lang="en-US" altLang="ja-JP" sz="1400" dirty="0" err="1" smtClean="0">
                <a:solidFill>
                  <a:srgbClr val="663300"/>
                </a:solidFill>
                <a:cs typeface="Calibri" pitchFamily="34" charset="0"/>
              </a:rPr>
              <a:t>K.Itahashi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S. </a:t>
            </a:r>
            <a:r>
              <a:rPr lang="en-US" altLang="ja-JP" sz="1400" dirty="0" err="1">
                <a:solidFill>
                  <a:srgbClr val="663300"/>
                </a:solidFill>
                <a:cs typeface="Calibri" pitchFamily="34" charset="0"/>
              </a:rPr>
              <a:t>Hirenzaki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 </a:t>
            </a:r>
            <a:r>
              <a:rPr lang="en-US" altLang="ja-JP" sz="1400" dirty="0" smtClean="0">
                <a:solidFill>
                  <a:srgbClr val="663300"/>
                </a:solidFill>
                <a:cs typeface="Calibri" pitchFamily="34" charset="0"/>
              </a:rPr>
              <a:t>PRC87(13)045201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822002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64" grpId="0" animBg="1"/>
      <p:bldP spid="66" grpId="0" animBg="1"/>
      <p:bldP spid="6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52" y="1295401"/>
            <a:ext cx="6841545" cy="454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4CE5B67A-E995-4A7C-81D6-0F56A77A3931}" type="slidenum">
              <a:rPr lang="ja-JP" altLang="en-US"/>
              <a:pPr/>
              <a:t>32</a:t>
            </a:fld>
            <a:endParaRPr lang="en-US" altLang="ja-JP"/>
          </a:p>
        </p:txBody>
      </p:sp>
      <p:sp>
        <p:nvSpPr>
          <p:cNvPr id="877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/>
              <a:t>Numerical </a:t>
            </a:r>
            <a:r>
              <a:rPr lang="en-US" altLang="ja-JP" dirty="0" smtClean="0"/>
              <a:t>results</a:t>
            </a:r>
            <a:r>
              <a:rPr lang="en-US" altLang="ja-JP" dirty="0"/>
              <a:t> :  </a:t>
            </a:r>
            <a:r>
              <a:rPr lang="en-US" altLang="ja-JP" dirty="0" smtClean="0"/>
              <a:t>‒(</a:t>
            </a:r>
            <a:r>
              <a:rPr lang="en-US" altLang="ja-JP" dirty="0"/>
              <a:t>5</a:t>
            </a:r>
            <a:r>
              <a:rPr lang="en-US" altLang="ja-JP" dirty="0" smtClean="0"/>
              <a:t>0, 15) </a:t>
            </a:r>
            <a:r>
              <a:rPr lang="en-US" altLang="ja-JP" dirty="0"/>
              <a:t>MeV : </a:t>
            </a:r>
            <a:r>
              <a:rPr lang="en-US" altLang="ja-JP" baseline="30000" dirty="0"/>
              <a:t>12</a:t>
            </a:r>
            <a:r>
              <a:rPr lang="en-US" altLang="ja-JP" dirty="0"/>
              <a:t>C(</a:t>
            </a:r>
            <a:r>
              <a:rPr lang="en-US" altLang="ja-JP" dirty="0" err="1"/>
              <a:t>p,d</a:t>
            </a:r>
            <a:r>
              <a:rPr lang="en-US" altLang="ja-JP" dirty="0"/>
              <a:t>)</a:t>
            </a:r>
            <a:r>
              <a:rPr lang="en-US" altLang="ja-JP" baseline="30000" dirty="0"/>
              <a:t>11</a:t>
            </a:r>
            <a:r>
              <a:rPr lang="en-US" altLang="ja-JP" dirty="0"/>
              <a:t>C</a:t>
            </a:r>
            <a:r>
              <a:rPr lang="en-US" altLang="ja-JP" baseline="-25000" dirty="0">
                <a:latin typeface="Symbol" pitchFamily="18" charset="2"/>
              </a:rPr>
              <a:t>h</a:t>
            </a:r>
            <a:r>
              <a:rPr lang="en-US" altLang="ja-JP" baseline="-25000" dirty="0"/>
              <a:t>’</a:t>
            </a:r>
            <a:endParaRPr lang="en-US" altLang="ja-JP" dirty="0"/>
          </a:p>
        </p:txBody>
      </p:sp>
      <p:grpSp>
        <p:nvGrpSpPr>
          <p:cNvPr id="32854" name="Group 86"/>
          <p:cNvGrpSpPr>
            <a:grpSpLocks/>
          </p:cNvGrpSpPr>
          <p:nvPr/>
        </p:nvGrpSpPr>
        <p:grpSpPr bwMode="auto">
          <a:xfrm>
            <a:off x="76200" y="1143000"/>
            <a:ext cx="1011238" cy="4792663"/>
            <a:chOff x="48" y="720"/>
            <a:chExt cx="637" cy="3019"/>
          </a:xfrm>
        </p:grpSpPr>
        <p:sp>
          <p:nvSpPr>
            <p:cNvPr id="104" name="テキスト ボックス 103"/>
            <p:cNvSpPr txBox="1"/>
            <p:nvPr/>
          </p:nvSpPr>
          <p:spPr>
            <a:xfrm>
              <a:off x="424" y="720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60</a:t>
              </a:r>
              <a:endParaRPr lang="ja-JP" altLang="en-US" sz="1800" dirty="0"/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424" y="1666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40</a:t>
              </a:r>
              <a:endParaRPr lang="ja-JP" altLang="en-US" sz="1800" dirty="0"/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424" y="2631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20</a:t>
              </a:r>
              <a:endParaRPr lang="ja-JP" altLang="en-US" sz="1800" dirty="0"/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496" y="3524"/>
              <a:ext cx="189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0</a:t>
              </a:r>
              <a:endParaRPr lang="ja-JP" altLang="en-US" sz="1800" dirty="0"/>
            </a:p>
          </p:txBody>
        </p:sp>
        <p:grpSp>
          <p:nvGrpSpPr>
            <p:cNvPr id="32779" name="グループ化 35"/>
            <p:cNvGrpSpPr>
              <a:grpSpLocks/>
            </p:cNvGrpSpPr>
            <p:nvPr/>
          </p:nvGrpSpPr>
          <p:grpSpPr bwMode="auto">
            <a:xfrm rot="-5400000">
              <a:off x="-434" y="1910"/>
              <a:ext cx="1403" cy="439"/>
              <a:chOff x="3506851" y="5998383"/>
              <a:chExt cx="2227412" cy="696412"/>
            </a:xfrm>
          </p:grpSpPr>
          <p:sp>
            <p:nvSpPr>
              <p:cNvPr id="27" name="テキスト ボックス 26"/>
              <p:cNvSpPr txBox="1"/>
              <p:nvPr/>
            </p:nvSpPr>
            <p:spPr>
              <a:xfrm>
                <a:off x="3637035" y="5998383"/>
                <a:ext cx="546137" cy="3664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/>
                  <a:t>d</a:t>
                </a:r>
                <a:r>
                  <a:rPr lang="en-US" altLang="ja-JP" baseline="30000" dirty="0"/>
                  <a:t>2</a:t>
                </a:r>
                <a:r>
                  <a:rPr lang="en-US" altLang="ja-JP" dirty="0">
                    <a:latin typeface="Symbol" pitchFamily="18" charset="2"/>
                  </a:rPr>
                  <a:t>s</a:t>
                </a:r>
                <a:endParaRPr lang="ja-JP" altLang="en-US" dirty="0">
                  <a:latin typeface="Symbol" pitchFamily="18" charset="2"/>
                </a:endParaRPr>
              </a:p>
            </p:txBody>
          </p:sp>
          <p:sp>
            <p:nvSpPr>
              <p:cNvPr id="109" name="テキスト ボックス 108"/>
              <p:cNvSpPr txBox="1"/>
              <p:nvPr/>
            </p:nvSpPr>
            <p:spPr>
              <a:xfrm>
                <a:off x="3506852" y="6328346"/>
                <a:ext cx="789041" cy="3664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 err="1"/>
                  <a:t>d</a:t>
                </a:r>
                <a:r>
                  <a:rPr lang="en-US" altLang="ja-JP" dirty="0" err="1">
                    <a:latin typeface="Symbol" pitchFamily="18" charset="2"/>
                  </a:rPr>
                  <a:t>W</a:t>
                </a:r>
                <a:r>
                  <a:rPr lang="en-US" altLang="ja-JP" dirty="0" err="1"/>
                  <a:t>dE</a:t>
                </a:r>
                <a:endParaRPr lang="ja-JP" altLang="en-US" dirty="0">
                  <a:latin typeface="Symbol" pitchFamily="18" charset="2"/>
                </a:endParaRPr>
              </a:p>
            </p:txBody>
          </p:sp>
          <p:cxnSp>
            <p:nvCxnSpPr>
              <p:cNvPr id="32782" name="直線コネクタ 28"/>
              <p:cNvCxnSpPr>
                <a:cxnSpLocks noChangeShapeType="1"/>
              </p:cNvCxnSpPr>
              <p:nvPr/>
            </p:nvCxnSpPr>
            <p:spPr bwMode="auto">
              <a:xfrm>
                <a:off x="3569750" y="6362799"/>
                <a:ext cx="685800" cy="0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テキスト ボックス 34"/>
              <p:cNvSpPr txBox="1"/>
              <p:nvPr/>
            </p:nvSpPr>
            <p:spPr>
              <a:xfrm>
                <a:off x="4287953" y="6171296"/>
                <a:ext cx="1444722" cy="36644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/>
                  <a:t>[</a:t>
                </a:r>
                <a:r>
                  <a:rPr lang="en-US" altLang="ja-JP" dirty="0" err="1"/>
                  <a:t>nb</a:t>
                </a:r>
                <a:r>
                  <a:rPr lang="en-US" altLang="ja-JP" dirty="0"/>
                  <a:t>/</a:t>
                </a:r>
                <a:r>
                  <a:rPr lang="en-US" altLang="ja-JP" dirty="0" err="1"/>
                  <a:t>sr</a:t>
                </a:r>
                <a:r>
                  <a:rPr lang="en-US" altLang="ja-JP" dirty="0"/>
                  <a:t> MeV]</a:t>
                </a:r>
                <a:endParaRPr lang="ja-JP" altLang="en-US" dirty="0"/>
              </a:p>
            </p:txBody>
          </p:sp>
        </p:grpSp>
      </p:grpSp>
      <p:sp>
        <p:nvSpPr>
          <p:cNvPr id="114" name="テキスト ボックス 113"/>
          <p:cNvSpPr txBox="1"/>
          <p:nvPr/>
        </p:nvSpPr>
        <p:spPr>
          <a:xfrm>
            <a:off x="4994275" y="5857875"/>
            <a:ext cx="300038" cy="341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0</a:t>
            </a:r>
            <a:endParaRPr lang="ja-JP" altLang="en-US" sz="1800" dirty="0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6334125" y="5857875"/>
            <a:ext cx="4127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50</a:t>
            </a:r>
            <a:endParaRPr lang="ja-JP" altLang="en-US" sz="1800" dirty="0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7543800" y="5838825"/>
            <a:ext cx="5270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100</a:t>
            </a:r>
            <a:endParaRPr lang="ja-JP" altLang="en-US" sz="1800" dirty="0"/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793750" y="5861050"/>
            <a:ext cx="6413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–150</a:t>
            </a:r>
            <a:endParaRPr lang="ja-JP" altLang="en-US" sz="1800" dirty="0"/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2057400" y="5867400"/>
            <a:ext cx="6413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–100</a:t>
            </a:r>
            <a:endParaRPr lang="ja-JP" altLang="en-US" sz="1800" dirty="0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3505200" y="5838825"/>
            <a:ext cx="5270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–50</a:t>
            </a:r>
            <a:endParaRPr lang="ja-JP" altLang="en-US" sz="18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736975" y="6181725"/>
            <a:ext cx="15922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 err="1"/>
              <a:t>E</a:t>
            </a:r>
            <a:r>
              <a:rPr lang="en-US" altLang="ja-JP" sz="1800" baseline="-25000" dirty="0" err="1"/>
              <a:t>ex</a:t>
            </a:r>
            <a:r>
              <a:rPr lang="en-US" altLang="ja-JP" sz="1800" dirty="0"/>
              <a:t> – E</a:t>
            </a:r>
            <a:r>
              <a:rPr lang="en-US" altLang="ja-JP" sz="1800" baseline="-25000" dirty="0"/>
              <a:t>0</a:t>
            </a:r>
            <a:r>
              <a:rPr lang="en-US" altLang="ja-JP" sz="1800" dirty="0"/>
              <a:t> [MeV]</a:t>
            </a:r>
            <a:endParaRPr lang="ja-JP" altLang="en-US" sz="1800" dirty="0"/>
          </a:p>
        </p:txBody>
      </p:sp>
      <p:sp>
        <p:nvSpPr>
          <p:cNvPr id="32850" name="Line 82"/>
          <p:cNvSpPr>
            <a:spLocks noChangeShapeType="1"/>
          </p:cNvSpPr>
          <p:nvPr/>
        </p:nvSpPr>
        <p:spPr bwMode="auto">
          <a:xfrm>
            <a:off x="5172075" y="1295400"/>
            <a:ext cx="0" cy="4572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143000" y="1524000"/>
            <a:ext cx="276069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</a:t>
            </a:r>
            <a:r>
              <a:rPr lang="en-US" altLang="ja-JP" i="1" dirty="0">
                <a:latin typeface="Georgia" pitchFamily="18" charset="0"/>
              </a:rPr>
              <a:t>V</a:t>
            </a:r>
            <a:r>
              <a:rPr lang="en-US" altLang="ja-JP" baseline="-25000" dirty="0"/>
              <a:t>0</a:t>
            </a:r>
            <a:r>
              <a:rPr lang="en-US" altLang="ja-JP" dirty="0"/>
              <a:t>,</a:t>
            </a:r>
            <a:r>
              <a:rPr lang="en-US" altLang="ja-JP" i="1" dirty="0">
                <a:latin typeface="Georgia" pitchFamily="18" charset="0"/>
              </a:rPr>
              <a:t>W</a:t>
            </a:r>
            <a:r>
              <a:rPr lang="en-US" altLang="ja-JP" baseline="-25000" dirty="0"/>
              <a:t>0</a:t>
            </a:r>
            <a:r>
              <a:rPr lang="en-US" altLang="ja-JP" dirty="0"/>
              <a:t>)= </a:t>
            </a:r>
            <a:r>
              <a:rPr lang="en-US" altLang="ja-JP" dirty="0" smtClean="0"/>
              <a:t>‒(</a:t>
            </a:r>
            <a:r>
              <a:rPr lang="en-US" altLang="ja-JP" dirty="0"/>
              <a:t>5</a:t>
            </a:r>
            <a:r>
              <a:rPr lang="en-US" altLang="ja-JP" dirty="0" smtClean="0"/>
              <a:t>0, 15) </a:t>
            </a:r>
            <a:r>
              <a:rPr lang="en-US" altLang="ja-JP" dirty="0"/>
              <a:t>MeV</a:t>
            </a:r>
            <a:endParaRPr lang="ja-JP" altLang="en-US" dirty="0"/>
          </a:p>
        </p:txBody>
      </p:sp>
      <p:sp>
        <p:nvSpPr>
          <p:cNvPr id="81" name="テキスト ボックス 41"/>
          <p:cNvSpPr txBox="1"/>
          <p:nvPr/>
        </p:nvSpPr>
        <p:spPr>
          <a:xfrm>
            <a:off x="3577863" y="3048720"/>
            <a:ext cx="104616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(0p</a:t>
            </a:r>
            <a:r>
              <a:rPr lang="en-US" altLang="ja-JP" baseline="-25000" dirty="0"/>
              <a:t>3/2</a:t>
            </a:r>
            <a:r>
              <a:rPr lang="en-US" altLang="ja-JP" dirty="0"/>
              <a:t>)</a:t>
            </a:r>
            <a:r>
              <a:rPr lang="en-US" altLang="ja-JP" baseline="30000" dirty="0"/>
              <a:t>‒1</a:t>
            </a:r>
            <a:r>
              <a:rPr lang="en-US" altLang="ja-JP" dirty="0"/>
              <a:t> </a:t>
            </a:r>
            <a:endParaRPr lang="ja-JP" altLang="en-US" dirty="0"/>
          </a:p>
        </p:txBody>
      </p:sp>
      <p:grpSp>
        <p:nvGrpSpPr>
          <p:cNvPr id="82" name="Group 62"/>
          <p:cNvGrpSpPr>
            <a:grpSpLocks/>
          </p:cNvGrpSpPr>
          <p:nvPr/>
        </p:nvGrpSpPr>
        <p:grpSpPr bwMode="auto">
          <a:xfrm>
            <a:off x="4416063" y="3267795"/>
            <a:ext cx="152400" cy="152400"/>
            <a:chOff x="1392" y="1632"/>
            <a:chExt cx="288" cy="288"/>
          </a:xfrm>
        </p:grpSpPr>
        <p:sp>
          <p:nvSpPr>
            <p:cNvPr id="85" name="Oval 63"/>
            <p:cNvSpPr>
              <a:spLocks noChangeArrowheads="1"/>
            </p:cNvSpPr>
            <p:nvPr/>
          </p:nvSpPr>
          <p:spPr bwMode="auto">
            <a:xfrm>
              <a:off x="1392" y="1632"/>
              <a:ext cx="288" cy="2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86" name="Line 64"/>
            <p:cNvSpPr>
              <a:spLocks noChangeShapeType="1"/>
            </p:cNvSpPr>
            <p:nvPr/>
          </p:nvSpPr>
          <p:spPr bwMode="auto">
            <a:xfrm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87" name="Line 65"/>
            <p:cNvSpPr>
              <a:spLocks noChangeShapeType="1"/>
            </p:cNvSpPr>
            <p:nvPr/>
          </p:nvSpPr>
          <p:spPr bwMode="auto">
            <a:xfrm flipH="1"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83" name="テキスト ボックス 48"/>
          <p:cNvSpPr txBox="1"/>
          <p:nvPr/>
        </p:nvSpPr>
        <p:spPr>
          <a:xfrm>
            <a:off x="4549413" y="3084150"/>
            <a:ext cx="44608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ja-JP" sz="2000" i="1" baseline="-25000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2000" baseline="-250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endParaRPr lang="ja-JP" altLang="en-US" sz="20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4" name="Line 67"/>
          <p:cNvSpPr>
            <a:spLocks noChangeShapeType="1"/>
          </p:cNvSpPr>
          <p:nvPr/>
        </p:nvSpPr>
        <p:spPr bwMode="auto">
          <a:xfrm>
            <a:off x="4435040" y="3543877"/>
            <a:ext cx="656505" cy="19633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111" name="Line 84"/>
          <p:cNvSpPr>
            <a:spLocks noChangeShapeType="1"/>
          </p:cNvSpPr>
          <p:nvPr/>
        </p:nvSpPr>
        <p:spPr bwMode="auto">
          <a:xfrm flipH="1" flipV="1">
            <a:off x="6643615" y="2206192"/>
            <a:ext cx="103260" cy="627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112" name="Text Box 85"/>
          <p:cNvSpPr txBox="1">
            <a:spLocks noChangeArrowheads="1"/>
          </p:cNvSpPr>
          <p:nvPr/>
        </p:nvSpPr>
        <p:spPr bwMode="auto">
          <a:xfrm>
            <a:off x="6326909" y="1780165"/>
            <a:ext cx="633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total</a:t>
            </a:r>
          </a:p>
        </p:txBody>
      </p:sp>
      <p:sp>
        <p:nvSpPr>
          <p:cNvPr id="65" name="Line 74"/>
          <p:cNvSpPr>
            <a:spLocks noChangeShapeType="1"/>
          </p:cNvSpPr>
          <p:nvPr/>
        </p:nvSpPr>
        <p:spPr bwMode="auto">
          <a:xfrm>
            <a:off x="5176405" y="1299441"/>
            <a:ext cx="0" cy="4572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60" name="テキスト ボックス 59"/>
          <p:cNvSpPr txBox="1"/>
          <p:nvPr/>
        </p:nvSpPr>
        <p:spPr bwMode="auto">
          <a:xfrm>
            <a:off x="668914" y="1898073"/>
            <a:ext cx="414338" cy="341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 smtClean="0"/>
              <a:t>50</a:t>
            </a:r>
            <a:endParaRPr lang="ja-JP" altLang="en-US" sz="1800" dirty="0"/>
          </a:p>
        </p:txBody>
      </p:sp>
      <p:sp>
        <p:nvSpPr>
          <p:cNvPr id="61" name="テキスト ボックス 60"/>
          <p:cNvSpPr txBox="1"/>
          <p:nvPr/>
        </p:nvSpPr>
        <p:spPr bwMode="auto">
          <a:xfrm>
            <a:off x="696191" y="3392487"/>
            <a:ext cx="415498" cy="341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3</a:t>
            </a:r>
            <a:r>
              <a:rPr lang="en-US" altLang="ja-JP" sz="1800" dirty="0" smtClean="0"/>
              <a:t>0</a:t>
            </a:r>
            <a:endParaRPr lang="ja-JP" altLang="en-US" sz="1800" dirty="0"/>
          </a:p>
        </p:txBody>
      </p:sp>
      <p:sp>
        <p:nvSpPr>
          <p:cNvPr id="62" name="テキスト ボックス 61"/>
          <p:cNvSpPr txBox="1"/>
          <p:nvPr/>
        </p:nvSpPr>
        <p:spPr bwMode="auto">
          <a:xfrm>
            <a:off x="685800" y="4916168"/>
            <a:ext cx="415498" cy="341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 smtClean="0"/>
              <a:t>10</a:t>
            </a:r>
            <a:endParaRPr lang="ja-JP" altLang="en-US" sz="1800" dirty="0"/>
          </a:p>
        </p:txBody>
      </p:sp>
      <p:sp>
        <p:nvSpPr>
          <p:cNvPr id="39" name="正方形/長方形 38"/>
          <p:cNvSpPr/>
          <p:nvPr/>
        </p:nvSpPr>
        <p:spPr>
          <a:xfrm>
            <a:off x="2947193" y="6550223"/>
            <a:ext cx="5819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u="sng" dirty="0">
                <a:solidFill>
                  <a:srgbClr val="663300"/>
                </a:solidFill>
                <a:cs typeface="Calibri" pitchFamily="34" charset="0"/>
              </a:rPr>
              <a:t>H. Nagahiro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</a:t>
            </a:r>
            <a:r>
              <a:rPr lang="en-US" altLang="ja-JP" sz="1400" dirty="0" err="1">
                <a:solidFill>
                  <a:srgbClr val="663300"/>
                </a:solidFill>
                <a:cs typeface="Calibri" pitchFamily="34" charset="0"/>
              </a:rPr>
              <a:t>D.Jido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H. </a:t>
            </a:r>
            <a:r>
              <a:rPr lang="en-US" altLang="ja-JP" sz="1400" dirty="0" smtClean="0">
                <a:solidFill>
                  <a:srgbClr val="663300"/>
                </a:solidFill>
                <a:cs typeface="Calibri" pitchFamily="34" charset="0"/>
              </a:rPr>
              <a:t>Fujioka, </a:t>
            </a:r>
            <a:r>
              <a:rPr lang="en-US" altLang="ja-JP" sz="1400" dirty="0" err="1" smtClean="0">
                <a:solidFill>
                  <a:srgbClr val="663300"/>
                </a:solidFill>
                <a:cs typeface="Calibri" pitchFamily="34" charset="0"/>
              </a:rPr>
              <a:t>K.Itahashi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S. </a:t>
            </a:r>
            <a:r>
              <a:rPr lang="en-US" altLang="ja-JP" sz="1400" dirty="0" err="1">
                <a:solidFill>
                  <a:srgbClr val="663300"/>
                </a:solidFill>
                <a:cs typeface="Calibri" pitchFamily="34" charset="0"/>
              </a:rPr>
              <a:t>Hirenzaki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 </a:t>
            </a:r>
            <a:r>
              <a:rPr lang="en-US" altLang="ja-JP" sz="1400" dirty="0" smtClean="0">
                <a:solidFill>
                  <a:srgbClr val="663300"/>
                </a:solidFill>
                <a:cs typeface="Calibri" pitchFamily="34" charset="0"/>
              </a:rPr>
              <a:t>PRC87(13)045201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18752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52" y="1295400"/>
            <a:ext cx="6841545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4CE5B67A-E995-4A7C-81D6-0F56A77A3931}" type="slidenum">
              <a:rPr lang="ja-JP" altLang="en-US"/>
              <a:pPr/>
              <a:t>33</a:t>
            </a:fld>
            <a:endParaRPr lang="en-US" altLang="ja-JP"/>
          </a:p>
        </p:txBody>
      </p:sp>
      <p:sp>
        <p:nvSpPr>
          <p:cNvPr id="877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/>
              <a:t>Numerical </a:t>
            </a:r>
            <a:r>
              <a:rPr lang="en-US" altLang="ja-JP" dirty="0" smtClean="0"/>
              <a:t>results</a:t>
            </a:r>
            <a:r>
              <a:rPr lang="en-US" altLang="ja-JP" dirty="0"/>
              <a:t> :  </a:t>
            </a:r>
            <a:r>
              <a:rPr lang="en-US" altLang="ja-JP" dirty="0" smtClean="0"/>
              <a:t>‒(</a:t>
            </a:r>
            <a:r>
              <a:rPr lang="en-US" altLang="ja-JP" dirty="0"/>
              <a:t>5</a:t>
            </a:r>
            <a:r>
              <a:rPr lang="en-US" altLang="ja-JP" dirty="0" smtClean="0"/>
              <a:t>0, 10) </a:t>
            </a:r>
            <a:r>
              <a:rPr lang="en-US" altLang="ja-JP" dirty="0"/>
              <a:t>MeV : </a:t>
            </a:r>
            <a:r>
              <a:rPr lang="en-US" altLang="ja-JP" baseline="30000" dirty="0"/>
              <a:t>12</a:t>
            </a:r>
            <a:r>
              <a:rPr lang="en-US" altLang="ja-JP" dirty="0"/>
              <a:t>C(</a:t>
            </a:r>
            <a:r>
              <a:rPr lang="en-US" altLang="ja-JP" dirty="0" err="1"/>
              <a:t>p,d</a:t>
            </a:r>
            <a:r>
              <a:rPr lang="en-US" altLang="ja-JP" dirty="0"/>
              <a:t>)</a:t>
            </a:r>
            <a:r>
              <a:rPr lang="en-US" altLang="ja-JP" baseline="30000" dirty="0"/>
              <a:t>11</a:t>
            </a:r>
            <a:r>
              <a:rPr lang="en-US" altLang="ja-JP" dirty="0"/>
              <a:t>C</a:t>
            </a:r>
            <a:r>
              <a:rPr lang="en-US" altLang="ja-JP" baseline="-25000" dirty="0">
                <a:latin typeface="Symbol" pitchFamily="18" charset="2"/>
              </a:rPr>
              <a:t>h</a:t>
            </a:r>
            <a:r>
              <a:rPr lang="en-US" altLang="ja-JP" baseline="-25000" dirty="0"/>
              <a:t>’</a:t>
            </a:r>
            <a:endParaRPr lang="en-US" altLang="ja-JP" dirty="0"/>
          </a:p>
        </p:txBody>
      </p:sp>
      <p:grpSp>
        <p:nvGrpSpPr>
          <p:cNvPr id="32854" name="Group 86"/>
          <p:cNvGrpSpPr>
            <a:grpSpLocks/>
          </p:cNvGrpSpPr>
          <p:nvPr/>
        </p:nvGrpSpPr>
        <p:grpSpPr bwMode="auto">
          <a:xfrm>
            <a:off x="76200" y="1143000"/>
            <a:ext cx="1011238" cy="4792663"/>
            <a:chOff x="48" y="720"/>
            <a:chExt cx="637" cy="3019"/>
          </a:xfrm>
        </p:grpSpPr>
        <p:sp>
          <p:nvSpPr>
            <p:cNvPr id="104" name="テキスト ボックス 103"/>
            <p:cNvSpPr txBox="1"/>
            <p:nvPr/>
          </p:nvSpPr>
          <p:spPr>
            <a:xfrm>
              <a:off x="424" y="720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60</a:t>
              </a:r>
              <a:endParaRPr lang="ja-JP" altLang="en-US" sz="1800" dirty="0"/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424" y="1666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40</a:t>
              </a:r>
              <a:endParaRPr lang="ja-JP" altLang="en-US" sz="1800" dirty="0"/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424" y="2631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20</a:t>
              </a:r>
              <a:endParaRPr lang="ja-JP" altLang="en-US" sz="1800" dirty="0"/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496" y="3524"/>
              <a:ext cx="189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0</a:t>
              </a:r>
              <a:endParaRPr lang="ja-JP" altLang="en-US" sz="1800" dirty="0"/>
            </a:p>
          </p:txBody>
        </p:sp>
        <p:grpSp>
          <p:nvGrpSpPr>
            <p:cNvPr id="32779" name="グループ化 35"/>
            <p:cNvGrpSpPr>
              <a:grpSpLocks/>
            </p:cNvGrpSpPr>
            <p:nvPr/>
          </p:nvGrpSpPr>
          <p:grpSpPr bwMode="auto">
            <a:xfrm rot="-5400000">
              <a:off x="-434" y="1910"/>
              <a:ext cx="1403" cy="439"/>
              <a:chOff x="3506851" y="5998383"/>
              <a:chExt cx="2227412" cy="696412"/>
            </a:xfrm>
          </p:grpSpPr>
          <p:sp>
            <p:nvSpPr>
              <p:cNvPr id="27" name="テキスト ボックス 26"/>
              <p:cNvSpPr txBox="1"/>
              <p:nvPr/>
            </p:nvSpPr>
            <p:spPr>
              <a:xfrm>
                <a:off x="3637035" y="5998383"/>
                <a:ext cx="546137" cy="3664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/>
                  <a:t>d</a:t>
                </a:r>
                <a:r>
                  <a:rPr lang="en-US" altLang="ja-JP" baseline="30000" dirty="0"/>
                  <a:t>2</a:t>
                </a:r>
                <a:r>
                  <a:rPr lang="en-US" altLang="ja-JP" dirty="0">
                    <a:latin typeface="Symbol" pitchFamily="18" charset="2"/>
                  </a:rPr>
                  <a:t>s</a:t>
                </a:r>
                <a:endParaRPr lang="ja-JP" altLang="en-US" dirty="0">
                  <a:latin typeface="Symbol" pitchFamily="18" charset="2"/>
                </a:endParaRPr>
              </a:p>
            </p:txBody>
          </p:sp>
          <p:sp>
            <p:nvSpPr>
              <p:cNvPr id="109" name="テキスト ボックス 108"/>
              <p:cNvSpPr txBox="1"/>
              <p:nvPr/>
            </p:nvSpPr>
            <p:spPr>
              <a:xfrm>
                <a:off x="3506852" y="6328346"/>
                <a:ext cx="789041" cy="3664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 err="1"/>
                  <a:t>d</a:t>
                </a:r>
                <a:r>
                  <a:rPr lang="en-US" altLang="ja-JP" dirty="0" err="1">
                    <a:latin typeface="Symbol" pitchFamily="18" charset="2"/>
                  </a:rPr>
                  <a:t>W</a:t>
                </a:r>
                <a:r>
                  <a:rPr lang="en-US" altLang="ja-JP" dirty="0" err="1"/>
                  <a:t>dE</a:t>
                </a:r>
                <a:endParaRPr lang="ja-JP" altLang="en-US" dirty="0">
                  <a:latin typeface="Symbol" pitchFamily="18" charset="2"/>
                </a:endParaRPr>
              </a:p>
            </p:txBody>
          </p:sp>
          <p:cxnSp>
            <p:nvCxnSpPr>
              <p:cNvPr id="32782" name="直線コネクタ 28"/>
              <p:cNvCxnSpPr>
                <a:cxnSpLocks noChangeShapeType="1"/>
              </p:cNvCxnSpPr>
              <p:nvPr/>
            </p:nvCxnSpPr>
            <p:spPr bwMode="auto">
              <a:xfrm>
                <a:off x="3569750" y="6362799"/>
                <a:ext cx="685800" cy="0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テキスト ボックス 34"/>
              <p:cNvSpPr txBox="1"/>
              <p:nvPr/>
            </p:nvSpPr>
            <p:spPr>
              <a:xfrm>
                <a:off x="4287953" y="6171296"/>
                <a:ext cx="1444722" cy="36644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/>
                  <a:t>[</a:t>
                </a:r>
                <a:r>
                  <a:rPr lang="en-US" altLang="ja-JP" dirty="0" err="1"/>
                  <a:t>nb</a:t>
                </a:r>
                <a:r>
                  <a:rPr lang="en-US" altLang="ja-JP" dirty="0"/>
                  <a:t>/</a:t>
                </a:r>
                <a:r>
                  <a:rPr lang="en-US" altLang="ja-JP" dirty="0" err="1"/>
                  <a:t>sr</a:t>
                </a:r>
                <a:r>
                  <a:rPr lang="en-US" altLang="ja-JP" dirty="0"/>
                  <a:t> MeV]</a:t>
                </a:r>
                <a:endParaRPr lang="ja-JP" altLang="en-US" dirty="0"/>
              </a:p>
            </p:txBody>
          </p:sp>
        </p:grpSp>
      </p:grpSp>
      <p:sp>
        <p:nvSpPr>
          <p:cNvPr id="114" name="テキスト ボックス 113"/>
          <p:cNvSpPr txBox="1"/>
          <p:nvPr/>
        </p:nvSpPr>
        <p:spPr>
          <a:xfrm>
            <a:off x="4994275" y="5857875"/>
            <a:ext cx="300038" cy="341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0</a:t>
            </a:r>
            <a:endParaRPr lang="ja-JP" altLang="en-US" sz="1800" dirty="0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6334125" y="5857875"/>
            <a:ext cx="4127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50</a:t>
            </a:r>
            <a:endParaRPr lang="ja-JP" altLang="en-US" sz="1800" dirty="0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7543800" y="5838825"/>
            <a:ext cx="5270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100</a:t>
            </a:r>
            <a:endParaRPr lang="ja-JP" altLang="en-US" sz="1800" dirty="0"/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793750" y="5861050"/>
            <a:ext cx="6413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–150</a:t>
            </a:r>
            <a:endParaRPr lang="ja-JP" altLang="en-US" sz="1800" dirty="0"/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2057400" y="5867400"/>
            <a:ext cx="6413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–100</a:t>
            </a:r>
            <a:endParaRPr lang="ja-JP" altLang="en-US" sz="1800" dirty="0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3505200" y="5838825"/>
            <a:ext cx="5270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–50</a:t>
            </a:r>
            <a:endParaRPr lang="ja-JP" altLang="en-US" sz="18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736975" y="6181725"/>
            <a:ext cx="15922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 err="1"/>
              <a:t>E</a:t>
            </a:r>
            <a:r>
              <a:rPr lang="en-US" altLang="ja-JP" sz="1800" baseline="-25000" dirty="0" err="1"/>
              <a:t>ex</a:t>
            </a:r>
            <a:r>
              <a:rPr lang="en-US" altLang="ja-JP" sz="1800" dirty="0"/>
              <a:t> – E</a:t>
            </a:r>
            <a:r>
              <a:rPr lang="en-US" altLang="ja-JP" sz="1800" baseline="-25000" dirty="0"/>
              <a:t>0</a:t>
            </a:r>
            <a:r>
              <a:rPr lang="en-US" altLang="ja-JP" sz="1800" dirty="0"/>
              <a:t> [MeV]</a:t>
            </a:r>
            <a:endParaRPr lang="ja-JP" altLang="en-US" sz="1800" dirty="0"/>
          </a:p>
        </p:txBody>
      </p:sp>
      <p:sp>
        <p:nvSpPr>
          <p:cNvPr id="32850" name="Line 82"/>
          <p:cNvSpPr>
            <a:spLocks noChangeShapeType="1"/>
          </p:cNvSpPr>
          <p:nvPr/>
        </p:nvSpPr>
        <p:spPr bwMode="auto">
          <a:xfrm>
            <a:off x="5172075" y="1295400"/>
            <a:ext cx="0" cy="4572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143000" y="1524000"/>
            <a:ext cx="276069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</a:t>
            </a:r>
            <a:r>
              <a:rPr lang="en-US" altLang="ja-JP" i="1" dirty="0">
                <a:latin typeface="Georgia" pitchFamily="18" charset="0"/>
              </a:rPr>
              <a:t>V</a:t>
            </a:r>
            <a:r>
              <a:rPr lang="en-US" altLang="ja-JP" baseline="-25000" dirty="0"/>
              <a:t>0</a:t>
            </a:r>
            <a:r>
              <a:rPr lang="en-US" altLang="ja-JP" dirty="0"/>
              <a:t>,</a:t>
            </a:r>
            <a:r>
              <a:rPr lang="en-US" altLang="ja-JP" i="1" dirty="0">
                <a:latin typeface="Georgia" pitchFamily="18" charset="0"/>
              </a:rPr>
              <a:t>W</a:t>
            </a:r>
            <a:r>
              <a:rPr lang="en-US" altLang="ja-JP" baseline="-25000" dirty="0"/>
              <a:t>0</a:t>
            </a:r>
            <a:r>
              <a:rPr lang="en-US" altLang="ja-JP" dirty="0"/>
              <a:t>)= </a:t>
            </a:r>
            <a:r>
              <a:rPr lang="en-US" altLang="ja-JP" dirty="0" smtClean="0"/>
              <a:t>‒(</a:t>
            </a:r>
            <a:r>
              <a:rPr lang="en-US" altLang="ja-JP" dirty="0"/>
              <a:t>5</a:t>
            </a:r>
            <a:r>
              <a:rPr lang="en-US" altLang="ja-JP" dirty="0" smtClean="0"/>
              <a:t>0, 10) </a:t>
            </a:r>
            <a:r>
              <a:rPr lang="en-US" altLang="ja-JP" dirty="0"/>
              <a:t>MeV</a:t>
            </a:r>
            <a:endParaRPr lang="ja-JP" altLang="en-US" dirty="0"/>
          </a:p>
        </p:txBody>
      </p:sp>
      <p:sp>
        <p:nvSpPr>
          <p:cNvPr id="81" name="テキスト ボックス 41"/>
          <p:cNvSpPr txBox="1"/>
          <p:nvPr/>
        </p:nvSpPr>
        <p:spPr>
          <a:xfrm>
            <a:off x="3577863" y="3048720"/>
            <a:ext cx="104616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(0p</a:t>
            </a:r>
            <a:r>
              <a:rPr lang="en-US" altLang="ja-JP" baseline="-25000" dirty="0"/>
              <a:t>3/2</a:t>
            </a:r>
            <a:r>
              <a:rPr lang="en-US" altLang="ja-JP" dirty="0"/>
              <a:t>)</a:t>
            </a:r>
            <a:r>
              <a:rPr lang="en-US" altLang="ja-JP" baseline="30000" dirty="0"/>
              <a:t>‒1</a:t>
            </a:r>
            <a:r>
              <a:rPr lang="en-US" altLang="ja-JP" dirty="0"/>
              <a:t> </a:t>
            </a:r>
            <a:endParaRPr lang="ja-JP" altLang="en-US" dirty="0"/>
          </a:p>
        </p:txBody>
      </p:sp>
      <p:grpSp>
        <p:nvGrpSpPr>
          <p:cNvPr id="82" name="Group 62"/>
          <p:cNvGrpSpPr>
            <a:grpSpLocks/>
          </p:cNvGrpSpPr>
          <p:nvPr/>
        </p:nvGrpSpPr>
        <p:grpSpPr bwMode="auto">
          <a:xfrm>
            <a:off x="4416063" y="3267795"/>
            <a:ext cx="152400" cy="152400"/>
            <a:chOff x="1392" y="1632"/>
            <a:chExt cx="288" cy="288"/>
          </a:xfrm>
        </p:grpSpPr>
        <p:sp>
          <p:nvSpPr>
            <p:cNvPr id="85" name="Oval 63"/>
            <p:cNvSpPr>
              <a:spLocks noChangeArrowheads="1"/>
            </p:cNvSpPr>
            <p:nvPr/>
          </p:nvSpPr>
          <p:spPr bwMode="auto">
            <a:xfrm>
              <a:off x="1392" y="1632"/>
              <a:ext cx="288" cy="2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86" name="Line 64"/>
            <p:cNvSpPr>
              <a:spLocks noChangeShapeType="1"/>
            </p:cNvSpPr>
            <p:nvPr/>
          </p:nvSpPr>
          <p:spPr bwMode="auto">
            <a:xfrm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87" name="Line 65"/>
            <p:cNvSpPr>
              <a:spLocks noChangeShapeType="1"/>
            </p:cNvSpPr>
            <p:nvPr/>
          </p:nvSpPr>
          <p:spPr bwMode="auto">
            <a:xfrm flipH="1"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83" name="テキスト ボックス 48"/>
          <p:cNvSpPr txBox="1"/>
          <p:nvPr/>
        </p:nvSpPr>
        <p:spPr>
          <a:xfrm>
            <a:off x="4549413" y="3084150"/>
            <a:ext cx="44608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ja-JP" sz="2000" i="1" baseline="-25000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2000" baseline="-250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endParaRPr lang="ja-JP" altLang="en-US" sz="20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4" name="Line 67"/>
          <p:cNvSpPr>
            <a:spLocks noChangeShapeType="1"/>
          </p:cNvSpPr>
          <p:nvPr/>
        </p:nvSpPr>
        <p:spPr bwMode="auto">
          <a:xfrm>
            <a:off x="4435040" y="3543877"/>
            <a:ext cx="677287" cy="15061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111" name="Line 84"/>
          <p:cNvSpPr>
            <a:spLocks noChangeShapeType="1"/>
          </p:cNvSpPr>
          <p:nvPr/>
        </p:nvSpPr>
        <p:spPr bwMode="auto">
          <a:xfrm flipH="1" flipV="1">
            <a:off x="6643615" y="2206192"/>
            <a:ext cx="103260" cy="627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112" name="Text Box 85"/>
          <p:cNvSpPr txBox="1">
            <a:spLocks noChangeArrowheads="1"/>
          </p:cNvSpPr>
          <p:nvPr/>
        </p:nvSpPr>
        <p:spPr bwMode="auto">
          <a:xfrm>
            <a:off x="6326909" y="1780165"/>
            <a:ext cx="633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total</a:t>
            </a:r>
          </a:p>
        </p:txBody>
      </p:sp>
      <p:sp>
        <p:nvSpPr>
          <p:cNvPr id="65" name="Line 74"/>
          <p:cNvSpPr>
            <a:spLocks noChangeShapeType="1"/>
          </p:cNvSpPr>
          <p:nvPr/>
        </p:nvSpPr>
        <p:spPr bwMode="auto">
          <a:xfrm>
            <a:off x="5176405" y="1299441"/>
            <a:ext cx="0" cy="4572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60" name="テキスト ボックス 59"/>
          <p:cNvSpPr txBox="1"/>
          <p:nvPr/>
        </p:nvSpPr>
        <p:spPr bwMode="auto">
          <a:xfrm>
            <a:off x="668914" y="1898073"/>
            <a:ext cx="414338" cy="341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 smtClean="0"/>
              <a:t>50</a:t>
            </a:r>
            <a:endParaRPr lang="ja-JP" altLang="en-US" sz="1800" dirty="0"/>
          </a:p>
        </p:txBody>
      </p:sp>
      <p:sp>
        <p:nvSpPr>
          <p:cNvPr id="61" name="テキスト ボックス 60"/>
          <p:cNvSpPr txBox="1"/>
          <p:nvPr/>
        </p:nvSpPr>
        <p:spPr bwMode="auto">
          <a:xfrm>
            <a:off x="696191" y="3392487"/>
            <a:ext cx="415498" cy="341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3</a:t>
            </a:r>
            <a:r>
              <a:rPr lang="en-US" altLang="ja-JP" sz="1800" dirty="0" smtClean="0"/>
              <a:t>0</a:t>
            </a:r>
            <a:endParaRPr lang="ja-JP" altLang="en-US" sz="1800" dirty="0"/>
          </a:p>
        </p:txBody>
      </p:sp>
      <p:sp>
        <p:nvSpPr>
          <p:cNvPr id="62" name="テキスト ボックス 61"/>
          <p:cNvSpPr txBox="1"/>
          <p:nvPr/>
        </p:nvSpPr>
        <p:spPr bwMode="auto">
          <a:xfrm>
            <a:off x="685800" y="4916168"/>
            <a:ext cx="415498" cy="341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 smtClean="0"/>
              <a:t>10</a:t>
            </a:r>
            <a:endParaRPr lang="ja-JP" altLang="en-US" sz="1800" dirty="0"/>
          </a:p>
        </p:txBody>
      </p:sp>
      <p:sp>
        <p:nvSpPr>
          <p:cNvPr id="39" name="正方形/長方形 38"/>
          <p:cNvSpPr/>
          <p:nvPr/>
        </p:nvSpPr>
        <p:spPr>
          <a:xfrm>
            <a:off x="2947193" y="6550223"/>
            <a:ext cx="5819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u="sng" dirty="0">
                <a:solidFill>
                  <a:srgbClr val="663300"/>
                </a:solidFill>
                <a:cs typeface="Calibri" pitchFamily="34" charset="0"/>
              </a:rPr>
              <a:t>H. Nagahiro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</a:t>
            </a:r>
            <a:r>
              <a:rPr lang="en-US" altLang="ja-JP" sz="1400" dirty="0" err="1">
                <a:solidFill>
                  <a:srgbClr val="663300"/>
                </a:solidFill>
                <a:cs typeface="Calibri" pitchFamily="34" charset="0"/>
              </a:rPr>
              <a:t>D.Jido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H. </a:t>
            </a:r>
            <a:r>
              <a:rPr lang="en-US" altLang="ja-JP" sz="1400" dirty="0" smtClean="0">
                <a:solidFill>
                  <a:srgbClr val="663300"/>
                </a:solidFill>
                <a:cs typeface="Calibri" pitchFamily="34" charset="0"/>
              </a:rPr>
              <a:t>Fujioka, </a:t>
            </a:r>
            <a:r>
              <a:rPr lang="en-US" altLang="ja-JP" sz="1400" dirty="0" err="1" smtClean="0">
                <a:solidFill>
                  <a:srgbClr val="663300"/>
                </a:solidFill>
                <a:cs typeface="Calibri" pitchFamily="34" charset="0"/>
              </a:rPr>
              <a:t>K.Itahashi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S. </a:t>
            </a:r>
            <a:r>
              <a:rPr lang="en-US" altLang="ja-JP" sz="1400" dirty="0" err="1">
                <a:solidFill>
                  <a:srgbClr val="663300"/>
                </a:solidFill>
                <a:cs typeface="Calibri" pitchFamily="34" charset="0"/>
              </a:rPr>
              <a:t>Hirenzaki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 </a:t>
            </a:r>
            <a:r>
              <a:rPr lang="en-US" altLang="ja-JP" sz="1400" dirty="0" smtClean="0">
                <a:solidFill>
                  <a:srgbClr val="663300"/>
                </a:solidFill>
                <a:cs typeface="Calibri" pitchFamily="34" charset="0"/>
              </a:rPr>
              <a:t>PRC87(13)045201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82231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51" y="1295399"/>
            <a:ext cx="6841545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50" y="1295398"/>
            <a:ext cx="6841545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4CE5B67A-E995-4A7C-81D6-0F56A77A3931}" type="slidenum">
              <a:rPr lang="ja-JP" altLang="en-US"/>
              <a:pPr/>
              <a:t>34</a:t>
            </a:fld>
            <a:endParaRPr lang="en-US" altLang="ja-JP"/>
          </a:p>
        </p:txBody>
      </p:sp>
      <p:sp>
        <p:nvSpPr>
          <p:cNvPr id="877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/>
              <a:t>Numerical </a:t>
            </a:r>
            <a:r>
              <a:rPr lang="en-US" altLang="ja-JP" dirty="0" smtClean="0"/>
              <a:t>results</a:t>
            </a:r>
            <a:r>
              <a:rPr lang="en-US" altLang="ja-JP" dirty="0"/>
              <a:t> :  </a:t>
            </a:r>
            <a:r>
              <a:rPr lang="en-US" altLang="ja-JP" dirty="0" smtClean="0"/>
              <a:t>‒(</a:t>
            </a:r>
            <a:r>
              <a:rPr lang="en-US" altLang="ja-JP" dirty="0"/>
              <a:t>5</a:t>
            </a:r>
            <a:r>
              <a:rPr lang="en-US" altLang="ja-JP" dirty="0" smtClean="0"/>
              <a:t>0, 5) </a:t>
            </a:r>
            <a:r>
              <a:rPr lang="en-US" altLang="ja-JP" dirty="0"/>
              <a:t>MeV : </a:t>
            </a:r>
            <a:r>
              <a:rPr lang="en-US" altLang="ja-JP" baseline="30000" dirty="0"/>
              <a:t>12</a:t>
            </a:r>
            <a:r>
              <a:rPr lang="en-US" altLang="ja-JP" dirty="0"/>
              <a:t>C(</a:t>
            </a:r>
            <a:r>
              <a:rPr lang="en-US" altLang="ja-JP" dirty="0" err="1"/>
              <a:t>p,d</a:t>
            </a:r>
            <a:r>
              <a:rPr lang="en-US" altLang="ja-JP" dirty="0"/>
              <a:t>)</a:t>
            </a:r>
            <a:r>
              <a:rPr lang="en-US" altLang="ja-JP" baseline="30000" dirty="0"/>
              <a:t>11</a:t>
            </a:r>
            <a:r>
              <a:rPr lang="en-US" altLang="ja-JP" dirty="0"/>
              <a:t>C</a:t>
            </a:r>
            <a:r>
              <a:rPr lang="en-US" altLang="ja-JP" baseline="-25000" dirty="0">
                <a:latin typeface="Symbol" pitchFamily="18" charset="2"/>
              </a:rPr>
              <a:t>h</a:t>
            </a:r>
            <a:r>
              <a:rPr lang="en-US" altLang="ja-JP" baseline="-25000" dirty="0"/>
              <a:t>’</a:t>
            </a:r>
            <a:endParaRPr lang="en-US" altLang="ja-JP" dirty="0"/>
          </a:p>
        </p:txBody>
      </p:sp>
      <p:grpSp>
        <p:nvGrpSpPr>
          <p:cNvPr id="32854" name="Group 86"/>
          <p:cNvGrpSpPr>
            <a:grpSpLocks/>
          </p:cNvGrpSpPr>
          <p:nvPr/>
        </p:nvGrpSpPr>
        <p:grpSpPr bwMode="auto">
          <a:xfrm>
            <a:off x="76200" y="1143000"/>
            <a:ext cx="1011238" cy="4792663"/>
            <a:chOff x="48" y="720"/>
            <a:chExt cx="637" cy="3019"/>
          </a:xfrm>
        </p:grpSpPr>
        <p:sp>
          <p:nvSpPr>
            <p:cNvPr id="104" name="テキスト ボックス 103"/>
            <p:cNvSpPr txBox="1"/>
            <p:nvPr/>
          </p:nvSpPr>
          <p:spPr>
            <a:xfrm>
              <a:off x="424" y="720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60</a:t>
              </a:r>
              <a:endParaRPr lang="ja-JP" altLang="en-US" sz="1800" dirty="0"/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424" y="1666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40</a:t>
              </a:r>
              <a:endParaRPr lang="ja-JP" altLang="en-US" sz="1800" dirty="0"/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424" y="2631"/>
              <a:ext cx="261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20</a:t>
              </a:r>
              <a:endParaRPr lang="ja-JP" altLang="en-US" sz="1800" dirty="0"/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496" y="3524"/>
              <a:ext cx="189" cy="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altLang="ja-JP" sz="1800" dirty="0"/>
                <a:t>0</a:t>
              </a:r>
              <a:endParaRPr lang="ja-JP" altLang="en-US" sz="1800" dirty="0"/>
            </a:p>
          </p:txBody>
        </p:sp>
        <p:grpSp>
          <p:nvGrpSpPr>
            <p:cNvPr id="32779" name="グループ化 35"/>
            <p:cNvGrpSpPr>
              <a:grpSpLocks/>
            </p:cNvGrpSpPr>
            <p:nvPr/>
          </p:nvGrpSpPr>
          <p:grpSpPr bwMode="auto">
            <a:xfrm rot="-5400000">
              <a:off x="-434" y="1910"/>
              <a:ext cx="1403" cy="439"/>
              <a:chOff x="3506851" y="5998383"/>
              <a:chExt cx="2227412" cy="696412"/>
            </a:xfrm>
          </p:grpSpPr>
          <p:sp>
            <p:nvSpPr>
              <p:cNvPr id="27" name="テキスト ボックス 26"/>
              <p:cNvSpPr txBox="1"/>
              <p:nvPr/>
            </p:nvSpPr>
            <p:spPr>
              <a:xfrm>
                <a:off x="3637035" y="5998383"/>
                <a:ext cx="546137" cy="3664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/>
                  <a:t>d</a:t>
                </a:r>
                <a:r>
                  <a:rPr lang="en-US" altLang="ja-JP" baseline="30000" dirty="0"/>
                  <a:t>2</a:t>
                </a:r>
                <a:r>
                  <a:rPr lang="en-US" altLang="ja-JP" dirty="0">
                    <a:latin typeface="Symbol" pitchFamily="18" charset="2"/>
                  </a:rPr>
                  <a:t>s</a:t>
                </a:r>
                <a:endParaRPr lang="ja-JP" altLang="en-US" dirty="0">
                  <a:latin typeface="Symbol" pitchFamily="18" charset="2"/>
                </a:endParaRPr>
              </a:p>
            </p:txBody>
          </p:sp>
          <p:sp>
            <p:nvSpPr>
              <p:cNvPr id="109" name="テキスト ボックス 108"/>
              <p:cNvSpPr txBox="1"/>
              <p:nvPr/>
            </p:nvSpPr>
            <p:spPr>
              <a:xfrm>
                <a:off x="3506852" y="6328346"/>
                <a:ext cx="789041" cy="3664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 err="1"/>
                  <a:t>d</a:t>
                </a:r>
                <a:r>
                  <a:rPr lang="en-US" altLang="ja-JP" dirty="0" err="1">
                    <a:latin typeface="Symbol" pitchFamily="18" charset="2"/>
                  </a:rPr>
                  <a:t>W</a:t>
                </a:r>
                <a:r>
                  <a:rPr lang="en-US" altLang="ja-JP" dirty="0" err="1"/>
                  <a:t>dE</a:t>
                </a:r>
                <a:endParaRPr lang="ja-JP" altLang="en-US" dirty="0">
                  <a:latin typeface="Symbol" pitchFamily="18" charset="2"/>
                </a:endParaRPr>
              </a:p>
            </p:txBody>
          </p:sp>
          <p:cxnSp>
            <p:nvCxnSpPr>
              <p:cNvPr id="32782" name="直線コネクタ 28"/>
              <p:cNvCxnSpPr>
                <a:cxnSpLocks noChangeShapeType="1"/>
              </p:cNvCxnSpPr>
              <p:nvPr/>
            </p:nvCxnSpPr>
            <p:spPr bwMode="auto">
              <a:xfrm>
                <a:off x="3569750" y="6362799"/>
                <a:ext cx="685800" cy="0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テキスト ボックス 34"/>
              <p:cNvSpPr txBox="1"/>
              <p:nvPr/>
            </p:nvSpPr>
            <p:spPr>
              <a:xfrm>
                <a:off x="4287953" y="6171296"/>
                <a:ext cx="1444722" cy="36644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/>
                  <a:t>[</a:t>
                </a:r>
                <a:r>
                  <a:rPr lang="en-US" altLang="ja-JP" dirty="0" err="1"/>
                  <a:t>nb</a:t>
                </a:r>
                <a:r>
                  <a:rPr lang="en-US" altLang="ja-JP" dirty="0"/>
                  <a:t>/</a:t>
                </a:r>
                <a:r>
                  <a:rPr lang="en-US" altLang="ja-JP" dirty="0" err="1"/>
                  <a:t>sr</a:t>
                </a:r>
                <a:r>
                  <a:rPr lang="en-US" altLang="ja-JP" dirty="0"/>
                  <a:t> MeV]</a:t>
                </a:r>
                <a:endParaRPr lang="ja-JP" altLang="en-US" dirty="0"/>
              </a:p>
            </p:txBody>
          </p:sp>
        </p:grpSp>
      </p:grpSp>
      <p:sp>
        <p:nvSpPr>
          <p:cNvPr id="114" name="テキスト ボックス 113"/>
          <p:cNvSpPr txBox="1"/>
          <p:nvPr/>
        </p:nvSpPr>
        <p:spPr>
          <a:xfrm>
            <a:off x="4994275" y="5857875"/>
            <a:ext cx="300038" cy="341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0</a:t>
            </a:r>
            <a:endParaRPr lang="ja-JP" altLang="en-US" sz="1800" dirty="0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6334125" y="5857875"/>
            <a:ext cx="4127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50</a:t>
            </a:r>
            <a:endParaRPr lang="ja-JP" altLang="en-US" sz="1800" dirty="0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7543800" y="5838825"/>
            <a:ext cx="5270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100</a:t>
            </a:r>
            <a:endParaRPr lang="ja-JP" altLang="en-US" sz="1800" dirty="0"/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793750" y="5861050"/>
            <a:ext cx="6413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–150</a:t>
            </a:r>
            <a:endParaRPr lang="ja-JP" altLang="en-US" sz="1800" dirty="0"/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2057400" y="5867400"/>
            <a:ext cx="6413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–100</a:t>
            </a:r>
            <a:endParaRPr lang="ja-JP" altLang="en-US" sz="1800" dirty="0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3505200" y="5838825"/>
            <a:ext cx="5270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–50</a:t>
            </a:r>
            <a:endParaRPr lang="ja-JP" altLang="en-US" sz="18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736975" y="6181725"/>
            <a:ext cx="15922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 err="1"/>
              <a:t>E</a:t>
            </a:r>
            <a:r>
              <a:rPr lang="en-US" altLang="ja-JP" sz="1800" baseline="-25000" dirty="0" err="1"/>
              <a:t>ex</a:t>
            </a:r>
            <a:r>
              <a:rPr lang="en-US" altLang="ja-JP" sz="1800" dirty="0"/>
              <a:t> – E</a:t>
            </a:r>
            <a:r>
              <a:rPr lang="en-US" altLang="ja-JP" sz="1800" baseline="-25000" dirty="0"/>
              <a:t>0</a:t>
            </a:r>
            <a:r>
              <a:rPr lang="en-US" altLang="ja-JP" sz="1800" dirty="0"/>
              <a:t> [MeV]</a:t>
            </a:r>
            <a:endParaRPr lang="ja-JP" altLang="en-US" sz="1800" dirty="0"/>
          </a:p>
        </p:txBody>
      </p:sp>
      <p:sp>
        <p:nvSpPr>
          <p:cNvPr id="32850" name="Line 82"/>
          <p:cNvSpPr>
            <a:spLocks noChangeShapeType="1"/>
          </p:cNvSpPr>
          <p:nvPr/>
        </p:nvSpPr>
        <p:spPr bwMode="auto">
          <a:xfrm>
            <a:off x="5172075" y="1295400"/>
            <a:ext cx="0" cy="4572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/>
              <p:cNvSpPr txBox="1"/>
              <p:nvPr/>
            </p:nvSpPr>
            <p:spPr>
              <a:xfrm>
                <a:off x="1143000" y="1524000"/>
                <a:ext cx="4337854" cy="77745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 smtClean="0"/>
                  <a:t>(</a:t>
                </a:r>
                <a:r>
                  <a:rPr lang="en-US" altLang="ja-JP" i="1" dirty="0">
                    <a:latin typeface="Georgia" pitchFamily="18" charset="0"/>
                  </a:rPr>
                  <a:t>V</a:t>
                </a:r>
                <a:r>
                  <a:rPr lang="en-US" altLang="ja-JP" baseline="-25000" dirty="0"/>
                  <a:t>0</a:t>
                </a:r>
                <a:r>
                  <a:rPr lang="en-US" altLang="ja-JP" dirty="0"/>
                  <a:t>,</a:t>
                </a:r>
                <a:r>
                  <a:rPr lang="en-US" altLang="ja-JP" i="1" dirty="0">
                    <a:latin typeface="Georgia" pitchFamily="18" charset="0"/>
                  </a:rPr>
                  <a:t>W</a:t>
                </a:r>
                <a:r>
                  <a:rPr lang="en-US" altLang="ja-JP" baseline="-25000" dirty="0"/>
                  <a:t>0</a:t>
                </a:r>
                <a:r>
                  <a:rPr lang="en-US" altLang="ja-JP" dirty="0"/>
                  <a:t>)= </a:t>
                </a:r>
                <a:r>
                  <a:rPr lang="en-US" altLang="ja-JP" dirty="0" smtClean="0"/>
                  <a:t>‒(</a:t>
                </a:r>
                <a:r>
                  <a:rPr lang="en-US" altLang="ja-JP" dirty="0"/>
                  <a:t>5</a:t>
                </a:r>
                <a:r>
                  <a:rPr lang="en-US" altLang="ja-JP" dirty="0" smtClean="0"/>
                  <a:t>0, 5) MeV</a:t>
                </a:r>
              </a:p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971958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US" altLang="ja-JP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~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ja-JP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𝜂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ja-JP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altLang="ja-JP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=0.5</m:t>
                    </m:r>
                  </m:oMath>
                </a14:m>
                <a:r>
                  <a:rPr lang="en-US" altLang="ja-JP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altLang="ja-JP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fm</a:t>
                </a:r>
                <a:r>
                  <a:rPr lang="en-US" altLang="ja-JP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altLang="ja-JP" dirty="0">
                    <a:solidFill>
                      <a:schemeClr val="accent1">
                        <a:lumMod val="50000"/>
                      </a:schemeClr>
                    </a:solidFill>
                  </a:rPr>
                  <a:t>with coupled-channel</a:t>
                </a:r>
                <a:endParaRPr lang="ja-JP" alt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テキスト ボックス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524000"/>
                <a:ext cx="4337854" cy="777457"/>
              </a:xfrm>
              <a:prstGeom prst="rect">
                <a:avLst/>
              </a:prstGeom>
              <a:blipFill rotWithShape="1">
                <a:blip r:embed="rId5"/>
                <a:stretch>
                  <a:fillRect l="-1688" t="-9375" r="-1547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テキスト ボックス 41"/>
          <p:cNvSpPr txBox="1"/>
          <p:nvPr/>
        </p:nvSpPr>
        <p:spPr>
          <a:xfrm>
            <a:off x="3577863" y="3048720"/>
            <a:ext cx="104616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dirty="0"/>
              <a:t>(0p</a:t>
            </a:r>
            <a:r>
              <a:rPr lang="en-US" altLang="ja-JP" baseline="-25000" dirty="0"/>
              <a:t>3/2</a:t>
            </a:r>
            <a:r>
              <a:rPr lang="en-US" altLang="ja-JP" dirty="0"/>
              <a:t>)</a:t>
            </a:r>
            <a:r>
              <a:rPr lang="en-US" altLang="ja-JP" baseline="30000" dirty="0"/>
              <a:t>‒1</a:t>
            </a:r>
            <a:r>
              <a:rPr lang="en-US" altLang="ja-JP" dirty="0"/>
              <a:t> </a:t>
            </a:r>
            <a:endParaRPr lang="ja-JP" altLang="en-US" dirty="0"/>
          </a:p>
        </p:txBody>
      </p:sp>
      <p:grpSp>
        <p:nvGrpSpPr>
          <p:cNvPr id="82" name="Group 62"/>
          <p:cNvGrpSpPr>
            <a:grpSpLocks/>
          </p:cNvGrpSpPr>
          <p:nvPr/>
        </p:nvGrpSpPr>
        <p:grpSpPr bwMode="auto">
          <a:xfrm>
            <a:off x="4416063" y="3267795"/>
            <a:ext cx="152400" cy="152400"/>
            <a:chOff x="1392" y="1632"/>
            <a:chExt cx="288" cy="288"/>
          </a:xfrm>
        </p:grpSpPr>
        <p:sp>
          <p:nvSpPr>
            <p:cNvPr id="85" name="Oval 63"/>
            <p:cNvSpPr>
              <a:spLocks noChangeArrowheads="1"/>
            </p:cNvSpPr>
            <p:nvPr/>
          </p:nvSpPr>
          <p:spPr bwMode="auto">
            <a:xfrm>
              <a:off x="1392" y="1632"/>
              <a:ext cx="288" cy="2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86" name="Line 64"/>
            <p:cNvSpPr>
              <a:spLocks noChangeShapeType="1"/>
            </p:cNvSpPr>
            <p:nvPr/>
          </p:nvSpPr>
          <p:spPr bwMode="auto">
            <a:xfrm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87" name="Line 65"/>
            <p:cNvSpPr>
              <a:spLocks noChangeShapeType="1"/>
            </p:cNvSpPr>
            <p:nvPr/>
          </p:nvSpPr>
          <p:spPr bwMode="auto">
            <a:xfrm flipH="1">
              <a:off x="1440" y="168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83" name="テキスト ボックス 48"/>
          <p:cNvSpPr txBox="1"/>
          <p:nvPr/>
        </p:nvSpPr>
        <p:spPr>
          <a:xfrm>
            <a:off x="4549413" y="3084150"/>
            <a:ext cx="44608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ja-JP" sz="2000" i="1" baseline="-25000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 altLang="ja-JP" sz="2000" baseline="-250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endParaRPr lang="ja-JP" altLang="en-US" sz="20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4" name="Line 67"/>
          <p:cNvSpPr>
            <a:spLocks noChangeShapeType="1"/>
          </p:cNvSpPr>
          <p:nvPr/>
        </p:nvSpPr>
        <p:spPr bwMode="auto">
          <a:xfrm>
            <a:off x="4435040" y="3543877"/>
            <a:ext cx="677287" cy="15061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111" name="Line 84"/>
          <p:cNvSpPr>
            <a:spLocks noChangeShapeType="1"/>
          </p:cNvSpPr>
          <p:nvPr/>
        </p:nvSpPr>
        <p:spPr bwMode="auto">
          <a:xfrm flipH="1" flipV="1">
            <a:off x="6643615" y="2129990"/>
            <a:ext cx="103260" cy="627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112" name="Text Box 85"/>
          <p:cNvSpPr txBox="1">
            <a:spLocks noChangeArrowheads="1"/>
          </p:cNvSpPr>
          <p:nvPr/>
        </p:nvSpPr>
        <p:spPr bwMode="auto">
          <a:xfrm>
            <a:off x="6326909" y="1703963"/>
            <a:ext cx="633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total</a:t>
            </a:r>
          </a:p>
        </p:txBody>
      </p:sp>
      <p:sp>
        <p:nvSpPr>
          <p:cNvPr id="65" name="Line 74"/>
          <p:cNvSpPr>
            <a:spLocks noChangeShapeType="1"/>
          </p:cNvSpPr>
          <p:nvPr/>
        </p:nvSpPr>
        <p:spPr bwMode="auto">
          <a:xfrm>
            <a:off x="5176405" y="1299441"/>
            <a:ext cx="0" cy="4572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60" name="テキスト ボックス 59"/>
          <p:cNvSpPr txBox="1"/>
          <p:nvPr/>
        </p:nvSpPr>
        <p:spPr bwMode="auto">
          <a:xfrm>
            <a:off x="668914" y="1898073"/>
            <a:ext cx="414338" cy="341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 smtClean="0"/>
              <a:t>50</a:t>
            </a:r>
            <a:endParaRPr lang="ja-JP" altLang="en-US" sz="1800" dirty="0"/>
          </a:p>
        </p:txBody>
      </p:sp>
      <p:sp>
        <p:nvSpPr>
          <p:cNvPr id="61" name="テキスト ボックス 60"/>
          <p:cNvSpPr txBox="1"/>
          <p:nvPr/>
        </p:nvSpPr>
        <p:spPr bwMode="auto">
          <a:xfrm>
            <a:off x="696191" y="3392487"/>
            <a:ext cx="415498" cy="341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/>
              <a:t>3</a:t>
            </a:r>
            <a:r>
              <a:rPr lang="en-US" altLang="ja-JP" sz="1800" dirty="0" smtClean="0"/>
              <a:t>0</a:t>
            </a:r>
            <a:endParaRPr lang="ja-JP" altLang="en-US" sz="1800" dirty="0"/>
          </a:p>
        </p:txBody>
      </p:sp>
      <p:sp>
        <p:nvSpPr>
          <p:cNvPr id="62" name="テキスト ボックス 61"/>
          <p:cNvSpPr txBox="1"/>
          <p:nvPr/>
        </p:nvSpPr>
        <p:spPr bwMode="auto">
          <a:xfrm>
            <a:off x="685800" y="4916168"/>
            <a:ext cx="415498" cy="341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 smtClean="0"/>
              <a:t>10</a:t>
            </a:r>
            <a:endParaRPr lang="ja-JP" altLang="en-US" sz="1800" dirty="0"/>
          </a:p>
        </p:txBody>
      </p:sp>
      <p:sp>
        <p:nvSpPr>
          <p:cNvPr id="39" name="Line 76"/>
          <p:cNvSpPr>
            <a:spLocks noChangeShapeType="1"/>
          </p:cNvSpPr>
          <p:nvPr/>
        </p:nvSpPr>
        <p:spPr bwMode="auto">
          <a:xfrm>
            <a:off x="6473537" y="4333008"/>
            <a:ext cx="311727" cy="58189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40" name="テキスト ボックス 56"/>
          <p:cNvSpPr txBox="1">
            <a:spLocks noChangeArrowheads="1"/>
          </p:cNvSpPr>
          <p:nvPr/>
        </p:nvSpPr>
        <p:spPr bwMode="auto">
          <a:xfrm>
            <a:off x="6238875" y="4959348"/>
            <a:ext cx="2609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total with </a:t>
            </a:r>
          </a:p>
          <a:p>
            <a:pPr eaLnBrk="1" hangingPunct="1"/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ja-JP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V</a:t>
            </a:r>
            <a:r>
              <a:rPr lang="en-US" altLang="ja-JP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ja-JP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W</a:t>
            </a:r>
            <a:r>
              <a:rPr lang="en-US" altLang="ja-JP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)= ‒(0,20) MeV</a:t>
            </a:r>
            <a:endParaRPr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2947193" y="6550223"/>
            <a:ext cx="5819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u="sng" dirty="0">
                <a:solidFill>
                  <a:srgbClr val="663300"/>
                </a:solidFill>
                <a:cs typeface="Calibri" pitchFamily="34" charset="0"/>
              </a:rPr>
              <a:t>H. Nagahiro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</a:t>
            </a:r>
            <a:r>
              <a:rPr lang="en-US" altLang="ja-JP" sz="1400" dirty="0" err="1">
                <a:solidFill>
                  <a:srgbClr val="663300"/>
                </a:solidFill>
                <a:cs typeface="Calibri" pitchFamily="34" charset="0"/>
              </a:rPr>
              <a:t>D.Jido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H. </a:t>
            </a:r>
            <a:r>
              <a:rPr lang="en-US" altLang="ja-JP" sz="1400" dirty="0" smtClean="0">
                <a:solidFill>
                  <a:srgbClr val="663300"/>
                </a:solidFill>
                <a:cs typeface="Calibri" pitchFamily="34" charset="0"/>
              </a:rPr>
              <a:t>Fujioka, </a:t>
            </a:r>
            <a:r>
              <a:rPr lang="en-US" altLang="ja-JP" sz="1400" dirty="0" err="1" smtClean="0">
                <a:solidFill>
                  <a:srgbClr val="663300"/>
                </a:solidFill>
                <a:cs typeface="Calibri" pitchFamily="34" charset="0"/>
              </a:rPr>
              <a:t>K.Itahashi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S. </a:t>
            </a:r>
            <a:r>
              <a:rPr lang="en-US" altLang="ja-JP" sz="1400" dirty="0" err="1">
                <a:solidFill>
                  <a:srgbClr val="663300"/>
                </a:solidFill>
                <a:cs typeface="Calibri" pitchFamily="34" charset="0"/>
              </a:rPr>
              <a:t>Hirenzaki</a:t>
            </a:r>
            <a:r>
              <a:rPr lang="en-US" altLang="ja-JP" sz="1400" dirty="0">
                <a:solidFill>
                  <a:srgbClr val="663300"/>
                </a:solidFill>
                <a:cs typeface="Calibri" pitchFamily="34" charset="0"/>
              </a:rPr>
              <a:t>,  </a:t>
            </a:r>
            <a:r>
              <a:rPr lang="en-US" altLang="ja-JP" sz="1400" dirty="0" smtClean="0">
                <a:solidFill>
                  <a:srgbClr val="663300"/>
                </a:solidFill>
                <a:cs typeface="Calibri" pitchFamily="34" charset="0"/>
              </a:rPr>
              <a:t>PRC87(13)045201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140734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xfrm>
            <a:off x="7205202" y="6613686"/>
            <a:ext cx="1710197" cy="244314"/>
          </a:xfrm>
        </p:spPr>
        <p:txBody>
          <a:bodyPr/>
          <a:lstStyle/>
          <a:p>
            <a:fld id="{642A0EA4-0C62-410A-A4E4-12ABAA6F3234}" type="slidenum">
              <a:rPr lang="ja-JP" altLang="en-US" smtClean="0"/>
              <a:pPr/>
              <a:t>35</a:t>
            </a:fld>
            <a:endParaRPr lang="en-US" altLang="ja-JP"/>
          </a:p>
        </p:txBody>
      </p:sp>
      <p:grpSp>
        <p:nvGrpSpPr>
          <p:cNvPr id="57" name="グループ化 56"/>
          <p:cNvGrpSpPr/>
          <p:nvPr/>
        </p:nvGrpSpPr>
        <p:grpSpPr>
          <a:xfrm>
            <a:off x="6395470" y="5016222"/>
            <a:ext cx="2748530" cy="1834263"/>
            <a:chOff x="6395470" y="5016222"/>
            <a:chExt cx="2748530" cy="1834263"/>
          </a:xfrm>
        </p:grpSpPr>
        <p:grpSp>
          <p:nvGrpSpPr>
            <p:cNvPr id="54" name="グループ化 53"/>
            <p:cNvGrpSpPr/>
            <p:nvPr/>
          </p:nvGrpSpPr>
          <p:grpSpPr>
            <a:xfrm>
              <a:off x="6395470" y="5016222"/>
              <a:ext cx="2748530" cy="1834263"/>
              <a:chOff x="6395470" y="5016222"/>
              <a:chExt cx="2748530" cy="1834263"/>
            </a:xfrm>
          </p:grpSpPr>
          <p:pic>
            <p:nvPicPr>
              <p:cNvPr id="4" name="Picture 83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95470" y="5016222"/>
                <a:ext cx="2748530" cy="1834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Line 74"/>
              <p:cNvSpPr>
                <a:spLocks noChangeShapeType="1"/>
              </p:cNvSpPr>
              <p:nvPr/>
            </p:nvSpPr>
            <p:spPr bwMode="auto">
              <a:xfrm flipH="1">
                <a:off x="8034668" y="5025843"/>
                <a:ext cx="0" cy="182464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55" name="テキスト ボックス 54"/>
            <p:cNvSpPr txBox="1"/>
            <p:nvPr/>
          </p:nvSpPr>
          <p:spPr>
            <a:xfrm>
              <a:off x="7955853" y="5025843"/>
              <a:ext cx="11881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–(150,20)</a:t>
              </a:r>
              <a:endParaRPr kumimoji="1" lang="ja-JP" altLang="en-US" dirty="0"/>
            </a:p>
          </p:txBody>
        </p:sp>
      </p:grpSp>
      <p:grpSp>
        <p:nvGrpSpPr>
          <p:cNvPr id="59" name="グループ化 58"/>
          <p:cNvGrpSpPr/>
          <p:nvPr/>
        </p:nvGrpSpPr>
        <p:grpSpPr>
          <a:xfrm>
            <a:off x="4419808" y="4749568"/>
            <a:ext cx="2747258" cy="1833146"/>
            <a:chOff x="4419808" y="4749568"/>
            <a:chExt cx="2747258" cy="1833146"/>
          </a:xfrm>
        </p:grpSpPr>
        <p:grpSp>
          <p:nvGrpSpPr>
            <p:cNvPr id="51" name="グループ化 50"/>
            <p:cNvGrpSpPr/>
            <p:nvPr/>
          </p:nvGrpSpPr>
          <p:grpSpPr>
            <a:xfrm>
              <a:off x="4419808" y="4749568"/>
              <a:ext cx="2747258" cy="1833146"/>
              <a:chOff x="4419808" y="4749568"/>
              <a:chExt cx="2747258" cy="1833146"/>
            </a:xfrm>
          </p:grpSpPr>
          <p:pic>
            <p:nvPicPr>
              <p:cNvPr id="6" name="Picture 2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9808" y="4749568"/>
                <a:ext cx="2747258" cy="18331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 cap="flat" cmpd="sng" algn="ctr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2" name="Line 74"/>
              <p:cNvSpPr>
                <a:spLocks noChangeShapeType="1"/>
              </p:cNvSpPr>
              <p:nvPr/>
            </p:nvSpPr>
            <p:spPr bwMode="auto">
              <a:xfrm flipH="1">
                <a:off x="6085367" y="4758072"/>
                <a:ext cx="0" cy="182464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58" name="テキスト ボックス 57"/>
            <p:cNvSpPr txBox="1"/>
            <p:nvPr/>
          </p:nvSpPr>
          <p:spPr>
            <a:xfrm>
              <a:off x="5973389" y="4758569"/>
              <a:ext cx="11881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–(150,15)</a:t>
              </a:r>
              <a:endParaRPr kumimoji="1" lang="ja-JP" altLang="en-US" dirty="0"/>
            </a:p>
          </p:txBody>
        </p:sp>
      </p:grpSp>
      <p:grpSp>
        <p:nvGrpSpPr>
          <p:cNvPr id="61" name="グループ化 60"/>
          <p:cNvGrpSpPr/>
          <p:nvPr/>
        </p:nvGrpSpPr>
        <p:grpSpPr>
          <a:xfrm>
            <a:off x="2133600" y="4495800"/>
            <a:ext cx="2747518" cy="1833320"/>
            <a:chOff x="2133600" y="4495800"/>
            <a:chExt cx="2747518" cy="1833320"/>
          </a:xfrm>
        </p:grpSpPr>
        <p:grpSp>
          <p:nvGrpSpPr>
            <p:cNvPr id="47" name="グループ化 46"/>
            <p:cNvGrpSpPr/>
            <p:nvPr/>
          </p:nvGrpSpPr>
          <p:grpSpPr>
            <a:xfrm>
              <a:off x="2133600" y="4495800"/>
              <a:ext cx="2747518" cy="1833320"/>
              <a:chOff x="2133600" y="4495800"/>
              <a:chExt cx="2747518" cy="1833320"/>
            </a:xfrm>
          </p:grpSpPr>
          <p:pic>
            <p:nvPicPr>
              <p:cNvPr id="7" name="Picture 2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3600" y="4495800"/>
                <a:ext cx="2747518" cy="1833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 cap="flat" cmpd="sng" algn="ctr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5" name="Line 74"/>
              <p:cNvSpPr>
                <a:spLocks noChangeShapeType="1"/>
              </p:cNvSpPr>
              <p:nvPr/>
            </p:nvSpPr>
            <p:spPr bwMode="auto">
              <a:xfrm flipH="1">
                <a:off x="3788734" y="4504478"/>
                <a:ext cx="0" cy="182464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60" name="テキスト ボックス 59"/>
            <p:cNvSpPr txBox="1"/>
            <p:nvPr/>
          </p:nvSpPr>
          <p:spPr>
            <a:xfrm>
              <a:off x="3692971" y="4506442"/>
              <a:ext cx="11881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–(150,10)</a:t>
              </a:r>
              <a:endParaRPr kumimoji="1" lang="ja-JP" altLang="en-US" dirty="0"/>
            </a:p>
          </p:txBody>
        </p:sp>
      </p:grpSp>
      <p:grpSp>
        <p:nvGrpSpPr>
          <p:cNvPr id="63" name="グループ化 62"/>
          <p:cNvGrpSpPr/>
          <p:nvPr/>
        </p:nvGrpSpPr>
        <p:grpSpPr>
          <a:xfrm>
            <a:off x="0" y="4262680"/>
            <a:ext cx="2747518" cy="1833320"/>
            <a:chOff x="0" y="4262680"/>
            <a:chExt cx="2747518" cy="1833320"/>
          </a:xfrm>
        </p:grpSpPr>
        <p:grpSp>
          <p:nvGrpSpPr>
            <p:cNvPr id="43" name="グループ化 42"/>
            <p:cNvGrpSpPr/>
            <p:nvPr/>
          </p:nvGrpSpPr>
          <p:grpSpPr>
            <a:xfrm>
              <a:off x="0" y="4262680"/>
              <a:ext cx="2747518" cy="1833320"/>
              <a:chOff x="0" y="4186480"/>
              <a:chExt cx="2747518" cy="1833320"/>
            </a:xfrm>
          </p:grpSpPr>
          <p:pic>
            <p:nvPicPr>
              <p:cNvPr id="13" name="Picture 3"/>
              <p:cNvPicPr preferRelativeResize="0"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186480"/>
                <a:ext cx="2747518" cy="1833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 cap="flat" cmpd="sng" algn="ctr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" name="Line 74"/>
              <p:cNvSpPr>
                <a:spLocks noChangeShapeType="1"/>
              </p:cNvSpPr>
              <p:nvPr/>
            </p:nvSpPr>
            <p:spPr bwMode="auto">
              <a:xfrm flipH="1">
                <a:off x="1642732" y="4186480"/>
                <a:ext cx="0" cy="182464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62" name="テキスト ボックス 61"/>
            <p:cNvSpPr txBox="1"/>
            <p:nvPr/>
          </p:nvSpPr>
          <p:spPr>
            <a:xfrm>
              <a:off x="1683293" y="4282365"/>
              <a:ext cx="10599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–(150,5)</a:t>
              </a:r>
              <a:endParaRPr kumimoji="1" lang="ja-JP" altLang="en-US" dirty="0"/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6395470" y="2743200"/>
            <a:ext cx="2748530" cy="1831378"/>
            <a:chOff x="6395470" y="2743200"/>
            <a:chExt cx="2748530" cy="1831378"/>
          </a:xfrm>
        </p:grpSpPr>
        <p:grpSp>
          <p:nvGrpSpPr>
            <p:cNvPr id="53" name="グループ化 52"/>
            <p:cNvGrpSpPr/>
            <p:nvPr/>
          </p:nvGrpSpPr>
          <p:grpSpPr>
            <a:xfrm>
              <a:off x="6395470" y="2743200"/>
              <a:ext cx="2747466" cy="1831378"/>
              <a:chOff x="6395470" y="3026924"/>
              <a:chExt cx="2747466" cy="1831378"/>
            </a:xfrm>
          </p:grpSpPr>
          <p:pic>
            <p:nvPicPr>
              <p:cNvPr id="14" name="Picture 3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95470" y="3026924"/>
                <a:ext cx="2747466" cy="1831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 cap="flat" cmpd="sng" algn="ctr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" name="Line 74"/>
              <p:cNvSpPr>
                <a:spLocks noChangeShapeType="1"/>
              </p:cNvSpPr>
              <p:nvPr/>
            </p:nvSpPr>
            <p:spPr bwMode="auto">
              <a:xfrm flipH="1">
                <a:off x="8034668" y="3030292"/>
                <a:ext cx="0" cy="182464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64" name="テキスト ボックス 63"/>
            <p:cNvSpPr txBox="1"/>
            <p:nvPr/>
          </p:nvSpPr>
          <p:spPr>
            <a:xfrm>
              <a:off x="7955853" y="2746568"/>
              <a:ext cx="11881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–(100,20)</a:t>
              </a:r>
              <a:endParaRPr kumimoji="1" lang="ja-JP" altLang="en-US" dirty="0"/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4419600" y="2576105"/>
            <a:ext cx="2747466" cy="1843495"/>
            <a:chOff x="4419600" y="2576105"/>
            <a:chExt cx="2747466" cy="1843495"/>
          </a:xfrm>
        </p:grpSpPr>
        <p:grpSp>
          <p:nvGrpSpPr>
            <p:cNvPr id="50" name="グループ化 49"/>
            <p:cNvGrpSpPr/>
            <p:nvPr/>
          </p:nvGrpSpPr>
          <p:grpSpPr>
            <a:xfrm>
              <a:off x="4419600" y="2576105"/>
              <a:ext cx="2747466" cy="1843495"/>
              <a:chOff x="4419600" y="2777512"/>
              <a:chExt cx="2747466" cy="1843495"/>
            </a:xfrm>
          </p:grpSpPr>
          <p:pic>
            <p:nvPicPr>
              <p:cNvPr id="16" name="Picture 2"/>
              <p:cNvPicPr preferRelativeResize="0"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9600" y="2777512"/>
                <a:ext cx="2747466" cy="1831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 cap="flat" cmpd="sng" algn="ctr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3" name="Line 74"/>
              <p:cNvSpPr>
                <a:spLocks noChangeShapeType="1"/>
              </p:cNvSpPr>
              <p:nvPr/>
            </p:nvSpPr>
            <p:spPr bwMode="auto">
              <a:xfrm flipH="1">
                <a:off x="6071189" y="2796365"/>
                <a:ext cx="0" cy="182464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66" name="テキスト ボックス 65"/>
            <p:cNvSpPr txBox="1"/>
            <p:nvPr/>
          </p:nvSpPr>
          <p:spPr>
            <a:xfrm>
              <a:off x="5978918" y="2577993"/>
              <a:ext cx="11881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–(100,15)</a:t>
              </a:r>
              <a:endParaRPr kumimoji="1" lang="ja-JP" altLang="en-US" dirty="0"/>
            </a:p>
          </p:txBody>
        </p:sp>
      </p:grpSp>
      <p:grpSp>
        <p:nvGrpSpPr>
          <p:cNvPr id="69" name="グループ化 68"/>
          <p:cNvGrpSpPr/>
          <p:nvPr/>
        </p:nvGrpSpPr>
        <p:grpSpPr>
          <a:xfrm>
            <a:off x="2128070" y="2362200"/>
            <a:ext cx="2753047" cy="1833974"/>
            <a:chOff x="2128070" y="2362200"/>
            <a:chExt cx="2753047" cy="1833974"/>
          </a:xfrm>
        </p:grpSpPr>
        <p:grpSp>
          <p:nvGrpSpPr>
            <p:cNvPr id="46" name="グループ化 45"/>
            <p:cNvGrpSpPr/>
            <p:nvPr/>
          </p:nvGrpSpPr>
          <p:grpSpPr>
            <a:xfrm>
              <a:off x="2128070" y="2362200"/>
              <a:ext cx="2747466" cy="1833974"/>
              <a:chOff x="2128070" y="2498877"/>
              <a:chExt cx="2747466" cy="1833974"/>
            </a:xfrm>
          </p:grpSpPr>
          <p:pic>
            <p:nvPicPr>
              <p:cNvPr id="20" name="Picture 2"/>
              <p:cNvPicPr preferRelativeResize="0"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8070" y="2498877"/>
                <a:ext cx="2747466" cy="1833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 cap="flat" cmpd="sng" algn="ctr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6" name="Line 74"/>
              <p:cNvSpPr>
                <a:spLocks noChangeShapeType="1"/>
              </p:cNvSpPr>
              <p:nvPr/>
            </p:nvSpPr>
            <p:spPr bwMode="auto">
              <a:xfrm flipH="1">
                <a:off x="3774556" y="2498877"/>
                <a:ext cx="0" cy="182464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endParaRPr lang="ja-JP" altLang="en-US" b="1"/>
              </a:p>
            </p:txBody>
          </p:sp>
        </p:grpSp>
        <p:sp>
          <p:nvSpPr>
            <p:cNvPr id="68" name="テキスト ボックス 67"/>
            <p:cNvSpPr txBox="1"/>
            <p:nvPr/>
          </p:nvSpPr>
          <p:spPr>
            <a:xfrm>
              <a:off x="3692970" y="2376050"/>
              <a:ext cx="11881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–(100,10)</a:t>
              </a:r>
              <a:endParaRPr kumimoji="1" lang="ja-JP" altLang="en-US" dirty="0"/>
            </a:p>
          </p:txBody>
        </p:sp>
      </p:grpSp>
      <p:grpSp>
        <p:nvGrpSpPr>
          <p:cNvPr id="71" name="グループ化 70"/>
          <p:cNvGrpSpPr/>
          <p:nvPr/>
        </p:nvGrpSpPr>
        <p:grpSpPr>
          <a:xfrm>
            <a:off x="-12402" y="2130046"/>
            <a:ext cx="2747466" cy="1832354"/>
            <a:chOff x="-12402" y="2130046"/>
            <a:chExt cx="2747466" cy="1832354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-12402" y="2130046"/>
              <a:ext cx="2747466" cy="1832354"/>
              <a:chOff x="-25023" y="2206246"/>
              <a:chExt cx="2747466" cy="1832354"/>
            </a:xfrm>
          </p:grpSpPr>
          <p:pic>
            <p:nvPicPr>
              <p:cNvPr id="22" name="Picture 2"/>
              <p:cNvPicPr preferRelativeResize="0"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023" y="2206246"/>
                <a:ext cx="2747466" cy="1832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 cap="flat" cmpd="sng" algn="ctr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" name="Line 74"/>
              <p:cNvSpPr>
                <a:spLocks noChangeShapeType="1"/>
              </p:cNvSpPr>
              <p:nvPr/>
            </p:nvSpPr>
            <p:spPr bwMode="auto">
              <a:xfrm flipH="1">
                <a:off x="1609064" y="2206246"/>
                <a:ext cx="0" cy="182464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70" name="テキスト ボックス 69"/>
            <p:cNvSpPr txBox="1"/>
            <p:nvPr/>
          </p:nvSpPr>
          <p:spPr>
            <a:xfrm>
              <a:off x="1662027" y="2130046"/>
              <a:ext cx="10599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–(100,5)</a:t>
              </a:r>
              <a:endParaRPr kumimoji="1" lang="ja-JP" altLang="en-US" dirty="0"/>
            </a:p>
          </p:txBody>
        </p:sp>
      </p:grpSp>
      <p:grpSp>
        <p:nvGrpSpPr>
          <p:cNvPr id="73" name="グループ化 72"/>
          <p:cNvGrpSpPr/>
          <p:nvPr/>
        </p:nvGrpSpPr>
        <p:grpSpPr>
          <a:xfrm>
            <a:off x="6395470" y="685800"/>
            <a:ext cx="2747466" cy="1843134"/>
            <a:chOff x="6395470" y="685800"/>
            <a:chExt cx="2747466" cy="1843134"/>
          </a:xfrm>
        </p:grpSpPr>
        <p:grpSp>
          <p:nvGrpSpPr>
            <p:cNvPr id="52" name="グループ化 51"/>
            <p:cNvGrpSpPr/>
            <p:nvPr/>
          </p:nvGrpSpPr>
          <p:grpSpPr>
            <a:xfrm>
              <a:off x="6395470" y="685800"/>
              <a:ext cx="2747466" cy="1843134"/>
              <a:chOff x="6395470" y="1044359"/>
              <a:chExt cx="2747466" cy="1843134"/>
            </a:xfrm>
          </p:grpSpPr>
          <p:pic>
            <p:nvPicPr>
              <p:cNvPr id="25" name="Picture 2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95470" y="1044359"/>
                <a:ext cx="2747466" cy="1819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 cap="flat" cmpd="sng" algn="ctr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" name="Line 74"/>
              <p:cNvSpPr>
                <a:spLocks noChangeShapeType="1"/>
              </p:cNvSpPr>
              <p:nvPr/>
            </p:nvSpPr>
            <p:spPr bwMode="auto">
              <a:xfrm flipH="1">
                <a:off x="8034668" y="1062851"/>
                <a:ext cx="0" cy="182464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72" name="テキスト ボックス 71"/>
            <p:cNvSpPr txBox="1"/>
            <p:nvPr/>
          </p:nvSpPr>
          <p:spPr>
            <a:xfrm>
              <a:off x="8061441" y="685800"/>
              <a:ext cx="1059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–(50,20)</a:t>
              </a:r>
              <a:endParaRPr kumimoji="1" lang="ja-JP" altLang="en-US" dirty="0"/>
            </a:p>
          </p:txBody>
        </p:sp>
      </p:grpSp>
      <p:grpSp>
        <p:nvGrpSpPr>
          <p:cNvPr id="75" name="グループ化 74"/>
          <p:cNvGrpSpPr/>
          <p:nvPr/>
        </p:nvGrpSpPr>
        <p:grpSpPr>
          <a:xfrm>
            <a:off x="4419600" y="457200"/>
            <a:ext cx="2741936" cy="1831534"/>
            <a:chOff x="4419600" y="457200"/>
            <a:chExt cx="2741936" cy="1831534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4419600" y="457200"/>
              <a:ext cx="2741936" cy="1831534"/>
              <a:chOff x="4419600" y="762000"/>
              <a:chExt cx="2741936" cy="1831534"/>
            </a:xfrm>
          </p:grpSpPr>
          <p:pic>
            <p:nvPicPr>
              <p:cNvPr id="26" name="Picture 2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9600" y="762000"/>
                <a:ext cx="2741936" cy="18209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 cap="flat" cmpd="sng" algn="ctr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4" name="Line 74"/>
              <p:cNvSpPr>
                <a:spLocks noChangeShapeType="1"/>
              </p:cNvSpPr>
              <p:nvPr/>
            </p:nvSpPr>
            <p:spPr bwMode="auto">
              <a:xfrm flipH="1">
                <a:off x="6071189" y="768892"/>
                <a:ext cx="0" cy="182464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74" name="テキスト ボックス 73"/>
            <p:cNvSpPr txBox="1"/>
            <p:nvPr/>
          </p:nvSpPr>
          <p:spPr>
            <a:xfrm>
              <a:off x="5970379" y="464092"/>
              <a:ext cx="10599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–(50,15)</a:t>
              </a:r>
              <a:endParaRPr kumimoji="1" lang="ja-JP" altLang="en-US" dirty="0"/>
            </a:p>
          </p:txBody>
        </p:sp>
      </p:grpSp>
      <p:grpSp>
        <p:nvGrpSpPr>
          <p:cNvPr id="77" name="グループ化 76"/>
          <p:cNvGrpSpPr/>
          <p:nvPr/>
        </p:nvGrpSpPr>
        <p:grpSpPr>
          <a:xfrm>
            <a:off x="2133600" y="228600"/>
            <a:ext cx="2741936" cy="1838802"/>
            <a:chOff x="2133600" y="228600"/>
            <a:chExt cx="2741936" cy="1838802"/>
          </a:xfrm>
        </p:grpSpPr>
        <p:grpSp>
          <p:nvGrpSpPr>
            <p:cNvPr id="48" name="グループ化 47"/>
            <p:cNvGrpSpPr/>
            <p:nvPr/>
          </p:nvGrpSpPr>
          <p:grpSpPr>
            <a:xfrm>
              <a:off x="2133600" y="228600"/>
              <a:ext cx="2741936" cy="1838802"/>
              <a:chOff x="2133600" y="439300"/>
              <a:chExt cx="2741936" cy="1838802"/>
            </a:xfrm>
          </p:grpSpPr>
          <p:pic>
            <p:nvPicPr>
              <p:cNvPr id="27" name="Picture 3"/>
              <p:cNvPicPr preferRelativeResize="0"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3600" y="457200"/>
                <a:ext cx="2741936" cy="18209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 cap="flat" cmpd="sng" algn="ctr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Line 74"/>
              <p:cNvSpPr>
                <a:spLocks noChangeShapeType="1"/>
              </p:cNvSpPr>
              <p:nvPr/>
            </p:nvSpPr>
            <p:spPr bwMode="auto">
              <a:xfrm flipH="1">
                <a:off x="3774556" y="439300"/>
                <a:ext cx="0" cy="182464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76" name="テキスト ボックス 75"/>
            <p:cNvSpPr txBox="1"/>
            <p:nvPr/>
          </p:nvSpPr>
          <p:spPr>
            <a:xfrm>
              <a:off x="3670254" y="257145"/>
              <a:ext cx="10599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–(50,10)</a:t>
              </a:r>
              <a:endParaRPr kumimoji="1" lang="ja-JP" altLang="en-US" dirty="0"/>
            </a:p>
          </p:txBody>
        </p:sp>
      </p:grpSp>
      <p:grpSp>
        <p:nvGrpSpPr>
          <p:cNvPr id="84" name="グループ化 83"/>
          <p:cNvGrpSpPr/>
          <p:nvPr/>
        </p:nvGrpSpPr>
        <p:grpSpPr>
          <a:xfrm>
            <a:off x="-1772" y="-17108"/>
            <a:ext cx="2741936" cy="1845908"/>
            <a:chOff x="-1772" y="-17108"/>
            <a:chExt cx="2741936" cy="1845908"/>
          </a:xfrm>
        </p:grpSpPr>
        <p:grpSp>
          <p:nvGrpSpPr>
            <p:cNvPr id="41" name="グループ化 40"/>
            <p:cNvGrpSpPr/>
            <p:nvPr/>
          </p:nvGrpSpPr>
          <p:grpSpPr>
            <a:xfrm>
              <a:off x="-1772" y="-17108"/>
              <a:ext cx="2741936" cy="1845908"/>
              <a:chOff x="-1772" y="152400"/>
              <a:chExt cx="2741936" cy="1845908"/>
            </a:xfrm>
          </p:grpSpPr>
          <p:pic>
            <p:nvPicPr>
              <p:cNvPr id="28" name="Picture 2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72" y="152400"/>
                <a:ext cx="2741936" cy="18209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 cap="flat" cmpd="sng" algn="ctr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0" name="Line 74"/>
              <p:cNvSpPr>
                <a:spLocks noChangeShapeType="1"/>
              </p:cNvSpPr>
              <p:nvPr/>
            </p:nvSpPr>
            <p:spPr bwMode="auto">
              <a:xfrm flipH="1">
                <a:off x="1651596" y="173666"/>
                <a:ext cx="0" cy="182464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83" name="テキスト ボックス 82"/>
            <p:cNvSpPr txBox="1"/>
            <p:nvPr/>
          </p:nvSpPr>
          <p:spPr>
            <a:xfrm>
              <a:off x="1609071" y="-17108"/>
              <a:ext cx="931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–(50,5)</a:t>
              </a:r>
              <a:endParaRPr kumimoji="1" lang="ja-JP" altLang="en-US" dirty="0"/>
            </a:p>
          </p:txBody>
        </p:sp>
      </p:grpSp>
      <p:sp>
        <p:nvSpPr>
          <p:cNvPr id="85" name="円/楕円 84"/>
          <p:cNvSpPr/>
          <p:nvPr/>
        </p:nvSpPr>
        <p:spPr bwMode="auto">
          <a:xfrm>
            <a:off x="7574495" y="5923986"/>
            <a:ext cx="762716" cy="658727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6" name="円/楕円 85"/>
          <p:cNvSpPr/>
          <p:nvPr/>
        </p:nvSpPr>
        <p:spPr bwMode="auto">
          <a:xfrm>
            <a:off x="5628730" y="5608800"/>
            <a:ext cx="762716" cy="658727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7" name="円/楕円 86"/>
          <p:cNvSpPr/>
          <p:nvPr/>
        </p:nvSpPr>
        <p:spPr bwMode="auto">
          <a:xfrm>
            <a:off x="3361182" y="5008237"/>
            <a:ext cx="799501" cy="1079085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8" name="円/楕円 87"/>
          <p:cNvSpPr/>
          <p:nvPr/>
        </p:nvSpPr>
        <p:spPr bwMode="auto">
          <a:xfrm>
            <a:off x="1193673" y="4407483"/>
            <a:ext cx="893135" cy="1414130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9" name="円/楕円 88"/>
          <p:cNvSpPr/>
          <p:nvPr/>
        </p:nvSpPr>
        <p:spPr bwMode="auto">
          <a:xfrm>
            <a:off x="7574494" y="3679178"/>
            <a:ext cx="762716" cy="658727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90" name="円/楕円 89"/>
          <p:cNvSpPr/>
          <p:nvPr/>
        </p:nvSpPr>
        <p:spPr bwMode="auto">
          <a:xfrm>
            <a:off x="5663924" y="3506916"/>
            <a:ext cx="762716" cy="658727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91" name="円/楕円 90"/>
          <p:cNvSpPr/>
          <p:nvPr/>
        </p:nvSpPr>
        <p:spPr bwMode="auto">
          <a:xfrm>
            <a:off x="3361181" y="3040367"/>
            <a:ext cx="799501" cy="1079085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92" name="円/楕円 91"/>
          <p:cNvSpPr/>
          <p:nvPr/>
        </p:nvSpPr>
        <p:spPr bwMode="auto">
          <a:xfrm>
            <a:off x="1016984" y="2439613"/>
            <a:ext cx="1069823" cy="1414130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93" name="円/楕円 92"/>
          <p:cNvSpPr/>
          <p:nvPr/>
        </p:nvSpPr>
        <p:spPr bwMode="auto">
          <a:xfrm>
            <a:off x="1189282" y="1170073"/>
            <a:ext cx="762716" cy="658727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grpSp>
        <p:nvGrpSpPr>
          <p:cNvPr id="78" name="グループ化 77"/>
          <p:cNvGrpSpPr/>
          <p:nvPr/>
        </p:nvGrpSpPr>
        <p:grpSpPr>
          <a:xfrm>
            <a:off x="1797919" y="2567726"/>
            <a:ext cx="5954220" cy="1524000"/>
            <a:chOff x="1765920" y="218782"/>
            <a:chExt cx="5954220" cy="1524000"/>
          </a:xfrm>
        </p:grpSpPr>
        <p:sp>
          <p:nvSpPr>
            <p:cNvPr id="79" name="角丸四角形 78"/>
            <p:cNvSpPr/>
            <p:nvPr/>
          </p:nvSpPr>
          <p:spPr bwMode="auto">
            <a:xfrm>
              <a:off x="1765920" y="218782"/>
              <a:ext cx="5954220" cy="1524000"/>
            </a:xfrm>
            <a:prstGeom prst="roundRect">
              <a:avLst/>
            </a:prstGeom>
            <a:solidFill>
              <a:srgbClr val="0000FF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101600" dist="88900" dir="135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1873001" y="470456"/>
              <a:ext cx="564981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dirty="0" smtClean="0">
                  <a:solidFill>
                    <a:schemeClr val="bg1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rPr>
                <a:t>Please visit Dr. K. </a:t>
              </a:r>
              <a:r>
                <a:rPr lang="en-US" altLang="ja-JP" b="1" dirty="0" err="1" smtClean="0">
                  <a:solidFill>
                    <a:schemeClr val="bg1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rPr>
                <a:t>Itahashi’s</a:t>
              </a:r>
              <a:r>
                <a:rPr lang="en-US" altLang="ja-JP" b="1" dirty="0" smtClean="0">
                  <a:solidFill>
                    <a:schemeClr val="bg1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rPr>
                <a:t> talk today’s afternoon</a:t>
              </a:r>
            </a:p>
            <a:p>
              <a:pPr>
                <a:buClr>
                  <a:srgbClr val="FF0000"/>
                </a:buClr>
              </a:pPr>
              <a:r>
                <a:rPr lang="en-US" altLang="ja-JP" dirty="0" smtClean="0">
                  <a:solidFill>
                    <a:schemeClr val="bg1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rPr>
                <a:t>and let’s see the current status of the analysis</a:t>
              </a:r>
            </a:p>
            <a:p>
              <a:pPr>
                <a:buClr>
                  <a:srgbClr val="FF0000"/>
                </a:buClr>
              </a:pPr>
              <a:r>
                <a:rPr lang="en-US" altLang="ja-JP" dirty="0" smtClean="0">
                  <a:solidFill>
                    <a:schemeClr val="bg1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rPr>
                <a:t>of the experiment at GSI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28492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64A83-A659-4B36-AE80-6283E5E09555}" type="slidenum">
              <a:rPr lang="en-US" altLang="ja-JP"/>
              <a:pPr/>
              <a:t>36</a:t>
            </a:fld>
            <a:endParaRPr lang="en-US" altLang="ja-JP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7939" name="Rectangle 3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dirty="0" smtClean="0"/>
                  <a:t>formation by 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ja-JP" dirty="0" smtClean="0">
                    <a:solidFill>
                      <a:srgbClr val="FF0000"/>
                    </a:solidFill>
                  </a:rPr>
                  <a:t>,p) </a:t>
                </a:r>
                <a:r>
                  <a:rPr lang="en-US" altLang="ja-JP" dirty="0" smtClean="0"/>
                  <a:t>reaction at photon facilities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807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531" t="-6250" b="-291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7942" name="Text Box 6"/>
          <p:cNvSpPr txBox="1">
            <a:spLocks noChangeArrowheads="1"/>
          </p:cNvSpPr>
          <p:nvPr/>
        </p:nvSpPr>
        <p:spPr bwMode="auto">
          <a:xfrm>
            <a:off x="245804" y="3420684"/>
            <a:ext cx="1997075" cy="355600"/>
          </a:xfrm>
          <a:prstGeom prst="rect">
            <a:avLst/>
          </a:prstGeom>
          <a:noFill/>
          <a:ln w="158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chemeClr val="accent2"/>
              </a:buClr>
              <a:buFont typeface="Arial" charset="0"/>
              <a:buNone/>
            </a:pPr>
            <a:r>
              <a:rPr lang="en-US" altLang="ja-JP" sz="1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momentum transfer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77619" y="2136006"/>
            <a:ext cx="3065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dirty="0" smtClean="0"/>
              <a:t>target : </a:t>
            </a:r>
            <a:r>
              <a:rPr lang="en-US" altLang="ja-JP" baseline="30000" dirty="0" smtClean="0"/>
              <a:t>12</a:t>
            </a:r>
            <a:r>
              <a:rPr lang="en-US" altLang="ja-JP" dirty="0" smtClean="0"/>
              <a:t>C (for nucleus), …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491830" y="1781199"/>
                <a:ext cx="3370474" cy="424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dirty="0" smtClean="0"/>
                  <a:t>photon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~ 2−3</m:t>
                    </m:r>
                  </m:oMath>
                </a14:m>
                <a:r>
                  <a:rPr lang="en-US" altLang="ja-JP" dirty="0" smtClean="0"/>
                  <a:t> GeV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30" y="1781199"/>
                <a:ext cx="3370474" cy="424603"/>
              </a:xfrm>
              <a:prstGeom prst="rect">
                <a:avLst/>
              </a:prstGeom>
              <a:blipFill rotWithShape="0">
                <a:blip r:embed="rId16"/>
                <a:stretch>
                  <a:fillRect l="-2170" t="-8571" r="-1447" b="-257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76200" y="971490"/>
            <a:ext cx="2956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u="sng" dirty="0" smtClean="0"/>
              <a:t>missing mass spectroscopy</a:t>
            </a:r>
            <a:endParaRPr kumimoji="1" lang="ja-JP" altLang="en-US" u="sng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437402" y="2495490"/>
            <a:ext cx="4956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dirty="0" smtClean="0"/>
              <a:t>forward reaction :  </a:t>
            </a:r>
            <a:r>
              <a:rPr lang="en-US" altLang="ja-JP" dirty="0" err="1" smtClean="0">
                <a:latin typeface="Symbol" pitchFamily="18" charset="2"/>
              </a:rPr>
              <a:t>q</a:t>
            </a:r>
            <a:r>
              <a:rPr lang="en-US" altLang="ja-JP" i="1" baseline="-25000" dirty="0" err="1"/>
              <a:t>p</a:t>
            </a:r>
            <a:r>
              <a:rPr lang="en-US" altLang="ja-JP" dirty="0" smtClean="0"/>
              <a:t> ~ 0 – (</a:t>
            </a:r>
            <a:r>
              <a:rPr lang="en-US" altLang="ja-JP" u="sng" dirty="0" smtClean="0"/>
              <a:t>finite angle?</a:t>
            </a:r>
            <a:r>
              <a:rPr lang="en-US" altLang="ja-JP" dirty="0" smtClean="0"/>
              <a:t>) deg.</a:t>
            </a:r>
          </a:p>
        </p:txBody>
      </p:sp>
      <p:sp>
        <p:nvSpPr>
          <p:cNvPr id="86" name="Oval 56"/>
          <p:cNvSpPr>
            <a:spLocks noChangeArrowheads="1"/>
          </p:cNvSpPr>
          <p:nvPr/>
        </p:nvSpPr>
        <p:spPr bwMode="auto">
          <a:xfrm>
            <a:off x="5943600" y="1089025"/>
            <a:ext cx="1558925" cy="15589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 sz="2800"/>
          </a:p>
        </p:txBody>
      </p:sp>
      <p:sp>
        <p:nvSpPr>
          <p:cNvPr id="88" name="Oval 57"/>
          <p:cNvSpPr>
            <a:spLocks noChangeArrowheads="1"/>
          </p:cNvSpPr>
          <p:nvPr/>
        </p:nvSpPr>
        <p:spPr bwMode="auto">
          <a:xfrm>
            <a:off x="5148944" y="1282700"/>
            <a:ext cx="260350" cy="2603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 sz="2800"/>
          </a:p>
        </p:txBody>
      </p:sp>
      <p:sp>
        <p:nvSpPr>
          <p:cNvPr id="90" name="Oval 58"/>
          <p:cNvSpPr>
            <a:spLocks noChangeArrowheads="1"/>
          </p:cNvSpPr>
          <p:nvPr/>
        </p:nvSpPr>
        <p:spPr bwMode="auto">
          <a:xfrm>
            <a:off x="6476286" y="1311722"/>
            <a:ext cx="234950" cy="234950"/>
          </a:xfrm>
          <a:prstGeom prst="ellipse">
            <a:avLst/>
          </a:prstGeom>
          <a:solidFill>
            <a:schemeClr val="bg1"/>
          </a:solidFill>
          <a:ln w="158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 sz="2800"/>
          </a:p>
        </p:txBody>
      </p:sp>
      <p:sp>
        <p:nvSpPr>
          <p:cNvPr id="91" name="Oval 59"/>
          <p:cNvSpPr>
            <a:spLocks noChangeArrowheads="1"/>
          </p:cNvSpPr>
          <p:nvPr/>
        </p:nvSpPr>
        <p:spPr bwMode="auto">
          <a:xfrm>
            <a:off x="8229600" y="1257893"/>
            <a:ext cx="269007" cy="2690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 sz="2800"/>
          </a:p>
        </p:txBody>
      </p:sp>
      <p:sp>
        <p:nvSpPr>
          <p:cNvPr id="92" name="Oval 60"/>
          <p:cNvSpPr>
            <a:spLocks noChangeArrowheads="1"/>
          </p:cNvSpPr>
          <p:nvPr/>
        </p:nvSpPr>
        <p:spPr bwMode="auto">
          <a:xfrm>
            <a:off x="6899636" y="2152794"/>
            <a:ext cx="260350" cy="2603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 sz="2800"/>
          </a:p>
        </p:txBody>
      </p:sp>
      <p:sp>
        <p:nvSpPr>
          <p:cNvPr id="93" name="Text Box 61"/>
          <p:cNvSpPr txBox="1">
            <a:spLocks noChangeArrowheads="1"/>
          </p:cNvSpPr>
          <p:nvPr/>
        </p:nvSpPr>
        <p:spPr bwMode="auto">
          <a:xfrm>
            <a:off x="8055171" y="1500187"/>
            <a:ext cx="5559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</a:p>
        </p:txBody>
      </p:sp>
      <p:grpSp>
        <p:nvGrpSpPr>
          <p:cNvPr id="94" name="Group 62"/>
          <p:cNvGrpSpPr>
            <a:grpSpLocks/>
          </p:cNvGrpSpPr>
          <p:nvPr/>
        </p:nvGrpSpPr>
        <p:grpSpPr bwMode="auto">
          <a:xfrm>
            <a:off x="5281613" y="1393825"/>
            <a:ext cx="2871787" cy="846138"/>
            <a:chOff x="1791" y="768"/>
            <a:chExt cx="1809" cy="533"/>
          </a:xfrm>
        </p:grpSpPr>
        <p:sp>
          <p:nvSpPr>
            <p:cNvPr id="95" name="Line 63"/>
            <p:cNvSpPr>
              <a:spLocks noChangeShapeType="1"/>
            </p:cNvSpPr>
            <p:nvPr/>
          </p:nvSpPr>
          <p:spPr bwMode="auto">
            <a:xfrm>
              <a:off x="1791" y="7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 sz="2800"/>
            </a:p>
          </p:txBody>
        </p:sp>
        <p:sp>
          <p:nvSpPr>
            <p:cNvPr id="96" name="Line 64"/>
            <p:cNvSpPr>
              <a:spLocks noChangeShapeType="1"/>
            </p:cNvSpPr>
            <p:nvPr/>
          </p:nvSpPr>
          <p:spPr bwMode="auto">
            <a:xfrm>
              <a:off x="2771" y="768"/>
              <a:ext cx="829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 sz="2800"/>
            </a:p>
          </p:txBody>
        </p:sp>
        <p:sp>
          <p:nvSpPr>
            <p:cNvPr id="97" name="Arc 65"/>
            <p:cNvSpPr>
              <a:spLocks/>
            </p:cNvSpPr>
            <p:nvPr/>
          </p:nvSpPr>
          <p:spPr bwMode="auto">
            <a:xfrm rot="5400000">
              <a:off x="2749" y="948"/>
              <a:ext cx="481" cy="225"/>
            </a:xfrm>
            <a:custGeom>
              <a:avLst/>
              <a:gdLst>
                <a:gd name="G0" fmla="+- 21579 0 0"/>
                <a:gd name="G1" fmla="+- 21600 0 0"/>
                <a:gd name="G2" fmla="+- 21600 0 0"/>
                <a:gd name="T0" fmla="*/ 0 w 38926"/>
                <a:gd name="T1" fmla="*/ 20653 h 21600"/>
                <a:gd name="T2" fmla="*/ 38926 w 38926"/>
                <a:gd name="T3" fmla="*/ 8730 h 21600"/>
                <a:gd name="T4" fmla="*/ 21579 w 3892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926" h="21600" fill="none" extrusionOk="0">
                  <a:moveTo>
                    <a:pt x="-1" y="20652"/>
                  </a:moveTo>
                  <a:cubicBezTo>
                    <a:pt x="506" y="9103"/>
                    <a:pt x="10017" y="-1"/>
                    <a:pt x="21579" y="0"/>
                  </a:cubicBezTo>
                  <a:cubicBezTo>
                    <a:pt x="28417" y="0"/>
                    <a:pt x="34851" y="3238"/>
                    <a:pt x="38926" y="8729"/>
                  </a:cubicBezTo>
                </a:path>
                <a:path w="38926" h="21600" stroke="0" extrusionOk="0">
                  <a:moveTo>
                    <a:pt x="-1" y="20652"/>
                  </a:moveTo>
                  <a:cubicBezTo>
                    <a:pt x="506" y="9103"/>
                    <a:pt x="10017" y="-1"/>
                    <a:pt x="21579" y="0"/>
                  </a:cubicBezTo>
                  <a:cubicBezTo>
                    <a:pt x="28417" y="0"/>
                    <a:pt x="34851" y="3238"/>
                    <a:pt x="38926" y="8729"/>
                  </a:cubicBezTo>
                  <a:lnTo>
                    <a:pt x="21579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971958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 sz="2800"/>
            </a:p>
          </p:txBody>
        </p:sp>
      </p:grpSp>
      <p:sp>
        <p:nvSpPr>
          <p:cNvPr id="98" name="Oval 66"/>
          <p:cNvSpPr>
            <a:spLocks noChangeArrowheads="1"/>
          </p:cNvSpPr>
          <p:nvPr/>
        </p:nvSpPr>
        <p:spPr bwMode="auto">
          <a:xfrm>
            <a:off x="5149850" y="1282700"/>
            <a:ext cx="260350" cy="2603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endParaRPr lang="ja-JP" alt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67"/>
              <p:cNvSpPr>
                <a:spLocks noChangeArrowheads="1"/>
              </p:cNvSpPr>
              <p:nvPr/>
            </p:nvSpPr>
            <p:spPr bwMode="auto">
              <a:xfrm>
                <a:off x="5091000" y="1543050"/>
                <a:ext cx="52081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altLang="ja-JP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9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91000" y="1543050"/>
                <a:ext cx="520812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36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 Box 68"/>
          <p:cNvSpPr txBox="1">
            <a:spLocks noChangeArrowheads="1"/>
          </p:cNvSpPr>
          <p:nvPr/>
        </p:nvSpPr>
        <p:spPr bwMode="auto">
          <a:xfrm>
            <a:off x="5105400" y="2262188"/>
            <a:ext cx="1012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</a:rPr>
              <a:t>target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 Box 69"/>
              <p:cNvSpPr txBox="1">
                <a:spLocks noChangeArrowheads="1"/>
              </p:cNvSpPr>
              <p:nvPr/>
            </p:nvSpPr>
            <p:spPr bwMode="auto">
              <a:xfrm>
                <a:off x="6711236" y="2571690"/>
                <a:ext cx="113736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𝜂</m:t>
                        </m:r>
                      </m:e>
                      <m:sup>
                        <m:r>
                          <a:rPr lang="en-US" altLang="ja-JP" b="0" i="1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ja-JP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meson</a:t>
                </a:r>
                <a:endParaRPr lang="en-US" altLang="ja-JP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1" name="Text 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11236" y="2571690"/>
                <a:ext cx="1137364" cy="400110"/>
              </a:xfrm>
              <a:prstGeom prst="rect">
                <a:avLst/>
              </a:prstGeom>
              <a:blipFill rotWithShape="1">
                <a:blip r:embed="rId9"/>
                <a:stretch>
                  <a:fillRect t="-9091" r="-7487" b="-3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 Box 106"/>
          <p:cNvSpPr txBox="1">
            <a:spLocks noChangeArrowheads="1"/>
          </p:cNvSpPr>
          <p:nvPr/>
        </p:nvSpPr>
        <p:spPr bwMode="auto">
          <a:xfrm>
            <a:off x="6575425" y="777875"/>
            <a:ext cx="704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</a:rPr>
              <a:t>-hole</a:t>
            </a:r>
          </a:p>
        </p:txBody>
      </p:sp>
      <p:sp>
        <p:nvSpPr>
          <p:cNvPr id="103" name="Text Box 107"/>
          <p:cNvSpPr txBox="1">
            <a:spLocks noChangeArrowheads="1"/>
          </p:cNvSpPr>
          <p:nvPr/>
        </p:nvSpPr>
        <p:spPr bwMode="auto">
          <a:xfrm>
            <a:off x="5760268" y="762000"/>
            <a:ext cx="9669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neutron</a:t>
            </a:r>
            <a:endParaRPr lang="en-US" altLang="ja-JP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1000" y="137160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1800" dirty="0" smtClean="0">
                <a:solidFill>
                  <a:srgbClr val="0000CC"/>
                </a:solidFill>
                <a:latin typeface="+mn-lt"/>
                <a:ea typeface="メイリオ" pitchFamily="50" charset="-128"/>
                <a:cs typeface="メイリオ" pitchFamily="50" charset="-128"/>
              </a:rPr>
              <a:t>LEPS, LEPS2, ELSA…</a:t>
            </a:r>
            <a:endParaRPr kumimoji="1" lang="ja-JP" altLang="en-US" sz="1800" dirty="0" err="1" smtClean="0">
              <a:solidFill>
                <a:srgbClr val="0000CC"/>
              </a:solidFill>
              <a:latin typeface="+mn-lt"/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400050" y="3592553"/>
            <a:ext cx="6395131" cy="3225800"/>
            <a:chOff x="400050" y="3592553"/>
            <a:chExt cx="6395131" cy="3225800"/>
          </a:xfrm>
        </p:grpSpPr>
        <p:pic>
          <p:nvPicPr>
            <p:cNvPr id="87" name="Picture 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50" y="3997989"/>
              <a:ext cx="5543550" cy="278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正方形/長方形 1"/>
            <p:cNvSpPr/>
            <p:nvPr/>
          </p:nvSpPr>
          <p:spPr bwMode="auto">
            <a:xfrm>
              <a:off x="3386818" y="3592553"/>
              <a:ext cx="3408363" cy="32258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sp>
        <p:nvSpPr>
          <p:cNvPr id="104" name="Oval 12"/>
          <p:cNvSpPr>
            <a:spLocks noChangeArrowheads="1"/>
          </p:cNvSpPr>
          <p:nvPr/>
        </p:nvSpPr>
        <p:spPr bwMode="auto">
          <a:xfrm>
            <a:off x="1503599" y="5219700"/>
            <a:ext cx="139700" cy="1409700"/>
          </a:xfrm>
          <a:prstGeom prst="ellipse">
            <a:avLst/>
          </a:prstGeom>
          <a:solidFill>
            <a:srgbClr val="FF00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" name="Text Box 13"/>
          <p:cNvSpPr txBox="1">
            <a:spLocks noChangeArrowheads="1"/>
          </p:cNvSpPr>
          <p:nvPr/>
        </p:nvSpPr>
        <p:spPr bwMode="auto">
          <a:xfrm>
            <a:off x="1732199" y="4762500"/>
            <a:ext cx="1465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sz="1400">
                <a:solidFill>
                  <a:srgbClr val="FF0000"/>
                </a:solidFill>
                <a:effectLst/>
              </a:rPr>
              <a:t>SPring-8 energy</a:t>
            </a:r>
          </a:p>
        </p:txBody>
      </p:sp>
      <p:cxnSp>
        <p:nvCxnSpPr>
          <p:cNvPr id="107" name="AutoShape 14"/>
          <p:cNvCxnSpPr>
            <a:cxnSpLocks noChangeShapeType="1"/>
            <a:stCxn id="105" idx="1"/>
            <a:endCxn id="104" idx="0"/>
          </p:cNvCxnSpPr>
          <p:nvPr/>
        </p:nvCxnSpPr>
        <p:spPr bwMode="auto">
          <a:xfrm rot="10800000" flipV="1">
            <a:off x="1573449" y="4914900"/>
            <a:ext cx="158750" cy="304800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 Box 24"/>
              <p:cNvSpPr txBox="1">
                <a:spLocks noChangeArrowheads="1"/>
              </p:cNvSpPr>
              <p:nvPr/>
            </p:nvSpPr>
            <p:spPr bwMode="auto">
              <a:xfrm>
                <a:off x="4026716" y="3523077"/>
                <a:ext cx="3467103" cy="369332"/>
              </a:xfrm>
              <a:prstGeom prst="rect">
                <a:avLst/>
              </a:prstGeom>
              <a:noFill/>
              <a:ln w="1587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Clr>
                    <a:schemeClr val="accent2"/>
                  </a:buClr>
                  <a:buFont typeface="Arial" charset="0"/>
                  <a:buNone/>
                </a:pPr>
                <a:r>
                  <a:rPr lang="en-US" altLang="ja-JP" sz="1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elementary cross section </a:t>
                </a:r>
                <a14:m>
                  <m:oMath xmlns:m="http://schemas.openxmlformats.org/officeDocument/2006/math">
                    <m:r>
                      <a:rPr lang="en-US" altLang="ja-JP" sz="1800" b="0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ja-JP" sz="1800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𝑝</m:t>
                    </m:r>
                    <m:r>
                      <a:rPr lang="en-US" altLang="ja-JP" sz="1800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 →</m:t>
                    </m:r>
                    <m:sSup>
                      <m:sSupPr>
                        <m:ctrlPr>
                          <a:rPr lang="en-US" altLang="ja-JP" sz="1800" b="0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800" b="0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𝜂</m:t>
                        </m:r>
                      </m:e>
                      <m:sup>
                        <m:r>
                          <a:rPr lang="en-US" altLang="ja-JP" sz="1800" b="0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ja-JP" sz="1800" b="0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altLang="ja-JP" sz="1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08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26716" y="3523077"/>
                <a:ext cx="3467103" cy="369332"/>
              </a:xfrm>
              <a:prstGeom prst="rect">
                <a:avLst/>
              </a:prstGeom>
              <a:blipFill rotWithShape="0">
                <a:blip r:embed="rId20"/>
                <a:stretch>
                  <a:fillRect l="-1051" t="-7813" b="-26563"/>
                </a:stretch>
              </a:blipFill>
              <a:ln w="1587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グループ化 16"/>
          <p:cNvGrpSpPr/>
          <p:nvPr/>
        </p:nvGrpSpPr>
        <p:grpSpPr>
          <a:xfrm>
            <a:off x="7030398" y="1839853"/>
            <a:ext cx="1534164" cy="409782"/>
            <a:chOff x="7030398" y="1839853"/>
            <a:chExt cx="1534164" cy="409782"/>
          </a:xfrm>
        </p:grpSpPr>
        <p:cxnSp>
          <p:nvCxnSpPr>
            <p:cNvPr id="8" name="直線矢印コネクタ 7"/>
            <p:cNvCxnSpPr/>
            <p:nvPr/>
          </p:nvCxnSpPr>
          <p:spPr bwMode="auto">
            <a:xfrm flipV="1">
              <a:off x="7030398" y="2042779"/>
              <a:ext cx="1180739" cy="206856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8174263" y="1839853"/>
                  <a:ext cx="39029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𝛾</m:t>
                        </m:r>
                      </m:oMath>
                    </m:oMathPara>
                  </a14:m>
                  <a:endPara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4263" y="1839853"/>
                  <a:ext cx="390299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グループ化 17"/>
          <p:cNvGrpSpPr/>
          <p:nvPr/>
        </p:nvGrpSpPr>
        <p:grpSpPr>
          <a:xfrm>
            <a:off x="6016188" y="2244359"/>
            <a:ext cx="1025097" cy="1192878"/>
            <a:chOff x="6016188" y="2244359"/>
            <a:chExt cx="1025097" cy="1192878"/>
          </a:xfrm>
        </p:grpSpPr>
        <p:cxnSp>
          <p:nvCxnSpPr>
            <p:cNvPr id="118" name="直線矢印コネクタ 117"/>
            <p:cNvCxnSpPr/>
            <p:nvPr/>
          </p:nvCxnSpPr>
          <p:spPr bwMode="auto">
            <a:xfrm flipH="1">
              <a:off x="6340097" y="2244359"/>
              <a:ext cx="701188" cy="908615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テキスト ボックス 118"/>
                <p:cNvSpPr txBox="1"/>
                <p:nvPr/>
              </p:nvSpPr>
              <p:spPr>
                <a:xfrm>
                  <a:off x="6016188" y="3037127"/>
                  <a:ext cx="39029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𝛾</m:t>
                        </m:r>
                      </m:oMath>
                    </m:oMathPara>
                  </a14:m>
                  <a:endPara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19" name="テキスト ボックス 1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6188" y="3037127"/>
                  <a:ext cx="390299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4738184" y="3984300"/>
                <a:ext cx="2441053" cy="7542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b="0" i="1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b="0" i="1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  <m:t>𝑑</m:t>
                                  </m:r>
                                  <m:r>
                                    <a:rPr kumimoji="1" lang="en-US" altLang="ja-JP" b="0" i="1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kumimoji="1" lang="en-US" altLang="ja-JP" b="0" i="1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n-US" altLang="ja-JP" b="0" i="0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  <m:t>Ω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𝐶𝑀</m:t>
                          </m:r>
                        </m:sup>
                      </m:sSup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~ 50 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𝑛𝑏</m:t>
                          </m:r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/</m:t>
                          </m:r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𝑠𝑟</m:t>
                          </m:r>
                        </m:e>
                      </m:d>
                    </m:oMath>
                  </m:oMathPara>
                </a14:m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184" y="3984300"/>
                <a:ext cx="2441053" cy="75424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テキスト ボックス 44"/>
          <p:cNvSpPr txBox="1"/>
          <p:nvPr/>
        </p:nvSpPr>
        <p:spPr>
          <a:xfrm>
            <a:off x="4561740" y="4762104"/>
            <a:ext cx="455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sz="1800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LEPS(</a:t>
            </a:r>
            <a:r>
              <a:rPr kumimoji="1" lang="en-US" altLang="ja-JP" sz="1800" dirty="0" err="1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Sumihama</a:t>
            </a:r>
            <a:r>
              <a:rPr kumimoji="1" lang="en-US" altLang="ja-JP" sz="1800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 </a:t>
            </a:r>
            <a:r>
              <a:rPr kumimoji="1" lang="en-US" altLang="ja-JP" sz="1800" i="1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et al.</a:t>
            </a:r>
            <a:r>
              <a:rPr kumimoji="1" lang="en-US" altLang="ja-JP" sz="1800" u="sng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)</a:t>
            </a:r>
            <a:r>
              <a:rPr kumimoji="1" lang="en-US" altLang="ja-JP" sz="1800" i="1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, </a:t>
            </a:r>
            <a:r>
              <a:rPr kumimoji="1" lang="en-US" altLang="ja-JP" sz="1800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PRC80(09)052201(R)</a:t>
            </a:r>
            <a:endParaRPr kumimoji="1" lang="ja-JP" altLang="en-US" sz="1800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4471605" y="5219880"/>
            <a:ext cx="4222662" cy="1466885"/>
            <a:chOff x="4471605" y="5219880"/>
            <a:chExt cx="4222662" cy="1466885"/>
          </a:xfrm>
        </p:grpSpPr>
        <p:sp>
          <p:nvSpPr>
            <p:cNvPr id="10" name="下矢印 9"/>
            <p:cNvSpPr/>
            <p:nvPr/>
          </p:nvSpPr>
          <p:spPr bwMode="auto">
            <a:xfrm>
              <a:off x="5760268" y="5219880"/>
              <a:ext cx="255920" cy="544114"/>
            </a:xfrm>
            <a:prstGeom prst="downArrow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テキスト ボックス 45"/>
                <p:cNvSpPr txBox="1"/>
                <p:nvPr/>
              </p:nvSpPr>
              <p:spPr>
                <a:xfrm>
                  <a:off x="4471605" y="5685331"/>
                  <a:ext cx="3409908" cy="7587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b="0" i="1" smtClean="0">
                                    <a:effectLst/>
                                    <a:latin typeface="Cambria Math" panose="02040503050406030204" pitchFamily="18" charset="0"/>
                                    <a:ea typeface="ＭＳ Ｐ明朝" panose="02020600040205080304" pitchFamily="18" charset="-128"/>
                                    <a:cs typeface="Arial Unicode MS" pitchFamily="50" charset="-128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1" lang="en-US" altLang="ja-JP" b="0" i="1" smtClean="0">
                                        <a:effectLst/>
                                        <a:latin typeface="Cambria Math" panose="02040503050406030204" pitchFamily="18" charset="0"/>
                                        <a:ea typeface="ＭＳ Ｐ明朝" panose="02020600040205080304" pitchFamily="18" charset="-128"/>
                                        <a:cs typeface="Arial Unicode MS" pitchFamily="50" charset="-128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ja-JP" b="0" i="1" smtClean="0">
                                        <a:effectLst/>
                                        <a:latin typeface="Cambria Math" panose="02040503050406030204" pitchFamily="18" charset="0"/>
                                        <a:ea typeface="ＭＳ Ｐ明朝" panose="02020600040205080304" pitchFamily="18" charset="-128"/>
                                        <a:cs typeface="Arial Unicode MS" pitchFamily="50" charset="-128"/>
                                      </a:rPr>
                                      <m:t>𝑑</m:t>
                                    </m:r>
                                    <m:r>
                                      <a:rPr kumimoji="1" lang="en-US" altLang="ja-JP" b="0" i="1" smtClean="0">
                                        <a:effectLst/>
                                        <a:latin typeface="Cambria Math" panose="02040503050406030204" pitchFamily="18" charset="0"/>
                                        <a:ea typeface="ＭＳ Ｐ明朝" panose="02020600040205080304" pitchFamily="18" charset="-128"/>
                                        <a:cs typeface="Arial Unicode MS" pitchFamily="50" charset="-128"/>
                                      </a:rPr>
                                      <m:t>𝜎</m:t>
                                    </m:r>
                                  </m:num>
                                  <m:den>
                                    <m:r>
                                      <a:rPr kumimoji="1" lang="en-US" altLang="ja-JP" b="0" i="1" smtClean="0">
                                        <a:effectLst/>
                                        <a:latin typeface="Cambria Math" panose="02040503050406030204" pitchFamily="18" charset="0"/>
                                        <a:ea typeface="ＭＳ Ｐ明朝" panose="02020600040205080304" pitchFamily="18" charset="-128"/>
                                        <a:cs typeface="Arial Unicode MS" pitchFamily="50" charset="-128"/>
                                      </a:rPr>
                                      <m:t>𝑑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b="0" i="0" smtClean="0">
                                        <a:effectLst/>
                                        <a:latin typeface="Cambria Math" panose="02040503050406030204" pitchFamily="18" charset="0"/>
                                        <a:ea typeface="ＭＳ Ｐ明朝" panose="02020600040205080304" pitchFamily="18" charset="-128"/>
                                        <a:cs typeface="Arial Unicode MS" pitchFamily="50" charset="-128"/>
                                      </a:rPr>
                                      <m:t>Ω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𝐿𝑎𝑏</m:t>
                            </m:r>
                            <m: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.</m:t>
                            </m:r>
                          </m:sup>
                        </m:sSup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~ 400−500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𝑛𝑏</m:t>
                            </m:r>
                            <m: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/</m:t>
                            </m:r>
                            <m: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𝑠𝑟</m:t>
                            </m:r>
                          </m:e>
                        </m:d>
                      </m:oMath>
                    </m:oMathPara>
                  </a14:m>
                  <a:endPara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46" name="テキスト ボックス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1605" y="5685331"/>
                  <a:ext cx="3409908" cy="758734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/>
                <p:cNvSpPr txBox="1"/>
                <p:nvPr/>
              </p:nvSpPr>
              <p:spPr>
                <a:xfrm>
                  <a:off x="6914421" y="6286655"/>
                  <a:ext cx="177984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:r>
                    <a:rPr lang="en-US" altLang="ja-JP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for </a:t>
                  </a:r>
                  <a14:m>
                    <m:oMath xmlns:m="http://schemas.openxmlformats.org/officeDocument/2006/math">
                      <m:r>
                        <a:rPr lang="en-US" altLang="ja-JP" i="1" dirty="0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1−10</m:t>
                      </m:r>
                    </m:oMath>
                  </a14:m>
                  <a:r>
                    <a:rPr lang="en-US" altLang="ja-JP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 deg.</a:t>
                  </a:r>
                  <a:endPara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3" name="テキスト ボックス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4421" y="6286655"/>
                  <a:ext cx="1779846" cy="400110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l="-3425" t="-7576" r="-2740" b="-2575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450538" y="2855672"/>
                <a:ext cx="50892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lang="en-US" altLang="ja-JP" dirty="0" smtClean="0">
                    <a:solidFill>
                      <a:srgbClr val="FF0000"/>
                    </a:solidFill>
                  </a:rPr>
                  <a:t>BGOegg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→2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ja-JP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decay 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altLang="ja-JP" dirty="0" err="1" smtClean="0">
                    <a:solidFill>
                      <a:srgbClr val="FF0000"/>
                    </a:solidFill>
                  </a:rPr>
                  <a:t>Prof.Nakano’s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 talk)</a:t>
                </a:r>
                <a:endParaRPr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38" y="2855672"/>
                <a:ext cx="5089278" cy="400110"/>
              </a:xfrm>
              <a:prstGeom prst="rect">
                <a:avLst/>
              </a:prstGeom>
              <a:blipFill rotWithShape="0">
                <a:blip r:embed="rId24"/>
                <a:stretch>
                  <a:fillRect l="-1317" t="-9091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7277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07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7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807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7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942" grpId="0" animBg="1"/>
      <p:bldP spid="104" grpId="0" animBg="1"/>
      <p:bldP spid="105" grpId="0"/>
      <p:bldP spid="108" grpId="0" animBg="1"/>
      <p:bldP spid="7" grpId="0"/>
      <p:bldP spid="45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807" y="1472105"/>
            <a:ext cx="6618993" cy="43641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dirty="0" smtClean="0"/>
                  <a:t>Numerical results :  ‒(100, 12) </a:t>
                </a:r>
                <a:r>
                  <a:rPr lang="en-US" altLang="ja-JP" dirty="0"/>
                  <a:t>MeV : </a:t>
                </a:r>
                <a:r>
                  <a:rPr lang="en-US" altLang="ja-JP" baseline="30000" dirty="0"/>
                  <a:t>12</a:t>
                </a:r>
                <a:r>
                  <a:rPr lang="en-US" altLang="ja-JP" dirty="0"/>
                  <a:t>C</a:t>
                </a:r>
                <a:r>
                  <a:rPr lang="en-US" altLang="ja-JP" dirty="0" smtClean="0"/>
                  <a:t>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ja-JP" dirty="0" smtClean="0"/>
                  <a:t>,p)</a:t>
                </a:r>
                <a:r>
                  <a:rPr lang="en-US" altLang="ja-JP" baseline="30000" dirty="0" smtClean="0"/>
                  <a:t>11</a:t>
                </a:r>
                <a:r>
                  <a:rPr lang="en-US" altLang="ja-JP" dirty="0"/>
                  <a:t>B</a:t>
                </a:r>
                <a:r>
                  <a:rPr lang="en-US" altLang="ja-JP" baseline="-25000" dirty="0" smtClean="0">
                    <a:latin typeface="Symbol" pitchFamily="18" charset="2"/>
                  </a:rPr>
                  <a:t>h</a:t>
                </a:r>
                <a:r>
                  <a:rPr lang="en-US" altLang="ja-JP" baseline="-25000" dirty="0"/>
                  <a:t>’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l="-1531" t="-7292" b="-302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034E2-C10F-4CED-B15F-2652FD26B5B4}" type="slidenum">
              <a:rPr lang="ja-JP" altLang="en-US" smtClean="0"/>
              <a:pPr/>
              <a:t>37</a:t>
            </a:fld>
            <a:endParaRPr lang="en-US" altLang="ja-JP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890098" y="5814309"/>
                <a:ext cx="704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−</m:t>
                    </m:r>
                  </m:oMath>
                </a14:m>
                <a:r>
                  <a:rPr kumimoji="1" lang="en-US" altLang="ja-JP" sz="1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120</a:t>
                </a:r>
                <a:endParaRPr kumimoji="1" lang="ja-JP" altLang="en-US" sz="1800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98" y="5814309"/>
                <a:ext cx="704039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0000" r="-6897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5617949" y="581377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sz="1800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0</a:t>
            </a:r>
            <a:endParaRPr kumimoji="1" lang="ja-JP" altLang="en-US" sz="1800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88279" y="581483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sz="1800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20</a:t>
            </a:r>
            <a:endParaRPr kumimoji="1" lang="ja-JP" altLang="en-US" sz="1800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31251" y="581377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sz="1800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40</a:t>
            </a:r>
            <a:endParaRPr kumimoji="1" lang="ja-JP" altLang="en-US" sz="1800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717051" y="581430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lang="en-US" altLang="ja-JP" sz="1800" dirty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6</a:t>
            </a:r>
            <a:r>
              <a:rPr kumimoji="1" lang="en-US" altLang="ja-JP" sz="1800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0</a:t>
            </a:r>
            <a:endParaRPr kumimoji="1" lang="ja-JP" altLang="en-US" sz="1800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4779749" y="5813779"/>
                <a:ext cx="5886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−</m:t>
                    </m:r>
                  </m:oMath>
                </a14:m>
                <a:r>
                  <a:rPr kumimoji="1" lang="en-US" altLang="ja-JP" sz="1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20</a:t>
                </a:r>
                <a:endParaRPr kumimoji="1" lang="ja-JP" altLang="en-US" sz="1800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749" y="5813779"/>
                <a:ext cx="588623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10000" r="-8247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4017749" y="5813779"/>
                <a:ext cx="5886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−</m:t>
                    </m:r>
                  </m:oMath>
                </a14:m>
                <a:r>
                  <a:rPr kumimoji="1" lang="en-US" altLang="ja-JP" sz="1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40</a:t>
                </a:r>
                <a:endParaRPr kumimoji="1" lang="ja-JP" altLang="en-US" sz="1800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749" y="5813779"/>
                <a:ext cx="588623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10000" r="-8247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3255749" y="5826896"/>
                <a:ext cx="5886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−</m:t>
                    </m:r>
                  </m:oMath>
                </a14:m>
                <a:r>
                  <a:rPr kumimoji="1" lang="en-US" altLang="ja-JP" sz="1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60</a:t>
                </a:r>
                <a:endParaRPr kumimoji="1" lang="ja-JP" altLang="en-US" sz="1800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749" y="5826896"/>
                <a:ext cx="588623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10000" r="-8247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2493749" y="5839406"/>
                <a:ext cx="5886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−</m:t>
                    </m:r>
                  </m:oMath>
                </a14:m>
                <a:r>
                  <a:rPr kumimoji="1" lang="en-US" altLang="ja-JP" sz="1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80</a:t>
                </a:r>
                <a:endParaRPr kumimoji="1" lang="ja-JP" altLang="en-US" sz="1800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749" y="5839406"/>
                <a:ext cx="588623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10000" r="-8247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1699318" y="5827745"/>
                <a:ext cx="704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−</m:t>
                    </m:r>
                  </m:oMath>
                </a14:m>
                <a:r>
                  <a:rPr kumimoji="1" lang="en-US" altLang="ja-JP" sz="1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100</a:t>
                </a:r>
                <a:endParaRPr kumimoji="1" lang="ja-JP" altLang="en-US" sz="1800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318" y="5827745"/>
                <a:ext cx="704039" cy="369332"/>
              </a:xfrm>
              <a:prstGeom prst="rect">
                <a:avLst/>
              </a:prstGeom>
              <a:blipFill rotWithShape="0">
                <a:blip r:embed="rId11"/>
                <a:stretch>
                  <a:fillRect t="-9836" r="-695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/>
          <p:cNvSpPr txBox="1"/>
          <p:nvPr/>
        </p:nvSpPr>
        <p:spPr>
          <a:xfrm>
            <a:off x="3736975" y="6181725"/>
            <a:ext cx="15922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 err="1">
                <a:effectLst/>
              </a:rPr>
              <a:t>E</a:t>
            </a:r>
            <a:r>
              <a:rPr lang="en-US" altLang="ja-JP" sz="1800" baseline="-25000" dirty="0" err="1">
                <a:effectLst/>
              </a:rPr>
              <a:t>ex</a:t>
            </a:r>
            <a:r>
              <a:rPr lang="en-US" altLang="ja-JP" sz="1800" dirty="0">
                <a:effectLst/>
              </a:rPr>
              <a:t> – E</a:t>
            </a:r>
            <a:r>
              <a:rPr lang="en-US" altLang="ja-JP" sz="1800" baseline="-25000" dirty="0">
                <a:effectLst/>
              </a:rPr>
              <a:t>0</a:t>
            </a:r>
            <a:r>
              <a:rPr lang="en-US" altLang="ja-JP" sz="1800" dirty="0">
                <a:effectLst/>
              </a:rPr>
              <a:t> [MeV]</a:t>
            </a:r>
            <a:endParaRPr lang="ja-JP" altLang="en-US" sz="1800" dirty="0">
              <a:effectLst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53151" y="117971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sz="3200" b="1" dirty="0" smtClean="0">
                <a:solidFill>
                  <a:srgbClr val="FF0000"/>
                </a:solidFill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25</a:t>
            </a:r>
            <a:endParaRPr kumimoji="1" lang="ja-JP" altLang="en-US" sz="3200" b="1" dirty="0" smtClean="0">
              <a:solidFill>
                <a:srgbClr val="FF0000"/>
              </a:solidFill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49705" y="215975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20</a:t>
            </a:r>
            <a:endParaRPr kumimoji="1" lang="ja-JP" altLang="en-US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49705" y="299160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1</a:t>
            </a:r>
            <a:r>
              <a:rPr lang="en-US" altLang="ja-JP" dirty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5</a:t>
            </a:r>
            <a:endParaRPr kumimoji="1" lang="ja-JP" altLang="en-US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49705" y="3828427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10</a:t>
            </a:r>
            <a:endParaRPr kumimoji="1" lang="ja-JP" altLang="en-US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977945" y="470077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5</a:t>
            </a:r>
            <a:endParaRPr kumimoji="1" lang="ja-JP" altLang="en-US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 rot="16200000">
            <a:off x="-84877" y="32996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[</a:t>
            </a:r>
            <a:r>
              <a:rPr kumimoji="1" lang="en-US" altLang="ja-JP" dirty="0" err="1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nb</a:t>
            </a:r>
            <a:r>
              <a:rPr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/</a:t>
            </a:r>
            <a:r>
              <a:rPr lang="en-US" altLang="ja-JP" dirty="0" err="1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sr</a:t>
            </a:r>
            <a:r>
              <a:rPr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/MeV]</a:t>
            </a:r>
            <a:endParaRPr kumimoji="1" lang="ja-JP" altLang="en-US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1580135" y="1802935"/>
                <a:ext cx="2088905" cy="4652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800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𝛾</m:t>
                        </m:r>
                      </m:sub>
                    </m:sSub>
                    <m:r>
                      <a:rPr kumimoji="1" lang="en-US" altLang="ja-JP" sz="2800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=2.5</m:t>
                    </m:r>
                  </m:oMath>
                </a14:m>
                <a:r>
                  <a:rPr kumimoji="1" lang="ja-JP" altLang="en-US" sz="2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kumimoji="1" lang="en-US" altLang="ja-JP" sz="2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GeV</a:t>
                </a:r>
                <a:endParaRPr kumimoji="1" lang="ja-JP" altLang="en-US" sz="2800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135" y="1802935"/>
                <a:ext cx="2088905" cy="465256"/>
              </a:xfrm>
              <a:prstGeom prst="rect">
                <a:avLst/>
              </a:prstGeom>
              <a:blipFill rotWithShape="0">
                <a:blip r:embed="rId12"/>
                <a:stretch>
                  <a:fillRect t="-23684" r="-9621" b="-38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1594137" y="2374357"/>
                <a:ext cx="1727461" cy="464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𝜃</m:t>
                        </m:r>
                      </m:e>
                      <m:sub>
                        <m:r>
                          <a:rPr kumimoji="1" lang="en-US" altLang="ja-JP" sz="2800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𝑝</m:t>
                        </m:r>
                      </m:sub>
                    </m:sSub>
                    <m:r>
                      <a:rPr kumimoji="1" lang="en-US" altLang="ja-JP" sz="2800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=1</m:t>
                    </m:r>
                  </m:oMath>
                </a14:m>
                <a:r>
                  <a:rPr kumimoji="1" lang="ja-JP" altLang="en-US" sz="2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lang="en-US" altLang="ja-JP" sz="2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deg.</a:t>
                </a:r>
                <a:endParaRPr kumimoji="1" lang="ja-JP" altLang="en-US" sz="2800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137" y="2374357"/>
                <a:ext cx="1727461" cy="464101"/>
              </a:xfrm>
              <a:prstGeom prst="rect">
                <a:avLst/>
              </a:prstGeom>
              <a:blipFill rotWithShape="0">
                <a:blip r:embed="rId13"/>
                <a:stretch>
                  <a:fillRect t="-23377" r="-11307" b="-376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1397102" y="2974105"/>
                <a:ext cx="2781915" cy="851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b="0" i="1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b="0" i="1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  <m:t>𝑑</m:t>
                                  </m:r>
                                  <m:r>
                                    <a:rPr kumimoji="1" lang="en-US" altLang="ja-JP" b="0" i="1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kumimoji="1" lang="en-US" altLang="ja-JP" b="0" i="1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n-US" altLang="ja-JP" b="0" i="0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  <m:t>Ω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𝐿𝑎𝑏</m:t>
                          </m:r>
                        </m:sup>
                      </m:sSup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=519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nb</m:t>
                          </m:r>
                          <m:r>
                            <a:rPr kumimoji="1" lang="en-US" altLang="ja-JP" b="0" i="0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sr</m:t>
                          </m:r>
                        </m:e>
                      </m:d>
                    </m:oMath>
                  </m:oMathPara>
                </a14:m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102" y="2974105"/>
                <a:ext cx="2781915" cy="85106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543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807" y="1468976"/>
            <a:ext cx="6618993" cy="4354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dirty="0" smtClean="0"/>
                  <a:t>Numerical results :  ‒(100, 12) </a:t>
                </a:r>
                <a:r>
                  <a:rPr lang="en-US" altLang="ja-JP" dirty="0"/>
                  <a:t>MeV : </a:t>
                </a:r>
                <a:r>
                  <a:rPr lang="en-US" altLang="ja-JP" baseline="30000" dirty="0"/>
                  <a:t>12</a:t>
                </a:r>
                <a:r>
                  <a:rPr lang="en-US" altLang="ja-JP" dirty="0"/>
                  <a:t>C</a:t>
                </a:r>
                <a:r>
                  <a:rPr lang="en-US" altLang="ja-JP" dirty="0" smtClean="0"/>
                  <a:t>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ja-JP" dirty="0" smtClean="0"/>
                  <a:t>,p)</a:t>
                </a:r>
                <a:r>
                  <a:rPr lang="en-US" altLang="ja-JP" baseline="30000" dirty="0" smtClean="0"/>
                  <a:t>11</a:t>
                </a:r>
                <a:r>
                  <a:rPr lang="en-US" altLang="ja-JP" dirty="0"/>
                  <a:t>B</a:t>
                </a:r>
                <a:r>
                  <a:rPr lang="en-US" altLang="ja-JP" baseline="-25000" dirty="0" smtClean="0">
                    <a:latin typeface="Symbol" pitchFamily="18" charset="2"/>
                  </a:rPr>
                  <a:t>h</a:t>
                </a:r>
                <a:r>
                  <a:rPr lang="en-US" altLang="ja-JP" baseline="-25000" dirty="0"/>
                  <a:t>’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l="-1531" t="-7292" b="-302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034E2-C10F-4CED-B15F-2652FD26B5B4}" type="slidenum">
              <a:rPr lang="ja-JP" altLang="en-US" smtClean="0"/>
              <a:pPr/>
              <a:t>38</a:t>
            </a:fld>
            <a:endParaRPr lang="en-US" altLang="ja-JP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890098" y="5814309"/>
                <a:ext cx="704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−</m:t>
                    </m:r>
                  </m:oMath>
                </a14:m>
                <a:r>
                  <a:rPr kumimoji="1" lang="en-US" altLang="ja-JP" sz="1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120</a:t>
                </a:r>
                <a:endParaRPr kumimoji="1" lang="ja-JP" altLang="en-US" sz="1800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98" y="5814309"/>
                <a:ext cx="704039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0000" r="-6897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5617949" y="581377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sz="1800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0</a:t>
            </a:r>
            <a:endParaRPr kumimoji="1" lang="ja-JP" altLang="en-US" sz="1800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88279" y="581483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sz="1800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20</a:t>
            </a:r>
            <a:endParaRPr kumimoji="1" lang="ja-JP" altLang="en-US" sz="1800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31251" y="581377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sz="1800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40</a:t>
            </a:r>
            <a:endParaRPr kumimoji="1" lang="ja-JP" altLang="en-US" sz="1800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717051" y="581430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lang="en-US" altLang="ja-JP" sz="1800" dirty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6</a:t>
            </a:r>
            <a:r>
              <a:rPr kumimoji="1" lang="en-US" altLang="ja-JP" sz="1800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0</a:t>
            </a:r>
            <a:endParaRPr kumimoji="1" lang="ja-JP" altLang="en-US" sz="1800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4779749" y="5813779"/>
                <a:ext cx="5886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−</m:t>
                    </m:r>
                  </m:oMath>
                </a14:m>
                <a:r>
                  <a:rPr kumimoji="1" lang="en-US" altLang="ja-JP" sz="1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20</a:t>
                </a:r>
                <a:endParaRPr kumimoji="1" lang="ja-JP" altLang="en-US" sz="1800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749" y="5813779"/>
                <a:ext cx="588623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10000" r="-8247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4017749" y="5813779"/>
                <a:ext cx="5886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−</m:t>
                    </m:r>
                  </m:oMath>
                </a14:m>
                <a:r>
                  <a:rPr kumimoji="1" lang="en-US" altLang="ja-JP" sz="1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40</a:t>
                </a:r>
                <a:endParaRPr kumimoji="1" lang="ja-JP" altLang="en-US" sz="1800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749" y="5813779"/>
                <a:ext cx="588623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10000" r="-8247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3255749" y="5826896"/>
                <a:ext cx="5886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−</m:t>
                    </m:r>
                  </m:oMath>
                </a14:m>
                <a:r>
                  <a:rPr kumimoji="1" lang="en-US" altLang="ja-JP" sz="1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60</a:t>
                </a:r>
                <a:endParaRPr kumimoji="1" lang="ja-JP" altLang="en-US" sz="1800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749" y="5826896"/>
                <a:ext cx="588623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10000" r="-8247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2493749" y="5839406"/>
                <a:ext cx="5886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−</m:t>
                    </m:r>
                  </m:oMath>
                </a14:m>
                <a:r>
                  <a:rPr kumimoji="1" lang="en-US" altLang="ja-JP" sz="1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80</a:t>
                </a:r>
                <a:endParaRPr kumimoji="1" lang="ja-JP" altLang="en-US" sz="1800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749" y="5839406"/>
                <a:ext cx="588623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10000" r="-8247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1699318" y="5827745"/>
                <a:ext cx="704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−</m:t>
                    </m:r>
                  </m:oMath>
                </a14:m>
                <a:r>
                  <a:rPr kumimoji="1" lang="en-US" altLang="ja-JP" sz="1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100</a:t>
                </a:r>
                <a:endParaRPr kumimoji="1" lang="ja-JP" altLang="en-US" sz="1800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318" y="5827745"/>
                <a:ext cx="704039" cy="369332"/>
              </a:xfrm>
              <a:prstGeom prst="rect">
                <a:avLst/>
              </a:prstGeom>
              <a:blipFill rotWithShape="0">
                <a:blip r:embed="rId11"/>
                <a:stretch>
                  <a:fillRect t="-9836" r="-695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/>
          <p:cNvSpPr txBox="1"/>
          <p:nvPr/>
        </p:nvSpPr>
        <p:spPr>
          <a:xfrm>
            <a:off x="3736975" y="6181725"/>
            <a:ext cx="15922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 err="1">
                <a:effectLst/>
              </a:rPr>
              <a:t>E</a:t>
            </a:r>
            <a:r>
              <a:rPr lang="en-US" altLang="ja-JP" sz="1800" baseline="-25000" dirty="0" err="1">
                <a:effectLst/>
              </a:rPr>
              <a:t>ex</a:t>
            </a:r>
            <a:r>
              <a:rPr lang="en-US" altLang="ja-JP" sz="1800" dirty="0">
                <a:effectLst/>
              </a:rPr>
              <a:t> – E</a:t>
            </a:r>
            <a:r>
              <a:rPr lang="en-US" altLang="ja-JP" sz="1800" baseline="-25000" dirty="0">
                <a:effectLst/>
              </a:rPr>
              <a:t>0</a:t>
            </a:r>
            <a:r>
              <a:rPr lang="en-US" altLang="ja-JP" sz="1800" dirty="0">
                <a:effectLst/>
              </a:rPr>
              <a:t> [MeV]</a:t>
            </a:r>
            <a:endParaRPr lang="ja-JP" altLang="en-US" sz="1800" dirty="0">
              <a:effectLst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53151" y="117971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sz="3200" b="1" dirty="0" smtClean="0">
                <a:solidFill>
                  <a:srgbClr val="FF0000"/>
                </a:solidFill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25</a:t>
            </a:r>
            <a:endParaRPr kumimoji="1" lang="ja-JP" altLang="en-US" sz="3200" b="1" dirty="0" smtClean="0">
              <a:solidFill>
                <a:srgbClr val="FF0000"/>
              </a:solidFill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49705" y="215975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20</a:t>
            </a:r>
            <a:endParaRPr kumimoji="1" lang="ja-JP" altLang="en-US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49705" y="299160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1</a:t>
            </a:r>
            <a:r>
              <a:rPr lang="en-US" altLang="ja-JP" dirty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5</a:t>
            </a:r>
            <a:endParaRPr kumimoji="1" lang="ja-JP" altLang="en-US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49705" y="3828427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10</a:t>
            </a:r>
            <a:endParaRPr kumimoji="1" lang="ja-JP" altLang="en-US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977945" y="470077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5</a:t>
            </a:r>
            <a:endParaRPr kumimoji="1" lang="ja-JP" altLang="en-US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 rot="16200000">
            <a:off x="-84877" y="32996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[</a:t>
            </a:r>
            <a:r>
              <a:rPr kumimoji="1" lang="en-US" altLang="ja-JP" dirty="0" err="1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nb</a:t>
            </a:r>
            <a:r>
              <a:rPr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/</a:t>
            </a:r>
            <a:r>
              <a:rPr lang="en-US" altLang="ja-JP" dirty="0" err="1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sr</a:t>
            </a:r>
            <a:r>
              <a:rPr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/MeV]</a:t>
            </a:r>
            <a:endParaRPr kumimoji="1" lang="ja-JP" altLang="en-US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1580135" y="1802935"/>
                <a:ext cx="2088905" cy="4652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800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𝛾</m:t>
                        </m:r>
                      </m:sub>
                    </m:sSub>
                    <m:r>
                      <a:rPr kumimoji="1" lang="en-US" altLang="ja-JP" sz="2800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=2.5</m:t>
                    </m:r>
                  </m:oMath>
                </a14:m>
                <a:r>
                  <a:rPr kumimoji="1" lang="ja-JP" altLang="en-US" sz="2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kumimoji="1" lang="en-US" altLang="ja-JP" sz="2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GeV</a:t>
                </a:r>
                <a:endParaRPr kumimoji="1" lang="ja-JP" altLang="en-US" sz="2800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135" y="1802935"/>
                <a:ext cx="2088905" cy="465256"/>
              </a:xfrm>
              <a:prstGeom prst="rect">
                <a:avLst/>
              </a:prstGeom>
              <a:blipFill rotWithShape="0">
                <a:blip r:embed="rId12"/>
                <a:stretch>
                  <a:fillRect t="-23684" r="-9621" b="-38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1594137" y="2374357"/>
                <a:ext cx="1727461" cy="464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𝜃</m:t>
                        </m:r>
                      </m:e>
                      <m:sub>
                        <m:r>
                          <a:rPr kumimoji="1" lang="en-US" altLang="ja-JP" sz="2800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𝑝</m:t>
                        </m:r>
                      </m:sub>
                    </m:sSub>
                    <m:r>
                      <a:rPr kumimoji="1" lang="en-US" altLang="ja-JP" sz="2800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=1</m:t>
                    </m:r>
                  </m:oMath>
                </a14:m>
                <a:r>
                  <a:rPr kumimoji="1" lang="ja-JP" altLang="en-US" sz="2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lang="en-US" altLang="ja-JP" sz="2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deg.</a:t>
                </a:r>
                <a:endParaRPr kumimoji="1" lang="ja-JP" altLang="en-US" sz="2800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137" y="2374357"/>
                <a:ext cx="1727461" cy="464101"/>
              </a:xfrm>
              <a:prstGeom prst="rect">
                <a:avLst/>
              </a:prstGeom>
              <a:blipFill rotWithShape="0">
                <a:blip r:embed="rId13"/>
                <a:stretch>
                  <a:fillRect t="-23377" r="-11307" b="-376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1397102" y="2974105"/>
                <a:ext cx="2781915" cy="851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b="0" i="1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b="0" i="1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  <m:t>𝑑</m:t>
                                  </m:r>
                                  <m:r>
                                    <a:rPr kumimoji="1" lang="en-US" altLang="ja-JP" b="0" i="1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kumimoji="1" lang="en-US" altLang="ja-JP" b="0" i="1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n-US" altLang="ja-JP" b="0" i="0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  <m:t>Ω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𝐿𝑎𝑏</m:t>
                          </m:r>
                        </m:sup>
                      </m:sSup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=519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nb</m:t>
                          </m:r>
                          <m:r>
                            <a:rPr kumimoji="1" lang="en-US" altLang="ja-JP" b="0" i="0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sr</m:t>
                          </m:r>
                        </m:e>
                      </m:d>
                    </m:oMath>
                  </m:oMathPara>
                </a14:m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102" y="2974105"/>
                <a:ext cx="2781915" cy="85106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矢印コネクタ 9"/>
          <p:cNvCxnSpPr/>
          <p:nvPr/>
        </p:nvCxnSpPr>
        <p:spPr bwMode="auto">
          <a:xfrm flipH="1" flipV="1">
            <a:off x="5825590" y="4622616"/>
            <a:ext cx="785746" cy="4572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テキスト ボックス 10"/>
          <p:cNvSpPr txBox="1"/>
          <p:nvPr/>
        </p:nvSpPr>
        <p:spPr>
          <a:xfrm>
            <a:off x="5918031" y="5098138"/>
            <a:ext cx="184826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dirty="0" smtClean="0">
                <a:solidFill>
                  <a:srgbClr val="FF0000"/>
                </a:solidFill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No attraction case</a:t>
            </a:r>
            <a:endParaRPr kumimoji="1" lang="ja-JP" altLang="en-US" dirty="0" smtClean="0">
              <a:solidFill>
                <a:srgbClr val="FF0000"/>
              </a:solidFill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2721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851" y="1467254"/>
            <a:ext cx="6634740" cy="4365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dirty="0" smtClean="0"/>
                  <a:t>Numerical results :  ‒(100, 12) </a:t>
                </a:r>
                <a:r>
                  <a:rPr lang="en-US" altLang="ja-JP" dirty="0"/>
                  <a:t>MeV : </a:t>
                </a:r>
                <a:r>
                  <a:rPr lang="en-US" altLang="ja-JP" baseline="30000" dirty="0"/>
                  <a:t>12</a:t>
                </a:r>
                <a:r>
                  <a:rPr lang="en-US" altLang="ja-JP" dirty="0"/>
                  <a:t>C</a:t>
                </a:r>
                <a:r>
                  <a:rPr lang="en-US" altLang="ja-JP" dirty="0" smtClean="0"/>
                  <a:t>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ja-JP" dirty="0" smtClean="0"/>
                  <a:t>,p)</a:t>
                </a:r>
                <a:r>
                  <a:rPr lang="en-US" altLang="ja-JP" baseline="30000" dirty="0" smtClean="0"/>
                  <a:t>11</a:t>
                </a:r>
                <a:r>
                  <a:rPr lang="en-US" altLang="ja-JP" dirty="0"/>
                  <a:t>B</a:t>
                </a:r>
                <a:r>
                  <a:rPr lang="en-US" altLang="ja-JP" baseline="-25000" dirty="0" smtClean="0">
                    <a:latin typeface="Symbol" pitchFamily="18" charset="2"/>
                  </a:rPr>
                  <a:t>h</a:t>
                </a:r>
                <a:r>
                  <a:rPr lang="en-US" altLang="ja-JP" baseline="-25000" dirty="0"/>
                  <a:t>’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l="-1531" t="-7292" b="-302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034E2-C10F-4CED-B15F-2652FD26B5B4}" type="slidenum">
              <a:rPr lang="ja-JP" altLang="en-US" smtClean="0"/>
              <a:pPr/>
              <a:t>39</a:t>
            </a:fld>
            <a:endParaRPr lang="en-US" altLang="ja-JP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890098" y="5814309"/>
                <a:ext cx="704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−</m:t>
                    </m:r>
                  </m:oMath>
                </a14:m>
                <a:r>
                  <a:rPr kumimoji="1" lang="en-US" altLang="ja-JP" sz="1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120</a:t>
                </a:r>
                <a:endParaRPr kumimoji="1" lang="ja-JP" altLang="en-US" sz="1800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98" y="5814309"/>
                <a:ext cx="704039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0000" r="-6897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5617949" y="581377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sz="1800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0</a:t>
            </a:r>
            <a:endParaRPr kumimoji="1" lang="ja-JP" altLang="en-US" sz="1800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88279" y="581483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sz="1800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20</a:t>
            </a:r>
            <a:endParaRPr kumimoji="1" lang="ja-JP" altLang="en-US" sz="1800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31251" y="581377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sz="1800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40</a:t>
            </a:r>
            <a:endParaRPr kumimoji="1" lang="ja-JP" altLang="en-US" sz="1800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717051" y="581430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lang="en-US" altLang="ja-JP" sz="1800" dirty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6</a:t>
            </a:r>
            <a:r>
              <a:rPr kumimoji="1" lang="en-US" altLang="ja-JP" sz="1800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0</a:t>
            </a:r>
            <a:endParaRPr kumimoji="1" lang="ja-JP" altLang="en-US" sz="1800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4779749" y="5813779"/>
                <a:ext cx="5886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−</m:t>
                    </m:r>
                  </m:oMath>
                </a14:m>
                <a:r>
                  <a:rPr kumimoji="1" lang="en-US" altLang="ja-JP" sz="1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20</a:t>
                </a:r>
                <a:endParaRPr kumimoji="1" lang="ja-JP" altLang="en-US" sz="1800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749" y="5813779"/>
                <a:ext cx="588623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10000" r="-8247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4017749" y="5813779"/>
                <a:ext cx="5886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−</m:t>
                    </m:r>
                  </m:oMath>
                </a14:m>
                <a:r>
                  <a:rPr kumimoji="1" lang="en-US" altLang="ja-JP" sz="1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40</a:t>
                </a:r>
                <a:endParaRPr kumimoji="1" lang="ja-JP" altLang="en-US" sz="1800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749" y="5813779"/>
                <a:ext cx="588623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10000" r="-8247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3255749" y="5826896"/>
                <a:ext cx="5886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−</m:t>
                    </m:r>
                  </m:oMath>
                </a14:m>
                <a:r>
                  <a:rPr kumimoji="1" lang="en-US" altLang="ja-JP" sz="1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60</a:t>
                </a:r>
                <a:endParaRPr kumimoji="1" lang="ja-JP" altLang="en-US" sz="1800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749" y="5826896"/>
                <a:ext cx="588623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10000" r="-8247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2493749" y="5839406"/>
                <a:ext cx="5886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−</m:t>
                    </m:r>
                  </m:oMath>
                </a14:m>
                <a:r>
                  <a:rPr kumimoji="1" lang="en-US" altLang="ja-JP" sz="1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80</a:t>
                </a:r>
                <a:endParaRPr kumimoji="1" lang="ja-JP" altLang="en-US" sz="1800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749" y="5839406"/>
                <a:ext cx="588623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10000" r="-8247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1699318" y="5827745"/>
                <a:ext cx="704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−</m:t>
                    </m:r>
                  </m:oMath>
                </a14:m>
                <a:r>
                  <a:rPr kumimoji="1" lang="en-US" altLang="ja-JP" sz="1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100</a:t>
                </a:r>
                <a:endParaRPr kumimoji="1" lang="ja-JP" altLang="en-US" sz="1800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318" y="5827745"/>
                <a:ext cx="704039" cy="369332"/>
              </a:xfrm>
              <a:prstGeom prst="rect">
                <a:avLst/>
              </a:prstGeom>
              <a:blipFill rotWithShape="0">
                <a:blip r:embed="rId11"/>
                <a:stretch>
                  <a:fillRect t="-9836" r="-695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/>
          <p:cNvSpPr txBox="1"/>
          <p:nvPr/>
        </p:nvSpPr>
        <p:spPr>
          <a:xfrm>
            <a:off x="3736975" y="6181725"/>
            <a:ext cx="15922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 err="1">
                <a:effectLst/>
              </a:rPr>
              <a:t>E</a:t>
            </a:r>
            <a:r>
              <a:rPr lang="en-US" altLang="ja-JP" sz="1800" baseline="-25000" dirty="0" err="1">
                <a:effectLst/>
              </a:rPr>
              <a:t>ex</a:t>
            </a:r>
            <a:r>
              <a:rPr lang="en-US" altLang="ja-JP" sz="1800" dirty="0">
                <a:effectLst/>
              </a:rPr>
              <a:t> – E</a:t>
            </a:r>
            <a:r>
              <a:rPr lang="en-US" altLang="ja-JP" sz="1800" baseline="-25000" dirty="0">
                <a:effectLst/>
              </a:rPr>
              <a:t>0</a:t>
            </a:r>
            <a:r>
              <a:rPr lang="en-US" altLang="ja-JP" sz="1800" dirty="0">
                <a:effectLst/>
              </a:rPr>
              <a:t> [MeV]</a:t>
            </a:r>
            <a:endParaRPr lang="ja-JP" altLang="en-US" sz="1800" dirty="0">
              <a:effectLst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53151" y="117971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lang="en-US" altLang="ja-JP" sz="3200" b="1" dirty="0" smtClean="0">
                <a:solidFill>
                  <a:srgbClr val="FF0000"/>
                </a:solidFill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12</a:t>
            </a:r>
            <a:endParaRPr kumimoji="1" lang="ja-JP" altLang="en-US" sz="3200" b="1" dirty="0" smtClean="0">
              <a:solidFill>
                <a:srgbClr val="FF0000"/>
              </a:solidFill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49705" y="1974247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lang="en-US" altLang="ja-JP" dirty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1</a:t>
            </a:r>
            <a:r>
              <a:rPr kumimoji="1"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0</a:t>
            </a:r>
            <a:endParaRPr kumimoji="1" lang="ja-JP" altLang="en-US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12527" y="269795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lang="en-US" altLang="ja-JP" dirty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8</a:t>
            </a:r>
            <a:endParaRPr kumimoji="1" lang="ja-JP" altLang="en-US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900984" y="342506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6</a:t>
            </a:r>
            <a:endParaRPr kumimoji="1" lang="ja-JP" altLang="en-US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900984" y="419831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lang="en-US" altLang="ja-JP" dirty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4</a:t>
            </a:r>
            <a:endParaRPr kumimoji="1" lang="ja-JP" altLang="en-US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 rot="16200000">
            <a:off x="-84877" y="32996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[</a:t>
            </a:r>
            <a:r>
              <a:rPr kumimoji="1" lang="en-US" altLang="ja-JP" dirty="0" err="1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nb</a:t>
            </a:r>
            <a:r>
              <a:rPr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/</a:t>
            </a:r>
            <a:r>
              <a:rPr lang="en-US" altLang="ja-JP" dirty="0" err="1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sr</a:t>
            </a:r>
            <a:r>
              <a:rPr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/MeV]</a:t>
            </a:r>
            <a:endParaRPr kumimoji="1" lang="ja-JP" altLang="en-US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1580135" y="1802935"/>
                <a:ext cx="2088905" cy="4652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800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𝛾</m:t>
                        </m:r>
                      </m:sub>
                    </m:sSub>
                    <m:r>
                      <a:rPr kumimoji="1" lang="en-US" altLang="ja-JP" sz="2800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=2.5</m:t>
                    </m:r>
                  </m:oMath>
                </a14:m>
                <a:r>
                  <a:rPr kumimoji="1" lang="ja-JP" altLang="en-US" sz="2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kumimoji="1" lang="en-US" altLang="ja-JP" sz="2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GeV</a:t>
                </a:r>
                <a:endParaRPr kumimoji="1" lang="ja-JP" altLang="en-US" sz="2800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135" y="1802935"/>
                <a:ext cx="2088905" cy="465256"/>
              </a:xfrm>
              <a:prstGeom prst="rect">
                <a:avLst/>
              </a:prstGeom>
              <a:blipFill rotWithShape="0">
                <a:blip r:embed="rId12"/>
                <a:stretch>
                  <a:fillRect t="-23684" r="-9621" b="-38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1594137" y="2374357"/>
                <a:ext cx="1698222" cy="464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𝜃</m:t>
                        </m:r>
                      </m:e>
                      <m:sub>
                        <m:r>
                          <a:rPr kumimoji="1" lang="en-US" altLang="ja-JP" sz="2800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𝑝</m:t>
                        </m:r>
                      </m:sub>
                    </m:sSub>
                    <m:r>
                      <a:rPr kumimoji="1" lang="en-US" altLang="ja-JP" sz="2800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=</m:t>
                    </m:r>
                  </m:oMath>
                </a14:m>
                <a:r>
                  <a:rPr kumimoji="1" lang="ja-JP" altLang="en-US" sz="2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kumimoji="1" lang="en-US" altLang="ja-JP" sz="2800" b="1" dirty="0" smtClean="0">
                    <a:solidFill>
                      <a:srgbClr val="FF0000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6 </a:t>
                </a:r>
                <a:r>
                  <a:rPr lang="en-US" altLang="ja-JP" sz="2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deg.</a:t>
                </a:r>
                <a:endParaRPr kumimoji="1" lang="ja-JP" altLang="en-US" sz="2800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137" y="2374357"/>
                <a:ext cx="1698222" cy="464101"/>
              </a:xfrm>
              <a:prstGeom prst="rect">
                <a:avLst/>
              </a:prstGeom>
              <a:blipFill rotWithShape="0">
                <a:blip r:embed="rId13"/>
                <a:stretch>
                  <a:fillRect t="-23377" r="-11511" b="-376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1397102" y="2974105"/>
                <a:ext cx="2781915" cy="851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b="0" i="1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b="0" i="1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  <m:t>𝑑</m:t>
                                  </m:r>
                                  <m:r>
                                    <a:rPr kumimoji="1" lang="en-US" altLang="ja-JP" b="0" i="1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kumimoji="1" lang="en-US" altLang="ja-JP" b="0" i="1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n-US" altLang="ja-JP" b="0" i="0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  <m:t>Ω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𝐿𝑎𝑏</m:t>
                          </m:r>
                        </m:sup>
                      </m:sSup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=504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nb</m:t>
                          </m:r>
                          <m:r>
                            <a:rPr kumimoji="1" lang="en-US" altLang="ja-JP" b="0" i="0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sr</m:t>
                          </m:r>
                        </m:e>
                      </m:d>
                    </m:oMath>
                  </m:oMathPara>
                </a14:m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102" y="2974105"/>
                <a:ext cx="2781915" cy="85106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テキスト ボックス 28"/>
          <p:cNvSpPr txBox="1"/>
          <p:nvPr/>
        </p:nvSpPr>
        <p:spPr>
          <a:xfrm>
            <a:off x="900984" y="497156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2</a:t>
            </a:r>
            <a:endParaRPr kumimoji="1" lang="ja-JP" altLang="en-US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7824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F475EAFE-F272-4D97-ACE9-0254A16198E3}" type="slidenum">
              <a:rPr kumimoji="0" lang="en-US" altLang="ja-JP">
                <a:solidFill>
                  <a:srgbClr val="43337D"/>
                </a:solidFill>
                <a:latin typeface="Tahoma" panose="020B0604030504040204" pitchFamily="34" charset="0"/>
              </a:rPr>
              <a:pPr/>
              <a:t>4</a:t>
            </a:fld>
            <a:endParaRPr kumimoji="0" lang="en-US" altLang="ja-JP">
              <a:solidFill>
                <a:srgbClr val="43337D"/>
              </a:solidFill>
              <a:latin typeface="Tahoma" panose="020B0604030504040204" pitchFamily="34" charset="0"/>
            </a:endParaRPr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/>
              <a:t>“Exotic” </a:t>
            </a:r>
            <a:r>
              <a:rPr lang="en-US" altLang="ja-JP" b="1" dirty="0" smtClean="0"/>
              <a:t>Nuclei</a:t>
            </a:r>
            <a:endParaRPr lang="ja-JP" altLang="en-US" b="1" dirty="0" smtClean="0"/>
          </a:p>
        </p:txBody>
      </p:sp>
      <p:grpSp>
        <p:nvGrpSpPr>
          <p:cNvPr id="13316" name="Group 3"/>
          <p:cNvGrpSpPr>
            <a:grpSpLocks/>
          </p:cNvGrpSpPr>
          <p:nvPr/>
        </p:nvGrpSpPr>
        <p:grpSpPr bwMode="auto">
          <a:xfrm>
            <a:off x="3513138" y="3289300"/>
            <a:ext cx="762000" cy="703263"/>
            <a:chOff x="1872" y="1872"/>
            <a:chExt cx="624" cy="576"/>
          </a:xfrm>
        </p:grpSpPr>
        <p:sp>
          <p:nvSpPr>
            <p:cNvPr id="415748" name="Oval 4"/>
            <p:cNvSpPr>
              <a:spLocks noChangeArrowheads="1"/>
            </p:cNvSpPr>
            <p:nvPr/>
          </p:nvSpPr>
          <p:spPr bwMode="auto">
            <a:xfrm>
              <a:off x="2016" y="2064"/>
              <a:ext cx="191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5749" name="Oval 5"/>
            <p:cNvSpPr>
              <a:spLocks noChangeArrowheads="1"/>
            </p:cNvSpPr>
            <p:nvPr/>
          </p:nvSpPr>
          <p:spPr bwMode="auto">
            <a:xfrm>
              <a:off x="2064" y="1872"/>
              <a:ext cx="191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5750" name="Oval 6"/>
            <p:cNvSpPr>
              <a:spLocks noChangeArrowheads="1"/>
            </p:cNvSpPr>
            <p:nvPr/>
          </p:nvSpPr>
          <p:spPr bwMode="auto">
            <a:xfrm>
              <a:off x="1920" y="192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5751" name="Oval 7"/>
            <p:cNvSpPr>
              <a:spLocks noChangeArrowheads="1"/>
            </p:cNvSpPr>
            <p:nvPr/>
          </p:nvSpPr>
          <p:spPr bwMode="auto">
            <a:xfrm>
              <a:off x="2161" y="2161"/>
              <a:ext cx="191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5752" name="Oval 8"/>
            <p:cNvSpPr>
              <a:spLocks noChangeArrowheads="1"/>
            </p:cNvSpPr>
            <p:nvPr/>
          </p:nvSpPr>
          <p:spPr bwMode="auto">
            <a:xfrm>
              <a:off x="1968" y="2207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5753" name="Oval 9"/>
            <p:cNvSpPr>
              <a:spLocks noChangeArrowheads="1"/>
            </p:cNvSpPr>
            <p:nvPr/>
          </p:nvSpPr>
          <p:spPr bwMode="auto">
            <a:xfrm>
              <a:off x="2255" y="2064"/>
              <a:ext cx="192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5754" name="Oval 10"/>
            <p:cNvSpPr>
              <a:spLocks noChangeArrowheads="1"/>
            </p:cNvSpPr>
            <p:nvPr/>
          </p:nvSpPr>
          <p:spPr bwMode="auto">
            <a:xfrm>
              <a:off x="2304" y="1983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5755" name="Oval 11"/>
            <p:cNvSpPr>
              <a:spLocks noChangeArrowheads="1"/>
            </p:cNvSpPr>
            <p:nvPr/>
          </p:nvSpPr>
          <p:spPr bwMode="auto">
            <a:xfrm>
              <a:off x="2112" y="2016"/>
              <a:ext cx="191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5756" name="Oval 12"/>
            <p:cNvSpPr>
              <a:spLocks noChangeArrowheads="1"/>
            </p:cNvSpPr>
            <p:nvPr/>
          </p:nvSpPr>
          <p:spPr bwMode="auto">
            <a:xfrm>
              <a:off x="2112" y="2256"/>
              <a:ext cx="191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5757" name="Oval 13"/>
            <p:cNvSpPr>
              <a:spLocks noChangeArrowheads="1"/>
            </p:cNvSpPr>
            <p:nvPr/>
          </p:nvSpPr>
          <p:spPr bwMode="auto">
            <a:xfrm>
              <a:off x="2207" y="18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5758" name="Oval 14"/>
            <p:cNvSpPr>
              <a:spLocks noChangeArrowheads="1"/>
            </p:cNvSpPr>
            <p:nvPr/>
          </p:nvSpPr>
          <p:spPr bwMode="auto">
            <a:xfrm>
              <a:off x="1872" y="2064"/>
              <a:ext cx="192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5759" name="Oval 15"/>
            <p:cNvSpPr>
              <a:spLocks noChangeArrowheads="1"/>
            </p:cNvSpPr>
            <p:nvPr/>
          </p:nvSpPr>
          <p:spPr bwMode="auto">
            <a:xfrm>
              <a:off x="2255" y="2161"/>
              <a:ext cx="192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5761" name="Text Box 17"/>
          <p:cNvSpPr txBox="1">
            <a:spLocks noChangeArrowheads="1"/>
          </p:cNvSpPr>
          <p:nvPr/>
        </p:nvSpPr>
        <p:spPr bwMode="auto">
          <a:xfrm>
            <a:off x="3475083" y="4083050"/>
            <a:ext cx="9428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nucleus</a:t>
            </a:r>
            <a:endParaRPr lang="ja-JP" alt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5762" name="Oval 18"/>
          <p:cNvSpPr>
            <a:spLocks noChangeArrowheads="1"/>
          </p:cNvSpPr>
          <p:nvPr/>
        </p:nvSpPr>
        <p:spPr bwMode="auto">
          <a:xfrm>
            <a:off x="3200400" y="2819400"/>
            <a:ext cx="304800" cy="304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5763" name="Text Box 19"/>
          <p:cNvSpPr txBox="1">
            <a:spLocks noChangeArrowheads="1"/>
          </p:cNvSpPr>
          <p:nvPr/>
        </p:nvSpPr>
        <p:spPr bwMode="auto">
          <a:xfrm>
            <a:off x="3231842" y="2414588"/>
            <a:ext cx="8515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meson</a:t>
            </a:r>
            <a:endParaRPr lang="ja-JP" alt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5764" name="Text Box 20"/>
          <p:cNvSpPr txBox="1">
            <a:spLocks noChangeArrowheads="1"/>
          </p:cNvSpPr>
          <p:nvPr/>
        </p:nvSpPr>
        <p:spPr bwMode="auto">
          <a:xfrm>
            <a:off x="4747158" y="990600"/>
            <a:ext cx="16626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16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</a:t>
            </a:r>
            <a:r>
              <a:rPr lang="en-US" altLang="ja-JP" sz="16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esic </a:t>
            </a:r>
            <a:r>
              <a:rPr lang="en-US" altLang="ja-JP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nucleus</a:t>
            </a:r>
            <a:endParaRPr lang="ja-JP" altLang="en-US" sz="1600" b="1" u="sng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5765" name="Text Box 21"/>
              <p:cNvSpPr txBox="1">
                <a:spLocks noChangeArrowheads="1"/>
              </p:cNvSpPr>
              <p:nvPr/>
            </p:nvSpPr>
            <p:spPr bwMode="auto">
              <a:xfrm>
                <a:off x="5191771" y="1431925"/>
                <a:ext cx="3937295" cy="1323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buFontTx/>
                  <a:buChar char="•"/>
                  <a:defRPr/>
                </a:pPr>
                <a:r>
                  <a:rPr lang="en-US" altLang="ja-JP" sz="16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 bound by the strong interaction </a:t>
                </a:r>
                <a:endParaRPr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eaLnBrk="1" hangingPunct="1">
                  <a:defRPr/>
                </a:pPr>
                <a:r>
                  <a:rPr lang="ja-JP" altLang="en-US" sz="8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 </a:t>
                </a:r>
              </a:p>
              <a:p>
                <a:pPr eaLnBrk="1" hangingPunct="1">
                  <a:buFontTx/>
                  <a:buChar char="•"/>
                  <a:defRPr/>
                </a:pPr>
                <a:r>
                  <a:rPr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 </a:t>
                </a:r>
                <a:r>
                  <a:rPr lang="en-US" altLang="ja-JP" sz="16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the meson exists inside the nucleus</a:t>
                </a:r>
                <a:endParaRPr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lvl="1" eaLnBrk="1" hangingPunct="1">
                  <a:defRPr/>
                </a:pPr>
                <a:r>
                  <a:rPr lang="ja-JP" altLang="en-US" sz="8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 </a:t>
                </a:r>
                <a:endParaRPr lang="ja-JP" altLang="en-US" sz="8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defRPr/>
                </a:pPr>
                <a:r>
                  <a:rPr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  </a:t>
                </a:r>
                <a:r>
                  <a:rPr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  <a:sym typeface="Wingdings" panose="05000000000000000000" pitchFamily="2" charset="2"/>
                  </a:rPr>
                  <a:t> </a:t>
                </a:r>
                <a:r>
                  <a:rPr lang="en-US" altLang="ja-JP" sz="1600" u="sng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  <a:sym typeface="Wingdings" panose="05000000000000000000" pitchFamily="2" charset="2"/>
                  </a:rPr>
                  <a:t>feel </a:t>
                </a:r>
                <a:r>
                  <a:rPr lang="en-US" altLang="ja-JP" sz="1600" b="1" u="sng" dirty="0" smtClean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  <a:sym typeface="Wingdings" panose="05000000000000000000" pitchFamily="2" charset="2"/>
                  </a:rPr>
                  <a:t>normal nuclear density</a:t>
                </a:r>
              </a:p>
              <a:p>
                <a:pPr>
                  <a:defRPr/>
                </a:pPr>
                <a:r>
                  <a:rPr lang="en-US" altLang="ja-JP" sz="1600" b="1" u="sng" dirty="0" smtClean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  <a:sym typeface="Wingdings" panose="05000000000000000000" pitchFamily="2" charset="2"/>
                  </a:rPr>
                  <a:t>(~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b="1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eiryo UI" panose="020B0604030504040204" pitchFamily="50" charset="-128"/>
                            <a:cs typeface="Meiryo UI" panose="020B0604030504040204" pitchFamily="50" charset="-128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ja-JP" sz="1600" b="1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eiryo UI" panose="020B0604030504040204" pitchFamily="50" charset="-128"/>
                            <a:cs typeface="Meiryo UI" panose="020B0604030504040204" pitchFamily="50" charset="-128"/>
                            <a:sym typeface="Wingdings" panose="05000000000000000000" pitchFamily="2" charset="2"/>
                          </a:rPr>
                          <m:t>𝝆</m:t>
                        </m:r>
                      </m:e>
                      <m:sub>
                        <m:r>
                          <a:rPr lang="en-US" altLang="ja-JP" sz="1600" b="1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eiryo UI" panose="020B0604030504040204" pitchFamily="50" charset="-128"/>
                            <a:cs typeface="Meiryo UI" panose="020B0604030504040204" pitchFamily="50" charset="-128"/>
                            <a:sym typeface="Wingdings" panose="05000000000000000000" pitchFamily="2" charset="2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ja-JP" sz="1600" u="sng" dirty="0" smtClean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)</a:t>
                </a:r>
                <a:endParaRPr lang="ja-JP" altLang="en-US" sz="1600" u="sng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15765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1771" y="1431925"/>
                <a:ext cx="3937295" cy="1323439"/>
              </a:xfrm>
              <a:prstGeom prst="rect">
                <a:avLst/>
              </a:prstGeom>
              <a:blipFill rotWithShape="0">
                <a:blip r:embed="rId2"/>
                <a:stretch>
                  <a:fillRect l="-464" t="-2765" r="-619" b="-69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0894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5 0.08889 " pathEditMode="relative" ptsTypes="AA">
                                      <p:cBhvr>
                                        <p:cTn id="10" dur="1000" fill="hold"/>
                                        <p:tgtEl>
                                          <p:spTgt spid="415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62" grpId="0" animBg="1"/>
      <p:bldP spid="415764" grpId="0"/>
      <p:bldP spid="41576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545" y="1467254"/>
            <a:ext cx="6633045" cy="43689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dirty="0" smtClean="0"/>
                  <a:t>Numerical results :  ‒(100, 12) </a:t>
                </a:r>
                <a:r>
                  <a:rPr lang="en-US" altLang="ja-JP" dirty="0"/>
                  <a:t>MeV : </a:t>
                </a:r>
                <a:r>
                  <a:rPr lang="en-US" altLang="ja-JP" baseline="30000" dirty="0"/>
                  <a:t>12</a:t>
                </a:r>
                <a:r>
                  <a:rPr lang="en-US" altLang="ja-JP" dirty="0"/>
                  <a:t>C</a:t>
                </a:r>
                <a:r>
                  <a:rPr lang="en-US" altLang="ja-JP" dirty="0" smtClean="0"/>
                  <a:t>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ja-JP" dirty="0" smtClean="0"/>
                  <a:t>,p)</a:t>
                </a:r>
                <a:r>
                  <a:rPr lang="en-US" altLang="ja-JP" baseline="30000" dirty="0" smtClean="0"/>
                  <a:t>11</a:t>
                </a:r>
                <a:r>
                  <a:rPr lang="en-US" altLang="ja-JP" dirty="0"/>
                  <a:t>B</a:t>
                </a:r>
                <a:r>
                  <a:rPr lang="en-US" altLang="ja-JP" baseline="-25000" dirty="0" smtClean="0">
                    <a:latin typeface="Symbol" pitchFamily="18" charset="2"/>
                  </a:rPr>
                  <a:t>h</a:t>
                </a:r>
                <a:r>
                  <a:rPr lang="en-US" altLang="ja-JP" baseline="-25000" dirty="0"/>
                  <a:t>’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l="-1531" t="-7292" b="-302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034E2-C10F-4CED-B15F-2652FD26B5B4}" type="slidenum">
              <a:rPr lang="ja-JP" altLang="en-US" smtClean="0"/>
              <a:pPr/>
              <a:t>40</a:t>
            </a:fld>
            <a:endParaRPr lang="en-US" altLang="ja-JP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890098" y="5814309"/>
                <a:ext cx="704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−</m:t>
                    </m:r>
                  </m:oMath>
                </a14:m>
                <a:r>
                  <a:rPr kumimoji="1" lang="en-US" altLang="ja-JP" sz="1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120</a:t>
                </a:r>
                <a:endParaRPr kumimoji="1" lang="ja-JP" altLang="en-US" sz="1800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98" y="5814309"/>
                <a:ext cx="704039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0000" r="-6897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5617949" y="581377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sz="1800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0</a:t>
            </a:r>
            <a:endParaRPr kumimoji="1" lang="ja-JP" altLang="en-US" sz="1800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88279" y="581483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sz="1800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20</a:t>
            </a:r>
            <a:endParaRPr kumimoji="1" lang="ja-JP" altLang="en-US" sz="1800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31251" y="581377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sz="1800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40</a:t>
            </a:r>
            <a:endParaRPr kumimoji="1" lang="ja-JP" altLang="en-US" sz="1800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717051" y="581430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lang="en-US" altLang="ja-JP" sz="1800" dirty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6</a:t>
            </a:r>
            <a:r>
              <a:rPr kumimoji="1" lang="en-US" altLang="ja-JP" sz="1800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0</a:t>
            </a:r>
            <a:endParaRPr kumimoji="1" lang="ja-JP" altLang="en-US" sz="1800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4779749" y="5813779"/>
                <a:ext cx="5886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−</m:t>
                    </m:r>
                  </m:oMath>
                </a14:m>
                <a:r>
                  <a:rPr kumimoji="1" lang="en-US" altLang="ja-JP" sz="1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20</a:t>
                </a:r>
                <a:endParaRPr kumimoji="1" lang="ja-JP" altLang="en-US" sz="1800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749" y="5813779"/>
                <a:ext cx="588623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10000" r="-8247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4017749" y="5813779"/>
                <a:ext cx="5886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−</m:t>
                    </m:r>
                  </m:oMath>
                </a14:m>
                <a:r>
                  <a:rPr kumimoji="1" lang="en-US" altLang="ja-JP" sz="1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40</a:t>
                </a:r>
                <a:endParaRPr kumimoji="1" lang="ja-JP" altLang="en-US" sz="1800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749" y="5813779"/>
                <a:ext cx="588623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10000" r="-8247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3255749" y="5826896"/>
                <a:ext cx="5886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−</m:t>
                    </m:r>
                  </m:oMath>
                </a14:m>
                <a:r>
                  <a:rPr kumimoji="1" lang="en-US" altLang="ja-JP" sz="1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60</a:t>
                </a:r>
                <a:endParaRPr kumimoji="1" lang="ja-JP" altLang="en-US" sz="1800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749" y="5826896"/>
                <a:ext cx="588623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10000" r="-8247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2493749" y="5839406"/>
                <a:ext cx="5886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−</m:t>
                    </m:r>
                  </m:oMath>
                </a14:m>
                <a:r>
                  <a:rPr kumimoji="1" lang="en-US" altLang="ja-JP" sz="1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80</a:t>
                </a:r>
                <a:endParaRPr kumimoji="1" lang="ja-JP" altLang="en-US" sz="1800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749" y="5839406"/>
                <a:ext cx="588623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10000" r="-8247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1699318" y="5827745"/>
                <a:ext cx="704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−</m:t>
                    </m:r>
                  </m:oMath>
                </a14:m>
                <a:r>
                  <a:rPr kumimoji="1" lang="en-US" altLang="ja-JP" sz="1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100</a:t>
                </a:r>
                <a:endParaRPr kumimoji="1" lang="ja-JP" altLang="en-US" sz="1800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318" y="5827745"/>
                <a:ext cx="704039" cy="369332"/>
              </a:xfrm>
              <a:prstGeom prst="rect">
                <a:avLst/>
              </a:prstGeom>
              <a:blipFill rotWithShape="0">
                <a:blip r:embed="rId11"/>
                <a:stretch>
                  <a:fillRect t="-9836" r="-695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/>
          <p:cNvSpPr txBox="1"/>
          <p:nvPr/>
        </p:nvSpPr>
        <p:spPr>
          <a:xfrm>
            <a:off x="3736975" y="6181725"/>
            <a:ext cx="15922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 err="1">
                <a:effectLst/>
              </a:rPr>
              <a:t>E</a:t>
            </a:r>
            <a:r>
              <a:rPr lang="en-US" altLang="ja-JP" sz="1800" baseline="-25000" dirty="0" err="1">
                <a:effectLst/>
              </a:rPr>
              <a:t>ex</a:t>
            </a:r>
            <a:r>
              <a:rPr lang="en-US" altLang="ja-JP" sz="1800" dirty="0">
                <a:effectLst/>
              </a:rPr>
              <a:t> – E</a:t>
            </a:r>
            <a:r>
              <a:rPr lang="en-US" altLang="ja-JP" sz="1800" baseline="-25000" dirty="0">
                <a:effectLst/>
              </a:rPr>
              <a:t>0</a:t>
            </a:r>
            <a:r>
              <a:rPr lang="en-US" altLang="ja-JP" sz="1800" dirty="0">
                <a:effectLst/>
              </a:rPr>
              <a:t> [MeV]</a:t>
            </a:r>
            <a:endParaRPr lang="ja-JP" altLang="en-US" sz="1800" dirty="0">
              <a:effectLst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85424" y="116663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lang="en-US" altLang="ja-JP" sz="3200" b="1" dirty="0" smtClean="0">
                <a:solidFill>
                  <a:srgbClr val="FF0000"/>
                </a:solidFill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4</a:t>
            </a:r>
            <a:endParaRPr kumimoji="1" lang="ja-JP" altLang="en-US" sz="3200" b="1" dirty="0" smtClean="0">
              <a:solidFill>
                <a:srgbClr val="FF0000"/>
              </a:solidFill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62368" y="233440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3</a:t>
            </a:r>
            <a:endParaRPr kumimoji="1" lang="ja-JP" altLang="en-US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962368" y="342506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lang="en-US" altLang="ja-JP" dirty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2</a:t>
            </a:r>
            <a:endParaRPr kumimoji="1" lang="ja-JP" altLang="en-US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 rot="16200000">
            <a:off x="-84877" y="32996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[</a:t>
            </a:r>
            <a:r>
              <a:rPr kumimoji="1" lang="en-US" altLang="ja-JP" dirty="0" err="1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nb</a:t>
            </a:r>
            <a:r>
              <a:rPr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/</a:t>
            </a:r>
            <a:r>
              <a:rPr lang="en-US" altLang="ja-JP" dirty="0" err="1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sr</a:t>
            </a:r>
            <a:r>
              <a:rPr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/MeV]</a:t>
            </a:r>
            <a:endParaRPr kumimoji="1" lang="ja-JP" altLang="en-US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1580135" y="1802935"/>
                <a:ext cx="2088905" cy="4652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800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𝛾</m:t>
                        </m:r>
                      </m:sub>
                    </m:sSub>
                    <m:r>
                      <a:rPr kumimoji="1" lang="en-US" altLang="ja-JP" sz="2800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=2.5</m:t>
                    </m:r>
                  </m:oMath>
                </a14:m>
                <a:r>
                  <a:rPr kumimoji="1" lang="ja-JP" altLang="en-US" sz="2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kumimoji="1" lang="en-US" altLang="ja-JP" sz="2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GeV</a:t>
                </a:r>
                <a:endParaRPr kumimoji="1" lang="ja-JP" altLang="en-US" sz="2800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135" y="1802935"/>
                <a:ext cx="2088905" cy="465256"/>
              </a:xfrm>
              <a:prstGeom prst="rect">
                <a:avLst/>
              </a:prstGeom>
              <a:blipFill rotWithShape="0">
                <a:blip r:embed="rId12"/>
                <a:stretch>
                  <a:fillRect t="-23684" r="-9621" b="-38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1594137" y="2374357"/>
                <a:ext cx="1857945" cy="464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𝜃</m:t>
                        </m:r>
                      </m:e>
                      <m:sub>
                        <m:r>
                          <a:rPr kumimoji="1" lang="en-US" altLang="ja-JP" sz="2800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𝑝</m:t>
                        </m:r>
                      </m:sub>
                    </m:sSub>
                    <m:r>
                      <a:rPr kumimoji="1" lang="en-US" altLang="ja-JP" sz="2800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=</m:t>
                    </m:r>
                  </m:oMath>
                </a14:m>
                <a:r>
                  <a:rPr kumimoji="1" lang="ja-JP" altLang="en-US" sz="2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lang="en-US" altLang="ja-JP" sz="2800" b="1" dirty="0" smtClean="0">
                    <a:solidFill>
                      <a:srgbClr val="FF0000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11</a:t>
                </a:r>
                <a:r>
                  <a:rPr kumimoji="1" lang="en-US" altLang="ja-JP" sz="2800" b="1" dirty="0" smtClean="0">
                    <a:solidFill>
                      <a:srgbClr val="FF0000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lang="en-US" altLang="ja-JP" sz="2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deg.</a:t>
                </a:r>
                <a:endParaRPr kumimoji="1" lang="ja-JP" altLang="en-US" sz="2800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137" y="2374357"/>
                <a:ext cx="1857945" cy="464101"/>
              </a:xfrm>
              <a:prstGeom prst="rect">
                <a:avLst/>
              </a:prstGeom>
              <a:blipFill rotWithShape="0">
                <a:blip r:embed="rId13"/>
                <a:stretch>
                  <a:fillRect t="-23377" r="-10526" b="-376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1397102" y="2974105"/>
                <a:ext cx="2838021" cy="851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b="0" i="1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b="0" i="1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  <m:t>𝑑</m:t>
                                  </m:r>
                                  <m:r>
                                    <a:rPr kumimoji="1" lang="en-US" altLang="ja-JP" b="0" i="1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kumimoji="1" lang="en-US" altLang="ja-JP" b="0" i="1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n-US" altLang="ja-JP" b="0" i="0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  <m:t>Ω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𝐿𝑎𝑏</m:t>
                          </m:r>
                        </m:sup>
                      </m:sSup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=472 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nb</m:t>
                          </m:r>
                          <m:r>
                            <a:rPr kumimoji="1" lang="en-US" altLang="ja-JP" b="0" i="0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sr</m:t>
                          </m:r>
                        </m:e>
                      </m:d>
                    </m:oMath>
                  </m:oMathPara>
                </a14:m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102" y="2974105"/>
                <a:ext cx="2838021" cy="85106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テキスト ボックス 28"/>
          <p:cNvSpPr txBox="1"/>
          <p:nvPr/>
        </p:nvSpPr>
        <p:spPr>
          <a:xfrm>
            <a:off x="962368" y="451572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lang="en-US" altLang="ja-JP" dirty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1</a:t>
            </a:r>
            <a:endParaRPr kumimoji="1" lang="ja-JP" altLang="en-US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3736975" y="1036957"/>
                <a:ext cx="43238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lang="en-US" altLang="ja-JP" dirty="0" smtClean="0">
                    <a:solidFill>
                      <a:srgbClr val="0000FF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f</a:t>
                </a:r>
                <a:r>
                  <a:rPr kumimoji="1" lang="en-US" altLang="ja-JP" dirty="0" smtClean="0">
                    <a:solidFill>
                      <a:srgbClr val="0000FF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inite angle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→</m:t>
                    </m:r>
                  </m:oMath>
                </a14:m>
                <a:r>
                  <a:rPr kumimoji="1" lang="ja-JP" altLang="en-US" dirty="0" smtClean="0">
                    <a:solidFill>
                      <a:srgbClr val="0000FF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kumimoji="1" lang="en-US" altLang="ja-JP" dirty="0" smtClean="0">
                    <a:solidFill>
                      <a:srgbClr val="0000FF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large momentum transfer</a:t>
                </a:r>
                <a:endParaRPr kumimoji="1" lang="ja-JP" altLang="en-US" dirty="0" smtClean="0">
                  <a:solidFill>
                    <a:srgbClr val="0000FF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75" y="1036957"/>
                <a:ext cx="4323812" cy="400110"/>
              </a:xfrm>
              <a:prstGeom prst="rect">
                <a:avLst/>
              </a:prstGeom>
              <a:blipFill rotWithShape="0">
                <a:blip r:embed="rId15"/>
                <a:stretch>
                  <a:fillRect l="-1410" t="-7576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026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円/楕円 75"/>
          <p:cNvSpPr/>
          <p:nvPr/>
        </p:nvSpPr>
        <p:spPr bwMode="auto">
          <a:xfrm>
            <a:off x="6695856" y="2901087"/>
            <a:ext cx="1013555" cy="1013555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0" name="円/楕円 59"/>
          <p:cNvSpPr/>
          <p:nvPr/>
        </p:nvSpPr>
        <p:spPr bwMode="auto">
          <a:xfrm>
            <a:off x="4114800" y="2859213"/>
            <a:ext cx="1013555" cy="1013555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decomposition into different final states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A0EA4-0C62-410A-A4E4-12ABAA6F3234}" type="slidenum">
              <a:rPr lang="ja-JP" altLang="en-US" smtClean="0"/>
              <a:pPr/>
              <a:t>41</a:t>
            </a:fld>
            <a:endParaRPr lang="en-US" altLang="ja-JP"/>
          </a:p>
        </p:txBody>
      </p:sp>
      <p:sp>
        <p:nvSpPr>
          <p:cNvPr id="4" name="円/楕円 3"/>
          <p:cNvSpPr/>
          <p:nvPr/>
        </p:nvSpPr>
        <p:spPr bwMode="auto">
          <a:xfrm>
            <a:off x="839507" y="2800941"/>
            <a:ext cx="1013555" cy="1013555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31776" y="728370"/>
            <a:ext cx="3249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dirty="0"/>
              <a:t>w</a:t>
            </a:r>
            <a:r>
              <a:rPr kumimoji="1" lang="en-US" altLang="ja-JP" dirty="0" smtClean="0"/>
              <a:t>ith Green’s function method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2105071" y="3610883"/>
            <a:ext cx="378629" cy="469193"/>
            <a:chOff x="2625687" y="1662629"/>
            <a:chExt cx="378629" cy="469193"/>
          </a:xfrm>
        </p:grpSpPr>
        <p:sp>
          <p:nvSpPr>
            <p:cNvPr id="7" name="円/楕円 6"/>
            <p:cNvSpPr/>
            <p:nvPr/>
          </p:nvSpPr>
          <p:spPr bwMode="auto">
            <a:xfrm>
              <a:off x="2651354" y="1827022"/>
              <a:ext cx="304800" cy="304800"/>
            </a:xfrm>
            <a:prstGeom prst="ellipse">
              <a:avLst/>
            </a:prstGeom>
            <a:solidFill>
              <a:srgbClr val="92D050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2625687" y="1662629"/>
                  <a:ext cx="378629" cy="4230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200" b="0" i="1" baseline="-25000" smtClean="0">
                            <a:latin typeface="Cambria Math"/>
                          </a:rPr>
                          <m:t>𝜂</m:t>
                        </m:r>
                        <m:r>
                          <a:rPr kumimoji="1" lang="en-US" altLang="ja-JP" sz="2200" b="0" i="1" baseline="-25000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kumimoji="1" lang="ja-JP" altLang="en-US" sz="2200" baseline="-25000" dirty="0"/>
                </a:p>
              </p:txBody>
            </p:sp>
          </mc:Choice>
          <mc:Fallback xmlns=""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5687" y="1662629"/>
                  <a:ext cx="378629" cy="4230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3226" b="-2753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" name="直線矢印コネクタ 10"/>
          <p:cNvCxnSpPr/>
          <p:nvPr/>
        </p:nvCxnSpPr>
        <p:spPr bwMode="auto">
          <a:xfrm>
            <a:off x="1346284" y="3283954"/>
            <a:ext cx="758787" cy="5715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381000" y="1768755"/>
                <a:ext cx="2218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dirty="0" smtClean="0">
                    <a:solidFill>
                      <a:srgbClr val="0000CC"/>
                    </a:solidFill>
                  </a:rPr>
                  <a:t>(a)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0000CC"/>
                        </a:solidFill>
                        <a:latin typeface="Cambria Math"/>
                      </a:rPr>
                      <m:t>𝜂</m:t>
                    </m:r>
                    <m:r>
                      <a:rPr kumimoji="1" lang="en-US" altLang="ja-JP" b="0" i="1" smtClean="0">
                        <a:solidFill>
                          <a:srgbClr val="0000CC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kumimoji="1" lang="ja-JP" altLang="en-US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altLang="ja-JP" dirty="0" smtClean="0">
                    <a:solidFill>
                      <a:srgbClr val="0000CC"/>
                    </a:solidFill>
                  </a:rPr>
                  <a:t>escaping part </a:t>
                </a:r>
                <a:endParaRPr kumimoji="1" lang="ja-JP" alt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768755"/>
                <a:ext cx="2218877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3306" t="-9091" r="-3581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グループ化 15"/>
          <p:cNvGrpSpPr/>
          <p:nvPr/>
        </p:nvGrpSpPr>
        <p:grpSpPr>
          <a:xfrm>
            <a:off x="4345173" y="2986543"/>
            <a:ext cx="378629" cy="469193"/>
            <a:chOff x="2625687" y="1662629"/>
            <a:chExt cx="378629" cy="469193"/>
          </a:xfrm>
        </p:grpSpPr>
        <p:sp>
          <p:nvSpPr>
            <p:cNvPr id="17" name="円/楕円 16"/>
            <p:cNvSpPr/>
            <p:nvPr/>
          </p:nvSpPr>
          <p:spPr bwMode="auto">
            <a:xfrm>
              <a:off x="2651354" y="1827022"/>
              <a:ext cx="304800" cy="304800"/>
            </a:xfrm>
            <a:prstGeom prst="ellipse">
              <a:avLst/>
            </a:prstGeom>
            <a:solidFill>
              <a:srgbClr val="92D050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2625687" y="1662629"/>
                  <a:ext cx="378629" cy="4230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200" b="0" i="1" baseline="-25000" smtClean="0">
                            <a:latin typeface="Cambria Math"/>
                          </a:rPr>
                          <m:t>𝜂</m:t>
                        </m:r>
                        <m:r>
                          <a:rPr kumimoji="1" lang="en-US" altLang="ja-JP" sz="2200" b="0" i="1" baseline="-25000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kumimoji="1" lang="ja-JP" altLang="en-US" sz="2200" baseline="-25000" dirty="0"/>
                </a:p>
              </p:txBody>
            </p:sp>
          </mc:Choice>
          <mc:Fallback xmlns="">
            <p:sp>
              <p:nvSpPr>
                <p:cNvPr id="18" name="テキスト ボックス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5687" y="1662629"/>
                  <a:ext cx="378629" cy="4230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3226" b="-289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3424955" y="1610578"/>
                <a:ext cx="5242333" cy="749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(b) Conversion part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sSup>
                          <m:sSupPr>
                            <m:ctrlP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=12 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endParaRPr kumimoji="1" lang="en-US" altLang="ja-JP" b="0" i="0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:r>
                  <a:rPr kumimoji="1" lang="en-US" altLang="ja-JP" b="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p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ossible sources :</a:t>
                </a:r>
                <a14:m>
                  <m:oMath xmlns:m="http://schemas.openxmlformats.org/officeDocument/2006/math">
                    <m:r>
                      <a:rPr kumimoji="1" lang="en-US" altLang="ja-JP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𝜂</m:t>
                        </m:r>
                      </m:e>
                      <m:sup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/>
                      </a:rPr>
                      <m:t>𝑁</m:t>
                    </m:r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/>
                      </a:rPr>
                      <m:t>𝑀𝐵</m:t>
                    </m:r>
                    <m:r>
                      <a:rPr kumimoji="1" lang="en-US" altLang="ja-JP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𝑁𝑁</m:t>
                    </m:r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𝑁𝑁</m:t>
                    </m:r>
                  </m:oMath>
                </a14:m>
                <a:r>
                  <a:rPr kumimoji="1" lang="ja-JP" alt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etc.)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955" y="1610578"/>
                <a:ext cx="5242333" cy="749051"/>
              </a:xfrm>
              <a:prstGeom prst="rect">
                <a:avLst/>
              </a:prstGeom>
              <a:blipFill rotWithShape="0">
                <a:blip r:embed="rId7"/>
                <a:stretch>
                  <a:fillRect l="-1279" t="-4878" r="-814" b="-178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グループ化 23"/>
          <p:cNvGrpSpPr/>
          <p:nvPr/>
        </p:nvGrpSpPr>
        <p:grpSpPr>
          <a:xfrm>
            <a:off x="4495202" y="3227136"/>
            <a:ext cx="375872" cy="436142"/>
            <a:chOff x="2625687" y="1695680"/>
            <a:chExt cx="375872" cy="436142"/>
          </a:xfrm>
        </p:grpSpPr>
        <p:sp>
          <p:nvSpPr>
            <p:cNvPr id="25" name="円/楕円 24"/>
            <p:cNvSpPr/>
            <p:nvPr/>
          </p:nvSpPr>
          <p:spPr bwMode="auto">
            <a:xfrm>
              <a:off x="2651354" y="1827022"/>
              <a:ext cx="304800" cy="304800"/>
            </a:xfrm>
            <a:prstGeom prst="ellipse">
              <a:avLst/>
            </a:prstGeom>
            <a:solidFill>
              <a:srgbClr val="FF0000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2625687" y="1695680"/>
                  <a:ext cx="375872" cy="4230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200" b="0" i="1" baseline="-25000" smtClean="0">
                            <a:latin typeface="Cambria Math"/>
                          </a:rPr>
                          <m:t>𝑁</m:t>
                        </m:r>
                      </m:oMath>
                    </m:oMathPara>
                  </a14:m>
                  <a:endParaRPr kumimoji="1" lang="ja-JP" altLang="en-US" sz="2200" baseline="-25000" dirty="0"/>
                </a:p>
              </p:txBody>
            </p:sp>
          </mc:Choice>
          <mc:Fallback xmlns="">
            <p:sp>
              <p:nvSpPr>
                <p:cNvPr id="26" name="テキスト ボックス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5687" y="1695680"/>
                  <a:ext cx="375872" cy="4230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グループ化 33"/>
          <p:cNvGrpSpPr/>
          <p:nvPr/>
        </p:nvGrpSpPr>
        <p:grpSpPr>
          <a:xfrm>
            <a:off x="3835815" y="3778922"/>
            <a:ext cx="362150" cy="436142"/>
            <a:chOff x="2625687" y="1695680"/>
            <a:chExt cx="362150" cy="436142"/>
          </a:xfrm>
        </p:grpSpPr>
        <p:sp>
          <p:nvSpPr>
            <p:cNvPr id="35" name="円/楕円 34"/>
            <p:cNvSpPr/>
            <p:nvPr/>
          </p:nvSpPr>
          <p:spPr bwMode="auto">
            <a:xfrm>
              <a:off x="2651354" y="1827022"/>
              <a:ext cx="304800" cy="304800"/>
            </a:xfrm>
            <a:prstGeom prst="ellipse">
              <a:avLst/>
            </a:prstGeom>
            <a:solidFill>
              <a:srgbClr val="7030A0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テキスト ボックス 35"/>
                <p:cNvSpPr txBox="1"/>
                <p:nvPr/>
              </p:nvSpPr>
              <p:spPr>
                <a:xfrm>
                  <a:off x="2625687" y="1695680"/>
                  <a:ext cx="362150" cy="4230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200" b="0" i="1" baseline="-25000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kumimoji="1" lang="ja-JP" altLang="en-US" sz="2200" baseline="-25000" dirty="0"/>
                </a:p>
              </p:txBody>
            </p:sp>
          </mc:Choice>
          <mc:Fallback xmlns="">
            <p:sp>
              <p:nvSpPr>
                <p:cNvPr id="36" name="テキスト ボックス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5687" y="1695680"/>
                  <a:ext cx="362150" cy="4230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グループ化 36"/>
          <p:cNvGrpSpPr/>
          <p:nvPr/>
        </p:nvGrpSpPr>
        <p:grpSpPr>
          <a:xfrm>
            <a:off x="5436482" y="2501168"/>
            <a:ext cx="398314" cy="469193"/>
            <a:chOff x="2625687" y="1662629"/>
            <a:chExt cx="398314" cy="469193"/>
          </a:xfrm>
        </p:grpSpPr>
        <p:sp>
          <p:nvSpPr>
            <p:cNvPr id="38" name="円/楕円 37"/>
            <p:cNvSpPr/>
            <p:nvPr/>
          </p:nvSpPr>
          <p:spPr bwMode="auto">
            <a:xfrm>
              <a:off x="2651354" y="1827022"/>
              <a:ext cx="304800" cy="304800"/>
            </a:xfrm>
            <a:prstGeom prst="ellipse">
              <a:avLst/>
            </a:prstGeom>
            <a:solidFill>
              <a:srgbClr val="FFC000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2625687" y="1662629"/>
                  <a:ext cx="398314" cy="4230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200" b="0" i="1" baseline="-25000" smtClean="0">
                            <a:latin typeface="Cambria Math"/>
                          </a:rPr>
                          <m:t>𝑀</m:t>
                        </m:r>
                      </m:oMath>
                    </m:oMathPara>
                  </a14:m>
                  <a:endParaRPr kumimoji="1" lang="ja-JP" altLang="en-US" sz="2200" baseline="-25000" dirty="0"/>
                </a:p>
              </p:txBody>
            </p:sp>
          </mc:Choice>
          <mc:Fallback xmlns="">
            <p:sp>
              <p:nvSpPr>
                <p:cNvPr id="39" name="テキスト ボックス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5687" y="1662629"/>
                  <a:ext cx="398314" cy="4230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159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0" name="直線矢印コネクタ 39"/>
          <p:cNvCxnSpPr/>
          <p:nvPr/>
        </p:nvCxnSpPr>
        <p:spPr bwMode="auto">
          <a:xfrm flipV="1">
            <a:off x="4797213" y="2916782"/>
            <a:ext cx="565408" cy="46830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線矢印コネクタ 43"/>
          <p:cNvCxnSpPr/>
          <p:nvPr/>
        </p:nvCxnSpPr>
        <p:spPr bwMode="auto">
          <a:xfrm flipH="1">
            <a:off x="4176913" y="3606068"/>
            <a:ext cx="346327" cy="30419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2" name="グループ化 51"/>
          <p:cNvGrpSpPr/>
          <p:nvPr/>
        </p:nvGrpSpPr>
        <p:grpSpPr>
          <a:xfrm>
            <a:off x="6951896" y="3076770"/>
            <a:ext cx="378629" cy="469193"/>
            <a:chOff x="2625687" y="1662629"/>
            <a:chExt cx="378629" cy="469193"/>
          </a:xfrm>
        </p:grpSpPr>
        <p:sp>
          <p:nvSpPr>
            <p:cNvPr id="53" name="円/楕円 52"/>
            <p:cNvSpPr/>
            <p:nvPr/>
          </p:nvSpPr>
          <p:spPr bwMode="auto">
            <a:xfrm>
              <a:off x="2651354" y="1827022"/>
              <a:ext cx="304800" cy="304800"/>
            </a:xfrm>
            <a:prstGeom prst="ellipse">
              <a:avLst/>
            </a:prstGeom>
            <a:solidFill>
              <a:srgbClr val="92D050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テキスト ボックス 53"/>
                <p:cNvSpPr txBox="1"/>
                <p:nvPr/>
              </p:nvSpPr>
              <p:spPr>
                <a:xfrm>
                  <a:off x="2625687" y="1662629"/>
                  <a:ext cx="378629" cy="4230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200" b="0" i="1" baseline="-25000" smtClean="0">
                            <a:latin typeface="Cambria Math"/>
                          </a:rPr>
                          <m:t>𝜂</m:t>
                        </m:r>
                        <m:r>
                          <a:rPr kumimoji="1" lang="en-US" altLang="ja-JP" sz="2200" b="0" i="1" baseline="-25000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kumimoji="1" lang="ja-JP" altLang="en-US" sz="2200" baseline="-25000" dirty="0"/>
                </a:p>
              </p:txBody>
            </p:sp>
          </mc:Choice>
          <mc:Fallback xmlns="">
            <p:sp>
              <p:nvSpPr>
                <p:cNvPr id="54" name="テキスト ボックス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5687" y="1662629"/>
                  <a:ext cx="378629" cy="4230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3226" b="-2714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グループ化 55"/>
          <p:cNvGrpSpPr/>
          <p:nvPr/>
        </p:nvGrpSpPr>
        <p:grpSpPr>
          <a:xfrm>
            <a:off x="7101925" y="3317363"/>
            <a:ext cx="375872" cy="436142"/>
            <a:chOff x="2625687" y="1695680"/>
            <a:chExt cx="375872" cy="436142"/>
          </a:xfrm>
        </p:grpSpPr>
        <p:sp>
          <p:nvSpPr>
            <p:cNvPr id="57" name="円/楕円 56"/>
            <p:cNvSpPr/>
            <p:nvPr/>
          </p:nvSpPr>
          <p:spPr bwMode="auto">
            <a:xfrm>
              <a:off x="2651354" y="1827022"/>
              <a:ext cx="304800" cy="304800"/>
            </a:xfrm>
            <a:prstGeom prst="ellipse">
              <a:avLst/>
            </a:prstGeom>
            <a:solidFill>
              <a:srgbClr val="FF0000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テキスト ボックス 57"/>
                <p:cNvSpPr txBox="1"/>
                <p:nvPr/>
              </p:nvSpPr>
              <p:spPr>
                <a:xfrm>
                  <a:off x="2625687" y="1695680"/>
                  <a:ext cx="375872" cy="4230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200" b="0" i="1" baseline="-25000" smtClean="0">
                            <a:latin typeface="Cambria Math"/>
                          </a:rPr>
                          <m:t>𝑁</m:t>
                        </m:r>
                      </m:oMath>
                    </m:oMathPara>
                  </a14:m>
                  <a:endParaRPr kumimoji="1" lang="ja-JP" altLang="en-US" sz="2200" baseline="-25000" dirty="0"/>
                </a:p>
              </p:txBody>
            </p:sp>
          </mc:Choice>
          <mc:Fallback xmlns="">
            <p:sp>
              <p:nvSpPr>
                <p:cNvPr id="58" name="テキスト ボックス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5687" y="1695680"/>
                  <a:ext cx="375872" cy="4230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159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5" name="直線矢印コネクタ 64"/>
          <p:cNvCxnSpPr/>
          <p:nvPr/>
        </p:nvCxnSpPr>
        <p:spPr bwMode="auto">
          <a:xfrm flipV="1">
            <a:off x="7452397" y="3074705"/>
            <a:ext cx="617099" cy="49722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直線矢印コネクタ 65"/>
          <p:cNvCxnSpPr/>
          <p:nvPr/>
        </p:nvCxnSpPr>
        <p:spPr bwMode="auto">
          <a:xfrm flipH="1">
            <a:off x="6769679" y="3783460"/>
            <a:ext cx="477150" cy="43183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7" name="グループ化 66"/>
          <p:cNvGrpSpPr/>
          <p:nvPr/>
        </p:nvGrpSpPr>
        <p:grpSpPr>
          <a:xfrm>
            <a:off x="7232187" y="3038790"/>
            <a:ext cx="375872" cy="436142"/>
            <a:chOff x="2625687" y="1695680"/>
            <a:chExt cx="375872" cy="436142"/>
          </a:xfrm>
        </p:grpSpPr>
        <p:sp>
          <p:nvSpPr>
            <p:cNvPr id="68" name="円/楕円 67"/>
            <p:cNvSpPr/>
            <p:nvPr/>
          </p:nvSpPr>
          <p:spPr bwMode="auto">
            <a:xfrm>
              <a:off x="2651354" y="1827022"/>
              <a:ext cx="304800" cy="304800"/>
            </a:xfrm>
            <a:prstGeom prst="ellipse">
              <a:avLst/>
            </a:prstGeom>
            <a:solidFill>
              <a:srgbClr val="FF0000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テキスト ボックス 68"/>
                <p:cNvSpPr txBox="1"/>
                <p:nvPr/>
              </p:nvSpPr>
              <p:spPr>
                <a:xfrm>
                  <a:off x="2625687" y="1695680"/>
                  <a:ext cx="375872" cy="4230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200" b="0" i="1" baseline="-25000" smtClean="0">
                            <a:latin typeface="Cambria Math"/>
                          </a:rPr>
                          <m:t>𝑁</m:t>
                        </m:r>
                      </m:oMath>
                    </m:oMathPara>
                  </a14:m>
                  <a:endParaRPr kumimoji="1" lang="ja-JP" altLang="en-US" sz="2200" baseline="-25000" dirty="0"/>
                </a:p>
              </p:txBody>
            </p:sp>
          </mc:Choice>
          <mc:Fallback xmlns="">
            <p:sp>
              <p:nvSpPr>
                <p:cNvPr id="69" name="テキスト ボックス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5687" y="1695680"/>
                  <a:ext cx="375872" cy="4230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159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グループ化 69"/>
          <p:cNvGrpSpPr/>
          <p:nvPr/>
        </p:nvGrpSpPr>
        <p:grpSpPr>
          <a:xfrm>
            <a:off x="6445728" y="4058305"/>
            <a:ext cx="375872" cy="436142"/>
            <a:chOff x="2625687" y="1695680"/>
            <a:chExt cx="375872" cy="436142"/>
          </a:xfrm>
        </p:grpSpPr>
        <p:sp>
          <p:nvSpPr>
            <p:cNvPr id="71" name="円/楕円 70"/>
            <p:cNvSpPr/>
            <p:nvPr/>
          </p:nvSpPr>
          <p:spPr bwMode="auto">
            <a:xfrm>
              <a:off x="2651354" y="1827022"/>
              <a:ext cx="304800" cy="304800"/>
            </a:xfrm>
            <a:prstGeom prst="ellipse">
              <a:avLst/>
            </a:prstGeom>
            <a:solidFill>
              <a:srgbClr val="FF0000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テキスト ボックス 71"/>
                <p:cNvSpPr txBox="1"/>
                <p:nvPr/>
              </p:nvSpPr>
              <p:spPr>
                <a:xfrm>
                  <a:off x="2625687" y="1695680"/>
                  <a:ext cx="375872" cy="4230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200" b="0" i="1" baseline="-25000" smtClean="0">
                            <a:latin typeface="Cambria Math"/>
                          </a:rPr>
                          <m:t>𝑁</m:t>
                        </m:r>
                      </m:oMath>
                    </m:oMathPara>
                  </a14:m>
                  <a:endParaRPr kumimoji="1" lang="ja-JP" altLang="en-US" sz="2200" baseline="-25000" dirty="0"/>
                </a:p>
              </p:txBody>
            </p:sp>
          </mc:Choice>
          <mc:Fallback xmlns="">
            <p:sp>
              <p:nvSpPr>
                <p:cNvPr id="72" name="テキスト ボックス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5687" y="1695680"/>
                  <a:ext cx="375872" cy="4230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014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グループ化 72"/>
          <p:cNvGrpSpPr/>
          <p:nvPr/>
        </p:nvGrpSpPr>
        <p:grpSpPr>
          <a:xfrm>
            <a:off x="8037222" y="2665561"/>
            <a:ext cx="375872" cy="436142"/>
            <a:chOff x="2625687" y="1695680"/>
            <a:chExt cx="375872" cy="436142"/>
          </a:xfrm>
        </p:grpSpPr>
        <p:sp>
          <p:nvSpPr>
            <p:cNvPr id="74" name="円/楕円 73"/>
            <p:cNvSpPr/>
            <p:nvPr/>
          </p:nvSpPr>
          <p:spPr bwMode="auto">
            <a:xfrm>
              <a:off x="2651354" y="1827022"/>
              <a:ext cx="304800" cy="304800"/>
            </a:xfrm>
            <a:prstGeom prst="ellipse">
              <a:avLst/>
            </a:prstGeom>
            <a:solidFill>
              <a:srgbClr val="FF0000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テキスト ボックス 74"/>
                <p:cNvSpPr txBox="1"/>
                <p:nvPr/>
              </p:nvSpPr>
              <p:spPr>
                <a:xfrm>
                  <a:off x="2625687" y="1695680"/>
                  <a:ext cx="375872" cy="4230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200" b="0" i="1" baseline="-25000" smtClean="0">
                            <a:latin typeface="Cambria Math"/>
                          </a:rPr>
                          <m:t>𝑁</m:t>
                        </m:r>
                      </m:oMath>
                    </m:oMathPara>
                  </a14:m>
                  <a:endParaRPr kumimoji="1" lang="ja-JP" altLang="en-US" sz="2200" baseline="-25000" dirty="0"/>
                </a:p>
              </p:txBody>
            </p:sp>
          </mc:Choice>
          <mc:Fallback xmlns="">
            <p:sp>
              <p:nvSpPr>
                <p:cNvPr id="75" name="テキスト ボックス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5687" y="1695680"/>
                  <a:ext cx="375872" cy="4230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014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381000" y="4412292"/>
                <a:ext cx="28089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~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𝜂</m:t>
                    </m:r>
                    <m:r>
                      <a:rPr kumimoji="1" lang="en-US" altLang="ja-JP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′</m:t>
                    </m:r>
                  </m:oMath>
                </a14:m>
                <a:r>
                  <a: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kumimoji="1"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production </a:t>
                </a:r>
                <a:r>
                  <a:rPr kumimoji="1" lang="en-US" altLang="ja-JP" i="1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off</a:t>
                </a:r>
                <a:r>
                  <a:rPr kumimoji="1"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nuclei</a:t>
                </a:r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412292"/>
                <a:ext cx="2808974" cy="400110"/>
              </a:xfrm>
              <a:prstGeom prst="rect">
                <a:avLst/>
              </a:prstGeom>
              <a:blipFill rotWithShape="0">
                <a:blip r:embed="rId17"/>
                <a:stretch>
                  <a:fillRect l="-2391" t="-9231" r="-870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654567" y="5069494"/>
                <a:ext cx="768127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24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𝜂</m:t>
                        </m:r>
                      </m:e>
                      <m:sup>
                        <m:r>
                          <a:rPr kumimoji="1" lang="en-US" altLang="ja-JP" sz="2400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′</m:t>
                        </m:r>
                      </m:sup>
                    </m:sSup>
                    <m:r>
                      <a:rPr kumimoji="1" lang="en-US" altLang="ja-JP" sz="2400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→2</m:t>
                    </m:r>
                    <m:r>
                      <a:rPr kumimoji="1" lang="en-US" altLang="ja-JP" sz="2400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𝛾</m:t>
                    </m:r>
                  </m:oMath>
                </a14:m>
                <a:r>
                  <a:rPr kumimoji="1" lang="ja-JP" altLang="en-US" sz="24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kumimoji="1" lang="en-US" altLang="ja-JP" sz="24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can be observed at BGO-Egg at LEPS2 etc., </a:t>
                </a:r>
                <a:br>
                  <a:rPr kumimoji="1" lang="en-US" altLang="ja-JP" sz="24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</a:br>
                <a:r>
                  <a:rPr kumimoji="1" lang="en-US" altLang="ja-JP" sz="24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we can know </a:t>
                </a:r>
                <a:r>
                  <a:rPr kumimoji="1" lang="en-US" altLang="ja-JP" sz="2400" i="1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mainly</a:t>
                </a:r>
                <a:r>
                  <a:rPr kumimoji="1" lang="en-US" altLang="ja-JP" sz="24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the property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𝜂</m:t>
                        </m:r>
                      </m:e>
                      <m:sup>
                        <m:r>
                          <a:rPr kumimoji="1" lang="en-US" altLang="ja-JP" sz="2400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1" lang="ja-JP" altLang="en-US" sz="24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kumimoji="1" lang="en-US" altLang="ja-JP" sz="24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production </a:t>
                </a:r>
                <a:r>
                  <a:rPr kumimoji="1" lang="en-US" altLang="ja-JP" sz="2400" i="1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off</a:t>
                </a:r>
                <a:r>
                  <a:rPr kumimoji="1" lang="en-US" altLang="ja-JP" sz="24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nuclei </a:t>
                </a:r>
                <a:br>
                  <a:rPr kumimoji="1" lang="en-US" altLang="ja-JP" sz="24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</a:br>
                <a:r>
                  <a:rPr kumimoji="1" lang="en-US" altLang="ja-JP" sz="24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					(=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𝜂</m:t>
                    </m:r>
                    <m:r>
                      <a:rPr kumimoji="1" lang="en-US" altLang="ja-JP" sz="2400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′</m:t>
                    </m:r>
                  </m:oMath>
                </a14:m>
                <a:r>
                  <a:rPr kumimoji="1" lang="ja-JP" altLang="en-US" sz="24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kumimoji="1" lang="en-US" altLang="ja-JP" sz="24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escape part) </a:t>
                </a:r>
                <a:endParaRPr kumimoji="1" lang="ja-JP" altLang="en-US" sz="2400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67" y="5069494"/>
                <a:ext cx="7681270" cy="1200329"/>
              </a:xfrm>
              <a:prstGeom prst="rect">
                <a:avLst/>
              </a:prstGeom>
              <a:blipFill rotWithShape="0">
                <a:blip r:embed="rId18"/>
                <a:stretch>
                  <a:fillRect l="-1190" t="-4061" r="-317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442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034E2-C10F-4CED-B15F-2652FD26B5B4}" type="slidenum">
              <a:rPr lang="ja-JP" altLang="en-US" smtClean="0"/>
              <a:pPr/>
              <a:t>42</a:t>
            </a:fld>
            <a:endParaRPr lang="en-US" altLang="ja-JP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374" y="129413"/>
            <a:ext cx="4781251" cy="634500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768654" y="58637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20</a:t>
            </a:r>
            <a:endParaRPr kumimoji="1" lang="ja-JP" altLang="en-US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68654" y="127217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1</a:t>
            </a:r>
            <a:r>
              <a:rPr lang="en-US" altLang="ja-JP" dirty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5</a:t>
            </a:r>
            <a:endParaRPr kumimoji="1" lang="ja-JP" altLang="en-US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68654" y="187863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10</a:t>
            </a:r>
            <a:endParaRPr kumimoji="1" lang="ja-JP" altLang="en-US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96894" y="242525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5</a:t>
            </a:r>
            <a:endParaRPr kumimoji="1" lang="ja-JP" altLang="en-US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16200000">
            <a:off x="834072" y="1349894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[</a:t>
            </a:r>
            <a:r>
              <a:rPr kumimoji="1" lang="en-US" altLang="ja-JP" dirty="0" err="1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nb</a:t>
            </a:r>
            <a:r>
              <a:rPr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/</a:t>
            </a:r>
            <a:r>
              <a:rPr lang="en-US" altLang="ja-JP" dirty="0" err="1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sr</a:t>
            </a:r>
            <a:r>
              <a:rPr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/MeV]</a:t>
            </a:r>
            <a:endParaRPr kumimoji="1" lang="ja-JP" altLang="en-US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68654" y="-2009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25</a:t>
            </a:r>
            <a:endParaRPr kumimoji="1" lang="ja-JP" altLang="en-US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7247105" y="254100"/>
                <a:ext cx="1495666" cy="332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𝐸</m:t>
                        </m:r>
                      </m:e>
                      <m:sub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𝛾</m:t>
                        </m:r>
                      </m:sub>
                    </m:sSub>
                    <m:r>
                      <a:rPr kumimoji="1" lang="en-US" altLang="ja-JP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=2.5</m:t>
                    </m:r>
                  </m:oMath>
                </a14:m>
                <a:r>
                  <a: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kumimoji="1"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GeV</a:t>
                </a:r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105" y="254100"/>
                <a:ext cx="1495666" cy="332270"/>
              </a:xfrm>
              <a:prstGeom prst="rect">
                <a:avLst/>
              </a:prstGeom>
              <a:blipFill rotWithShape="0">
                <a:blip r:embed="rId6"/>
                <a:stretch>
                  <a:fillRect l="-6122" t="-24074" r="-8980" b="-388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7277331" y="687764"/>
                <a:ext cx="1236877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𝜃</m:t>
                        </m:r>
                      </m:e>
                      <m:sub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𝑝</m:t>
                        </m:r>
                      </m:sub>
                    </m:sSub>
                    <m:r>
                      <a:rPr kumimoji="1" lang="en-US" altLang="ja-JP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=1</m:t>
                    </m:r>
                  </m:oMath>
                </a14:m>
                <a:r>
                  <a: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deg.</a:t>
                </a:r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331" y="687764"/>
                <a:ext cx="1236877" cy="331437"/>
              </a:xfrm>
              <a:prstGeom prst="rect">
                <a:avLst/>
              </a:prstGeom>
              <a:blipFill rotWithShape="0">
                <a:blip r:embed="rId7"/>
                <a:stretch>
                  <a:fillRect l="-7389" t="-24074" r="-11330" b="-388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/>
              <p:cNvSpPr txBox="1"/>
              <p:nvPr/>
            </p:nvSpPr>
            <p:spPr>
              <a:xfrm>
                <a:off x="2248641" y="328019"/>
                <a:ext cx="29802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𝑊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=−(100,12)</m:t>
                    </m:r>
                  </m:oMath>
                </a14:m>
                <a:r>
                  <a: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kumimoji="1"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MeV</a:t>
                </a:r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40" name="テキスト ボックス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641" y="328019"/>
                <a:ext cx="2980239" cy="307777"/>
              </a:xfrm>
              <a:prstGeom prst="rect">
                <a:avLst/>
              </a:prstGeom>
              <a:blipFill rotWithShape="0">
                <a:blip r:embed="rId10"/>
                <a:stretch>
                  <a:fillRect t="-26000" r="-3885" b="-5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2385018" y="3537330"/>
                <a:ext cx="26949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𝑊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=−(0,12)</m:t>
                    </m:r>
                  </m:oMath>
                </a14:m>
                <a:r>
                  <a: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kumimoji="1"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MeV</a:t>
                </a:r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018" y="3537330"/>
                <a:ext cx="2694905" cy="307777"/>
              </a:xfrm>
              <a:prstGeom prst="rect">
                <a:avLst/>
              </a:prstGeom>
              <a:blipFill rotWithShape="0">
                <a:blip r:embed="rId11"/>
                <a:stretch>
                  <a:fillRect t="-25490" r="-4751" b="-490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正方形/長方形 59"/>
          <p:cNvSpPr/>
          <p:nvPr/>
        </p:nvSpPr>
        <p:spPr bwMode="auto">
          <a:xfrm>
            <a:off x="1101304" y="3312898"/>
            <a:ext cx="7699552" cy="3759536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27" name="直線コネクタ 26"/>
          <p:cNvCxnSpPr/>
          <p:nvPr/>
        </p:nvCxnSpPr>
        <p:spPr bwMode="auto">
          <a:xfrm>
            <a:off x="5344633" y="129413"/>
            <a:ext cx="0" cy="314897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直線コネクタ 70"/>
          <p:cNvCxnSpPr/>
          <p:nvPr/>
        </p:nvCxnSpPr>
        <p:spPr bwMode="auto">
          <a:xfrm>
            <a:off x="5566505" y="129413"/>
            <a:ext cx="0" cy="314897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542417" y="3867111"/>
                <a:ext cx="4344010" cy="1121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b="0" i="1" dirty="0" smtClean="0">
                    <a:effectLst/>
                    <a:latin typeface="Cambria Math" panose="02040503050406030204" pitchFamily="18" charset="0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</a:p>
              <a:p>
                <a:pPr algn="l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50" charset="-128"/>
                        </a:rPr>
                        <m:t>∝</m:t>
                      </m:r>
                      <m:f>
                        <m:fPr>
                          <m:ctrlP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b="0" i="0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  <m:t>Γ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0" i="1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kumimoji="1" lang="en-US" altLang="ja-JP" b="0" i="1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1" lang="en-US" altLang="ja-JP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  <m:t>→2</m:t>
                              </m:r>
                              <m:r>
                                <a:rPr kumimoji="1" lang="en-US" altLang="ja-JP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b="0" i="0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  <m:t>Γ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0" i="1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kumimoji="1" lang="en-US" altLang="ja-JP" b="0" i="1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kumimoji="1" lang="en-US" altLang="ja-JP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+</m:t>
                          </m:r>
                          <m:sSubSup>
                            <m:sSubSupPr>
                              <m:ctrlPr>
                                <a:rPr kumimoji="1" lang="en-US" altLang="ja-JP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b="1" i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  <m:t>𝚪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ja-JP" b="1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1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  <m:t>𝜼</m:t>
                                  </m:r>
                                </m:e>
                                <m:sup>
                                  <m:r>
                                    <a:rPr kumimoji="1" lang="en-US" altLang="ja-JP" b="1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kumimoji="1" lang="en-US" altLang="ja-JP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  <m:t>∗</m:t>
                              </m:r>
                            </m:sup>
                          </m:sSubSup>
                          <m:r>
                            <a:rPr kumimoji="1" lang="en-US" altLang="ja-JP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(</m:t>
                          </m:r>
                          <m:r>
                            <a:rPr kumimoji="1" lang="en-US" altLang="ja-JP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𝝆</m:t>
                          </m:r>
                          <m:r>
                            <a:rPr kumimoji="1" lang="en-US" altLang="ja-JP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)</m:t>
                          </m:r>
                        </m:den>
                      </m:f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×(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Conversion</m:t>
                      </m:r>
                      <m:r>
                        <a:rPr kumimoji="1" lang="en-US" altLang="ja-JP" b="0" i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part</m:t>
                      </m:r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)</m:t>
                      </m:r>
                    </m:oMath>
                  </m:oMathPara>
                </a14:m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17" y="3867111"/>
                <a:ext cx="4344010" cy="112120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/>
              <p:cNvSpPr txBox="1"/>
              <p:nvPr/>
            </p:nvSpPr>
            <p:spPr>
              <a:xfrm>
                <a:off x="5817489" y="4291975"/>
                <a:ext cx="2959785" cy="7855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50" charset="-128"/>
                        </a:rPr>
                        <m:t>∝</m:t>
                      </m:r>
                      <m:f>
                        <m:fPr>
                          <m:ctrlP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b="0" i="0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  <m:t>Γ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0" i="1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kumimoji="1" lang="en-US" altLang="ja-JP" b="0" i="1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1" lang="en-US" altLang="ja-JP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  <m:t>→2</m:t>
                              </m:r>
                              <m:r>
                                <a:rPr kumimoji="1" lang="en-US" altLang="ja-JP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b="0" i="0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  <m:t>Γ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0" i="1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kumimoji="1" lang="en-US" altLang="ja-JP" b="0" i="1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×(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escape</m:t>
                      </m:r>
                      <m:r>
                        <a:rPr kumimoji="1" lang="en-US" altLang="ja-JP" b="0" i="0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part</m:t>
                      </m:r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)</m:t>
                      </m:r>
                    </m:oMath>
                  </m:oMathPara>
                </a14:m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72" name="テキスト ボックス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489" y="4291975"/>
                <a:ext cx="2959785" cy="78553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上下矢印 72"/>
          <p:cNvSpPr/>
          <p:nvPr/>
        </p:nvSpPr>
        <p:spPr bwMode="auto">
          <a:xfrm rot="16200000">
            <a:off x="6134728" y="2787921"/>
            <a:ext cx="299448" cy="1443704"/>
          </a:xfrm>
          <a:prstGeom prst="upDownArrow">
            <a:avLst/>
          </a:prstGeom>
          <a:solidFill>
            <a:srgbClr val="008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6" name="上下矢印 75"/>
          <p:cNvSpPr/>
          <p:nvPr/>
        </p:nvSpPr>
        <p:spPr bwMode="auto">
          <a:xfrm rot="16200000">
            <a:off x="3632597" y="2099382"/>
            <a:ext cx="299448" cy="2813370"/>
          </a:xfrm>
          <a:prstGeom prst="upDownArrow">
            <a:avLst/>
          </a:prstGeom>
          <a:solidFill>
            <a:srgbClr val="0000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/>
              <p:cNvSpPr txBox="1"/>
              <p:nvPr/>
            </p:nvSpPr>
            <p:spPr>
              <a:xfrm>
                <a:off x="191550" y="3760760"/>
                <a:ext cx="32907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lang="en-US" altLang="ja-JP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𝜼</m:t>
                        </m:r>
                      </m:e>
                      <m:sup>
                        <m:r>
                          <a:rPr lang="en-US" altLang="ja-JP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′</m:t>
                        </m:r>
                      </m:sup>
                    </m:sSup>
                    <m:r>
                      <a:rPr lang="en-US" altLang="ja-JP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→</m:t>
                    </m:r>
                    <m:r>
                      <a:rPr lang="en-US" altLang="ja-JP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𝟐</m:t>
                    </m:r>
                    <m:r>
                      <a:rPr lang="en-US" altLang="ja-JP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𝜸</m:t>
                    </m:r>
                  </m:oMath>
                </a14:m>
                <a:r>
                  <a:rPr lang="en-US" altLang="ja-JP" b="1" dirty="0" smtClean="0">
                    <a:solidFill>
                      <a:srgbClr val="0000FF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b</a:t>
                </a:r>
                <a:r>
                  <a:rPr kumimoji="1" lang="en-US" altLang="ja-JP" b="1" dirty="0" smtClean="0">
                    <a:solidFill>
                      <a:srgbClr val="0000FF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elow the threshold</a:t>
                </a:r>
                <a:endParaRPr kumimoji="1" lang="ja-JP" altLang="en-US" b="1" dirty="0" smtClean="0">
                  <a:solidFill>
                    <a:srgbClr val="0000FF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77" name="テキスト ボックス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50" y="3760760"/>
                <a:ext cx="3290709" cy="400110"/>
              </a:xfrm>
              <a:prstGeom prst="rect">
                <a:avLst/>
              </a:prstGeom>
              <a:blipFill rotWithShape="0">
                <a:blip r:embed="rId15"/>
                <a:stretch>
                  <a:fillRect t="-9091" r="-1111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グループ化 81"/>
          <p:cNvGrpSpPr/>
          <p:nvPr/>
        </p:nvGrpSpPr>
        <p:grpSpPr>
          <a:xfrm>
            <a:off x="2878198" y="4846350"/>
            <a:ext cx="1830925" cy="1521759"/>
            <a:chOff x="2079543" y="5158157"/>
            <a:chExt cx="1830925" cy="1521759"/>
          </a:xfrm>
        </p:grpSpPr>
        <p:grpSp>
          <p:nvGrpSpPr>
            <p:cNvPr id="78" name="グループ化 77"/>
            <p:cNvGrpSpPr/>
            <p:nvPr/>
          </p:nvGrpSpPr>
          <p:grpSpPr>
            <a:xfrm>
              <a:off x="2318405" y="5158157"/>
              <a:ext cx="1592063" cy="1257662"/>
              <a:chOff x="8348484" y="715700"/>
              <a:chExt cx="1592063" cy="1257662"/>
            </a:xfrm>
          </p:grpSpPr>
          <p:sp>
            <p:nvSpPr>
              <p:cNvPr id="61" name="円/楕円 60"/>
              <p:cNvSpPr/>
              <p:nvPr/>
            </p:nvSpPr>
            <p:spPr bwMode="auto">
              <a:xfrm>
                <a:off x="8348484" y="863718"/>
                <a:ext cx="907921" cy="86171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971958"/>
                  </a:buClr>
                  <a:buSzPct val="70000"/>
                  <a:buFont typeface="Wingdings" pitchFamily="2" charset="2"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grpSp>
            <p:nvGrpSpPr>
              <p:cNvPr id="62" name="グループ化 61"/>
              <p:cNvGrpSpPr/>
              <p:nvPr/>
            </p:nvGrpSpPr>
            <p:grpSpPr>
              <a:xfrm>
                <a:off x="8701338" y="1097273"/>
                <a:ext cx="378629" cy="469193"/>
                <a:chOff x="2625687" y="1662629"/>
                <a:chExt cx="378629" cy="469193"/>
              </a:xfrm>
            </p:grpSpPr>
            <p:sp>
              <p:nvSpPr>
                <p:cNvPr id="63" name="円/楕円 62"/>
                <p:cNvSpPr/>
                <p:nvPr/>
              </p:nvSpPr>
              <p:spPr bwMode="auto">
                <a:xfrm>
                  <a:off x="2651354" y="1827022"/>
                  <a:ext cx="304800" cy="304800"/>
                </a:xfrm>
                <a:prstGeom prst="ellipse">
                  <a:avLst/>
                </a:prstGeom>
                <a:solidFill>
                  <a:srgbClr val="92D050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971958"/>
                    </a:buClr>
                    <a:buSzPct val="70000"/>
                    <a:buFont typeface="Wingdings" pitchFamily="2" charset="2"/>
                    <a:buNone/>
                    <a:tabLst/>
                  </a:pPr>
                  <a:endParaRPr kumimoji="1" lang="ja-JP" alt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ＭＳ Ｐゴシック" pitchFamily="50" charset="-128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テキスト ボックス 63"/>
                    <p:cNvSpPr txBox="1"/>
                    <p:nvPr/>
                  </p:nvSpPr>
                  <p:spPr>
                    <a:xfrm>
                      <a:off x="2625687" y="1662629"/>
                      <a:ext cx="378629" cy="4230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ja-JP" sz="2200" b="0" i="1" baseline="-25000" smtClean="0">
                                <a:latin typeface="Cambria Math"/>
                              </a:rPr>
                              <m:t>𝜂</m:t>
                            </m:r>
                            <m:r>
                              <a:rPr kumimoji="1" lang="en-US" altLang="ja-JP" sz="2200" b="0" i="1" baseline="-25000" smtClean="0">
                                <a:latin typeface="Cambria Math"/>
                              </a:rPr>
                              <m:t>′</m:t>
                            </m:r>
                          </m:oMath>
                        </m:oMathPara>
                      </a14:m>
                      <a:endParaRPr kumimoji="1" lang="ja-JP" altLang="en-US" sz="2200" baseline="-25000" dirty="0"/>
                    </a:p>
                  </p:txBody>
                </p:sp>
              </mc:Choice>
              <mc:Fallback xmlns="">
                <p:sp>
                  <p:nvSpPr>
                    <p:cNvPr id="8" name="テキスト ボックス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5687" y="1662629"/>
                      <a:ext cx="378629" cy="423065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r="-3226" b="-275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5" name="直線矢印コネクタ 64"/>
              <p:cNvCxnSpPr/>
              <p:nvPr/>
            </p:nvCxnSpPr>
            <p:spPr bwMode="auto">
              <a:xfrm>
                <a:off x="8562971" y="1094601"/>
                <a:ext cx="181530" cy="223196"/>
              </a:xfrm>
              <a:prstGeom prst="straightConnector1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直線矢印コネクタ 65"/>
              <p:cNvCxnSpPr/>
              <p:nvPr/>
            </p:nvCxnSpPr>
            <p:spPr bwMode="auto">
              <a:xfrm flipV="1">
                <a:off x="9045336" y="1008759"/>
                <a:ext cx="531190" cy="274139"/>
              </a:xfrm>
              <a:prstGeom prst="straightConnector1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直線矢印コネクタ 66"/>
              <p:cNvCxnSpPr/>
              <p:nvPr/>
            </p:nvCxnSpPr>
            <p:spPr bwMode="auto">
              <a:xfrm flipH="1">
                <a:off x="8398090" y="1546246"/>
                <a:ext cx="386524" cy="427116"/>
              </a:xfrm>
              <a:prstGeom prst="straightConnector1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テキスト ボックス 67"/>
                  <p:cNvSpPr txBox="1"/>
                  <p:nvPr/>
                </p:nvSpPr>
                <p:spPr>
                  <a:xfrm>
                    <a:off x="9550248" y="715700"/>
                    <a:ext cx="39029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>
                      <a:buClr>
                        <a:srgbClr val="FF0000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𝛾</m:t>
                          </m:r>
                        </m:oMath>
                      </m:oMathPara>
                    </a14:m>
                    <a:endParaRPr kumimoji="1" lang="ja-JP" altLang="en-US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68" name="テキスト ボックス 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50248" y="715700"/>
                    <a:ext cx="390299" cy="400110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b="-6061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テキスト ボックス 80"/>
                <p:cNvSpPr txBox="1"/>
                <p:nvPr/>
              </p:nvSpPr>
              <p:spPr>
                <a:xfrm>
                  <a:off x="2079543" y="6279806"/>
                  <a:ext cx="39029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𝛾</m:t>
                        </m:r>
                      </m:oMath>
                    </m:oMathPara>
                  </a14:m>
                  <a:endPara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81" name="テキスト ボックス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9543" y="6279806"/>
                  <a:ext cx="390299" cy="40011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グループ化 82"/>
          <p:cNvGrpSpPr/>
          <p:nvPr/>
        </p:nvGrpSpPr>
        <p:grpSpPr>
          <a:xfrm>
            <a:off x="7193678" y="5009290"/>
            <a:ext cx="1958218" cy="1768213"/>
            <a:chOff x="1952250" y="4911703"/>
            <a:chExt cx="1958218" cy="1768213"/>
          </a:xfrm>
        </p:grpSpPr>
        <p:grpSp>
          <p:nvGrpSpPr>
            <p:cNvPr id="84" name="グループ化 83"/>
            <p:cNvGrpSpPr/>
            <p:nvPr/>
          </p:nvGrpSpPr>
          <p:grpSpPr>
            <a:xfrm>
              <a:off x="1952250" y="4911703"/>
              <a:ext cx="1958218" cy="1504116"/>
              <a:chOff x="7982329" y="469246"/>
              <a:chExt cx="1958218" cy="1504116"/>
            </a:xfrm>
          </p:grpSpPr>
          <p:sp>
            <p:nvSpPr>
              <p:cNvPr id="86" name="円/楕円 85"/>
              <p:cNvSpPr/>
              <p:nvPr/>
            </p:nvSpPr>
            <p:spPr bwMode="auto">
              <a:xfrm>
                <a:off x="7982329" y="469246"/>
                <a:ext cx="743774" cy="72556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971958"/>
                  </a:buClr>
                  <a:buSzPct val="70000"/>
                  <a:buFont typeface="Wingdings" pitchFamily="2" charset="2"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grpSp>
            <p:nvGrpSpPr>
              <p:cNvPr id="87" name="グループ化 86"/>
              <p:cNvGrpSpPr/>
              <p:nvPr/>
            </p:nvGrpSpPr>
            <p:grpSpPr>
              <a:xfrm>
                <a:off x="8710626" y="1086333"/>
                <a:ext cx="378629" cy="480133"/>
                <a:chOff x="2634975" y="1651689"/>
                <a:chExt cx="378629" cy="480133"/>
              </a:xfrm>
            </p:grpSpPr>
            <p:sp>
              <p:nvSpPr>
                <p:cNvPr id="92" name="円/楕円 91"/>
                <p:cNvSpPr/>
                <p:nvPr/>
              </p:nvSpPr>
              <p:spPr bwMode="auto">
                <a:xfrm>
                  <a:off x="2651354" y="1827022"/>
                  <a:ext cx="304800" cy="304800"/>
                </a:xfrm>
                <a:prstGeom prst="ellipse">
                  <a:avLst/>
                </a:prstGeom>
                <a:solidFill>
                  <a:srgbClr val="92D050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971958"/>
                    </a:buClr>
                    <a:buSzPct val="70000"/>
                    <a:buFont typeface="Wingdings" pitchFamily="2" charset="2"/>
                    <a:buNone/>
                    <a:tabLst/>
                  </a:pPr>
                  <a:endParaRPr kumimoji="1" lang="ja-JP" alt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ＭＳ Ｐゴシック" pitchFamily="50" charset="-128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3" name="テキスト ボックス 92"/>
                    <p:cNvSpPr txBox="1"/>
                    <p:nvPr/>
                  </p:nvSpPr>
                  <p:spPr>
                    <a:xfrm>
                      <a:off x="2634975" y="1651689"/>
                      <a:ext cx="378629" cy="4230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ja-JP" sz="2200" b="0" i="1" baseline="-25000" smtClean="0">
                                <a:latin typeface="Cambria Math"/>
                              </a:rPr>
                              <m:t>𝜂</m:t>
                            </m:r>
                            <m:r>
                              <a:rPr kumimoji="1" lang="en-US" altLang="ja-JP" sz="2200" b="0" i="1" baseline="-25000" smtClean="0">
                                <a:latin typeface="Cambria Math"/>
                              </a:rPr>
                              <m:t>′</m:t>
                            </m:r>
                          </m:oMath>
                        </m:oMathPara>
                      </a14:m>
                      <a:endParaRPr kumimoji="1" lang="ja-JP" altLang="en-US" sz="2200" baseline="-25000" dirty="0"/>
                    </a:p>
                  </p:txBody>
                </p:sp>
              </mc:Choice>
              <mc:Fallback xmlns="">
                <p:sp>
                  <p:nvSpPr>
                    <p:cNvPr id="93" name="テキスト ボックス 9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34975" y="1651689"/>
                      <a:ext cx="378629" cy="423065"/>
                    </a:xfrm>
                    <a:prstGeom prst="rect">
                      <a:avLst/>
                    </a:prstGeom>
                    <a:blipFill rotWithShape="0">
                      <a:blip r:embed="rId18"/>
                      <a:stretch>
                        <a:fillRect r="-3226" b="-2898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8" name="直線矢印コネクタ 87"/>
              <p:cNvCxnSpPr/>
              <p:nvPr/>
            </p:nvCxnSpPr>
            <p:spPr bwMode="auto">
              <a:xfrm>
                <a:off x="8407359" y="884920"/>
                <a:ext cx="360717" cy="403057"/>
              </a:xfrm>
              <a:prstGeom prst="straightConnector1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直線矢印コネクタ 88"/>
              <p:cNvCxnSpPr/>
              <p:nvPr/>
            </p:nvCxnSpPr>
            <p:spPr bwMode="auto">
              <a:xfrm flipV="1">
                <a:off x="9045336" y="1008759"/>
                <a:ext cx="531190" cy="274139"/>
              </a:xfrm>
              <a:prstGeom prst="straightConnector1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" name="直線矢印コネクタ 89"/>
              <p:cNvCxnSpPr/>
              <p:nvPr/>
            </p:nvCxnSpPr>
            <p:spPr bwMode="auto">
              <a:xfrm flipH="1">
                <a:off x="8398090" y="1546246"/>
                <a:ext cx="386524" cy="427116"/>
              </a:xfrm>
              <a:prstGeom prst="straightConnector1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テキスト ボックス 90"/>
                  <p:cNvSpPr txBox="1"/>
                  <p:nvPr/>
                </p:nvSpPr>
                <p:spPr>
                  <a:xfrm>
                    <a:off x="9550248" y="715700"/>
                    <a:ext cx="39029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>
                      <a:buClr>
                        <a:srgbClr val="FF0000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𝛾</m:t>
                          </m:r>
                        </m:oMath>
                      </m:oMathPara>
                    </a14:m>
                    <a:endParaRPr kumimoji="1" lang="ja-JP" altLang="en-US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91" name="テキスト ボックス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50248" y="715700"/>
                    <a:ext cx="390299" cy="400110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b="-6061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テキスト ボックス 84"/>
                <p:cNvSpPr txBox="1"/>
                <p:nvPr/>
              </p:nvSpPr>
              <p:spPr>
                <a:xfrm>
                  <a:off x="2079543" y="6279806"/>
                  <a:ext cx="39029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𝛾</m:t>
                        </m:r>
                      </m:oMath>
                    </m:oMathPara>
                  </a14:m>
                  <a:endPara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85" name="テキスト ボックス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9543" y="6279806"/>
                  <a:ext cx="390299" cy="400110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テキスト ボックス 94"/>
              <p:cNvSpPr txBox="1"/>
              <p:nvPr/>
            </p:nvSpPr>
            <p:spPr>
              <a:xfrm>
                <a:off x="5162306" y="3779031"/>
                <a:ext cx="32907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smtClean="0">
                            <a:solidFill>
                              <a:srgbClr val="008000"/>
                            </a:solidFill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lang="en-US" altLang="ja-JP" b="1" i="1" smtClean="0">
                            <a:solidFill>
                              <a:srgbClr val="008000"/>
                            </a:solidFill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𝜼</m:t>
                        </m:r>
                      </m:e>
                      <m:sup>
                        <m:r>
                          <a:rPr lang="en-US" altLang="ja-JP" b="1" i="1" smtClean="0">
                            <a:solidFill>
                              <a:srgbClr val="008000"/>
                            </a:solidFill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′</m:t>
                        </m:r>
                      </m:sup>
                    </m:sSup>
                    <m:r>
                      <a:rPr lang="en-US" altLang="ja-JP" b="1" i="1" smtClean="0">
                        <a:solidFill>
                          <a:srgbClr val="008000"/>
                        </a:solidFill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→</m:t>
                    </m:r>
                    <m:r>
                      <a:rPr lang="en-US" altLang="ja-JP" b="1" i="1" smtClean="0">
                        <a:solidFill>
                          <a:srgbClr val="008000"/>
                        </a:solidFill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𝟐</m:t>
                    </m:r>
                    <m:r>
                      <a:rPr lang="en-US" altLang="ja-JP" b="1" i="1" smtClean="0">
                        <a:solidFill>
                          <a:srgbClr val="008000"/>
                        </a:solidFill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𝜸</m:t>
                    </m:r>
                  </m:oMath>
                </a14:m>
                <a:r>
                  <a:rPr lang="en-US" altLang="ja-JP" b="1" dirty="0" smtClean="0">
                    <a:solidFill>
                      <a:srgbClr val="008000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above </a:t>
                </a:r>
                <a:r>
                  <a:rPr kumimoji="1" lang="en-US" altLang="ja-JP" b="1" dirty="0" smtClean="0">
                    <a:solidFill>
                      <a:srgbClr val="008000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the threshold</a:t>
                </a:r>
                <a:endParaRPr kumimoji="1" lang="ja-JP" altLang="en-US" b="1" dirty="0" smtClean="0">
                  <a:solidFill>
                    <a:srgbClr val="008000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95" name="テキスト ボックス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306" y="3779031"/>
                <a:ext cx="3290709" cy="400110"/>
              </a:xfrm>
              <a:prstGeom prst="rect">
                <a:avLst/>
              </a:prstGeom>
              <a:blipFill rotWithShape="0">
                <a:blip r:embed="rId21"/>
                <a:stretch>
                  <a:fillRect l="-185" t="-9091" r="-926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テキスト ボックス 96"/>
              <p:cNvSpPr txBox="1"/>
              <p:nvPr/>
            </p:nvSpPr>
            <p:spPr>
              <a:xfrm>
                <a:off x="2241120" y="765420"/>
                <a:ext cx="1552541" cy="441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baseline="300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12</a:t>
                </a:r>
                <a:r>
                  <a:rPr kumimoji="1"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C(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𝛾</m:t>
                    </m:r>
                  </m:oMath>
                </a14:m>
                <a:r>
                  <a:rPr kumimoji="1"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,p)</a:t>
                </a:r>
                <a:r>
                  <a:rPr kumimoji="1" lang="en-US" altLang="ja-JP" baseline="300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11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b="0" i="0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B</m:t>
                        </m:r>
                      </m:e>
                      <m:sub>
                        <m:sSup>
                          <m:sSupPr>
                            <m:ctrlPr>
                              <a:rPr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𝜂</m:t>
                            </m:r>
                          </m:e>
                          <m:sup>
                            <m:r>
                              <a:rPr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97" name="テキスト ボックス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120" y="765420"/>
                <a:ext cx="1552541" cy="441275"/>
              </a:xfrm>
              <a:prstGeom prst="rect">
                <a:avLst/>
              </a:prstGeom>
              <a:blipFill rotWithShape="0">
                <a:blip r:embed="rId22"/>
                <a:stretch>
                  <a:fillRect l="-1181" t="-8333" b="-152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グループ化 14"/>
          <p:cNvGrpSpPr/>
          <p:nvPr/>
        </p:nvGrpSpPr>
        <p:grpSpPr>
          <a:xfrm>
            <a:off x="2185927" y="427333"/>
            <a:ext cx="4766269" cy="2853479"/>
            <a:chOff x="2185927" y="427333"/>
            <a:chExt cx="4766269" cy="2853479"/>
          </a:xfrm>
        </p:grpSpPr>
        <p:sp>
          <p:nvSpPr>
            <p:cNvPr id="12" name="フリーフォーム 11"/>
            <p:cNvSpPr/>
            <p:nvPr/>
          </p:nvSpPr>
          <p:spPr bwMode="auto">
            <a:xfrm>
              <a:off x="2185927" y="427333"/>
              <a:ext cx="4766269" cy="2853479"/>
            </a:xfrm>
            <a:custGeom>
              <a:avLst/>
              <a:gdLst>
                <a:gd name="connsiteX0" fmla="*/ 0 w 4769584"/>
                <a:gd name="connsiteY0" fmla="*/ 2807529 h 2848884"/>
                <a:gd name="connsiteX1" fmla="*/ 450308 w 4769584"/>
                <a:gd name="connsiteY1" fmla="*/ 2802934 h 2848884"/>
                <a:gd name="connsiteX2" fmla="*/ 1153339 w 4769584"/>
                <a:gd name="connsiteY2" fmla="*/ 2720225 h 2848884"/>
                <a:gd name="connsiteX3" fmla="*/ 1281998 w 4769584"/>
                <a:gd name="connsiteY3" fmla="*/ 2706440 h 2848884"/>
                <a:gd name="connsiteX4" fmla="*/ 1562292 w 4769584"/>
                <a:gd name="connsiteY4" fmla="*/ 2563996 h 2848884"/>
                <a:gd name="connsiteX5" fmla="*/ 1778255 w 4769584"/>
                <a:gd name="connsiteY5" fmla="*/ 2320462 h 2848884"/>
                <a:gd name="connsiteX6" fmla="*/ 2081524 w 4769584"/>
                <a:gd name="connsiteY6" fmla="*/ 2008004 h 2848884"/>
                <a:gd name="connsiteX7" fmla="*/ 2279108 w 4769584"/>
                <a:gd name="connsiteY7" fmla="*/ 1635811 h 2848884"/>
                <a:gd name="connsiteX8" fmla="*/ 2430742 w 4769584"/>
                <a:gd name="connsiteY8" fmla="*/ 1236048 h 2848884"/>
                <a:gd name="connsiteX9" fmla="*/ 2481286 w 4769584"/>
                <a:gd name="connsiteY9" fmla="*/ 1038464 h 2848884"/>
                <a:gd name="connsiteX10" fmla="*/ 2508856 w 4769584"/>
                <a:gd name="connsiteY10" fmla="*/ 1024679 h 2848884"/>
                <a:gd name="connsiteX11" fmla="*/ 2554806 w 4769584"/>
                <a:gd name="connsiteY11" fmla="*/ 1038464 h 2848884"/>
                <a:gd name="connsiteX12" fmla="*/ 2660491 w 4769584"/>
                <a:gd name="connsiteY12" fmla="*/ 1484177 h 2848884"/>
                <a:gd name="connsiteX13" fmla="*/ 2734010 w 4769584"/>
                <a:gd name="connsiteY13" fmla="*/ 1686355 h 2848884"/>
                <a:gd name="connsiteX14" fmla="*/ 2830505 w 4769584"/>
                <a:gd name="connsiteY14" fmla="*/ 1736900 h 2848884"/>
                <a:gd name="connsiteX15" fmla="*/ 2945379 w 4769584"/>
                <a:gd name="connsiteY15" fmla="*/ 1557696 h 2848884"/>
                <a:gd name="connsiteX16" fmla="*/ 3087823 w 4769584"/>
                <a:gd name="connsiteY16" fmla="*/ 606536 h 2848884"/>
                <a:gd name="connsiteX17" fmla="*/ 3156748 w 4769584"/>
                <a:gd name="connsiteY17" fmla="*/ 114874 h 2848884"/>
                <a:gd name="connsiteX18" fmla="*/ 3188913 w 4769584"/>
                <a:gd name="connsiteY18" fmla="*/ 0 h 2848884"/>
                <a:gd name="connsiteX19" fmla="*/ 3294597 w 4769584"/>
                <a:gd name="connsiteY19" fmla="*/ 1488772 h 2848884"/>
                <a:gd name="connsiteX20" fmla="*/ 3340547 w 4769584"/>
                <a:gd name="connsiteY20" fmla="*/ 1792040 h 2848884"/>
                <a:gd name="connsiteX21" fmla="*/ 3395686 w 4769584"/>
                <a:gd name="connsiteY21" fmla="*/ 1962054 h 2848884"/>
                <a:gd name="connsiteX22" fmla="*/ 3455421 w 4769584"/>
                <a:gd name="connsiteY22" fmla="*/ 1989624 h 2848884"/>
                <a:gd name="connsiteX23" fmla="*/ 3570296 w 4769584"/>
                <a:gd name="connsiteY23" fmla="*/ 1906914 h 2848884"/>
                <a:gd name="connsiteX24" fmla="*/ 3648410 w 4769584"/>
                <a:gd name="connsiteY24" fmla="*/ 1897724 h 2848884"/>
                <a:gd name="connsiteX25" fmla="*/ 3790854 w 4769584"/>
                <a:gd name="connsiteY25" fmla="*/ 2076928 h 2848884"/>
                <a:gd name="connsiteX26" fmla="*/ 3896539 w 4769584"/>
                <a:gd name="connsiteY26" fmla="*/ 2260727 h 2848884"/>
                <a:gd name="connsiteX27" fmla="*/ 4016008 w 4769584"/>
                <a:gd name="connsiteY27" fmla="*/ 2412361 h 2848884"/>
                <a:gd name="connsiteX28" fmla="*/ 4282517 w 4769584"/>
                <a:gd name="connsiteY28" fmla="*/ 2527236 h 2848884"/>
                <a:gd name="connsiteX29" fmla="*/ 4590380 w 4769584"/>
                <a:gd name="connsiteY29" fmla="*/ 2619135 h 2848884"/>
                <a:gd name="connsiteX30" fmla="*/ 4769584 w 4769584"/>
                <a:gd name="connsiteY30" fmla="*/ 2651300 h 2848884"/>
                <a:gd name="connsiteX31" fmla="*/ 4764989 w 4769584"/>
                <a:gd name="connsiteY31" fmla="*/ 2848884 h 2848884"/>
                <a:gd name="connsiteX32" fmla="*/ 0 w 4769584"/>
                <a:gd name="connsiteY32" fmla="*/ 2807529 h 2848884"/>
                <a:gd name="connsiteX0" fmla="*/ 0 w 4769584"/>
                <a:gd name="connsiteY0" fmla="*/ 2807529 h 2848884"/>
                <a:gd name="connsiteX1" fmla="*/ 450308 w 4769584"/>
                <a:gd name="connsiteY1" fmla="*/ 2802934 h 2848884"/>
                <a:gd name="connsiteX2" fmla="*/ 1153339 w 4769584"/>
                <a:gd name="connsiteY2" fmla="*/ 2720225 h 2848884"/>
                <a:gd name="connsiteX3" fmla="*/ 1281998 w 4769584"/>
                <a:gd name="connsiteY3" fmla="*/ 2706440 h 2848884"/>
                <a:gd name="connsiteX4" fmla="*/ 1562292 w 4769584"/>
                <a:gd name="connsiteY4" fmla="*/ 2563996 h 2848884"/>
                <a:gd name="connsiteX5" fmla="*/ 1778255 w 4769584"/>
                <a:gd name="connsiteY5" fmla="*/ 2320462 h 2848884"/>
                <a:gd name="connsiteX6" fmla="*/ 2081524 w 4769584"/>
                <a:gd name="connsiteY6" fmla="*/ 2008004 h 2848884"/>
                <a:gd name="connsiteX7" fmla="*/ 2279108 w 4769584"/>
                <a:gd name="connsiteY7" fmla="*/ 1635811 h 2848884"/>
                <a:gd name="connsiteX8" fmla="*/ 2430742 w 4769584"/>
                <a:gd name="connsiteY8" fmla="*/ 1236048 h 2848884"/>
                <a:gd name="connsiteX9" fmla="*/ 2481286 w 4769584"/>
                <a:gd name="connsiteY9" fmla="*/ 1038464 h 2848884"/>
                <a:gd name="connsiteX10" fmla="*/ 2508856 w 4769584"/>
                <a:gd name="connsiteY10" fmla="*/ 1024679 h 2848884"/>
                <a:gd name="connsiteX11" fmla="*/ 2554806 w 4769584"/>
                <a:gd name="connsiteY11" fmla="*/ 1038464 h 2848884"/>
                <a:gd name="connsiteX12" fmla="*/ 2660491 w 4769584"/>
                <a:gd name="connsiteY12" fmla="*/ 1484177 h 2848884"/>
                <a:gd name="connsiteX13" fmla="*/ 2734010 w 4769584"/>
                <a:gd name="connsiteY13" fmla="*/ 1686355 h 2848884"/>
                <a:gd name="connsiteX14" fmla="*/ 2830505 w 4769584"/>
                <a:gd name="connsiteY14" fmla="*/ 1736900 h 2848884"/>
                <a:gd name="connsiteX15" fmla="*/ 2945379 w 4769584"/>
                <a:gd name="connsiteY15" fmla="*/ 1557696 h 2848884"/>
                <a:gd name="connsiteX16" fmla="*/ 3087823 w 4769584"/>
                <a:gd name="connsiteY16" fmla="*/ 606536 h 2848884"/>
                <a:gd name="connsiteX17" fmla="*/ 3156748 w 4769584"/>
                <a:gd name="connsiteY17" fmla="*/ 114874 h 2848884"/>
                <a:gd name="connsiteX18" fmla="*/ 3188913 w 4769584"/>
                <a:gd name="connsiteY18" fmla="*/ 0 h 2848884"/>
                <a:gd name="connsiteX19" fmla="*/ 3294597 w 4769584"/>
                <a:gd name="connsiteY19" fmla="*/ 1488772 h 2848884"/>
                <a:gd name="connsiteX20" fmla="*/ 3340547 w 4769584"/>
                <a:gd name="connsiteY20" fmla="*/ 1792040 h 2848884"/>
                <a:gd name="connsiteX21" fmla="*/ 3395686 w 4769584"/>
                <a:gd name="connsiteY21" fmla="*/ 1962054 h 2848884"/>
                <a:gd name="connsiteX22" fmla="*/ 3455421 w 4769584"/>
                <a:gd name="connsiteY22" fmla="*/ 1989624 h 2848884"/>
                <a:gd name="connsiteX23" fmla="*/ 3570296 w 4769584"/>
                <a:gd name="connsiteY23" fmla="*/ 1906914 h 2848884"/>
                <a:gd name="connsiteX24" fmla="*/ 3648410 w 4769584"/>
                <a:gd name="connsiteY24" fmla="*/ 1897724 h 2848884"/>
                <a:gd name="connsiteX25" fmla="*/ 3790854 w 4769584"/>
                <a:gd name="connsiteY25" fmla="*/ 2076928 h 2848884"/>
                <a:gd name="connsiteX26" fmla="*/ 3896539 w 4769584"/>
                <a:gd name="connsiteY26" fmla="*/ 2260727 h 2848884"/>
                <a:gd name="connsiteX27" fmla="*/ 4016008 w 4769584"/>
                <a:gd name="connsiteY27" fmla="*/ 2412361 h 2848884"/>
                <a:gd name="connsiteX28" fmla="*/ 4282517 w 4769584"/>
                <a:gd name="connsiteY28" fmla="*/ 2527236 h 2848884"/>
                <a:gd name="connsiteX29" fmla="*/ 4590380 w 4769584"/>
                <a:gd name="connsiteY29" fmla="*/ 2619135 h 2848884"/>
                <a:gd name="connsiteX30" fmla="*/ 4769584 w 4769584"/>
                <a:gd name="connsiteY30" fmla="*/ 2651300 h 2848884"/>
                <a:gd name="connsiteX31" fmla="*/ 4764989 w 4769584"/>
                <a:gd name="connsiteY31" fmla="*/ 2848884 h 2848884"/>
                <a:gd name="connsiteX32" fmla="*/ 827096 w 4769584"/>
                <a:gd name="connsiteY32" fmla="*/ 2816719 h 2848884"/>
                <a:gd name="connsiteX33" fmla="*/ 0 w 4769584"/>
                <a:gd name="connsiteY33" fmla="*/ 2807529 h 2848884"/>
                <a:gd name="connsiteX0" fmla="*/ 0 w 4769584"/>
                <a:gd name="connsiteY0" fmla="*/ 2807529 h 2848884"/>
                <a:gd name="connsiteX1" fmla="*/ 450308 w 4769584"/>
                <a:gd name="connsiteY1" fmla="*/ 2802934 h 2848884"/>
                <a:gd name="connsiteX2" fmla="*/ 1153339 w 4769584"/>
                <a:gd name="connsiteY2" fmla="*/ 2720225 h 2848884"/>
                <a:gd name="connsiteX3" fmla="*/ 1281998 w 4769584"/>
                <a:gd name="connsiteY3" fmla="*/ 2706440 h 2848884"/>
                <a:gd name="connsiteX4" fmla="*/ 1562292 w 4769584"/>
                <a:gd name="connsiteY4" fmla="*/ 2563996 h 2848884"/>
                <a:gd name="connsiteX5" fmla="*/ 1778255 w 4769584"/>
                <a:gd name="connsiteY5" fmla="*/ 2320462 h 2848884"/>
                <a:gd name="connsiteX6" fmla="*/ 2081524 w 4769584"/>
                <a:gd name="connsiteY6" fmla="*/ 2008004 h 2848884"/>
                <a:gd name="connsiteX7" fmla="*/ 2279108 w 4769584"/>
                <a:gd name="connsiteY7" fmla="*/ 1635811 h 2848884"/>
                <a:gd name="connsiteX8" fmla="*/ 2430742 w 4769584"/>
                <a:gd name="connsiteY8" fmla="*/ 1236048 h 2848884"/>
                <a:gd name="connsiteX9" fmla="*/ 2481286 w 4769584"/>
                <a:gd name="connsiteY9" fmla="*/ 1038464 h 2848884"/>
                <a:gd name="connsiteX10" fmla="*/ 2508856 w 4769584"/>
                <a:gd name="connsiteY10" fmla="*/ 1024679 h 2848884"/>
                <a:gd name="connsiteX11" fmla="*/ 2554806 w 4769584"/>
                <a:gd name="connsiteY11" fmla="*/ 1038464 h 2848884"/>
                <a:gd name="connsiteX12" fmla="*/ 2660491 w 4769584"/>
                <a:gd name="connsiteY12" fmla="*/ 1484177 h 2848884"/>
                <a:gd name="connsiteX13" fmla="*/ 2734010 w 4769584"/>
                <a:gd name="connsiteY13" fmla="*/ 1686355 h 2848884"/>
                <a:gd name="connsiteX14" fmla="*/ 2830505 w 4769584"/>
                <a:gd name="connsiteY14" fmla="*/ 1736900 h 2848884"/>
                <a:gd name="connsiteX15" fmla="*/ 2945379 w 4769584"/>
                <a:gd name="connsiteY15" fmla="*/ 1557696 h 2848884"/>
                <a:gd name="connsiteX16" fmla="*/ 3087823 w 4769584"/>
                <a:gd name="connsiteY16" fmla="*/ 606536 h 2848884"/>
                <a:gd name="connsiteX17" fmla="*/ 3156748 w 4769584"/>
                <a:gd name="connsiteY17" fmla="*/ 114874 h 2848884"/>
                <a:gd name="connsiteX18" fmla="*/ 3188913 w 4769584"/>
                <a:gd name="connsiteY18" fmla="*/ 0 h 2848884"/>
                <a:gd name="connsiteX19" fmla="*/ 3294597 w 4769584"/>
                <a:gd name="connsiteY19" fmla="*/ 1488772 h 2848884"/>
                <a:gd name="connsiteX20" fmla="*/ 3340547 w 4769584"/>
                <a:gd name="connsiteY20" fmla="*/ 1792040 h 2848884"/>
                <a:gd name="connsiteX21" fmla="*/ 3395686 w 4769584"/>
                <a:gd name="connsiteY21" fmla="*/ 1962054 h 2848884"/>
                <a:gd name="connsiteX22" fmla="*/ 3455421 w 4769584"/>
                <a:gd name="connsiteY22" fmla="*/ 1989624 h 2848884"/>
                <a:gd name="connsiteX23" fmla="*/ 3570296 w 4769584"/>
                <a:gd name="connsiteY23" fmla="*/ 1906914 h 2848884"/>
                <a:gd name="connsiteX24" fmla="*/ 3648410 w 4769584"/>
                <a:gd name="connsiteY24" fmla="*/ 1897724 h 2848884"/>
                <a:gd name="connsiteX25" fmla="*/ 3790854 w 4769584"/>
                <a:gd name="connsiteY25" fmla="*/ 2076928 h 2848884"/>
                <a:gd name="connsiteX26" fmla="*/ 3896539 w 4769584"/>
                <a:gd name="connsiteY26" fmla="*/ 2260727 h 2848884"/>
                <a:gd name="connsiteX27" fmla="*/ 4016008 w 4769584"/>
                <a:gd name="connsiteY27" fmla="*/ 2412361 h 2848884"/>
                <a:gd name="connsiteX28" fmla="*/ 4282517 w 4769584"/>
                <a:gd name="connsiteY28" fmla="*/ 2527236 h 2848884"/>
                <a:gd name="connsiteX29" fmla="*/ 4590380 w 4769584"/>
                <a:gd name="connsiteY29" fmla="*/ 2619135 h 2848884"/>
                <a:gd name="connsiteX30" fmla="*/ 4769584 w 4769584"/>
                <a:gd name="connsiteY30" fmla="*/ 2651300 h 2848884"/>
                <a:gd name="connsiteX31" fmla="*/ 4764989 w 4769584"/>
                <a:gd name="connsiteY31" fmla="*/ 2848884 h 2848884"/>
                <a:gd name="connsiteX32" fmla="*/ 170014 w 4769584"/>
                <a:gd name="connsiteY32" fmla="*/ 2802934 h 2848884"/>
                <a:gd name="connsiteX33" fmla="*/ 0 w 4769584"/>
                <a:gd name="connsiteY33" fmla="*/ 2807529 h 2848884"/>
                <a:gd name="connsiteX0" fmla="*/ 0 w 4769584"/>
                <a:gd name="connsiteY0" fmla="*/ 2807529 h 2848884"/>
                <a:gd name="connsiteX1" fmla="*/ 450308 w 4769584"/>
                <a:gd name="connsiteY1" fmla="*/ 2802934 h 2848884"/>
                <a:gd name="connsiteX2" fmla="*/ 1153339 w 4769584"/>
                <a:gd name="connsiteY2" fmla="*/ 2720225 h 2848884"/>
                <a:gd name="connsiteX3" fmla="*/ 1281998 w 4769584"/>
                <a:gd name="connsiteY3" fmla="*/ 2706440 h 2848884"/>
                <a:gd name="connsiteX4" fmla="*/ 1562292 w 4769584"/>
                <a:gd name="connsiteY4" fmla="*/ 2563996 h 2848884"/>
                <a:gd name="connsiteX5" fmla="*/ 1778255 w 4769584"/>
                <a:gd name="connsiteY5" fmla="*/ 2320462 h 2848884"/>
                <a:gd name="connsiteX6" fmla="*/ 2081524 w 4769584"/>
                <a:gd name="connsiteY6" fmla="*/ 2008004 h 2848884"/>
                <a:gd name="connsiteX7" fmla="*/ 2279108 w 4769584"/>
                <a:gd name="connsiteY7" fmla="*/ 1635811 h 2848884"/>
                <a:gd name="connsiteX8" fmla="*/ 2430742 w 4769584"/>
                <a:gd name="connsiteY8" fmla="*/ 1236048 h 2848884"/>
                <a:gd name="connsiteX9" fmla="*/ 2481286 w 4769584"/>
                <a:gd name="connsiteY9" fmla="*/ 1038464 h 2848884"/>
                <a:gd name="connsiteX10" fmla="*/ 2508856 w 4769584"/>
                <a:gd name="connsiteY10" fmla="*/ 1024679 h 2848884"/>
                <a:gd name="connsiteX11" fmla="*/ 2554806 w 4769584"/>
                <a:gd name="connsiteY11" fmla="*/ 1038464 h 2848884"/>
                <a:gd name="connsiteX12" fmla="*/ 2660491 w 4769584"/>
                <a:gd name="connsiteY12" fmla="*/ 1484177 h 2848884"/>
                <a:gd name="connsiteX13" fmla="*/ 2734010 w 4769584"/>
                <a:gd name="connsiteY13" fmla="*/ 1686355 h 2848884"/>
                <a:gd name="connsiteX14" fmla="*/ 2830505 w 4769584"/>
                <a:gd name="connsiteY14" fmla="*/ 1736900 h 2848884"/>
                <a:gd name="connsiteX15" fmla="*/ 2945379 w 4769584"/>
                <a:gd name="connsiteY15" fmla="*/ 1557696 h 2848884"/>
                <a:gd name="connsiteX16" fmla="*/ 3087823 w 4769584"/>
                <a:gd name="connsiteY16" fmla="*/ 606536 h 2848884"/>
                <a:gd name="connsiteX17" fmla="*/ 3156748 w 4769584"/>
                <a:gd name="connsiteY17" fmla="*/ 114874 h 2848884"/>
                <a:gd name="connsiteX18" fmla="*/ 3188913 w 4769584"/>
                <a:gd name="connsiteY18" fmla="*/ 0 h 2848884"/>
                <a:gd name="connsiteX19" fmla="*/ 3294597 w 4769584"/>
                <a:gd name="connsiteY19" fmla="*/ 1488772 h 2848884"/>
                <a:gd name="connsiteX20" fmla="*/ 3340547 w 4769584"/>
                <a:gd name="connsiteY20" fmla="*/ 1792040 h 2848884"/>
                <a:gd name="connsiteX21" fmla="*/ 3395686 w 4769584"/>
                <a:gd name="connsiteY21" fmla="*/ 1962054 h 2848884"/>
                <a:gd name="connsiteX22" fmla="*/ 3455421 w 4769584"/>
                <a:gd name="connsiteY22" fmla="*/ 1989624 h 2848884"/>
                <a:gd name="connsiteX23" fmla="*/ 3570296 w 4769584"/>
                <a:gd name="connsiteY23" fmla="*/ 1906914 h 2848884"/>
                <a:gd name="connsiteX24" fmla="*/ 3648410 w 4769584"/>
                <a:gd name="connsiteY24" fmla="*/ 1897724 h 2848884"/>
                <a:gd name="connsiteX25" fmla="*/ 3790854 w 4769584"/>
                <a:gd name="connsiteY25" fmla="*/ 2076928 h 2848884"/>
                <a:gd name="connsiteX26" fmla="*/ 3896539 w 4769584"/>
                <a:gd name="connsiteY26" fmla="*/ 2260727 h 2848884"/>
                <a:gd name="connsiteX27" fmla="*/ 4016008 w 4769584"/>
                <a:gd name="connsiteY27" fmla="*/ 2412361 h 2848884"/>
                <a:gd name="connsiteX28" fmla="*/ 4282517 w 4769584"/>
                <a:gd name="connsiteY28" fmla="*/ 2527236 h 2848884"/>
                <a:gd name="connsiteX29" fmla="*/ 4590380 w 4769584"/>
                <a:gd name="connsiteY29" fmla="*/ 2619135 h 2848884"/>
                <a:gd name="connsiteX30" fmla="*/ 4769584 w 4769584"/>
                <a:gd name="connsiteY30" fmla="*/ 2651300 h 2848884"/>
                <a:gd name="connsiteX31" fmla="*/ 4764989 w 4769584"/>
                <a:gd name="connsiteY31" fmla="*/ 2848884 h 2848884"/>
                <a:gd name="connsiteX32" fmla="*/ 891425 w 4769584"/>
                <a:gd name="connsiteY32" fmla="*/ 2807529 h 2848884"/>
                <a:gd name="connsiteX33" fmla="*/ 170014 w 4769584"/>
                <a:gd name="connsiteY33" fmla="*/ 2802934 h 2848884"/>
                <a:gd name="connsiteX34" fmla="*/ 0 w 4769584"/>
                <a:gd name="connsiteY34" fmla="*/ 2807529 h 2848884"/>
                <a:gd name="connsiteX0" fmla="*/ 0 w 4769584"/>
                <a:gd name="connsiteY0" fmla="*/ 2807529 h 2853479"/>
                <a:gd name="connsiteX1" fmla="*/ 450308 w 4769584"/>
                <a:gd name="connsiteY1" fmla="*/ 2802934 h 2853479"/>
                <a:gd name="connsiteX2" fmla="*/ 1153339 w 4769584"/>
                <a:gd name="connsiteY2" fmla="*/ 2720225 h 2853479"/>
                <a:gd name="connsiteX3" fmla="*/ 1281998 w 4769584"/>
                <a:gd name="connsiteY3" fmla="*/ 2706440 h 2853479"/>
                <a:gd name="connsiteX4" fmla="*/ 1562292 w 4769584"/>
                <a:gd name="connsiteY4" fmla="*/ 2563996 h 2853479"/>
                <a:gd name="connsiteX5" fmla="*/ 1778255 w 4769584"/>
                <a:gd name="connsiteY5" fmla="*/ 2320462 h 2853479"/>
                <a:gd name="connsiteX6" fmla="*/ 2081524 w 4769584"/>
                <a:gd name="connsiteY6" fmla="*/ 2008004 h 2853479"/>
                <a:gd name="connsiteX7" fmla="*/ 2279108 w 4769584"/>
                <a:gd name="connsiteY7" fmla="*/ 1635811 h 2853479"/>
                <a:gd name="connsiteX8" fmla="*/ 2430742 w 4769584"/>
                <a:gd name="connsiteY8" fmla="*/ 1236048 h 2853479"/>
                <a:gd name="connsiteX9" fmla="*/ 2481286 w 4769584"/>
                <a:gd name="connsiteY9" fmla="*/ 1038464 h 2853479"/>
                <a:gd name="connsiteX10" fmla="*/ 2508856 w 4769584"/>
                <a:gd name="connsiteY10" fmla="*/ 1024679 h 2853479"/>
                <a:gd name="connsiteX11" fmla="*/ 2554806 w 4769584"/>
                <a:gd name="connsiteY11" fmla="*/ 1038464 h 2853479"/>
                <a:gd name="connsiteX12" fmla="*/ 2660491 w 4769584"/>
                <a:gd name="connsiteY12" fmla="*/ 1484177 h 2853479"/>
                <a:gd name="connsiteX13" fmla="*/ 2734010 w 4769584"/>
                <a:gd name="connsiteY13" fmla="*/ 1686355 h 2853479"/>
                <a:gd name="connsiteX14" fmla="*/ 2830505 w 4769584"/>
                <a:gd name="connsiteY14" fmla="*/ 1736900 h 2853479"/>
                <a:gd name="connsiteX15" fmla="*/ 2945379 w 4769584"/>
                <a:gd name="connsiteY15" fmla="*/ 1557696 h 2853479"/>
                <a:gd name="connsiteX16" fmla="*/ 3087823 w 4769584"/>
                <a:gd name="connsiteY16" fmla="*/ 606536 h 2853479"/>
                <a:gd name="connsiteX17" fmla="*/ 3156748 w 4769584"/>
                <a:gd name="connsiteY17" fmla="*/ 114874 h 2853479"/>
                <a:gd name="connsiteX18" fmla="*/ 3188913 w 4769584"/>
                <a:gd name="connsiteY18" fmla="*/ 0 h 2853479"/>
                <a:gd name="connsiteX19" fmla="*/ 3294597 w 4769584"/>
                <a:gd name="connsiteY19" fmla="*/ 1488772 h 2853479"/>
                <a:gd name="connsiteX20" fmla="*/ 3340547 w 4769584"/>
                <a:gd name="connsiteY20" fmla="*/ 1792040 h 2853479"/>
                <a:gd name="connsiteX21" fmla="*/ 3395686 w 4769584"/>
                <a:gd name="connsiteY21" fmla="*/ 1962054 h 2853479"/>
                <a:gd name="connsiteX22" fmla="*/ 3455421 w 4769584"/>
                <a:gd name="connsiteY22" fmla="*/ 1989624 h 2853479"/>
                <a:gd name="connsiteX23" fmla="*/ 3570296 w 4769584"/>
                <a:gd name="connsiteY23" fmla="*/ 1906914 h 2853479"/>
                <a:gd name="connsiteX24" fmla="*/ 3648410 w 4769584"/>
                <a:gd name="connsiteY24" fmla="*/ 1897724 h 2853479"/>
                <a:gd name="connsiteX25" fmla="*/ 3790854 w 4769584"/>
                <a:gd name="connsiteY25" fmla="*/ 2076928 h 2853479"/>
                <a:gd name="connsiteX26" fmla="*/ 3896539 w 4769584"/>
                <a:gd name="connsiteY26" fmla="*/ 2260727 h 2853479"/>
                <a:gd name="connsiteX27" fmla="*/ 4016008 w 4769584"/>
                <a:gd name="connsiteY27" fmla="*/ 2412361 h 2853479"/>
                <a:gd name="connsiteX28" fmla="*/ 4282517 w 4769584"/>
                <a:gd name="connsiteY28" fmla="*/ 2527236 h 2853479"/>
                <a:gd name="connsiteX29" fmla="*/ 4590380 w 4769584"/>
                <a:gd name="connsiteY29" fmla="*/ 2619135 h 2853479"/>
                <a:gd name="connsiteX30" fmla="*/ 4769584 w 4769584"/>
                <a:gd name="connsiteY30" fmla="*/ 2651300 h 2853479"/>
                <a:gd name="connsiteX31" fmla="*/ 4764989 w 4769584"/>
                <a:gd name="connsiteY31" fmla="*/ 2848884 h 2853479"/>
                <a:gd name="connsiteX32" fmla="*/ 4595 w 4769584"/>
                <a:gd name="connsiteY32" fmla="*/ 2853479 h 2853479"/>
                <a:gd name="connsiteX33" fmla="*/ 170014 w 4769584"/>
                <a:gd name="connsiteY33" fmla="*/ 2802934 h 2853479"/>
                <a:gd name="connsiteX34" fmla="*/ 0 w 4769584"/>
                <a:gd name="connsiteY34" fmla="*/ 2807529 h 2853479"/>
                <a:gd name="connsiteX0" fmla="*/ 118385 w 4887969"/>
                <a:gd name="connsiteY0" fmla="*/ 2807529 h 2919672"/>
                <a:gd name="connsiteX1" fmla="*/ 568693 w 4887969"/>
                <a:gd name="connsiteY1" fmla="*/ 2802934 h 2919672"/>
                <a:gd name="connsiteX2" fmla="*/ 1271724 w 4887969"/>
                <a:gd name="connsiteY2" fmla="*/ 2720225 h 2919672"/>
                <a:gd name="connsiteX3" fmla="*/ 1400383 w 4887969"/>
                <a:gd name="connsiteY3" fmla="*/ 2706440 h 2919672"/>
                <a:gd name="connsiteX4" fmla="*/ 1680677 w 4887969"/>
                <a:gd name="connsiteY4" fmla="*/ 2563996 h 2919672"/>
                <a:gd name="connsiteX5" fmla="*/ 1896640 w 4887969"/>
                <a:gd name="connsiteY5" fmla="*/ 2320462 h 2919672"/>
                <a:gd name="connsiteX6" fmla="*/ 2199909 w 4887969"/>
                <a:gd name="connsiteY6" fmla="*/ 2008004 h 2919672"/>
                <a:gd name="connsiteX7" fmla="*/ 2397493 w 4887969"/>
                <a:gd name="connsiteY7" fmla="*/ 1635811 h 2919672"/>
                <a:gd name="connsiteX8" fmla="*/ 2549127 w 4887969"/>
                <a:gd name="connsiteY8" fmla="*/ 1236048 h 2919672"/>
                <a:gd name="connsiteX9" fmla="*/ 2599671 w 4887969"/>
                <a:gd name="connsiteY9" fmla="*/ 1038464 h 2919672"/>
                <a:gd name="connsiteX10" fmla="*/ 2627241 w 4887969"/>
                <a:gd name="connsiteY10" fmla="*/ 1024679 h 2919672"/>
                <a:gd name="connsiteX11" fmla="*/ 2673191 w 4887969"/>
                <a:gd name="connsiteY11" fmla="*/ 1038464 h 2919672"/>
                <a:gd name="connsiteX12" fmla="*/ 2778876 w 4887969"/>
                <a:gd name="connsiteY12" fmla="*/ 1484177 h 2919672"/>
                <a:gd name="connsiteX13" fmla="*/ 2852395 w 4887969"/>
                <a:gd name="connsiteY13" fmla="*/ 1686355 h 2919672"/>
                <a:gd name="connsiteX14" fmla="*/ 2948890 w 4887969"/>
                <a:gd name="connsiteY14" fmla="*/ 1736900 h 2919672"/>
                <a:gd name="connsiteX15" fmla="*/ 3063764 w 4887969"/>
                <a:gd name="connsiteY15" fmla="*/ 1557696 h 2919672"/>
                <a:gd name="connsiteX16" fmla="*/ 3206208 w 4887969"/>
                <a:gd name="connsiteY16" fmla="*/ 606536 h 2919672"/>
                <a:gd name="connsiteX17" fmla="*/ 3275133 w 4887969"/>
                <a:gd name="connsiteY17" fmla="*/ 114874 h 2919672"/>
                <a:gd name="connsiteX18" fmla="*/ 3307298 w 4887969"/>
                <a:gd name="connsiteY18" fmla="*/ 0 h 2919672"/>
                <a:gd name="connsiteX19" fmla="*/ 3412982 w 4887969"/>
                <a:gd name="connsiteY19" fmla="*/ 1488772 h 2919672"/>
                <a:gd name="connsiteX20" fmla="*/ 3458932 w 4887969"/>
                <a:gd name="connsiteY20" fmla="*/ 1792040 h 2919672"/>
                <a:gd name="connsiteX21" fmla="*/ 3514071 w 4887969"/>
                <a:gd name="connsiteY21" fmla="*/ 1962054 h 2919672"/>
                <a:gd name="connsiteX22" fmla="*/ 3573806 w 4887969"/>
                <a:gd name="connsiteY22" fmla="*/ 1989624 h 2919672"/>
                <a:gd name="connsiteX23" fmla="*/ 3688681 w 4887969"/>
                <a:gd name="connsiteY23" fmla="*/ 1906914 h 2919672"/>
                <a:gd name="connsiteX24" fmla="*/ 3766795 w 4887969"/>
                <a:gd name="connsiteY24" fmla="*/ 1897724 h 2919672"/>
                <a:gd name="connsiteX25" fmla="*/ 3909239 w 4887969"/>
                <a:gd name="connsiteY25" fmla="*/ 2076928 h 2919672"/>
                <a:gd name="connsiteX26" fmla="*/ 4014924 w 4887969"/>
                <a:gd name="connsiteY26" fmla="*/ 2260727 h 2919672"/>
                <a:gd name="connsiteX27" fmla="*/ 4134393 w 4887969"/>
                <a:gd name="connsiteY27" fmla="*/ 2412361 h 2919672"/>
                <a:gd name="connsiteX28" fmla="*/ 4400902 w 4887969"/>
                <a:gd name="connsiteY28" fmla="*/ 2527236 h 2919672"/>
                <a:gd name="connsiteX29" fmla="*/ 4708765 w 4887969"/>
                <a:gd name="connsiteY29" fmla="*/ 2619135 h 2919672"/>
                <a:gd name="connsiteX30" fmla="*/ 4887969 w 4887969"/>
                <a:gd name="connsiteY30" fmla="*/ 2651300 h 2919672"/>
                <a:gd name="connsiteX31" fmla="*/ 4883374 w 4887969"/>
                <a:gd name="connsiteY31" fmla="*/ 2848884 h 2919672"/>
                <a:gd name="connsiteX32" fmla="*/ 122980 w 4887969"/>
                <a:gd name="connsiteY32" fmla="*/ 2853479 h 2919672"/>
                <a:gd name="connsiteX33" fmla="*/ 288399 w 4887969"/>
                <a:gd name="connsiteY33" fmla="*/ 2802934 h 2919672"/>
                <a:gd name="connsiteX34" fmla="*/ 118385 w 4887969"/>
                <a:gd name="connsiteY34" fmla="*/ 2807529 h 2919672"/>
                <a:gd name="connsiteX0" fmla="*/ 106095 w 4887969"/>
                <a:gd name="connsiteY0" fmla="*/ 2473232 h 2919672"/>
                <a:gd name="connsiteX1" fmla="*/ 568693 w 4887969"/>
                <a:gd name="connsiteY1" fmla="*/ 2802934 h 2919672"/>
                <a:gd name="connsiteX2" fmla="*/ 1271724 w 4887969"/>
                <a:gd name="connsiteY2" fmla="*/ 2720225 h 2919672"/>
                <a:gd name="connsiteX3" fmla="*/ 1400383 w 4887969"/>
                <a:gd name="connsiteY3" fmla="*/ 2706440 h 2919672"/>
                <a:gd name="connsiteX4" fmla="*/ 1680677 w 4887969"/>
                <a:gd name="connsiteY4" fmla="*/ 2563996 h 2919672"/>
                <a:gd name="connsiteX5" fmla="*/ 1896640 w 4887969"/>
                <a:gd name="connsiteY5" fmla="*/ 2320462 h 2919672"/>
                <a:gd name="connsiteX6" fmla="*/ 2199909 w 4887969"/>
                <a:gd name="connsiteY6" fmla="*/ 2008004 h 2919672"/>
                <a:gd name="connsiteX7" fmla="*/ 2397493 w 4887969"/>
                <a:gd name="connsiteY7" fmla="*/ 1635811 h 2919672"/>
                <a:gd name="connsiteX8" fmla="*/ 2549127 w 4887969"/>
                <a:gd name="connsiteY8" fmla="*/ 1236048 h 2919672"/>
                <a:gd name="connsiteX9" fmla="*/ 2599671 w 4887969"/>
                <a:gd name="connsiteY9" fmla="*/ 1038464 h 2919672"/>
                <a:gd name="connsiteX10" fmla="*/ 2627241 w 4887969"/>
                <a:gd name="connsiteY10" fmla="*/ 1024679 h 2919672"/>
                <a:gd name="connsiteX11" fmla="*/ 2673191 w 4887969"/>
                <a:gd name="connsiteY11" fmla="*/ 1038464 h 2919672"/>
                <a:gd name="connsiteX12" fmla="*/ 2778876 w 4887969"/>
                <a:gd name="connsiteY12" fmla="*/ 1484177 h 2919672"/>
                <a:gd name="connsiteX13" fmla="*/ 2852395 w 4887969"/>
                <a:gd name="connsiteY13" fmla="*/ 1686355 h 2919672"/>
                <a:gd name="connsiteX14" fmla="*/ 2948890 w 4887969"/>
                <a:gd name="connsiteY14" fmla="*/ 1736900 h 2919672"/>
                <a:gd name="connsiteX15" fmla="*/ 3063764 w 4887969"/>
                <a:gd name="connsiteY15" fmla="*/ 1557696 h 2919672"/>
                <a:gd name="connsiteX16" fmla="*/ 3206208 w 4887969"/>
                <a:gd name="connsiteY16" fmla="*/ 606536 h 2919672"/>
                <a:gd name="connsiteX17" fmla="*/ 3275133 w 4887969"/>
                <a:gd name="connsiteY17" fmla="*/ 114874 h 2919672"/>
                <a:gd name="connsiteX18" fmla="*/ 3307298 w 4887969"/>
                <a:gd name="connsiteY18" fmla="*/ 0 h 2919672"/>
                <a:gd name="connsiteX19" fmla="*/ 3412982 w 4887969"/>
                <a:gd name="connsiteY19" fmla="*/ 1488772 h 2919672"/>
                <a:gd name="connsiteX20" fmla="*/ 3458932 w 4887969"/>
                <a:gd name="connsiteY20" fmla="*/ 1792040 h 2919672"/>
                <a:gd name="connsiteX21" fmla="*/ 3514071 w 4887969"/>
                <a:gd name="connsiteY21" fmla="*/ 1962054 h 2919672"/>
                <a:gd name="connsiteX22" fmla="*/ 3573806 w 4887969"/>
                <a:gd name="connsiteY22" fmla="*/ 1989624 h 2919672"/>
                <a:gd name="connsiteX23" fmla="*/ 3688681 w 4887969"/>
                <a:gd name="connsiteY23" fmla="*/ 1906914 h 2919672"/>
                <a:gd name="connsiteX24" fmla="*/ 3766795 w 4887969"/>
                <a:gd name="connsiteY24" fmla="*/ 1897724 h 2919672"/>
                <a:gd name="connsiteX25" fmla="*/ 3909239 w 4887969"/>
                <a:gd name="connsiteY25" fmla="*/ 2076928 h 2919672"/>
                <a:gd name="connsiteX26" fmla="*/ 4014924 w 4887969"/>
                <a:gd name="connsiteY26" fmla="*/ 2260727 h 2919672"/>
                <a:gd name="connsiteX27" fmla="*/ 4134393 w 4887969"/>
                <a:gd name="connsiteY27" fmla="*/ 2412361 h 2919672"/>
                <a:gd name="connsiteX28" fmla="*/ 4400902 w 4887969"/>
                <a:gd name="connsiteY28" fmla="*/ 2527236 h 2919672"/>
                <a:gd name="connsiteX29" fmla="*/ 4708765 w 4887969"/>
                <a:gd name="connsiteY29" fmla="*/ 2619135 h 2919672"/>
                <a:gd name="connsiteX30" fmla="*/ 4887969 w 4887969"/>
                <a:gd name="connsiteY30" fmla="*/ 2651300 h 2919672"/>
                <a:gd name="connsiteX31" fmla="*/ 4883374 w 4887969"/>
                <a:gd name="connsiteY31" fmla="*/ 2848884 h 2919672"/>
                <a:gd name="connsiteX32" fmla="*/ 122980 w 4887969"/>
                <a:gd name="connsiteY32" fmla="*/ 2853479 h 2919672"/>
                <a:gd name="connsiteX33" fmla="*/ 288399 w 4887969"/>
                <a:gd name="connsiteY33" fmla="*/ 2802934 h 2919672"/>
                <a:gd name="connsiteX34" fmla="*/ 106095 w 4887969"/>
                <a:gd name="connsiteY34" fmla="*/ 2473232 h 2919672"/>
                <a:gd name="connsiteX0" fmla="*/ 143306 w 4925180"/>
                <a:gd name="connsiteY0" fmla="*/ 2473232 h 2919672"/>
                <a:gd name="connsiteX1" fmla="*/ 605904 w 4925180"/>
                <a:gd name="connsiteY1" fmla="*/ 2802934 h 2919672"/>
                <a:gd name="connsiteX2" fmla="*/ 1308935 w 4925180"/>
                <a:gd name="connsiteY2" fmla="*/ 2720225 h 2919672"/>
                <a:gd name="connsiteX3" fmla="*/ 1437594 w 4925180"/>
                <a:gd name="connsiteY3" fmla="*/ 2706440 h 2919672"/>
                <a:gd name="connsiteX4" fmla="*/ 1717888 w 4925180"/>
                <a:gd name="connsiteY4" fmla="*/ 2563996 h 2919672"/>
                <a:gd name="connsiteX5" fmla="*/ 1933851 w 4925180"/>
                <a:gd name="connsiteY5" fmla="*/ 2320462 h 2919672"/>
                <a:gd name="connsiteX6" fmla="*/ 2237120 w 4925180"/>
                <a:gd name="connsiteY6" fmla="*/ 2008004 h 2919672"/>
                <a:gd name="connsiteX7" fmla="*/ 2434704 w 4925180"/>
                <a:gd name="connsiteY7" fmla="*/ 1635811 h 2919672"/>
                <a:gd name="connsiteX8" fmla="*/ 2586338 w 4925180"/>
                <a:gd name="connsiteY8" fmla="*/ 1236048 h 2919672"/>
                <a:gd name="connsiteX9" fmla="*/ 2636882 w 4925180"/>
                <a:gd name="connsiteY9" fmla="*/ 1038464 h 2919672"/>
                <a:gd name="connsiteX10" fmla="*/ 2664452 w 4925180"/>
                <a:gd name="connsiteY10" fmla="*/ 1024679 h 2919672"/>
                <a:gd name="connsiteX11" fmla="*/ 2710402 w 4925180"/>
                <a:gd name="connsiteY11" fmla="*/ 1038464 h 2919672"/>
                <a:gd name="connsiteX12" fmla="*/ 2816087 w 4925180"/>
                <a:gd name="connsiteY12" fmla="*/ 1484177 h 2919672"/>
                <a:gd name="connsiteX13" fmla="*/ 2889606 w 4925180"/>
                <a:gd name="connsiteY13" fmla="*/ 1686355 h 2919672"/>
                <a:gd name="connsiteX14" fmla="*/ 2986101 w 4925180"/>
                <a:gd name="connsiteY14" fmla="*/ 1736900 h 2919672"/>
                <a:gd name="connsiteX15" fmla="*/ 3100975 w 4925180"/>
                <a:gd name="connsiteY15" fmla="*/ 1557696 h 2919672"/>
                <a:gd name="connsiteX16" fmla="*/ 3243419 w 4925180"/>
                <a:gd name="connsiteY16" fmla="*/ 606536 h 2919672"/>
                <a:gd name="connsiteX17" fmla="*/ 3312344 w 4925180"/>
                <a:gd name="connsiteY17" fmla="*/ 114874 h 2919672"/>
                <a:gd name="connsiteX18" fmla="*/ 3344509 w 4925180"/>
                <a:gd name="connsiteY18" fmla="*/ 0 h 2919672"/>
                <a:gd name="connsiteX19" fmla="*/ 3450193 w 4925180"/>
                <a:gd name="connsiteY19" fmla="*/ 1488772 h 2919672"/>
                <a:gd name="connsiteX20" fmla="*/ 3496143 w 4925180"/>
                <a:gd name="connsiteY20" fmla="*/ 1792040 h 2919672"/>
                <a:gd name="connsiteX21" fmla="*/ 3551282 w 4925180"/>
                <a:gd name="connsiteY21" fmla="*/ 1962054 h 2919672"/>
                <a:gd name="connsiteX22" fmla="*/ 3611017 w 4925180"/>
                <a:gd name="connsiteY22" fmla="*/ 1989624 h 2919672"/>
                <a:gd name="connsiteX23" fmla="*/ 3725892 w 4925180"/>
                <a:gd name="connsiteY23" fmla="*/ 1906914 h 2919672"/>
                <a:gd name="connsiteX24" fmla="*/ 3804006 w 4925180"/>
                <a:gd name="connsiteY24" fmla="*/ 1897724 h 2919672"/>
                <a:gd name="connsiteX25" fmla="*/ 3946450 w 4925180"/>
                <a:gd name="connsiteY25" fmla="*/ 2076928 h 2919672"/>
                <a:gd name="connsiteX26" fmla="*/ 4052135 w 4925180"/>
                <a:gd name="connsiteY26" fmla="*/ 2260727 h 2919672"/>
                <a:gd name="connsiteX27" fmla="*/ 4171604 w 4925180"/>
                <a:gd name="connsiteY27" fmla="*/ 2412361 h 2919672"/>
                <a:gd name="connsiteX28" fmla="*/ 4438113 w 4925180"/>
                <a:gd name="connsiteY28" fmla="*/ 2527236 h 2919672"/>
                <a:gd name="connsiteX29" fmla="*/ 4745976 w 4925180"/>
                <a:gd name="connsiteY29" fmla="*/ 2619135 h 2919672"/>
                <a:gd name="connsiteX30" fmla="*/ 4925180 w 4925180"/>
                <a:gd name="connsiteY30" fmla="*/ 2651300 h 2919672"/>
                <a:gd name="connsiteX31" fmla="*/ 4920585 w 4925180"/>
                <a:gd name="connsiteY31" fmla="*/ 2848884 h 2919672"/>
                <a:gd name="connsiteX32" fmla="*/ 160191 w 4925180"/>
                <a:gd name="connsiteY32" fmla="*/ 2853479 h 2919672"/>
                <a:gd name="connsiteX33" fmla="*/ 163378 w 4925180"/>
                <a:gd name="connsiteY33" fmla="*/ 2802934 h 2919672"/>
                <a:gd name="connsiteX34" fmla="*/ 143306 w 4925180"/>
                <a:gd name="connsiteY34" fmla="*/ 2473232 h 2919672"/>
                <a:gd name="connsiteX0" fmla="*/ 6221 w 4788095"/>
                <a:gd name="connsiteY0" fmla="*/ 2473232 h 2853479"/>
                <a:gd name="connsiteX1" fmla="*/ 468819 w 4788095"/>
                <a:gd name="connsiteY1" fmla="*/ 2802934 h 2853479"/>
                <a:gd name="connsiteX2" fmla="*/ 1171850 w 4788095"/>
                <a:gd name="connsiteY2" fmla="*/ 2720225 h 2853479"/>
                <a:gd name="connsiteX3" fmla="*/ 1300509 w 4788095"/>
                <a:gd name="connsiteY3" fmla="*/ 2706440 h 2853479"/>
                <a:gd name="connsiteX4" fmla="*/ 1580803 w 4788095"/>
                <a:gd name="connsiteY4" fmla="*/ 2563996 h 2853479"/>
                <a:gd name="connsiteX5" fmla="*/ 1796766 w 4788095"/>
                <a:gd name="connsiteY5" fmla="*/ 2320462 h 2853479"/>
                <a:gd name="connsiteX6" fmla="*/ 2100035 w 4788095"/>
                <a:gd name="connsiteY6" fmla="*/ 2008004 h 2853479"/>
                <a:gd name="connsiteX7" fmla="*/ 2297619 w 4788095"/>
                <a:gd name="connsiteY7" fmla="*/ 1635811 h 2853479"/>
                <a:gd name="connsiteX8" fmla="*/ 2449253 w 4788095"/>
                <a:gd name="connsiteY8" fmla="*/ 1236048 h 2853479"/>
                <a:gd name="connsiteX9" fmla="*/ 2499797 w 4788095"/>
                <a:gd name="connsiteY9" fmla="*/ 1038464 h 2853479"/>
                <a:gd name="connsiteX10" fmla="*/ 2527367 w 4788095"/>
                <a:gd name="connsiteY10" fmla="*/ 1024679 h 2853479"/>
                <a:gd name="connsiteX11" fmla="*/ 2573317 w 4788095"/>
                <a:gd name="connsiteY11" fmla="*/ 1038464 h 2853479"/>
                <a:gd name="connsiteX12" fmla="*/ 2679002 w 4788095"/>
                <a:gd name="connsiteY12" fmla="*/ 1484177 h 2853479"/>
                <a:gd name="connsiteX13" fmla="*/ 2752521 w 4788095"/>
                <a:gd name="connsiteY13" fmla="*/ 1686355 h 2853479"/>
                <a:gd name="connsiteX14" fmla="*/ 2849016 w 4788095"/>
                <a:gd name="connsiteY14" fmla="*/ 1736900 h 2853479"/>
                <a:gd name="connsiteX15" fmla="*/ 2963890 w 4788095"/>
                <a:gd name="connsiteY15" fmla="*/ 1557696 h 2853479"/>
                <a:gd name="connsiteX16" fmla="*/ 3106334 w 4788095"/>
                <a:gd name="connsiteY16" fmla="*/ 606536 h 2853479"/>
                <a:gd name="connsiteX17" fmla="*/ 3175259 w 4788095"/>
                <a:gd name="connsiteY17" fmla="*/ 114874 h 2853479"/>
                <a:gd name="connsiteX18" fmla="*/ 3207424 w 4788095"/>
                <a:gd name="connsiteY18" fmla="*/ 0 h 2853479"/>
                <a:gd name="connsiteX19" fmla="*/ 3313108 w 4788095"/>
                <a:gd name="connsiteY19" fmla="*/ 1488772 h 2853479"/>
                <a:gd name="connsiteX20" fmla="*/ 3359058 w 4788095"/>
                <a:gd name="connsiteY20" fmla="*/ 1792040 h 2853479"/>
                <a:gd name="connsiteX21" fmla="*/ 3414197 w 4788095"/>
                <a:gd name="connsiteY21" fmla="*/ 1962054 h 2853479"/>
                <a:gd name="connsiteX22" fmla="*/ 3473932 w 4788095"/>
                <a:gd name="connsiteY22" fmla="*/ 1989624 h 2853479"/>
                <a:gd name="connsiteX23" fmla="*/ 3588807 w 4788095"/>
                <a:gd name="connsiteY23" fmla="*/ 1906914 h 2853479"/>
                <a:gd name="connsiteX24" fmla="*/ 3666921 w 4788095"/>
                <a:gd name="connsiteY24" fmla="*/ 1897724 h 2853479"/>
                <a:gd name="connsiteX25" fmla="*/ 3809365 w 4788095"/>
                <a:gd name="connsiteY25" fmla="*/ 2076928 h 2853479"/>
                <a:gd name="connsiteX26" fmla="*/ 3915050 w 4788095"/>
                <a:gd name="connsiteY26" fmla="*/ 2260727 h 2853479"/>
                <a:gd name="connsiteX27" fmla="*/ 4034519 w 4788095"/>
                <a:gd name="connsiteY27" fmla="*/ 2412361 h 2853479"/>
                <a:gd name="connsiteX28" fmla="*/ 4301028 w 4788095"/>
                <a:gd name="connsiteY28" fmla="*/ 2527236 h 2853479"/>
                <a:gd name="connsiteX29" fmla="*/ 4608891 w 4788095"/>
                <a:gd name="connsiteY29" fmla="*/ 2619135 h 2853479"/>
                <a:gd name="connsiteX30" fmla="*/ 4788095 w 4788095"/>
                <a:gd name="connsiteY30" fmla="*/ 2651300 h 2853479"/>
                <a:gd name="connsiteX31" fmla="*/ 4783500 w 4788095"/>
                <a:gd name="connsiteY31" fmla="*/ 2848884 h 2853479"/>
                <a:gd name="connsiteX32" fmla="*/ 23106 w 4788095"/>
                <a:gd name="connsiteY32" fmla="*/ 2853479 h 2853479"/>
                <a:gd name="connsiteX33" fmla="*/ 26293 w 4788095"/>
                <a:gd name="connsiteY33" fmla="*/ 2802934 h 2853479"/>
                <a:gd name="connsiteX34" fmla="*/ 6221 w 4788095"/>
                <a:gd name="connsiteY34" fmla="*/ 2473232 h 2853479"/>
                <a:gd name="connsiteX0" fmla="*/ 212698 w 4788095"/>
                <a:gd name="connsiteY0" fmla="*/ 2805071 h 2853479"/>
                <a:gd name="connsiteX1" fmla="*/ 468819 w 4788095"/>
                <a:gd name="connsiteY1" fmla="*/ 2802934 h 2853479"/>
                <a:gd name="connsiteX2" fmla="*/ 1171850 w 4788095"/>
                <a:gd name="connsiteY2" fmla="*/ 2720225 h 2853479"/>
                <a:gd name="connsiteX3" fmla="*/ 1300509 w 4788095"/>
                <a:gd name="connsiteY3" fmla="*/ 2706440 h 2853479"/>
                <a:gd name="connsiteX4" fmla="*/ 1580803 w 4788095"/>
                <a:gd name="connsiteY4" fmla="*/ 2563996 h 2853479"/>
                <a:gd name="connsiteX5" fmla="*/ 1796766 w 4788095"/>
                <a:gd name="connsiteY5" fmla="*/ 2320462 h 2853479"/>
                <a:gd name="connsiteX6" fmla="*/ 2100035 w 4788095"/>
                <a:gd name="connsiteY6" fmla="*/ 2008004 h 2853479"/>
                <a:gd name="connsiteX7" fmla="*/ 2297619 w 4788095"/>
                <a:gd name="connsiteY7" fmla="*/ 1635811 h 2853479"/>
                <a:gd name="connsiteX8" fmla="*/ 2449253 w 4788095"/>
                <a:gd name="connsiteY8" fmla="*/ 1236048 h 2853479"/>
                <a:gd name="connsiteX9" fmla="*/ 2499797 w 4788095"/>
                <a:gd name="connsiteY9" fmla="*/ 1038464 h 2853479"/>
                <a:gd name="connsiteX10" fmla="*/ 2527367 w 4788095"/>
                <a:gd name="connsiteY10" fmla="*/ 1024679 h 2853479"/>
                <a:gd name="connsiteX11" fmla="*/ 2573317 w 4788095"/>
                <a:gd name="connsiteY11" fmla="*/ 1038464 h 2853479"/>
                <a:gd name="connsiteX12" fmla="*/ 2679002 w 4788095"/>
                <a:gd name="connsiteY12" fmla="*/ 1484177 h 2853479"/>
                <a:gd name="connsiteX13" fmla="*/ 2752521 w 4788095"/>
                <a:gd name="connsiteY13" fmla="*/ 1686355 h 2853479"/>
                <a:gd name="connsiteX14" fmla="*/ 2849016 w 4788095"/>
                <a:gd name="connsiteY14" fmla="*/ 1736900 h 2853479"/>
                <a:gd name="connsiteX15" fmla="*/ 2963890 w 4788095"/>
                <a:gd name="connsiteY15" fmla="*/ 1557696 h 2853479"/>
                <a:gd name="connsiteX16" fmla="*/ 3106334 w 4788095"/>
                <a:gd name="connsiteY16" fmla="*/ 606536 h 2853479"/>
                <a:gd name="connsiteX17" fmla="*/ 3175259 w 4788095"/>
                <a:gd name="connsiteY17" fmla="*/ 114874 h 2853479"/>
                <a:gd name="connsiteX18" fmla="*/ 3207424 w 4788095"/>
                <a:gd name="connsiteY18" fmla="*/ 0 h 2853479"/>
                <a:gd name="connsiteX19" fmla="*/ 3313108 w 4788095"/>
                <a:gd name="connsiteY19" fmla="*/ 1488772 h 2853479"/>
                <a:gd name="connsiteX20" fmla="*/ 3359058 w 4788095"/>
                <a:gd name="connsiteY20" fmla="*/ 1792040 h 2853479"/>
                <a:gd name="connsiteX21" fmla="*/ 3414197 w 4788095"/>
                <a:gd name="connsiteY21" fmla="*/ 1962054 h 2853479"/>
                <a:gd name="connsiteX22" fmla="*/ 3473932 w 4788095"/>
                <a:gd name="connsiteY22" fmla="*/ 1989624 h 2853479"/>
                <a:gd name="connsiteX23" fmla="*/ 3588807 w 4788095"/>
                <a:gd name="connsiteY23" fmla="*/ 1906914 h 2853479"/>
                <a:gd name="connsiteX24" fmla="*/ 3666921 w 4788095"/>
                <a:gd name="connsiteY24" fmla="*/ 1897724 h 2853479"/>
                <a:gd name="connsiteX25" fmla="*/ 3809365 w 4788095"/>
                <a:gd name="connsiteY25" fmla="*/ 2076928 h 2853479"/>
                <a:gd name="connsiteX26" fmla="*/ 3915050 w 4788095"/>
                <a:gd name="connsiteY26" fmla="*/ 2260727 h 2853479"/>
                <a:gd name="connsiteX27" fmla="*/ 4034519 w 4788095"/>
                <a:gd name="connsiteY27" fmla="*/ 2412361 h 2853479"/>
                <a:gd name="connsiteX28" fmla="*/ 4301028 w 4788095"/>
                <a:gd name="connsiteY28" fmla="*/ 2527236 h 2853479"/>
                <a:gd name="connsiteX29" fmla="*/ 4608891 w 4788095"/>
                <a:gd name="connsiteY29" fmla="*/ 2619135 h 2853479"/>
                <a:gd name="connsiteX30" fmla="*/ 4788095 w 4788095"/>
                <a:gd name="connsiteY30" fmla="*/ 2651300 h 2853479"/>
                <a:gd name="connsiteX31" fmla="*/ 4783500 w 4788095"/>
                <a:gd name="connsiteY31" fmla="*/ 2848884 h 2853479"/>
                <a:gd name="connsiteX32" fmla="*/ 23106 w 4788095"/>
                <a:gd name="connsiteY32" fmla="*/ 2853479 h 2853479"/>
                <a:gd name="connsiteX33" fmla="*/ 26293 w 4788095"/>
                <a:gd name="connsiteY33" fmla="*/ 2802934 h 2853479"/>
                <a:gd name="connsiteX34" fmla="*/ 212698 w 4788095"/>
                <a:gd name="connsiteY34" fmla="*/ 2805071 h 2853479"/>
                <a:gd name="connsiteX0" fmla="*/ 190872 w 4766269"/>
                <a:gd name="connsiteY0" fmla="*/ 2805071 h 2853479"/>
                <a:gd name="connsiteX1" fmla="*/ 446993 w 4766269"/>
                <a:gd name="connsiteY1" fmla="*/ 2802934 h 2853479"/>
                <a:gd name="connsiteX2" fmla="*/ 1150024 w 4766269"/>
                <a:gd name="connsiteY2" fmla="*/ 2720225 h 2853479"/>
                <a:gd name="connsiteX3" fmla="*/ 1278683 w 4766269"/>
                <a:gd name="connsiteY3" fmla="*/ 2706440 h 2853479"/>
                <a:gd name="connsiteX4" fmla="*/ 1558977 w 4766269"/>
                <a:gd name="connsiteY4" fmla="*/ 2563996 h 2853479"/>
                <a:gd name="connsiteX5" fmla="*/ 1774940 w 4766269"/>
                <a:gd name="connsiteY5" fmla="*/ 2320462 h 2853479"/>
                <a:gd name="connsiteX6" fmla="*/ 2078209 w 4766269"/>
                <a:gd name="connsiteY6" fmla="*/ 2008004 h 2853479"/>
                <a:gd name="connsiteX7" fmla="*/ 2275793 w 4766269"/>
                <a:gd name="connsiteY7" fmla="*/ 1635811 h 2853479"/>
                <a:gd name="connsiteX8" fmla="*/ 2427427 w 4766269"/>
                <a:gd name="connsiteY8" fmla="*/ 1236048 h 2853479"/>
                <a:gd name="connsiteX9" fmla="*/ 2477971 w 4766269"/>
                <a:gd name="connsiteY9" fmla="*/ 1038464 h 2853479"/>
                <a:gd name="connsiteX10" fmla="*/ 2505541 w 4766269"/>
                <a:gd name="connsiteY10" fmla="*/ 1024679 h 2853479"/>
                <a:gd name="connsiteX11" fmla="*/ 2551491 w 4766269"/>
                <a:gd name="connsiteY11" fmla="*/ 1038464 h 2853479"/>
                <a:gd name="connsiteX12" fmla="*/ 2657176 w 4766269"/>
                <a:gd name="connsiteY12" fmla="*/ 1484177 h 2853479"/>
                <a:gd name="connsiteX13" fmla="*/ 2730695 w 4766269"/>
                <a:gd name="connsiteY13" fmla="*/ 1686355 h 2853479"/>
                <a:gd name="connsiteX14" fmla="*/ 2827190 w 4766269"/>
                <a:gd name="connsiteY14" fmla="*/ 1736900 h 2853479"/>
                <a:gd name="connsiteX15" fmla="*/ 2942064 w 4766269"/>
                <a:gd name="connsiteY15" fmla="*/ 1557696 h 2853479"/>
                <a:gd name="connsiteX16" fmla="*/ 3084508 w 4766269"/>
                <a:gd name="connsiteY16" fmla="*/ 606536 h 2853479"/>
                <a:gd name="connsiteX17" fmla="*/ 3153433 w 4766269"/>
                <a:gd name="connsiteY17" fmla="*/ 114874 h 2853479"/>
                <a:gd name="connsiteX18" fmla="*/ 3185598 w 4766269"/>
                <a:gd name="connsiteY18" fmla="*/ 0 h 2853479"/>
                <a:gd name="connsiteX19" fmla="*/ 3291282 w 4766269"/>
                <a:gd name="connsiteY19" fmla="*/ 1488772 h 2853479"/>
                <a:gd name="connsiteX20" fmla="*/ 3337232 w 4766269"/>
                <a:gd name="connsiteY20" fmla="*/ 1792040 h 2853479"/>
                <a:gd name="connsiteX21" fmla="*/ 3392371 w 4766269"/>
                <a:gd name="connsiteY21" fmla="*/ 1962054 h 2853479"/>
                <a:gd name="connsiteX22" fmla="*/ 3452106 w 4766269"/>
                <a:gd name="connsiteY22" fmla="*/ 1989624 h 2853479"/>
                <a:gd name="connsiteX23" fmla="*/ 3566981 w 4766269"/>
                <a:gd name="connsiteY23" fmla="*/ 1906914 h 2853479"/>
                <a:gd name="connsiteX24" fmla="*/ 3645095 w 4766269"/>
                <a:gd name="connsiteY24" fmla="*/ 1897724 h 2853479"/>
                <a:gd name="connsiteX25" fmla="*/ 3787539 w 4766269"/>
                <a:gd name="connsiteY25" fmla="*/ 2076928 h 2853479"/>
                <a:gd name="connsiteX26" fmla="*/ 3893224 w 4766269"/>
                <a:gd name="connsiteY26" fmla="*/ 2260727 h 2853479"/>
                <a:gd name="connsiteX27" fmla="*/ 4012693 w 4766269"/>
                <a:gd name="connsiteY27" fmla="*/ 2412361 h 2853479"/>
                <a:gd name="connsiteX28" fmla="*/ 4279202 w 4766269"/>
                <a:gd name="connsiteY28" fmla="*/ 2527236 h 2853479"/>
                <a:gd name="connsiteX29" fmla="*/ 4587065 w 4766269"/>
                <a:gd name="connsiteY29" fmla="*/ 2619135 h 2853479"/>
                <a:gd name="connsiteX30" fmla="*/ 4766269 w 4766269"/>
                <a:gd name="connsiteY30" fmla="*/ 2651300 h 2853479"/>
                <a:gd name="connsiteX31" fmla="*/ 4761674 w 4766269"/>
                <a:gd name="connsiteY31" fmla="*/ 2848884 h 2853479"/>
                <a:gd name="connsiteX32" fmla="*/ 1280 w 4766269"/>
                <a:gd name="connsiteY32" fmla="*/ 2853479 h 2853479"/>
                <a:gd name="connsiteX33" fmla="*/ 4467 w 4766269"/>
                <a:gd name="connsiteY33" fmla="*/ 2802934 h 2853479"/>
                <a:gd name="connsiteX34" fmla="*/ 190872 w 4766269"/>
                <a:gd name="connsiteY34" fmla="*/ 2805071 h 2853479"/>
                <a:gd name="connsiteX0" fmla="*/ 190872 w 4766269"/>
                <a:gd name="connsiteY0" fmla="*/ 2805071 h 2853479"/>
                <a:gd name="connsiteX1" fmla="*/ 446993 w 4766269"/>
                <a:gd name="connsiteY1" fmla="*/ 2802934 h 2853479"/>
                <a:gd name="connsiteX2" fmla="*/ 1150024 w 4766269"/>
                <a:gd name="connsiteY2" fmla="*/ 2720225 h 2853479"/>
                <a:gd name="connsiteX3" fmla="*/ 1278683 w 4766269"/>
                <a:gd name="connsiteY3" fmla="*/ 2706440 h 2853479"/>
                <a:gd name="connsiteX4" fmla="*/ 1558977 w 4766269"/>
                <a:gd name="connsiteY4" fmla="*/ 2563996 h 2853479"/>
                <a:gd name="connsiteX5" fmla="*/ 1774940 w 4766269"/>
                <a:gd name="connsiteY5" fmla="*/ 2320462 h 2853479"/>
                <a:gd name="connsiteX6" fmla="*/ 2078209 w 4766269"/>
                <a:gd name="connsiteY6" fmla="*/ 2008004 h 2853479"/>
                <a:gd name="connsiteX7" fmla="*/ 2275793 w 4766269"/>
                <a:gd name="connsiteY7" fmla="*/ 1635811 h 2853479"/>
                <a:gd name="connsiteX8" fmla="*/ 2427427 w 4766269"/>
                <a:gd name="connsiteY8" fmla="*/ 1236048 h 2853479"/>
                <a:gd name="connsiteX9" fmla="*/ 2477971 w 4766269"/>
                <a:gd name="connsiteY9" fmla="*/ 1038464 h 2853479"/>
                <a:gd name="connsiteX10" fmla="*/ 2505541 w 4766269"/>
                <a:gd name="connsiteY10" fmla="*/ 1024679 h 2853479"/>
                <a:gd name="connsiteX11" fmla="*/ 2551491 w 4766269"/>
                <a:gd name="connsiteY11" fmla="*/ 1038464 h 2853479"/>
                <a:gd name="connsiteX12" fmla="*/ 2657176 w 4766269"/>
                <a:gd name="connsiteY12" fmla="*/ 1484177 h 2853479"/>
                <a:gd name="connsiteX13" fmla="*/ 2730695 w 4766269"/>
                <a:gd name="connsiteY13" fmla="*/ 1686355 h 2853479"/>
                <a:gd name="connsiteX14" fmla="*/ 2781821 w 4766269"/>
                <a:gd name="connsiteY14" fmla="*/ 1713641 h 2853479"/>
                <a:gd name="connsiteX15" fmla="*/ 2827190 w 4766269"/>
                <a:gd name="connsiteY15" fmla="*/ 1736900 h 2853479"/>
                <a:gd name="connsiteX16" fmla="*/ 2942064 w 4766269"/>
                <a:gd name="connsiteY16" fmla="*/ 1557696 h 2853479"/>
                <a:gd name="connsiteX17" fmla="*/ 3084508 w 4766269"/>
                <a:gd name="connsiteY17" fmla="*/ 606536 h 2853479"/>
                <a:gd name="connsiteX18" fmla="*/ 3153433 w 4766269"/>
                <a:gd name="connsiteY18" fmla="*/ 114874 h 2853479"/>
                <a:gd name="connsiteX19" fmla="*/ 3185598 w 4766269"/>
                <a:gd name="connsiteY19" fmla="*/ 0 h 2853479"/>
                <a:gd name="connsiteX20" fmla="*/ 3291282 w 4766269"/>
                <a:gd name="connsiteY20" fmla="*/ 1488772 h 2853479"/>
                <a:gd name="connsiteX21" fmla="*/ 3337232 w 4766269"/>
                <a:gd name="connsiteY21" fmla="*/ 1792040 h 2853479"/>
                <a:gd name="connsiteX22" fmla="*/ 3392371 w 4766269"/>
                <a:gd name="connsiteY22" fmla="*/ 1962054 h 2853479"/>
                <a:gd name="connsiteX23" fmla="*/ 3452106 w 4766269"/>
                <a:gd name="connsiteY23" fmla="*/ 1989624 h 2853479"/>
                <a:gd name="connsiteX24" fmla="*/ 3566981 w 4766269"/>
                <a:gd name="connsiteY24" fmla="*/ 1906914 h 2853479"/>
                <a:gd name="connsiteX25" fmla="*/ 3645095 w 4766269"/>
                <a:gd name="connsiteY25" fmla="*/ 1897724 h 2853479"/>
                <a:gd name="connsiteX26" fmla="*/ 3787539 w 4766269"/>
                <a:gd name="connsiteY26" fmla="*/ 2076928 h 2853479"/>
                <a:gd name="connsiteX27" fmla="*/ 3893224 w 4766269"/>
                <a:gd name="connsiteY27" fmla="*/ 2260727 h 2853479"/>
                <a:gd name="connsiteX28" fmla="*/ 4012693 w 4766269"/>
                <a:gd name="connsiteY28" fmla="*/ 2412361 h 2853479"/>
                <a:gd name="connsiteX29" fmla="*/ 4279202 w 4766269"/>
                <a:gd name="connsiteY29" fmla="*/ 2527236 h 2853479"/>
                <a:gd name="connsiteX30" fmla="*/ 4587065 w 4766269"/>
                <a:gd name="connsiteY30" fmla="*/ 2619135 h 2853479"/>
                <a:gd name="connsiteX31" fmla="*/ 4766269 w 4766269"/>
                <a:gd name="connsiteY31" fmla="*/ 2651300 h 2853479"/>
                <a:gd name="connsiteX32" fmla="*/ 4761674 w 4766269"/>
                <a:gd name="connsiteY32" fmla="*/ 2848884 h 2853479"/>
                <a:gd name="connsiteX33" fmla="*/ 1280 w 4766269"/>
                <a:gd name="connsiteY33" fmla="*/ 2853479 h 2853479"/>
                <a:gd name="connsiteX34" fmla="*/ 4467 w 4766269"/>
                <a:gd name="connsiteY34" fmla="*/ 2802934 h 2853479"/>
                <a:gd name="connsiteX35" fmla="*/ 190872 w 4766269"/>
                <a:gd name="connsiteY35" fmla="*/ 2805071 h 2853479"/>
                <a:gd name="connsiteX0" fmla="*/ 190872 w 4766269"/>
                <a:gd name="connsiteY0" fmla="*/ 2805071 h 2853479"/>
                <a:gd name="connsiteX1" fmla="*/ 446993 w 4766269"/>
                <a:gd name="connsiteY1" fmla="*/ 2802934 h 2853479"/>
                <a:gd name="connsiteX2" fmla="*/ 1150024 w 4766269"/>
                <a:gd name="connsiteY2" fmla="*/ 2720225 h 2853479"/>
                <a:gd name="connsiteX3" fmla="*/ 1278683 w 4766269"/>
                <a:gd name="connsiteY3" fmla="*/ 2706440 h 2853479"/>
                <a:gd name="connsiteX4" fmla="*/ 1558977 w 4766269"/>
                <a:gd name="connsiteY4" fmla="*/ 2563996 h 2853479"/>
                <a:gd name="connsiteX5" fmla="*/ 1774940 w 4766269"/>
                <a:gd name="connsiteY5" fmla="*/ 2320462 h 2853479"/>
                <a:gd name="connsiteX6" fmla="*/ 2078209 w 4766269"/>
                <a:gd name="connsiteY6" fmla="*/ 2008004 h 2853479"/>
                <a:gd name="connsiteX7" fmla="*/ 2275793 w 4766269"/>
                <a:gd name="connsiteY7" fmla="*/ 1635811 h 2853479"/>
                <a:gd name="connsiteX8" fmla="*/ 2427427 w 4766269"/>
                <a:gd name="connsiteY8" fmla="*/ 1236048 h 2853479"/>
                <a:gd name="connsiteX9" fmla="*/ 2477971 w 4766269"/>
                <a:gd name="connsiteY9" fmla="*/ 1038464 h 2853479"/>
                <a:gd name="connsiteX10" fmla="*/ 2505541 w 4766269"/>
                <a:gd name="connsiteY10" fmla="*/ 1024679 h 2853479"/>
                <a:gd name="connsiteX11" fmla="*/ 2551491 w 4766269"/>
                <a:gd name="connsiteY11" fmla="*/ 1038464 h 2853479"/>
                <a:gd name="connsiteX12" fmla="*/ 2657176 w 4766269"/>
                <a:gd name="connsiteY12" fmla="*/ 1484177 h 2853479"/>
                <a:gd name="connsiteX13" fmla="*/ 2730695 w 4766269"/>
                <a:gd name="connsiteY13" fmla="*/ 1686355 h 2853479"/>
                <a:gd name="connsiteX14" fmla="*/ 2776905 w 4766269"/>
                <a:gd name="connsiteY14" fmla="*/ 1752970 h 2853479"/>
                <a:gd name="connsiteX15" fmla="*/ 2827190 w 4766269"/>
                <a:gd name="connsiteY15" fmla="*/ 1736900 h 2853479"/>
                <a:gd name="connsiteX16" fmla="*/ 2942064 w 4766269"/>
                <a:gd name="connsiteY16" fmla="*/ 1557696 h 2853479"/>
                <a:gd name="connsiteX17" fmla="*/ 3084508 w 4766269"/>
                <a:gd name="connsiteY17" fmla="*/ 606536 h 2853479"/>
                <a:gd name="connsiteX18" fmla="*/ 3153433 w 4766269"/>
                <a:gd name="connsiteY18" fmla="*/ 114874 h 2853479"/>
                <a:gd name="connsiteX19" fmla="*/ 3185598 w 4766269"/>
                <a:gd name="connsiteY19" fmla="*/ 0 h 2853479"/>
                <a:gd name="connsiteX20" fmla="*/ 3291282 w 4766269"/>
                <a:gd name="connsiteY20" fmla="*/ 1488772 h 2853479"/>
                <a:gd name="connsiteX21" fmla="*/ 3337232 w 4766269"/>
                <a:gd name="connsiteY21" fmla="*/ 1792040 h 2853479"/>
                <a:gd name="connsiteX22" fmla="*/ 3392371 w 4766269"/>
                <a:gd name="connsiteY22" fmla="*/ 1962054 h 2853479"/>
                <a:gd name="connsiteX23" fmla="*/ 3452106 w 4766269"/>
                <a:gd name="connsiteY23" fmla="*/ 1989624 h 2853479"/>
                <a:gd name="connsiteX24" fmla="*/ 3566981 w 4766269"/>
                <a:gd name="connsiteY24" fmla="*/ 1906914 h 2853479"/>
                <a:gd name="connsiteX25" fmla="*/ 3645095 w 4766269"/>
                <a:gd name="connsiteY25" fmla="*/ 1897724 h 2853479"/>
                <a:gd name="connsiteX26" fmla="*/ 3787539 w 4766269"/>
                <a:gd name="connsiteY26" fmla="*/ 2076928 h 2853479"/>
                <a:gd name="connsiteX27" fmla="*/ 3893224 w 4766269"/>
                <a:gd name="connsiteY27" fmla="*/ 2260727 h 2853479"/>
                <a:gd name="connsiteX28" fmla="*/ 4012693 w 4766269"/>
                <a:gd name="connsiteY28" fmla="*/ 2412361 h 2853479"/>
                <a:gd name="connsiteX29" fmla="*/ 4279202 w 4766269"/>
                <a:gd name="connsiteY29" fmla="*/ 2527236 h 2853479"/>
                <a:gd name="connsiteX30" fmla="*/ 4587065 w 4766269"/>
                <a:gd name="connsiteY30" fmla="*/ 2619135 h 2853479"/>
                <a:gd name="connsiteX31" fmla="*/ 4766269 w 4766269"/>
                <a:gd name="connsiteY31" fmla="*/ 2651300 h 2853479"/>
                <a:gd name="connsiteX32" fmla="*/ 4761674 w 4766269"/>
                <a:gd name="connsiteY32" fmla="*/ 2848884 h 2853479"/>
                <a:gd name="connsiteX33" fmla="*/ 1280 w 4766269"/>
                <a:gd name="connsiteY33" fmla="*/ 2853479 h 2853479"/>
                <a:gd name="connsiteX34" fmla="*/ 4467 w 4766269"/>
                <a:gd name="connsiteY34" fmla="*/ 2802934 h 2853479"/>
                <a:gd name="connsiteX35" fmla="*/ 190872 w 4766269"/>
                <a:gd name="connsiteY35" fmla="*/ 2805071 h 2853479"/>
                <a:gd name="connsiteX0" fmla="*/ 190872 w 4766269"/>
                <a:gd name="connsiteY0" fmla="*/ 2805071 h 2853479"/>
                <a:gd name="connsiteX1" fmla="*/ 446993 w 4766269"/>
                <a:gd name="connsiteY1" fmla="*/ 2802934 h 2853479"/>
                <a:gd name="connsiteX2" fmla="*/ 1150024 w 4766269"/>
                <a:gd name="connsiteY2" fmla="*/ 2720225 h 2853479"/>
                <a:gd name="connsiteX3" fmla="*/ 1278683 w 4766269"/>
                <a:gd name="connsiteY3" fmla="*/ 2706440 h 2853479"/>
                <a:gd name="connsiteX4" fmla="*/ 1558977 w 4766269"/>
                <a:gd name="connsiteY4" fmla="*/ 2563996 h 2853479"/>
                <a:gd name="connsiteX5" fmla="*/ 1774940 w 4766269"/>
                <a:gd name="connsiteY5" fmla="*/ 2320462 h 2853479"/>
                <a:gd name="connsiteX6" fmla="*/ 2078209 w 4766269"/>
                <a:gd name="connsiteY6" fmla="*/ 2008004 h 2853479"/>
                <a:gd name="connsiteX7" fmla="*/ 2275793 w 4766269"/>
                <a:gd name="connsiteY7" fmla="*/ 1635811 h 2853479"/>
                <a:gd name="connsiteX8" fmla="*/ 2427427 w 4766269"/>
                <a:gd name="connsiteY8" fmla="*/ 1236048 h 2853479"/>
                <a:gd name="connsiteX9" fmla="*/ 2477971 w 4766269"/>
                <a:gd name="connsiteY9" fmla="*/ 1038464 h 2853479"/>
                <a:gd name="connsiteX10" fmla="*/ 2505541 w 4766269"/>
                <a:gd name="connsiteY10" fmla="*/ 1024679 h 2853479"/>
                <a:gd name="connsiteX11" fmla="*/ 2551491 w 4766269"/>
                <a:gd name="connsiteY11" fmla="*/ 1038464 h 2853479"/>
                <a:gd name="connsiteX12" fmla="*/ 2657176 w 4766269"/>
                <a:gd name="connsiteY12" fmla="*/ 1484177 h 2853479"/>
                <a:gd name="connsiteX13" fmla="*/ 2730695 w 4766269"/>
                <a:gd name="connsiteY13" fmla="*/ 1686355 h 2853479"/>
                <a:gd name="connsiteX14" fmla="*/ 2776905 w 4766269"/>
                <a:gd name="connsiteY14" fmla="*/ 1752970 h 2853479"/>
                <a:gd name="connsiteX15" fmla="*/ 2827190 w 4766269"/>
                <a:gd name="connsiteY15" fmla="*/ 1736900 h 2853479"/>
                <a:gd name="connsiteX16" fmla="*/ 2942064 w 4766269"/>
                <a:gd name="connsiteY16" fmla="*/ 1557696 h 2853479"/>
                <a:gd name="connsiteX17" fmla="*/ 3084508 w 4766269"/>
                <a:gd name="connsiteY17" fmla="*/ 606536 h 2853479"/>
                <a:gd name="connsiteX18" fmla="*/ 3153433 w 4766269"/>
                <a:gd name="connsiteY18" fmla="*/ 114874 h 2853479"/>
                <a:gd name="connsiteX19" fmla="*/ 3185598 w 4766269"/>
                <a:gd name="connsiteY19" fmla="*/ 0 h 2853479"/>
                <a:gd name="connsiteX20" fmla="*/ 3291282 w 4766269"/>
                <a:gd name="connsiteY20" fmla="*/ 1488772 h 2853479"/>
                <a:gd name="connsiteX21" fmla="*/ 3337232 w 4766269"/>
                <a:gd name="connsiteY21" fmla="*/ 1792040 h 2853479"/>
                <a:gd name="connsiteX22" fmla="*/ 3392371 w 4766269"/>
                <a:gd name="connsiteY22" fmla="*/ 1962054 h 2853479"/>
                <a:gd name="connsiteX23" fmla="*/ 3452106 w 4766269"/>
                <a:gd name="connsiteY23" fmla="*/ 1989624 h 2853479"/>
                <a:gd name="connsiteX24" fmla="*/ 3566981 w 4766269"/>
                <a:gd name="connsiteY24" fmla="*/ 1906914 h 2853479"/>
                <a:gd name="connsiteX25" fmla="*/ 3674592 w 4766269"/>
                <a:gd name="connsiteY25" fmla="*/ 1917388 h 2853479"/>
                <a:gd name="connsiteX26" fmla="*/ 3787539 w 4766269"/>
                <a:gd name="connsiteY26" fmla="*/ 2076928 h 2853479"/>
                <a:gd name="connsiteX27" fmla="*/ 3893224 w 4766269"/>
                <a:gd name="connsiteY27" fmla="*/ 2260727 h 2853479"/>
                <a:gd name="connsiteX28" fmla="*/ 4012693 w 4766269"/>
                <a:gd name="connsiteY28" fmla="*/ 2412361 h 2853479"/>
                <a:gd name="connsiteX29" fmla="*/ 4279202 w 4766269"/>
                <a:gd name="connsiteY29" fmla="*/ 2527236 h 2853479"/>
                <a:gd name="connsiteX30" fmla="*/ 4587065 w 4766269"/>
                <a:gd name="connsiteY30" fmla="*/ 2619135 h 2853479"/>
                <a:gd name="connsiteX31" fmla="*/ 4766269 w 4766269"/>
                <a:gd name="connsiteY31" fmla="*/ 2651300 h 2853479"/>
                <a:gd name="connsiteX32" fmla="*/ 4761674 w 4766269"/>
                <a:gd name="connsiteY32" fmla="*/ 2848884 h 2853479"/>
                <a:gd name="connsiteX33" fmla="*/ 1280 w 4766269"/>
                <a:gd name="connsiteY33" fmla="*/ 2853479 h 2853479"/>
                <a:gd name="connsiteX34" fmla="*/ 4467 w 4766269"/>
                <a:gd name="connsiteY34" fmla="*/ 2802934 h 2853479"/>
                <a:gd name="connsiteX35" fmla="*/ 190872 w 4766269"/>
                <a:gd name="connsiteY35" fmla="*/ 2805071 h 2853479"/>
                <a:gd name="connsiteX0" fmla="*/ 190872 w 4766269"/>
                <a:gd name="connsiteY0" fmla="*/ 2805071 h 2853479"/>
                <a:gd name="connsiteX1" fmla="*/ 446993 w 4766269"/>
                <a:gd name="connsiteY1" fmla="*/ 2802934 h 2853479"/>
                <a:gd name="connsiteX2" fmla="*/ 1150024 w 4766269"/>
                <a:gd name="connsiteY2" fmla="*/ 2720225 h 2853479"/>
                <a:gd name="connsiteX3" fmla="*/ 1278683 w 4766269"/>
                <a:gd name="connsiteY3" fmla="*/ 2706440 h 2853479"/>
                <a:gd name="connsiteX4" fmla="*/ 1558977 w 4766269"/>
                <a:gd name="connsiteY4" fmla="*/ 2563996 h 2853479"/>
                <a:gd name="connsiteX5" fmla="*/ 1774940 w 4766269"/>
                <a:gd name="connsiteY5" fmla="*/ 2320462 h 2853479"/>
                <a:gd name="connsiteX6" fmla="*/ 2078209 w 4766269"/>
                <a:gd name="connsiteY6" fmla="*/ 2008004 h 2853479"/>
                <a:gd name="connsiteX7" fmla="*/ 2275793 w 4766269"/>
                <a:gd name="connsiteY7" fmla="*/ 1635811 h 2853479"/>
                <a:gd name="connsiteX8" fmla="*/ 2427427 w 4766269"/>
                <a:gd name="connsiteY8" fmla="*/ 1236048 h 2853479"/>
                <a:gd name="connsiteX9" fmla="*/ 2477971 w 4766269"/>
                <a:gd name="connsiteY9" fmla="*/ 1038464 h 2853479"/>
                <a:gd name="connsiteX10" fmla="*/ 2505541 w 4766269"/>
                <a:gd name="connsiteY10" fmla="*/ 1024679 h 2853479"/>
                <a:gd name="connsiteX11" fmla="*/ 2551491 w 4766269"/>
                <a:gd name="connsiteY11" fmla="*/ 1038464 h 2853479"/>
                <a:gd name="connsiteX12" fmla="*/ 2657176 w 4766269"/>
                <a:gd name="connsiteY12" fmla="*/ 1484177 h 2853479"/>
                <a:gd name="connsiteX13" fmla="*/ 2730695 w 4766269"/>
                <a:gd name="connsiteY13" fmla="*/ 1686355 h 2853479"/>
                <a:gd name="connsiteX14" fmla="*/ 2776905 w 4766269"/>
                <a:gd name="connsiteY14" fmla="*/ 1752970 h 2853479"/>
                <a:gd name="connsiteX15" fmla="*/ 2827190 w 4766269"/>
                <a:gd name="connsiteY15" fmla="*/ 1736900 h 2853479"/>
                <a:gd name="connsiteX16" fmla="*/ 2942064 w 4766269"/>
                <a:gd name="connsiteY16" fmla="*/ 1557696 h 2853479"/>
                <a:gd name="connsiteX17" fmla="*/ 3084508 w 4766269"/>
                <a:gd name="connsiteY17" fmla="*/ 606536 h 2853479"/>
                <a:gd name="connsiteX18" fmla="*/ 3153433 w 4766269"/>
                <a:gd name="connsiteY18" fmla="*/ 114874 h 2853479"/>
                <a:gd name="connsiteX19" fmla="*/ 3185598 w 4766269"/>
                <a:gd name="connsiteY19" fmla="*/ 0 h 2853479"/>
                <a:gd name="connsiteX20" fmla="*/ 3291282 w 4766269"/>
                <a:gd name="connsiteY20" fmla="*/ 1488772 h 2853479"/>
                <a:gd name="connsiteX21" fmla="*/ 3337232 w 4766269"/>
                <a:gd name="connsiteY21" fmla="*/ 1792040 h 2853479"/>
                <a:gd name="connsiteX22" fmla="*/ 3392371 w 4766269"/>
                <a:gd name="connsiteY22" fmla="*/ 1962054 h 2853479"/>
                <a:gd name="connsiteX23" fmla="*/ 3452106 w 4766269"/>
                <a:gd name="connsiteY23" fmla="*/ 1989624 h 2853479"/>
                <a:gd name="connsiteX24" fmla="*/ 3566981 w 4766269"/>
                <a:gd name="connsiteY24" fmla="*/ 1906914 h 2853479"/>
                <a:gd name="connsiteX25" fmla="*/ 3674592 w 4766269"/>
                <a:gd name="connsiteY25" fmla="*/ 1917388 h 2853479"/>
                <a:gd name="connsiteX26" fmla="*/ 3787539 w 4766269"/>
                <a:gd name="connsiteY26" fmla="*/ 2076928 h 2853479"/>
                <a:gd name="connsiteX27" fmla="*/ 3893224 w 4766269"/>
                <a:gd name="connsiteY27" fmla="*/ 2260727 h 2853479"/>
                <a:gd name="connsiteX28" fmla="*/ 4012693 w 4766269"/>
                <a:gd name="connsiteY28" fmla="*/ 2412361 h 2853479"/>
                <a:gd name="connsiteX29" fmla="*/ 4279202 w 4766269"/>
                <a:gd name="connsiteY29" fmla="*/ 2527236 h 2853479"/>
                <a:gd name="connsiteX30" fmla="*/ 4587065 w 4766269"/>
                <a:gd name="connsiteY30" fmla="*/ 2619135 h 2853479"/>
                <a:gd name="connsiteX31" fmla="*/ 4766269 w 4766269"/>
                <a:gd name="connsiteY31" fmla="*/ 2651300 h 2853479"/>
                <a:gd name="connsiteX32" fmla="*/ 4761674 w 4766269"/>
                <a:gd name="connsiteY32" fmla="*/ 2848884 h 2853479"/>
                <a:gd name="connsiteX33" fmla="*/ 1280 w 4766269"/>
                <a:gd name="connsiteY33" fmla="*/ 2853479 h 2853479"/>
                <a:gd name="connsiteX34" fmla="*/ 4467 w 4766269"/>
                <a:gd name="connsiteY34" fmla="*/ 2802934 h 2853479"/>
                <a:gd name="connsiteX35" fmla="*/ 190872 w 4766269"/>
                <a:gd name="connsiteY35" fmla="*/ 2805071 h 2853479"/>
                <a:gd name="connsiteX0" fmla="*/ 190872 w 4766269"/>
                <a:gd name="connsiteY0" fmla="*/ 2805071 h 2853479"/>
                <a:gd name="connsiteX1" fmla="*/ 446993 w 4766269"/>
                <a:gd name="connsiteY1" fmla="*/ 2802934 h 2853479"/>
                <a:gd name="connsiteX2" fmla="*/ 1150024 w 4766269"/>
                <a:gd name="connsiteY2" fmla="*/ 2720225 h 2853479"/>
                <a:gd name="connsiteX3" fmla="*/ 1278683 w 4766269"/>
                <a:gd name="connsiteY3" fmla="*/ 2706440 h 2853479"/>
                <a:gd name="connsiteX4" fmla="*/ 1558977 w 4766269"/>
                <a:gd name="connsiteY4" fmla="*/ 2563996 h 2853479"/>
                <a:gd name="connsiteX5" fmla="*/ 1774940 w 4766269"/>
                <a:gd name="connsiteY5" fmla="*/ 2320462 h 2853479"/>
                <a:gd name="connsiteX6" fmla="*/ 2078209 w 4766269"/>
                <a:gd name="connsiteY6" fmla="*/ 2008004 h 2853479"/>
                <a:gd name="connsiteX7" fmla="*/ 2275793 w 4766269"/>
                <a:gd name="connsiteY7" fmla="*/ 1635811 h 2853479"/>
                <a:gd name="connsiteX8" fmla="*/ 2427427 w 4766269"/>
                <a:gd name="connsiteY8" fmla="*/ 1236048 h 2853479"/>
                <a:gd name="connsiteX9" fmla="*/ 2477971 w 4766269"/>
                <a:gd name="connsiteY9" fmla="*/ 1038464 h 2853479"/>
                <a:gd name="connsiteX10" fmla="*/ 2505541 w 4766269"/>
                <a:gd name="connsiteY10" fmla="*/ 1024679 h 2853479"/>
                <a:gd name="connsiteX11" fmla="*/ 2551491 w 4766269"/>
                <a:gd name="connsiteY11" fmla="*/ 1038464 h 2853479"/>
                <a:gd name="connsiteX12" fmla="*/ 2657176 w 4766269"/>
                <a:gd name="connsiteY12" fmla="*/ 1484177 h 2853479"/>
                <a:gd name="connsiteX13" fmla="*/ 2730695 w 4766269"/>
                <a:gd name="connsiteY13" fmla="*/ 1686355 h 2853479"/>
                <a:gd name="connsiteX14" fmla="*/ 2776905 w 4766269"/>
                <a:gd name="connsiteY14" fmla="*/ 1752970 h 2853479"/>
                <a:gd name="connsiteX15" fmla="*/ 2827190 w 4766269"/>
                <a:gd name="connsiteY15" fmla="*/ 1736900 h 2853479"/>
                <a:gd name="connsiteX16" fmla="*/ 2942064 w 4766269"/>
                <a:gd name="connsiteY16" fmla="*/ 1557696 h 2853479"/>
                <a:gd name="connsiteX17" fmla="*/ 3084508 w 4766269"/>
                <a:gd name="connsiteY17" fmla="*/ 606536 h 2853479"/>
                <a:gd name="connsiteX18" fmla="*/ 3153433 w 4766269"/>
                <a:gd name="connsiteY18" fmla="*/ 114874 h 2853479"/>
                <a:gd name="connsiteX19" fmla="*/ 3185598 w 4766269"/>
                <a:gd name="connsiteY19" fmla="*/ 0 h 2853479"/>
                <a:gd name="connsiteX20" fmla="*/ 3291282 w 4766269"/>
                <a:gd name="connsiteY20" fmla="*/ 1488772 h 2853479"/>
                <a:gd name="connsiteX21" fmla="*/ 3337232 w 4766269"/>
                <a:gd name="connsiteY21" fmla="*/ 1792040 h 2853479"/>
                <a:gd name="connsiteX22" fmla="*/ 3392371 w 4766269"/>
                <a:gd name="connsiteY22" fmla="*/ 1962054 h 2853479"/>
                <a:gd name="connsiteX23" fmla="*/ 3469312 w 4766269"/>
                <a:gd name="connsiteY23" fmla="*/ 1996999 h 2853479"/>
                <a:gd name="connsiteX24" fmla="*/ 3566981 w 4766269"/>
                <a:gd name="connsiteY24" fmla="*/ 1906914 h 2853479"/>
                <a:gd name="connsiteX25" fmla="*/ 3674592 w 4766269"/>
                <a:gd name="connsiteY25" fmla="*/ 1917388 h 2853479"/>
                <a:gd name="connsiteX26" fmla="*/ 3787539 w 4766269"/>
                <a:gd name="connsiteY26" fmla="*/ 2076928 h 2853479"/>
                <a:gd name="connsiteX27" fmla="*/ 3893224 w 4766269"/>
                <a:gd name="connsiteY27" fmla="*/ 2260727 h 2853479"/>
                <a:gd name="connsiteX28" fmla="*/ 4012693 w 4766269"/>
                <a:gd name="connsiteY28" fmla="*/ 2412361 h 2853479"/>
                <a:gd name="connsiteX29" fmla="*/ 4279202 w 4766269"/>
                <a:gd name="connsiteY29" fmla="*/ 2527236 h 2853479"/>
                <a:gd name="connsiteX30" fmla="*/ 4587065 w 4766269"/>
                <a:gd name="connsiteY30" fmla="*/ 2619135 h 2853479"/>
                <a:gd name="connsiteX31" fmla="*/ 4766269 w 4766269"/>
                <a:gd name="connsiteY31" fmla="*/ 2651300 h 2853479"/>
                <a:gd name="connsiteX32" fmla="*/ 4761674 w 4766269"/>
                <a:gd name="connsiteY32" fmla="*/ 2848884 h 2853479"/>
                <a:gd name="connsiteX33" fmla="*/ 1280 w 4766269"/>
                <a:gd name="connsiteY33" fmla="*/ 2853479 h 2853479"/>
                <a:gd name="connsiteX34" fmla="*/ 4467 w 4766269"/>
                <a:gd name="connsiteY34" fmla="*/ 2802934 h 2853479"/>
                <a:gd name="connsiteX35" fmla="*/ 190872 w 4766269"/>
                <a:gd name="connsiteY35" fmla="*/ 2805071 h 2853479"/>
                <a:gd name="connsiteX0" fmla="*/ 190872 w 4766269"/>
                <a:gd name="connsiteY0" fmla="*/ 2805071 h 2853479"/>
                <a:gd name="connsiteX1" fmla="*/ 446993 w 4766269"/>
                <a:gd name="connsiteY1" fmla="*/ 2802934 h 2853479"/>
                <a:gd name="connsiteX2" fmla="*/ 1150024 w 4766269"/>
                <a:gd name="connsiteY2" fmla="*/ 2720225 h 2853479"/>
                <a:gd name="connsiteX3" fmla="*/ 1278683 w 4766269"/>
                <a:gd name="connsiteY3" fmla="*/ 2706440 h 2853479"/>
                <a:gd name="connsiteX4" fmla="*/ 1558977 w 4766269"/>
                <a:gd name="connsiteY4" fmla="*/ 2563996 h 2853479"/>
                <a:gd name="connsiteX5" fmla="*/ 1774940 w 4766269"/>
                <a:gd name="connsiteY5" fmla="*/ 2320462 h 2853479"/>
                <a:gd name="connsiteX6" fmla="*/ 2078209 w 4766269"/>
                <a:gd name="connsiteY6" fmla="*/ 2008004 h 2853479"/>
                <a:gd name="connsiteX7" fmla="*/ 2275793 w 4766269"/>
                <a:gd name="connsiteY7" fmla="*/ 1635811 h 2853479"/>
                <a:gd name="connsiteX8" fmla="*/ 2427427 w 4766269"/>
                <a:gd name="connsiteY8" fmla="*/ 1236048 h 2853479"/>
                <a:gd name="connsiteX9" fmla="*/ 2477971 w 4766269"/>
                <a:gd name="connsiteY9" fmla="*/ 1038464 h 2853479"/>
                <a:gd name="connsiteX10" fmla="*/ 2505541 w 4766269"/>
                <a:gd name="connsiteY10" fmla="*/ 1024679 h 2853479"/>
                <a:gd name="connsiteX11" fmla="*/ 2551491 w 4766269"/>
                <a:gd name="connsiteY11" fmla="*/ 1038464 h 2853479"/>
                <a:gd name="connsiteX12" fmla="*/ 2657176 w 4766269"/>
                <a:gd name="connsiteY12" fmla="*/ 1484177 h 2853479"/>
                <a:gd name="connsiteX13" fmla="*/ 2730695 w 4766269"/>
                <a:gd name="connsiteY13" fmla="*/ 1686355 h 2853479"/>
                <a:gd name="connsiteX14" fmla="*/ 2776905 w 4766269"/>
                <a:gd name="connsiteY14" fmla="*/ 1752970 h 2853479"/>
                <a:gd name="connsiteX15" fmla="*/ 2827190 w 4766269"/>
                <a:gd name="connsiteY15" fmla="*/ 1736900 h 2853479"/>
                <a:gd name="connsiteX16" fmla="*/ 2942064 w 4766269"/>
                <a:gd name="connsiteY16" fmla="*/ 1557696 h 2853479"/>
                <a:gd name="connsiteX17" fmla="*/ 3084508 w 4766269"/>
                <a:gd name="connsiteY17" fmla="*/ 606536 h 2853479"/>
                <a:gd name="connsiteX18" fmla="*/ 3153433 w 4766269"/>
                <a:gd name="connsiteY18" fmla="*/ 114874 h 2853479"/>
                <a:gd name="connsiteX19" fmla="*/ 3185598 w 4766269"/>
                <a:gd name="connsiteY19" fmla="*/ 0 h 2853479"/>
                <a:gd name="connsiteX20" fmla="*/ 3291282 w 4766269"/>
                <a:gd name="connsiteY20" fmla="*/ 1488772 h 2853479"/>
                <a:gd name="connsiteX21" fmla="*/ 3337232 w 4766269"/>
                <a:gd name="connsiteY21" fmla="*/ 1792040 h 2853479"/>
                <a:gd name="connsiteX22" fmla="*/ 3392371 w 4766269"/>
                <a:gd name="connsiteY22" fmla="*/ 1962054 h 2853479"/>
                <a:gd name="connsiteX23" fmla="*/ 3469312 w 4766269"/>
                <a:gd name="connsiteY23" fmla="*/ 1996999 h 2853479"/>
                <a:gd name="connsiteX24" fmla="*/ 3566981 w 4766269"/>
                <a:gd name="connsiteY24" fmla="*/ 1906914 h 2853479"/>
                <a:gd name="connsiteX25" fmla="*/ 3674592 w 4766269"/>
                <a:gd name="connsiteY25" fmla="*/ 1917388 h 2853479"/>
                <a:gd name="connsiteX26" fmla="*/ 3787539 w 4766269"/>
                <a:gd name="connsiteY26" fmla="*/ 2076928 h 2853479"/>
                <a:gd name="connsiteX27" fmla="*/ 3893224 w 4766269"/>
                <a:gd name="connsiteY27" fmla="*/ 2260727 h 2853479"/>
                <a:gd name="connsiteX28" fmla="*/ 4012693 w 4766269"/>
                <a:gd name="connsiteY28" fmla="*/ 2412361 h 2853479"/>
                <a:gd name="connsiteX29" fmla="*/ 4279202 w 4766269"/>
                <a:gd name="connsiteY29" fmla="*/ 2527236 h 2853479"/>
                <a:gd name="connsiteX30" fmla="*/ 4587065 w 4766269"/>
                <a:gd name="connsiteY30" fmla="*/ 2619135 h 2853479"/>
                <a:gd name="connsiteX31" fmla="*/ 4766269 w 4766269"/>
                <a:gd name="connsiteY31" fmla="*/ 2651300 h 2853479"/>
                <a:gd name="connsiteX32" fmla="*/ 4761674 w 4766269"/>
                <a:gd name="connsiteY32" fmla="*/ 2848884 h 2853479"/>
                <a:gd name="connsiteX33" fmla="*/ 1280 w 4766269"/>
                <a:gd name="connsiteY33" fmla="*/ 2853479 h 2853479"/>
                <a:gd name="connsiteX34" fmla="*/ 4467 w 4766269"/>
                <a:gd name="connsiteY34" fmla="*/ 2802934 h 2853479"/>
                <a:gd name="connsiteX35" fmla="*/ 190872 w 4766269"/>
                <a:gd name="connsiteY35" fmla="*/ 2805071 h 2853479"/>
                <a:gd name="connsiteX0" fmla="*/ 190872 w 4766269"/>
                <a:gd name="connsiteY0" fmla="*/ 2805071 h 2853479"/>
                <a:gd name="connsiteX1" fmla="*/ 446993 w 4766269"/>
                <a:gd name="connsiteY1" fmla="*/ 2802934 h 2853479"/>
                <a:gd name="connsiteX2" fmla="*/ 1150024 w 4766269"/>
                <a:gd name="connsiteY2" fmla="*/ 2720225 h 2853479"/>
                <a:gd name="connsiteX3" fmla="*/ 1278683 w 4766269"/>
                <a:gd name="connsiteY3" fmla="*/ 2706440 h 2853479"/>
                <a:gd name="connsiteX4" fmla="*/ 1558977 w 4766269"/>
                <a:gd name="connsiteY4" fmla="*/ 2563996 h 2853479"/>
                <a:gd name="connsiteX5" fmla="*/ 1774940 w 4766269"/>
                <a:gd name="connsiteY5" fmla="*/ 2320462 h 2853479"/>
                <a:gd name="connsiteX6" fmla="*/ 2078209 w 4766269"/>
                <a:gd name="connsiteY6" fmla="*/ 2008004 h 2853479"/>
                <a:gd name="connsiteX7" fmla="*/ 2275793 w 4766269"/>
                <a:gd name="connsiteY7" fmla="*/ 1635811 h 2853479"/>
                <a:gd name="connsiteX8" fmla="*/ 2427427 w 4766269"/>
                <a:gd name="connsiteY8" fmla="*/ 1236048 h 2853479"/>
                <a:gd name="connsiteX9" fmla="*/ 2477971 w 4766269"/>
                <a:gd name="connsiteY9" fmla="*/ 1038464 h 2853479"/>
                <a:gd name="connsiteX10" fmla="*/ 2505541 w 4766269"/>
                <a:gd name="connsiteY10" fmla="*/ 1024679 h 2853479"/>
                <a:gd name="connsiteX11" fmla="*/ 2551491 w 4766269"/>
                <a:gd name="connsiteY11" fmla="*/ 1038464 h 2853479"/>
                <a:gd name="connsiteX12" fmla="*/ 2657176 w 4766269"/>
                <a:gd name="connsiteY12" fmla="*/ 1484177 h 2853479"/>
                <a:gd name="connsiteX13" fmla="*/ 2730695 w 4766269"/>
                <a:gd name="connsiteY13" fmla="*/ 1686355 h 2853479"/>
                <a:gd name="connsiteX14" fmla="*/ 2776905 w 4766269"/>
                <a:gd name="connsiteY14" fmla="*/ 1752970 h 2853479"/>
                <a:gd name="connsiteX15" fmla="*/ 2827190 w 4766269"/>
                <a:gd name="connsiteY15" fmla="*/ 1736900 h 2853479"/>
                <a:gd name="connsiteX16" fmla="*/ 2942064 w 4766269"/>
                <a:gd name="connsiteY16" fmla="*/ 1557696 h 2853479"/>
                <a:gd name="connsiteX17" fmla="*/ 3084508 w 4766269"/>
                <a:gd name="connsiteY17" fmla="*/ 606536 h 2853479"/>
                <a:gd name="connsiteX18" fmla="*/ 3153433 w 4766269"/>
                <a:gd name="connsiteY18" fmla="*/ 114874 h 2853479"/>
                <a:gd name="connsiteX19" fmla="*/ 3185598 w 4766269"/>
                <a:gd name="connsiteY19" fmla="*/ 0 h 2853479"/>
                <a:gd name="connsiteX20" fmla="*/ 3291282 w 4766269"/>
                <a:gd name="connsiteY20" fmla="*/ 1488772 h 2853479"/>
                <a:gd name="connsiteX21" fmla="*/ 3337232 w 4766269"/>
                <a:gd name="connsiteY21" fmla="*/ 1792040 h 2853479"/>
                <a:gd name="connsiteX22" fmla="*/ 3392371 w 4766269"/>
                <a:gd name="connsiteY22" fmla="*/ 1962054 h 2853479"/>
                <a:gd name="connsiteX23" fmla="*/ 3471770 w 4766269"/>
                <a:gd name="connsiteY23" fmla="*/ 1984708 h 2853479"/>
                <a:gd name="connsiteX24" fmla="*/ 3566981 w 4766269"/>
                <a:gd name="connsiteY24" fmla="*/ 1906914 h 2853479"/>
                <a:gd name="connsiteX25" fmla="*/ 3674592 w 4766269"/>
                <a:gd name="connsiteY25" fmla="*/ 1917388 h 2853479"/>
                <a:gd name="connsiteX26" fmla="*/ 3787539 w 4766269"/>
                <a:gd name="connsiteY26" fmla="*/ 2076928 h 2853479"/>
                <a:gd name="connsiteX27" fmla="*/ 3893224 w 4766269"/>
                <a:gd name="connsiteY27" fmla="*/ 2260727 h 2853479"/>
                <a:gd name="connsiteX28" fmla="*/ 4012693 w 4766269"/>
                <a:gd name="connsiteY28" fmla="*/ 2412361 h 2853479"/>
                <a:gd name="connsiteX29" fmla="*/ 4279202 w 4766269"/>
                <a:gd name="connsiteY29" fmla="*/ 2527236 h 2853479"/>
                <a:gd name="connsiteX30" fmla="*/ 4587065 w 4766269"/>
                <a:gd name="connsiteY30" fmla="*/ 2619135 h 2853479"/>
                <a:gd name="connsiteX31" fmla="*/ 4766269 w 4766269"/>
                <a:gd name="connsiteY31" fmla="*/ 2651300 h 2853479"/>
                <a:gd name="connsiteX32" fmla="*/ 4761674 w 4766269"/>
                <a:gd name="connsiteY32" fmla="*/ 2848884 h 2853479"/>
                <a:gd name="connsiteX33" fmla="*/ 1280 w 4766269"/>
                <a:gd name="connsiteY33" fmla="*/ 2853479 h 2853479"/>
                <a:gd name="connsiteX34" fmla="*/ 4467 w 4766269"/>
                <a:gd name="connsiteY34" fmla="*/ 2802934 h 2853479"/>
                <a:gd name="connsiteX35" fmla="*/ 190872 w 4766269"/>
                <a:gd name="connsiteY35" fmla="*/ 2805071 h 285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766269" h="2853479">
                  <a:moveTo>
                    <a:pt x="190872" y="2805071"/>
                  </a:moveTo>
                  <a:lnTo>
                    <a:pt x="446993" y="2802934"/>
                  </a:lnTo>
                  <a:lnTo>
                    <a:pt x="1150024" y="2720225"/>
                  </a:lnTo>
                  <a:lnTo>
                    <a:pt x="1278683" y="2706440"/>
                  </a:lnTo>
                  <a:lnTo>
                    <a:pt x="1558977" y="2563996"/>
                  </a:lnTo>
                  <a:lnTo>
                    <a:pt x="1774940" y="2320462"/>
                  </a:lnTo>
                  <a:lnTo>
                    <a:pt x="2078209" y="2008004"/>
                  </a:lnTo>
                  <a:lnTo>
                    <a:pt x="2275793" y="1635811"/>
                  </a:lnTo>
                  <a:lnTo>
                    <a:pt x="2427427" y="1236048"/>
                  </a:lnTo>
                  <a:lnTo>
                    <a:pt x="2477971" y="1038464"/>
                  </a:lnTo>
                  <a:lnTo>
                    <a:pt x="2505541" y="1024679"/>
                  </a:lnTo>
                  <a:lnTo>
                    <a:pt x="2551491" y="1038464"/>
                  </a:lnTo>
                  <a:lnTo>
                    <a:pt x="2657176" y="1484177"/>
                  </a:lnTo>
                  <a:cubicBezTo>
                    <a:pt x="2681682" y="1551570"/>
                    <a:pt x="2710740" y="1641556"/>
                    <a:pt x="2730695" y="1686355"/>
                  </a:cubicBezTo>
                  <a:cubicBezTo>
                    <a:pt x="2750650" y="1731154"/>
                    <a:pt x="2761502" y="1730765"/>
                    <a:pt x="2776905" y="1752970"/>
                  </a:cubicBezTo>
                  <a:lnTo>
                    <a:pt x="2827190" y="1736900"/>
                  </a:lnTo>
                  <a:lnTo>
                    <a:pt x="2942064" y="1557696"/>
                  </a:lnTo>
                  <a:lnTo>
                    <a:pt x="3084508" y="606536"/>
                  </a:lnTo>
                  <a:lnTo>
                    <a:pt x="3153433" y="114874"/>
                  </a:lnTo>
                  <a:lnTo>
                    <a:pt x="3185598" y="0"/>
                  </a:lnTo>
                  <a:lnTo>
                    <a:pt x="3291282" y="1488772"/>
                  </a:lnTo>
                  <a:lnTo>
                    <a:pt x="3337232" y="1792040"/>
                  </a:lnTo>
                  <a:lnTo>
                    <a:pt x="3392371" y="1962054"/>
                  </a:lnTo>
                  <a:cubicBezTo>
                    <a:pt x="3418018" y="1973702"/>
                    <a:pt x="3406794" y="1992725"/>
                    <a:pt x="3471770" y="1984708"/>
                  </a:cubicBezTo>
                  <a:cubicBezTo>
                    <a:pt x="3515726" y="1979284"/>
                    <a:pt x="3534425" y="1936942"/>
                    <a:pt x="3566981" y="1906914"/>
                  </a:cubicBezTo>
                  <a:cubicBezTo>
                    <a:pt x="3602851" y="1910405"/>
                    <a:pt x="3636264" y="1896691"/>
                    <a:pt x="3674592" y="1917388"/>
                  </a:cubicBezTo>
                  <a:lnTo>
                    <a:pt x="3787539" y="2076928"/>
                  </a:lnTo>
                  <a:lnTo>
                    <a:pt x="3893224" y="2260727"/>
                  </a:lnTo>
                  <a:lnTo>
                    <a:pt x="4012693" y="2412361"/>
                  </a:lnTo>
                  <a:lnTo>
                    <a:pt x="4279202" y="2527236"/>
                  </a:lnTo>
                  <a:lnTo>
                    <a:pt x="4587065" y="2619135"/>
                  </a:lnTo>
                  <a:lnTo>
                    <a:pt x="4766269" y="2651300"/>
                  </a:lnTo>
                  <a:lnTo>
                    <a:pt x="4761674" y="2848884"/>
                  </a:lnTo>
                  <a:lnTo>
                    <a:pt x="1280" y="2853479"/>
                  </a:lnTo>
                  <a:cubicBezTo>
                    <a:pt x="-2574" y="2834172"/>
                    <a:pt x="3404" y="2832073"/>
                    <a:pt x="4467" y="2802934"/>
                  </a:cubicBezTo>
                  <a:lnTo>
                    <a:pt x="190872" y="2805071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3097099" y="1989778"/>
              <a:ext cx="18277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dirty="0" smtClean="0">
                  <a:solidFill>
                    <a:srgbClr val="FF0000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rPr>
                <a:t>Conversion part</a:t>
              </a:r>
              <a:endParaRPr kumimoji="1" lang="ja-JP" altLang="en-US" dirty="0" smtClean="0">
                <a:solidFill>
                  <a:srgbClr val="FF0000"/>
                </a:solidFill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5353665" y="2342534"/>
            <a:ext cx="3438902" cy="936523"/>
            <a:chOff x="5353665" y="2342534"/>
            <a:chExt cx="3438902" cy="9365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テキスト ボックス 34"/>
                <p:cNvSpPr txBox="1"/>
                <p:nvPr/>
              </p:nvSpPr>
              <p:spPr>
                <a:xfrm>
                  <a:off x="6985662" y="2625310"/>
                  <a:ext cx="180690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𝜂</m:t>
                      </m:r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′</m:t>
                      </m:r>
                    </m:oMath>
                  </a14:m>
                  <a:r>
                    <a:rPr kumimoji="1" lang="ja-JP" altLang="en-US" dirty="0" smtClean="0">
                      <a:solidFill>
                        <a:srgbClr val="0000FF"/>
                      </a:solidFill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 </a:t>
                  </a:r>
                  <a:r>
                    <a:rPr kumimoji="1" lang="en-US" altLang="ja-JP" dirty="0" smtClean="0">
                      <a:solidFill>
                        <a:srgbClr val="0000FF"/>
                      </a:solidFill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escaping part</a:t>
                  </a:r>
                  <a:endParaRPr kumimoji="1" lang="ja-JP" altLang="en-US" dirty="0" smtClean="0">
                    <a:solidFill>
                      <a:srgbClr val="0000FF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35" name="テキスト ボックス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5662" y="2625310"/>
                  <a:ext cx="1806905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027" t="-9231" r="-3378" b="-2769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フリーフォーム 13"/>
            <p:cNvSpPr/>
            <p:nvPr/>
          </p:nvSpPr>
          <p:spPr bwMode="auto">
            <a:xfrm>
              <a:off x="5353665" y="2342534"/>
              <a:ext cx="1600200" cy="936523"/>
            </a:xfrm>
            <a:custGeom>
              <a:avLst/>
              <a:gdLst>
                <a:gd name="connsiteX0" fmla="*/ 548148 w 1600200"/>
                <a:gd name="connsiteY0" fmla="*/ 0 h 921774"/>
                <a:gd name="connsiteX1" fmla="*/ 725129 w 1600200"/>
                <a:gd name="connsiteY1" fmla="*/ 58993 h 921774"/>
                <a:gd name="connsiteX2" fmla="*/ 983225 w 1600200"/>
                <a:gd name="connsiteY2" fmla="*/ 90948 h 921774"/>
                <a:gd name="connsiteX3" fmla="*/ 1125793 w 1600200"/>
                <a:gd name="connsiteY3" fmla="*/ 120445 h 921774"/>
                <a:gd name="connsiteX4" fmla="*/ 1420761 w 1600200"/>
                <a:gd name="connsiteY4" fmla="*/ 263013 h 921774"/>
                <a:gd name="connsiteX5" fmla="*/ 1600200 w 1600200"/>
                <a:gd name="connsiteY5" fmla="*/ 349045 h 921774"/>
                <a:gd name="connsiteX6" fmla="*/ 1600200 w 1600200"/>
                <a:gd name="connsiteY6" fmla="*/ 921774 h 921774"/>
                <a:gd name="connsiteX7" fmla="*/ 0 w 1600200"/>
                <a:gd name="connsiteY7" fmla="*/ 911942 h 921774"/>
                <a:gd name="connsiteX8" fmla="*/ 93406 w 1600200"/>
                <a:gd name="connsiteY8" fmla="*/ 641555 h 921774"/>
                <a:gd name="connsiteX9" fmla="*/ 159774 w 1600200"/>
                <a:gd name="connsiteY9" fmla="*/ 550606 h 921774"/>
                <a:gd name="connsiteX10" fmla="*/ 270387 w 1600200"/>
                <a:gd name="connsiteY10" fmla="*/ 447368 h 921774"/>
                <a:gd name="connsiteX11" fmla="*/ 403122 w 1600200"/>
                <a:gd name="connsiteY11" fmla="*/ 159774 h 921774"/>
                <a:gd name="connsiteX12" fmla="*/ 471948 w 1600200"/>
                <a:gd name="connsiteY12" fmla="*/ 17206 h 921774"/>
                <a:gd name="connsiteX0" fmla="*/ 557980 w 1600200"/>
                <a:gd name="connsiteY0" fmla="*/ 0 h 936523"/>
                <a:gd name="connsiteX1" fmla="*/ 725129 w 1600200"/>
                <a:gd name="connsiteY1" fmla="*/ 73742 h 936523"/>
                <a:gd name="connsiteX2" fmla="*/ 983225 w 1600200"/>
                <a:gd name="connsiteY2" fmla="*/ 105697 h 936523"/>
                <a:gd name="connsiteX3" fmla="*/ 1125793 w 1600200"/>
                <a:gd name="connsiteY3" fmla="*/ 135194 h 936523"/>
                <a:gd name="connsiteX4" fmla="*/ 1420761 w 1600200"/>
                <a:gd name="connsiteY4" fmla="*/ 277762 h 936523"/>
                <a:gd name="connsiteX5" fmla="*/ 1600200 w 1600200"/>
                <a:gd name="connsiteY5" fmla="*/ 363794 h 936523"/>
                <a:gd name="connsiteX6" fmla="*/ 1600200 w 1600200"/>
                <a:gd name="connsiteY6" fmla="*/ 936523 h 936523"/>
                <a:gd name="connsiteX7" fmla="*/ 0 w 1600200"/>
                <a:gd name="connsiteY7" fmla="*/ 926691 h 936523"/>
                <a:gd name="connsiteX8" fmla="*/ 93406 w 1600200"/>
                <a:gd name="connsiteY8" fmla="*/ 656304 h 936523"/>
                <a:gd name="connsiteX9" fmla="*/ 159774 w 1600200"/>
                <a:gd name="connsiteY9" fmla="*/ 565355 h 936523"/>
                <a:gd name="connsiteX10" fmla="*/ 270387 w 1600200"/>
                <a:gd name="connsiteY10" fmla="*/ 462117 h 936523"/>
                <a:gd name="connsiteX11" fmla="*/ 403122 w 1600200"/>
                <a:gd name="connsiteY11" fmla="*/ 174523 h 936523"/>
                <a:gd name="connsiteX12" fmla="*/ 471948 w 1600200"/>
                <a:gd name="connsiteY12" fmla="*/ 31955 h 93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00200" h="936523">
                  <a:moveTo>
                    <a:pt x="557980" y="0"/>
                  </a:moveTo>
                  <a:lnTo>
                    <a:pt x="725129" y="73742"/>
                  </a:lnTo>
                  <a:lnTo>
                    <a:pt x="983225" y="105697"/>
                  </a:lnTo>
                  <a:lnTo>
                    <a:pt x="1125793" y="135194"/>
                  </a:lnTo>
                  <a:lnTo>
                    <a:pt x="1420761" y="277762"/>
                  </a:lnTo>
                  <a:lnTo>
                    <a:pt x="1600200" y="363794"/>
                  </a:lnTo>
                  <a:lnTo>
                    <a:pt x="1600200" y="936523"/>
                  </a:lnTo>
                  <a:lnTo>
                    <a:pt x="0" y="926691"/>
                  </a:lnTo>
                  <a:lnTo>
                    <a:pt x="93406" y="656304"/>
                  </a:lnTo>
                  <a:lnTo>
                    <a:pt x="159774" y="565355"/>
                  </a:lnTo>
                  <a:lnTo>
                    <a:pt x="270387" y="462117"/>
                  </a:lnTo>
                  <a:lnTo>
                    <a:pt x="403122" y="174523"/>
                  </a:lnTo>
                  <a:lnTo>
                    <a:pt x="471948" y="31955"/>
                  </a:lnTo>
                </a:path>
              </a:pathLst>
            </a:custGeom>
            <a:solidFill>
              <a:srgbClr val="3399FF">
                <a:alpha val="40000"/>
              </a:srgb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41234" y="2187914"/>
            <a:ext cx="1737142" cy="1534382"/>
            <a:chOff x="152671" y="4967080"/>
            <a:chExt cx="1737142" cy="1534382"/>
          </a:xfrm>
        </p:grpSpPr>
        <p:sp>
          <p:nvSpPr>
            <p:cNvPr id="70" name="円/楕円 69"/>
            <p:cNvSpPr/>
            <p:nvPr/>
          </p:nvSpPr>
          <p:spPr bwMode="auto">
            <a:xfrm>
              <a:off x="297836" y="4967080"/>
              <a:ext cx="1416367" cy="1534382"/>
            </a:xfrm>
            <a:prstGeom prst="ellipse">
              <a:avLst/>
            </a:prstGeom>
            <a:solidFill>
              <a:srgbClr val="FFC0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テキスト ボックス 73"/>
                <p:cNvSpPr txBox="1"/>
                <p:nvPr/>
              </p:nvSpPr>
              <p:spPr>
                <a:xfrm>
                  <a:off x="152671" y="5065166"/>
                  <a:ext cx="1737142" cy="13646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Γ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ja-JP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  <m:t>𝜂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=</m:t>
                      </m:r>
                    </m:oMath>
                  </a14:m>
                  <a:r>
                    <a:rPr kumimoji="1" lang="ja-JP" altLang="en-US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 </a:t>
                  </a:r>
                  <a:r>
                    <a:rPr kumimoji="1" lang="en-US" altLang="ja-JP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200 </a:t>
                  </a:r>
                  <a:r>
                    <a:rPr kumimoji="1" lang="en-US" altLang="ja-JP" dirty="0" err="1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keV</a:t>
                  </a:r>
                  <a:endParaRPr kumimoji="1"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  <a:p>
                  <a:pPr algn="l">
                    <a:buClr>
                      <a:srgbClr val="FF0000"/>
                    </a:buClr>
                  </a:pPr>
                  <a:r>
                    <a:rPr lang="en-US" altLang="ja-JP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en-US" altLang="ja-JP" b="0" i="0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   </m:t>
                      </m:r>
                      <m:r>
                        <a:rPr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2</m:t>
                      </m:r>
                      <m:r>
                        <a:rPr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𝛾</m:t>
                      </m:r>
                    </m:oMath>
                  </a14:m>
                  <a:r>
                    <a:rPr kumimoji="1" lang="en-US" altLang="ja-JP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 : 2 %</a:t>
                  </a:r>
                </a:p>
                <a:p>
                  <a:pPr>
                    <a:buClr>
                      <a:srgbClr val="FF0000"/>
                    </a:buClr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𝜌</m:t>
                          </m:r>
                        </m:e>
                        <m:sup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0</m:t>
                          </m:r>
                        </m:sup>
                      </m:sSup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𝛾</m:t>
                      </m:r>
                    </m:oMath>
                  </a14:m>
                  <a:r>
                    <a:rPr kumimoji="1" lang="en-US" altLang="ja-JP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 : 30 %</a:t>
                  </a:r>
                </a:p>
                <a:p>
                  <a:pPr algn="l">
                    <a:buClr>
                      <a:srgbClr val="FF0000"/>
                    </a:buClr>
                  </a:pPr>
                  <a:r>
                    <a:rPr lang="en-US" altLang="ja-JP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2</m:t>
                          </m:r>
                          <m:r>
                            <a:rPr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𝜋</m:t>
                          </m:r>
                        </m:e>
                        <m:sup>
                          <m:r>
                            <a:rPr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0</m:t>
                          </m:r>
                        </m:sup>
                      </m:sSup>
                      <m:r>
                        <a:rPr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𝜂</m:t>
                      </m:r>
                    </m:oMath>
                  </a14:m>
                  <a:r>
                    <a:rPr kumimoji="1" lang="en-US" altLang="ja-JP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 : 22%</a:t>
                  </a:r>
                  <a:endPara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74" name="テキスト ボックス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71" y="5065166"/>
                  <a:ext cx="1737142" cy="1364604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t="-2232" b="-714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右中かっこ 22"/>
          <p:cNvSpPr/>
          <p:nvPr/>
        </p:nvSpPr>
        <p:spPr bwMode="auto">
          <a:xfrm rot="5400000">
            <a:off x="1621830" y="4395154"/>
            <a:ext cx="150896" cy="1356713"/>
          </a:xfrm>
          <a:prstGeom prst="rightBrace">
            <a:avLst>
              <a:gd name="adj1" fmla="val 52758"/>
              <a:gd name="adj2" fmla="val 50000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1243304" y="5236382"/>
                <a:ext cx="998414" cy="4062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~</m:t>
                      </m:r>
                      <m:sSup>
                        <m:sSupPr>
                          <m:ctrlPr>
                            <a:rPr kumimoji="1" lang="en-US" altLang="ja-JP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sSupPr>
                        <m:e>
                          <m:r>
                            <a:rPr kumimoji="1" lang="en-US" altLang="ja-JP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𝟏𝟎</m:t>
                          </m:r>
                        </m:e>
                        <m:sup>
                          <m:r>
                            <a:rPr kumimoji="1" lang="en-US" altLang="ja-JP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−</m:t>
                          </m:r>
                          <m:r>
                            <a:rPr kumimoji="1" lang="en-US" altLang="ja-JP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kumimoji="1" lang="ja-JP" altLang="en-US" b="1" dirty="0" smtClean="0">
                  <a:solidFill>
                    <a:srgbClr val="FF0000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304" y="5236382"/>
                <a:ext cx="998414" cy="4062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/>
          <p:cNvSpPr txBox="1"/>
          <p:nvPr/>
        </p:nvSpPr>
        <p:spPr>
          <a:xfrm>
            <a:off x="6137111" y="5093942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lang="en-US" altLang="ja-JP" b="1" dirty="0" smtClean="0">
                <a:solidFill>
                  <a:srgbClr val="FF0000"/>
                </a:solidFill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~ </a:t>
            </a:r>
            <a:r>
              <a:rPr kumimoji="1" lang="en-US" altLang="ja-JP" b="1" dirty="0" smtClean="0">
                <a:solidFill>
                  <a:srgbClr val="FF0000"/>
                </a:solidFill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2 % ?</a:t>
            </a:r>
            <a:endParaRPr kumimoji="1" lang="ja-JP" altLang="en-US" b="1" dirty="0" smtClean="0">
              <a:solidFill>
                <a:srgbClr val="FF0000"/>
              </a:solidFill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26" name="角丸四角形 25"/>
          <p:cNvSpPr/>
          <p:nvPr/>
        </p:nvSpPr>
        <p:spPr bwMode="auto">
          <a:xfrm>
            <a:off x="5715000" y="4291975"/>
            <a:ext cx="3352800" cy="2485528"/>
          </a:xfrm>
          <a:prstGeom prst="roundRect">
            <a:avLst>
              <a:gd name="adj" fmla="val 11106"/>
            </a:avLst>
          </a:prstGeom>
          <a:noFill/>
          <a:ln w="44450" cap="flat" cmpd="dbl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172451" y="6454914"/>
                <a:ext cx="52416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lang="en-US" altLang="ja-JP" i="1" dirty="0">
                    <a:effectLst/>
                    <a:ea typeface="ＭＳ Ｐ明朝" panose="02020600040205080304" pitchFamily="18" charset="-128"/>
                    <a:cs typeface="Arial Unicode MS" pitchFamily="50" charset="-128"/>
                  </a:rPr>
                  <a:t>c</a:t>
                </a:r>
                <a:r>
                  <a:rPr kumimoji="1" lang="en-US" altLang="ja-JP" b="0" i="1" dirty="0" smtClean="0">
                    <a:effectLst/>
                    <a:ea typeface="ＭＳ Ｐ明朝" panose="02020600040205080304" pitchFamily="18" charset="-128"/>
                    <a:cs typeface="Arial Unicode MS" pitchFamily="50" charset="-128"/>
                  </a:rPr>
                  <a:t>f</a:t>
                </a:r>
                <a:r>
                  <a:rPr kumimoji="1" lang="en-US" altLang="ja-JP" b="0" dirty="0" smtClean="0">
                    <a:effectLst/>
                    <a:ea typeface="ＭＳ Ｐ明朝" panose="02020600040205080304" pitchFamily="18" charset="-128"/>
                    <a:cs typeface="Arial Unicode MS" pitchFamily="50" charset="-128"/>
                  </a:rPr>
                  <a:t>.)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𝜔</m:t>
                    </m:r>
                  </m:oMath>
                </a14:m>
                <a:r>
                  <a:rPr kumimoji="1"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-mesic nuclei, </a:t>
                </a:r>
                <a:r>
                  <a:rPr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by </a:t>
                </a:r>
                <a:r>
                  <a:rPr lang="en-US" altLang="ja-JP" dirty="0" smtClean="0">
                    <a:effectLst/>
                  </a:rPr>
                  <a:t>CBELSA/TAPS, PLB736</a:t>
                </a:r>
                <a:endParaRPr lang="en-US" altLang="ja-JP" dirty="0">
                  <a:effectLst/>
                </a:endParaRPr>
              </a:p>
            </p:txBody>
          </p:sp>
        </mc:Choice>
        <mc:Fallback xmlns=""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51" y="6454914"/>
                <a:ext cx="5241691" cy="400110"/>
              </a:xfrm>
              <a:prstGeom prst="rect">
                <a:avLst/>
              </a:prstGeom>
              <a:blipFill rotWithShape="0">
                <a:blip r:embed="rId25"/>
                <a:stretch>
                  <a:fillRect l="-1163" t="-9091" r="-116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5773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2" grpId="0"/>
      <p:bldP spid="73" grpId="0" animBg="1"/>
      <p:bldP spid="76" grpId="0" animBg="1"/>
      <p:bldP spid="77" grpId="0"/>
      <p:bldP spid="95" grpId="0"/>
      <p:bldP spid="23" grpId="0" animBg="1"/>
      <p:bldP spid="24" grpId="0"/>
      <p:bldP spid="25" grpId="0"/>
      <p:bldP spid="26" grpId="0" animBg="1"/>
      <p:bldP spid="3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034E2-C10F-4CED-B15F-2652FD26B5B4}" type="slidenum">
              <a:rPr lang="ja-JP" altLang="en-US" smtClean="0"/>
              <a:pPr/>
              <a:t>43</a:t>
            </a:fld>
            <a:endParaRPr lang="en-US" altLang="ja-JP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374" y="129413"/>
            <a:ext cx="4781251" cy="634500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768654" y="58637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20</a:t>
            </a:r>
            <a:endParaRPr kumimoji="1" lang="ja-JP" altLang="en-US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68654" y="127217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1</a:t>
            </a:r>
            <a:r>
              <a:rPr lang="en-US" altLang="ja-JP" dirty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5</a:t>
            </a:r>
            <a:endParaRPr kumimoji="1" lang="ja-JP" altLang="en-US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68654" y="187863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10</a:t>
            </a:r>
            <a:endParaRPr kumimoji="1" lang="ja-JP" altLang="en-US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96894" y="242525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5</a:t>
            </a:r>
            <a:endParaRPr kumimoji="1" lang="ja-JP" altLang="en-US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16200000">
            <a:off x="834072" y="1349894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[</a:t>
            </a:r>
            <a:r>
              <a:rPr kumimoji="1" lang="en-US" altLang="ja-JP" dirty="0" err="1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nb</a:t>
            </a:r>
            <a:r>
              <a:rPr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/</a:t>
            </a:r>
            <a:r>
              <a:rPr lang="en-US" altLang="ja-JP" dirty="0" err="1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sr</a:t>
            </a:r>
            <a:r>
              <a:rPr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/MeV]</a:t>
            </a:r>
            <a:endParaRPr kumimoji="1" lang="ja-JP" altLang="en-US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68654" y="-2009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25</a:t>
            </a:r>
            <a:endParaRPr kumimoji="1" lang="ja-JP" altLang="en-US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68654" y="385700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20</a:t>
            </a:r>
            <a:endParaRPr kumimoji="1" lang="ja-JP" altLang="en-US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68654" y="454280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1</a:t>
            </a:r>
            <a:r>
              <a:rPr lang="en-US" altLang="ja-JP" dirty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5</a:t>
            </a:r>
            <a:endParaRPr kumimoji="1" lang="ja-JP" altLang="en-US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68654" y="514926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10</a:t>
            </a:r>
            <a:endParaRPr kumimoji="1" lang="ja-JP" altLang="en-US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96894" y="569589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5</a:t>
            </a:r>
            <a:endParaRPr kumimoji="1" lang="ja-JP" altLang="en-US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16200000">
            <a:off x="834072" y="4620529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[</a:t>
            </a:r>
            <a:r>
              <a:rPr kumimoji="1" lang="en-US" altLang="ja-JP" dirty="0" err="1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nb</a:t>
            </a:r>
            <a:r>
              <a:rPr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/</a:t>
            </a:r>
            <a:r>
              <a:rPr lang="en-US" altLang="ja-JP" dirty="0" err="1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sr</a:t>
            </a:r>
            <a:r>
              <a:rPr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/MeV]</a:t>
            </a:r>
            <a:endParaRPr kumimoji="1" lang="ja-JP" altLang="en-US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68654" y="325054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25</a:t>
            </a:r>
            <a:endParaRPr kumimoji="1" lang="ja-JP" altLang="en-US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1696928" y="6436262"/>
                <a:ext cx="704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−</m:t>
                    </m:r>
                  </m:oMath>
                </a14:m>
                <a:r>
                  <a:rPr kumimoji="1" lang="en-US" altLang="ja-JP" sz="1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120</a:t>
                </a:r>
                <a:endParaRPr kumimoji="1" lang="ja-JP" altLang="en-US" sz="1800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928" y="6436262"/>
                <a:ext cx="704039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0000" r="-6897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/>
          <p:cNvSpPr txBox="1"/>
          <p:nvPr/>
        </p:nvSpPr>
        <p:spPr>
          <a:xfrm>
            <a:off x="5211394" y="647094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sz="1800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0</a:t>
            </a:r>
            <a:endParaRPr kumimoji="1" lang="ja-JP" altLang="en-US" sz="1800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218212" y="647094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sz="1800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40</a:t>
            </a:r>
            <a:endParaRPr kumimoji="1" lang="ja-JP" altLang="en-US" sz="1800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3983376" y="6455338"/>
                <a:ext cx="5886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−</m:t>
                    </m:r>
                  </m:oMath>
                </a14:m>
                <a:r>
                  <a:rPr kumimoji="1" lang="en-US" altLang="ja-JP" sz="1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40</a:t>
                </a:r>
                <a:endParaRPr kumimoji="1" lang="ja-JP" altLang="en-US" sz="1800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376" y="6455338"/>
                <a:ext cx="588623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9836" r="-824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2927488" y="6470947"/>
                <a:ext cx="5886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−</m:t>
                    </m:r>
                  </m:oMath>
                </a14:m>
                <a:r>
                  <a:rPr kumimoji="1" lang="en-US" altLang="ja-JP" sz="1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80</a:t>
                </a:r>
                <a:endParaRPr kumimoji="1" lang="ja-JP" altLang="en-US" sz="1800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488" y="6470947"/>
                <a:ext cx="588623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0000" r="-8247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/>
          <p:cNvSpPr txBox="1"/>
          <p:nvPr/>
        </p:nvSpPr>
        <p:spPr>
          <a:xfrm>
            <a:off x="6781800" y="6500554"/>
            <a:ext cx="15922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71958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1800" dirty="0" err="1">
                <a:effectLst/>
              </a:rPr>
              <a:t>E</a:t>
            </a:r>
            <a:r>
              <a:rPr lang="en-US" altLang="ja-JP" sz="1800" baseline="-25000" dirty="0" err="1">
                <a:effectLst/>
              </a:rPr>
              <a:t>ex</a:t>
            </a:r>
            <a:r>
              <a:rPr lang="en-US" altLang="ja-JP" sz="1800" dirty="0">
                <a:effectLst/>
              </a:rPr>
              <a:t> – E</a:t>
            </a:r>
            <a:r>
              <a:rPr lang="en-US" altLang="ja-JP" sz="1800" baseline="-25000" dirty="0">
                <a:effectLst/>
              </a:rPr>
              <a:t>0</a:t>
            </a:r>
            <a:r>
              <a:rPr lang="en-US" altLang="ja-JP" sz="1800" dirty="0">
                <a:effectLst/>
              </a:rPr>
              <a:t> [MeV]</a:t>
            </a:r>
            <a:endParaRPr lang="ja-JP" altLang="en-US" sz="1800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7247105" y="254100"/>
                <a:ext cx="1495666" cy="332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𝐸</m:t>
                        </m:r>
                      </m:e>
                      <m:sub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𝛾</m:t>
                        </m:r>
                      </m:sub>
                    </m:sSub>
                    <m:r>
                      <a:rPr kumimoji="1" lang="en-US" altLang="ja-JP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=2.5</m:t>
                    </m:r>
                  </m:oMath>
                </a14:m>
                <a:r>
                  <a: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kumimoji="1"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GeV</a:t>
                </a:r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105" y="254100"/>
                <a:ext cx="1495666" cy="332270"/>
              </a:xfrm>
              <a:prstGeom prst="rect">
                <a:avLst/>
              </a:prstGeom>
              <a:blipFill rotWithShape="0">
                <a:blip r:embed="rId7"/>
                <a:stretch>
                  <a:fillRect l="-6122" t="-24074" r="-8980" b="-388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7277331" y="687764"/>
                <a:ext cx="1236877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𝜃</m:t>
                        </m:r>
                      </m:e>
                      <m:sub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𝑝</m:t>
                        </m:r>
                      </m:sub>
                    </m:sSub>
                    <m:r>
                      <a:rPr kumimoji="1" lang="en-US" altLang="ja-JP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=1</m:t>
                    </m:r>
                  </m:oMath>
                </a14:m>
                <a:r>
                  <a: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deg.</a:t>
                </a:r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331" y="687764"/>
                <a:ext cx="1236877" cy="331437"/>
              </a:xfrm>
              <a:prstGeom prst="rect">
                <a:avLst/>
              </a:prstGeom>
              <a:blipFill rotWithShape="0">
                <a:blip r:embed="rId8"/>
                <a:stretch>
                  <a:fillRect l="-7389" t="-24074" r="-11330" b="-388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6985662" y="2625310"/>
                <a:ext cx="18069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𝜂</m:t>
                    </m:r>
                    <m:r>
                      <a:rPr kumimoji="1" lang="en-US" altLang="ja-JP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′</m:t>
                    </m:r>
                  </m:oMath>
                </a14:m>
                <a:r>
                  <a:rPr kumimoji="1" lang="ja-JP" altLang="en-US" dirty="0" smtClean="0">
                    <a:solidFill>
                      <a:srgbClr val="0000FF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kumimoji="1" lang="en-US" altLang="ja-JP" dirty="0" smtClean="0">
                    <a:solidFill>
                      <a:srgbClr val="0000FF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escaping part</a:t>
                </a:r>
                <a:endParaRPr kumimoji="1" lang="ja-JP" altLang="en-US" dirty="0" smtClean="0">
                  <a:solidFill>
                    <a:srgbClr val="0000FF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662" y="2625310"/>
                <a:ext cx="1806905" cy="400110"/>
              </a:xfrm>
              <a:prstGeom prst="rect">
                <a:avLst/>
              </a:prstGeom>
              <a:blipFill rotWithShape="0">
                <a:blip r:embed="rId9"/>
                <a:stretch>
                  <a:fillRect l="-2027" t="-9231" r="-3378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7010400" y="4999478"/>
                <a:ext cx="18069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𝜂</m:t>
                    </m:r>
                    <m:r>
                      <a:rPr kumimoji="1" lang="en-US" altLang="ja-JP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′</m:t>
                    </m:r>
                  </m:oMath>
                </a14:m>
                <a:r>
                  <a:rPr kumimoji="1" lang="ja-JP" altLang="en-US" dirty="0" smtClean="0">
                    <a:solidFill>
                      <a:srgbClr val="0000FF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kumimoji="1" lang="en-US" altLang="ja-JP" dirty="0" smtClean="0">
                    <a:solidFill>
                      <a:srgbClr val="0000FF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escaping part</a:t>
                </a:r>
                <a:endParaRPr kumimoji="1" lang="ja-JP" altLang="en-US" dirty="0" smtClean="0">
                  <a:solidFill>
                    <a:srgbClr val="0000FF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4999478"/>
                <a:ext cx="1806905" cy="400110"/>
              </a:xfrm>
              <a:prstGeom prst="rect">
                <a:avLst/>
              </a:prstGeom>
              <a:blipFill rotWithShape="0">
                <a:blip r:embed="rId10"/>
                <a:stretch>
                  <a:fillRect l="-2027" t="-7576" r="-3378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テキスト ボックス 36"/>
          <p:cNvSpPr txBox="1"/>
          <p:nvPr/>
        </p:nvSpPr>
        <p:spPr>
          <a:xfrm>
            <a:off x="7010400" y="5926712"/>
            <a:ext cx="1827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dirty="0" smtClean="0">
                <a:solidFill>
                  <a:srgbClr val="FF0000"/>
                </a:solidFill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Conversion part</a:t>
            </a:r>
            <a:endParaRPr kumimoji="1" lang="ja-JP" altLang="en-US" dirty="0" smtClean="0">
              <a:solidFill>
                <a:srgbClr val="FF0000"/>
              </a:solidFill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/>
              <p:cNvSpPr txBox="1"/>
              <p:nvPr/>
            </p:nvSpPr>
            <p:spPr>
              <a:xfrm>
                <a:off x="2248641" y="328019"/>
                <a:ext cx="29802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𝑊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=−(100,12)</m:t>
                    </m:r>
                  </m:oMath>
                </a14:m>
                <a:r>
                  <a: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kumimoji="1"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MeV</a:t>
                </a:r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40" name="テキスト ボックス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641" y="328019"/>
                <a:ext cx="2980239" cy="307777"/>
              </a:xfrm>
              <a:prstGeom prst="rect">
                <a:avLst/>
              </a:prstGeom>
              <a:blipFill rotWithShape="0">
                <a:blip r:embed="rId11"/>
                <a:stretch>
                  <a:fillRect t="-26000" r="-3885" b="-5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2385018" y="3537330"/>
                <a:ext cx="274889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𝑊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=−(</m:t>
                    </m:r>
                    <m:r>
                      <a:rPr kumimoji="1" lang="en-US" altLang="ja-JP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𝟎</m:t>
                    </m:r>
                    <m:r>
                      <a:rPr kumimoji="1" lang="en-US" altLang="ja-JP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,12)</m:t>
                    </m:r>
                  </m:oMath>
                </a14:m>
                <a:r>
                  <a: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kumimoji="1"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MeV</a:t>
                </a:r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018" y="3537330"/>
                <a:ext cx="2748894" cy="307777"/>
              </a:xfrm>
              <a:prstGeom prst="rect">
                <a:avLst/>
              </a:prstGeom>
              <a:blipFill rotWithShape="0">
                <a:blip r:embed="rId12"/>
                <a:stretch>
                  <a:fillRect t="-25490" r="-4435" b="-490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/>
              <p:cNvSpPr txBox="1"/>
              <p:nvPr/>
            </p:nvSpPr>
            <p:spPr>
              <a:xfrm>
                <a:off x="2241120" y="765420"/>
                <a:ext cx="1552541" cy="441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baseline="300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12</a:t>
                </a:r>
                <a:r>
                  <a:rPr kumimoji="1"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C(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𝛾</m:t>
                    </m:r>
                  </m:oMath>
                </a14:m>
                <a:r>
                  <a:rPr kumimoji="1"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,p)</a:t>
                </a:r>
                <a:r>
                  <a:rPr kumimoji="1" lang="en-US" altLang="ja-JP" baseline="300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11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b="0" i="0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B</m:t>
                        </m:r>
                      </m:e>
                      <m:sub>
                        <m:sSup>
                          <m:sSupPr>
                            <m:ctrlPr>
                              <a:rPr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𝜂</m:t>
                            </m:r>
                          </m:e>
                          <m:sup>
                            <m:r>
                              <a:rPr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43" name="テキスト ボックス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120" y="765420"/>
                <a:ext cx="1552541" cy="441275"/>
              </a:xfrm>
              <a:prstGeom prst="rect">
                <a:avLst/>
              </a:prstGeom>
              <a:blipFill rotWithShape="0">
                <a:blip r:embed="rId13"/>
                <a:stretch>
                  <a:fillRect l="-1181" t="-8333" b="-152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グループ化 31"/>
          <p:cNvGrpSpPr/>
          <p:nvPr/>
        </p:nvGrpSpPr>
        <p:grpSpPr>
          <a:xfrm>
            <a:off x="2185927" y="427333"/>
            <a:ext cx="4766269" cy="2853479"/>
            <a:chOff x="2185927" y="427333"/>
            <a:chExt cx="4766269" cy="2853479"/>
          </a:xfrm>
        </p:grpSpPr>
        <p:sp>
          <p:nvSpPr>
            <p:cNvPr id="33" name="フリーフォーム 32"/>
            <p:cNvSpPr/>
            <p:nvPr/>
          </p:nvSpPr>
          <p:spPr bwMode="auto">
            <a:xfrm>
              <a:off x="2185927" y="427333"/>
              <a:ext cx="4766269" cy="2853479"/>
            </a:xfrm>
            <a:custGeom>
              <a:avLst/>
              <a:gdLst>
                <a:gd name="connsiteX0" fmla="*/ 0 w 4769584"/>
                <a:gd name="connsiteY0" fmla="*/ 2807529 h 2848884"/>
                <a:gd name="connsiteX1" fmla="*/ 450308 w 4769584"/>
                <a:gd name="connsiteY1" fmla="*/ 2802934 h 2848884"/>
                <a:gd name="connsiteX2" fmla="*/ 1153339 w 4769584"/>
                <a:gd name="connsiteY2" fmla="*/ 2720225 h 2848884"/>
                <a:gd name="connsiteX3" fmla="*/ 1281998 w 4769584"/>
                <a:gd name="connsiteY3" fmla="*/ 2706440 h 2848884"/>
                <a:gd name="connsiteX4" fmla="*/ 1562292 w 4769584"/>
                <a:gd name="connsiteY4" fmla="*/ 2563996 h 2848884"/>
                <a:gd name="connsiteX5" fmla="*/ 1778255 w 4769584"/>
                <a:gd name="connsiteY5" fmla="*/ 2320462 h 2848884"/>
                <a:gd name="connsiteX6" fmla="*/ 2081524 w 4769584"/>
                <a:gd name="connsiteY6" fmla="*/ 2008004 h 2848884"/>
                <a:gd name="connsiteX7" fmla="*/ 2279108 w 4769584"/>
                <a:gd name="connsiteY7" fmla="*/ 1635811 h 2848884"/>
                <a:gd name="connsiteX8" fmla="*/ 2430742 w 4769584"/>
                <a:gd name="connsiteY8" fmla="*/ 1236048 h 2848884"/>
                <a:gd name="connsiteX9" fmla="*/ 2481286 w 4769584"/>
                <a:gd name="connsiteY9" fmla="*/ 1038464 h 2848884"/>
                <a:gd name="connsiteX10" fmla="*/ 2508856 w 4769584"/>
                <a:gd name="connsiteY10" fmla="*/ 1024679 h 2848884"/>
                <a:gd name="connsiteX11" fmla="*/ 2554806 w 4769584"/>
                <a:gd name="connsiteY11" fmla="*/ 1038464 h 2848884"/>
                <a:gd name="connsiteX12" fmla="*/ 2660491 w 4769584"/>
                <a:gd name="connsiteY12" fmla="*/ 1484177 h 2848884"/>
                <a:gd name="connsiteX13" fmla="*/ 2734010 w 4769584"/>
                <a:gd name="connsiteY13" fmla="*/ 1686355 h 2848884"/>
                <a:gd name="connsiteX14" fmla="*/ 2830505 w 4769584"/>
                <a:gd name="connsiteY14" fmla="*/ 1736900 h 2848884"/>
                <a:gd name="connsiteX15" fmla="*/ 2945379 w 4769584"/>
                <a:gd name="connsiteY15" fmla="*/ 1557696 h 2848884"/>
                <a:gd name="connsiteX16" fmla="*/ 3087823 w 4769584"/>
                <a:gd name="connsiteY16" fmla="*/ 606536 h 2848884"/>
                <a:gd name="connsiteX17" fmla="*/ 3156748 w 4769584"/>
                <a:gd name="connsiteY17" fmla="*/ 114874 h 2848884"/>
                <a:gd name="connsiteX18" fmla="*/ 3188913 w 4769584"/>
                <a:gd name="connsiteY18" fmla="*/ 0 h 2848884"/>
                <a:gd name="connsiteX19" fmla="*/ 3294597 w 4769584"/>
                <a:gd name="connsiteY19" fmla="*/ 1488772 h 2848884"/>
                <a:gd name="connsiteX20" fmla="*/ 3340547 w 4769584"/>
                <a:gd name="connsiteY20" fmla="*/ 1792040 h 2848884"/>
                <a:gd name="connsiteX21" fmla="*/ 3395686 w 4769584"/>
                <a:gd name="connsiteY21" fmla="*/ 1962054 h 2848884"/>
                <a:gd name="connsiteX22" fmla="*/ 3455421 w 4769584"/>
                <a:gd name="connsiteY22" fmla="*/ 1989624 h 2848884"/>
                <a:gd name="connsiteX23" fmla="*/ 3570296 w 4769584"/>
                <a:gd name="connsiteY23" fmla="*/ 1906914 h 2848884"/>
                <a:gd name="connsiteX24" fmla="*/ 3648410 w 4769584"/>
                <a:gd name="connsiteY24" fmla="*/ 1897724 h 2848884"/>
                <a:gd name="connsiteX25" fmla="*/ 3790854 w 4769584"/>
                <a:gd name="connsiteY25" fmla="*/ 2076928 h 2848884"/>
                <a:gd name="connsiteX26" fmla="*/ 3896539 w 4769584"/>
                <a:gd name="connsiteY26" fmla="*/ 2260727 h 2848884"/>
                <a:gd name="connsiteX27" fmla="*/ 4016008 w 4769584"/>
                <a:gd name="connsiteY27" fmla="*/ 2412361 h 2848884"/>
                <a:gd name="connsiteX28" fmla="*/ 4282517 w 4769584"/>
                <a:gd name="connsiteY28" fmla="*/ 2527236 h 2848884"/>
                <a:gd name="connsiteX29" fmla="*/ 4590380 w 4769584"/>
                <a:gd name="connsiteY29" fmla="*/ 2619135 h 2848884"/>
                <a:gd name="connsiteX30" fmla="*/ 4769584 w 4769584"/>
                <a:gd name="connsiteY30" fmla="*/ 2651300 h 2848884"/>
                <a:gd name="connsiteX31" fmla="*/ 4764989 w 4769584"/>
                <a:gd name="connsiteY31" fmla="*/ 2848884 h 2848884"/>
                <a:gd name="connsiteX32" fmla="*/ 0 w 4769584"/>
                <a:gd name="connsiteY32" fmla="*/ 2807529 h 2848884"/>
                <a:gd name="connsiteX0" fmla="*/ 0 w 4769584"/>
                <a:gd name="connsiteY0" fmla="*/ 2807529 h 2848884"/>
                <a:gd name="connsiteX1" fmla="*/ 450308 w 4769584"/>
                <a:gd name="connsiteY1" fmla="*/ 2802934 h 2848884"/>
                <a:gd name="connsiteX2" fmla="*/ 1153339 w 4769584"/>
                <a:gd name="connsiteY2" fmla="*/ 2720225 h 2848884"/>
                <a:gd name="connsiteX3" fmla="*/ 1281998 w 4769584"/>
                <a:gd name="connsiteY3" fmla="*/ 2706440 h 2848884"/>
                <a:gd name="connsiteX4" fmla="*/ 1562292 w 4769584"/>
                <a:gd name="connsiteY4" fmla="*/ 2563996 h 2848884"/>
                <a:gd name="connsiteX5" fmla="*/ 1778255 w 4769584"/>
                <a:gd name="connsiteY5" fmla="*/ 2320462 h 2848884"/>
                <a:gd name="connsiteX6" fmla="*/ 2081524 w 4769584"/>
                <a:gd name="connsiteY6" fmla="*/ 2008004 h 2848884"/>
                <a:gd name="connsiteX7" fmla="*/ 2279108 w 4769584"/>
                <a:gd name="connsiteY7" fmla="*/ 1635811 h 2848884"/>
                <a:gd name="connsiteX8" fmla="*/ 2430742 w 4769584"/>
                <a:gd name="connsiteY8" fmla="*/ 1236048 h 2848884"/>
                <a:gd name="connsiteX9" fmla="*/ 2481286 w 4769584"/>
                <a:gd name="connsiteY9" fmla="*/ 1038464 h 2848884"/>
                <a:gd name="connsiteX10" fmla="*/ 2508856 w 4769584"/>
                <a:gd name="connsiteY10" fmla="*/ 1024679 h 2848884"/>
                <a:gd name="connsiteX11" fmla="*/ 2554806 w 4769584"/>
                <a:gd name="connsiteY11" fmla="*/ 1038464 h 2848884"/>
                <a:gd name="connsiteX12" fmla="*/ 2660491 w 4769584"/>
                <a:gd name="connsiteY12" fmla="*/ 1484177 h 2848884"/>
                <a:gd name="connsiteX13" fmla="*/ 2734010 w 4769584"/>
                <a:gd name="connsiteY13" fmla="*/ 1686355 h 2848884"/>
                <a:gd name="connsiteX14" fmla="*/ 2830505 w 4769584"/>
                <a:gd name="connsiteY14" fmla="*/ 1736900 h 2848884"/>
                <a:gd name="connsiteX15" fmla="*/ 2945379 w 4769584"/>
                <a:gd name="connsiteY15" fmla="*/ 1557696 h 2848884"/>
                <a:gd name="connsiteX16" fmla="*/ 3087823 w 4769584"/>
                <a:gd name="connsiteY16" fmla="*/ 606536 h 2848884"/>
                <a:gd name="connsiteX17" fmla="*/ 3156748 w 4769584"/>
                <a:gd name="connsiteY17" fmla="*/ 114874 h 2848884"/>
                <a:gd name="connsiteX18" fmla="*/ 3188913 w 4769584"/>
                <a:gd name="connsiteY18" fmla="*/ 0 h 2848884"/>
                <a:gd name="connsiteX19" fmla="*/ 3294597 w 4769584"/>
                <a:gd name="connsiteY19" fmla="*/ 1488772 h 2848884"/>
                <a:gd name="connsiteX20" fmla="*/ 3340547 w 4769584"/>
                <a:gd name="connsiteY20" fmla="*/ 1792040 h 2848884"/>
                <a:gd name="connsiteX21" fmla="*/ 3395686 w 4769584"/>
                <a:gd name="connsiteY21" fmla="*/ 1962054 h 2848884"/>
                <a:gd name="connsiteX22" fmla="*/ 3455421 w 4769584"/>
                <a:gd name="connsiteY22" fmla="*/ 1989624 h 2848884"/>
                <a:gd name="connsiteX23" fmla="*/ 3570296 w 4769584"/>
                <a:gd name="connsiteY23" fmla="*/ 1906914 h 2848884"/>
                <a:gd name="connsiteX24" fmla="*/ 3648410 w 4769584"/>
                <a:gd name="connsiteY24" fmla="*/ 1897724 h 2848884"/>
                <a:gd name="connsiteX25" fmla="*/ 3790854 w 4769584"/>
                <a:gd name="connsiteY25" fmla="*/ 2076928 h 2848884"/>
                <a:gd name="connsiteX26" fmla="*/ 3896539 w 4769584"/>
                <a:gd name="connsiteY26" fmla="*/ 2260727 h 2848884"/>
                <a:gd name="connsiteX27" fmla="*/ 4016008 w 4769584"/>
                <a:gd name="connsiteY27" fmla="*/ 2412361 h 2848884"/>
                <a:gd name="connsiteX28" fmla="*/ 4282517 w 4769584"/>
                <a:gd name="connsiteY28" fmla="*/ 2527236 h 2848884"/>
                <a:gd name="connsiteX29" fmla="*/ 4590380 w 4769584"/>
                <a:gd name="connsiteY29" fmla="*/ 2619135 h 2848884"/>
                <a:gd name="connsiteX30" fmla="*/ 4769584 w 4769584"/>
                <a:gd name="connsiteY30" fmla="*/ 2651300 h 2848884"/>
                <a:gd name="connsiteX31" fmla="*/ 4764989 w 4769584"/>
                <a:gd name="connsiteY31" fmla="*/ 2848884 h 2848884"/>
                <a:gd name="connsiteX32" fmla="*/ 827096 w 4769584"/>
                <a:gd name="connsiteY32" fmla="*/ 2816719 h 2848884"/>
                <a:gd name="connsiteX33" fmla="*/ 0 w 4769584"/>
                <a:gd name="connsiteY33" fmla="*/ 2807529 h 2848884"/>
                <a:gd name="connsiteX0" fmla="*/ 0 w 4769584"/>
                <a:gd name="connsiteY0" fmla="*/ 2807529 h 2848884"/>
                <a:gd name="connsiteX1" fmla="*/ 450308 w 4769584"/>
                <a:gd name="connsiteY1" fmla="*/ 2802934 h 2848884"/>
                <a:gd name="connsiteX2" fmla="*/ 1153339 w 4769584"/>
                <a:gd name="connsiteY2" fmla="*/ 2720225 h 2848884"/>
                <a:gd name="connsiteX3" fmla="*/ 1281998 w 4769584"/>
                <a:gd name="connsiteY3" fmla="*/ 2706440 h 2848884"/>
                <a:gd name="connsiteX4" fmla="*/ 1562292 w 4769584"/>
                <a:gd name="connsiteY4" fmla="*/ 2563996 h 2848884"/>
                <a:gd name="connsiteX5" fmla="*/ 1778255 w 4769584"/>
                <a:gd name="connsiteY5" fmla="*/ 2320462 h 2848884"/>
                <a:gd name="connsiteX6" fmla="*/ 2081524 w 4769584"/>
                <a:gd name="connsiteY6" fmla="*/ 2008004 h 2848884"/>
                <a:gd name="connsiteX7" fmla="*/ 2279108 w 4769584"/>
                <a:gd name="connsiteY7" fmla="*/ 1635811 h 2848884"/>
                <a:gd name="connsiteX8" fmla="*/ 2430742 w 4769584"/>
                <a:gd name="connsiteY8" fmla="*/ 1236048 h 2848884"/>
                <a:gd name="connsiteX9" fmla="*/ 2481286 w 4769584"/>
                <a:gd name="connsiteY9" fmla="*/ 1038464 h 2848884"/>
                <a:gd name="connsiteX10" fmla="*/ 2508856 w 4769584"/>
                <a:gd name="connsiteY10" fmla="*/ 1024679 h 2848884"/>
                <a:gd name="connsiteX11" fmla="*/ 2554806 w 4769584"/>
                <a:gd name="connsiteY11" fmla="*/ 1038464 h 2848884"/>
                <a:gd name="connsiteX12" fmla="*/ 2660491 w 4769584"/>
                <a:gd name="connsiteY12" fmla="*/ 1484177 h 2848884"/>
                <a:gd name="connsiteX13" fmla="*/ 2734010 w 4769584"/>
                <a:gd name="connsiteY13" fmla="*/ 1686355 h 2848884"/>
                <a:gd name="connsiteX14" fmla="*/ 2830505 w 4769584"/>
                <a:gd name="connsiteY14" fmla="*/ 1736900 h 2848884"/>
                <a:gd name="connsiteX15" fmla="*/ 2945379 w 4769584"/>
                <a:gd name="connsiteY15" fmla="*/ 1557696 h 2848884"/>
                <a:gd name="connsiteX16" fmla="*/ 3087823 w 4769584"/>
                <a:gd name="connsiteY16" fmla="*/ 606536 h 2848884"/>
                <a:gd name="connsiteX17" fmla="*/ 3156748 w 4769584"/>
                <a:gd name="connsiteY17" fmla="*/ 114874 h 2848884"/>
                <a:gd name="connsiteX18" fmla="*/ 3188913 w 4769584"/>
                <a:gd name="connsiteY18" fmla="*/ 0 h 2848884"/>
                <a:gd name="connsiteX19" fmla="*/ 3294597 w 4769584"/>
                <a:gd name="connsiteY19" fmla="*/ 1488772 h 2848884"/>
                <a:gd name="connsiteX20" fmla="*/ 3340547 w 4769584"/>
                <a:gd name="connsiteY20" fmla="*/ 1792040 h 2848884"/>
                <a:gd name="connsiteX21" fmla="*/ 3395686 w 4769584"/>
                <a:gd name="connsiteY21" fmla="*/ 1962054 h 2848884"/>
                <a:gd name="connsiteX22" fmla="*/ 3455421 w 4769584"/>
                <a:gd name="connsiteY22" fmla="*/ 1989624 h 2848884"/>
                <a:gd name="connsiteX23" fmla="*/ 3570296 w 4769584"/>
                <a:gd name="connsiteY23" fmla="*/ 1906914 h 2848884"/>
                <a:gd name="connsiteX24" fmla="*/ 3648410 w 4769584"/>
                <a:gd name="connsiteY24" fmla="*/ 1897724 h 2848884"/>
                <a:gd name="connsiteX25" fmla="*/ 3790854 w 4769584"/>
                <a:gd name="connsiteY25" fmla="*/ 2076928 h 2848884"/>
                <a:gd name="connsiteX26" fmla="*/ 3896539 w 4769584"/>
                <a:gd name="connsiteY26" fmla="*/ 2260727 h 2848884"/>
                <a:gd name="connsiteX27" fmla="*/ 4016008 w 4769584"/>
                <a:gd name="connsiteY27" fmla="*/ 2412361 h 2848884"/>
                <a:gd name="connsiteX28" fmla="*/ 4282517 w 4769584"/>
                <a:gd name="connsiteY28" fmla="*/ 2527236 h 2848884"/>
                <a:gd name="connsiteX29" fmla="*/ 4590380 w 4769584"/>
                <a:gd name="connsiteY29" fmla="*/ 2619135 h 2848884"/>
                <a:gd name="connsiteX30" fmla="*/ 4769584 w 4769584"/>
                <a:gd name="connsiteY30" fmla="*/ 2651300 h 2848884"/>
                <a:gd name="connsiteX31" fmla="*/ 4764989 w 4769584"/>
                <a:gd name="connsiteY31" fmla="*/ 2848884 h 2848884"/>
                <a:gd name="connsiteX32" fmla="*/ 170014 w 4769584"/>
                <a:gd name="connsiteY32" fmla="*/ 2802934 h 2848884"/>
                <a:gd name="connsiteX33" fmla="*/ 0 w 4769584"/>
                <a:gd name="connsiteY33" fmla="*/ 2807529 h 2848884"/>
                <a:gd name="connsiteX0" fmla="*/ 0 w 4769584"/>
                <a:gd name="connsiteY0" fmla="*/ 2807529 h 2848884"/>
                <a:gd name="connsiteX1" fmla="*/ 450308 w 4769584"/>
                <a:gd name="connsiteY1" fmla="*/ 2802934 h 2848884"/>
                <a:gd name="connsiteX2" fmla="*/ 1153339 w 4769584"/>
                <a:gd name="connsiteY2" fmla="*/ 2720225 h 2848884"/>
                <a:gd name="connsiteX3" fmla="*/ 1281998 w 4769584"/>
                <a:gd name="connsiteY3" fmla="*/ 2706440 h 2848884"/>
                <a:gd name="connsiteX4" fmla="*/ 1562292 w 4769584"/>
                <a:gd name="connsiteY4" fmla="*/ 2563996 h 2848884"/>
                <a:gd name="connsiteX5" fmla="*/ 1778255 w 4769584"/>
                <a:gd name="connsiteY5" fmla="*/ 2320462 h 2848884"/>
                <a:gd name="connsiteX6" fmla="*/ 2081524 w 4769584"/>
                <a:gd name="connsiteY6" fmla="*/ 2008004 h 2848884"/>
                <a:gd name="connsiteX7" fmla="*/ 2279108 w 4769584"/>
                <a:gd name="connsiteY7" fmla="*/ 1635811 h 2848884"/>
                <a:gd name="connsiteX8" fmla="*/ 2430742 w 4769584"/>
                <a:gd name="connsiteY8" fmla="*/ 1236048 h 2848884"/>
                <a:gd name="connsiteX9" fmla="*/ 2481286 w 4769584"/>
                <a:gd name="connsiteY9" fmla="*/ 1038464 h 2848884"/>
                <a:gd name="connsiteX10" fmla="*/ 2508856 w 4769584"/>
                <a:gd name="connsiteY10" fmla="*/ 1024679 h 2848884"/>
                <a:gd name="connsiteX11" fmla="*/ 2554806 w 4769584"/>
                <a:gd name="connsiteY11" fmla="*/ 1038464 h 2848884"/>
                <a:gd name="connsiteX12" fmla="*/ 2660491 w 4769584"/>
                <a:gd name="connsiteY12" fmla="*/ 1484177 h 2848884"/>
                <a:gd name="connsiteX13" fmla="*/ 2734010 w 4769584"/>
                <a:gd name="connsiteY13" fmla="*/ 1686355 h 2848884"/>
                <a:gd name="connsiteX14" fmla="*/ 2830505 w 4769584"/>
                <a:gd name="connsiteY14" fmla="*/ 1736900 h 2848884"/>
                <a:gd name="connsiteX15" fmla="*/ 2945379 w 4769584"/>
                <a:gd name="connsiteY15" fmla="*/ 1557696 h 2848884"/>
                <a:gd name="connsiteX16" fmla="*/ 3087823 w 4769584"/>
                <a:gd name="connsiteY16" fmla="*/ 606536 h 2848884"/>
                <a:gd name="connsiteX17" fmla="*/ 3156748 w 4769584"/>
                <a:gd name="connsiteY17" fmla="*/ 114874 h 2848884"/>
                <a:gd name="connsiteX18" fmla="*/ 3188913 w 4769584"/>
                <a:gd name="connsiteY18" fmla="*/ 0 h 2848884"/>
                <a:gd name="connsiteX19" fmla="*/ 3294597 w 4769584"/>
                <a:gd name="connsiteY19" fmla="*/ 1488772 h 2848884"/>
                <a:gd name="connsiteX20" fmla="*/ 3340547 w 4769584"/>
                <a:gd name="connsiteY20" fmla="*/ 1792040 h 2848884"/>
                <a:gd name="connsiteX21" fmla="*/ 3395686 w 4769584"/>
                <a:gd name="connsiteY21" fmla="*/ 1962054 h 2848884"/>
                <a:gd name="connsiteX22" fmla="*/ 3455421 w 4769584"/>
                <a:gd name="connsiteY22" fmla="*/ 1989624 h 2848884"/>
                <a:gd name="connsiteX23" fmla="*/ 3570296 w 4769584"/>
                <a:gd name="connsiteY23" fmla="*/ 1906914 h 2848884"/>
                <a:gd name="connsiteX24" fmla="*/ 3648410 w 4769584"/>
                <a:gd name="connsiteY24" fmla="*/ 1897724 h 2848884"/>
                <a:gd name="connsiteX25" fmla="*/ 3790854 w 4769584"/>
                <a:gd name="connsiteY25" fmla="*/ 2076928 h 2848884"/>
                <a:gd name="connsiteX26" fmla="*/ 3896539 w 4769584"/>
                <a:gd name="connsiteY26" fmla="*/ 2260727 h 2848884"/>
                <a:gd name="connsiteX27" fmla="*/ 4016008 w 4769584"/>
                <a:gd name="connsiteY27" fmla="*/ 2412361 h 2848884"/>
                <a:gd name="connsiteX28" fmla="*/ 4282517 w 4769584"/>
                <a:gd name="connsiteY28" fmla="*/ 2527236 h 2848884"/>
                <a:gd name="connsiteX29" fmla="*/ 4590380 w 4769584"/>
                <a:gd name="connsiteY29" fmla="*/ 2619135 h 2848884"/>
                <a:gd name="connsiteX30" fmla="*/ 4769584 w 4769584"/>
                <a:gd name="connsiteY30" fmla="*/ 2651300 h 2848884"/>
                <a:gd name="connsiteX31" fmla="*/ 4764989 w 4769584"/>
                <a:gd name="connsiteY31" fmla="*/ 2848884 h 2848884"/>
                <a:gd name="connsiteX32" fmla="*/ 891425 w 4769584"/>
                <a:gd name="connsiteY32" fmla="*/ 2807529 h 2848884"/>
                <a:gd name="connsiteX33" fmla="*/ 170014 w 4769584"/>
                <a:gd name="connsiteY33" fmla="*/ 2802934 h 2848884"/>
                <a:gd name="connsiteX34" fmla="*/ 0 w 4769584"/>
                <a:gd name="connsiteY34" fmla="*/ 2807529 h 2848884"/>
                <a:gd name="connsiteX0" fmla="*/ 0 w 4769584"/>
                <a:gd name="connsiteY0" fmla="*/ 2807529 h 2853479"/>
                <a:gd name="connsiteX1" fmla="*/ 450308 w 4769584"/>
                <a:gd name="connsiteY1" fmla="*/ 2802934 h 2853479"/>
                <a:gd name="connsiteX2" fmla="*/ 1153339 w 4769584"/>
                <a:gd name="connsiteY2" fmla="*/ 2720225 h 2853479"/>
                <a:gd name="connsiteX3" fmla="*/ 1281998 w 4769584"/>
                <a:gd name="connsiteY3" fmla="*/ 2706440 h 2853479"/>
                <a:gd name="connsiteX4" fmla="*/ 1562292 w 4769584"/>
                <a:gd name="connsiteY4" fmla="*/ 2563996 h 2853479"/>
                <a:gd name="connsiteX5" fmla="*/ 1778255 w 4769584"/>
                <a:gd name="connsiteY5" fmla="*/ 2320462 h 2853479"/>
                <a:gd name="connsiteX6" fmla="*/ 2081524 w 4769584"/>
                <a:gd name="connsiteY6" fmla="*/ 2008004 h 2853479"/>
                <a:gd name="connsiteX7" fmla="*/ 2279108 w 4769584"/>
                <a:gd name="connsiteY7" fmla="*/ 1635811 h 2853479"/>
                <a:gd name="connsiteX8" fmla="*/ 2430742 w 4769584"/>
                <a:gd name="connsiteY8" fmla="*/ 1236048 h 2853479"/>
                <a:gd name="connsiteX9" fmla="*/ 2481286 w 4769584"/>
                <a:gd name="connsiteY9" fmla="*/ 1038464 h 2853479"/>
                <a:gd name="connsiteX10" fmla="*/ 2508856 w 4769584"/>
                <a:gd name="connsiteY10" fmla="*/ 1024679 h 2853479"/>
                <a:gd name="connsiteX11" fmla="*/ 2554806 w 4769584"/>
                <a:gd name="connsiteY11" fmla="*/ 1038464 h 2853479"/>
                <a:gd name="connsiteX12" fmla="*/ 2660491 w 4769584"/>
                <a:gd name="connsiteY12" fmla="*/ 1484177 h 2853479"/>
                <a:gd name="connsiteX13" fmla="*/ 2734010 w 4769584"/>
                <a:gd name="connsiteY13" fmla="*/ 1686355 h 2853479"/>
                <a:gd name="connsiteX14" fmla="*/ 2830505 w 4769584"/>
                <a:gd name="connsiteY14" fmla="*/ 1736900 h 2853479"/>
                <a:gd name="connsiteX15" fmla="*/ 2945379 w 4769584"/>
                <a:gd name="connsiteY15" fmla="*/ 1557696 h 2853479"/>
                <a:gd name="connsiteX16" fmla="*/ 3087823 w 4769584"/>
                <a:gd name="connsiteY16" fmla="*/ 606536 h 2853479"/>
                <a:gd name="connsiteX17" fmla="*/ 3156748 w 4769584"/>
                <a:gd name="connsiteY17" fmla="*/ 114874 h 2853479"/>
                <a:gd name="connsiteX18" fmla="*/ 3188913 w 4769584"/>
                <a:gd name="connsiteY18" fmla="*/ 0 h 2853479"/>
                <a:gd name="connsiteX19" fmla="*/ 3294597 w 4769584"/>
                <a:gd name="connsiteY19" fmla="*/ 1488772 h 2853479"/>
                <a:gd name="connsiteX20" fmla="*/ 3340547 w 4769584"/>
                <a:gd name="connsiteY20" fmla="*/ 1792040 h 2853479"/>
                <a:gd name="connsiteX21" fmla="*/ 3395686 w 4769584"/>
                <a:gd name="connsiteY21" fmla="*/ 1962054 h 2853479"/>
                <a:gd name="connsiteX22" fmla="*/ 3455421 w 4769584"/>
                <a:gd name="connsiteY22" fmla="*/ 1989624 h 2853479"/>
                <a:gd name="connsiteX23" fmla="*/ 3570296 w 4769584"/>
                <a:gd name="connsiteY23" fmla="*/ 1906914 h 2853479"/>
                <a:gd name="connsiteX24" fmla="*/ 3648410 w 4769584"/>
                <a:gd name="connsiteY24" fmla="*/ 1897724 h 2853479"/>
                <a:gd name="connsiteX25" fmla="*/ 3790854 w 4769584"/>
                <a:gd name="connsiteY25" fmla="*/ 2076928 h 2853479"/>
                <a:gd name="connsiteX26" fmla="*/ 3896539 w 4769584"/>
                <a:gd name="connsiteY26" fmla="*/ 2260727 h 2853479"/>
                <a:gd name="connsiteX27" fmla="*/ 4016008 w 4769584"/>
                <a:gd name="connsiteY27" fmla="*/ 2412361 h 2853479"/>
                <a:gd name="connsiteX28" fmla="*/ 4282517 w 4769584"/>
                <a:gd name="connsiteY28" fmla="*/ 2527236 h 2853479"/>
                <a:gd name="connsiteX29" fmla="*/ 4590380 w 4769584"/>
                <a:gd name="connsiteY29" fmla="*/ 2619135 h 2853479"/>
                <a:gd name="connsiteX30" fmla="*/ 4769584 w 4769584"/>
                <a:gd name="connsiteY30" fmla="*/ 2651300 h 2853479"/>
                <a:gd name="connsiteX31" fmla="*/ 4764989 w 4769584"/>
                <a:gd name="connsiteY31" fmla="*/ 2848884 h 2853479"/>
                <a:gd name="connsiteX32" fmla="*/ 4595 w 4769584"/>
                <a:gd name="connsiteY32" fmla="*/ 2853479 h 2853479"/>
                <a:gd name="connsiteX33" fmla="*/ 170014 w 4769584"/>
                <a:gd name="connsiteY33" fmla="*/ 2802934 h 2853479"/>
                <a:gd name="connsiteX34" fmla="*/ 0 w 4769584"/>
                <a:gd name="connsiteY34" fmla="*/ 2807529 h 2853479"/>
                <a:gd name="connsiteX0" fmla="*/ 118385 w 4887969"/>
                <a:gd name="connsiteY0" fmla="*/ 2807529 h 2919672"/>
                <a:gd name="connsiteX1" fmla="*/ 568693 w 4887969"/>
                <a:gd name="connsiteY1" fmla="*/ 2802934 h 2919672"/>
                <a:gd name="connsiteX2" fmla="*/ 1271724 w 4887969"/>
                <a:gd name="connsiteY2" fmla="*/ 2720225 h 2919672"/>
                <a:gd name="connsiteX3" fmla="*/ 1400383 w 4887969"/>
                <a:gd name="connsiteY3" fmla="*/ 2706440 h 2919672"/>
                <a:gd name="connsiteX4" fmla="*/ 1680677 w 4887969"/>
                <a:gd name="connsiteY4" fmla="*/ 2563996 h 2919672"/>
                <a:gd name="connsiteX5" fmla="*/ 1896640 w 4887969"/>
                <a:gd name="connsiteY5" fmla="*/ 2320462 h 2919672"/>
                <a:gd name="connsiteX6" fmla="*/ 2199909 w 4887969"/>
                <a:gd name="connsiteY6" fmla="*/ 2008004 h 2919672"/>
                <a:gd name="connsiteX7" fmla="*/ 2397493 w 4887969"/>
                <a:gd name="connsiteY7" fmla="*/ 1635811 h 2919672"/>
                <a:gd name="connsiteX8" fmla="*/ 2549127 w 4887969"/>
                <a:gd name="connsiteY8" fmla="*/ 1236048 h 2919672"/>
                <a:gd name="connsiteX9" fmla="*/ 2599671 w 4887969"/>
                <a:gd name="connsiteY9" fmla="*/ 1038464 h 2919672"/>
                <a:gd name="connsiteX10" fmla="*/ 2627241 w 4887969"/>
                <a:gd name="connsiteY10" fmla="*/ 1024679 h 2919672"/>
                <a:gd name="connsiteX11" fmla="*/ 2673191 w 4887969"/>
                <a:gd name="connsiteY11" fmla="*/ 1038464 h 2919672"/>
                <a:gd name="connsiteX12" fmla="*/ 2778876 w 4887969"/>
                <a:gd name="connsiteY12" fmla="*/ 1484177 h 2919672"/>
                <a:gd name="connsiteX13" fmla="*/ 2852395 w 4887969"/>
                <a:gd name="connsiteY13" fmla="*/ 1686355 h 2919672"/>
                <a:gd name="connsiteX14" fmla="*/ 2948890 w 4887969"/>
                <a:gd name="connsiteY14" fmla="*/ 1736900 h 2919672"/>
                <a:gd name="connsiteX15" fmla="*/ 3063764 w 4887969"/>
                <a:gd name="connsiteY15" fmla="*/ 1557696 h 2919672"/>
                <a:gd name="connsiteX16" fmla="*/ 3206208 w 4887969"/>
                <a:gd name="connsiteY16" fmla="*/ 606536 h 2919672"/>
                <a:gd name="connsiteX17" fmla="*/ 3275133 w 4887969"/>
                <a:gd name="connsiteY17" fmla="*/ 114874 h 2919672"/>
                <a:gd name="connsiteX18" fmla="*/ 3307298 w 4887969"/>
                <a:gd name="connsiteY18" fmla="*/ 0 h 2919672"/>
                <a:gd name="connsiteX19" fmla="*/ 3412982 w 4887969"/>
                <a:gd name="connsiteY19" fmla="*/ 1488772 h 2919672"/>
                <a:gd name="connsiteX20" fmla="*/ 3458932 w 4887969"/>
                <a:gd name="connsiteY20" fmla="*/ 1792040 h 2919672"/>
                <a:gd name="connsiteX21" fmla="*/ 3514071 w 4887969"/>
                <a:gd name="connsiteY21" fmla="*/ 1962054 h 2919672"/>
                <a:gd name="connsiteX22" fmla="*/ 3573806 w 4887969"/>
                <a:gd name="connsiteY22" fmla="*/ 1989624 h 2919672"/>
                <a:gd name="connsiteX23" fmla="*/ 3688681 w 4887969"/>
                <a:gd name="connsiteY23" fmla="*/ 1906914 h 2919672"/>
                <a:gd name="connsiteX24" fmla="*/ 3766795 w 4887969"/>
                <a:gd name="connsiteY24" fmla="*/ 1897724 h 2919672"/>
                <a:gd name="connsiteX25" fmla="*/ 3909239 w 4887969"/>
                <a:gd name="connsiteY25" fmla="*/ 2076928 h 2919672"/>
                <a:gd name="connsiteX26" fmla="*/ 4014924 w 4887969"/>
                <a:gd name="connsiteY26" fmla="*/ 2260727 h 2919672"/>
                <a:gd name="connsiteX27" fmla="*/ 4134393 w 4887969"/>
                <a:gd name="connsiteY27" fmla="*/ 2412361 h 2919672"/>
                <a:gd name="connsiteX28" fmla="*/ 4400902 w 4887969"/>
                <a:gd name="connsiteY28" fmla="*/ 2527236 h 2919672"/>
                <a:gd name="connsiteX29" fmla="*/ 4708765 w 4887969"/>
                <a:gd name="connsiteY29" fmla="*/ 2619135 h 2919672"/>
                <a:gd name="connsiteX30" fmla="*/ 4887969 w 4887969"/>
                <a:gd name="connsiteY30" fmla="*/ 2651300 h 2919672"/>
                <a:gd name="connsiteX31" fmla="*/ 4883374 w 4887969"/>
                <a:gd name="connsiteY31" fmla="*/ 2848884 h 2919672"/>
                <a:gd name="connsiteX32" fmla="*/ 122980 w 4887969"/>
                <a:gd name="connsiteY32" fmla="*/ 2853479 h 2919672"/>
                <a:gd name="connsiteX33" fmla="*/ 288399 w 4887969"/>
                <a:gd name="connsiteY33" fmla="*/ 2802934 h 2919672"/>
                <a:gd name="connsiteX34" fmla="*/ 118385 w 4887969"/>
                <a:gd name="connsiteY34" fmla="*/ 2807529 h 2919672"/>
                <a:gd name="connsiteX0" fmla="*/ 106095 w 4887969"/>
                <a:gd name="connsiteY0" fmla="*/ 2473232 h 2919672"/>
                <a:gd name="connsiteX1" fmla="*/ 568693 w 4887969"/>
                <a:gd name="connsiteY1" fmla="*/ 2802934 h 2919672"/>
                <a:gd name="connsiteX2" fmla="*/ 1271724 w 4887969"/>
                <a:gd name="connsiteY2" fmla="*/ 2720225 h 2919672"/>
                <a:gd name="connsiteX3" fmla="*/ 1400383 w 4887969"/>
                <a:gd name="connsiteY3" fmla="*/ 2706440 h 2919672"/>
                <a:gd name="connsiteX4" fmla="*/ 1680677 w 4887969"/>
                <a:gd name="connsiteY4" fmla="*/ 2563996 h 2919672"/>
                <a:gd name="connsiteX5" fmla="*/ 1896640 w 4887969"/>
                <a:gd name="connsiteY5" fmla="*/ 2320462 h 2919672"/>
                <a:gd name="connsiteX6" fmla="*/ 2199909 w 4887969"/>
                <a:gd name="connsiteY6" fmla="*/ 2008004 h 2919672"/>
                <a:gd name="connsiteX7" fmla="*/ 2397493 w 4887969"/>
                <a:gd name="connsiteY7" fmla="*/ 1635811 h 2919672"/>
                <a:gd name="connsiteX8" fmla="*/ 2549127 w 4887969"/>
                <a:gd name="connsiteY8" fmla="*/ 1236048 h 2919672"/>
                <a:gd name="connsiteX9" fmla="*/ 2599671 w 4887969"/>
                <a:gd name="connsiteY9" fmla="*/ 1038464 h 2919672"/>
                <a:gd name="connsiteX10" fmla="*/ 2627241 w 4887969"/>
                <a:gd name="connsiteY10" fmla="*/ 1024679 h 2919672"/>
                <a:gd name="connsiteX11" fmla="*/ 2673191 w 4887969"/>
                <a:gd name="connsiteY11" fmla="*/ 1038464 h 2919672"/>
                <a:gd name="connsiteX12" fmla="*/ 2778876 w 4887969"/>
                <a:gd name="connsiteY12" fmla="*/ 1484177 h 2919672"/>
                <a:gd name="connsiteX13" fmla="*/ 2852395 w 4887969"/>
                <a:gd name="connsiteY13" fmla="*/ 1686355 h 2919672"/>
                <a:gd name="connsiteX14" fmla="*/ 2948890 w 4887969"/>
                <a:gd name="connsiteY14" fmla="*/ 1736900 h 2919672"/>
                <a:gd name="connsiteX15" fmla="*/ 3063764 w 4887969"/>
                <a:gd name="connsiteY15" fmla="*/ 1557696 h 2919672"/>
                <a:gd name="connsiteX16" fmla="*/ 3206208 w 4887969"/>
                <a:gd name="connsiteY16" fmla="*/ 606536 h 2919672"/>
                <a:gd name="connsiteX17" fmla="*/ 3275133 w 4887969"/>
                <a:gd name="connsiteY17" fmla="*/ 114874 h 2919672"/>
                <a:gd name="connsiteX18" fmla="*/ 3307298 w 4887969"/>
                <a:gd name="connsiteY18" fmla="*/ 0 h 2919672"/>
                <a:gd name="connsiteX19" fmla="*/ 3412982 w 4887969"/>
                <a:gd name="connsiteY19" fmla="*/ 1488772 h 2919672"/>
                <a:gd name="connsiteX20" fmla="*/ 3458932 w 4887969"/>
                <a:gd name="connsiteY20" fmla="*/ 1792040 h 2919672"/>
                <a:gd name="connsiteX21" fmla="*/ 3514071 w 4887969"/>
                <a:gd name="connsiteY21" fmla="*/ 1962054 h 2919672"/>
                <a:gd name="connsiteX22" fmla="*/ 3573806 w 4887969"/>
                <a:gd name="connsiteY22" fmla="*/ 1989624 h 2919672"/>
                <a:gd name="connsiteX23" fmla="*/ 3688681 w 4887969"/>
                <a:gd name="connsiteY23" fmla="*/ 1906914 h 2919672"/>
                <a:gd name="connsiteX24" fmla="*/ 3766795 w 4887969"/>
                <a:gd name="connsiteY24" fmla="*/ 1897724 h 2919672"/>
                <a:gd name="connsiteX25" fmla="*/ 3909239 w 4887969"/>
                <a:gd name="connsiteY25" fmla="*/ 2076928 h 2919672"/>
                <a:gd name="connsiteX26" fmla="*/ 4014924 w 4887969"/>
                <a:gd name="connsiteY26" fmla="*/ 2260727 h 2919672"/>
                <a:gd name="connsiteX27" fmla="*/ 4134393 w 4887969"/>
                <a:gd name="connsiteY27" fmla="*/ 2412361 h 2919672"/>
                <a:gd name="connsiteX28" fmla="*/ 4400902 w 4887969"/>
                <a:gd name="connsiteY28" fmla="*/ 2527236 h 2919672"/>
                <a:gd name="connsiteX29" fmla="*/ 4708765 w 4887969"/>
                <a:gd name="connsiteY29" fmla="*/ 2619135 h 2919672"/>
                <a:gd name="connsiteX30" fmla="*/ 4887969 w 4887969"/>
                <a:gd name="connsiteY30" fmla="*/ 2651300 h 2919672"/>
                <a:gd name="connsiteX31" fmla="*/ 4883374 w 4887969"/>
                <a:gd name="connsiteY31" fmla="*/ 2848884 h 2919672"/>
                <a:gd name="connsiteX32" fmla="*/ 122980 w 4887969"/>
                <a:gd name="connsiteY32" fmla="*/ 2853479 h 2919672"/>
                <a:gd name="connsiteX33" fmla="*/ 288399 w 4887969"/>
                <a:gd name="connsiteY33" fmla="*/ 2802934 h 2919672"/>
                <a:gd name="connsiteX34" fmla="*/ 106095 w 4887969"/>
                <a:gd name="connsiteY34" fmla="*/ 2473232 h 2919672"/>
                <a:gd name="connsiteX0" fmla="*/ 143306 w 4925180"/>
                <a:gd name="connsiteY0" fmla="*/ 2473232 h 2919672"/>
                <a:gd name="connsiteX1" fmla="*/ 605904 w 4925180"/>
                <a:gd name="connsiteY1" fmla="*/ 2802934 h 2919672"/>
                <a:gd name="connsiteX2" fmla="*/ 1308935 w 4925180"/>
                <a:gd name="connsiteY2" fmla="*/ 2720225 h 2919672"/>
                <a:gd name="connsiteX3" fmla="*/ 1437594 w 4925180"/>
                <a:gd name="connsiteY3" fmla="*/ 2706440 h 2919672"/>
                <a:gd name="connsiteX4" fmla="*/ 1717888 w 4925180"/>
                <a:gd name="connsiteY4" fmla="*/ 2563996 h 2919672"/>
                <a:gd name="connsiteX5" fmla="*/ 1933851 w 4925180"/>
                <a:gd name="connsiteY5" fmla="*/ 2320462 h 2919672"/>
                <a:gd name="connsiteX6" fmla="*/ 2237120 w 4925180"/>
                <a:gd name="connsiteY6" fmla="*/ 2008004 h 2919672"/>
                <a:gd name="connsiteX7" fmla="*/ 2434704 w 4925180"/>
                <a:gd name="connsiteY7" fmla="*/ 1635811 h 2919672"/>
                <a:gd name="connsiteX8" fmla="*/ 2586338 w 4925180"/>
                <a:gd name="connsiteY8" fmla="*/ 1236048 h 2919672"/>
                <a:gd name="connsiteX9" fmla="*/ 2636882 w 4925180"/>
                <a:gd name="connsiteY9" fmla="*/ 1038464 h 2919672"/>
                <a:gd name="connsiteX10" fmla="*/ 2664452 w 4925180"/>
                <a:gd name="connsiteY10" fmla="*/ 1024679 h 2919672"/>
                <a:gd name="connsiteX11" fmla="*/ 2710402 w 4925180"/>
                <a:gd name="connsiteY11" fmla="*/ 1038464 h 2919672"/>
                <a:gd name="connsiteX12" fmla="*/ 2816087 w 4925180"/>
                <a:gd name="connsiteY12" fmla="*/ 1484177 h 2919672"/>
                <a:gd name="connsiteX13" fmla="*/ 2889606 w 4925180"/>
                <a:gd name="connsiteY13" fmla="*/ 1686355 h 2919672"/>
                <a:gd name="connsiteX14" fmla="*/ 2986101 w 4925180"/>
                <a:gd name="connsiteY14" fmla="*/ 1736900 h 2919672"/>
                <a:gd name="connsiteX15" fmla="*/ 3100975 w 4925180"/>
                <a:gd name="connsiteY15" fmla="*/ 1557696 h 2919672"/>
                <a:gd name="connsiteX16" fmla="*/ 3243419 w 4925180"/>
                <a:gd name="connsiteY16" fmla="*/ 606536 h 2919672"/>
                <a:gd name="connsiteX17" fmla="*/ 3312344 w 4925180"/>
                <a:gd name="connsiteY17" fmla="*/ 114874 h 2919672"/>
                <a:gd name="connsiteX18" fmla="*/ 3344509 w 4925180"/>
                <a:gd name="connsiteY18" fmla="*/ 0 h 2919672"/>
                <a:gd name="connsiteX19" fmla="*/ 3450193 w 4925180"/>
                <a:gd name="connsiteY19" fmla="*/ 1488772 h 2919672"/>
                <a:gd name="connsiteX20" fmla="*/ 3496143 w 4925180"/>
                <a:gd name="connsiteY20" fmla="*/ 1792040 h 2919672"/>
                <a:gd name="connsiteX21" fmla="*/ 3551282 w 4925180"/>
                <a:gd name="connsiteY21" fmla="*/ 1962054 h 2919672"/>
                <a:gd name="connsiteX22" fmla="*/ 3611017 w 4925180"/>
                <a:gd name="connsiteY22" fmla="*/ 1989624 h 2919672"/>
                <a:gd name="connsiteX23" fmla="*/ 3725892 w 4925180"/>
                <a:gd name="connsiteY23" fmla="*/ 1906914 h 2919672"/>
                <a:gd name="connsiteX24" fmla="*/ 3804006 w 4925180"/>
                <a:gd name="connsiteY24" fmla="*/ 1897724 h 2919672"/>
                <a:gd name="connsiteX25" fmla="*/ 3946450 w 4925180"/>
                <a:gd name="connsiteY25" fmla="*/ 2076928 h 2919672"/>
                <a:gd name="connsiteX26" fmla="*/ 4052135 w 4925180"/>
                <a:gd name="connsiteY26" fmla="*/ 2260727 h 2919672"/>
                <a:gd name="connsiteX27" fmla="*/ 4171604 w 4925180"/>
                <a:gd name="connsiteY27" fmla="*/ 2412361 h 2919672"/>
                <a:gd name="connsiteX28" fmla="*/ 4438113 w 4925180"/>
                <a:gd name="connsiteY28" fmla="*/ 2527236 h 2919672"/>
                <a:gd name="connsiteX29" fmla="*/ 4745976 w 4925180"/>
                <a:gd name="connsiteY29" fmla="*/ 2619135 h 2919672"/>
                <a:gd name="connsiteX30" fmla="*/ 4925180 w 4925180"/>
                <a:gd name="connsiteY30" fmla="*/ 2651300 h 2919672"/>
                <a:gd name="connsiteX31" fmla="*/ 4920585 w 4925180"/>
                <a:gd name="connsiteY31" fmla="*/ 2848884 h 2919672"/>
                <a:gd name="connsiteX32" fmla="*/ 160191 w 4925180"/>
                <a:gd name="connsiteY32" fmla="*/ 2853479 h 2919672"/>
                <a:gd name="connsiteX33" fmla="*/ 163378 w 4925180"/>
                <a:gd name="connsiteY33" fmla="*/ 2802934 h 2919672"/>
                <a:gd name="connsiteX34" fmla="*/ 143306 w 4925180"/>
                <a:gd name="connsiteY34" fmla="*/ 2473232 h 2919672"/>
                <a:gd name="connsiteX0" fmla="*/ 6221 w 4788095"/>
                <a:gd name="connsiteY0" fmla="*/ 2473232 h 2853479"/>
                <a:gd name="connsiteX1" fmla="*/ 468819 w 4788095"/>
                <a:gd name="connsiteY1" fmla="*/ 2802934 h 2853479"/>
                <a:gd name="connsiteX2" fmla="*/ 1171850 w 4788095"/>
                <a:gd name="connsiteY2" fmla="*/ 2720225 h 2853479"/>
                <a:gd name="connsiteX3" fmla="*/ 1300509 w 4788095"/>
                <a:gd name="connsiteY3" fmla="*/ 2706440 h 2853479"/>
                <a:gd name="connsiteX4" fmla="*/ 1580803 w 4788095"/>
                <a:gd name="connsiteY4" fmla="*/ 2563996 h 2853479"/>
                <a:gd name="connsiteX5" fmla="*/ 1796766 w 4788095"/>
                <a:gd name="connsiteY5" fmla="*/ 2320462 h 2853479"/>
                <a:gd name="connsiteX6" fmla="*/ 2100035 w 4788095"/>
                <a:gd name="connsiteY6" fmla="*/ 2008004 h 2853479"/>
                <a:gd name="connsiteX7" fmla="*/ 2297619 w 4788095"/>
                <a:gd name="connsiteY7" fmla="*/ 1635811 h 2853479"/>
                <a:gd name="connsiteX8" fmla="*/ 2449253 w 4788095"/>
                <a:gd name="connsiteY8" fmla="*/ 1236048 h 2853479"/>
                <a:gd name="connsiteX9" fmla="*/ 2499797 w 4788095"/>
                <a:gd name="connsiteY9" fmla="*/ 1038464 h 2853479"/>
                <a:gd name="connsiteX10" fmla="*/ 2527367 w 4788095"/>
                <a:gd name="connsiteY10" fmla="*/ 1024679 h 2853479"/>
                <a:gd name="connsiteX11" fmla="*/ 2573317 w 4788095"/>
                <a:gd name="connsiteY11" fmla="*/ 1038464 h 2853479"/>
                <a:gd name="connsiteX12" fmla="*/ 2679002 w 4788095"/>
                <a:gd name="connsiteY12" fmla="*/ 1484177 h 2853479"/>
                <a:gd name="connsiteX13" fmla="*/ 2752521 w 4788095"/>
                <a:gd name="connsiteY13" fmla="*/ 1686355 h 2853479"/>
                <a:gd name="connsiteX14" fmla="*/ 2849016 w 4788095"/>
                <a:gd name="connsiteY14" fmla="*/ 1736900 h 2853479"/>
                <a:gd name="connsiteX15" fmla="*/ 2963890 w 4788095"/>
                <a:gd name="connsiteY15" fmla="*/ 1557696 h 2853479"/>
                <a:gd name="connsiteX16" fmla="*/ 3106334 w 4788095"/>
                <a:gd name="connsiteY16" fmla="*/ 606536 h 2853479"/>
                <a:gd name="connsiteX17" fmla="*/ 3175259 w 4788095"/>
                <a:gd name="connsiteY17" fmla="*/ 114874 h 2853479"/>
                <a:gd name="connsiteX18" fmla="*/ 3207424 w 4788095"/>
                <a:gd name="connsiteY18" fmla="*/ 0 h 2853479"/>
                <a:gd name="connsiteX19" fmla="*/ 3313108 w 4788095"/>
                <a:gd name="connsiteY19" fmla="*/ 1488772 h 2853479"/>
                <a:gd name="connsiteX20" fmla="*/ 3359058 w 4788095"/>
                <a:gd name="connsiteY20" fmla="*/ 1792040 h 2853479"/>
                <a:gd name="connsiteX21" fmla="*/ 3414197 w 4788095"/>
                <a:gd name="connsiteY21" fmla="*/ 1962054 h 2853479"/>
                <a:gd name="connsiteX22" fmla="*/ 3473932 w 4788095"/>
                <a:gd name="connsiteY22" fmla="*/ 1989624 h 2853479"/>
                <a:gd name="connsiteX23" fmla="*/ 3588807 w 4788095"/>
                <a:gd name="connsiteY23" fmla="*/ 1906914 h 2853479"/>
                <a:gd name="connsiteX24" fmla="*/ 3666921 w 4788095"/>
                <a:gd name="connsiteY24" fmla="*/ 1897724 h 2853479"/>
                <a:gd name="connsiteX25" fmla="*/ 3809365 w 4788095"/>
                <a:gd name="connsiteY25" fmla="*/ 2076928 h 2853479"/>
                <a:gd name="connsiteX26" fmla="*/ 3915050 w 4788095"/>
                <a:gd name="connsiteY26" fmla="*/ 2260727 h 2853479"/>
                <a:gd name="connsiteX27" fmla="*/ 4034519 w 4788095"/>
                <a:gd name="connsiteY27" fmla="*/ 2412361 h 2853479"/>
                <a:gd name="connsiteX28" fmla="*/ 4301028 w 4788095"/>
                <a:gd name="connsiteY28" fmla="*/ 2527236 h 2853479"/>
                <a:gd name="connsiteX29" fmla="*/ 4608891 w 4788095"/>
                <a:gd name="connsiteY29" fmla="*/ 2619135 h 2853479"/>
                <a:gd name="connsiteX30" fmla="*/ 4788095 w 4788095"/>
                <a:gd name="connsiteY30" fmla="*/ 2651300 h 2853479"/>
                <a:gd name="connsiteX31" fmla="*/ 4783500 w 4788095"/>
                <a:gd name="connsiteY31" fmla="*/ 2848884 h 2853479"/>
                <a:gd name="connsiteX32" fmla="*/ 23106 w 4788095"/>
                <a:gd name="connsiteY32" fmla="*/ 2853479 h 2853479"/>
                <a:gd name="connsiteX33" fmla="*/ 26293 w 4788095"/>
                <a:gd name="connsiteY33" fmla="*/ 2802934 h 2853479"/>
                <a:gd name="connsiteX34" fmla="*/ 6221 w 4788095"/>
                <a:gd name="connsiteY34" fmla="*/ 2473232 h 2853479"/>
                <a:gd name="connsiteX0" fmla="*/ 212698 w 4788095"/>
                <a:gd name="connsiteY0" fmla="*/ 2805071 h 2853479"/>
                <a:gd name="connsiteX1" fmla="*/ 468819 w 4788095"/>
                <a:gd name="connsiteY1" fmla="*/ 2802934 h 2853479"/>
                <a:gd name="connsiteX2" fmla="*/ 1171850 w 4788095"/>
                <a:gd name="connsiteY2" fmla="*/ 2720225 h 2853479"/>
                <a:gd name="connsiteX3" fmla="*/ 1300509 w 4788095"/>
                <a:gd name="connsiteY3" fmla="*/ 2706440 h 2853479"/>
                <a:gd name="connsiteX4" fmla="*/ 1580803 w 4788095"/>
                <a:gd name="connsiteY4" fmla="*/ 2563996 h 2853479"/>
                <a:gd name="connsiteX5" fmla="*/ 1796766 w 4788095"/>
                <a:gd name="connsiteY5" fmla="*/ 2320462 h 2853479"/>
                <a:gd name="connsiteX6" fmla="*/ 2100035 w 4788095"/>
                <a:gd name="connsiteY6" fmla="*/ 2008004 h 2853479"/>
                <a:gd name="connsiteX7" fmla="*/ 2297619 w 4788095"/>
                <a:gd name="connsiteY7" fmla="*/ 1635811 h 2853479"/>
                <a:gd name="connsiteX8" fmla="*/ 2449253 w 4788095"/>
                <a:gd name="connsiteY8" fmla="*/ 1236048 h 2853479"/>
                <a:gd name="connsiteX9" fmla="*/ 2499797 w 4788095"/>
                <a:gd name="connsiteY9" fmla="*/ 1038464 h 2853479"/>
                <a:gd name="connsiteX10" fmla="*/ 2527367 w 4788095"/>
                <a:gd name="connsiteY10" fmla="*/ 1024679 h 2853479"/>
                <a:gd name="connsiteX11" fmla="*/ 2573317 w 4788095"/>
                <a:gd name="connsiteY11" fmla="*/ 1038464 h 2853479"/>
                <a:gd name="connsiteX12" fmla="*/ 2679002 w 4788095"/>
                <a:gd name="connsiteY12" fmla="*/ 1484177 h 2853479"/>
                <a:gd name="connsiteX13" fmla="*/ 2752521 w 4788095"/>
                <a:gd name="connsiteY13" fmla="*/ 1686355 h 2853479"/>
                <a:gd name="connsiteX14" fmla="*/ 2849016 w 4788095"/>
                <a:gd name="connsiteY14" fmla="*/ 1736900 h 2853479"/>
                <a:gd name="connsiteX15" fmla="*/ 2963890 w 4788095"/>
                <a:gd name="connsiteY15" fmla="*/ 1557696 h 2853479"/>
                <a:gd name="connsiteX16" fmla="*/ 3106334 w 4788095"/>
                <a:gd name="connsiteY16" fmla="*/ 606536 h 2853479"/>
                <a:gd name="connsiteX17" fmla="*/ 3175259 w 4788095"/>
                <a:gd name="connsiteY17" fmla="*/ 114874 h 2853479"/>
                <a:gd name="connsiteX18" fmla="*/ 3207424 w 4788095"/>
                <a:gd name="connsiteY18" fmla="*/ 0 h 2853479"/>
                <a:gd name="connsiteX19" fmla="*/ 3313108 w 4788095"/>
                <a:gd name="connsiteY19" fmla="*/ 1488772 h 2853479"/>
                <a:gd name="connsiteX20" fmla="*/ 3359058 w 4788095"/>
                <a:gd name="connsiteY20" fmla="*/ 1792040 h 2853479"/>
                <a:gd name="connsiteX21" fmla="*/ 3414197 w 4788095"/>
                <a:gd name="connsiteY21" fmla="*/ 1962054 h 2853479"/>
                <a:gd name="connsiteX22" fmla="*/ 3473932 w 4788095"/>
                <a:gd name="connsiteY22" fmla="*/ 1989624 h 2853479"/>
                <a:gd name="connsiteX23" fmla="*/ 3588807 w 4788095"/>
                <a:gd name="connsiteY23" fmla="*/ 1906914 h 2853479"/>
                <a:gd name="connsiteX24" fmla="*/ 3666921 w 4788095"/>
                <a:gd name="connsiteY24" fmla="*/ 1897724 h 2853479"/>
                <a:gd name="connsiteX25" fmla="*/ 3809365 w 4788095"/>
                <a:gd name="connsiteY25" fmla="*/ 2076928 h 2853479"/>
                <a:gd name="connsiteX26" fmla="*/ 3915050 w 4788095"/>
                <a:gd name="connsiteY26" fmla="*/ 2260727 h 2853479"/>
                <a:gd name="connsiteX27" fmla="*/ 4034519 w 4788095"/>
                <a:gd name="connsiteY27" fmla="*/ 2412361 h 2853479"/>
                <a:gd name="connsiteX28" fmla="*/ 4301028 w 4788095"/>
                <a:gd name="connsiteY28" fmla="*/ 2527236 h 2853479"/>
                <a:gd name="connsiteX29" fmla="*/ 4608891 w 4788095"/>
                <a:gd name="connsiteY29" fmla="*/ 2619135 h 2853479"/>
                <a:gd name="connsiteX30" fmla="*/ 4788095 w 4788095"/>
                <a:gd name="connsiteY30" fmla="*/ 2651300 h 2853479"/>
                <a:gd name="connsiteX31" fmla="*/ 4783500 w 4788095"/>
                <a:gd name="connsiteY31" fmla="*/ 2848884 h 2853479"/>
                <a:gd name="connsiteX32" fmla="*/ 23106 w 4788095"/>
                <a:gd name="connsiteY32" fmla="*/ 2853479 h 2853479"/>
                <a:gd name="connsiteX33" fmla="*/ 26293 w 4788095"/>
                <a:gd name="connsiteY33" fmla="*/ 2802934 h 2853479"/>
                <a:gd name="connsiteX34" fmla="*/ 212698 w 4788095"/>
                <a:gd name="connsiteY34" fmla="*/ 2805071 h 2853479"/>
                <a:gd name="connsiteX0" fmla="*/ 190872 w 4766269"/>
                <a:gd name="connsiteY0" fmla="*/ 2805071 h 2853479"/>
                <a:gd name="connsiteX1" fmla="*/ 446993 w 4766269"/>
                <a:gd name="connsiteY1" fmla="*/ 2802934 h 2853479"/>
                <a:gd name="connsiteX2" fmla="*/ 1150024 w 4766269"/>
                <a:gd name="connsiteY2" fmla="*/ 2720225 h 2853479"/>
                <a:gd name="connsiteX3" fmla="*/ 1278683 w 4766269"/>
                <a:gd name="connsiteY3" fmla="*/ 2706440 h 2853479"/>
                <a:gd name="connsiteX4" fmla="*/ 1558977 w 4766269"/>
                <a:gd name="connsiteY4" fmla="*/ 2563996 h 2853479"/>
                <a:gd name="connsiteX5" fmla="*/ 1774940 w 4766269"/>
                <a:gd name="connsiteY5" fmla="*/ 2320462 h 2853479"/>
                <a:gd name="connsiteX6" fmla="*/ 2078209 w 4766269"/>
                <a:gd name="connsiteY6" fmla="*/ 2008004 h 2853479"/>
                <a:gd name="connsiteX7" fmla="*/ 2275793 w 4766269"/>
                <a:gd name="connsiteY7" fmla="*/ 1635811 h 2853479"/>
                <a:gd name="connsiteX8" fmla="*/ 2427427 w 4766269"/>
                <a:gd name="connsiteY8" fmla="*/ 1236048 h 2853479"/>
                <a:gd name="connsiteX9" fmla="*/ 2477971 w 4766269"/>
                <a:gd name="connsiteY9" fmla="*/ 1038464 h 2853479"/>
                <a:gd name="connsiteX10" fmla="*/ 2505541 w 4766269"/>
                <a:gd name="connsiteY10" fmla="*/ 1024679 h 2853479"/>
                <a:gd name="connsiteX11" fmla="*/ 2551491 w 4766269"/>
                <a:gd name="connsiteY11" fmla="*/ 1038464 h 2853479"/>
                <a:gd name="connsiteX12" fmla="*/ 2657176 w 4766269"/>
                <a:gd name="connsiteY12" fmla="*/ 1484177 h 2853479"/>
                <a:gd name="connsiteX13" fmla="*/ 2730695 w 4766269"/>
                <a:gd name="connsiteY13" fmla="*/ 1686355 h 2853479"/>
                <a:gd name="connsiteX14" fmla="*/ 2827190 w 4766269"/>
                <a:gd name="connsiteY14" fmla="*/ 1736900 h 2853479"/>
                <a:gd name="connsiteX15" fmla="*/ 2942064 w 4766269"/>
                <a:gd name="connsiteY15" fmla="*/ 1557696 h 2853479"/>
                <a:gd name="connsiteX16" fmla="*/ 3084508 w 4766269"/>
                <a:gd name="connsiteY16" fmla="*/ 606536 h 2853479"/>
                <a:gd name="connsiteX17" fmla="*/ 3153433 w 4766269"/>
                <a:gd name="connsiteY17" fmla="*/ 114874 h 2853479"/>
                <a:gd name="connsiteX18" fmla="*/ 3185598 w 4766269"/>
                <a:gd name="connsiteY18" fmla="*/ 0 h 2853479"/>
                <a:gd name="connsiteX19" fmla="*/ 3291282 w 4766269"/>
                <a:gd name="connsiteY19" fmla="*/ 1488772 h 2853479"/>
                <a:gd name="connsiteX20" fmla="*/ 3337232 w 4766269"/>
                <a:gd name="connsiteY20" fmla="*/ 1792040 h 2853479"/>
                <a:gd name="connsiteX21" fmla="*/ 3392371 w 4766269"/>
                <a:gd name="connsiteY21" fmla="*/ 1962054 h 2853479"/>
                <a:gd name="connsiteX22" fmla="*/ 3452106 w 4766269"/>
                <a:gd name="connsiteY22" fmla="*/ 1989624 h 2853479"/>
                <a:gd name="connsiteX23" fmla="*/ 3566981 w 4766269"/>
                <a:gd name="connsiteY23" fmla="*/ 1906914 h 2853479"/>
                <a:gd name="connsiteX24" fmla="*/ 3645095 w 4766269"/>
                <a:gd name="connsiteY24" fmla="*/ 1897724 h 2853479"/>
                <a:gd name="connsiteX25" fmla="*/ 3787539 w 4766269"/>
                <a:gd name="connsiteY25" fmla="*/ 2076928 h 2853479"/>
                <a:gd name="connsiteX26" fmla="*/ 3893224 w 4766269"/>
                <a:gd name="connsiteY26" fmla="*/ 2260727 h 2853479"/>
                <a:gd name="connsiteX27" fmla="*/ 4012693 w 4766269"/>
                <a:gd name="connsiteY27" fmla="*/ 2412361 h 2853479"/>
                <a:gd name="connsiteX28" fmla="*/ 4279202 w 4766269"/>
                <a:gd name="connsiteY28" fmla="*/ 2527236 h 2853479"/>
                <a:gd name="connsiteX29" fmla="*/ 4587065 w 4766269"/>
                <a:gd name="connsiteY29" fmla="*/ 2619135 h 2853479"/>
                <a:gd name="connsiteX30" fmla="*/ 4766269 w 4766269"/>
                <a:gd name="connsiteY30" fmla="*/ 2651300 h 2853479"/>
                <a:gd name="connsiteX31" fmla="*/ 4761674 w 4766269"/>
                <a:gd name="connsiteY31" fmla="*/ 2848884 h 2853479"/>
                <a:gd name="connsiteX32" fmla="*/ 1280 w 4766269"/>
                <a:gd name="connsiteY32" fmla="*/ 2853479 h 2853479"/>
                <a:gd name="connsiteX33" fmla="*/ 4467 w 4766269"/>
                <a:gd name="connsiteY33" fmla="*/ 2802934 h 2853479"/>
                <a:gd name="connsiteX34" fmla="*/ 190872 w 4766269"/>
                <a:gd name="connsiteY34" fmla="*/ 2805071 h 2853479"/>
                <a:gd name="connsiteX0" fmla="*/ 190872 w 4766269"/>
                <a:gd name="connsiteY0" fmla="*/ 2805071 h 2853479"/>
                <a:gd name="connsiteX1" fmla="*/ 446993 w 4766269"/>
                <a:gd name="connsiteY1" fmla="*/ 2802934 h 2853479"/>
                <a:gd name="connsiteX2" fmla="*/ 1150024 w 4766269"/>
                <a:gd name="connsiteY2" fmla="*/ 2720225 h 2853479"/>
                <a:gd name="connsiteX3" fmla="*/ 1278683 w 4766269"/>
                <a:gd name="connsiteY3" fmla="*/ 2706440 h 2853479"/>
                <a:gd name="connsiteX4" fmla="*/ 1558977 w 4766269"/>
                <a:gd name="connsiteY4" fmla="*/ 2563996 h 2853479"/>
                <a:gd name="connsiteX5" fmla="*/ 1774940 w 4766269"/>
                <a:gd name="connsiteY5" fmla="*/ 2320462 h 2853479"/>
                <a:gd name="connsiteX6" fmla="*/ 2078209 w 4766269"/>
                <a:gd name="connsiteY6" fmla="*/ 2008004 h 2853479"/>
                <a:gd name="connsiteX7" fmla="*/ 2275793 w 4766269"/>
                <a:gd name="connsiteY7" fmla="*/ 1635811 h 2853479"/>
                <a:gd name="connsiteX8" fmla="*/ 2427427 w 4766269"/>
                <a:gd name="connsiteY8" fmla="*/ 1236048 h 2853479"/>
                <a:gd name="connsiteX9" fmla="*/ 2477971 w 4766269"/>
                <a:gd name="connsiteY9" fmla="*/ 1038464 h 2853479"/>
                <a:gd name="connsiteX10" fmla="*/ 2505541 w 4766269"/>
                <a:gd name="connsiteY10" fmla="*/ 1024679 h 2853479"/>
                <a:gd name="connsiteX11" fmla="*/ 2551491 w 4766269"/>
                <a:gd name="connsiteY11" fmla="*/ 1038464 h 2853479"/>
                <a:gd name="connsiteX12" fmla="*/ 2657176 w 4766269"/>
                <a:gd name="connsiteY12" fmla="*/ 1484177 h 2853479"/>
                <a:gd name="connsiteX13" fmla="*/ 2730695 w 4766269"/>
                <a:gd name="connsiteY13" fmla="*/ 1686355 h 2853479"/>
                <a:gd name="connsiteX14" fmla="*/ 2781821 w 4766269"/>
                <a:gd name="connsiteY14" fmla="*/ 1713641 h 2853479"/>
                <a:gd name="connsiteX15" fmla="*/ 2827190 w 4766269"/>
                <a:gd name="connsiteY15" fmla="*/ 1736900 h 2853479"/>
                <a:gd name="connsiteX16" fmla="*/ 2942064 w 4766269"/>
                <a:gd name="connsiteY16" fmla="*/ 1557696 h 2853479"/>
                <a:gd name="connsiteX17" fmla="*/ 3084508 w 4766269"/>
                <a:gd name="connsiteY17" fmla="*/ 606536 h 2853479"/>
                <a:gd name="connsiteX18" fmla="*/ 3153433 w 4766269"/>
                <a:gd name="connsiteY18" fmla="*/ 114874 h 2853479"/>
                <a:gd name="connsiteX19" fmla="*/ 3185598 w 4766269"/>
                <a:gd name="connsiteY19" fmla="*/ 0 h 2853479"/>
                <a:gd name="connsiteX20" fmla="*/ 3291282 w 4766269"/>
                <a:gd name="connsiteY20" fmla="*/ 1488772 h 2853479"/>
                <a:gd name="connsiteX21" fmla="*/ 3337232 w 4766269"/>
                <a:gd name="connsiteY21" fmla="*/ 1792040 h 2853479"/>
                <a:gd name="connsiteX22" fmla="*/ 3392371 w 4766269"/>
                <a:gd name="connsiteY22" fmla="*/ 1962054 h 2853479"/>
                <a:gd name="connsiteX23" fmla="*/ 3452106 w 4766269"/>
                <a:gd name="connsiteY23" fmla="*/ 1989624 h 2853479"/>
                <a:gd name="connsiteX24" fmla="*/ 3566981 w 4766269"/>
                <a:gd name="connsiteY24" fmla="*/ 1906914 h 2853479"/>
                <a:gd name="connsiteX25" fmla="*/ 3645095 w 4766269"/>
                <a:gd name="connsiteY25" fmla="*/ 1897724 h 2853479"/>
                <a:gd name="connsiteX26" fmla="*/ 3787539 w 4766269"/>
                <a:gd name="connsiteY26" fmla="*/ 2076928 h 2853479"/>
                <a:gd name="connsiteX27" fmla="*/ 3893224 w 4766269"/>
                <a:gd name="connsiteY27" fmla="*/ 2260727 h 2853479"/>
                <a:gd name="connsiteX28" fmla="*/ 4012693 w 4766269"/>
                <a:gd name="connsiteY28" fmla="*/ 2412361 h 2853479"/>
                <a:gd name="connsiteX29" fmla="*/ 4279202 w 4766269"/>
                <a:gd name="connsiteY29" fmla="*/ 2527236 h 2853479"/>
                <a:gd name="connsiteX30" fmla="*/ 4587065 w 4766269"/>
                <a:gd name="connsiteY30" fmla="*/ 2619135 h 2853479"/>
                <a:gd name="connsiteX31" fmla="*/ 4766269 w 4766269"/>
                <a:gd name="connsiteY31" fmla="*/ 2651300 h 2853479"/>
                <a:gd name="connsiteX32" fmla="*/ 4761674 w 4766269"/>
                <a:gd name="connsiteY32" fmla="*/ 2848884 h 2853479"/>
                <a:gd name="connsiteX33" fmla="*/ 1280 w 4766269"/>
                <a:gd name="connsiteY33" fmla="*/ 2853479 h 2853479"/>
                <a:gd name="connsiteX34" fmla="*/ 4467 w 4766269"/>
                <a:gd name="connsiteY34" fmla="*/ 2802934 h 2853479"/>
                <a:gd name="connsiteX35" fmla="*/ 190872 w 4766269"/>
                <a:gd name="connsiteY35" fmla="*/ 2805071 h 2853479"/>
                <a:gd name="connsiteX0" fmla="*/ 190872 w 4766269"/>
                <a:gd name="connsiteY0" fmla="*/ 2805071 h 2853479"/>
                <a:gd name="connsiteX1" fmla="*/ 446993 w 4766269"/>
                <a:gd name="connsiteY1" fmla="*/ 2802934 h 2853479"/>
                <a:gd name="connsiteX2" fmla="*/ 1150024 w 4766269"/>
                <a:gd name="connsiteY2" fmla="*/ 2720225 h 2853479"/>
                <a:gd name="connsiteX3" fmla="*/ 1278683 w 4766269"/>
                <a:gd name="connsiteY3" fmla="*/ 2706440 h 2853479"/>
                <a:gd name="connsiteX4" fmla="*/ 1558977 w 4766269"/>
                <a:gd name="connsiteY4" fmla="*/ 2563996 h 2853479"/>
                <a:gd name="connsiteX5" fmla="*/ 1774940 w 4766269"/>
                <a:gd name="connsiteY5" fmla="*/ 2320462 h 2853479"/>
                <a:gd name="connsiteX6" fmla="*/ 2078209 w 4766269"/>
                <a:gd name="connsiteY6" fmla="*/ 2008004 h 2853479"/>
                <a:gd name="connsiteX7" fmla="*/ 2275793 w 4766269"/>
                <a:gd name="connsiteY7" fmla="*/ 1635811 h 2853479"/>
                <a:gd name="connsiteX8" fmla="*/ 2427427 w 4766269"/>
                <a:gd name="connsiteY8" fmla="*/ 1236048 h 2853479"/>
                <a:gd name="connsiteX9" fmla="*/ 2477971 w 4766269"/>
                <a:gd name="connsiteY9" fmla="*/ 1038464 h 2853479"/>
                <a:gd name="connsiteX10" fmla="*/ 2505541 w 4766269"/>
                <a:gd name="connsiteY10" fmla="*/ 1024679 h 2853479"/>
                <a:gd name="connsiteX11" fmla="*/ 2551491 w 4766269"/>
                <a:gd name="connsiteY11" fmla="*/ 1038464 h 2853479"/>
                <a:gd name="connsiteX12" fmla="*/ 2657176 w 4766269"/>
                <a:gd name="connsiteY12" fmla="*/ 1484177 h 2853479"/>
                <a:gd name="connsiteX13" fmla="*/ 2730695 w 4766269"/>
                <a:gd name="connsiteY13" fmla="*/ 1686355 h 2853479"/>
                <a:gd name="connsiteX14" fmla="*/ 2776905 w 4766269"/>
                <a:gd name="connsiteY14" fmla="*/ 1752970 h 2853479"/>
                <a:gd name="connsiteX15" fmla="*/ 2827190 w 4766269"/>
                <a:gd name="connsiteY15" fmla="*/ 1736900 h 2853479"/>
                <a:gd name="connsiteX16" fmla="*/ 2942064 w 4766269"/>
                <a:gd name="connsiteY16" fmla="*/ 1557696 h 2853479"/>
                <a:gd name="connsiteX17" fmla="*/ 3084508 w 4766269"/>
                <a:gd name="connsiteY17" fmla="*/ 606536 h 2853479"/>
                <a:gd name="connsiteX18" fmla="*/ 3153433 w 4766269"/>
                <a:gd name="connsiteY18" fmla="*/ 114874 h 2853479"/>
                <a:gd name="connsiteX19" fmla="*/ 3185598 w 4766269"/>
                <a:gd name="connsiteY19" fmla="*/ 0 h 2853479"/>
                <a:gd name="connsiteX20" fmla="*/ 3291282 w 4766269"/>
                <a:gd name="connsiteY20" fmla="*/ 1488772 h 2853479"/>
                <a:gd name="connsiteX21" fmla="*/ 3337232 w 4766269"/>
                <a:gd name="connsiteY21" fmla="*/ 1792040 h 2853479"/>
                <a:gd name="connsiteX22" fmla="*/ 3392371 w 4766269"/>
                <a:gd name="connsiteY22" fmla="*/ 1962054 h 2853479"/>
                <a:gd name="connsiteX23" fmla="*/ 3452106 w 4766269"/>
                <a:gd name="connsiteY23" fmla="*/ 1989624 h 2853479"/>
                <a:gd name="connsiteX24" fmla="*/ 3566981 w 4766269"/>
                <a:gd name="connsiteY24" fmla="*/ 1906914 h 2853479"/>
                <a:gd name="connsiteX25" fmla="*/ 3645095 w 4766269"/>
                <a:gd name="connsiteY25" fmla="*/ 1897724 h 2853479"/>
                <a:gd name="connsiteX26" fmla="*/ 3787539 w 4766269"/>
                <a:gd name="connsiteY26" fmla="*/ 2076928 h 2853479"/>
                <a:gd name="connsiteX27" fmla="*/ 3893224 w 4766269"/>
                <a:gd name="connsiteY27" fmla="*/ 2260727 h 2853479"/>
                <a:gd name="connsiteX28" fmla="*/ 4012693 w 4766269"/>
                <a:gd name="connsiteY28" fmla="*/ 2412361 h 2853479"/>
                <a:gd name="connsiteX29" fmla="*/ 4279202 w 4766269"/>
                <a:gd name="connsiteY29" fmla="*/ 2527236 h 2853479"/>
                <a:gd name="connsiteX30" fmla="*/ 4587065 w 4766269"/>
                <a:gd name="connsiteY30" fmla="*/ 2619135 h 2853479"/>
                <a:gd name="connsiteX31" fmla="*/ 4766269 w 4766269"/>
                <a:gd name="connsiteY31" fmla="*/ 2651300 h 2853479"/>
                <a:gd name="connsiteX32" fmla="*/ 4761674 w 4766269"/>
                <a:gd name="connsiteY32" fmla="*/ 2848884 h 2853479"/>
                <a:gd name="connsiteX33" fmla="*/ 1280 w 4766269"/>
                <a:gd name="connsiteY33" fmla="*/ 2853479 h 2853479"/>
                <a:gd name="connsiteX34" fmla="*/ 4467 w 4766269"/>
                <a:gd name="connsiteY34" fmla="*/ 2802934 h 2853479"/>
                <a:gd name="connsiteX35" fmla="*/ 190872 w 4766269"/>
                <a:gd name="connsiteY35" fmla="*/ 2805071 h 2853479"/>
                <a:gd name="connsiteX0" fmla="*/ 190872 w 4766269"/>
                <a:gd name="connsiteY0" fmla="*/ 2805071 h 2853479"/>
                <a:gd name="connsiteX1" fmla="*/ 446993 w 4766269"/>
                <a:gd name="connsiteY1" fmla="*/ 2802934 h 2853479"/>
                <a:gd name="connsiteX2" fmla="*/ 1150024 w 4766269"/>
                <a:gd name="connsiteY2" fmla="*/ 2720225 h 2853479"/>
                <a:gd name="connsiteX3" fmla="*/ 1278683 w 4766269"/>
                <a:gd name="connsiteY3" fmla="*/ 2706440 h 2853479"/>
                <a:gd name="connsiteX4" fmla="*/ 1558977 w 4766269"/>
                <a:gd name="connsiteY4" fmla="*/ 2563996 h 2853479"/>
                <a:gd name="connsiteX5" fmla="*/ 1774940 w 4766269"/>
                <a:gd name="connsiteY5" fmla="*/ 2320462 h 2853479"/>
                <a:gd name="connsiteX6" fmla="*/ 2078209 w 4766269"/>
                <a:gd name="connsiteY6" fmla="*/ 2008004 h 2853479"/>
                <a:gd name="connsiteX7" fmla="*/ 2275793 w 4766269"/>
                <a:gd name="connsiteY7" fmla="*/ 1635811 h 2853479"/>
                <a:gd name="connsiteX8" fmla="*/ 2427427 w 4766269"/>
                <a:gd name="connsiteY8" fmla="*/ 1236048 h 2853479"/>
                <a:gd name="connsiteX9" fmla="*/ 2477971 w 4766269"/>
                <a:gd name="connsiteY9" fmla="*/ 1038464 h 2853479"/>
                <a:gd name="connsiteX10" fmla="*/ 2505541 w 4766269"/>
                <a:gd name="connsiteY10" fmla="*/ 1024679 h 2853479"/>
                <a:gd name="connsiteX11" fmla="*/ 2551491 w 4766269"/>
                <a:gd name="connsiteY11" fmla="*/ 1038464 h 2853479"/>
                <a:gd name="connsiteX12" fmla="*/ 2657176 w 4766269"/>
                <a:gd name="connsiteY12" fmla="*/ 1484177 h 2853479"/>
                <a:gd name="connsiteX13" fmla="*/ 2730695 w 4766269"/>
                <a:gd name="connsiteY13" fmla="*/ 1686355 h 2853479"/>
                <a:gd name="connsiteX14" fmla="*/ 2776905 w 4766269"/>
                <a:gd name="connsiteY14" fmla="*/ 1752970 h 2853479"/>
                <a:gd name="connsiteX15" fmla="*/ 2827190 w 4766269"/>
                <a:gd name="connsiteY15" fmla="*/ 1736900 h 2853479"/>
                <a:gd name="connsiteX16" fmla="*/ 2942064 w 4766269"/>
                <a:gd name="connsiteY16" fmla="*/ 1557696 h 2853479"/>
                <a:gd name="connsiteX17" fmla="*/ 3084508 w 4766269"/>
                <a:gd name="connsiteY17" fmla="*/ 606536 h 2853479"/>
                <a:gd name="connsiteX18" fmla="*/ 3153433 w 4766269"/>
                <a:gd name="connsiteY18" fmla="*/ 114874 h 2853479"/>
                <a:gd name="connsiteX19" fmla="*/ 3185598 w 4766269"/>
                <a:gd name="connsiteY19" fmla="*/ 0 h 2853479"/>
                <a:gd name="connsiteX20" fmla="*/ 3291282 w 4766269"/>
                <a:gd name="connsiteY20" fmla="*/ 1488772 h 2853479"/>
                <a:gd name="connsiteX21" fmla="*/ 3337232 w 4766269"/>
                <a:gd name="connsiteY21" fmla="*/ 1792040 h 2853479"/>
                <a:gd name="connsiteX22" fmla="*/ 3392371 w 4766269"/>
                <a:gd name="connsiteY22" fmla="*/ 1962054 h 2853479"/>
                <a:gd name="connsiteX23" fmla="*/ 3452106 w 4766269"/>
                <a:gd name="connsiteY23" fmla="*/ 1989624 h 2853479"/>
                <a:gd name="connsiteX24" fmla="*/ 3566981 w 4766269"/>
                <a:gd name="connsiteY24" fmla="*/ 1906914 h 2853479"/>
                <a:gd name="connsiteX25" fmla="*/ 3674592 w 4766269"/>
                <a:gd name="connsiteY25" fmla="*/ 1917388 h 2853479"/>
                <a:gd name="connsiteX26" fmla="*/ 3787539 w 4766269"/>
                <a:gd name="connsiteY26" fmla="*/ 2076928 h 2853479"/>
                <a:gd name="connsiteX27" fmla="*/ 3893224 w 4766269"/>
                <a:gd name="connsiteY27" fmla="*/ 2260727 h 2853479"/>
                <a:gd name="connsiteX28" fmla="*/ 4012693 w 4766269"/>
                <a:gd name="connsiteY28" fmla="*/ 2412361 h 2853479"/>
                <a:gd name="connsiteX29" fmla="*/ 4279202 w 4766269"/>
                <a:gd name="connsiteY29" fmla="*/ 2527236 h 2853479"/>
                <a:gd name="connsiteX30" fmla="*/ 4587065 w 4766269"/>
                <a:gd name="connsiteY30" fmla="*/ 2619135 h 2853479"/>
                <a:gd name="connsiteX31" fmla="*/ 4766269 w 4766269"/>
                <a:gd name="connsiteY31" fmla="*/ 2651300 h 2853479"/>
                <a:gd name="connsiteX32" fmla="*/ 4761674 w 4766269"/>
                <a:gd name="connsiteY32" fmla="*/ 2848884 h 2853479"/>
                <a:gd name="connsiteX33" fmla="*/ 1280 w 4766269"/>
                <a:gd name="connsiteY33" fmla="*/ 2853479 h 2853479"/>
                <a:gd name="connsiteX34" fmla="*/ 4467 w 4766269"/>
                <a:gd name="connsiteY34" fmla="*/ 2802934 h 2853479"/>
                <a:gd name="connsiteX35" fmla="*/ 190872 w 4766269"/>
                <a:gd name="connsiteY35" fmla="*/ 2805071 h 2853479"/>
                <a:gd name="connsiteX0" fmla="*/ 190872 w 4766269"/>
                <a:gd name="connsiteY0" fmla="*/ 2805071 h 2853479"/>
                <a:gd name="connsiteX1" fmla="*/ 446993 w 4766269"/>
                <a:gd name="connsiteY1" fmla="*/ 2802934 h 2853479"/>
                <a:gd name="connsiteX2" fmla="*/ 1150024 w 4766269"/>
                <a:gd name="connsiteY2" fmla="*/ 2720225 h 2853479"/>
                <a:gd name="connsiteX3" fmla="*/ 1278683 w 4766269"/>
                <a:gd name="connsiteY3" fmla="*/ 2706440 h 2853479"/>
                <a:gd name="connsiteX4" fmla="*/ 1558977 w 4766269"/>
                <a:gd name="connsiteY4" fmla="*/ 2563996 h 2853479"/>
                <a:gd name="connsiteX5" fmla="*/ 1774940 w 4766269"/>
                <a:gd name="connsiteY5" fmla="*/ 2320462 h 2853479"/>
                <a:gd name="connsiteX6" fmla="*/ 2078209 w 4766269"/>
                <a:gd name="connsiteY6" fmla="*/ 2008004 h 2853479"/>
                <a:gd name="connsiteX7" fmla="*/ 2275793 w 4766269"/>
                <a:gd name="connsiteY7" fmla="*/ 1635811 h 2853479"/>
                <a:gd name="connsiteX8" fmla="*/ 2427427 w 4766269"/>
                <a:gd name="connsiteY8" fmla="*/ 1236048 h 2853479"/>
                <a:gd name="connsiteX9" fmla="*/ 2477971 w 4766269"/>
                <a:gd name="connsiteY9" fmla="*/ 1038464 h 2853479"/>
                <a:gd name="connsiteX10" fmla="*/ 2505541 w 4766269"/>
                <a:gd name="connsiteY10" fmla="*/ 1024679 h 2853479"/>
                <a:gd name="connsiteX11" fmla="*/ 2551491 w 4766269"/>
                <a:gd name="connsiteY11" fmla="*/ 1038464 h 2853479"/>
                <a:gd name="connsiteX12" fmla="*/ 2657176 w 4766269"/>
                <a:gd name="connsiteY12" fmla="*/ 1484177 h 2853479"/>
                <a:gd name="connsiteX13" fmla="*/ 2730695 w 4766269"/>
                <a:gd name="connsiteY13" fmla="*/ 1686355 h 2853479"/>
                <a:gd name="connsiteX14" fmla="*/ 2776905 w 4766269"/>
                <a:gd name="connsiteY14" fmla="*/ 1752970 h 2853479"/>
                <a:gd name="connsiteX15" fmla="*/ 2827190 w 4766269"/>
                <a:gd name="connsiteY15" fmla="*/ 1736900 h 2853479"/>
                <a:gd name="connsiteX16" fmla="*/ 2942064 w 4766269"/>
                <a:gd name="connsiteY16" fmla="*/ 1557696 h 2853479"/>
                <a:gd name="connsiteX17" fmla="*/ 3084508 w 4766269"/>
                <a:gd name="connsiteY17" fmla="*/ 606536 h 2853479"/>
                <a:gd name="connsiteX18" fmla="*/ 3153433 w 4766269"/>
                <a:gd name="connsiteY18" fmla="*/ 114874 h 2853479"/>
                <a:gd name="connsiteX19" fmla="*/ 3185598 w 4766269"/>
                <a:gd name="connsiteY19" fmla="*/ 0 h 2853479"/>
                <a:gd name="connsiteX20" fmla="*/ 3291282 w 4766269"/>
                <a:gd name="connsiteY20" fmla="*/ 1488772 h 2853479"/>
                <a:gd name="connsiteX21" fmla="*/ 3337232 w 4766269"/>
                <a:gd name="connsiteY21" fmla="*/ 1792040 h 2853479"/>
                <a:gd name="connsiteX22" fmla="*/ 3392371 w 4766269"/>
                <a:gd name="connsiteY22" fmla="*/ 1962054 h 2853479"/>
                <a:gd name="connsiteX23" fmla="*/ 3452106 w 4766269"/>
                <a:gd name="connsiteY23" fmla="*/ 1989624 h 2853479"/>
                <a:gd name="connsiteX24" fmla="*/ 3566981 w 4766269"/>
                <a:gd name="connsiteY24" fmla="*/ 1906914 h 2853479"/>
                <a:gd name="connsiteX25" fmla="*/ 3674592 w 4766269"/>
                <a:gd name="connsiteY25" fmla="*/ 1917388 h 2853479"/>
                <a:gd name="connsiteX26" fmla="*/ 3787539 w 4766269"/>
                <a:gd name="connsiteY26" fmla="*/ 2076928 h 2853479"/>
                <a:gd name="connsiteX27" fmla="*/ 3893224 w 4766269"/>
                <a:gd name="connsiteY27" fmla="*/ 2260727 h 2853479"/>
                <a:gd name="connsiteX28" fmla="*/ 4012693 w 4766269"/>
                <a:gd name="connsiteY28" fmla="*/ 2412361 h 2853479"/>
                <a:gd name="connsiteX29" fmla="*/ 4279202 w 4766269"/>
                <a:gd name="connsiteY29" fmla="*/ 2527236 h 2853479"/>
                <a:gd name="connsiteX30" fmla="*/ 4587065 w 4766269"/>
                <a:gd name="connsiteY30" fmla="*/ 2619135 h 2853479"/>
                <a:gd name="connsiteX31" fmla="*/ 4766269 w 4766269"/>
                <a:gd name="connsiteY31" fmla="*/ 2651300 h 2853479"/>
                <a:gd name="connsiteX32" fmla="*/ 4761674 w 4766269"/>
                <a:gd name="connsiteY32" fmla="*/ 2848884 h 2853479"/>
                <a:gd name="connsiteX33" fmla="*/ 1280 w 4766269"/>
                <a:gd name="connsiteY33" fmla="*/ 2853479 h 2853479"/>
                <a:gd name="connsiteX34" fmla="*/ 4467 w 4766269"/>
                <a:gd name="connsiteY34" fmla="*/ 2802934 h 2853479"/>
                <a:gd name="connsiteX35" fmla="*/ 190872 w 4766269"/>
                <a:gd name="connsiteY35" fmla="*/ 2805071 h 2853479"/>
                <a:gd name="connsiteX0" fmla="*/ 190872 w 4766269"/>
                <a:gd name="connsiteY0" fmla="*/ 2805071 h 2853479"/>
                <a:gd name="connsiteX1" fmla="*/ 446993 w 4766269"/>
                <a:gd name="connsiteY1" fmla="*/ 2802934 h 2853479"/>
                <a:gd name="connsiteX2" fmla="*/ 1150024 w 4766269"/>
                <a:gd name="connsiteY2" fmla="*/ 2720225 h 2853479"/>
                <a:gd name="connsiteX3" fmla="*/ 1278683 w 4766269"/>
                <a:gd name="connsiteY3" fmla="*/ 2706440 h 2853479"/>
                <a:gd name="connsiteX4" fmla="*/ 1558977 w 4766269"/>
                <a:gd name="connsiteY4" fmla="*/ 2563996 h 2853479"/>
                <a:gd name="connsiteX5" fmla="*/ 1774940 w 4766269"/>
                <a:gd name="connsiteY5" fmla="*/ 2320462 h 2853479"/>
                <a:gd name="connsiteX6" fmla="*/ 2078209 w 4766269"/>
                <a:gd name="connsiteY6" fmla="*/ 2008004 h 2853479"/>
                <a:gd name="connsiteX7" fmla="*/ 2275793 w 4766269"/>
                <a:gd name="connsiteY7" fmla="*/ 1635811 h 2853479"/>
                <a:gd name="connsiteX8" fmla="*/ 2427427 w 4766269"/>
                <a:gd name="connsiteY8" fmla="*/ 1236048 h 2853479"/>
                <a:gd name="connsiteX9" fmla="*/ 2477971 w 4766269"/>
                <a:gd name="connsiteY9" fmla="*/ 1038464 h 2853479"/>
                <a:gd name="connsiteX10" fmla="*/ 2505541 w 4766269"/>
                <a:gd name="connsiteY10" fmla="*/ 1024679 h 2853479"/>
                <a:gd name="connsiteX11" fmla="*/ 2551491 w 4766269"/>
                <a:gd name="connsiteY11" fmla="*/ 1038464 h 2853479"/>
                <a:gd name="connsiteX12" fmla="*/ 2657176 w 4766269"/>
                <a:gd name="connsiteY12" fmla="*/ 1484177 h 2853479"/>
                <a:gd name="connsiteX13" fmla="*/ 2730695 w 4766269"/>
                <a:gd name="connsiteY13" fmla="*/ 1686355 h 2853479"/>
                <a:gd name="connsiteX14" fmla="*/ 2776905 w 4766269"/>
                <a:gd name="connsiteY14" fmla="*/ 1752970 h 2853479"/>
                <a:gd name="connsiteX15" fmla="*/ 2827190 w 4766269"/>
                <a:gd name="connsiteY15" fmla="*/ 1736900 h 2853479"/>
                <a:gd name="connsiteX16" fmla="*/ 2942064 w 4766269"/>
                <a:gd name="connsiteY16" fmla="*/ 1557696 h 2853479"/>
                <a:gd name="connsiteX17" fmla="*/ 3084508 w 4766269"/>
                <a:gd name="connsiteY17" fmla="*/ 606536 h 2853479"/>
                <a:gd name="connsiteX18" fmla="*/ 3153433 w 4766269"/>
                <a:gd name="connsiteY18" fmla="*/ 114874 h 2853479"/>
                <a:gd name="connsiteX19" fmla="*/ 3185598 w 4766269"/>
                <a:gd name="connsiteY19" fmla="*/ 0 h 2853479"/>
                <a:gd name="connsiteX20" fmla="*/ 3291282 w 4766269"/>
                <a:gd name="connsiteY20" fmla="*/ 1488772 h 2853479"/>
                <a:gd name="connsiteX21" fmla="*/ 3337232 w 4766269"/>
                <a:gd name="connsiteY21" fmla="*/ 1792040 h 2853479"/>
                <a:gd name="connsiteX22" fmla="*/ 3392371 w 4766269"/>
                <a:gd name="connsiteY22" fmla="*/ 1962054 h 2853479"/>
                <a:gd name="connsiteX23" fmla="*/ 3469312 w 4766269"/>
                <a:gd name="connsiteY23" fmla="*/ 1996999 h 2853479"/>
                <a:gd name="connsiteX24" fmla="*/ 3566981 w 4766269"/>
                <a:gd name="connsiteY24" fmla="*/ 1906914 h 2853479"/>
                <a:gd name="connsiteX25" fmla="*/ 3674592 w 4766269"/>
                <a:gd name="connsiteY25" fmla="*/ 1917388 h 2853479"/>
                <a:gd name="connsiteX26" fmla="*/ 3787539 w 4766269"/>
                <a:gd name="connsiteY26" fmla="*/ 2076928 h 2853479"/>
                <a:gd name="connsiteX27" fmla="*/ 3893224 w 4766269"/>
                <a:gd name="connsiteY27" fmla="*/ 2260727 h 2853479"/>
                <a:gd name="connsiteX28" fmla="*/ 4012693 w 4766269"/>
                <a:gd name="connsiteY28" fmla="*/ 2412361 h 2853479"/>
                <a:gd name="connsiteX29" fmla="*/ 4279202 w 4766269"/>
                <a:gd name="connsiteY29" fmla="*/ 2527236 h 2853479"/>
                <a:gd name="connsiteX30" fmla="*/ 4587065 w 4766269"/>
                <a:gd name="connsiteY30" fmla="*/ 2619135 h 2853479"/>
                <a:gd name="connsiteX31" fmla="*/ 4766269 w 4766269"/>
                <a:gd name="connsiteY31" fmla="*/ 2651300 h 2853479"/>
                <a:gd name="connsiteX32" fmla="*/ 4761674 w 4766269"/>
                <a:gd name="connsiteY32" fmla="*/ 2848884 h 2853479"/>
                <a:gd name="connsiteX33" fmla="*/ 1280 w 4766269"/>
                <a:gd name="connsiteY33" fmla="*/ 2853479 h 2853479"/>
                <a:gd name="connsiteX34" fmla="*/ 4467 w 4766269"/>
                <a:gd name="connsiteY34" fmla="*/ 2802934 h 2853479"/>
                <a:gd name="connsiteX35" fmla="*/ 190872 w 4766269"/>
                <a:gd name="connsiteY35" fmla="*/ 2805071 h 2853479"/>
                <a:gd name="connsiteX0" fmla="*/ 190872 w 4766269"/>
                <a:gd name="connsiteY0" fmla="*/ 2805071 h 2853479"/>
                <a:gd name="connsiteX1" fmla="*/ 446993 w 4766269"/>
                <a:gd name="connsiteY1" fmla="*/ 2802934 h 2853479"/>
                <a:gd name="connsiteX2" fmla="*/ 1150024 w 4766269"/>
                <a:gd name="connsiteY2" fmla="*/ 2720225 h 2853479"/>
                <a:gd name="connsiteX3" fmla="*/ 1278683 w 4766269"/>
                <a:gd name="connsiteY3" fmla="*/ 2706440 h 2853479"/>
                <a:gd name="connsiteX4" fmla="*/ 1558977 w 4766269"/>
                <a:gd name="connsiteY4" fmla="*/ 2563996 h 2853479"/>
                <a:gd name="connsiteX5" fmla="*/ 1774940 w 4766269"/>
                <a:gd name="connsiteY5" fmla="*/ 2320462 h 2853479"/>
                <a:gd name="connsiteX6" fmla="*/ 2078209 w 4766269"/>
                <a:gd name="connsiteY6" fmla="*/ 2008004 h 2853479"/>
                <a:gd name="connsiteX7" fmla="*/ 2275793 w 4766269"/>
                <a:gd name="connsiteY7" fmla="*/ 1635811 h 2853479"/>
                <a:gd name="connsiteX8" fmla="*/ 2427427 w 4766269"/>
                <a:gd name="connsiteY8" fmla="*/ 1236048 h 2853479"/>
                <a:gd name="connsiteX9" fmla="*/ 2477971 w 4766269"/>
                <a:gd name="connsiteY9" fmla="*/ 1038464 h 2853479"/>
                <a:gd name="connsiteX10" fmla="*/ 2505541 w 4766269"/>
                <a:gd name="connsiteY10" fmla="*/ 1024679 h 2853479"/>
                <a:gd name="connsiteX11" fmla="*/ 2551491 w 4766269"/>
                <a:gd name="connsiteY11" fmla="*/ 1038464 h 2853479"/>
                <a:gd name="connsiteX12" fmla="*/ 2657176 w 4766269"/>
                <a:gd name="connsiteY12" fmla="*/ 1484177 h 2853479"/>
                <a:gd name="connsiteX13" fmla="*/ 2730695 w 4766269"/>
                <a:gd name="connsiteY13" fmla="*/ 1686355 h 2853479"/>
                <a:gd name="connsiteX14" fmla="*/ 2776905 w 4766269"/>
                <a:gd name="connsiteY14" fmla="*/ 1752970 h 2853479"/>
                <a:gd name="connsiteX15" fmla="*/ 2827190 w 4766269"/>
                <a:gd name="connsiteY15" fmla="*/ 1736900 h 2853479"/>
                <a:gd name="connsiteX16" fmla="*/ 2942064 w 4766269"/>
                <a:gd name="connsiteY16" fmla="*/ 1557696 h 2853479"/>
                <a:gd name="connsiteX17" fmla="*/ 3084508 w 4766269"/>
                <a:gd name="connsiteY17" fmla="*/ 606536 h 2853479"/>
                <a:gd name="connsiteX18" fmla="*/ 3153433 w 4766269"/>
                <a:gd name="connsiteY18" fmla="*/ 114874 h 2853479"/>
                <a:gd name="connsiteX19" fmla="*/ 3185598 w 4766269"/>
                <a:gd name="connsiteY19" fmla="*/ 0 h 2853479"/>
                <a:gd name="connsiteX20" fmla="*/ 3291282 w 4766269"/>
                <a:gd name="connsiteY20" fmla="*/ 1488772 h 2853479"/>
                <a:gd name="connsiteX21" fmla="*/ 3337232 w 4766269"/>
                <a:gd name="connsiteY21" fmla="*/ 1792040 h 2853479"/>
                <a:gd name="connsiteX22" fmla="*/ 3392371 w 4766269"/>
                <a:gd name="connsiteY22" fmla="*/ 1962054 h 2853479"/>
                <a:gd name="connsiteX23" fmla="*/ 3469312 w 4766269"/>
                <a:gd name="connsiteY23" fmla="*/ 1996999 h 2853479"/>
                <a:gd name="connsiteX24" fmla="*/ 3566981 w 4766269"/>
                <a:gd name="connsiteY24" fmla="*/ 1906914 h 2853479"/>
                <a:gd name="connsiteX25" fmla="*/ 3674592 w 4766269"/>
                <a:gd name="connsiteY25" fmla="*/ 1917388 h 2853479"/>
                <a:gd name="connsiteX26" fmla="*/ 3787539 w 4766269"/>
                <a:gd name="connsiteY26" fmla="*/ 2076928 h 2853479"/>
                <a:gd name="connsiteX27" fmla="*/ 3893224 w 4766269"/>
                <a:gd name="connsiteY27" fmla="*/ 2260727 h 2853479"/>
                <a:gd name="connsiteX28" fmla="*/ 4012693 w 4766269"/>
                <a:gd name="connsiteY28" fmla="*/ 2412361 h 2853479"/>
                <a:gd name="connsiteX29" fmla="*/ 4279202 w 4766269"/>
                <a:gd name="connsiteY29" fmla="*/ 2527236 h 2853479"/>
                <a:gd name="connsiteX30" fmla="*/ 4587065 w 4766269"/>
                <a:gd name="connsiteY30" fmla="*/ 2619135 h 2853479"/>
                <a:gd name="connsiteX31" fmla="*/ 4766269 w 4766269"/>
                <a:gd name="connsiteY31" fmla="*/ 2651300 h 2853479"/>
                <a:gd name="connsiteX32" fmla="*/ 4761674 w 4766269"/>
                <a:gd name="connsiteY32" fmla="*/ 2848884 h 2853479"/>
                <a:gd name="connsiteX33" fmla="*/ 1280 w 4766269"/>
                <a:gd name="connsiteY33" fmla="*/ 2853479 h 2853479"/>
                <a:gd name="connsiteX34" fmla="*/ 4467 w 4766269"/>
                <a:gd name="connsiteY34" fmla="*/ 2802934 h 2853479"/>
                <a:gd name="connsiteX35" fmla="*/ 190872 w 4766269"/>
                <a:gd name="connsiteY35" fmla="*/ 2805071 h 2853479"/>
                <a:gd name="connsiteX0" fmla="*/ 190872 w 4766269"/>
                <a:gd name="connsiteY0" fmla="*/ 2805071 h 2853479"/>
                <a:gd name="connsiteX1" fmla="*/ 446993 w 4766269"/>
                <a:gd name="connsiteY1" fmla="*/ 2802934 h 2853479"/>
                <a:gd name="connsiteX2" fmla="*/ 1150024 w 4766269"/>
                <a:gd name="connsiteY2" fmla="*/ 2720225 h 2853479"/>
                <a:gd name="connsiteX3" fmla="*/ 1278683 w 4766269"/>
                <a:gd name="connsiteY3" fmla="*/ 2706440 h 2853479"/>
                <a:gd name="connsiteX4" fmla="*/ 1558977 w 4766269"/>
                <a:gd name="connsiteY4" fmla="*/ 2563996 h 2853479"/>
                <a:gd name="connsiteX5" fmla="*/ 1774940 w 4766269"/>
                <a:gd name="connsiteY5" fmla="*/ 2320462 h 2853479"/>
                <a:gd name="connsiteX6" fmla="*/ 2078209 w 4766269"/>
                <a:gd name="connsiteY6" fmla="*/ 2008004 h 2853479"/>
                <a:gd name="connsiteX7" fmla="*/ 2275793 w 4766269"/>
                <a:gd name="connsiteY7" fmla="*/ 1635811 h 2853479"/>
                <a:gd name="connsiteX8" fmla="*/ 2427427 w 4766269"/>
                <a:gd name="connsiteY8" fmla="*/ 1236048 h 2853479"/>
                <a:gd name="connsiteX9" fmla="*/ 2477971 w 4766269"/>
                <a:gd name="connsiteY9" fmla="*/ 1038464 h 2853479"/>
                <a:gd name="connsiteX10" fmla="*/ 2505541 w 4766269"/>
                <a:gd name="connsiteY10" fmla="*/ 1024679 h 2853479"/>
                <a:gd name="connsiteX11" fmla="*/ 2551491 w 4766269"/>
                <a:gd name="connsiteY11" fmla="*/ 1038464 h 2853479"/>
                <a:gd name="connsiteX12" fmla="*/ 2657176 w 4766269"/>
                <a:gd name="connsiteY12" fmla="*/ 1484177 h 2853479"/>
                <a:gd name="connsiteX13" fmla="*/ 2730695 w 4766269"/>
                <a:gd name="connsiteY13" fmla="*/ 1686355 h 2853479"/>
                <a:gd name="connsiteX14" fmla="*/ 2776905 w 4766269"/>
                <a:gd name="connsiteY14" fmla="*/ 1752970 h 2853479"/>
                <a:gd name="connsiteX15" fmla="*/ 2827190 w 4766269"/>
                <a:gd name="connsiteY15" fmla="*/ 1736900 h 2853479"/>
                <a:gd name="connsiteX16" fmla="*/ 2942064 w 4766269"/>
                <a:gd name="connsiteY16" fmla="*/ 1557696 h 2853479"/>
                <a:gd name="connsiteX17" fmla="*/ 3084508 w 4766269"/>
                <a:gd name="connsiteY17" fmla="*/ 606536 h 2853479"/>
                <a:gd name="connsiteX18" fmla="*/ 3153433 w 4766269"/>
                <a:gd name="connsiteY18" fmla="*/ 114874 h 2853479"/>
                <a:gd name="connsiteX19" fmla="*/ 3185598 w 4766269"/>
                <a:gd name="connsiteY19" fmla="*/ 0 h 2853479"/>
                <a:gd name="connsiteX20" fmla="*/ 3291282 w 4766269"/>
                <a:gd name="connsiteY20" fmla="*/ 1488772 h 2853479"/>
                <a:gd name="connsiteX21" fmla="*/ 3337232 w 4766269"/>
                <a:gd name="connsiteY21" fmla="*/ 1792040 h 2853479"/>
                <a:gd name="connsiteX22" fmla="*/ 3392371 w 4766269"/>
                <a:gd name="connsiteY22" fmla="*/ 1962054 h 2853479"/>
                <a:gd name="connsiteX23" fmla="*/ 3471770 w 4766269"/>
                <a:gd name="connsiteY23" fmla="*/ 1984708 h 2853479"/>
                <a:gd name="connsiteX24" fmla="*/ 3566981 w 4766269"/>
                <a:gd name="connsiteY24" fmla="*/ 1906914 h 2853479"/>
                <a:gd name="connsiteX25" fmla="*/ 3674592 w 4766269"/>
                <a:gd name="connsiteY25" fmla="*/ 1917388 h 2853479"/>
                <a:gd name="connsiteX26" fmla="*/ 3787539 w 4766269"/>
                <a:gd name="connsiteY26" fmla="*/ 2076928 h 2853479"/>
                <a:gd name="connsiteX27" fmla="*/ 3893224 w 4766269"/>
                <a:gd name="connsiteY27" fmla="*/ 2260727 h 2853479"/>
                <a:gd name="connsiteX28" fmla="*/ 4012693 w 4766269"/>
                <a:gd name="connsiteY28" fmla="*/ 2412361 h 2853479"/>
                <a:gd name="connsiteX29" fmla="*/ 4279202 w 4766269"/>
                <a:gd name="connsiteY29" fmla="*/ 2527236 h 2853479"/>
                <a:gd name="connsiteX30" fmla="*/ 4587065 w 4766269"/>
                <a:gd name="connsiteY30" fmla="*/ 2619135 h 2853479"/>
                <a:gd name="connsiteX31" fmla="*/ 4766269 w 4766269"/>
                <a:gd name="connsiteY31" fmla="*/ 2651300 h 2853479"/>
                <a:gd name="connsiteX32" fmla="*/ 4761674 w 4766269"/>
                <a:gd name="connsiteY32" fmla="*/ 2848884 h 2853479"/>
                <a:gd name="connsiteX33" fmla="*/ 1280 w 4766269"/>
                <a:gd name="connsiteY33" fmla="*/ 2853479 h 2853479"/>
                <a:gd name="connsiteX34" fmla="*/ 4467 w 4766269"/>
                <a:gd name="connsiteY34" fmla="*/ 2802934 h 2853479"/>
                <a:gd name="connsiteX35" fmla="*/ 190872 w 4766269"/>
                <a:gd name="connsiteY35" fmla="*/ 2805071 h 285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766269" h="2853479">
                  <a:moveTo>
                    <a:pt x="190872" y="2805071"/>
                  </a:moveTo>
                  <a:lnTo>
                    <a:pt x="446993" y="2802934"/>
                  </a:lnTo>
                  <a:lnTo>
                    <a:pt x="1150024" y="2720225"/>
                  </a:lnTo>
                  <a:lnTo>
                    <a:pt x="1278683" y="2706440"/>
                  </a:lnTo>
                  <a:lnTo>
                    <a:pt x="1558977" y="2563996"/>
                  </a:lnTo>
                  <a:lnTo>
                    <a:pt x="1774940" y="2320462"/>
                  </a:lnTo>
                  <a:lnTo>
                    <a:pt x="2078209" y="2008004"/>
                  </a:lnTo>
                  <a:lnTo>
                    <a:pt x="2275793" y="1635811"/>
                  </a:lnTo>
                  <a:lnTo>
                    <a:pt x="2427427" y="1236048"/>
                  </a:lnTo>
                  <a:lnTo>
                    <a:pt x="2477971" y="1038464"/>
                  </a:lnTo>
                  <a:lnTo>
                    <a:pt x="2505541" y="1024679"/>
                  </a:lnTo>
                  <a:lnTo>
                    <a:pt x="2551491" y="1038464"/>
                  </a:lnTo>
                  <a:lnTo>
                    <a:pt x="2657176" y="1484177"/>
                  </a:lnTo>
                  <a:cubicBezTo>
                    <a:pt x="2681682" y="1551570"/>
                    <a:pt x="2710740" y="1641556"/>
                    <a:pt x="2730695" y="1686355"/>
                  </a:cubicBezTo>
                  <a:cubicBezTo>
                    <a:pt x="2750650" y="1731154"/>
                    <a:pt x="2761502" y="1730765"/>
                    <a:pt x="2776905" y="1752970"/>
                  </a:cubicBezTo>
                  <a:lnTo>
                    <a:pt x="2827190" y="1736900"/>
                  </a:lnTo>
                  <a:lnTo>
                    <a:pt x="2942064" y="1557696"/>
                  </a:lnTo>
                  <a:lnTo>
                    <a:pt x="3084508" y="606536"/>
                  </a:lnTo>
                  <a:lnTo>
                    <a:pt x="3153433" y="114874"/>
                  </a:lnTo>
                  <a:lnTo>
                    <a:pt x="3185598" y="0"/>
                  </a:lnTo>
                  <a:lnTo>
                    <a:pt x="3291282" y="1488772"/>
                  </a:lnTo>
                  <a:lnTo>
                    <a:pt x="3337232" y="1792040"/>
                  </a:lnTo>
                  <a:lnTo>
                    <a:pt x="3392371" y="1962054"/>
                  </a:lnTo>
                  <a:cubicBezTo>
                    <a:pt x="3418018" y="1973702"/>
                    <a:pt x="3406794" y="1992725"/>
                    <a:pt x="3471770" y="1984708"/>
                  </a:cubicBezTo>
                  <a:cubicBezTo>
                    <a:pt x="3515726" y="1979284"/>
                    <a:pt x="3534425" y="1936942"/>
                    <a:pt x="3566981" y="1906914"/>
                  </a:cubicBezTo>
                  <a:cubicBezTo>
                    <a:pt x="3602851" y="1910405"/>
                    <a:pt x="3636264" y="1896691"/>
                    <a:pt x="3674592" y="1917388"/>
                  </a:cubicBezTo>
                  <a:lnTo>
                    <a:pt x="3787539" y="2076928"/>
                  </a:lnTo>
                  <a:lnTo>
                    <a:pt x="3893224" y="2260727"/>
                  </a:lnTo>
                  <a:lnTo>
                    <a:pt x="4012693" y="2412361"/>
                  </a:lnTo>
                  <a:lnTo>
                    <a:pt x="4279202" y="2527236"/>
                  </a:lnTo>
                  <a:lnTo>
                    <a:pt x="4587065" y="2619135"/>
                  </a:lnTo>
                  <a:lnTo>
                    <a:pt x="4766269" y="2651300"/>
                  </a:lnTo>
                  <a:lnTo>
                    <a:pt x="4761674" y="2848884"/>
                  </a:lnTo>
                  <a:lnTo>
                    <a:pt x="1280" y="2853479"/>
                  </a:lnTo>
                  <a:cubicBezTo>
                    <a:pt x="-2574" y="2834172"/>
                    <a:pt x="3404" y="2832073"/>
                    <a:pt x="4467" y="2802934"/>
                  </a:cubicBezTo>
                  <a:lnTo>
                    <a:pt x="190872" y="2805071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3097099" y="1989778"/>
              <a:ext cx="18277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dirty="0" smtClean="0">
                  <a:solidFill>
                    <a:srgbClr val="FF0000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rPr>
                <a:t>Conversion part</a:t>
              </a:r>
              <a:endParaRPr kumimoji="1" lang="ja-JP" altLang="en-US" dirty="0" smtClean="0">
                <a:solidFill>
                  <a:srgbClr val="FF0000"/>
                </a:solidFill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endParaRPr>
            </a:p>
          </p:txBody>
        </p:sp>
      </p:grpSp>
      <p:sp>
        <p:nvSpPr>
          <p:cNvPr id="44" name="フリーフォーム 43"/>
          <p:cNvSpPr/>
          <p:nvPr/>
        </p:nvSpPr>
        <p:spPr bwMode="auto">
          <a:xfrm>
            <a:off x="5353665" y="2342534"/>
            <a:ext cx="1600200" cy="936523"/>
          </a:xfrm>
          <a:custGeom>
            <a:avLst/>
            <a:gdLst>
              <a:gd name="connsiteX0" fmla="*/ 548148 w 1600200"/>
              <a:gd name="connsiteY0" fmla="*/ 0 h 921774"/>
              <a:gd name="connsiteX1" fmla="*/ 725129 w 1600200"/>
              <a:gd name="connsiteY1" fmla="*/ 58993 h 921774"/>
              <a:gd name="connsiteX2" fmla="*/ 983225 w 1600200"/>
              <a:gd name="connsiteY2" fmla="*/ 90948 h 921774"/>
              <a:gd name="connsiteX3" fmla="*/ 1125793 w 1600200"/>
              <a:gd name="connsiteY3" fmla="*/ 120445 h 921774"/>
              <a:gd name="connsiteX4" fmla="*/ 1420761 w 1600200"/>
              <a:gd name="connsiteY4" fmla="*/ 263013 h 921774"/>
              <a:gd name="connsiteX5" fmla="*/ 1600200 w 1600200"/>
              <a:gd name="connsiteY5" fmla="*/ 349045 h 921774"/>
              <a:gd name="connsiteX6" fmla="*/ 1600200 w 1600200"/>
              <a:gd name="connsiteY6" fmla="*/ 921774 h 921774"/>
              <a:gd name="connsiteX7" fmla="*/ 0 w 1600200"/>
              <a:gd name="connsiteY7" fmla="*/ 911942 h 921774"/>
              <a:gd name="connsiteX8" fmla="*/ 93406 w 1600200"/>
              <a:gd name="connsiteY8" fmla="*/ 641555 h 921774"/>
              <a:gd name="connsiteX9" fmla="*/ 159774 w 1600200"/>
              <a:gd name="connsiteY9" fmla="*/ 550606 h 921774"/>
              <a:gd name="connsiteX10" fmla="*/ 270387 w 1600200"/>
              <a:gd name="connsiteY10" fmla="*/ 447368 h 921774"/>
              <a:gd name="connsiteX11" fmla="*/ 403122 w 1600200"/>
              <a:gd name="connsiteY11" fmla="*/ 159774 h 921774"/>
              <a:gd name="connsiteX12" fmla="*/ 471948 w 1600200"/>
              <a:gd name="connsiteY12" fmla="*/ 17206 h 921774"/>
              <a:gd name="connsiteX0" fmla="*/ 557980 w 1600200"/>
              <a:gd name="connsiteY0" fmla="*/ 0 h 936523"/>
              <a:gd name="connsiteX1" fmla="*/ 725129 w 1600200"/>
              <a:gd name="connsiteY1" fmla="*/ 73742 h 936523"/>
              <a:gd name="connsiteX2" fmla="*/ 983225 w 1600200"/>
              <a:gd name="connsiteY2" fmla="*/ 105697 h 936523"/>
              <a:gd name="connsiteX3" fmla="*/ 1125793 w 1600200"/>
              <a:gd name="connsiteY3" fmla="*/ 135194 h 936523"/>
              <a:gd name="connsiteX4" fmla="*/ 1420761 w 1600200"/>
              <a:gd name="connsiteY4" fmla="*/ 277762 h 936523"/>
              <a:gd name="connsiteX5" fmla="*/ 1600200 w 1600200"/>
              <a:gd name="connsiteY5" fmla="*/ 363794 h 936523"/>
              <a:gd name="connsiteX6" fmla="*/ 1600200 w 1600200"/>
              <a:gd name="connsiteY6" fmla="*/ 936523 h 936523"/>
              <a:gd name="connsiteX7" fmla="*/ 0 w 1600200"/>
              <a:gd name="connsiteY7" fmla="*/ 926691 h 936523"/>
              <a:gd name="connsiteX8" fmla="*/ 93406 w 1600200"/>
              <a:gd name="connsiteY8" fmla="*/ 656304 h 936523"/>
              <a:gd name="connsiteX9" fmla="*/ 159774 w 1600200"/>
              <a:gd name="connsiteY9" fmla="*/ 565355 h 936523"/>
              <a:gd name="connsiteX10" fmla="*/ 270387 w 1600200"/>
              <a:gd name="connsiteY10" fmla="*/ 462117 h 936523"/>
              <a:gd name="connsiteX11" fmla="*/ 403122 w 1600200"/>
              <a:gd name="connsiteY11" fmla="*/ 174523 h 936523"/>
              <a:gd name="connsiteX12" fmla="*/ 471948 w 1600200"/>
              <a:gd name="connsiteY12" fmla="*/ 31955 h 93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0200" h="936523">
                <a:moveTo>
                  <a:pt x="557980" y="0"/>
                </a:moveTo>
                <a:lnTo>
                  <a:pt x="725129" y="73742"/>
                </a:lnTo>
                <a:lnTo>
                  <a:pt x="983225" y="105697"/>
                </a:lnTo>
                <a:lnTo>
                  <a:pt x="1125793" y="135194"/>
                </a:lnTo>
                <a:lnTo>
                  <a:pt x="1420761" y="277762"/>
                </a:lnTo>
                <a:lnTo>
                  <a:pt x="1600200" y="363794"/>
                </a:lnTo>
                <a:lnTo>
                  <a:pt x="1600200" y="936523"/>
                </a:lnTo>
                <a:lnTo>
                  <a:pt x="0" y="926691"/>
                </a:lnTo>
                <a:lnTo>
                  <a:pt x="93406" y="656304"/>
                </a:lnTo>
                <a:lnTo>
                  <a:pt x="159774" y="565355"/>
                </a:lnTo>
                <a:lnTo>
                  <a:pt x="270387" y="462117"/>
                </a:lnTo>
                <a:lnTo>
                  <a:pt x="403122" y="174523"/>
                </a:lnTo>
                <a:lnTo>
                  <a:pt x="471948" y="31955"/>
                </a:lnTo>
              </a:path>
            </a:pathLst>
          </a:custGeom>
          <a:solidFill>
            <a:srgbClr val="3399FF">
              <a:alpha val="4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/>
          <p:cNvSpPr/>
          <p:nvPr/>
        </p:nvSpPr>
        <p:spPr bwMode="auto">
          <a:xfrm>
            <a:off x="5372100" y="5089712"/>
            <a:ext cx="1573306" cy="1371600"/>
          </a:xfrm>
          <a:custGeom>
            <a:avLst/>
            <a:gdLst>
              <a:gd name="connsiteX0" fmla="*/ 0 w 1573306"/>
              <a:gd name="connsiteY0" fmla="*/ 1371600 h 1371600"/>
              <a:gd name="connsiteX1" fmla="*/ 13447 w 1573306"/>
              <a:gd name="connsiteY1" fmla="*/ 1176617 h 1371600"/>
              <a:gd name="connsiteX2" fmla="*/ 94129 w 1573306"/>
              <a:gd name="connsiteY2" fmla="*/ 921123 h 1371600"/>
              <a:gd name="connsiteX3" fmla="*/ 248771 w 1573306"/>
              <a:gd name="connsiteY3" fmla="*/ 679076 h 1371600"/>
              <a:gd name="connsiteX4" fmla="*/ 443753 w 1573306"/>
              <a:gd name="connsiteY4" fmla="*/ 443753 h 1371600"/>
              <a:gd name="connsiteX5" fmla="*/ 645459 w 1573306"/>
              <a:gd name="connsiteY5" fmla="*/ 215153 h 1371600"/>
              <a:gd name="connsiteX6" fmla="*/ 874059 w 1573306"/>
              <a:gd name="connsiteY6" fmla="*/ 40341 h 1371600"/>
              <a:gd name="connsiteX7" fmla="*/ 1109382 w 1573306"/>
              <a:gd name="connsiteY7" fmla="*/ 0 h 1371600"/>
              <a:gd name="connsiteX8" fmla="*/ 1331259 w 1573306"/>
              <a:gd name="connsiteY8" fmla="*/ 40341 h 1371600"/>
              <a:gd name="connsiteX9" fmla="*/ 1573306 w 1573306"/>
              <a:gd name="connsiteY9" fmla="*/ 147917 h 1371600"/>
              <a:gd name="connsiteX10" fmla="*/ 1573306 w 1573306"/>
              <a:gd name="connsiteY10" fmla="*/ 1371600 h 1371600"/>
              <a:gd name="connsiteX11" fmla="*/ 0 w 1573306"/>
              <a:gd name="connsiteY11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3306" h="1371600">
                <a:moveTo>
                  <a:pt x="0" y="1371600"/>
                </a:moveTo>
                <a:lnTo>
                  <a:pt x="13447" y="1176617"/>
                </a:lnTo>
                <a:lnTo>
                  <a:pt x="94129" y="921123"/>
                </a:lnTo>
                <a:lnTo>
                  <a:pt x="248771" y="679076"/>
                </a:lnTo>
                <a:lnTo>
                  <a:pt x="443753" y="443753"/>
                </a:lnTo>
                <a:lnTo>
                  <a:pt x="645459" y="215153"/>
                </a:lnTo>
                <a:lnTo>
                  <a:pt x="874059" y="40341"/>
                </a:lnTo>
                <a:lnTo>
                  <a:pt x="1109382" y="0"/>
                </a:lnTo>
                <a:lnTo>
                  <a:pt x="1331259" y="40341"/>
                </a:lnTo>
                <a:lnTo>
                  <a:pt x="1573306" y="147917"/>
                </a:lnTo>
                <a:lnTo>
                  <a:pt x="1573306" y="1371600"/>
                </a:lnTo>
                <a:lnTo>
                  <a:pt x="0" y="1371600"/>
                </a:lnTo>
                <a:close/>
              </a:path>
            </a:pathLst>
          </a:custGeom>
          <a:solidFill>
            <a:srgbClr val="3399FF">
              <a:alpha val="4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" name="フリーフォーム 2"/>
          <p:cNvSpPr/>
          <p:nvPr/>
        </p:nvSpPr>
        <p:spPr bwMode="auto">
          <a:xfrm>
            <a:off x="3112994" y="5896535"/>
            <a:ext cx="3839135" cy="558053"/>
          </a:xfrm>
          <a:custGeom>
            <a:avLst/>
            <a:gdLst>
              <a:gd name="connsiteX0" fmla="*/ 0 w 3839135"/>
              <a:gd name="connsiteY0" fmla="*/ 537883 h 558053"/>
              <a:gd name="connsiteX1" fmla="*/ 1264024 w 3839135"/>
              <a:gd name="connsiteY1" fmla="*/ 510989 h 558053"/>
              <a:gd name="connsiteX2" fmla="*/ 1727947 w 3839135"/>
              <a:gd name="connsiteY2" fmla="*/ 484094 h 558053"/>
              <a:gd name="connsiteX3" fmla="*/ 2070847 w 3839135"/>
              <a:gd name="connsiteY3" fmla="*/ 369794 h 558053"/>
              <a:gd name="connsiteX4" fmla="*/ 2178424 w 3839135"/>
              <a:gd name="connsiteY4" fmla="*/ 242047 h 558053"/>
              <a:gd name="connsiteX5" fmla="*/ 2245659 w 3839135"/>
              <a:gd name="connsiteY5" fmla="*/ 0 h 558053"/>
              <a:gd name="connsiteX6" fmla="*/ 2306171 w 3839135"/>
              <a:gd name="connsiteY6" fmla="*/ 73959 h 558053"/>
              <a:gd name="connsiteX7" fmla="*/ 2407024 w 3839135"/>
              <a:gd name="connsiteY7" fmla="*/ 73959 h 558053"/>
              <a:gd name="connsiteX8" fmla="*/ 2743200 w 3839135"/>
              <a:gd name="connsiteY8" fmla="*/ 6724 h 558053"/>
              <a:gd name="connsiteX9" fmla="*/ 2830606 w 3839135"/>
              <a:gd name="connsiteY9" fmla="*/ 6724 h 558053"/>
              <a:gd name="connsiteX10" fmla="*/ 3079377 w 3839135"/>
              <a:gd name="connsiteY10" fmla="*/ 47065 h 558053"/>
              <a:gd name="connsiteX11" fmla="*/ 3839135 w 3839135"/>
              <a:gd name="connsiteY11" fmla="*/ 221877 h 558053"/>
              <a:gd name="connsiteX12" fmla="*/ 3832412 w 3839135"/>
              <a:gd name="connsiteY12" fmla="*/ 558053 h 558053"/>
              <a:gd name="connsiteX13" fmla="*/ 389965 w 3839135"/>
              <a:gd name="connsiteY13" fmla="*/ 544606 h 55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39135" h="558053">
                <a:moveTo>
                  <a:pt x="0" y="537883"/>
                </a:moveTo>
                <a:lnTo>
                  <a:pt x="1264024" y="510989"/>
                </a:lnTo>
                <a:lnTo>
                  <a:pt x="1727947" y="484094"/>
                </a:lnTo>
                <a:lnTo>
                  <a:pt x="2070847" y="369794"/>
                </a:lnTo>
                <a:lnTo>
                  <a:pt x="2178424" y="242047"/>
                </a:lnTo>
                <a:lnTo>
                  <a:pt x="2245659" y="0"/>
                </a:lnTo>
                <a:lnTo>
                  <a:pt x="2306171" y="73959"/>
                </a:lnTo>
                <a:lnTo>
                  <a:pt x="2407024" y="73959"/>
                </a:lnTo>
                <a:lnTo>
                  <a:pt x="2743200" y="6724"/>
                </a:lnTo>
                <a:lnTo>
                  <a:pt x="2830606" y="6724"/>
                </a:lnTo>
                <a:lnTo>
                  <a:pt x="3079377" y="47065"/>
                </a:lnTo>
                <a:lnTo>
                  <a:pt x="3839135" y="221877"/>
                </a:lnTo>
                <a:lnTo>
                  <a:pt x="3832412" y="558053"/>
                </a:lnTo>
                <a:lnTo>
                  <a:pt x="389965" y="544606"/>
                </a:lnTo>
              </a:path>
            </a:pathLst>
          </a:custGeom>
          <a:solidFill>
            <a:srgbClr val="FF0000">
              <a:alpha val="4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5" name="グループ化 44"/>
          <p:cNvGrpSpPr/>
          <p:nvPr/>
        </p:nvGrpSpPr>
        <p:grpSpPr>
          <a:xfrm>
            <a:off x="40280" y="4197778"/>
            <a:ext cx="5171114" cy="1524000"/>
            <a:chOff x="1765920" y="218782"/>
            <a:chExt cx="5171114" cy="1524000"/>
          </a:xfrm>
        </p:grpSpPr>
        <p:sp>
          <p:nvSpPr>
            <p:cNvPr id="46" name="角丸四角形 45"/>
            <p:cNvSpPr/>
            <p:nvPr/>
          </p:nvSpPr>
          <p:spPr bwMode="auto">
            <a:xfrm>
              <a:off x="1765920" y="218782"/>
              <a:ext cx="5171114" cy="1524000"/>
            </a:xfrm>
            <a:prstGeom prst="roundRect">
              <a:avLst/>
            </a:prstGeom>
            <a:solidFill>
              <a:srgbClr val="0000FF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101600" dist="88900" dir="135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テキスト ボックス 46"/>
                <p:cNvSpPr txBox="1"/>
                <p:nvPr/>
              </p:nvSpPr>
              <p:spPr>
                <a:xfrm>
                  <a:off x="1915379" y="345258"/>
                  <a:ext cx="4783938" cy="1323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 xmlns:m="http://schemas.openxmlformats.org/officeDocument/2006/math">
                      <m:r>
                        <a:rPr lang="en-US" altLang="ja-JP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𝜂</m:t>
                      </m:r>
                      <m:r>
                        <a:rPr lang="en-US" altLang="ja-JP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′</m:t>
                      </m:r>
                    </m:oMath>
                  </a14:m>
                  <a:r>
                    <a:rPr lang="en-US" altLang="ja-JP" dirty="0" smtClean="0">
                      <a:solidFill>
                        <a:schemeClr val="bg1"/>
                      </a:solidFill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 escape part seems </a:t>
                  </a:r>
                  <a:r>
                    <a:rPr lang="en-US" altLang="ja-JP" i="1" dirty="0" smtClean="0">
                      <a:solidFill>
                        <a:schemeClr val="bg1"/>
                      </a:solidFill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not</a:t>
                  </a:r>
                  <a:r>
                    <a:rPr lang="en-US" altLang="ja-JP" dirty="0" smtClean="0">
                      <a:solidFill>
                        <a:schemeClr val="bg1"/>
                      </a:solidFill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 sensitive 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𝑉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altLang="ja-JP" dirty="0" smtClean="0">
                    <a:solidFill>
                      <a:schemeClr val="bg1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  <a:p>
                  <a:pPr algn="l">
                    <a:buClr>
                      <a:srgbClr val="FF0000"/>
                    </a:buClr>
                  </a:pPr>
                  <a:r>
                    <a:rPr lang="en-US" altLang="ja-JP" dirty="0" smtClean="0">
                      <a:solidFill>
                        <a:schemeClr val="bg1"/>
                      </a:solidFill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(~ </a:t>
                  </a:r>
                  <a14:m>
                    <m:oMath xmlns:m="http://schemas.openxmlformats.org/officeDocument/2006/math">
                      <m:r>
                        <a:rPr lang="en-US" altLang="ja-JP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𝜂</m:t>
                      </m:r>
                      <m:r>
                        <a:rPr lang="en-US" altLang="ja-JP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′</m:t>
                      </m:r>
                    </m:oMath>
                  </a14:m>
                  <a:r>
                    <a:rPr lang="en-US" altLang="ja-JP" dirty="0" smtClean="0">
                      <a:solidFill>
                        <a:schemeClr val="bg1"/>
                      </a:solidFill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 production </a:t>
                  </a:r>
                  <a:r>
                    <a:rPr lang="en-US" altLang="ja-JP" i="1" dirty="0" smtClean="0">
                      <a:solidFill>
                        <a:schemeClr val="bg1"/>
                      </a:solidFill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off</a:t>
                  </a:r>
                  <a:r>
                    <a:rPr lang="en-US" altLang="ja-JP" dirty="0" smtClean="0">
                      <a:solidFill>
                        <a:schemeClr val="bg1"/>
                      </a:solidFill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 nuclei)</a:t>
                  </a:r>
                </a:p>
                <a:p>
                  <a:pPr algn="l">
                    <a:buClr>
                      <a:srgbClr val="FF0000"/>
                    </a:buClr>
                  </a:pPr>
                  <a14:m>
                    <m:oMath xmlns:m="http://schemas.openxmlformats.org/officeDocument/2006/math">
                      <m:r>
                        <a:rPr lang="en-US" altLang="ja-JP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→</m:t>
                      </m:r>
                    </m:oMath>
                  </a14:m>
                  <a:r>
                    <a:rPr lang="en-US" altLang="ja-JP" dirty="0" smtClean="0">
                      <a:solidFill>
                        <a:schemeClr val="bg1"/>
                      </a:solidFill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 more detailed study is needed.</a:t>
                  </a:r>
                  <a:br>
                    <a:rPr lang="en-US" altLang="ja-JP" dirty="0" smtClean="0">
                      <a:solidFill>
                        <a:schemeClr val="bg1"/>
                      </a:solidFill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</a:br>
                  <a:r>
                    <a:rPr lang="en-US" altLang="ja-JP" dirty="0" smtClean="0">
                      <a:solidFill>
                        <a:schemeClr val="bg1"/>
                      </a:solidFill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(kinematical dep., integrated spectra, A-dep.)</a:t>
                  </a:r>
                </a:p>
              </p:txBody>
            </p:sp>
          </mc:Choice>
          <mc:Fallback xmlns="">
            <p:sp>
              <p:nvSpPr>
                <p:cNvPr id="47" name="テキスト ボックス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5379" y="345258"/>
                  <a:ext cx="4783938" cy="132343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274" t="-2304" r="-892" b="-737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998231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1408077"/>
                <a:ext cx="8686800" cy="1470025"/>
              </a:xfrm>
            </p:spPr>
            <p:txBody>
              <a:bodyPr/>
              <a:lstStyle/>
              <a:p>
                <a:r>
                  <a:rPr kumimoji="1" lang="en-US" altLang="ja-JP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Revisiting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kumimoji="1" lang="en-US" altLang="ja-JP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ja-JP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ja-JP" alt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kumimoji="1" lang="en-US" altLang="ja-JP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scattering amplitude</a:t>
                </a:r>
                <a:br>
                  <a:rPr kumimoji="1" lang="en-US" altLang="ja-JP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kumimoji="1" lang="en-US" altLang="ja-JP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</a:t>
                </a:r>
                <a:r>
                  <a:rPr lang="en-US" altLang="ja-JP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considering a </a:t>
                </a:r>
                <a:r>
                  <a:rPr lang="en-US" altLang="ja-JP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possible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p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ja-JP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kumimoji="1" lang="ja-JP" altLang="en-U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kumimoji="1" lang="en-US" altLang="ja-JP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bound state</a:t>
                </a:r>
                <a:endParaRPr kumimoji="1" lang="ja-JP" alt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タイトル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1408077"/>
                <a:ext cx="8686800" cy="1470025"/>
              </a:xfrm>
              <a:blipFill rotWithShape="0">
                <a:blip r:embed="rId3"/>
                <a:stretch>
                  <a:fillRect l="-15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553200"/>
            <a:ext cx="2133600" cy="304800"/>
          </a:xfrm>
        </p:spPr>
        <p:txBody>
          <a:bodyPr/>
          <a:lstStyle/>
          <a:p>
            <a:fld id="{17DB0A0C-C17F-4ECE-9127-34CDE1E88307}" type="slidenum">
              <a:rPr lang="ja-JP" altLang="en-US" smtClean="0"/>
              <a:pPr/>
              <a:t>44</a:t>
            </a:fld>
            <a:endParaRPr lang="en-US" altLang="ja-JP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066998" y="3203575"/>
            <a:ext cx="43912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Clr>
                <a:srgbClr val="FF0000"/>
              </a:buClr>
            </a:pPr>
            <a:r>
              <a:rPr lang="en-US" altLang="ja-JP" dirty="0" err="1" smtClean="0"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Ayano</a:t>
            </a:r>
            <a:r>
              <a:rPr lang="en-US" altLang="ja-JP" dirty="0" smtClean="0"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 Kawamoto &amp;</a:t>
            </a:r>
            <a:endParaRPr kumimoji="1" lang="en-US" altLang="ja-JP" dirty="0" smtClean="0"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  <a:p>
            <a:pPr algn="r">
              <a:buClr>
                <a:srgbClr val="FF0000"/>
              </a:buClr>
            </a:pPr>
            <a:r>
              <a:rPr kumimoji="1" lang="en-US" altLang="ja-JP" dirty="0" smtClean="0"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(A. </a:t>
            </a:r>
            <a:r>
              <a:rPr kumimoji="1" lang="en-US" altLang="ja-JP" dirty="0" err="1" smtClean="0"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Hinata</a:t>
            </a:r>
            <a:r>
              <a:rPr kumimoji="1" lang="en-US" altLang="ja-JP" dirty="0" smtClean="0"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, A. Kiyomura, M. Sakamoto),</a:t>
            </a:r>
            <a:br>
              <a:rPr kumimoji="1" lang="en-US" altLang="ja-JP" dirty="0" smtClean="0"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</a:br>
            <a:r>
              <a:rPr kumimoji="1" lang="en-US" altLang="ja-JP" dirty="0" smtClean="0"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H.N., S. </a:t>
            </a:r>
            <a:r>
              <a:rPr kumimoji="1" lang="en-US" altLang="ja-JP" dirty="0" err="1" smtClean="0"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Hirenzaki</a:t>
            </a:r>
            <a:r>
              <a:rPr kumimoji="1" lang="en-US" altLang="ja-JP" dirty="0" smtClean="0"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,  in progress</a:t>
            </a:r>
            <a:br>
              <a:rPr kumimoji="1" lang="en-US" altLang="ja-JP" dirty="0" smtClean="0"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</a:br>
            <a:r>
              <a:rPr lang="en-US" altLang="ja-JP" dirty="0" smtClean="0"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(Nara Women’s Univ.)</a:t>
            </a:r>
            <a:endParaRPr kumimoji="1" lang="ja-JP" altLang="en-US" dirty="0" smtClean="0"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grpSp>
        <p:nvGrpSpPr>
          <p:cNvPr id="40" name="グループ化 39"/>
          <p:cNvGrpSpPr/>
          <p:nvPr/>
        </p:nvGrpSpPr>
        <p:grpSpPr>
          <a:xfrm>
            <a:off x="3461784" y="4953000"/>
            <a:ext cx="2209800" cy="972055"/>
            <a:chOff x="3505200" y="4966365"/>
            <a:chExt cx="1371600" cy="501490"/>
          </a:xfrm>
        </p:grpSpPr>
        <p:cxnSp>
          <p:nvCxnSpPr>
            <p:cNvPr id="22" name="直線コネクタ 21"/>
            <p:cNvCxnSpPr/>
            <p:nvPr/>
          </p:nvCxnSpPr>
          <p:spPr bwMode="auto">
            <a:xfrm>
              <a:off x="3505200" y="5347365"/>
              <a:ext cx="137160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直線コネクタ 22"/>
            <p:cNvCxnSpPr/>
            <p:nvPr/>
          </p:nvCxnSpPr>
          <p:spPr bwMode="auto">
            <a:xfrm>
              <a:off x="3505200" y="4966365"/>
              <a:ext cx="685800" cy="3810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直線コネクタ 23"/>
            <p:cNvCxnSpPr/>
            <p:nvPr/>
          </p:nvCxnSpPr>
          <p:spPr bwMode="auto">
            <a:xfrm flipH="1">
              <a:off x="4191000" y="4966365"/>
              <a:ext cx="685800" cy="3810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円/楕円 24"/>
                <p:cNvSpPr/>
                <p:nvPr/>
              </p:nvSpPr>
              <p:spPr bwMode="auto">
                <a:xfrm>
                  <a:off x="3924300" y="5097499"/>
                  <a:ext cx="533400" cy="370356"/>
                </a:xfrm>
                <a:prstGeom prst="ellipse">
                  <a:avLst/>
                </a:prstGeom>
                <a:solidFill>
                  <a:schemeClr val="accent1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971958"/>
                    </a:buClr>
                    <a:buSzPct val="70000"/>
                    <a:buFont typeface="Wingdings" pitchFamily="2" charset="2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𝑡</m:t>
                        </m:r>
                      </m:oMath>
                    </m:oMathPara>
                  </a14:m>
                  <a:endParaRPr kumimoji="1" lang="ja-JP" alt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ＭＳ Ｐゴシック" pitchFamily="50" charset="-128"/>
                  </a:endParaRPr>
                </a:p>
              </p:txBody>
            </p:sp>
          </mc:Choice>
          <mc:Fallback xmlns="">
            <p:sp>
              <p:nvSpPr>
                <p:cNvPr id="25" name="円/楕円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24300" y="5097499"/>
                  <a:ext cx="533400" cy="370356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3032100" y="4722088"/>
                <a:ext cx="4491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𝜂</m:t>
                      </m:r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′</m:t>
                      </m:r>
                    </m:oMath>
                  </m:oMathPara>
                </a14:m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100" y="4722088"/>
                <a:ext cx="449161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1351" b="-184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3014305" y="5491450"/>
                <a:ext cx="4426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𝑁</m:t>
                      </m:r>
                    </m:oMath>
                  </m:oMathPara>
                </a14:m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305" y="5491450"/>
                <a:ext cx="442622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5656964" y="4674192"/>
                <a:ext cx="4491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𝜂</m:t>
                      </m:r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′</m:t>
                      </m:r>
                    </m:oMath>
                  </m:oMathPara>
                </a14:m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964" y="4674192"/>
                <a:ext cx="449161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1351" b="-184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/>
              <p:cNvSpPr txBox="1"/>
              <p:nvPr/>
            </p:nvSpPr>
            <p:spPr>
              <a:xfrm>
                <a:off x="5639169" y="5443554"/>
                <a:ext cx="4426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𝑁</m:t>
                      </m:r>
                    </m:oMath>
                  </m:oMathPara>
                </a14:m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45" name="テキスト ボックス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169" y="5443554"/>
                <a:ext cx="442622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6"/>
          <p:cNvGrpSpPr>
            <a:grpSpLocks/>
          </p:cNvGrpSpPr>
          <p:nvPr/>
        </p:nvGrpSpPr>
        <p:grpSpPr bwMode="auto">
          <a:xfrm>
            <a:off x="1765919" y="2818331"/>
            <a:ext cx="2800765" cy="307492"/>
            <a:chOff x="2274" y="1514"/>
            <a:chExt cx="2268" cy="249"/>
          </a:xfrm>
        </p:grpSpPr>
        <p:pic>
          <p:nvPicPr>
            <p:cNvPr id="47" name="Picture 7" descr="j033150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" y="1514"/>
              <a:ext cx="1144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8" descr="j033150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" y="1514"/>
              <a:ext cx="1144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56886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6999521" y="6552016"/>
            <a:ext cx="2133600" cy="304800"/>
          </a:xfrm>
        </p:spPr>
        <p:txBody>
          <a:bodyPr/>
          <a:lstStyle/>
          <a:p>
            <a:fld id="{7F9034E2-C10F-4CED-B15F-2652FD26B5B4}" type="slidenum">
              <a:rPr lang="ja-JP" alt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45</a:t>
            </a:fld>
            <a:endParaRPr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463794" y="4633032"/>
                <a:ext cx="640431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ü"/>
                </a:pPr>
                <a:r>
                  <a:rPr lang="en-US" altLang="ja-JP" b="1" dirty="0" smtClean="0">
                    <a:ea typeface="Arial Unicode MS" pitchFamily="50" charset="-128"/>
                    <a:cs typeface="Arial Unicode MS" pitchFamily="50" charset="-128"/>
                  </a:rPr>
                  <a:t>considering “possibility to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  <m:t>𝜼</m:t>
                        </m:r>
                      </m:e>
                      <m:sup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  <m:t>′</m:t>
                        </m:r>
                      </m:sup>
                    </m:sSup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 Unicode MS" pitchFamily="50" charset="-128"/>
                        <a:cs typeface="Arial Unicode MS" pitchFamily="50" charset="-128"/>
                      </a:rPr>
                      <m:t>𝑵</m:t>
                    </m:r>
                  </m:oMath>
                </a14:m>
                <a:r>
                  <a:rPr lang="en-US" altLang="ja-JP" b="1" dirty="0">
                    <a:solidFill>
                      <a:srgbClr val="FF0000"/>
                    </a:solidFill>
                    <a:ea typeface="Arial Unicode MS" pitchFamily="50" charset="-128"/>
                    <a:cs typeface="Arial Unicode MS" pitchFamily="50" charset="-128"/>
                  </a:rPr>
                  <a:t> bound </a:t>
                </a:r>
                <a:r>
                  <a:rPr lang="en-US" altLang="ja-JP" b="1" dirty="0" smtClean="0">
                    <a:solidFill>
                      <a:srgbClr val="FF0000"/>
                    </a:solidFill>
                    <a:ea typeface="Arial Unicode MS" pitchFamily="50" charset="-128"/>
                    <a:cs typeface="Arial Unicode MS" pitchFamily="50" charset="-128"/>
                  </a:rPr>
                  <a:t>state</a:t>
                </a:r>
                <a:r>
                  <a:rPr lang="en-US" altLang="ja-JP" b="1" dirty="0" smtClean="0">
                    <a:ea typeface="Arial Unicode MS" pitchFamily="50" charset="-128"/>
                    <a:cs typeface="Arial Unicode MS" pitchFamily="50" charset="-128"/>
                  </a:rPr>
                  <a:t>” </a:t>
                </a:r>
                <a:endParaRPr kumimoji="1" lang="en-US" altLang="ja-JP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Arial Unicode MS" pitchFamily="50" charset="-128"/>
                  <a:cs typeface="Arial Unicode MS" pitchFamily="50" charset="-128"/>
                </a:endParaRPr>
              </a:p>
              <a:p>
                <a:pPr algn="l"/>
                <a:r>
                  <a:rPr lang="en-US" altLang="ja-JP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Arial Unicode MS" pitchFamily="50" charset="-128"/>
                    <a:cs typeface="Arial Unicode MS" pitchFamily="50" charset="-128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altLang="ja-JP" sz="18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 Unicode MS" pitchFamily="50" charset="-128"/>
                        <a:cs typeface="Arial Unicode MS" pitchFamily="50" charset="-128"/>
                      </a:rPr>
                      <m:t> </m:t>
                    </m:r>
                    <m:r>
                      <a:rPr lang="en-US" altLang="ja-JP" sz="18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 Unicode MS" pitchFamily="50" charset="-128"/>
                        <a:cs typeface="Arial Unicode MS" pitchFamily="50" charset="-128"/>
                      </a:rPr>
                      <m:t>→</m:t>
                    </m:r>
                  </m:oMath>
                </a14:m>
                <a:r>
                  <a:rPr lang="en-US" altLang="ja-JP" sz="1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Arial Unicode MS" pitchFamily="50" charset="-128"/>
                    <a:cs typeface="Arial Unicode MS" pitchFamily="50" charset="-128"/>
                  </a:rPr>
                  <a:t> subtraction const. positive </a:t>
                </a:r>
                <a14:m>
                  <m:oMath xmlns:m="http://schemas.openxmlformats.org/officeDocument/2006/math">
                    <m:r>
                      <a:rPr lang="en-US" altLang="ja-JP" sz="18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 Unicode MS" pitchFamily="50" charset="-128"/>
                        <a:cs typeface="Arial Unicode MS" pitchFamily="50" charset="-128"/>
                      </a:rPr>
                      <m:t>→</m:t>
                    </m:r>
                  </m:oMath>
                </a14:m>
                <a:r>
                  <a:rPr lang="en-US" altLang="ja-JP" sz="1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Arial Unicode MS" pitchFamily="50" charset="-128"/>
                    <a:cs typeface="Arial Unicode MS" pitchFamily="50" charset="-128"/>
                  </a:rPr>
                  <a:t> negative value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18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 Unicode MS" pitchFamily="50" charset="-128"/>
                        <a:cs typeface="Arial Unicode MS" pitchFamily="50" charset="-128"/>
                      </a:rPr>
                      <m:t>Λ</m:t>
                    </m:r>
                    <m:r>
                      <a:rPr lang="en-US" altLang="ja-JP" sz="18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 Unicode MS" pitchFamily="50" charset="-128"/>
                        <a:cs typeface="Arial Unicode MS" pitchFamily="50" charset="-128"/>
                      </a:rPr>
                      <m:t>~1</m:t>
                    </m:r>
                  </m:oMath>
                </a14:m>
                <a:r>
                  <a:rPr lang="en-US" altLang="ja-JP" sz="1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Arial Unicode MS" pitchFamily="50" charset="-128"/>
                    <a:cs typeface="Arial Unicode MS" pitchFamily="50" charset="-128"/>
                  </a:rPr>
                  <a:t>GeV)</a:t>
                </a: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94" y="4633032"/>
                <a:ext cx="6404317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951" t="-5172" r="-381" b="-163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152400" y="133290"/>
            <a:ext cx="3575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i="1" u="sng" dirty="0" smtClean="0">
                <a:latin typeface="+mn-lt"/>
                <a:ea typeface="Arial Unicode MS" pitchFamily="50" charset="-128"/>
                <a:cs typeface="Arial Unicode MS" pitchFamily="50" charset="-128"/>
              </a:rPr>
              <a:t>on-going</a:t>
            </a:r>
            <a:r>
              <a:rPr lang="en-US" altLang="ja-JP" sz="2400" u="sng" dirty="0" smtClean="0">
                <a:latin typeface="+mn-lt"/>
                <a:ea typeface="Arial Unicode MS" pitchFamily="50" charset="-128"/>
                <a:cs typeface="Arial Unicode MS" pitchFamily="50" charset="-128"/>
              </a:rPr>
              <a:t> theoretical works </a:t>
            </a:r>
            <a:endParaRPr kumimoji="1" lang="ja-JP" altLang="en-US" sz="2400" u="sng" dirty="0" smtClean="0">
              <a:latin typeface="+mn-lt"/>
              <a:ea typeface="Arial Unicode MS" pitchFamily="50" charset="-128"/>
              <a:cs typeface="Arial Unicode MS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/>
              <p:cNvSpPr txBox="1"/>
              <p:nvPr/>
            </p:nvSpPr>
            <p:spPr>
              <a:xfrm>
                <a:off x="441937" y="5582959"/>
                <a:ext cx="39789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ü"/>
                </a:pPr>
                <a:r>
                  <a:rPr lang="en-US" altLang="ja-JP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Arial Unicode MS" pitchFamily="50" charset="-128"/>
                    <a:cs typeface="Arial Unicode MS" pitchFamily="50" charset="-128"/>
                  </a:rPr>
                  <a:t>trying to extract </a:t>
                </a:r>
                <a:r>
                  <a:rPr lang="en-US" altLang="ja-JP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Arial Unicode MS" pitchFamily="50" charset="-128"/>
                    <a:cs typeface="Arial Unicode MS" pitchFamily="50" charset="-128"/>
                  </a:rPr>
                  <a:t>possible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 Unicode MS" pitchFamily="50" charset="-128"/>
                        <a:cs typeface="Arial Unicode MS" pitchFamily="50" charset="-128"/>
                      </a:rPr>
                      <m:t>𝜶</m:t>
                    </m:r>
                  </m:oMath>
                </a14:m>
                <a:r>
                  <a:rPr kumimoji="1" lang="ja-JP" altLang="en-U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Arial Unicode MS" pitchFamily="50" charset="-128"/>
                    <a:cs typeface="Arial Unicode MS" pitchFamily="50" charset="-128"/>
                  </a:rPr>
                  <a:t> </a:t>
                </a:r>
                <a:r>
                  <a:rPr kumimoji="1" lang="en-US" altLang="ja-JP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Arial Unicode MS" pitchFamily="50" charset="-128"/>
                    <a:cs typeface="Arial Unicode MS" pitchFamily="50" charset="-128"/>
                  </a:rPr>
                  <a:t>value</a:t>
                </a:r>
                <a:endParaRPr kumimoji="1" lang="ja-JP" alt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54" name="テキスト ボックス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37" y="5582959"/>
                <a:ext cx="3978974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1378" t="-9231" r="-1378" b="-338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テキスト ボックス 70"/>
          <p:cNvSpPr txBox="1"/>
          <p:nvPr/>
        </p:nvSpPr>
        <p:spPr>
          <a:xfrm>
            <a:off x="490857" y="3822575"/>
            <a:ext cx="5904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altLang="ja-JP" b="1" dirty="0">
                <a:ea typeface="Arial Unicode MS" pitchFamily="50" charset="-128"/>
                <a:cs typeface="Arial Unicode MS" pitchFamily="50" charset="-128"/>
              </a:rPr>
              <a:t>d</a:t>
            </a:r>
            <a:r>
              <a:rPr lang="en-US" altLang="ja-JP" b="1" dirty="0" smtClean="0">
                <a:ea typeface="Arial Unicode MS" pitchFamily="50" charset="-128"/>
                <a:cs typeface="Arial Unicode MS" pitchFamily="50" charset="-128"/>
              </a:rPr>
              <a:t>ifferent model for </a:t>
            </a:r>
            <a:r>
              <a:rPr lang="en-US" altLang="ja-JP" b="1" dirty="0" smtClean="0">
                <a:solidFill>
                  <a:srgbClr val="0000FF"/>
                </a:solidFill>
                <a:ea typeface="Arial Unicode MS" pitchFamily="50" charset="-128"/>
                <a:cs typeface="Arial Unicode MS" pitchFamily="50" charset="-128"/>
              </a:rPr>
              <a:t>vector-meson-baryon</a:t>
            </a:r>
            <a:r>
              <a:rPr lang="en-US" altLang="ja-JP" b="1" dirty="0" smtClean="0">
                <a:ea typeface="Arial Unicode MS" pitchFamily="50" charset="-128"/>
                <a:cs typeface="Arial Unicode MS" pitchFamily="50" charset="-128"/>
              </a:rPr>
              <a:t> channel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/>
              <p:cNvSpPr txBox="1"/>
              <p:nvPr/>
            </p:nvSpPr>
            <p:spPr>
              <a:xfrm>
                <a:off x="1229972" y="5983069"/>
                <a:ext cx="694273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 Unicode MS" pitchFamily="50" charset="-128"/>
                        <a:cs typeface="Arial Unicode MS" pitchFamily="50" charset="-128"/>
                      </a:rPr>
                      <m:t>→</m:t>
                    </m:r>
                    <m:sSup>
                      <m:sSupPr>
                        <m:ctrlPr>
                          <a:rPr kumimoji="1" lang="en-US" altLang="ja-JP" sz="1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kumimoji="1" lang="en-US" altLang="ja-JP" sz="1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  <m:t>𝜂</m:t>
                        </m:r>
                      </m:e>
                      <m:sup>
                        <m:r>
                          <a:rPr kumimoji="1" lang="en-US" altLang="ja-JP" sz="1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  <m:t>′</m:t>
                        </m:r>
                      </m:sup>
                    </m:sSup>
                    <m:r>
                      <a:rPr kumimoji="1" lang="en-US" altLang="ja-JP" sz="1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 Unicode MS" pitchFamily="50" charset="-128"/>
                        <a:cs typeface="Arial Unicode MS" pitchFamily="50" charset="-128"/>
                      </a:rPr>
                      <m:t>𝑁</m:t>
                    </m:r>
                  </m:oMath>
                </a14:m>
                <a:r>
                  <a:rPr kumimoji="1" lang="ja-JP" altLang="en-US" sz="1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Arial Unicode MS" pitchFamily="50" charset="-128"/>
                    <a:cs typeface="Arial Unicode MS" pitchFamily="50" charset="-128"/>
                  </a:rPr>
                  <a:t> </a:t>
                </a:r>
                <a:r>
                  <a:rPr kumimoji="1" lang="en-US" altLang="ja-JP" sz="1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Arial Unicode MS" pitchFamily="50" charset="-128"/>
                    <a:cs typeface="Arial Unicode MS" pitchFamily="50" charset="-128"/>
                  </a:rPr>
                  <a:t>scattering length, </a:t>
                </a: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 Unicode MS" pitchFamily="50" charset="-128"/>
                        <a:cs typeface="Arial Unicode MS" pitchFamily="50" charset="-128"/>
                      </a:rPr>
                      <m:t>𝜋</m:t>
                    </m:r>
                    <m:r>
                      <a:rPr kumimoji="1" lang="en-US" altLang="ja-JP" sz="1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 Unicode MS" pitchFamily="50" charset="-128"/>
                        <a:cs typeface="Arial Unicode MS" pitchFamily="50" charset="-128"/>
                      </a:rPr>
                      <m:t>𝑁</m:t>
                    </m:r>
                    <m:r>
                      <a:rPr kumimoji="1" lang="en-US" altLang="ja-JP" sz="1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 Unicode MS" pitchFamily="50" charset="-128"/>
                        <a:cs typeface="Arial Unicode MS" pitchFamily="50" charset="-128"/>
                      </a:rPr>
                      <m:t>→</m:t>
                    </m:r>
                    <m:sSup>
                      <m:sSupPr>
                        <m:ctrlPr>
                          <a:rPr kumimoji="1" lang="en-US" altLang="ja-JP" sz="1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kumimoji="1" lang="en-US" altLang="ja-JP" sz="1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  <m:t>𝜂</m:t>
                        </m:r>
                      </m:e>
                      <m:sup>
                        <m:r>
                          <a:rPr kumimoji="1" lang="en-US" altLang="ja-JP" sz="1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  <m:t>′</m:t>
                        </m:r>
                      </m:sup>
                    </m:sSup>
                    <m:r>
                      <a:rPr kumimoji="1" lang="en-US" altLang="ja-JP" sz="1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 Unicode MS" pitchFamily="50" charset="-128"/>
                        <a:cs typeface="Arial Unicode MS" pitchFamily="50" charset="-128"/>
                      </a:rPr>
                      <m:t>𝑁</m:t>
                    </m:r>
                  </m:oMath>
                </a14:m>
                <a:r>
                  <a:rPr kumimoji="1" lang="ja-JP" altLang="en-US" sz="1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Arial Unicode MS" pitchFamily="50" charset="-128"/>
                    <a:cs typeface="Arial Unicode MS" pitchFamily="50" charset="-128"/>
                  </a:rPr>
                  <a:t> </a:t>
                </a:r>
                <a:r>
                  <a:rPr kumimoji="1" lang="en-US" altLang="ja-JP" sz="1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Arial Unicode MS" pitchFamily="50" charset="-128"/>
                    <a:cs typeface="Arial Unicode MS" pitchFamily="50" charset="-128"/>
                  </a:rPr>
                  <a:t>production, </a:t>
                </a: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 Unicode MS" pitchFamily="50" charset="-128"/>
                        <a:cs typeface="Arial Unicode MS" pitchFamily="50" charset="-128"/>
                      </a:rPr>
                      <m:t>𝜂</m:t>
                    </m:r>
                    <m:r>
                      <a:rPr kumimoji="1" lang="en-US" altLang="ja-JP" sz="1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 Unicode MS" pitchFamily="50" charset="-128"/>
                        <a:cs typeface="Arial Unicode MS" pitchFamily="50" charset="-128"/>
                      </a:rPr>
                      <m:t>′</m:t>
                    </m:r>
                  </m:oMath>
                </a14:m>
                <a:r>
                  <a:rPr kumimoji="1" lang="ja-JP" altLang="en-US" sz="1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Arial Unicode MS" pitchFamily="50" charset="-128"/>
                    <a:cs typeface="Arial Unicode MS" pitchFamily="50" charset="-128"/>
                  </a:rPr>
                  <a:t> </a:t>
                </a:r>
                <a:r>
                  <a:rPr kumimoji="1" lang="en-US" altLang="ja-JP" sz="1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Arial Unicode MS" pitchFamily="50" charset="-128"/>
                    <a:cs typeface="Arial Unicode MS" pitchFamily="50" charset="-128"/>
                  </a:rPr>
                  <a:t>transparency ratio, …</a:t>
                </a:r>
              </a:p>
              <a:p>
                <a:pPr algn="l"/>
                <a:r>
                  <a:rPr lang="en-US" altLang="ja-JP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Arial Unicode MS" pitchFamily="50" charset="-128"/>
                    <a:cs typeface="Arial Unicode MS" pitchFamily="50" charset="-128"/>
                  </a:rPr>
                  <a:t> </a:t>
                </a:r>
                <a:r>
                  <a:rPr lang="en-US" altLang="ja-JP" sz="1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Arial Unicode MS" pitchFamily="50" charset="-128"/>
                    <a:cs typeface="Arial Unicode MS" pitchFamily="50" charset="-128"/>
                  </a:rPr>
                  <a:t>    &amp; also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lang="en-US" altLang="ja-JP" sz="1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  <m:t>𝜂</m:t>
                        </m:r>
                      </m:e>
                      <m:sup>
                        <m:r>
                          <a:rPr lang="en-US" altLang="ja-JP" sz="1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1" lang="en-US" altLang="ja-JP" sz="1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Arial Unicode MS" pitchFamily="50" charset="-128"/>
                    <a:cs typeface="Arial Unicode MS" pitchFamily="50" charset="-128"/>
                  </a:rPr>
                  <a:t>-</a:t>
                </a:r>
                <a:r>
                  <a:rPr kumimoji="1" lang="en-US" altLang="ja-JP" sz="1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Arial Unicode MS" pitchFamily="50" charset="-128"/>
                    <a:cs typeface="Arial Unicode MS" pitchFamily="50" charset="-128"/>
                  </a:rPr>
                  <a:t>mesic</a:t>
                </a:r>
                <a:r>
                  <a:rPr kumimoji="1" lang="en-US" altLang="ja-JP" sz="1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Arial Unicode MS" pitchFamily="50" charset="-128"/>
                    <a:cs typeface="Arial Unicode MS" pitchFamily="50" charset="-128"/>
                  </a:rPr>
                  <a:t> nuclei formation, …</a:t>
                </a:r>
                <a:endParaRPr kumimoji="1" lang="ja-JP" altLang="en-US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72" name="テキスト ボックス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972" y="5983069"/>
                <a:ext cx="6942734" cy="646331"/>
              </a:xfrm>
              <a:prstGeom prst="rect">
                <a:avLst/>
              </a:prstGeom>
              <a:blipFill rotWithShape="0">
                <a:blip r:embed="rId5"/>
                <a:stretch>
                  <a:fillRect t="-5607" r="-176" b="-177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テキスト ボックス 72"/>
          <p:cNvSpPr txBox="1"/>
          <p:nvPr/>
        </p:nvSpPr>
        <p:spPr>
          <a:xfrm>
            <a:off x="5257461" y="7561321"/>
            <a:ext cx="3571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600" dirty="0" err="1" smtClean="0">
                <a:solidFill>
                  <a:srgbClr val="008000"/>
                </a:solidFill>
                <a:latin typeface="+mn-lt"/>
                <a:ea typeface="Arial Unicode MS" pitchFamily="50" charset="-128"/>
                <a:cs typeface="Arial Unicode MS" pitchFamily="50" charset="-128"/>
              </a:rPr>
              <a:t>Hinata</a:t>
            </a:r>
            <a:r>
              <a:rPr kumimoji="1" lang="en-US" altLang="ja-JP" sz="1600" dirty="0" smtClean="0">
                <a:solidFill>
                  <a:srgbClr val="008000"/>
                </a:solidFill>
                <a:latin typeface="+mn-lt"/>
                <a:ea typeface="Arial Unicode MS" pitchFamily="50" charset="-128"/>
                <a:cs typeface="Arial Unicode MS" pitchFamily="50" charset="-128"/>
              </a:rPr>
              <a:t>, Sakamoto, </a:t>
            </a:r>
            <a:r>
              <a:rPr kumimoji="1" lang="en-US" altLang="ja-JP" sz="1600" dirty="0" err="1" smtClean="0">
                <a:solidFill>
                  <a:srgbClr val="008000"/>
                </a:solidFill>
                <a:latin typeface="+mn-lt"/>
                <a:ea typeface="Arial Unicode MS" pitchFamily="50" charset="-128"/>
                <a:cs typeface="Arial Unicode MS" pitchFamily="50" charset="-128"/>
              </a:rPr>
              <a:t>Kiyomura</a:t>
            </a:r>
            <a:r>
              <a:rPr kumimoji="1" lang="en-US" altLang="ja-JP" sz="1600" dirty="0" smtClean="0">
                <a:solidFill>
                  <a:srgbClr val="008000"/>
                </a:solidFill>
                <a:latin typeface="+mn-lt"/>
                <a:ea typeface="Arial Unicode MS" pitchFamily="50" charset="-128"/>
                <a:cs typeface="Arial Unicode MS" pitchFamily="50" charset="-128"/>
              </a:rPr>
              <a:t> (Nara WU)</a:t>
            </a:r>
            <a:endParaRPr kumimoji="1" lang="ja-JP" altLang="en-US" sz="1600" dirty="0" smtClean="0">
              <a:solidFill>
                <a:srgbClr val="008000"/>
              </a:solidFill>
              <a:latin typeface="+mn-lt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4613" y="5254823"/>
            <a:ext cx="1611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itchFamily="50" charset="-128"/>
                <a:cs typeface="Arial Unicode MS" pitchFamily="50" charset="-128"/>
              </a:rPr>
              <a:t>(</a:t>
            </a:r>
            <a:r>
              <a:rPr kumimoji="1" lang="en-US" altLang="ja-JP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itchFamily="50" charset="-128"/>
                <a:cs typeface="Arial Unicode MS" pitchFamily="50" charset="-128"/>
              </a:rPr>
              <a:t>Oset</a:t>
            </a:r>
            <a:r>
              <a:rPr kumimoji="1" lang="en-US" altLang="ja-JP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itchFamily="50" charset="-128"/>
                <a:cs typeface="Arial Unicode MS" pitchFamily="50" charset="-128"/>
              </a:rPr>
              <a:t>-Ramos, PLB)</a:t>
            </a:r>
            <a:endParaRPr kumimoji="1" lang="ja-JP" alt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706483" y="5247878"/>
            <a:ext cx="1231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itchFamily="50" charset="-128"/>
                <a:cs typeface="Arial Unicode MS" pitchFamily="50" charset="-128"/>
              </a:rPr>
              <a:t>(</a:t>
            </a:r>
            <a:r>
              <a:rPr kumimoji="1" lang="en-US" altLang="ja-JP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itchFamily="50" charset="-128"/>
                <a:cs typeface="Arial Unicode MS" pitchFamily="50" charset="-128"/>
              </a:rPr>
              <a:t>Hinata</a:t>
            </a:r>
            <a:r>
              <a:rPr kumimoji="1" lang="en-US" altLang="ja-JP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kumimoji="1" lang="en-US" altLang="ja-JP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itchFamily="50" charset="-128"/>
                <a:cs typeface="Arial Unicode MS" pitchFamily="50" charset="-128"/>
              </a:rPr>
              <a:t>et al.</a:t>
            </a:r>
            <a:r>
              <a:rPr kumimoji="1" lang="en-US" altLang="ja-JP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itchFamily="50" charset="-128"/>
                <a:cs typeface="Arial Unicode MS" pitchFamily="50" charset="-128"/>
              </a:rPr>
              <a:t>)</a:t>
            </a:r>
            <a:endParaRPr kumimoji="1" lang="ja-JP" alt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Arial Unicode MS" pitchFamily="50" charset="-128"/>
              <a:cs typeface="Arial Unicode MS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/>
              <p:cNvSpPr txBox="1"/>
              <p:nvPr/>
            </p:nvSpPr>
            <p:spPr>
              <a:xfrm>
                <a:off x="273600" y="1307083"/>
                <a:ext cx="8756884" cy="749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ü"/>
                </a:pPr>
                <a:r>
                  <a:rPr lang="en-US" altLang="ja-JP" dirty="0" smtClean="0">
                    <a:ea typeface="Arial Unicode MS" pitchFamily="50" charset="-128"/>
                    <a:cs typeface="Arial Unicode MS" pitchFamily="50" charset="-128"/>
                  </a:rPr>
                  <a:t>We have estimated Re(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  <m:t>𝑉</m:t>
                        </m:r>
                      </m:e>
                      <m:sub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Arial Unicode MS" pitchFamily="50" charset="-128"/>
                                <a:cs typeface="Arial Unicode MS" pitchFamily="50" charset="-128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Arial Unicode MS" pitchFamily="50" charset="-128"/>
                                <a:cs typeface="Arial Unicode MS" pitchFamily="50" charset="-128"/>
                              </a:rPr>
                              <m:t>𝜂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Arial Unicode MS" pitchFamily="50" charset="-128"/>
                                <a:cs typeface="Arial Unicode MS" pitchFamily="50" charset="-128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ja-JP" b="0" dirty="0" smtClean="0">
                    <a:ea typeface="Arial Unicode MS" pitchFamily="50" charset="-128"/>
                    <a:cs typeface="Arial Unicode MS" pitchFamily="50" charset="-128"/>
                  </a:rPr>
                  <a:t>) and </a:t>
                </a:r>
                <a:r>
                  <a:rPr lang="en-US" altLang="ja-JP" b="0" dirty="0" err="1" smtClean="0">
                    <a:ea typeface="Arial Unicode MS" pitchFamily="50" charset="-128"/>
                    <a:cs typeface="Arial Unicode MS" pitchFamily="50" charset="-128"/>
                  </a:rPr>
                  <a:t>Im</a:t>
                </a:r>
                <a:r>
                  <a:rPr lang="en-US" altLang="ja-JP" b="0" dirty="0" smtClean="0">
                    <a:ea typeface="Arial Unicode MS" pitchFamily="50" charset="-128"/>
                    <a:cs typeface="Arial Unicode MS" pitchFamily="50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  <m:t>𝑉</m:t>
                        </m:r>
                      </m:e>
                      <m:sub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Arial Unicode MS" pitchFamily="50" charset="-128"/>
                                <a:cs typeface="Arial Unicode MS" pitchFamily="50" charset="-128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Arial Unicode MS" pitchFamily="50" charset="-128"/>
                                <a:cs typeface="Arial Unicode MS" pitchFamily="50" charset="-128"/>
                              </a:rPr>
                              <m:t>𝜂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Arial Unicode MS" pitchFamily="50" charset="-128"/>
                                <a:cs typeface="Arial Unicode MS" pitchFamily="50" charset="-128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ja-JP" b="0" dirty="0" smtClean="0">
                    <a:ea typeface="Arial Unicode MS" pitchFamily="50" charset="-128"/>
                    <a:cs typeface="Arial Unicode MS" pitchFamily="50" charset="-128"/>
                  </a:rPr>
                  <a:t>) by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  <m:t>𝑇</m:t>
                        </m:r>
                      </m:e>
                      <m:sub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Arial Unicode MS" pitchFamily="50" charset="-128"/>
                                <a:cs typeface="Arial Unicode MS" pitchFamily="50" charset="-128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Arial Unicode MS" pitchFamily="50" charset="-128"/>
                                <a:cs typeface="Arial Unicode MS" pitchFamily="50" charset="-128"/>
                              </a:rPr>
                              <m:t>𝜂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Arial Unicode MS" pitchFamily="50" charset="-128"/>
                                <a:cs typeface="Arial Unicode MS" pitchFamily="50" charset="-128"/>
                              </a:rPr>
                              <m:t>′</m:t>
                            </m:r>
                          </m:sup>
                        </m:s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  <m:t>𝑁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  <m:t>→</m:t>
                        </m:r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Arial Unicode MS" pitchFamily="50" charset="-128"/>
                                <a:cs typeface="Arial Unicode MS" pitchFamily="50" charset="-128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Arial Unicode MS" pitchFamily="50" charset="-128"/>
                                <a:cs typeface="Arial Unicode MS" pitchFamily="50" charset="-128"/>
                              </a:rPr>
                              <m:t>𝜂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Arial Unicode MS" pitchFamily="50" charset="-128"/>
                                <a:cs typeface="Arial Unicode MS" pitchFamily="50" charset="-128"/>
                              </a:rPr>
                              <m:t>′</m:t>
                            </m:r>
                          </m:sup>
                        </m:s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ja-JP" b="0" dirty="0" smtClean="0">
                    <a:ea typeface="Arial Unicode MS" pitchFamily="50" charset="-128"/>
                    <a:cs typeface="Arial Unicode MS" pitchFamily="50" charset="-128"/>
                  </a:rPr>
                  <a:t> [</a:t>
                </a:r>
                <a:r>
                  <a:rPr lang="en-US" altLang="ja-JP" b="0" dirty="0" err="1" smtClean="0">
                    <a:ea typeface="Arial Unicode MS" pitchFamily="50" charset="-128"/>
                    <a:cs typeface="Arial Unicode MS" pitchFamily="50" charset="-128"/>
                  </a:rPr>
                  <a:t>Oset</a:t>
                </a:r>
                <a:r>
                  <a:rPr lang="en-US" altLang="ja-JP" b="0" dirty="0" smtClean="0">
                    <a:ea typeface="Arial Unicode MS" pitchFamily="50" charset="-128"/>
                    <a:cs typeface="Arial Unicode MS" pitchFamily="50" charset="-128"/>
                  </a:rPr>
                  <a:t>-Ramos(2011)]</a:t>
                </a:r>
                <a:br>
                  <a:rPr lang="en-US" altLang="ja-JP" b="0" dirty="0" smtClean="0">
                    <a:ea typeface="Arial Unicode MS" pitchFamily="50" charset="-128"/>
                    <a:cs typeface="Arial Unicode MS" pitchFamily="50" charset="-128"/>
                  </a:rPr>
                </a:br>
                <a:r>
                  <a:rPr lang="en-US" altLang="ja-JP" b="1" dirty="0" smtClean="0">
                    <a:solidFill>
                      <a:srgbClr val="FF0000"/>
                    </a:solidFill>
                    <a:ea typeface="Arial Unicode MS" pitchFamily="50" charset="-128"/>
                    <a:cs typeface="Arial Unicode MS" pitchFamily="50" charset="-128"/>
                  </a:rPr>
                  <a:t>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  <m:t>𝜼</m:t>
                        </m:r>
                      </m:e>
                      <m:sup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  <m:t>′</m:t>
                        </m:r>
                      </m:sup>
                    </m:sSup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 Unicode MS" pitchFamily="50" charset="-128"/>
                        <a:cs typeface="Arial Unicode MS" pitchFamily="50" charset="-128"/>
                      </a:rPr>
                      <m:t>𝑵</m:t>
                    </m:r>
                  </m:oMath>
                </a14:m>
                <a:r>
                  <a:rPr lang="en-US" altLang="ja-JP" b="1" dirty="0" smtClean="0">
                    <a:solidFill>
                      <a:srgbClr val="FF0000"/>
                    </a:solidFill>
                    <a:ea typeface="Arial Unicode MS" pitchFamily="50" charset="-128"/>
                    <a:cs typeface="Arial Unicode MS" pitchFamily="50" charset="-128"/>
                  </a:rPr>
                  <a:t> threshold value  </a:t>
                </a:r>
              </a:p>
            </p:txBody>
          </p:sp>
        </mc:Choice>
        <mc:Fallback xmlns="">
          <p:sp>
            <p:nvSpPr>
              <p:cNvPr id="47" name="テキスト ボックス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00" y="1307083"/>
                <a:ext cx="8756884" cy="749051"/>
              </a:xfrm>
              <a:prstGeom prst="rect">
                <a:avLst/>
              </a:prstGeom>
              <a:blipFill rotWithShape="0">
                <a:blip r:embed="rId6"/>
                <a:stretch>
                  <a:fillRect l="-696" t="-4878" r="-70" b="-178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右矢印 69"/>
          <p:cNvSpPr/>
          <p:nvPr/>
        </p:nvSpPr>
        <p:spPr bwMode="auto">
          <a:xfrm>
            <a:off x="4055247" y="2410393"/>
            <a:ext cx="2373949" cy="628934"/>
          </a:xfrm>
          <a:prstGeom prst="rightArrow">
            <a:avLst/>
          </a:prstGeom>
          <a:gradFill>
            <a:gsLst>
              <a:gs pos="0">
                <a:srgbClr val="B8D4F1"/>
              </a:gs>
              <a:gs pos="16000">
                <a:schemeClr val="accent1">
                  <a:lumMod val="75000"/>
                </a:schemeClr>
              </a:gs>
            </a:gsLst>
            <a:lin ang="0" scaled="0"/>
          </a:gra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4" name="正方形/長方形 73"/>
          <p:cNvSpPr/>
          <p:nvPr/>
        </p:nvSpPr>
        <p:spPr bwMode="auto">
          <a:xfrm>
            <a:off x="4055247" y="2558582"/>
            <a:ext cx="276603" cy="308219"/>
          </a:xfrm>
          <a:prstGeom prst="rect">
            <a:avLst/>
          </a:prstGeom>
          <a:gradFill>
            <a:gsLst>
              <a:gs pos="100000">
                <a:srgbClr val="41A14A">
                  <a:alpha val="0"/>
                </a:srgbClr>
              </a:gs>
              <a:gs pos="0">
                <a:srgbClr val="008000"/>
              </a:gs>
            </a:gsLst>
            <a:lin ang="0" scaled="0"/>
          </a:gra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5" name="右矢印 74"/>
          <p:cNvSpPr/>
          <p:nvPr/>
        </p:nvSpPr>
        <p:spPr bwMode="auto">
          <a:xfrm rot="10800000">
            <a:off x="2125494" y="2410485"/>
            <a:ext cx="1921838" cy="628934"/>
          </a:xfrm>
          <a:prstGeom prst="rightArrow">
            <a:avLst/>
          </a:prstGeom>
          <a:solidFill>
            <a:srgbClr val="FF0000">
              <a:alpha val="6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76" name="直線矢印コネクタ 75"/>
          <p:cNvCxnSpPr/>
          <p:nvPr/>
        </p:nvCxnSpPr>
        <p:spPr bwMode="auto">
          <a:xfrm>
            <a:off x="2415692" y="2708895"/>
            <a:ext cx="3731795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直線コネクタ 76"/>
          <p:cNvCxnSpPr/>
          <p:nvPr/>
        </p:nvCxnSpPr>
        <p:spPr bwMode="auto">
          <a:xfrm>
            <a:off x="4041650" y="2624532"/>
            <a:ext cx="0" cy="151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テキスト ボックス 77"/>
          <p:cNvSpPr txBox="1"/>
          <p:nvPr/>
        </p:nvSpPr>
        <p:spPr>
          <a:xfrm>
            <a:off x="556469" y="2466691"/>
            <a:ext cx="1358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dirty="0" smtClean="0">
                <a:solidFill>
                  <a:srgbClr val="FF0000"/>
                </a:solidFill>
                <a:effectLst/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b</a:t>
            </a:r>
            <a:r>
              <a:rPr kumimoji="1" lang="en-US" altLang="ja-JP" dirty="0" smtClean="0">
                <a:solidFill>
                  <a:srgbClr val="FF0000"/>
                </a:solidFill>
                <a:effectLst/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ound state</a:t>
            </a:r>
            <a:endParaRPr kumimoji="1" lang="ja-JP" altLang="en-US" dirty="0" smtClean="0">
              <a:solidFill>
                <a:srgbClr val="FF0000"/>
              </a:solidFill>
              <a:effectLst/>
              <a:latin typeface="+mn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/>
              <p:cNvSpPr txBox="1"/>
              <p:nvPr/>
            </p:nvSpPr>
            <p:spPr>
              <a:xfrm>
                <a:off x="3800569" y="2008535"/>
                <a:ext cx="746486" cy="4416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  <a:ea typeface="Meiryo UI" panose="020B0604030504040204" pitchFamily="50" charset="-128"/>
                              <a:cs typeface="Meiryo UI" panose="020B0604030504040204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  <a:ea typeface="Meiryo UI" panose="020B0604030504040204" pitchFamily="50" charset="-128"/>
                              <a:cs typeface="Meiryo UI" panose="020B0604030504040204" pitchFamily="50" charset="-128"/>
                            </a:rPr>
                            <m:t>𝒂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ja-JP" b="1" i="1" smtClean="0">
                                  <a:solidFill>
                                    <a:srgbClr val="008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eiryo UI" panose="020B0604030504040204" pitchFamily="50" charset="-128"/>
                                  <a:cs typeface="Meiryo UI" panose="020B0604030504040204" pitchFamily="50" charset="-128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008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eiryo UI" panose="020B0604030504040204" pitchFamily="50" charset="-128"/>
                                  <a:cs typeface="Meiryo UI" panose="020B0604030504040204" pitchFamily="50" charset="-128"/>
                                </a:rPr>
                                <m:t>𝜼</m:t>
                              </m:r>
                            </m:e>
                            <m:sup>
                              <m:r>
                                <a:rPr kumimoji="1" lang="en-US" altLang="ja-JP" b="1" i="1" smtClean="0">
                                  <a:solidFill>
                                    <a:srgbClr val="008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eiryo UI" panose="020B0604030504040204" pitchFamily="50" charset="-128"/>
                                  <a:cs typeface="Meiryo UI" panose="020B0604030504040204" pitchFamily="50" charset="-128"/>
                                </a:rPr>
                                <m:t>′</m:t>
                              </m:r>
                            </m:sup>
                          </m:sSup>
                          <m:r>
                            <a:rPr kumimoji="1" lang="en-US" altLang="ja-JP" b="1" i="1" smtClean="0"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  <a:ea typeface="Meiryo UI" panose="020B0604030504040204" pitchFamily="50" charset="-128"/>
                              <a:cs typeface="Meiryo UI" panose="020B0604030504040204" pitchFamily="50" charset="-128"/>
                            </a:rPr>
                            <m:t>𝑵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 smtClean="0">
                  <a:solidFill>
                    <a:srgbClr val="008000"/>
                  </a:solidFill>
                  <a:effectLst/>
                  <a:latin typeface="+mn-lt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79" name="テキスト ボックス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569" y="2008535"/>
                <a:ext cx="746486" cy="441659"/>
              </a:xfrm>
              <a:prstGeom prst="rect">
                <a:avLst/>
              </a:prstGeom>
              <a:blipFill rotWithShape="0">
                <a:blip r:embed="rId7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/>
              <p:cNvSpPr txBox="1"/>
              <p:nvPr/>
            </p:nvSpPr>
            <p:spPr>
              <a:xfrm>
                <a:off x="6576290" y="2420570"/>
                <a:ext cx="228940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Meiryo UI" panose="020B0604030504040204" pitchFamily="50" charset="-128"/>
                        <a:cs typeface="Meiryo UI" panose="020B0604030504040204" pitchFamily="50" charset="-128"/>
                      </a:rPr>
                      <m:t>𝜂</m:t>
                    </m:r>
                    <m:r>
                      <a:rPr kumimoji="1" lang="en-US" altLang="ja-JP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Meiryo UI" panose="020B0604030504040204" pitchFamily="50" charset="-128"/>
                        <a:cs typeface="Meiryo UI" panose="020B0604030504040204" pitchFamily="50" charset="-128"/>
                      </a:rPr>
                      <m:t>′</m:t>
                    </m:r>
                  </m:oMath>
                </a14:m>
                <a:r>
                  <a:rPr kumimoji="1" lang="ja-JP" altLang="en-US" dirty="0" smtClean="0">
                    <a:solidFill>
                      <a:srgbClr val="0000FF"/>
                    </a:solidFill>
                    <a:effectLst/>
                    <a:latin typeface="+mn-lt"/>
                    <a:ea typeface="Meiryo UI" panose="020B0604030504040204" pitchFamily="50" charset="-128"/>
                    <a:cs typeface="Meiryo UI" panose="020B0604030504040204" pitchFamily="50" charset="-128"/>
                  </a:rPr>
                  <a:t> </a:t>
                </a:r>
                <a:r>
                  <a:rPr kumimoji="1" lang="en-US" altLang="ja-JP" dirty="0" smtClean="0">
                    <a:solidFill>
                      <a:srgbClr val="0000FF"/>
                    </a:solidFill>
                    <a:effectLst/>
                    <a:latin typeface="+mn-lt"/>
                    <a:ea typeface="Meiryo UI" panose="020B0604030504040204" pitchFamily="50" charset="-128"/>
                    <a:cs typeface="Meiryo UI" panose="020B0604030504040204" pitchFamily="50" charset="-128"/>
                  </a:rPr>
                  <a:t>production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Meiryo UI" panose="020B0604030504040204" pitchFamily="50" charset="-128"/>
                        <a:cs typeface="Meiryo UI" panose="020B0604030504040204" pitchFamily="50" charset="-128"/>
                      </a:rPr>
                      <m:t>𝜂</m:t>
                    </m:r>
                    <m:r>
                      <a:rPr kumimoji="1" lang="en-US" altLang="ja-JP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Meiryo UI" panose="020B0604030504040204" pitchFamily="50" charset="-128"/>
                        <a:cs typeface="Meiryo UI" panose="020B0604030504040204" pitchFamily="50" charset="-128"/>
                      </a:rPr>
                      <m:t>′</m:t>
                    </m:r>
                  </m:oMath>
                </a14:m>
                <a:r>
                  <a:rPr kumimoji="1" lang="ja-JP" altLang="en-US" dirty="0" smtClean="0">
                    <a:solidFill>
                      <a:srgbClr val="0000FF"/>
                    </a:solidFill>
                    <a:effectLst/>
                    <a:latin typeface="+mn-lt"/>
                    <a:ea typeface="Meiryo UI" panose="020B0604030504040204" pitchFamily="50" charset="-128"/>
                    <a:cs typeface="Meiryo UI" panose="020B0604030504040204" pitchFamily="50" charset="-128"/>
                  </a:rPr>
                  <a:t> </a:t>
                </a:r>
                <a:r>
                  <a:rPr kumimoji="1" lang="en-US" altLang="ja-JP" dirty="0" smtClean="0">
                    <a:solidFill>
                      <a:srgbClr val="0000FF"/>
                    </a:solidFill>
                    <a:effectLst/>
                    <a:latin typeface="+mn-lt"/>
                    <a:ea typeface="Meiryo UI" panose="020B0604030504040204" pitchFamily="50" charset="-128"/>
                    <a:cs typeface="Meiryo UI" panose="020B0604030504040204" pitchFamily="50" charset="-128"/>
                  </a:rPr>
                  <a:t>transparency ratio</a:t>
                </a:r>
              </a:p>
              <a:p>
                <a:pPr algn="l"/>
                <a:r>
                  <a:rPr lang="en-US" altLang="ja-JP" dirty="0" err="1">
                    <a:solidFill>
                      <a:srgbClr val="0000FF"/>
                    </a:solidFill>
                    <a:effectLst/>
                    <a:latin typeface="+mn-lt"/>
                    <a:ea typeface="Meiryo UI" panose="020B0604030504040204" pitchFamily="50" charset="-128"/>
                    <a:cs typeface="Meiryo UI" panose="020B0604030504040204" pitchFamily="50" charset="-128"/>
                  </a:rPr>
                  <a:t>e</a:t>
                </a:r>
                <a:r>
                  <a:rPr lang="en-US" altLang="ja-JP" dirty="0" err="1" smtClean="0">
                    <a:solidFill>
                      <a:srgbClr val="0000FF"/>
                    </a:solidFill>
                    <a:effectLst/>
                    <a:latin typeface="+mn-lt"/>
                    <a:ea typeface="Meiryo UI" panose="020B0604030504040204" pitchFamily="50" charset="-128"/>
                    <a:cs typeface="Meiryo UI" panose="020B0604030504040204" pitchFamily="50" charset="-128"/>
                  </a:rPr>
                  <a:t>tc</a:t>
                </a:r>
                <a:r>
                  <a:rPr lang="en-US" altLang="ja-JP" dirty="0" smtClean="0">
                    <a:solidFill>
                      <a:srgbClr val="0000FF"/>
                    </a:solidFill>
                    <a:effectLst/>
                    <a:latin typeface="+mn-lt"/>
                    <a:ea typeface="Meiryo UI" panose="020B0604030504040204" pitchFamily="50" charset="-128"/>
                    <a:cs typeface="Meiryo UI" panose="020B0604030504040204" pitchFamily="50" charset="-128"/>
                  </a:rPr>
                  <a:t> …</a:t>
                </a:r>
                <a:endParaRPr kumimoji="1" lang="ja-JP" altLang="en-US" dirty="0" smtClean="0">
                  <a:solidFill>
                    <a:srgbClr val="0000FF"/>
                  </a:solidFill>
                  <a:effectLst/>
                  <a:latin typeface="+mn-lt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80" name="テキスト ボックス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290" y="2420570"/>
                <a:ext cx="2289409" cy="1015663"/>
              </a:xfrm>
              <a:prstGeom prst="rect">
                <a:avLst/>
              </a:prstGeom>
              <a:blipFill rotWithShape="0">
                <a:blip r:embed="rId8"/>
                <a:stretch>
                  <a:fillRect l="-2933" t="-2994" r="-2400" b="-95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/>
              <p:cNvSpPr txBox="1"/>
              <p:nvPr/>
            </p:nvSpPr>
            <p:spPr>
              <a:xfrm>
                <a:off x="6131771" y="2466691"/>
                <a:ext cx="4190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m:t>𝐸</m:t>
                      </m:r>
                    </m:oMath>
                  </m:oMathPara>
                </a14:m>
                <a:endParaRPr kumimoji="1" lang="ja-JP" altLang="en-US" dirty="0" smtClean="0">
                  <a:effectLst/>
                  <a:latin typeface="+mn-lt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81" name="テキスト ボックス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771" y="2466691"/>
                <a:ext cx="419089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/>
              <p:cNvSpPr txBox="1"/>
              <p:nvPr/>
            </p:nvSpPr>
            <p:spPr>
              <a:xfrm>
                <a:off x="2263247" y="3174765"/>
                <a:ext cx="40366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eiryo UI" panose="020B0604030504040204" pitchFamily="50" charset="-128"/>
                        <a:cs typeface="Meiryo UI" panose="020B0604030504040204" pitchFamily="50" charset="-128"/>
                      </a:rPr>
                      <m:t>→</m:t>
                    </m:r>
                  </m:oMath>
                </a14:m>
                <a:r>
                  <a:rPr kumimoji="1" lang="ja-JP" altLang="en-US" b="1" dirty="0" smtClean="0">
                    <a:solidFill>
                      <a:srgbClr val="FF0000"/>
                    </a:solidFill>
                    <a:effectLst/>
                    <a:latin typeface="+mn-lt"/>
                    <a:ea typeface="Meiryo UI" panose="020B0604030504040204" pitchFamily="50" charset="-128"/>
                    <a:cs typeface="Meiryo UI" panose="020B0604030504040204" pitchFamily="50" charset="-128"/>
                  </a:rPr>
                  <a:t> </a:t>
                </a:r>
                <a:r>
                  <a:rPr kumimoji="1" lang="en-US" altLang="ja-JP" b="1" dirty="0" smtClean="0">
                    <a:solidFill>
                      <a:srgbClr val="FF0000"/>
                    </a:solidFill>
                    <a:effectLst/>
                    <a:latin typeface="+mn-lt"/>
                    <a:ea typeface="Meiryo UI" panose="020B0604030504040204" pitchFamily="50" charset="-128"/>
                    <a:cs typeface="Meiryo UI" panose="020B0604030504040204" pitchFamily="50" charset="-128"/>
                  </a:rPr>
                  <a:t>Energy-dependence is important</a:t>
                </a:r>
                <a:endParaRPr kumimoji="1" lang="ja-JP" altLang="en-US" b="1" dirty="0" smtClean="0">
                  <a:solidFill>
                    <a:srgbClr val="FF0000"/>
                  </a:solidFill>
                  <a:effectLst/>
                  <a:latin typeface="+mn-lt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82" name="テキスト ボックス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247" y="3174765"/>
                <a:ext cx="4036682" cy="400110"/>
              </a:xfrm>
              <a:prstGeom prst="rect">
                <a:avLst/>
              </a:prstGeom>
              <a:blipFill rotWithShape="0">
                <a:blip r:embed="rId10"/>
                <a:stretch>
                  <a:fillRect t="-9231" r="-1208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/>
              <p:cNvSpPr txBox="1"/>
              <p:nvPr/>
            </p:nvSpPr>
            <p:spPr>
              <a:xfrm>
                <a:off x="233572" y="688632"/>
                <a:ext cx="7971285" cy="441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Arial Unicode MS" pitchFamily="50" charset="-128"/>
                    <a:cs typeface="Arial Unicode MS" pitchFamily="50" charset="-128"/>
                  </a:rPr>
                  <a:t>We are now revisiting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  <m:t>𝜂</m:t>
                        </m:r>
                      </m:e>
                      <m:sup>
                        <m:r>
                          <a:rPr kumimoji="1" lang="en-US" altLang="ja-JP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  <m:t>′</m:t>
                        </m:r>
                      </m:sup>
                    </m:sSup>
                    <m:r>
                      <a:rPr kumimoji="1" lang="en-US" altLang="ja-JP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 Unicode MS" pitchFamily="50" charset="-128"/>
                        <a:cs typeface="Arial Unicode MS" pitchFamily="50" charset="-128"/>
                      </a:rPr>
                      <m:t>𝑁</m:t>
                    </m:r>
                  </m:oMath>
                </a14:m>
                <a:r>
                  <a:rPr kumimoji="1" lang="ja-JP" alt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Arial Unicode MS" pitchFamily="50" charset="-128"/>
                    <a:cs typeface="Arial Unicode MS" pitchFamily="50" charset="-128"/>
                  </a:rPr>
                  <a:t> </a:t>
                </a:r>
                <a:r>
                  <a:rPr lang="en-US" altLang="ja-JP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Arial Unicode MS" pitchFamily="50" charset="-128"/>
                    <a:cs typeface="Arial Unicode MS" pitchFamily="50" charset="-128"/>
                  </a:rPr>
                  <a:t>scattering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  <m:t>𝜂</m:t>
                        </m:r>
                      </m:e>
                      <m:sup>
                        <m:r>
                          <a:rPr lang="en-US" altLang="ja-JP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ja-JP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Arial Unicode MS" pitchFamily="50" charset="-128"/>
                    <a:cs typeface="Arial Unicode MS" pitchFamily="50" charset="-128"/>
                  </a:rPr>
                  <a:t>-nucleus optical potential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  <m:t>𝑉</m:t>
                        </m:r>
                      </m:e>
                      <m:sub>
                        <m:sSup>
                          <m:sSupPr>
                            <m:ctrlPr>
                              <a:rPr lang="en-US" altLang="ja-JP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Arial Unicode MS" pitchFamily="50" charset="-128"/>
                                <a:cs typeface="Arial Unicode MS" pitchFamily="50" charset="-128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Arial Unicode MS" pitchFamily="50" charset="-128"/>
                                <a:cs typeface="Arial Unicode MS" pitchFamily="50" charset="-128"/>
                              </a:rPr>
                              <m:t>𝜂</m:t>
                            </m:r>
                          </m:e>
                          <m:sup>
                            <m:r>
                              <a:rPr lang="en-US" altLang="ja-JP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Arial Unicode MS" pitchFamily="50" charset="-128"/>
                                <a:cs typeface="Arial Unicode MS" pitchFamily="50" charset="-128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kumimoji="1" lang="ja-JP" alt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83" name="テキスト ボックス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72" y="688632"/>
                <a:ext cx="7971285" cy="441275"/>
              </a:xfrm>
              <a:prstGeom prst="rect">
                <a:avLst/>
              </a:prstGeom>
              <a:blipFill rotWithShape="0">
                <a:blip r:embed="rId11"/>
                <a:stretch>
                  <a:fillRect l="-841" t="-8333" b="-22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正方形/長方形 24"/>
          <p:cNvSpPr/>
          <p:nvPr/>
        </p:nvSpPr>
        <p:spPr>
          <a:xfrm>
            <a:off x="1223045" y="4188537"/>
            <a:ext cx="746375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[</a:t>
            </a:r>
            <a:r>
              <a:rPr lang="ja-JP" alt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</a:t>
            </a:r>
            <a:r>
              <a:rPr lang="ja-JP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P. Khemchandani, A. Martinez </a:t>
            </a:r>
            <a:r>
              <a:rPr lang="ja-JP" alt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Torres</a:t>
            </a:r>
            <a:r>
              <a:rPr lang="ja-JP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ja-JP" alt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</a:t>
            </a:r>
            <a:r>
              <a:rPr lang="ja-JP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ja-JP" alt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</a:t>
            </a:r>
            <a:r>
              <a:rPr lang="en-US" altLang="ja-JP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  <a:r>
              <a:rPr lang="ja-JP" alt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ja-JP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and A. </a:t>
            </a:r>
            <a:r>
              <a:rPr lang="ja-JP" alt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Hosaka</a:t>
            </a:r>
            <a:r>
              <a:rPr lang="en-US" altLang="ja-JP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PRD88(13)114016]</a:t>
            </a:r>
            <a:endParaRPr lang="ja-JP" altLang="en-US" sz="17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36690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4" grpId="0"/>
      <p:bldP spid="71" grpId="0"/>
      <p:bldP spid="72" grpId="0"/>
      <p:bldP spid="73" grpId="0"/>
      <p:bldP spid="5" grpId="0"/>
      <p:bldP spid="46" grpId="0"/>
      <p:bldP spid="47" grpId="0"/>
      <p:bldP spid="70" grpId="0" animBg="1"/>
      <p:bldP spid="74" grpId="0" animBg="1"/>
      <p:bldP spid="75" grpId="0" animBg="1"/>
      <p:bldP spid="78" grpId="0"/>
      <p:bldP spid="79" grpId="0"/>
      <p:bldP spid="80" grpId="0"/>
      <p:bldP spid="82" grpId="0"/>
      <p:bldP spid="83" grpId="0"/>
      <p:bldP spid="2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テキスト ボックス 70"/>
          <p:cNvSpPr txBox="1"/>
          <p:nvPr/>
        </p:nvSpPr>
        <p:spPr>
          <a:xfrm>
            <a:off x="490857" y="3822575"/>
            <a:ext cx="6089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altLang="ja-JP" b="1" dirty="0">
                <a:ea typeface="Arial Unicode MS" pitchFamily="50" charset="-128"/>
                <a:cs typeface="Arial Unicode MS" pitchFamily="50" charset="-128"/>
              </a:rPr>
              <a:t>d</a:t>
            </a:r>
            <a:r>
              <a:rPr lang="en-US" altLang="ja-JP" b="1" dirty="0" smtClean="0">
                <a:ea typeface="Arial Unicode MS" pitchFamily="50" charset="-128"/>
                <a:cs typeface="Arial Unicode MS" pitchFamily="50" charset="-128"/>
              </a:rPr>
              <a:t>ifferent model for </a:t>
            </a:r>
            <a:r>
              <a:rPr lang="en-US" altLang="ja-JP" b="1" dirty="0" smtClean="0">
                <a:solidFill>
                  <a:srgbClr val="0000FF"/>
                </a:solidFill>
                <a:ea typeface="Arial Unicode MS" pitchFamily="50" charset="-128"/>
                <a:cs typeface="Arial Unicode MS" pitchFamily="50" charset="-128"/>
              </a:rPr>
              <a:t>vector-meson-baryon</a:t>
            </a:r>
            <a:r>
              <a:rPr lang="en-US" altLang="ja-JP" b="1" dirty="0" smtClean="0">
                <a:ea typeface="Arial Unicode MS" pitchFamily="50" charset="-128"/>
                <a:cs typeface="Arial Unicode MS" pitchFamily="50" charset="-128"/>
              </a:rPr>
              <a:t> channel</a:t>
            </a:r>
            <a:endParaRPr lang="en-US" altLang="ja-JP" b="0" dirty="0" smtClean="0"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5257461" y="7561321"/>
            <a:ext cx="3571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600" dirty="0" err="1" smtClean="0">
                <a:solidFill>
                  <a:srgbClr val="008000"/>
                </a:solidFill>
                <a:latin typeface="+mn-lt"/>
                <a:ea typeface="Arial Unicode MS" pitchFamily="50" charset="-128"/>
                <a:cs typeface="Arial Unicode MS" pitchFamily="50" charset="-128"/>
              </a:rPr>
              <a:t>Hinata</a:t>
            </a:r>
            <a:r>
              <a:rPr kumimoji="1" lang="en-US" altLang="ja-JP" sz="1600" dirty="0" smtClean="0">
                <a:solidFill>
                  <a:srgbClr val="008000"/>
                </a:solidFill>
                <a:latin typeface="+mn-lt"/>
                <a:ea typeface="Arial Unicode MS" pitchFamily="50" charset="-128"/>
                <a:cs typeface="Arial Unicode MS" pitchFamily="50" charset="-128"/>
              </a:rPr>
              <a:t>, Sakamoto, </a:t>
            </a:r>
            <a:r>
              <a:rPr kumimoji="1" lang="en-US" altLang="ja-JP" sz="1600" dirty="0" err="1" smtClean="0">
                <a:solidFill>
                  <a:srgbClr val="008000"/>
                </a:solidFill>
                <a:latin typeface="+mn-lt"/>
                <a:ea typeface="Arial Unicode MS" pitchFamily="50" charset="-128"/>
                <a:cs typeface="Arial Unicode MS" pitchFamily="50" charset="-128"/>
              </a:rPr>
              <a:t>Kiyomura</a:t>
            </a:r>
            <a:r>
              <a:rPr kumimoji="1" lang="en-US" altLang="ja-JP" sz="1600" dirty="0" smtClean="0">
                <a:solidFill>
                  <a:srgbClr val="008000"/>
                </a:solidFill>
                <a:latin typeface="+mn-lt"/>
                <a:ea typeface="Arial Unicode MS" pitchFamily="50" charset="-128"/>
                <a:cs typeface="Arial Unicode MS" pitchFamily="50" charset="-128"/>
              </a:rPr>
              <a:t> (Nara WU)</a:t>
            </a:r>
            <a:endParaRPr kumimoji="1" lang="ja-JP" altLang="en-US" sz="1600" dirty="0" smtClean="0">
              <a:solidFill>
                <a:srgbClr val="008000"/>
              </a:solidFill>
              <a:latin typeface="+mn-lt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20377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02969 -0.51597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" y="-258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7024380" y="6553200"/>
            <a:ext cx="2133600" cy="304800"/>
          </a:xfrm>
        </p:spPr>
        <p:txBody>
          <a:bodyPr/>
          <a:lstStyle/>
          <a:p>
            <a:fld id="{7F9034E2-C10F-4CED-B15F-2652FD26B5B4}" type="slidenum">
              <a:rPr lang="ja-JP" alt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47</a:t>
            </a:fld>
            <a:endParaRPr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066800" y="1320868"/>
            <a:ext cx="6824518" cy="1172777"/>
            <a:chOff x="1119101" y="1856092"/>
            <a:chExt cx="6824518" cy="1172777"/>
          </a:xfrm>
        </p:grpSpPr>
        <p:cxnSp>
          <p:nvCxnSpPr>
            <p:cNvPr id="27" name="直線コネクタ 26"/>
            <p:cNvCxnSpPr/>
            <p:nvPr/>
          </p:nvCxnSpPr>
          <p:spPr bwMode="auto">
            <a:xfrm flipH="1">
              <a:off x="7257819" y="2510325"/>
              <a:ext cx="685800" cy="3810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テキスト ボックス 27"/>
            <p:cNvSpPr txBox="1"/>
            <p:nvPr/>
          </p:nvSpPr>
          <p:spPr>
            <a:xfrm>
              <a:off x="1119101" y="1856092"/>
              <a:ext cx="62360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ja-JP" dirty="0" smtClean="0">
                  <a:latin typeface="+mn-lt"/>
                  <a:ea typeface="Arial Unicode MS" pitchFamily="50" charset="-128"/>
                  <a:cs typeface="Arial Unicode MS" pitchFamily="50" charset="-128"/>
                </a:rPr>
                <a:t>Unitarized scattering amplitude by coupled-channel BS eq.</a:t>
              </a:r>
              <a:endParaRPr kumimoji="1" lang="ja-JP" altLang="en-US" dirty="0" smtClean="0">
                <a:latin typeface="+mn-lt"/>
                <a:ea typeface="Arial Unicode MS" pitchFamily="50" charset="-128"/>
                <a:cs typeface="Arial Unicode MS" pitchFamily="50" charset="-128"/>
              </a:endParaRPr>
            </a:p>
          </p:txBody>
        </p:sp>
        <p:cxnSp>
          <p:nvCxnSpPr>
            <p:cNvPr id="29" name="直線コネクタ 28"/>
            <p:cNvCxnSpPr/>
            <p:nvPr/>
          </p:nvCxnSpPr>
          <p:spPr bwMode="auto">
            <a:xfrm>
              <a:off x="1828800" y="2891543"/>
              <a:ext cx="137160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直線コネクタ 29"/>
            <p:cNvCxnSpPr/>
            <p:nvPr/>
          </p:nvCxnSpPr>
          <p:spPr bwMode="auto">
            <a:xfrm>
              <a:off x="1828800" y="2510543"/>
              <a:ext cx="685800" cy="3810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直線コネクタ 30"/>
            <p:cNvCxnSpPr/>
            <p:nvPr/>
          </p:nvCxnSpPr>
          <p:spPr bwMode="auto">
            <a:xfrm flipH="1">
              <a:off x="2514600" y="2510543"/>
              <a:ext cx="685800" cy="3810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円/楕円 31"/>
                <p:cNvSpPr/>
                <p:nvPr/>
              </p:nvSpPr>
              <p:spPr bwMode="auto">
                <a:xfrm>
                  <a:off x="2247900" y="2641677"/>
                  <a:ext cx="533400" cy="370356"/>
                </a:xfrm>
                <a:prstGeom prst="ellipse">
                  <a:avLst/>
                </a:prstGeom>
                <a:solidFill>
                  <a:schemeClr val="accent1">
                    <a:lumMod val="90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971958"/>
                    </a:buClr>
                    <a:buSzPct val="70000"/>
                    <a:buFont typeface="Wingdings" pitchFamily="2" charset="2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𝑡</m:t>
                        </m:r>
                      </m:oMath>
                    </m:oMathPara>
                  </a14:m>
                  <a:endParaRPr kumimoji="1" lang="ja-JP" alt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ＭＳ Ｐゴシック" pitchFamily="50" charset="-128"/>
                  </a:endParaRPr>
                </a:p>
              </p:txBody>
            </p:sp>
          </mc:Choice>
          <mc:Fallback xmlns="">
            <p:sp>
              <p:nvSpPr>
                <p:cNvPr id="32" name="円/楕円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47900" y="2641677"/>
                  <a:ext cx="533400" cy="370356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 b="-12500"/>
                  </a:stretch>
                </a:blip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直線コネクタ 32"/>
            <p:cNvCxnSpPr/>
            <p:nvPr/>
          </p:nvCxnSpPr>
          <p:spPr bwMode="auto">
            <a:xfrm>
              <a:off x="3886200" y="2907027"/>
              <a:ext cx="137160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直線コネクタ 33"/>
            <p:cNvCxnSpPr/>
            <p:nvPr/>
          </p:nvCxnSpPr>
          <p:spPr bwMode="auto">
            <a:xfrm>
              <a:off x="3886200" y="2526027"/>
              <a:ext cx="685800" cy="3810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直線コネクタ 34"/>
            <p:cNvCxnSpPr/>
            <p:nvPr/>
          </p:nvCxnSpPr>
          <p:spPr bwMode="auto">
            <a:xfrm flipH="1">
              <a:off x="4572000" y="2526027"/>
              <a:ext cx="685800" cy="3810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テキスト ボックス 35"/>
                <p:cNvSpPr txBox="1"/>
                <p:nvPr/>
              </p:nvSpPr>
              <p:spPr>
                <a:xfrm>
                  <a:off x="3452274" y="2716527"/>
                  <a:ext cx="25648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  <m:t>=</m:t>
                        </m:r>
                      </m:oMath>
                    </m:oMathPara>
                  </a14:m>
                  <a:endParaRPr kumimoji="1" lang="ja-JP" altLang="en-US" dirty="0" smtClean="0">
                    <a:effectLst/>
                    <a:latin typeface="+mn-lt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36" name="テキスト ボックス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2274" y="2716527"/>
                  <a:ext cx="256480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1905" r="-714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7" name="グループ化 36"/>
            <p:cNvGrpSpPr/>
            <p:nvPr/>
          </p:nvGrpSpPr>
          <p:grpSpPr>
            <a:xfrm>
              <a:off x="4411582" y="2706993"/>
              <a:ext cx="335545" cy="307777"/>
              <a:chOff x="5105400" y="3810000"/>
              <a:chExt cx="335545" cy="307777"/>
            </a:xfrm>
          </p:grpSpPr>
          <p:sp>
            <p:nvSpPr>
              <p:cNvPr id="38" name="円/楕円 37"/>
              <p:cNvSpPr/>
              <p:nvPr/>
            </p:nvSpPr>
            <p:spPr bwMode="auto">
              <a:xfrm>
                <a:off x="5105400" y="3810000"/>
                <a:ext cx="335545" cy="304800"/>
              </a:xfrm>
              <a:prstGeom prst="ellipse">
                <a:avLst/>
              </a:prstGeom>
              <a:solidFill>
                <a:schemeClr val="tx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971958"/>
                  </a:buClr>
                  <a:buSzPct val="70000"/>
                  <a:buFont typeface="Wingdings" pitchFamily="2" charset="2"/>
                  <a:buNone/>
                  <a:tabLst/>
                </a:pPr>
                <a:endParaRPr kumimoji="1" lang="ja-JP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テキスト ボックス 38"/>
                  <p:cNvSpPr txBox="1"/>
                  <p:nvPr/>
                </p:nvSpPr>
                <p:spPr>
                  <a:xfrm>
                    <a:off x="5175724" y="3810000"/>
                    <a:ext cx="232564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itchFamily="50" charset="-128"/>
                              <a:cs typeface="Arial Unicode MS" pitchFamily="50" charset="-128"/>
                            </a:rPr>
                            <m:t>𝑉</m:t>
                          </m:r>
                        </m:oMath>
                      </m:oMathPara>
                    </a14:m>
                    <a:endParaRPr kumimoji="1" lang="ja-JP" altLang="en-US" dirty="0" smtClean="0">
                      <a:solidFill>
                        <a:schemeClr val="bg1"/>
                      </a:solidFill>
                      <a:effectLst/>
                      <a:latin typeface="+mn-lt"/>
                      <a:ea typeface="Arial Unicode MS" pitchFamily="50" charset="-128"/>
                      <a:cs typeface="Arial Unicode MS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22" name="テキスト ボックス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75724" y="3810000"/>
                    <a:ext cx="232564" cy="30777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23684" r="-21053" b="-80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0" name="直線コネクタ 39"/>
            <p:cNvCxnSpPr/>
            <p:nvPr/>
          </p:nvCxnSpPr>
          <p:spPr bwMode="auto">
            <a:xfrm>
              <a:off x="5758543" y="2891325"/>
              <a:ext cx="2090057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直線コネクタ 40"/>
            <p:cNvCxnSpPr/>
            <p:nvPr/>
          </p:nvCxnSpPr>
          <p:spPr bwMode="auto">
            <a:xfrm>
              <a:off x="5758543" y="2510325"/>
              <a:ext cx="685800" cy="3810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2" name="グループ化 41"/>
            <p:cNvGrpSpPr/>
            <p:nvPr/>
          </p:nvGrpSpPr>
          <p:grpSpPr>
            <a:xfrm>
              <a:off x="6283925" y="2691291"/>
              <a:ext cx="335545" cy="307777"/>
              <a:chOff x="5105400" y="3810000"/>
              <a:chExt cx="335545" cy="307777"/>
            </a:xfrm>
          </p:grpSpPr>
          <p:sp>
            <p:nvSpPr>
              <p:cNvPr id="43" name="円/楕円 42"/>
              <p:cNvSpPr/>
              <p:nvPr/>
            </p:nvSpPr>
            <p:spPr bwMode="auto">
              <a:xfrm>
                <a:off x="5105400" y="3810000"/>
                <a:ext cx="335545" cy="304800"/>
              </a:xfrm>
              <a:prstGeom prst="ellipse">
                <a:avLst/>
              </a:prstGeom>
              <a:solidFill>
                <a:schemeClr val="tx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971958"/>
                  </a:buClr>
                  <a:buSzPct val="70000"/>
                  <a:buFont typeface="Wingdings" pitchFamily="2" charset="2"/>
                  <a:buNone/>
                  <a:tabLst/>
                </a:pPr>
                <a:endParaRPr kumimoji="1" lang="ja-JP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テキスト ボックス 43"/>
                  <p:cNvSpPr txBox="1"/>
                  <p:nvPr/>
                </p:nvSpPr>
                <p:spPr>
                  <a:xfrm>
                    <a:off x="5175724" y="3810000"/>
                    <a:ext cx="232564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itchFamily="50" charset="-128"/>
                              <a:cs typeface="Arial Unicode MS" pitchFamily="50" charset="-128"/>
                            </a:rPr>
                            <m:t>𝑉</m:t>
                          </m:r>
                        </m:oMath>
                      </m:oMathPara>
                    </a14:m>
                    <a:endParaRPr kumimoji="1" lang="ja-JP" altLang="en-US" dirty="0" smtClean="0">
                      <a:solidFill>
                        <a:schemeClr val="bg1"/>
                      </a:solidFill>
                      <a:effectLst/>
                      <a:latin typeface="+mn-lt"/>
                      <a:ea typeface="Arial Unicode MS" pitchFamily="50" charset="-128"/>
                      <a:cs typeface="Arial Unicode MS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29" name="テキスト ボックス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75724" y="3810000"/>
                    <a:ext cx="232564" cy="30777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23077" r="-17949" b="-80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5" name="円/楕円 29"/>
            <p:cNvSpPr/>
            <p:nvPr/>
          </p:nvSpPr>
          <p:spPr bwMode="auto">
            <a:xfrm>
              <a:off x="6427315" y="2575013"/>
              <a:ext cx="702828" cy="342900"/>
            </a:xfrm>
            <a:custGeom>
              <a:avLst/>
              <a:gdLst>
                <a:gd name="connsiteX0" fmla="*/ 0 w 1168046"/>
                <a:gd name="connsiteY0" fmla="*/ 495300 h 990600"/>
                <a:gd name="connsiteX1" fmla="*/ 584023 w 1168046"/>
                <a:gd name="connsiteY1" fmla="*/ 0 h 990600"/>
                <a:gd name="connsiteX2" fmla="*/ 1168046 w 1168046"/>
                <a:gd name="connsiteY2" fmla="*/ 495300 h 990600"/>
                <a:gd name="connsiteX3" fmla="*/ 584023 w 1168046"/>
                <a:gd name="connsiteY3" fmla="*/ 990600 h 990600"/>
                <a:gd name="connsiteX4" fmla="*/ 0 w 1168046"/>
                <a:gd name="connsiteY4" fmla="*/ 495300 h 990600"/>
                <a:gd name="connsiteX0" fmla="*/ 0 w 1168046"/>
                <a:gd name="connsiteY0" fmla="*/ 495300 h 557212"/>
                <a:gd name="connsiteX1" fmla="*/ 584023 w 1168046"/>
                <a:gd name="connsiteY1" fmla="*/ 0 h 557212"/>
                <a:gd name="connsiteX2" fmla="*/ 1168046 w 1168046"/>
                <a:gd name="connsiteY2" fmla="*/ 495300 h 557212"/>
                <a:gd name="connsiteX3" fmla="*/ 0 w 1168046"/>
                <a:gd name="connsiteY3" fmla="*/ 495300 h 557212"/>
                <a:gd name="connsiteX0" fmla="*/ 0 w 1168046"/>
                <a:gd name="connsiteY0" fmla="*/ 495300 h 586740"/>
                <a:gd name="connsiteX1" fmla="*/ 584023 w 1168046"/>
                <a:gd name="connsiteY1" fmla="*/ 0 h 586740"/>
                <a:gd name="connsiteX2" fmla="*/ 1168046 w 1168046"/>
                <a:gd name="connsiteY2" fmla="*/ 495300 h 586740"/>
                <a:gd name="connsiteX3" fmla="*/ 91440 w 1168046"/>
                <a:gd name="connsiteY3" fmla="*/ 586740 h 586740"/>
                <a:gd name="connsiteX0" fmla="*/ 0 w 1168046"/>
                <a:gd name="connsiteY0" fmla="*/ 495300 h 495300"/>
                <a:gd name="connsiteX1" fmla="*/ 584023 w 1168046"/>
                <a:gd name="connsiteY1" fmla="*/ 0 h 495300"/>
                <a:gd name="connsiteX2" fmla="*/ 1168046 w 1168046"/>
                <a:gd name="connsiteY2" fmla="*/ 49530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8046" h="495300">
                  <a:moveTo>
                    <a:pt x="0" y="495300"/>
                  </a:moveTo>
                  <a:cubicBezTo>
                    <a:pt x="0" y="221753"/>
                    <a:pt x="261476" y="0"/>
                    <a:pt x="584023" y="0"/>
                  </a:cubicBezTo>
                  <a:cubicBezTo>
                    <a:pt x="906570" y="0"/>
                    <a:pt x="1168046" y="221753"/>
                    <a:pt x="1168046" y="49530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円/楕円 47"/>
                <p:cNvSpPr/>
                <p:nvPr/>
              </p:nvSpPr>
              <p:spPr bwMode="auto">
                <a:xfrm>
                  <a:off x="6914919" y="2658513"/>
                  <a:ext cx="533400" cy="370356"/>
                </a:xfrm>
                <a:prstGeom prst="ellipse">
                  <a:avLst/>
                </a:prstGeom>
                <a:solidFill>
                  <a:schemeClr val="accent1">
                    <a:lumMod val="90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971958"/>
                    </a:buClr>
                    <a:buSzPct val="70000"/>
                    <a:buFont typeface="Wingdings" pitchFamily="2" charset="2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𝑡</m:t>
                        </m:r>
                      </m:oMath>
                    </m:oMathPara>
                  </a14:m>
                  <a:endParaRPr kumimoji="1" lang="ja-JP" alt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ＭＳ Ｐゴシック" pitchFamily="50" charset="-128"/>
                  </a:endParaRPr>
                </a:p>
              </p:txBody>
            </p:sp>
          </mc:Choice>
          <mc:Fallback xmlns="">
            <p:sp>
              <p:nvSpPr>
                <p:cNvPr id="48" name="円/楕円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14919" y="2658513"/>
                  <a:ext cx="533400" cy="370356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 b="-12500"/>
                  </a:stretch>
                </a:blip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4" name="正方形/長方形 123"/>
          <p:cNvSpPr/>
          <p:nvPr/>
        </p:nvSpPr>
        <p:spPr>
          <a:xfrm>
            <a:off x="653670" y="683181"/>
            <a:ext cx="849209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1700" dirty="0">
                <a:latin typeface="+mn-lt"/>
              </a:rPr>
              <a:t>K. P. Khemchandani, A. Martinez </a:t>
            </a:r>
            <a:r>
              <a:rPr lang="ja-JP" altLang="en-US" sz="1700" dirty="0" smtClean="0">
                <a:latin typeface="+mn-lt"/>
              </a:rPr>
              <a:t>Torres</a:t>
            </a:r>
            <a:r>
              <a:rPr lang="en-US" altLang="ja-JP" sz="1700" dirty="0" smtClean="0">
                <a:latin typeface="+mn-lt"/>
              </a:rPr>
              <a:t>,</a:t>
            </a:r>
            <a:r>
              <a:rPr lang="ja-JP" altLang="en-US" sz="1700" dirty="0" smtClean="0">
                <a:latin typeface="+mn-lt"/>
              </a:rPr>
              <a:t> H</a:t>
            </a:r>
            <a:r>
              <a:rPr lang="ja-JP" altLang="en-US" sz="1700" dirty="0">
                <a:latin typeface="+mn-lt"/>
              </a:rPr>
              <a:t>. </a:t>
            </a:r>
            <a:r>
              <a:rPr lang="ja-JP" altLang="en-US" sz="1700" dirty="0" smtClean="0">
                <a:latin typeface="+mn-lt"/>
              </a:rPr>
              <a:t>N</a:t>
            </a:r>
            <a:r>
              <a:rPr lang="en-US" altLang="ja-JP" sz="1700" dirty="0" smtClean="0">
                <a:latin typeface="+mn-lt"/>
              </a:rPr>
              <a:t>.</a:t>
            </a:r>
            <a:r>
              <a:rPr lang="ja-JP" altLang="en-US" sz="1700" dirty="0" smtClean="0">
                <a:latin typeface="+mn-lt"/>
              </a:rPr>
              <a:t> </a:t>
            </a:r>
            <a:r>
              <a:rPr lang="ja-JP" altLang="en-US" sz="1700" dirty="0">
                <a:latin typeface="+mn-lt"/>
              </a:rPr>
              <a:t>and A. </a:t>
            </a:r>
            <a:r>
              <a:rPr lang="ja-JP" altLang="en-US" sz="1700" dirty="0" smtClean="0">
                <a:latin typeface="+mn-lt"/>
              </a:rPr>
              <a:t>Hosaka</a:t>
            </a:r>
            <a:r>
              <a:rPr lang="en-US" altLang="ja-JP" sz="1700" dirty="0" smtClean="0">
                <a:latin typeface="+mn-lt"/>
              </a:rPr>
              <a:t>, PRD88(13)114016</a:t>
            </a:r>
            <a:endParaRPr lang="ja-JP" altLang="en-US" sz="1700" dirty="0">
              <a:latin typeface="+mn-lt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83340" y="2844240"/>
            <a:ext cx="7847378" cy="1874874"/>
            <a:chOff x="264212" y="2998690"/>
            <a:chExt cx="7847378" cy="1874874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264212" y="2998690"/>
              <a:ext cx="7847378" cy="1271903"/>
              <a:chOff x="361780" y="3264980"/>
              <a:chExt cx="7847378" cy="127190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テキスト ボックス 48"/>
                  <p:cNvSpPr txBox="1"/>
                  <p:nvPr/>
                </p:nvSpPr>
                <p:spPr>
                  <a:xfrm>
                    <a:off x="361780" y="3264980"/>
                    <a:ext cx="222862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kumimoji="1" lang="en-US" altLang="ja-JP" u="sng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Arial Unicode MS" pitchFamily="50" charset="-128"/>
                        <a:cs typeface="Arial Unicode MS" pitchFamily="50" charset="-128"/>
                      </a:rPr>
                      <a:t>Interaction kernel </a:t>
                    </a:r>
                    <a14:m>
                      <m:oMath xmlns:m="http://schemas.openxmlformats.org/officeDocument/2006/math">
                        <m:r>
                          <a:rPr kumimoji="1" lang="en-US" altLang="ja-JP" b="0" i="1" u="sng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  <m:t>𝑉</m:t>
                        </m:r>
                      </m:oMath>
                    </a14:m>
                    <a:endParaRPr kumimoji="1" lang="ja-JP" altLang="en-US" u="sng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Arial Unicode MS" pitchFamily="50" charset="-128"/>
                      <a:cs typeface="Arial Unicode MS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49" name="テキスト ボックス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1780" y="3264980"/>
                    <a:ext cx="2228623" cy="40011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3005" t="-9091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0" name="テキスト ボックス 49"/>
              <p:cNvSpPr txBox="1"/>
              <p:nvPr/>
            </p:nvSpPr>
            <p:spPr>
              <a:xfrm>
                <a:off x="666580" y="3678582"/>
                <a:ext cx="75425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dirty="0" smtClean="0">
                    <a:latin typeface="+mn-lt"/>
                    <a:ea typeface="Arial Unicode MS" pitchFamily="50" charset="-128"/>
                    <a:cs typeface="Arial Unicode MS" pitchFamily="50" charset="-128"/>
                  </a:rPr>
                  <a:t>(1) Weinberg-</a:t>
                </a:r>
                <a:r>
                  <a:rPr lang="en-US" altLang="ja-JP" dirty="0" err="1" smtClean="0">
                    <a:latin typeface="+mn-lt"/>
                    <a:ea typeface="Arial Unicode MS" pitchFamily="50" charset="-128"/>
                    <a:cs typeface="Arial Unicode MS" pitchFamily="50" charset="-128"/>
                  </a:rPr>
                  <a:t>Tomozawa</a:t>
                </a:r>
                <a:r>
                  <a:rPr lang="en-US" altLang="ja-JP" dirty="0" smtClean="0">
                    <a:latin typeface="+mn-lt"/>
                    <a:ea typeface="Arial Unicode MS" pitchFamily="50" charset="-128"/>
                    <a:cs typeface="Arial Unicode MS" pitchFamily="50" charset="-128"/>
                  </a:rPr>
                  <a:t> interaction : </a:t>
                </a:r>
                <a:r>
                  <a:rPr lang="en-US" altLang="ja-JP" dirty="0" err="1" smtClean="0">
                    <a:latin typeface="+mn-lt"/>
                    <a:ea typeface="Arial Unicode MS" pitchFamily="50" charset="-128"/>
                    <a:cs typeface="Arial Unicode MS" pitchFamily="50" charset="-128"/>
                  </a:rPr>
                  <a:t>pseudoscalar</a:t>
                </a:r>
                <a:r>
                  <a:rPr lang="en-US" altLang="ja-JP" dirty="0" smtClean="0">
                    <a:latin typeface="+mn-lt"/>
                    <a:ea typeface="Arial Unicode MS" pitchFamily="50" charset="-128"/>
                    <a:cs typeface="Arial Unicode MS" pitchFamily="50" charset="-128"/>
                  </a:rPr>
                  <a:t>-baryon (PB) channel</a:t>
                </a:r>
                <a:endParaRPr kumimoji="1" lang="ja-JP" altLang="en-US" dirty="0" smtClean="0">
                  <a:latin typeface="+mn-lt"/>
                  <a:ea typeface="Arial Unicode MS" pitchFamily="50" charset="-128"/>
                  <a:cs typeface="Arial Unicode MS" pitchFamily="50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テキスト ボックス 50"/>
                  <p:cNvSpPr txBox="1"/>
                  <p:nvPr/>
                </p:nvSpPr>
                <p:spPr>
                  <a:xfrm>
                    <a:off x="2234856" y="4136773"/>
                    <a:ext cx="186602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𝜋</m:t>
                          </m:r>
                          <m:r>
                            <a:rPr lang="en-US" altLang="ja-JP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𝑁</m:t>
                          </m:r>
                          <m:r>
                            <a:rPr lang="en-US" altLang="ja-JP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, </m:t>
                          </m:r>
                          <m:r>
                            <a:rPr lang="en-US" altLang="ja-JP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𝜂</m:t>
                          </m:r>
                          <m:r>
                            <a:rPr lang="en-US" altLang="ja-JP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𝑁</m:t>
                          </m:r>
                          <m:r>
                            <a:rPr lang="en-US" altLang="ja-JP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, </m:t>
                          </m:r>
                          <m:r>
                            <a:rPr lang="en-US" altLang="ja-JP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𝐾</m:t>
                          </m:r>
                          <m:r>
                            <m:rPr>
                              <m:sty m:val="p"/>
                            </m:rPr>
                            <a:rPr lang="en-US" altLang="ja-JP" sz="20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Λ</m:t>
                          </m:r>
                          <m:r>
                            <a:rPr lang="en-US" altLang="ja-JP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, </m:t>
                          </m:r>
                          <m:r>
                            <a:rPr lang="en-US" altLang="ja-JP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𝐾</m:t>
                          </m:r>
                          <m:r>
                            <m:rPr>
                              <m:sty m:val="p"/>
                            </m:rPr>
                            <a:rPr lang="en-US" altLang="ja-JP" sz="20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Σ</m:t>
                          </m:r>
                        </m:oMath>
                      </m:oMathPara>
                    </a14:m>
                    <a:endParaRPr lang="ja-JP" altLang="en-US" sz="2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51" name="テキスト ボックス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34856" y="4136773"/>
                    <a:ext cx="1866024" cy="400110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b="-21212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9" name="直線コネクタ 58"/>
            <p:cNvCxnSpPr/>
            <p:nvPr/>
          </p:nvCxnSpPr>
          <p:spPr bwMode="auto">
            <a:xfrm>
              <a:off x="4728245" y="4434573"/>
              <a:ext cx="137160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直線コネクタ 59"/>
            <p:cNvCxnSpPr/>
            <p:nvPr/>
          </p:nvCxnSpPr>
          <p:spPr bwMode="auto">
            <a:xfrm>
              <a:off x="4937625" y="4012909"/>
              <a:ext cx="465787" cy="41103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/>
                <p:cNvSpPr txBox="1"/>
                <p:nvPr/>
              </p:nvSpPr>
              <p:spPr>
                <a:xfrm>
                  <a:off x="5087305" y="4473454"/>
                  <a:ext cx="69108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𝑊𝑇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9" name="テキスト ボックス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7305" y="4473454"/>
                  <a:ext cx="691087" cy="40011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4442643" y="3876532"/>
                  <a:ext cx="22910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𝑃</m:t>
                        </m:r>
                      </m:oMath>
                    </m:oMathPara>
                  </a14:m>
                  <a:endPara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0" name="テキスト ボックス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2643" y="3876532"/>
                  <a:ext cx="229102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7027" r="-21622" b="-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テキスト ボックス 83"/>
                <p:cNvSpPr txBox="1"/>
                <p:nvPr/>
              </p:nvSpPr>
              <p:spPr>
                <a:xfrm>
                  <a:off x="4435288" y="4314519"/>
                  <a:ext cx="23929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𝐵</m:t>
                        </m:r>
                      </m:oMath>
                    </m:oMathPara>
                  </a14:m>
                  <a:endPara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84" name="テキスト ボックス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5288" y="4314519"/>
                  <a:ext cx="239296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5641" r="-20513" b="-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テキスト ボックス 84"/>
                <p:cNvSpPr txBox="1"/>
                <p:nvPr/>
              </p:nvSpPr>
              <p:spPr>
                <a:xfrm>
                  <a:off x="6177420" y="3876532"/>
                  <a:ext cx="22910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𝑃</m:t>
                        </m:r>
                      </m:oMath>
                    </m:oMathPara>
                  </a14:m>
                  <a:endPara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85" name="テキスト ボックス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7420" y="3876532"/>
                  <a:ext cx="229102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23684" r="-21053" b="-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テキスト ボックス 85"/>
                <p:cNvSpPr txBox="1"/>
                <p:nvPr/>
              </p:nvSpPr>
              <p:spPr>
                <a:xfrm>
                  <a:off x="6170065" y="4314519"/>
                  <a:ext cx="23929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𝐵</m:t>
                        </m:r>
                      </m:oMath>
                    </m:oMathPara>
                  </a14:m>
                  <a:endPara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86" name="テキスト ボックス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0065" y="4314519"/>
                  <a:ext cx="239296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23077" r="-23077" b="-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0" name="直線コネクタ 129"/>
            <p:cNvCxnSpPr/>
            <p:nvPr/>
          </p:nvCxnSpPr>
          <p:spPr bwMode="auto">
            <a:xfrm flipH="1">
              <a:off x="5400325" y="4019610"/>
              <a:ext cx="465787" cy="41103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1" name="円/楕円 130"/>
            <p:cNvSpPr/>
            <p:nvPr/>
          </p:nvSpPr>
          <p:spPr bwMode="auto">
            <a:xfrm>
              <a:off x="5356648" y="4395393"/>
              <a:ext cx="76200" cy="76200"/>
            </a:xfrm>
            <a:prstGeom prst="ellipse">
              <a:avLst/>
            </a:prstGeom>
            <a:solidFill>
              <a:schemeClr val="tx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42576" y="4724400"/>
            <a:ext cx="8327717" cy="1962387"/>
            <a:chOff x="542576" y="4724400"/>
            <a:chExt cx="8327717" cy="1962387"/>
          </a:xfrm>
        </p:grpSpPr>
        <p:cxnSp>
          <p:nvCxnSpPr>
            <p:cNvPr id="165" name="直線コネクタ 164"/>
            <p:cNvCxnSpPr>
              <a:endCxn id="164" idx="5"/>
            </p:cNvCxnSpPr>
            <p:nvPr/>
          </p:nvCxnSpPr>
          <p:spPr bwMode="auto">
            <a:xfrm>
              <a:off x="7291430" y="5980704"/>
              <a:ext cx="962208" cy="366138"/>
            </a:xfrm>
            <a:prstGeom prst="line">
              <a:avLst/>
            </a:prstGeom>
            <a:noFill/>
            <a:ln w="31750" cap="flat" cmpd="dbl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" name="直線コネクタ 165"/>
            <p:cNvCxnSpPr>
              <a:endCxn id="163" idx="2"/>
            </p:cNvCxnSpPr>
            <p:nvPr/>
          </p:nvCxnSpPr>
          <p:spPr bwMode="auto">
            <a:xfrm flipH="1">
              <a:off x="7517386" y="5995694"/>
              <a:ext cx="960214" cy="322363"/>
            </a:xfrm>
            <a:prstGeom prst="line">
              <a:avLst/>
            </a:prstGeom>
            <a:noFill/>
            <a:ln w="31750" cap="flat" cmpd="dbl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直線コネクタ 153"/>
            <p:cNvCxnSpPr/>
            <p:nvPr/>
          </p:nvCxnSpPr>
          <p:spPr bwMode="auto">
            <a:xfrm flipH="1">
              <a:off x="6086060" y="5995172"/>
              <a:ext cx="286118" cy="353133"/>
            </a:xfrm>
            <a:prstGeom prst="line">
              <a:avLst/>
            </a:prstGeom>
            <a:noFill/>
            <a:ln w="31750" cap="flat" cmpd="dbl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" name="テキスト ボックス 55"/>
            <p:cNvSpPr txBox="1"/>
            <p:nvPr/>
          </p:nvSpPr>
          <p:spPr>
            <a:xfrm>
              <a:off x="542576" y="4724400"/>
              <a:ext cx="43950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ja-JP" b="1" dirty="0" smtClean="0">
                  <a:latin typeface="+mn-lt"/>
                  <a:ea typeface="Arial Unicode MS" pitchFamily="50" charset="-128"/>
                  <a:cs typeface="Arial Unicode MS" pitchFamily="50" charset="-128"/>
                </a:rPr>
                <a:t>(2) Vector meson-baryon (VB) channel</a:t>
              </a:r>
              <a:endParaRPr kumimoji="1" lang="ja-JP" altLang="en-US" b="1" dirty="0" smtClean="0">
                <a:latin typeface="+mn-lt"/>
                <a:ea typeface="Arial Unicode MS" pitchFamily="50" charset="-128"/>
                <a:cs typeface="Arial Unicode MS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テキスト ボックス 86"/>
                <p:cNvSpPr txBox="1"/>
                <p:nvPr/>
              </p:nvSpPr>
              <p:spPr>
                <a:xfrm>
                  <a:off x="2038499" y="5156137"/>
                  <a:ext cx="260116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b="0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altLang="ja-JP" sz="2000" b="0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sz="2000" b="0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000" b="0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ja-JP" sz="2000" b="0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sz="2000" b="0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000" b="0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ja-JP" sz="2000" b="0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sz="2000" b="0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ja-JP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ja-JP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ja-JP" sz="20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altLang="ja-JP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ja-JP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ja-JP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ja-JP" sz="20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Λ</m:t>
                        </m:r>
                      </m:oMath>
                    </m:oMathPara>
                  </a14:m>
                  <a:endParaRPr lang="ja-JP" alt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87" name="テキスト ボックス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8499" y="5156137"/>
                  <a:ext cx="2601160" cy="40011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2307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直線コネクタ 87"/>
            <p:cNvCxnSpPr/>
            <p:nvPr/>
          </p:nvCxnSpPr>
          <p:spPr bwMode="auto">
            <a:xfrm>
              <a:off x="837568" y="6347773"/>
              <a:ext cx="1371600" cy="0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直線コネクタ 88"/>
            <p:cNvCxnSpPr/>
            <p:nvPr/>
          </p:nvCxnSpPr>
          <p:spPr bwMode="auto">
            <a:xfrm>
              <a:off x="1066800" y="5942736"/>
              <a:ext cx="445935" cy="394404"/>
            </a:xfrm>
            <a:prstGeom prst="line">
              <a:avLst/>
            </a:prstGeom>
            <a:noFill/>
            <a:ln w="31750" cap="flat" cmpd="dbl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テキスト ボックス 91"/>
                <p:cNvSpPr txBox="1"/>
                <p:nvPr/>
              </p:nvSpPr>
              <p:spPr>
                <a:xfrm>
                  <a:off x="809072" y="5725596"/>
                  <a:ext cx="23256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𝑉</m:t>
                        </m:r>
                      </m:oMath>
                    </m:oMathPara>
                  </a14:m>
                  <a:endParaRPr kumimoji="1" lang="ja-JP" altLang="en-US" dirty="0" smtClean="0">
                    <a:solidFill>
                      <a:srgbClr val="0000FF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92" name="テキスト ボックス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072" y="5725596"/>
                  <a:ext cx="232564" cy="30777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26316" r="-18421" b="-784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テキスト ボックス 92"/>
                <p:cNvSpPr txBox="1"/>
                <p:nvPr/>
              </p:nvSpPr>
              <p:spPr>
                <a:xfrm>
                  <a:off x="544611" y="6227719"/>
                  <a:ext cx="23929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𝐵</m:t>
                        </m:r>
                      </m:oMath>
                    </m:oMathPara>
                  </a14:m>
                  <a:endParaRPr kumimoji="1" lang="ja-JP" altLang="en-US" dirty="0" smtClean="0">
                    <a:solidFill>
                      <a:srgbClr val="0000FF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93" name="テキスト ボックス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611" y="6227719"/>
                  <a:ext cx="239296" cy="30777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22500" r="-20000" b="-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テキスト ボックス 93"/>
                <p:cNvSpPr txBox="1"/>
                <p:nvPr/>
              </p:nvSpPr>
              <p:spPr>
                <a:xfrm>
                  <a:off x="1989574" y="5716758"/>
                  <a:ext cx="23256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𝑉</m:t>
                        </m:r>
                      </m:oMath>
                    </m:oMathPara>
                  </a14:m>
                  <a:endParaRPr kumimoji="1" lang="ja-JP" altLang="en-US" dirty="0" smtClean="0">
                    <a:solidFill>
                      <a:srgbClr val="0000FF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94" name="テキスト ボックス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9574" y="5716758"/>
                  <a:ext cx="232564" cy="30777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23077" r="-17949" b="-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テキスト ボックス 94"/>
                <p:cNvSpPr txBox="1"/>
                <p:nvPr/>
              </p:nvSpPr>
              <p:spPr>
                <a:xfrm>
                  <a:off x="2279388" y="6227719"/>
                  <a:ext cx="23929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𝐵</m:t>
                        </m:r>
                      </m:oMath>
                    </m:oMathPara>
                  </a14:m>
                  <a:endParaRPr kumimoji="1" lang="ja-JP" altLang="en-US" dirty="0" smtClean="0">
                    <a:solidFill>
                      <a:srgbClr val="0000FF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95" name="テキスト ボックス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388" y="6227719"/>
                  <a:ext cx="239296" cy="30777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25641" r="-20513" b="-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直線コネクタ 95"/>
            <p:cNvCxnSpPr/>
            <p:nvPr/>
          </p:nvCxnSpPr>
          <p:spPr bwMode="auto">
            <a:xfrm>
              <a:off x="2976130" y="6360870"/>
              <a:ext cx="137160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テキスト ボックス 98"/>
                <p:cNvSpPr txBox="1"/>
                <p:nvPr/>
              </p:nvSpPr>
              <p:spPr>
                <a:xfrm>
                  <a:off x="2932163" y="5756145"/>
                  <a:ext cx="23256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𝑉</m:t>
                        </m:r>
                      </m:oMath>
                    </m:oMathPara>
                  </a14:m>
                  <a:endParaRPr kumimoji="1" lang="ja-JP" altLang="en-US" dirty="0" smtClean="0">
                    <a:solidFill>
                      <a:schemeClr val="tx1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99" name="テキスト ボックス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2163" y="5756145"/>
                  <a:ext cx="232564" cy="307777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26316" r="-18421" b="-784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テキスト ボックス 99"/>
                <p:cNvSpPr txBox="1"/>
                <p:nvPr/>
              </p:nvSpPr>
              <p:spPr>
                <a:xfrm>
                  <a:off x="2773305" y="6208234"/>
                  <a:ext cx="23929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𝐵</m:t>
                        </m:r>
                      </m:oMath>
                    </m:oMathPara>
                  </a14:m>
                  <a:endParaRPr kumimoji="1" lang="ja-JP" altLang="en-US" dirty="0" smtClean="0">
                    <a:solidFill>
                      <a:schemeClr val="tx1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00" name="テキスト ボックス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3305" y="6208234"/>
                  <a:ext cx="239296" cy="30777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25641" r="-20513" b="-784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テキスト ボックス 100"/>
                <p:cNvSpPr txBox="1"/>
                <p:nvPr/>
              </p:nvSpPr>
              <p:spPr>
                <a:xfrm>
                  <a:off x="4200007" y="5741571"/>
                  <a:ext cx="23256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𝑉</m:t>
                        </m:r>
                      </m:oMath>
                    </m:oMathPara>
                  </a14:m>
                  <a:endParaRPr kumimoji="1" lang="ja-JP" altLang="en-US" dirty="0" smtClean="0">
                    <a:solidFill>
                      <a:schemeClr val="tx1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01" name="テキスト ボックス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0007" y="5741571"/>
                  <a:ext cx="232564" cy="307777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l="-26316" r="-18421" b="-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テキスト ボックス 101"/>
                <p:cNvSpPr txBox="1"/>
                <p:nvPr/>
              </p:nvSpPr>
              <p:spPr>
                <a:xfrm>
                  <a:off x="4372903" y="6270909"/>
                  <a:ext cx="23929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𝐵</m:t>
                        </m:r>
                      </m:oMath>
                    </m:oMathPara>
                  </a14:m>
                  <a:endParaRPr kumimoji="1" lang="ja-JP" altLang="en-US" dirty="0" smtClean="0">
                    <a:solidFill>
                      <a:schemeClr val="tx1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02" name="テキスト ボックス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2903" y="6270909"/>
                  <a:ext cx="239296" cy="307777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l="-22500" r="-20000" b="-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5" name="直線コネクタ 104"/>
            <p:cNvCxnSpPr/>
            <p:nvPr/>
          </p:nvCxnSpPr>
          <p:spPr bwMode="auto">
            <a:xfrm>
              <a:off x="5083755" y="6334369"/>
              <a:ext cx="1371600" cy="0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テキスト ボックス 107"/>
                <p:cNvSpPr txBox="1"/>
                <p:nvPr/>
              </p:nvSpPr>
              <p:spPr>
                <a:xfrm>
                  <a:off x="5000193" y="5765774"/>
                  <a:ext cx="23256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𝑉</m:t>
                        </m:r>
                      </m:oMath>
                    </m:oMathPara>
                  </a14:m>
                  <a:endParaRPr kumimoji="1" lang="ja-JP" altLang="en-US" dirty="0" smtClean="0">
                    <a:solidFill>
                      <a:srgbClr val="0000FF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08" name="テキスト ボックス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0193" y="5765774"/>
                  <a:ext cx="232564" cy="307777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l="-23684" r="-21053" b="-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テキスト ボックス 108"/>
                <p:cNvSpPr txBox="1"/>
                <p:nvPr/>
              </p:nvSpPr>
              <p:spPr>
                <a:xfrm>
                  <a:off x="4844547" y="6253579"/>
                  <a:ext cx="23929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𝐵</m:t>
                        </m:r>
                      </m:oMath>
                    </m:oMathPara>
                  </a14:m>
                  <a:endParaRPr kumimoji="1" lang="ja-JP" altLang="en-US" dirty="0" smtClean="0">
                    <a:solidFill>
                      <a:srgbClr val="0000FF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09" name="テキスト ボックス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4547" y="6253579"/>
                  <a:ext cx="239296" cy="307777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l="-25641" r="-20513" b="-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テキスト ボックス 109"/>
                <p:cNvSpPr txBox="1"/>
                <p:nvPr/>
              </p:nvSpPr>
              <p:spPr>
                <a:xfrm>
                  <a:off x="6355497" y="5763003"/>
                  <a:ext cx="23256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𝑉</m:t>
                        </m:r>
                      </m:oMath>
                    </m:oMathPara>
                  </a14:m>
                  <a:endParaRPr kumimoji="1" lang="ja-JP" altLang="en-US" dirty="0" smtClean="0">
                    <a:solidFill>
                      <a:srgbClr val="0000FF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10" name="テキスト ボックス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5497" y="5763003"/>
                  <a:ext cx="232564" cy="307777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l="-26316" r="-18421" b="-784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テキスト ボックス 110"/>
                <p:cNvSpPr txBox="1"/>
                <p:nvPr/>
              </p:nvSpPr>
              <p:spPr>
                <a:xfrm>
                  <a:off x="6525575" y="6214315"/>
                  <a:ext cx="23929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𝐵</m:t>
                        </m:r>
                      </m:oMath>
                    </m:oMathPara>
                  </a14:m>
                  <a:endParaRPr kumimoji="1" lang="ja-JP" altLang="en-US" dirty="0" smtClean="0">
                    <a:solidFill>
                      <a:srgbClr val="0000FF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11" name="テキスト ボックス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5575" y="6214315"/>
                  <a:ext cx="239296" cy="307777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l="-22500" r="-20000" b="-784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8" name="直線コネクタ 127"/>
            <p:cNvCxnSpPr/>
            <p:nvPr/>
          </p:nvCxnSpPr>
          <p:spPr bwMode="auto">
            <a:xfrm flipH="1">
              <a:off x="1486131" y="5956717"/>
              <a:ext cx="445935" cy="394404"/>
            </a:xfrm>
            <a:prstGeom prst="line">
              <a:avLst/>
            </a:prstGeom>
            <a:noFill/>
            <a:ln w="31750" cap="flat" cmpd="dbl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2" name="円/楕円 131"/>
            <p:cNvSpPr/>
            <p:nvPr/>
          </p:nvSpPr>
          <p:spPr bwMode="auto">
            <a:xfrm>
              <a:off x="1469066" y="6303334"/>
              <a:ext cx="76200" cy="76200"/>
            </a:xfrm>
            <a:prstGeom prst="ellipse">
              <a:avLst/>
            </a:prstGeom>
            <a:solidFill>
              <a:srgbClr val="0000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137" name="直線コネクタ 136"/>
            <p:cNvCxnSpPr/>
            <p:nvPr/>
          </p:nvCxnSpPr>
          <p:spPr bwMode="auto">
            <a:xfrm>
              <a:off x="3239473" y="5902864"/>
              <a:ext cx="457198" cy="184616"/>
            </a:xfrm>
            <a:prstGeom prst="line">
              <a:avLst/>
            </a:prstGeom>
            <a:noFill/>
            <a:ln w="3175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" name="直線コネクタ 137"/>
            <p:cNvCxnSpPr/>
            <p:nvPr/>
          </p:nvCxnSpPr>
          <p:spPr bwMode="auto">
            <a:xfrm flipH="1">
              <a:off x="3670068" y="5902864"/>
              <a:ext cx="438558" cy="198597"/>
            </a:xfrm>
            <a:prstGeom prst="line">
              <a:avLst/>
            </a:prstGeom>
            <a:noFill/>
            <a:ln w="3175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9" name="円/楕円 138"/>
            <p:cNvSpPr/>
            <p:nvPr/>
          </p:nvSpPr>
          <p:spPr bwMode="auto">
            <a:xfrm>
              <a:off x="3653002" y="6053674"/>
              <a:ext cx="76200" cy="76200"/>
            </a:xfrm>
            <a:prstGeom prst="ellipse">
              <a:avLst/>
            </a:prstGeom>
            <a:solidFill>
              <a:schemeClr val="tx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142" name="直線コネクタ 141"/>
            <p:cNvCxnSpPr/>
            <p:nvPr/>
          </p:nvCxnSpPr>
          <p:spPr bwMode="auto">
            <a:xfrm flipH="1">
              <a:off x="3701617" y="6118448"/>
              <a:ext cx="1268" cy="232673"/>
            </a:xfrm>
            <a:prstGeom prst="line">
              <a:avLst/>
            </a:prstGeom>
            <a:noFill/>
            <a:ln w="3175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円/楕円 148"/>
            <p:cNvSpPr/>
            <p:nvPr/>
          </p:nvSpPr>
          <p:spPr bwMode="auto">
            <a:xfrm>
              <a:off x="3656544" y="6301771"/>
              <a:ext cx="76200" cy="76200"/>
            </a:xfrm>
            <a:prstGeom prst="ellipse">
              <a:avLst/>
            </a:prstGeom>
            <a:solidFill>
              <a:schemeClr val="tx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50" name="円/楕円 149"/>
            <p:cNvSpPr/>
            <p:nvPr/>
          </p:nvSpPr>
          <p:spPr bwMode="auto">
            <a:xfrm>
              <a:off x="5411964" y="6295289"/>
              <a:ext cx="76200" cy="76200"/>
            </a:xfrm>
            <a:prstGeom prst="ellipse">
              <a:avLst/>
            </a:prstGeom>
            <a:solidFill>
              <a:srgbClr val="0000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52" name="円/楕円 151"/>
            <p:cNvSpPr/>
            <p:nvPr/>
          </p:nvSpPr>
          <p:spPr bwMode="auto">
            <a:xfrm>
              <a:off x="6068185" y="6296269"/>
              <a:ext cx="76200" cy="76200"/>
            </a:xfrm>
            <a:prstGeom prst="ellipse">
              <a:avLst/>
            </a:prstGeom>
            <a:solidFill>
              <a:srgbClr val="0000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153" name="直線コネクタ 152"/>
            <p:cNvCxnSpPr/>
            <p:nvPr/>
          </p:nvCxnSpPr>
          <p:spPr bwMode="auto">
            <a:xfrm>
              <a:off x="5186008" y="5995172"/>
              <a:ext cx="267476" cy="338620"/>
            </a:xfrm>
            <a:prstGeom prst="line">
              <a:avLst/>
            </a:prstGeom>
            <a:noFill/>
            <a:ln w="31750" cap="flat" cmpd="dbl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8" name="直線コネクタ 157"/>
            <p:cNvCxnSpPr/>
            <p:nvPr/>
          </p:nvCxnSpPr>
          <p:spPr bwMode="auto">
            <a:xfrm>
              <a:off x="7189177" y="6319901"/>
              <a:ext cx="1371600" cy="0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テキスト ボックス 158"/>
                <p:cNvSpPr txBox="1"/>
                <p:nvPr/>
              </p:nvSpPr>
              <p:spPr>
                <a:xfrm>
                  <a:off x="7105615" y="5751306"/>
                  <a:ext cx="23256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𝑉</m:t>
                        </m:r>
                      </m:oMath>
                    </m:oMathPara>
                  </a14:m>
                  <a:endParaRPr kumimoji="1" lang="ja-JP" altLang="en-US" dirty="0" smtClean="0">
                    <a:solidFill>
                      <a:srgbClr val="0000FF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59" name="テキスト ボックス 1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5615" y="5751306"/>
                  <a:ext cx="232564" cy="307777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l="-26316" r="-18421" b="-784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テキスト ボックス 159"/>
                <p:cNvSpPr txBox="1"/>
                <p:nvPr/>
              </p:nvSpPr>
              <p:spPr>
                <a:xfrm>
                  <a:off x="6949969" y="6239111"/>
                  <a:ext cx="23929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𝐵</m:t>
                        </m:r>
                      </m:oMath>
                    </m:oMathPara>
                  </a14:m>
                  <a:endParaRPr kumimoji="1" lang="ja-JP" altLang="en-US" dirty="0" smtClean="0">
                    <a:solidFill>
                      <a:srgbClr val="0000FF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60" name="テキスト ボックス 1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9969" y="6239111"/>
                  <a:ext cx="239296" cy="307777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 l="-23077" r="-23077" b="-784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テキスト ボックス 160"/>
                <p:cNvSpPr txBox="1"/>
                <p:nvPr/>
              </p:nvSpPr>
              <p:spPr>
                <a:xfrm>
                  <a:off x="8460919" y="5748535"/>
                  <a:ext cx="23256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𝑉</m:t>
                        </m:r>
                      </m:oMath>
                    </m:oMathPara>
                  </a14:m>
                  <a:endParaRPr kumimoji="1" lang="ja-JP" altLang="en-US" dirty="0" smtClean="0">
                    <a:solidFill>
                      <a:srgbClr val="0000FF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61" name="テキスト ボックス 1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0919" y="5748535"/>
                  <a:ext cx="232564" cy="307777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 l="-26316" r="-18421" b="-1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テキスト ボックス 161"/>
                <p:cNvSpPr txBox="1"/>
                <p:nvPr/>
              </p:nvSpPr>
              <p:spPr>
                <a:xfrm>
                  <a:off x="8630997" y="6199847"/>
                  <a:ext cx="23929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𝐵</m:t>
                        </m:r>
                      </m:oMath>
                    </m:oMathPara>
                  </a14:m>
                  <a:endParaRPr kumimoji="1" lang="ja-JP" altLang="en-US" dirty="0" smtClean="0">
                    <a:solidFill>
                      <a:srgbClr val="0000FF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62" name="テキスト ボックス 1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0997" y="6199847"/>
                  <a:ext cx="239296" cy="307777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 l="-25641" r="-20513" b="-784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3" name="円/楕円 162"/>
            <p:cNvSpPr/>
            <p:nvPr/>
          </p:nvSpPr>
          <p:spPr bwMode="auto">
            <a:xfrm>
              <a:off x="7517386" y="6279957"/>
              <a:ext cx="76200" cy="76200"/>
            </a:xfrm>
            <a:prstGeom prst="ellipse">
              <a:avLst/>
            </a:prstGeom>
            <a:solidFill>
              <a:srgbClr val="0000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64" name="円/楕円 163"/>
            <p:cNvSpPr/>
            <p:nvPr/>
          </p:nvSpPr>
          <p:spPr bwMode="auto">
            <a:xfrm>
              <a:off x="8188597" y="6281801"/>
              <a:ext cx="76200" cy="76200"/>
            </a:xfrm>
            <a:prstGeom prst="ellipse">
              <a:avLst/>
            </a:prstGeom>
            <a:solidFill>
              <a:srgbClr val="0000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70" name="テキスト ボックス 169"/>
            <p:cNvSpPr txBox="1"/>
            <p:nvPr/>
          </p:nvSpPr>
          <p:spPr>
            <a:xfrm>
              <a:off x="1096455" y="6379010"/>
              <a:ext cx="8242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sz="1400" dirty="0" smtClean="0">
                  <a:solidFill>
                    <a:srgbClr val="0000FF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contact</a:t>
              </a:r>
              <a:endParaRPr kumimoji="1" lang="ja-JP" altLang="en-US" sz="1400" dirty="0" smtClean="0">
                <a:solidFill>
                  <a:srgbClr val="0000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テキスト ボックス 170"/>
                <p:cNvSpPr txBox="1"/>
                <p:nvPr/>
              </p:nvSpPr>
              <p:spPr>
                <a:xfrm>
                  <a:off x="3521212" y="6340812"/>
                  <a:ext cx="34195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600" i="1" dirty="0" smtClean="0">
                            <a:effectLst/>
                            <a:latin typeface="Cambria Math" panose="02040503050406030204" pitchFamily="18" charset="0"/>
                            <a:ea typeface="Meiryo UI" panose="020B0604030504040204" pitchFamily="50" charset="-128"/>
                            <a:cs typeface="Meiryo UI" panose="020B0604030504040204" pitchFamily="50" charset="-128"/>
                          </a:rPr>
                          <m:t>𝑡</m:t>
                        </m:r>
                      </m:oMath>
                    </m:oMathPara>
                  </a14:m>
                  <a:endParaRPr kumimoji="1" lang="ja-JP" altLang="en-US" sz="16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171" name="テキスト ボックス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1212" y="6340812"/>
                  <a:ext cx="341953" cy="338554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テキスト ボックス 171"/>
                <p:cNvSpPr txBox="1"/>
                <p:nvPr/>
              </p:nvSpPr>
              <p:spPr>
                <a:xfrm>
                  <a:off x="5587368" y="6272145"/>
                  <a:ext cx="35400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600" b="0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Meiryo UI" panose="020B0604030504040204" pitchFamily="50" charset="-128"/>
                            <a:cs typeface="Meiryo UI" panose="020B0604030504040204" pitchFamily="50" charset="-128"/>
                          </a:rPr>
                          <m:t>𝑠</m:t>
                        </m:r>
                      </m:oMath>
                    </m:oMathPara>
                  </a14:m>
                  <a:endParaRPr kumimoji="1" lang="ja-JP" altLang="en-US" sz="1600" dirty="0" smtClean="0">
                    <a:solidFill>
                      <a:srgbClr val="0000FF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172" name="テキスト ボックス 1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7368" y="6272145"/>
                  <a:ext cx="354007" cy="338554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テキスト ボックス 172"/>
                <p:cNvSpPr txBox="1"/>
                <p:nvPr/>
              </p:nvSpPr>
              <p:spPr>
                <a:xfrm>
                  <a:off x="7655790" y="6293411"/>
                  <a:ext cx="37741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600" b="0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Meiryo UI" panose="020B0604030504040204" pitchFamily="50" charset="-128"/>
                            <a:cs typeface="Meiryo UI" panose="020B0604030504040204" pitchFamily="50" charset="-128"/>
                          </a:rPr>
                          <m:t>𝑢</m:t>
                        </m:r>
                      </m:oMath>
                    </m:oMathPara>
                  </a14:m>
                  <a:endParaRPr kumimoji="1" lang="ja-JP" altLang="en-US" sz="1600" dirty="0" smtClean="0">
                    <a:solidFill>
                      <a:srgbClr val="0000FF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173" name="テキスト ボックス 1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5790" y="6293411"/>
                  <a:ext cx="377411" cy="338554"/>
                </a:xfrm>
                <a:prstGeom prst="rect">
                  <a:avLst/>
                </a:prstGeom>
                <a:blipFill rotWithShape="0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1" name="テキスト ボックス 80"/>
          <p:cNvSpPr txBox="1"/>
          <p:nvPr/>
        </p:nvSpPr>
        <p:spPr>
          <a:xfrm>
            <a:off x="228600" y="283884"/>
            <a:ext cx="5968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altLang="ja-JP" b="1" dirty="0">
                <a:ea typeface="Arial Unicode MS" pitchFamily="50" charset="-128"/>
                <a:cs typeface="Arial Unicode MS" pitchFamily="50" charset="-128"/>
              </a:rPr>
              <a:t>d</a:t>
            </a:r>
            <a:r>
              <a:rPr lang="en-US" altLang="ja-JP" b="1" dirty="0" smtClean="0">
                <a:ea typeface="Arial Unicode MS" pitchFamily="50" charset="-128"/>
                <a:cs typeface="Arial Unicode MS" pitchFamily="50" charset="-128"/>
              </a:rPr>
              <a:t>ifferent model for </a:t>
            </a:r>
            <a:r>
              <a:rPr lang="en-US" altLang="ja-JP" b="1" dirty="0" smtClean="0">
                <a:solidFill>
                  <a:srgbClr val="0000FF"/>
                </a:solidFill>
                <a:ea typeface="Arial Unicode MS" pitchFamily="50" charset="-128"/>
                <a:cs typeface="Arial Unicode MS" pitchFamily="50" charset="-128"/>
              </a:rPr>
              <a:t>vector-meson-baryon</a:t>
            </a:r>
            <a:r>
              <a:rPr lang="en-US" altLang="ja-JP" b="1" dirty="0" smtClean="0">
                <a:ea typeface="Arial Unicode MS" pitchFamily="50" charset="-128"/>
                <a:cs typeface="Arial Unicode MS" pitchFamily="50" charset="-128"/>
              </a:rPr>
              <a:t> channel </a:t>
            </a:r>
          </a:p>
        </p:txBody>
      </p:sp>
    </p:spTree>
    <p:extLst>
      <p:ext uri="{BB962C8B-B14F-4D97-AF65-F5344CB8AC3E}">
        <p14:creationId xmlns:p14="http://schemas.microsoft.com/office/powerpoint/2010/main" val="20840876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656" y="1375737"/>
            <a:ext cx="4552200" cy="360180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7024380" y="6553200"/>
            <a:ext cx="2133600" cy="304800"/>
          </a:xfrm>
        </p:spPr>
        <p:txBody>
          <a:bodyPr/>
          <a:lstStyle/>
          <a:p>
            <a:fld id="{7F9034E2-C10F-4CED-B15F-2652FD26B5B4}" type="slidenum">
              <a:rPr lang="ja-JP" alt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48</a:t>
            </a:fld>
            <a:endParaRPr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066800" y="5030599"/>
                <a:ext cx="7250831" cy="403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𝜋</m:t>
                    </m:r>
                    <m:r>
                      <a:rPr kumimoji="1" lang="en-US" altLang="ja-JP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𝑁</m:t>
                    </m:r>
                    <m:r>
                      <a:rPr kumimoji="1" lang="en-US" altLang="ja-JP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→</m:t>
                    </m:r>
                    <m:r>
                      <a:rPr kumimoji="1" lang="en-US" altLang="ja-JP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𝜋</m:t>
                    </m:r>
                    <m:r>
                      <a:rPr kumimoji="1" lang="en-US" altLang="ja-JP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𝑁</m:t>
                    </m:r>
                  </m:oMath>
                </a14:m>
                <a:r>
                  <a: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kumimoji="1"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scattering amplitude  … good agreement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radPr>
                      <m:deg/>
                      <m:e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𝑠</m:t>
                        </m:r>
                      </m:e>
                    </m:rad>
                    <m:r>
                      <a:rPr kumimoji="1" lang="en-US" altLang="ja-JP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 ~ 1.9 </m:t>
                    </m:r>
                  </m:oMath>
                </a14:m>
                <a:r>
                  <a:rPr kumimoji="1"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GeV</a:t>
                </a:r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030599"/>
                <a:ext cx="7250831" cy="403444"/>
              </a:xfrm>
              <a:prstGeom prst="rect">
                <a:avLst/>
              </a:prstGeom>
              <a:blipFill rotWithShape="0">
                <a:blip r:embed="rId4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2440607" y="1739103"/>
            <a:ext cx="2377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sz="1200" dirty="0" err="1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Khemchandani</a:t>
            </a:r>
            <a:r>
              <a:rPr kumimoji="1" lang="en-US" altLang="ja-JP" sz="12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PRD88, Fig. 1</a:t>
            </a:r>
            <a:endParaRPr kumimoji="1" lang="ja-JP" altLang="en-US" sz="12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矢印コネクタ 13"/>
          <p:cNvCxnSpPr/>
          <p:nvPr/>
        </p:nvCxnSpPr>
        <p:spPr bwMode="auto">
          <a:xfrm>
            <a:off x="457200" y="6106835"/>
            <a:ext cx="1024498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1616656" y="5915034"/>
                <a:ext cx="5287601" cy="736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w</a:t>
                </a:r>
                <a:r>
                  <a:rPr kumimoji="1"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e 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𝜂</m:t>
                        </m:r>
                      </m:e>
                      <m:sup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′</m:t>
                        </m:r>
                      </m:sup>
                    </m:sSup>
                    <m:r>
                      <a:rPr kumimoji="1" lang="en-US" altLang="ja-JP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𝑁</m:t>
                    </m:r>
                  </m:oMath>
                </a14:m>
                <a:r>
                  <a: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channel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𝑉</m:t>
                        </m:r>
                      </m:e>
                      <m:sub>
                        <m:r>
                          <a:rPr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𝑊𝑇</m:t>
                        </m:r>
                      </m:sub>
                    </m:sSub>
                  </m:oMath>
                </a14:m>
                <a:r>
                  <a: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kumimoji="1"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through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𝜂</m:t>
                    </m:r>
                  </m:oMath>
                </a14:m>
                <a:r>
                  <a:rPr kumimoji="1" lang="en-US" altLang="ja-JP" dirty="0" smtClean="0">
                    <a:solidFill>
                      <a:srgbClr val="FF0000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-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𝜂</m:t>
                    </m:r>
                    <m:r>
                      <a:rPr kumimoji="1" lang="en-US" altLang="ja-JP" b="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′</m:t>
                    </m:r>
                  </m:oMath>
                </a14:m>
                <a:r>
                  <a:rPr kumimoji="1" lang="ja-JP" altLang="en-US" dirty="0" smtClean="0">
                    <a:solidFill>
                      <a:srgbClr val="FF0000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kumimoji="1" lang="en-US" altLang="ja-JP" dirty="0" smtClean="0">
                    <a:solidFill>
                      <a:srgbClr val="FF0000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mixing</a:t>
                </a:r>
                <a:r>
                  <a:rPr kumimoji="1"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/>
                </a:r>
                <a:br>
                  <a:rPr kumimoji="1"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</a:br>
                <a:r>
                  <a:rPr kumimoji="1"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kumimoji="1" lang="en-US" altLang="ja-JP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𝜂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ja-JP" dirty="0" smtClean="0">
                    <a:solidFill>
                      <a:srgbClr val="0000FF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(singlet-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𝜂</m:t>
                    </m:r>
                  </m:oMath>
                </a14:m>
                <a:r>
                  <a:rPr lang="en-US" altLang="ja-JP" dirty="0" smtClean="0">
                    <a:solidFill>
                      <a:srgbClr val="0000FF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Baryon interaction)</a:t>
                </a:r>
                <a:r>
                  <a:rPr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as well</a:t>
                </a:r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656" y="5915034"/>
                <a:ext cx="5287601" cy="736035"/>
              </a:xfrm>
              <a:prstGeom prst="rect">
                <a:avLst/>
              </a:prstGeom>
              <a:blipFill rotWithShape="0">
                <a:blip r:embed="rId5"/>
                <a:stretch>
                  <a:fillRect l="-1152" t="-4132" b="-99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グループ化 15"/>
          <p:cNvGrpSpPr/>
          <p:nvPr/>
        </p:nvGrpSpPr>
        <p:grpSpPr>
          <a:xfrm>
            <a:off x="6994026" y="5713842"/>
            <a:ext cx="1850970" cy="1144158"/>
            <a:chOff x="173987" y="5625426"/>
            <a:chExt cx="1850970" cy="1144158"/>
          </a:xfrm>
        </p:grpSpPr>
        <p:cxnSp>
          <p:nvCxnSpPr>
            <p:cNvPr id="79" name="直線コネクタ 78"/>
            <p:cNvCxnSpPr/>
            <p:nvPr/>
          </p:nvCxnSpPr>
          <p:spPr bwMode="auto">
            <a:xfrm>
              <a:off x="562440" y="5958892"/>
              <a:ext cx="465279" cy="444359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直線コネクタ 79"/>
            <p:cNvCxnSpPr/>
            <p:nvPr/>
          </p:nvCxnSpPr>
          <p:spPr bwMode="auto">
            <a:xfrm flipH="1">
              <a:off x="1049491" y="5916952"/>
              <a:ext cx="478553" cy="504855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直線コネクタ 80"/>
            <p:cNvCxnSpPr/>
            <p:nvPr/>
          </p:nvCxnSpPr>
          <p:spPr bwMode="auto">
            <a:xfrm>
              <a:off x="468785" y="6432118"/>
              <a:ext cx="1207615" cy="0"/>
            </a:xfrm>
            <a:prstGeom prst="line">
              <a:avLst/>
            </a:prstGeom>
            <a:noFill/>
            <a:ln w="19050" cap="flat" cmpd="dbl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テキスト ボックス 81"/>
                <p:cNvSpPr txBox="1"/>
                <p:nvPr/>
              </p:nvSpPr>
              <p:spPr>
                <a:xfrm>
                  <a:off x="182861" y="5625426"/>
                  <a:ext cx="50308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>
                    <a:solidFill>
                      <a:srgbClr val="0000FF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82" name="テキスト ボックス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61" y="5625426"/>
                  <a:ext cx="503086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テキスト ボックス 82"/>
            <p:cNvSpPr txBox="1"/>
            <p:nvPr/>
          </p:nvSpPr>
          <p:spPr>
            <a:xfrm>
              <a:off x="173987" y="6187371"/>
              <a:ext cx="3561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00FF"/>
                  </a:solidFill>
                  <a:effectLst/>
                </a:rPr>
                <a:t>B</a:t>
              </a:r>
              <a:endParaRPr kumimoji="1" lang="ja-JP" altLang="en-US" sz="2000" dirty="0">
                <a:solidFill>
                  <a:srgbClr val="0000FF"/>
                </a:solidFill>
                <a:effectLst/>
              </a:endParaRPr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1621787" y="6215916"/>
              <a:ext cx="3561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00FF"/>
                  </a:solidFill>
                  <a:effectLst/>
                </a:rPr>
                <a:t>B</a:t>
              </a:r>
              <a:endParaRPr kumimoji="1" lang="ja-JP" altLang="en-US" sz="2000" dirty="0">
                <a:solidFill>
                  <a:srgbClr val="0000FF"/>
                </a:solidFill>
                <a:effectLst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テキスト ボックス 103"/>
                <p:cNvSpPr txBox="1"/>
                <p:nvPr/>
              </p:nvSpPr>
              <p:spPr>
                <a:xfrm>
                  <a:off x="1542710" y="5625426"/>
                  <a:ext cx="482247" cy="3929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baseline="-25000" dirty="0">
                    <a:solidFill>
                      <a:srgbClr val="0000FF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04" name="テキスト ボックス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2710" y="5625426"/>
                  <a:ext cx="482247" cy="39299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2" name="テキスト ボックス 111"/>
            <p:cNvSpPr txBox="1"/>
            <p:nvPr/>
          </p:nvSpPr>
          <p:spPr>
            <a:xfrm>
              <a:off x="911175" y="6369474"/>
              <a:ext cx="3465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0000FF"/>
                  </a:solidFill>
                  <a:effectLst/>
                  <a:latin typeface="Symbol" pitchFamily="18" charset="2"/>
                </a:rPr>
                <a:t>a</a:t>
              </a:r>
              <a:endParaRPr kumimoji="1" lang="ja-JP" altLang="en-US" sz="2000" baseline="-25000" dirty="0">
                <a:solidFill>
                  <a:srgbClr val="0000FF"/>
                </a:solidFill>
                <a:effectLst/>
                <a:latin typeface="Symbol" pitchFamily="18" charset="2"/>
              </a:endParaRPr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228600" y="5632391"/>
            <a:ext cx="3622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lang="en-US" altLang="ja-JP" sz="1600" dirty="0" err="1" smtClean="0">
                <a:solidFill>
                  <a:srgbClr val="008000"/>
                </a:solidFill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Hinata</a:t>
            </a:r>
            <a:r>
              <a:rPr lang="en-US" altLang="ja-JP" sz="1600" dirty="0" smtClean="0">
                <a:solidFill>
                  <a:srgbClr val="008000"/>
                </a:solidFill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, </a:t>
            </a:r>
            <a:r>
              <a:rPr lang="en-US" altLang="ja-JP" sz="1600" dirty="0" err="1" smtClean="0">
                <a:solidFill>
                  <a:srgbClr val="008000"/>
                </a:solidFill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Kiyomura</a:t>
            </a:r>
            <a:r>
              <a:rPr lang="en-US" altLang="ja-JP" sz="1600" dirty="0" smtClean="0">
                <a:solidFill>
                  <a:srgbClr val="008000"/>
                </a:solidFill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, Sakamoto (Nara WU.)</a:t>
            </a:r>
            <a:endParaRPr kumimoji="1" lang="ja-JP" altLang="en-US" sz="1600" dirty="0" smtClean="0">
              <a:solidFill>
                <a:srgbClr val="008000"/>
              </a:solidFill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4843522" y="1751243"/>
                <a:ext cx="936731" cy="405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dirty="0" smtClean="0">
                    <a:solidFill>
                      <a:srgbClr val="0000FF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Im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kumimoji="1" lang="en-US" altLang="ja-JP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kumimoji="1" lang="en-US" altLang="ja-JP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𝜋</m:t>
                        </m:r>
                        <m:r>
                          <a:rPr kumimoji="1" lang="en-US" altLang="ja-JP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𝑁</m:t>
                        </m:r>
                      </m:sub>
                    </m:sSub>
                  </m:oMath>
                </a14:m>
                <a:endParaRPr kumimoji="1" lang="ja-JP" altLang="en-US" dirty="0" smtClean="0">
                  <a:solidFill>
                    <a:srgbClr val="0000FF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522" y="1751243"/>
                <a:ext cx="936731" cy="405688"/>
              </a:xfrm>
              <a:prstGeom prst="rect">
                <a:avLst/>
              </a:prstGeom>
              <a:blipFill rotWithShape="0">
                <a:blip r:embed="rId8"/>
                <a:stretch>
                  <a:fillRect l="-7190" t="-5970" r="-3268" b="-253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テキスト ボックス 124"/>
              <p:cNvSpPr txBox="1"/>
              <p:nvPr/>
            </p:nvSpPr>
            <p:spPr>
              <a:xfrm>
                <a:off x="4339226" y="3895689"/>
                <a:ext cx="938334" cy="405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lang="en-US" altLang="ja-JP" dirty="0" smtClean="0">
                    <a:solidFill>
                      <a:srgbClr val="FF0000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Re</a:t>
                </a:r>
                <a:r>
                  <a:rPr kumimoji="1" lang="en-US" altLang="ja-JP" dirty="0" smtClean="0">
                    <a:solidFill>
                      <a:srgbClr val="FF0000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𝜋</m:t>
                        </m:r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𝑁</m:t>
                        </m:r>
                      </m:sub>
                    </m:sSub>
                  </m:oMath>
                </a14:m>
                <a:endParaRPr kumimoji="1" lang="ja-JP" altLang="en-US" dirty="0" smtClean="0">
                  <a:solidFill>
                    <a:srgbClr val="FF0000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25" name="テキスト ボックス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226" y="3895689"/>
                <a:ext cx="938334" cy="405688"/>
              </a:xfrm>
              <a:prstGeom prst="rect">
                <a:avLst/>
              </a:prstGeom>
              <a:blipFill rotWithShape="0">
                <a:blip r:embed="rId9"/>
                <a:stretch>
                  <a:fillRect l="-7143" t="-5970" r="-2597" b="-253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コネクタ 24"/>
          <p:cNvCxnSpPr/>
          <p:nvPr/>
        </p:nvCxnSpPr>
        <p:spPr bwMode="auto">
          <a:xfrm flipH="1">
            <a:off x="2362199" y="3733858"/>
            <a:ext cx="378488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直線コネクタ 46"/>
          <p:cNvCxnSpPr/>
          <p:nvPr/>
        </p:nvCxnSpPr>
        <p:spPr bwMode="auto">
          <a:xfrm flipH="1" flipV="1">
            <a:off x="5544583" y="2588302"/>
            <a:ext cx="768065" cy="710031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直線コネクタ 125"/>
          <p:cNvCxnSpPr/>
          <p:nvPr/>
        </p:nvCxnSpPr>
        <p:spPr bwMode="auto">
          <a:xfrm flipV="1">
            <a:off x="5522810" y="3624651"/>
            <a:ext cx="824394" cy="487095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テキスト ボックス 54"/>
          <p:cNvSpPr txBox="1"/>
          <p:nvPr/>
        </p:nvSpPr>
        <p:spPr>
          <a:xfrm>
            <a:off x="6312648" y="3216511"/>
            <a:ext cx="2708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sz="12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Data : </a:t>
            </a:r>
            <a:br>
              <a:rPr kumimoji="1" lang="en-US" altLang="ja-JP" sz="12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kumimoji="1" lang="en-US" altLang="ja-JP" sz="1200" dirty="0" err="1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R.A.Arndt</a:t>
            </a:r>
            <a:r>
              <a:rPr kumimoji="1" lang="en-US" altLang="ja-JP" sz="12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 et al., PRC52(95)2120</a:t>
            </a:r>
            <a:endParaRPr kumimoji="1" lang="ja-JP" altLang="en-US" sz="12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2" name="正方形/長方形 61"/>
          <p:cNvSpPr/>
          <p:nvPr/>
        </p:nvSpPr>
        <p:spPr bwMode="auto">
          <a:xfrm>
            <a:off x="5302900" y="1621972"/>
            <a:ext cx="844183" cy="2819400"/>
          </a:xfrm>
          <a:prstGeom prst="rect">
            <a:avLst/>
          </a:prstGeom>
          <a:solidFill>
            <a:srgbClr val="FF0000">
              <a:alpha val="30196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28600" y="283884"/>
            <a:ext cx="5968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altLang="ja-JP" b="1" dirty="0">
                <a:ea typeface="Arial Unicode MS" pitchFamily="50" charset="-128"/>
                <a:cs typeface="Arial Unicode MS" pitchFamily="50" charset="-128"/>
              </a:rPr>
              <a:t>d</a:t>
            </a:r>
            <a:r>
              <a:rPr lang="en-US" altLang="ja-JP" b="1" dirty="0" smtClean="0">
                <a:ea typeface="Arial Unicode MS" pitchFamily="50" charset="-128"/>
                <a:cs typeface="Arial Unicode MS" pitchFamily="50" charset="-128"/>
              </a:rPr>
              <a:t>ifferent model for </a:t>
            </a:r>
            <a:r>
              <a:rPr lang="en-US" altLang="ja-JP" b="1" dirty="0" smtClean="0">
                <a:solidFill>
                  <a:srgbClr val="0000FF"/>
                </a:solidFill>
                <a:ea typeface="Arial Unicode MS" pitchFamily="50" charset="-128"/>
                <a:cs typeface="Arial Unicode MS" pitchFamily="50" charset="-128"/>
              </a:rPr>
              <a:t>vector-meson-baryon</a:t>
            </a:r>
            <a:r>
              <a:rPr lang="en-US" altLang="ja-JP" b="1" dirty="0" smtClean="0">
                <a:ea typeface="Arial Unicode MS" pitchFamily="50" charset="-128"/>
                <a:cs typeface="Arial Unicode MS" pitchFamily="50" charset="-128"/>
              </a:rPr>
              <a:t> channel 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653670" y="683181"/>
            <a:ext cx="849209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1700" dirty="0">
                <a:latin typeface="+mn-lt"/>
              </a:rPr>
              <a:t>K. P. Khemchandani, A. Martinez </a:t>
            </a:r>
            <a:r>
              <a:rPr lang="ja-JP" altLang="en-US" sz="1700" dirty="0" smtClean="0">
                <a:latin typeface="+mn-lt"/>
              </a:rPr>
              <a:t>Torres</a:t>
            </a:r>
            <a:r>
              <a:rPr lang="en-US" altLang="ja-JP" sz="1700" dirty="0" smtClean="0">
                <a:latin typeface="+mn-lt"/>
              </a:rPr>
              <a:t>,</a:t>
            </a:r>
            <a:r>
              <a:rPr lang="ja-JP" altLang="en-US" sz="1700" dirty="0" smtClean="0">
                <a:latin typeface="+mn-lt"/>
              </a:rPr>
              <a:t> H</a:t>
            </a:r>
            <a:r>
              <a:rPr lang="ja-JP" altLang="en-US" sz="1700" dirty="0">
                <a:latin typeface="+mn-lt"/>
              </a:rPr>
              <a:t>. </a:t>
            </a:r>
            <a:r>
              <a:rPr lang="ja-JP" altLang="en-US" sz="1700" dirty="0" smtClean="0">
                <a:latin typeface="+mn-lt"/>
              </a:rPr>
              <a:t>N</a:t>
            </a:r>
            <a:r>
              <a:rPr lang="en-US" altLang="ja-JP" sz="1700" dirty="0" smtClean="0">
                <a:latin typeface="+mn-lt"/>
              </a:rPr>
              <a:t>.</a:t>
            </a:r>
            <a:r>
              <a:rPr lang="ja-JP" altLang="en-US" sz="1700" dirty="0" smtClean="0">
                <a:latin typeface="+mn-lt"/>
              </a:rPr>
              <a:t> </a:t>
            </a:r>
            <a:r>
              <a:rPr lang="ja-JP" altLang="en-US" sz="1700" dirty="0">
                <a:latin typeface="+mn-lt"/>
              </a:rPr>
              <a:t>and A. </a:t>
            </a:r>
            <a:r>
              <a:rPr lang="ja-JP" altLang="en-US" sz="1700" dirty="0" smtClean="0">
                <a:latin typeface="+mn-lt"/>
              </a:rPr>
              <a:t>Hosaka</a:t>
            </a:r>
            <a:r>
              <a:rPr lang="en-US" altLang="ja-JP" sz="1700" dirty="0" smtClean="0">
                <a:latin typeface="+mn-lt"/>
              </a:rPr>
              <a:t>, PRD88(13)114016</a:t>
            </a:r>
            <a:endParaRPr lang="ja-JP" altLang="en-US" sz="1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87682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6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角丸四角形 73"/>
          <p:cNvSpPr/>
          <p:nvPr/>
        </p:nvSpPr>
        <p:spPr bwMode="auto">
          <a:xfrm>
            <a:off x="3073241" y="2010503"/>
            <a:ext cx="2271645" cy="403581"/>
          </a:xfrm>
          <a:prstGeom prst="roundRect">
            <a:avLst>
              <a:gd name="adj" fmla="val 25940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2" name="円/楕円 71"/>
          <p:cNvSpPr/>
          <p:nvPr/>
        </p:nvSpPr>
        <p:spPr bwMode="auto">
          <a:xfrm>
            <a:off x="7281643" y="90725"/>
            <a:ext cx="1501216" cy="1591292"/>
          </a:xfrm>
          <a:prstGeom prst="ellipse">
            <a:avLst/>
          </a:prstGeom>
          <a:solidFill>
            <a:srgbClr val="99CCFF">
              <a:alpha val="50196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6999521" y="6552016"/>
            <a:ext cx="2133600" cy="304800"/>
          </a:xfrm>
        </p:spPr>
        <p:txBody>
          <a:bodyPr/>
          <a:lstStyle/>
          <a:p>
            <a:fld id="{7F9034E2-C10F-4CED-B15F-2652FD26B5B4}" type="slidenum">
              <a:rPr lang="ja-JP" alt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49</a:t>
            </a:fld>
            <a:endParaRPr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28600" y="304800"/>
                <a:ext cx="665759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ü"/>
                </a:pPr>
                <a:r>
                  <a:rPr lang="en-US" altLang="ja-JP" b="1" dirty="0" smtClean="0">
                    <a:ea typeface="Arial Unicode MS" pitchFamily="50" charset="-128"/>
                    <a:cs typeface="Arial Unicode MS" pitchFamily="50" charset="-128"/>
                  </a:rPr>
                  <a:t>considering “possibility to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  <m:t>𝜼</m:t>
                        </m:r>
                      </m:e>
                      <m:sup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  <m:t>′</m:t>
                        </m:r>
                      </m:sup>
                    </m:sSup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 Unicode MS" pitchFamily="50" charset="-128"/>
                        <a:cs typeface="Arial Unicode MS" pitchFamily="50" charset="-128"/>
                      </a:rPr>
                      <m:t>𝑵</m:t>
                    </m:r>
                  </m:oMath>
                </a14:m>
                <a:r>
                  <a:rPr lang="en-US" altLang="ja-JP" b="1" dirty="0">
                    <a:solidFill>
                      <a:srgbClr val="FF0000"/>
                    </a:solidFill>
                    <a:ea typeface="Arial Unicode MS" pitchFamily="50" charset="-128"/>
                    <a:cs typeface="Arial Unicode MS" pitchFamily="50" charset="-128"/>
                  </a:rPr>
                  <a:t> bound </a:t>
                </a:r>
                <a:r>
                  <a:rPr lang="en-US" altLang="ja-JP" b="1" dirty="0" smtClean="0">
                    <a:solidFill>
                      <a:srgbClr val="FF0000"/>
                    </a:solidFill>
                    <a:ea typeface="Arial Unicode MS" pitchFamily="50" charset="-128"/>
                    <a:cs typeface="Arial Unicode MS" pitchFamily="50" charset="-128"/>
                  </a:rPr>
                  <a:t>state</a:t>
                </a:r>
                <a:r>
                  <a:rPr lang="en-US" altLang="ja-JP" b="1" dirty="0" smtClean="0">
                    <a:ea typeface="Arial Unicode MS" pitchFamily="50" charset="-128"/>
                    <a:cs typeface="Arial Unicode MS" pitchFamily="50" charset="-128"/>
                  </a:rPr>
                  <a:t>” </a:t>
                </a:r>
                <a:endParaRPr kumimoji="1" lang="en-US" altLang="ja-JP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Arial Unicode MS" pitchFamily="50" charset="-128"/>
                  <a:cs typeface="Arial Unicode MS" pitchFamily="50" charset="-128"/>
                </a:endParaRPr>
              </a:p>
              <a:p>
                <a:pPr algn="l"/>
                <a:r>
                  <a:rPr lang="en-US" altLang="ja-JP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Arial Unicode MS" pitchFamily="50" charset="-128"/>
                    <a:cs typeface="Arial Unicode MS" pitchFamily="50" charset="-128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altLang="ja-JP" sz="1800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 Unicode MS" pitchFamily="50" charset="-128"/>
                        <a:cs typeface="Arial Unicode MS" pitchFamily="50" charset="-128"/>
                      </a:rPr>
                      <m:t> </m:t>
                    </m:r>
                    <m:r>
                      <a:rPr lang="en-US" altLang="ja-JP" sz="18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 Unicode MS" pitchFamily="50" charset="-128"/>
                        <a:cs typeface="Arial Unicode MS" pitchFamily="50" charset="-128"/>
                      </a:rPr>
                      <m:t>→</m:t>
                    </m:r>
                  </m:oMath>
                </a14:m>
                <a:r>
                  <a:rPr lang="en-US" altLang="ja-JP" sz="1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Arial Unicode MS" pitchFamily="50" charset="-128"/>
                    <a:cs typeface="Arial Unicode MS" pitchFamily="50" charset="-128"/>
                  </a:rPr>
                  <a:t> subtraction const. positive </a:t>
                </a:r>
                <a14:m>
                  <m:oMath xmlns:m="http://schemas.openxmlformats.org/officeDocument/2006/math">
                    <m:r>
                      <a:rPr lang="en-US" altLang="ja-JP" sz="18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 Unicode MS" pitchFamily="50" charset="-128"/>
                        <a:cs typeface="Arial Unicode MS" pitchFamily="50" charset="-128"/>
                      </a:rPr>
                      <m:t>→</m:t>
                    </m:r>
                  </m:oMath>
                </a14:m>
                <a:r>
                  <a:rPr lang="en-US" altLang="ja-JP" sz="1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Arial Unicode MS" pitchFamily="50" charset="-128"/>
                    <a:cs typeface="Arial Unicode MS" pitchFamily="50" charset="-128"/>
                  </a:rPr>
                  <a:t> negative value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18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 Unicode MS" pitchFamily="50" charset="-128"/>
                        <a:cs typeface="Arial Unicode MS" pitchFamily="50" charset="-128"/>
                      </a:rPr>
                      <m:t>Λ</m:t>
                    </m:r>
                    <m:r>
                      <a:rPr lang="en-US" altLang="ja-JP" sz="18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 Unicode MS" pitchFamily="50" charset="-128"/>
                        <a:cs typeface="Arial Unicode MS" pitchFamily="50" charset="-128"/>
                      </a:rPr>
                      <m:t>~1</m:t>
                    </m:r>
                  </m:oMath>
                </a14:m>
                <a:r>
                  <a:rPr lang="en-US" altLang="ja-JP" sz="1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Arial Unicode MS" pitchFamily="50" charset="-128"/>
                    <a:cs typeface="Arial Unicode MS" pitchFamily="50" charset="-128"/>
                  </a:rPr>
                  <a:t>GeV)</a:t>
                </a: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04800"/>
                <a:ext cx="6657592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916" t="-5172" b="-163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586943" y="1131816"/>
            <a:ext cx="4512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lang="en-US" altLang="ja-JP" u="sng" dirty="0"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s</a:t>
            </a:r>
            <a:r>
              <a:rPr lang="en-US" altLang="ja-JP" u="sng" dirty="0" smtClean="0"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ubtraction constants for the loop function</a:t>
            </a:r>
            <a:endParaRPr kumimoji="1" lang="en-US" altLang="ja-JP" u="sng" dirty="0" smtClean="0"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8133160" y="200473"/>
                <a:ext cx="2644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𝜂</m:t>
                      </m:r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′</m:t>
                      </m:r>
                    </m:oMath>
                  </m:oMathPara>
                </a14:m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160" y="200473"/>
                <a:ext cx="264495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36364" t="-6000" r="-34091" b="-4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7923694" y="1129831"/>
                <a:ext cx="25795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𝑁</m:t>
                      </m:r>
                    </m:oMath>
                  </m:oMathPara>
                </a14:m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694" y="1129831"/>
                <a:ext cx="257955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23810" r="-19048" b="-78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/>
          <p:cNvSpPr txBox="1"/>
          <p:nvPr/>
        </p:nvSpPr>
        <p:spPr>
          <a:xfrm>
            <a:off x="532084" y="1630167"/>
            <a:ext cx="417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lang="en-US" altLang="ja-JP" sz="1800" dirty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[</a:t>
            </a:r>
            <a:r>
              <a:rPr kumimoji="1" lang="en-US" altLang="ja-JP" sz="1800" dirty="0" err="1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Oset</a:t>
            </a:r>
            <a:r>
              <a:rPr kumimoji="1" lang="en-US" altLang="ja-JP" sz="1800" dirty="0" smtClean="0"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-Ramos-PLB, and our previous work]</a:t>
            </a:r>
            <a:endParaRPr kumimoji="1" lang="ja-JP" altLang="en-US" sz="1800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862877" y="1966088"/>
                <a:ext cx="2186881" cy="427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𝜋</m:t>
                          </m:r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𝑁</m:t>
                          </m:r>
                        </m:sub>
                      </m:sSub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, </m:t>
                      </m:r>
                      <m:sSub>
                        <m:sSubPr>
                          <m:ctrlP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𝜂</m:t>
                          </m:r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𝑁</m:t>
                          </m:r>
                        </m:sub>
                      </m:sSub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, </m:t>
                      </m:r>
                      <m:sSub>
                        <m:sSubPr>
                          <m:ctrlP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𝐾</m:t>
                          </m:r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Σ</m:t>
                          </m:r>
                        </m:sub>
                      </m:sSub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, </m:t>
                      </m:r>
                      <m:sSub>
                        <m:sSubPr>
                          <m:ctrlP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𝐾</m:t>
                          </m:r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Λ</m:t>
                          </m:r>
                        </m:sub>
                      </m:sSub>
                    </m:oMath>
                  </m:oMathPara>
                </a14:m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77" y="1966088"/>
                <a:ext cx="2186881" cy="427425"/>
              </a:xfrm>
              <a:prstGeom prst="rect">
                <a:avLst/>
              </a:prstGeom>
              <a:blipFill rotWithShape="0">
                <a:blip r:embed="rId6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408786" y="2497128"/>
                <a:ext cx="4716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lang="en-US" altLang="ja-JP" sz="1800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→</m:t>
                    </m:r>
                  </m:oMath>
                </a14:m>
                <a:r>
                  <a:rPr lang="en-US" altLang="ja-JP" sz="1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kumimoji="1" lang="en-US" altLang="ja-JP" sz="1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to reproduce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800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kumimoji="1" lang="en-US" altLang="ja-JP" sz="1800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𝑁</m:t>
                        </m:r>
                      </m:e>
                      <m:sup>
                        <m:r>
                          <a:rPr kumimoji="1" lang="en-US" altLang="ja-JP" sz="1800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∗</m:t>
                        </m:r>
                      </m:sup>
                    </m:sSup>
                    <m:r>
                      <a:rPr kumimoji="1" lang="en-US" altLang="ja-JP" sz="1800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(1535)</m:t>
                    </m:r>
                  </m:oMath>
                </a14:m>
                <a:r>
                  <a:rPr kumimoji="1" lang="en-US" altLang="ja-JP" sz="1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(Inoue et al., PRC65) </a:t>
                </a:r>
                <a:endParaRPr kumimoji="1" lang="ja-JP" altLang="en-US" sz="1800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86" y="2497128"/>
                <a:ext cx="4716099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10000" r="-258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図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9225" y="3061427"/>
            <a:ext cx="4402176" cy="307556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9224" y="3061427"/>
            <a:ext cx="4402176" cy="3075564"/>
          </a:xfrm>
          <a:prstGeom prst="rect">
            <a:avLst/>
          </a:prstGeom>
        </p:spPr>
      </p:pic>
      <p:cxnSp>
        <p:nvCxnSpPr>
          <p:cNvPr id="31" name="直線コネクタ 30"/>
          <p:cNvCxnSpPr/>
          <p:nvPr/>
        </p:nvCxnSpPr>
        <p:spPr bwMode="auto">
          <a:xfrm flipV="1">
            <a:off x="1407306" y="4420926"/>
            <a:ext cx="4352828" cy="1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9" name="グループ化 48"/>
          <p:cNvGrpSpPr/>
          <p:nvPr/>
        </p:nvGrpSpPr>
        <p:grpSpPr>
          <a:xfrm>
            <a:off x="532084" y="2977781"/>
            <a:ext cx="5364455" cy="3829532"/>
            <a:chOff x="532084" y="2977781"/>
            <a:chExt cx="5364455" cy="3829532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79225" y="3061427"/>
              <a:ext cx="4402176" cy="3075564"/>
            </a:xfrm>
            <a:prstGeom prst="rect">
              <a:avLst/>
            </a:prstGeom>
          </p:spPr>
        </p:pic>
        <p:grpSp>
          <p:nvGrpSpPr>
            <p:cNvPr id="48" name="グループ化 47"/>
            <p:cNvGrpSpPr/>
            <p:nvPr/>
          </p:nvGrpSpPr>
          <p:grpSpPr>
            <a:xfrm>
              <a:off x="1799367" y="6152439"/>
              <a:ext cx="4097172" cy="654874"/>
              <a:chOff x="1799367" y="6152439"/>
              <a:chExt cx="4097172" cy="654874"/>
            </a:xfrm>
          </p:grpSpPr>
          <p:sp>
            <p:nvSpPr>
              <p:cNvPr id="34" name="テキスト ボックス 33"/>
              <p:cNvSpPr txBox="1"/>
              <p:nvPr/>
            </p:nvSpPr>
            <p:spPr>
              <a:xfrm>
                <a:off x="1799367" y="6152439"/>
                <a:ext cx="5838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4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1.75</a:t>
                </a:r>
                <a:endParaRPr kumimoji="1" lang="ja-JP" altLang="en-US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2569365" y="6152439"/>
                <a:ext cx="4716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4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1.8</a:t>
                </a:r>
                <a:endParaRPr kumimoji="1" lang="ja-JP" altLang="en-US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3227153" y="6152439"/>
                <a:ext cx="5838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4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1.85</a:t>
                </a:r>
                <a:endParaRPr kumimoji="1" lang="ja-JP" altLang="en-US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3997151" y="6152439"/>
                <a:ext cx="4716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4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1.9</a:t>
                </a:r>
                <a:endParaRPr kumimoji="1" lang="ja-JP" altLang="en-US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4654939" y="6152439"/>
                <a:ext cx="5838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4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1.95</a:t>
                </a:r>
                <a:endParaRPr kumimoji="1" lang="ja-JP" altLang="en-US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5424935" y="6152439"/>
                <a:ext cx="4716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lang="en-US" altLang="ja-JP" sz="14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2.0</a:t>
                </a:r>
                <a:endParaRPr kumimoji="1" lang="ja-JP" altLang="en-US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テキスト ボックス 66"/>
                  <p:cNvSpPr txBox="1"/>
                  <p:nvPr/>
                </p:nvSpPr>
                <p:spPr>
                  <a:xfrm>
                    <a:off x="2707321" y="6403869"/>
                    <a:ext cx="1196738" cy="403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>
                      <a:buClr>
                        <a:srgbClr val="FF0000"/>
                      </a:buClr>
                    </a:pP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radPr>
                          <m:deg/>
                          <m:e>
                            <m: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𝑠</m:t>
                            </m:r>
                          </m:e>
                        </m:rad>
                      </m:oMath>
                    </a14:m>
                    <a:r>
                      <a:rPr kumimoji="1" lang="ja-JP" altLang="en-US" dirty="0" smtClean="0">
                        <a:effectLst/>
                        <a:latin typeface="+mn-lt"/>
                        <a:ea typeface="ＭＳ Ｐ明朝" panose="02020600040205080304" pitchFamily="18" charset="-128"/>
                        <a:cs typeface="Arial Unicode MS" pitchFamily="50" charset="-128"/>
                      </a:rPr>
                      <a:t> </a:t>
                    </a:r>
                    <a:r>
                      <a:rPr lang="en-US" altLang="ja-JP" dirty="0" smtClean="0">
                        <a:effectLst/>
                        <a:latin typeface="+mn-lt"/>
                        <a:ea typeface="ＭＳ Ｐ明朝" panose="02020600040205080304" pitchFamily="18" charset="-128"/>
                        <a:cs typeface="Arial Unicode MS" pitchFamily="50" charset="-128"/>
                      </a:rPr>
                      <a:t>[GeV]</a:t>
                    </a:r>
                    <a:endParaRPr kumimoji="1" lang="ja-JP" altLang="en-US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67" name="テキスト ボックス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07321" y="6403869"/>
                    <a:ext cx="1196738" cy="403444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t="-7576" r="-4082" b="-2727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7" name="グループ化 46"/>
            <p:cNvGrpSpPr/>
            <p:nvPr/>
          </p:nvGrpSpPr>
          <p:grpSpPr>
            <a:xfrm>
              <a:off x="532084" y="2977781"/>
              <a:ext cx="1081099" cy="3482435"/>
              <a:chOff x="532084" y="2977781"/>
              <a:chExt cx="1081099" cy="3482435"/>
            </a:xfrm>
          </p:grpSpPr>
          <p:sp>
            <p:nvSpPr>
              <p:cNvPr id="23" name="テキスト ボックス 22"/>
              <p:cNvSpPr txBox="1"/>
              <p:nvPr/>
            </p:nvSpPr>
            <p:spPr>
              <a:xfrm>
                <a:off x="1019486" y="2977781"/>
                <a:ext cx="4090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4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20</a:t>
                </a:r>
                <a:endParaRPr kumimoji="1" lang="ja-JP" altLang="en-US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1019486" y="3633663"/>
                <a:ext cx="4090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lang="en-US" altLang="ja-JP" sz="1400" dirty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</a:t>
                </a:r>
                <a:r>
                  <a:rPr kumimoji="1" lang="en-US" altLang="ja-JP" sz="14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0</a:t>
                </a:r>
                <a:endParaRPr kumimoji="1" lang="ja-JP" altLang="en-US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1131696" y="4289545"/>
                <a:ext cx="2968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4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0</a:t>
                </a:r>
                <a:endParaRPr kumimoji="1" lang="ja-JP" altLang="en-US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テキスト ボックス 28"/>
                  <p:cNvSpPr txBox="1"/>
                  <p:nvPr/>
                </p:nvSpPr>
                <p:spPr>
                  <a:xfrm>
                    <a:off x="884833" y="4945427"/>
                    <a:ext cx="543739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>
                      <a:buClr>
                        <a:srgbClr val="FF0000"/>
                      </a:buClr>
                    </a:pPr>
                    <a14:m>
                      <m:oMath xmlns:m="http://schemas.openxmlformats.org/officeDocument/2006/math">
                        <m:r>
                          <a:rPr lang="en-US" altLang="ja-JP" sz="1400" b="0" i="1" smtClean="0">
                            <a:effectLst/>
                            <a:latin typeface="Cambria Math" panose="02040503050406030204" pitchFamily="18" charset="0"/>
                            <a:ea typeface="Meiryo UI" panose="020B0604030504040204" pitchFamily="50" charset="-128"/>
                            <a:cs typeface="Meiryo UI" panose="020B0604030504040204" pitchFamily="50" charset="-128"/>
                          </a:rPr>
                          <m:t>−</m:t>
                        </m:r>
                      </m:oMath>
                    </a14:m>
                    <a:r>
                      <a:rPr lang="en-US" altLang="ja-JP" sz="1400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rPr>
                      <a:t>1</a:t>
                    </a:r>
                    <a:r>
                      <a:rPr kumimoji="1" lang="en-US" altLang="ja-JP" sz="1400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rPr>
                      <a:t>0</a:t>
                    </a:r>
                    <a:endParaRPr kumimoji="1" lang="ja-JP" altLang="en-US" sz="1400" dirty="0" smtClean="0">
                      <a:effectLst/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29" name="テキスト ボックス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4833" y="4945427"/>
                    <a:ext cx="543739" cy="307777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t="-1961" r="-2247" b="-19608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テキスト ボックス 29"/>
                  <p:cNvSpPr txBox="1"/>
                  <p:nvPr/>
                </p:nvSpPr>
                <p:spPr>
                  <a:xfrm>
                    <a:off x="884833" y="5601310"/>
                    <a:ext cx="543739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>
                      <a:buClr>
                        <a:srgbClr val="FF0000"/>
                      </a:buClr>
                    </a:pPr>
                    <a14:m>
                      <m:oMath xmlns:m="http://schemas.openxmlformats.org/officeDocument/2006/math">
                        <m:r>
                          <a:rPr lang="en-US" altLang="ja-JP" sz="1400" b="0" i="1" smtClean="0">
                            <a:effectLst/>
                            <a:latin typeface="Cambria Math" panose="02040503050406030204" pitchFamily="18" charset="0"/>
                            <a:ea typeface="Meiryo UI" panose="020B0604030504040204" pitchFamily="50" charset="-128"/>
                            <a:cs typeface="Meiryo UI" panose="020B0604030504040204" pitchFamily="50" charset="-128"/>
                          </a:rPr>
                          <m:t>−</m:t>
                        </m:r>
                      </m:oMath>
                    </a14:m>
                    <a:r>
                      <a:rPr kumimoji="1" lang="en-US" altLang="ja-JP" sz="1400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rPr>
                      <a:t>20</a:t>
                    </a:r>
                    <a:endParaRPr kumimoji="1" lang="ja-JP" altLang="en-US" sz="1400" dirty="0" smtClean="0">
                      <a:effectLst/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30" name="テキスト ボックス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4833" y="5601310"/>
                    <a:ext cx="543739" cy="307777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t="-4000" r="-2247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4" name="テキスト ボックス 63"/>
              <p:cNvSpPr txBox="1"/>
              <p:nvPr/>
            </p:nvSpPr>
            <p:spPr>
              <a:xfrm>
                <a:off x="1141579" y="6152439"/>
                <a:ext cx="4716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4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1.7</a:t>
                </a:r>
                <a:endParaRPr kumimoji="1" lang="ja-JP" altLang="en-US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テキスト ボックス 67"/>
                  <p:cNvSpPr txBox="1"/>
                  <p:nvPr/>
                </p:nvSpPr>
                <p:spPr>
                  <a:xfrm rot="16200000">
                    <a:off x="-321387" y="4277562"/>
                    <a:ext cx="210705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>
                      <a:buClr>
                        <a:srgbClr val="FF0000"/>
                      </a:buClr>
                    </a:pPr>
                    <a:r>
                      <a:rPr kumimoji="1" lang="en-US" altLang="ja-JP" dirty="0" smtClean="0">
                        <a:effectLst/>
                        <a:latin typeface="+mn-lt"/>
                        <a:ea typeface="ＭＳ Ｐ明朝" panose="02020600040205080304" pitchFamily="18" charset="-128"/>
                        <a:cs typeface="Arial Unicode MS" pitchFamily="50" charset="-128"/>
                      </a:rPr>
                      <a:t>Re G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b="0" i="1" smtClean="0">
                                    <a:effectLst/>
                                    <a:latin typeface="Cambria Math" panose="02040503050406030204" pitchFamily="18" charset="0"/>
                                    <a:ea typeface="ＭＳ Ｐ明朝" panose="02020600040205080304" pitchFamily="18" charset="-128"/>
                                    <a:cs typeface="Arial Unicode MS" pitchFamily="50" charset="-128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b="0" i="1" smtClean="0">
                                    <a:effectLst/>
                                    <a:latin typeface="Cambria Math" panose="02040503050406030204" pitchFamily="18" charset="0"/>
                                    <a:ea typeface="ＭＳ Ｐ明朝" panose="02020600040205080304" pitchFamily="18" charset="-128"/>
                                    <a:cs typeface="Arial Unicode MS" pitchFamily="50" charset="-128"/>
                                  </a:rPr>
                                  <m:t>𝜂</m:t>
                                </m:r>
                              </m:e>
                              <m:sup>
                                <m:r>
                                  <a:rPr kumimoji="1" lang="en-US" altLang="ja-JP" b="0" i="1" smtClean="0">
                                    <a:effectLst/>
                                    <a:latin typeface="Cambria Math" panose="02040503050406030204" pitchFamily="18" charset="0"/>
                                    <a:ea typeface="ＭＳ Ｐ明朝" panose="02020600040205080304" pitchFamily="18" charset="-128"/>
                                    <a:cs typeface="Arial Unicode MS" pitchFamily="50" charset="-128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𝑁</m:t>
                            </m:r>
                          </m:e>
                        </m:d>
                      </m:oMath>
                    </a14:m>
                    <a:r>
                      <a:rPr kumimoji="1" lang="en-US" altLang="ja-JP" dirty="0" smtClean="0">
                        <a:effectLst/>
                        <a:latin typeface="+mn-lt"/>
                        <a:ea typeface="ＭＳ Ｐ明朝" panose="02020600040205080304" pitchFamily="18" charset="-128"/>
                        <a:cs typeface="Arial Unicode MS" pitchFamily="50" charset="-128"/>
                      </a:rPr>
                      <a:t>[MeV]</a:t>
                    </a:r>
                    <a:endParaRPr kumimoji="1" lang="ja-JP" altLang="en-US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68" name="テキスト ボックス 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-321387" y="4277562"/>
                    <a:ext cx="2107052" cy="400110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7576" t="-2029" r="-25758" b="-3188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/>
              <p:cNvSpPr txBox="1"/>
              <p:nvPr/>
            </p:nvSpPr>
            <p:spPr>
              <a:xfrm>
                <a:off x="6709076" y="179334"/>
                <a:ext cx="1262012" cy="451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𝐺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ja-JP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  <m:t>𝜂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  <m:t>′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kumimoji="1" lang="en-US" altLang="ja-JP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ja-JP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  <m:t>𝑠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70" name="テキスト ボックス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076" y="179334"/>
                <a:ext cx="1262012" cy="451727"/>
              </a:xfrm>
              <a:prstGeom prst="rect">
                <a:avLst/>
              </a:prstGeom>
              <a:blipFill rotWithShape="0">
                <a:blip r:embed="rId1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/>
              <p:cNvSpPr txBox="1"/>
              <p:nvPr/>
            </p:nvSpPr>
            <p:spPr>
              <a:xfrm>
                <a:off x="3208559" y="2037077"/>
                <a:ext cx="554191" cy="3489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𝑎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  <m:t>𝜂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  <m:t>′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kumimoji="1" lang="ja-JP" altLang="en-US" dirty="0" smtClean="0">
                  <a:solidFill>
                    <a:srgbClr val="FF0000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73" name="テキスト ボックス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559" y="2037077"/>
                <a:ext cx="554191" cy="348942"/>
              </a:xfrm>
              <a:prstGeom prst="rect">
                <a:avLst/>
              </a:prstGeom>
              <a:blipFill rotWithShape="0">
                <a:blip r:embed="rId16"/>
                <a:stretch>
                  <a:fillRect l="-4396" r="-4396" b="-175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/>
              <p:cNvSpPr txBox="1"/>
              <p:nvPr/>
            </p:nvSpPr>
            <p:spPr>
              <a:xfrm>
                <a:off x="2314317" y="3661639"/>
                <a:ext cx="1419619" cy="3489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𝑎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ja-JP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  <m:t>𝜂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  <m:t>′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𝑁</m:t>
                          </m:r>
                        </m:sub>
                      </m:sSub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=+0.9</m:t>
                      </m:r>
                    </m:oMath>
                  </m:oMathPara>
                </a14:m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76" name="テキスト ボックス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317" y="3661639"/>
                <a:ext cx="1419619" cy="348942"/>
              </a:xfrm>
              <a:prstGeom prst="rect">
                <a:avLst/>
              </a:prstGeom>
              <a:blipFill rotWithShape="0">
                <a:blip r:embed="rId17"/>
                <a:stretch>
                  <a:fillRect l="-2146" r="-3433" b="-175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/>
              <p:cNvSpPr txBox="1"/>
              <p:nvPr/>
            </p:nvSpPr>
            <p:spPr>
              <a:xfrm>
                <a:off x="2484440" y="5580727"/>
                <a:ext cx="1562287" cy="3489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𝑎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  <m:t>𝜂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  <m:t>′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𝑁</m:t>
                          </m:r>
                        </m:sub>
                      </m:sSub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=−1.34</m:t>
                      </m:r>
                    </m:oMath>
                  </m:oMathPara>
                </a14:m>
                <a:endParaRPr kumimoji="1" lang="ja-JP" altLang="en-US" dirty="0" smtClean="0">
                  <a:solidFill>
                    <a:srgbClr val="FF0000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54" name="テキスト ボックス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440" y="5580727"/>
                <a:ext cx="1562287" cy="348942"/>
              </a:xfrm>
              <a:prstGeom prst="rect">
                <a:avLst/>
              </a:prstGeom>
              <a:blipFill rotWithShape="0">
                <a:blip r:embed="rId18"/>
                <a:stretch>
                  <a:fillRect l="-1953" r="-3125" b="-155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/>
              <p:cNvSpPr txBox="1"/>
              <p:nvPr/>
            </p:nvSpPr>
            <p:spPr>
              <a:xfrm>
                <a:off x="4175231" y="4683528"/>
                <a:ext cx="1228798" cy="510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1" lang="en-US" altLang="ja-JP" b="0" i="1" smtClean="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明朝" panose="02020600040205080304" pitchFamily="18" charset="-128"/>
                                          <a:cs typeface="Arial Unicode MS" pitchFamily="50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b="0" i="1" smtClean="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明朝" panose="02020600040205080304" pitchFamily="18" charset="-128"/>
                                          <a:cs typeface="Arial Unicode MS" pitchFamily="50" charset="-128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kumimoji="1" lang="en-US" altLang="ja-JP" b="0" i="1" smtClean="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明朝" panose="02020600040205080304" pitchFamily="18" charset="-128"/>
                                          <a:cs typeface="Arial Unicode MS" pitchFamily="50" charset="-128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1" lang="ja-JP" altLang="en-US" dirty="0" smtClean="0">
                  <a:solidFill>
                    <a:srgbClr val="0000FF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77" name="テキスト ボックス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231" y="4683528"/>
                <a:ext cx="1228798" cy="51052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下矢印 77"/>
          <p:cNvSpPr/>
          <p:nvPr/>
        </p:nvSpPr>
        <p:spPr bwMode="auto">
          <a:xfrm>
            <a:off x="3269685" y="4987959"/>
            <a:ext cx="211682" cy="307777"/>
          </a:xfrm>
          <a:prstGeom prst="downArrow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4149191" y="3492362"/>
            <a:ext cx="1595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lang="en-US" altLang="ja-JP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</a:t>
            </a:r>
            <a:r>
              <a:rPr kumimoji="1" lang="en-US" altLang="ja-JP" sz="16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revious work</a:t>
            </a:r>
            <a:endParaRPr kumimoji="1" lang="ja-JP" altLang="en-US" sz="16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50" name="グループ化 49"/>
          <p:cNvGrpSpPr/>
          <p:nvPr/>
        </p:nvGrpSpPr>
        <p:grpSpPr>
          <a:xfrm>
            <a:off x="6321914" y="3658400"/>
            <a:ext cx="2590837" cy="1955641"/>
            <a:chOff x="6321914" y="3658400"/>
            <a:chExt cx="2590837" cy="1955641"/>
          </a:xfrm>
        </p:grpSpPr>
        <p:sp>
          <p:nvSpPr>
            <p:cNvPr id="99" name="円/楕円 98"/>
            <p:cNvSpPr/>
            <p:nvPr/>
          </p:nvSpPr>
          <p:spPr bwMode="auto">
            <a:xfrm>
              <a:off x="6736512" y="3658400"/>
              <a:ext cx="1748846" cy="1955641"/>
            </a:xfrm>
            <a:prstGeom prst="ellipse">
              <a:avLst/>
            </a:prstGeom>
            <a:solidFill>
              <a:srgbClr val="FF9900">
                <a:alpha val="50196"/>
              </a:srgb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テキスト ボックス 78"/>
                <p:cNvSpPr txBox="1"/>
                <p:nvPr/>
              </p:nvSpPr>
              <p:spPr>
                <a:xfrm>
                  <a:off x="6321914" y="3987173"/>
                  <a:ext cx="2590837" cy="4173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b="0" i="1" smtClean="0">
                                    <a:effectLst/>
                                    <a:latin typeface="Cambria Math" panose="02040503050406030204" pitchFamily="18" charset="0"/>
                                    <a:ea typeface="ＭＳ Ｐ明朝" panose="02020600040205080304" pitchFamily="18" charset="-128"/>
                                    <a:cs typeface="Arial Unicode MS" pitchFamily="50" charset="-128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effectLst/>
                                        <a:latin typeface="Cambria Math" panose="02040503050406030204" pitchFamily="18" charset="0"/>
                                        <a:ea typeface="ＭＳ Ｐ明朝" panose="02020600040205080304" pitchFamily="18" charset="-128"/>
                                        <a:cs typeface="Arial Unicode MS" pitchFamily="50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effectLst/>
                                        <a:latin typeface="Cambria Math" panose="02040503050406030204" pitchFamily="18" charset="0"/>
                                        <a:ea typeface="ＭＳ Ｐ明朝" panose="02020600040205080304" pitchFamily="18" charset="-128"/>
                                        <a:cs typeface="Arial Unicode MS" pitchFamily="50" charset="-128"/>
                                      </a:rPr>
                                      <m:t>𝑉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ja-JP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ＭＳ Ｐ明朝" panose="02020600040205080304" pitchFamily="18" charset="-128"/>
                                            <a:cs typeface="Arial Unicode MS" pitchFamily="50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ＭＳ Ｐ明朝" panose="02020600040205080304" pitchFamily="18" charset="-128"/>
                                            <a:cs typeface="Arial Unicode MS" pitchFamily="50" charset="-128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ＭＳ Ｐ明朝" panose="02020600040205080304" pitchFamily="18" charset="-128"/>
                                            <a:cs typeface="Arial Unicode MS" pitchFamily="50" charset="-128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kumimoji="1" lang="en-US" altLang="ja-JP" b="0" i="1" smtClean="0">
                                        <a:effectLst/>
                                        <a:latin typeface="Cambria Math" panose="02040503050406030204" pitchFamily="18" charset="0"/>
                                        <a:ea typeface="ＭＳ Ｐ明朝" panose="02020600040205080304" pitchFamily="18" charset="-128"/>
                                        <a:cs typeface="Arial Unicode MS" pitchFamily="50" charset="-128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−1</m:t>
                            </m:r>
                          </m:sup>
                        </m:sSup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−</m:t>
                        </m:r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𝐺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kumimoji="1" lang="en-US" altLang="ja-JP" b="0" i="1" smtClean="0">
                                    <a:effectLst/>
                                    <a:latin typeface="Cambria Math" panose="02040503050406030204" pitchFamily="18" charset="0"/>
                                    <a:ea typeface="ＭＳ Ｐ明朝" panose="02020600040205080304" pitchFamily="18" charset="-128"/>
                                    <a:cs typeface="Arial Unicode MS" pitchFamily="50" charset="-128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1" lang="en-US" altLang="ja-JP" b="0" i="1" smtClean="0">
                                    <a:effectLst/>
                                    <a:latin typeface="Cambria Math" panose="02040503050406030204" pitchFamily="18" charset="0"/>
                                    <a:ea typeface="ＭＳ Ｐ明朝" panose="02020600040205080304" pitchFamily="18" charset="-128"/>
                                    <a:cs typeface="Arial Unicode MS" pitchFamily="50" charset="-128"/>
                                  </a:rPr>
                                  <m:t>𝑠</m:t>
                                </m:r>
                              </m:e>
                            </m:rad>
                          </m:e>
                        </m:d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=0</m:t>
                        </m:r>
                      </m:oMath>
                    </m:oMathPara>
                  </a14:m>
                  <a:endPara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79" name="テキスト ボックス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1914" y="3987173"/>
                  <a:ext cx="2590837" cy="417358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テキスト ボックス 81"/>
                <p:cNvSpPr txBox="1"/>
                <p:nvPr/>
              </p:nvSpPr>
              <p:spPr>
                <a:xfrm>
                  <a:off x="6382394" y="4656504"/>
                  <a:ext cx="2449581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 xmlns:m="http://schemas.openxmlformats.org/officeDocument/2006/math"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→</m:t>
                      </m:r>
                      <m:sSup>
                        <m:sSupPr>
                          <m:ctrlP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𝜂</m:t>
                          </m:r>
                        </m:e>
                        <m:sup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′</m:t>
                          </m:r>
                        </m:sup>
                      </m:sSup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𝑁</m:t>
                      </m:r>
                    </m:oMath>
                  </a14:m>
                  <a:r>
                    <a:rPr kumimoji="1" lang="ja-JP" altLang="en-US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 </a:t>
                  </a:r>
                  <a:r>
                    <a:rPr kumimoji="1" lang="en-US" altLang="ja-JP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bound state</a:t>
                  </a:r>
                </a:p>
                <a:p>
                  <a:pPr algn="l">
                    <a:buClr>
                      <a:srgbClr val="FF0000"/>
                    </a:buClr>
                  </a:pPr>
                  <a:r>
                    <a:rPr lang="en-US" altLang="ja-JP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due 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𝜂</m:t>
                          </m:r>
                        </m:e>
                        <m:sub>
                          <m:r>
                            <a:rPr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0</m:t>
                          </m:r>
                        </m:sub>
                      </m:sSub>
                      <m:r>
                        <a:rPr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𝐵</m:t>
                      </m:r>
                    </m:oMath>
                  </a14:m>
                  <a:r>
                    <a:rPr kumimoji="1" lang="ja-JP" altLang="en-US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 </a:t>
                  </a:r>
                  <a:r>
                    <a:rPr kumimoji="1" lang="en-US" altLang="ja-JP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coupling ?</a:t>
                  </a:r>
                  <a:endPara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82" name="テキスト ボックス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2394" y="4656504"/>
                  <a:ext cx="2449581" cy="707886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2736" t="-5172" r="-1493" b="-1465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グループ化 42"/>
          <p:cNvGrpSpPr/>
          <p:nvPr/>
        </p:nvGrpSpPr>
        <p:grpSpPr>
          <a:xfrm>
            <a:off x="5520816" y="2019083"/>
            <a:ext cx="3242531" cy="813866"/>
            <a:chOff x="5520816" y="2019083"/>
            <a:chExt cx="3242531" cy="813866"/>
          </a:xfrm>
        </p:grpSpPr>
        <p:sp>
          <p:nvSpPr>
            <p:cNvPr id="63" name="角丸四角形 62"/>
            <p:cNvSpPr/>
            <p:nvPr/>
          </p:nvSpPr>
          <p:spPr bwMode="auto">
            <a:xfrm>
              <a:off x="6229097" y="2019083"/>
              <a:ext cx="1801177" cy="403581"/>
            </a:xfrm>
            <a:prstGeom prst="roundRect">
              <a:avLst>
                <a:gd name="adj" fmla="val 25940"/>
              </a:avLst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テキスト ボックス 82"/>
                <p:cNvSpPr txBox="1"/>
                <p:nvPr/>
              </p:nvSpPr>
              <p:spPr>
                <a:xfrm>
                  <a:off x="6366392" y="2054377"/>
                  <a:ext cx="1562287" cy="3489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𝑎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1" lang="en-US" altLang="ja-JP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明朝" panose="02020600040205080304" pitchFamily="18" charset="-128"/>
                                    <a:cs typeface="Arial Unicode MS" pitchFamily="50" charset="-128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明朝" panose="02020600040205080304" pitchFamily="18" charset="-128"/>
                                    <a:cs typeface="Arial Unicode MS" pitchFamily="50" charset="-128"/>
                                  </a:rPr>
                                  <m:t>𝜂</m:t>
                                </m:r>
                              </m:e>
                              <m:sup>
                                <m:r>
                                  <a:rPr kumimoji="1" lang="en-US" altLang="ja-JP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明朝" panose="02020600040205080304" pitchFamily="18" charset="-128"/>
                                    <a:cs typeface="Arial Unicode MS" pitchFamily="50" charset="-128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𝑁</m:t>
                            </m:r>
                          </m:sub>
                        </m:sSub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=−1.34</m:t>
                        </m:r>
                      </m:oMath>
                    </m:oMathPara>
                  </a14:m>
                  <a:endParaRPr kumimoji="1" lang="ja-JP" altLang="en-US" dirty="0" smtClean="0">
                    <a:solidFill>
                      <a:srgbClr val="FF0000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83" name="テキスト ボックス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6392" y="2054377"/>
                  <a:ext cx="1562287" cy="348942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1556" r="-3113" b="-1754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下矢印 84"/>
            <p:cNvSpPr/>
            <p:nvPr/>
          </p:nvSpPr>
          <p:spPr bwMode="auto">
            <a:xfrm rot="16200000" flipH="1">
              <a:off x="5654931" y="1964891"/>
              <a:ext cx="225083" cy="493314"/>
            </a:xfrm>
            <a:prstGeom prst="downArrow">
              <a:avLst/>
            </a:prstGeom>
            <a:solidFill>
              <a:srgbClr val="FF00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テキスト ボックス 86"/>
                <p:cNvSpPr txBox="1"/>
                <p:nvPr/>
              </p:nvSpPr>
              <p:spPr>
                <a:xfrm>
                  <a:off x="7357193" y="2463617"/>
                  <a:ext cx="14061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1800" b="0" i="0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Λ</m:t>
                      </m:r>
                      <m:r>
                        <a:rPr kumimoji="1" lang="en-US" altLang="ja-JP" sz="1800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∼1</m:t>
                      </m:r>
                    </m:oMath>
                  </a14:m>
                  <a:r>
                    <a:rPr kumimoji="1" lang="ja-JP" altLang="en-US" sz="1800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 </a:t>
                  </a:r>
                  <a:r>
                    <a:rPr kumimoji="1" lang="en-US" altLang="ja-JP" sz="1800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GeV/c</a:t>
                  </a:r>
                  <a:endParaRPr kumimoji="1" lang="ja-JP" altLang="en-US" sz="1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87" name="テキスト ボックス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7193" y="2463617"/>
                  <a:ext cx="1406154" cy="369332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t="-8197" r="-2165" b="-2459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テキスト ボックス 87"/>
              <p:cNvSpPr txBox="1"/>
              <p:nvPr/>
            </p:nvSpPr>
            <p:spPr>
              <a:xfrm>
                <a:off x="3762750" y="2061931"/>
                <a:ext cx="1411733" cy="335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𝜂</m:t>
                          </m:r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𝑁</m:t>
                          </m:r>
                        </m:sub>
                      </m:sSub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=0.9</m:t>
                      </m:r>
                    </m:oMath>
                  </m:oMathPara>
                </a14:m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88" name="テキスト ボックス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750" y="2061931"/>
                <a:ext cx="1411733" cy="335092"/>
              </a:xfrm>
              <a:prstGeom prst="rect">
                <a:avLst/>
              </a:prstGeom>
              <a:blipFill rotWithShape="0">
                <a:blip r:embed="rId24"/>
                <a:stretch>
                  <a:fillRect l="-1293" r="-3448" b="-254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グループ化 94"/>
          <p:cNvGrpSpPr/>
          <p:nvPr/>
        </p:nvGrpSpPr>
        <p:grpSpPr>
          <a:xfrm>
            <a:off x="7641625" y="469146"/>
            <a:ext cx="782803" cy="811366"/>
            <a:chOff x="6837197" y="3102349"/>
            <a:chExt cx="782803" cy="811366"/>
          </a:xfrm>
        </p:grpSpPr>
        <p:sp>
          <p:nvSpPr>
            <p:cNvPr id="93" name="円弧 92"/>
            <p:cNvSpPr/>
            <p:nvPr/>
          </p:nvSpPr>
          <p:spPr bwMode="auto">
            <a:xfrm>
              <a:off x="6838747" y="3172958"/>
              <a:ext cx="781253" cy="740757"/>
            </a:xfrm>
            <a:prstGeom prst="arc">
              <a:avLst>
                <a:gd name="adj1" fmla="val 11252149"/>
                <a:gd name="adj2" fmla="val 21189677"/>
              </a:avLst>
            </a:prstGeom>
            <a:noFill/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弧 93"/>
            <p:cNvSpPr/>
            <p:nvPr/>
          </p:nvSpPr>
          <p:spPr bwMode="auto">
            <a:xfrm rot="10800000">
              <a:off x="6837197" y="3102349"/>
              <a:ext cx="781253" cy="698437"/>
            </a:xfrm>
            <a:prstGeom prst="arc">
              <a:avLst>
                <a:gd name="adj1" fmla="val 11252149"/>
                <a:gd name="adj2" fmla="val 21189677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円/楕円 32"/>
          <p:cNvSpPr/>
          <p:nvPr/>
        </p:nvSpPr>
        <p:spPr bwMode="auto">
          <a:xfrm>
            <a:off x="7610935" y="820272"/>
            <a:ext cx="72683" cy="72683"/>
          </a:xfrm>
          <a:prstGeom prst="ellipse">
            <a:avLst/>
          </a:prstGeom>
          <a:solidFill>
            <a:schemeClr val="tx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97" name="円/楕円 96"/>
          <p:cNvSpPr/>
          <p:nvPr/>
        </p:nvSpPr>
        <p:spPr bwMode="auto">
          <a:xfrm>
            <a:off x="8375650" y="808270"/>
            <a:ext cx="72683" cy="72683"/>
          </a:xfrm>
          <a:prstGeom prst="ellipse">
            <a:avLst/>
          </a:prstGeom>
          <a:solidFill>
            <a:schemeClr val="tx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6108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18" grpId="0"/>
      <p:bldP spid="76" grpId="0"/>
      <p:bldP spid="54" grpId="0"/>
      <p:bldP spid="77" grpId="0"/>
      <p:bldP spid="78" grpId="0" animBg="1"/>
      <p:bldP spid="81" grpId="0"/>
      <p:bldP spid="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830FB776-120D-415F-A660-AD063D40070C}" type="slidenum">
              <a:rPr kumimoji="0" lang="en-US" altLang="ja-JP">
                <a:solidFill>
                  <a:srgbClr val="43337D"/>
                </a:solidFill>
                <a:latin typeface="Tahoma" panose="020B0604030504040204" pitchFamily="34" charset="0"/>
              </a:rPr>
              <a:pPr/>
              <a:t>5</a:t>
            </a:fld>
            <a:endParaRPr kumimoji="0" lang="en-US" altLang="ja-JP" dirty="0">
              <a:solidFill>
                <a:srgbClr val="43337D"/>
              </a:solidFill>
              <a:latin typeface="Tahoma" panose="020B0604030504040204" pitchFamily="34" charset="0"/>
            </a:endParaRPr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 smtClean="0"/>
              <a:t>Exotic atom &amp; nucleus</a:t>
            </a:r>
            <a:endParaRPr lang="ja-JP" altLang="en-US" dirty="0" smtClean="0"/>
          </a:p>
        </p:txBody>
      </p:sp>
      <p:grpSp>
        <p:nvGrpSpPr>
          <p:cNvPr id="416789" name="Group 21"/>
          <p:cNvGrpSpPr>
            <a:grpSpLocks/>
          </p:cNvGrpSpPr>
          <p:nvPr/>
        </p:nvGrpSpPr>
        <p:grpSpPr bwMode="auto">
          <a:xfrm>
            <a:off x="3513138" y="3289300"/>
            <a:ext cx="762000" cy="703263"/>
            <a:chOff x="2213" y="2072"/>
            <a:chExt cx="480" cy="443"/>
          </a:xfrm>
        </p:grpSpPr>
        <p:grpSp>
          <p:nvGrpSpPr>
            <p:cNvPr id="14399" name="Group 3"/>
            <p:cNvGrpSpPr>
              <a:grpSpLocks/>
            </p:cNvGrpSpPr>
            <p:nvPr/>
          </p:nvGrpSpPr>
          <p:grpSpPr bwMode="auto">
            <a:xfrm>
              <a:off x="2213" y="2072"/>
              <a:ext cx="480" cy="443"/>
              <a:chOff x="1872" y="1872"/>
              <a:chExt cx="624" cy="576"/>
            </a:xfrm>
          </p:grpSpPr>
          <p:sp>
            <p:nvSpPr>
              <p:cNvPr id="416772" name="Oval 4"/>
              <p:cNvSpPr>
                <a:spLocks noChangeArrowheads="1"/>
              </p:cNvSpPr>
              <p:nvPr/>
            </p:nvSpPr>
            <p:spPr bwMode="auto">
              <a:xfrm>
                <a:off x="2016" y="2064"/>
                <a:ext cx="191" cy="1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6773" name="Oval 5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1" cy="19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6774" name="Oval 6"/>
              <p:cNvSpPr>
                <a:spLocks noChangeArrowheads="1"/>
              </p:cNvSpPr>
              <p:nvPr/>
            </p:nvSpPr>
            <p:spPr bwMode="auto">
              <a:xfrm>
                <a:off x="1920" y="1920"/>
                <a:ext cx="192" cy="19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3333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6775" name="Oval 7"/>
              <p:cNvSpPr>
                <a:spLocks noChangeArrowheads="1"/>
              </p:cNvSpPr>
              <p:nvPr/>
            </p:nvSpPr>
            <p:spPr bwMode="auto">
              <a:xfrm>
                <a:off x="2161" y="2161"/>
                <a:ext cx="191" cy="1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6776" name="Oval 8"/>
              <p:cNvSpPr>
                <a:spLocks noChangeArrowheads="1"/>
              </p:cNvSpPr>
              <p:nvPr/>
            </p:nvSpPr>
            <p:spPr bwMode="auto">
              <a:xfrm>
                <a:off x="1968" y="2207"/>
                <a:ext cx="192" cy="19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3333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6777" name="Oval 9"/>
              <p:cNvSpPr>
                <a:spLocks noChangeArrowheads="1"/>
              </p:cNvSpPr>
              <p:nvPr/>
            </p:nvSpPr>
            <p:spPr bwMode="auto">
              <a:xfrm>
                <a:off x="2255" y="2064"/>
                <a:ext cx="192" cy="1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3333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6778" name="Oval 10"/>
              <p:cNvSpPr>
                <a:spLocks noChangeArrowheads="1"/>
              </p:cNvSpPr>
              <p:nvPr/>
            </p:nvSpPr>
            <p:spPr bwMode="auto">
              <a:xfrm>
                <a:off x="2304" y="1983"/>
                <a:ext cx="192" cy="19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6779" name="Oval 11"/>
              <p:cNvSpPr>
                <a:spLocks noChangeArrowheads="1"/>
              </p:cNvSpPr>
              <p:nvPr/>
            </p:nvSpPr>
            <p:spPr bwMode="auto">
              <a:xfrm>
                <a:off x="2112" y="2016"/>
                <a:ext cx="191" cy="1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3333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6780" name="Oval 12"/>
              <p:cNvSpPr>
                <a:spLocks noChangeArrowheads="1"/>
              </p:cNvSpPr>
              <p:nvPr/>
            </p:nvSpPr>
            <p:spPr bwMode="auto">
              <a:xfrm>
                <a:off x="2112" y="2256"/>
                <a:ext cx="191" cy="19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6781" name="Oval 13"/>
              <p:cNvSpPr>
                <a:spLocks noChangeArrowheads="1"/>
              </p:cNvSpPr>
              <p:nvPr/>
            </p:nvSpPr>
            <p:spPr bwMode="auto">
              <a:xfrm>
                <a:off x="2207" y="1872"/>
                <a:ext cx="192" cy="19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3333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6782" name="Oval 14"/>
              <p:cNvSpPr>
                <a:spLocks noChangeArrowheads="1"/>
              </p:cNvSpPr>
              <p:nvPr/>
            </p:nvSpPr>
            <p:spPr bwMode="auto">
              <a:xfrm>
                <a:off x="1872" y="2064"/>
                <a:ext cx="192" cy="1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6783" name="Oval 15"/>
              <p:cNvSpPr>
                <a:spLocks noChangeArrowheads="1"/>
              </p:cNvSpPr>
              <p:nvPr/>
            </p:nvSpPr>
            <p:spPr bwMode="auto">
              <a:xfrm>
                <a:off x="2255" y="2161"/>
                <a:ext cx="192" cy="1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3333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16785" name="Oval 17"/>
            <p:cNvSpPr>
              <a:spLocks noChangeArrowheads="1"/>
            </p:cNvSpPr>
            <p:nvPr/>
          </p:nvSpPr>
          <p:spPr bwMode="auto">
            <a:xfrm>
              <a:off x="2304" y="216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6790" name="Text Box 22"/>
          <p:cNvSpPr txBox="1">
            <a:spLocks noChangeArrowheads="1"/>
          </p:cNvSpPr>
          <p:nvPr/>
        </p:nvSpPr>
        <p:spPr bwMode="auto">
          <a:xfrm>
            <a:off x="6069363" y="838200"/>
            <a:ext cx="16090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16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Exotic nucleus</a:t>
            </a:r>
            <a:endParaRPr lang="ja-JP" altLang="en-US" sz="1600" u="sng" dirty="0">
              <a:effectLst>
                <a:outerShdw blurRad="38100" dist="38100" dir="2700000" algn="tl">
                  <a:srgbClr val="C0C0C0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6791" name="Text Box 23"/>
          <p:cNvSpPr txBox="1">
            <a:spLocks noChangeArrowheads="1"/>
          </p:cNvSpPr>
          <p:nvPr/>
        </p:nvSpPr>
        <p:spPr bwMode="auto">
          <a:xfrm>
            <a:off x="373790" y="838200"/>
            <a:ext cx="13669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16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Exotic atom</a:t>
            </a:r>
            <a:endParaRPr lang="ja-JP" altLang="en-US" sz="1600" u="sng" dirty="0">
              <a:effectLst>
                <a:outerShdw blurRad="38100" dist="38100" dir="2700000" algn="tl">
                  <a:srgbClr val="C0C0C0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4343" name="Group 24"/>
          <p:cNvGrpSpPr>
            <a:grpSpLocks/>
          </p:cNvGrpSpPr>
          <p:nvPr/>
        </p:nvGrpSpPr>
        <p:grpSpPr bwMode="auto">
          <a:xfrm>
            <a:off x="1344613" y="1649413"/>
            <a:ext cx="587375" cy="542925"/>
            <a:chOff x="1872" y="1872"/>
            <a:chExt cx="624" cy="576"/>
          </a:xfrm>
        </p:grpSpPr>
        <p:sp>
          <p:nvSpPr>
            <p:cNvPr id="416793" name="Oval 25"/>
            <p:cNvSpPr>
              <a:spLocks noChangeArrowheads="1"/>
            </p:cNvSpPr>
            <p:nvPr/>
          </p:nvSpPr>
          <p:spPr bwMode="auto">
            <a:xfrm>
              <a:off x="2015" y="206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794" name="Oval 26"/>
            <p:cNvSpPr>
              <a:spLocks noChangeArrowheads="1"/>
            </p:cNvSpPr>
            <p:nvPr/>
          </p:nvSpPr>
          <p:spPr bwMode="auto">
            <a:xfrm>
              <a:off x="2064" y="18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795" name="Oval 27"/>
            <p:cNvSpPr>
              <a:spLocks noChangeArrowheads="1"/>
            </p:cNvSpPr>
            <p:nvPr/>
          </p:nvSpPr>
          <p:spPr bwMode="auto">
            <a:xfrm>
              <a:off x="1919" y="1921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796" name="Oval 28"/>
            <p:cNvSpPr>
              <a:spLocks noChangeArrowheads="1"/>
            </p:cNvSpPr>
            <p:nvPr/>
          </p:nvSpPr>
          <p:spPr bwMode="auto">
            <a:xfrm>
              <a:off x="2160" y="216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797" name="Oval 29"/>
            <p:cNvSpPr>
              <a:spLocks noChangeArrowheads="1"/>
            </p:cNvSpPr>
            <p:nvPr/>
          </p:nvSpPr>
          <p:spPr bwMode="auto">
            <a:xfrm>
              <a:off x="1968" y="2209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798" name="Oval 30"/>
            <p:cNvSpPr>
              <a:spLocks noChangeArrowheads="1"/>
            </p:cNvSpPr>
            <p:nvPr/>
          </p:nvSpPr>
          <p:spPr bwMode="auto">
            <a:xfrm>
              <a:off x="2257" y="206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799" name="Oval 31"/>
            <p:cNvSpPr>
              <a:spLocks noChangeArrowheads="1"/>
            </p:cNvSpPr>
            <p:nvPr/>
          </p:nvSpPr>
          <p:spPr bwMode="auto">
            <a:xfrm>
              <a:off x="2304" y="1983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800" name="Oval 32"/>
            <p:cNvSpPr>
              <a:spLocks noChangeArrowheads="1"/>
            </p:cNvSpPr>
            <p:nvPr/>
          </p:nvSpPr>
          <p:spPr bwMode="auto">
            <a:xfrm>
              <a:off x="2111" y="2017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801" name="Oval 33"/>
            <p:cNvSpPr>
              <a:spLocks noChangeArrowheads="1"/>
            </p:cNvSpPr>
            <p:nvPr/>
          </p:nvSpPr>
          <p:spPr bwMode="auto">
            <a:xfrm>
              <a:off x="2111" y="225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802" name="Oval 34"/>
            <p:cNvSpPr>
              <a:spLocks noChangeArrowheads="1"/>
            </p:cNvSpPr>
            <p:nvPr/>
          </p:nvSpPr>
          <p:spPr bwMode="auto">
            <a:xfrm>
              <a:off x="2208" y="18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803" name="Oval 35"/>
            <p:cNvSpPr>
              <a:spLocks noChangeArrowheads="1"/>
            </p:cNvSpPr>
            <p:nvPr/>
          </p:nvSpPr>
          <p:spPr bwMode="auto">
            <a:xfrm>
              <a:off x="1872" y="206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804" name="Oval 36"/>
            <p:cNvSpPr>
              <a:spLocks noChangeArrowheads="1"/>
            </p:cNvSpPr>
            <p:nvPr/>
          </p:nvSpPr>
          <p:spPr bwMode="auto">
            <a:xfrm>
              <a:off x="2257" y="216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6808" name="Oval 40"/>
          <p:cNvSpPr>
            <a:spLocks noChangeArrowheads="1"/>
          </p:cNvSpPr>
          <p:nvPr/>
        </p:nvSpPr>
        <p:spPr bwMode="auto">
          <a:xfrm>
            <a:off x="1111250" y="1363663"/>
            <a:ext cx="1066800" cy="1066800"/>
          </a:xfrm>
          <a:prstGeom prst="ellips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6806" name="Oval 38"/>
          <p:cNvSpPr>
            <a:spLocks noChangeArrowheads="1"/>
          </p:cNvSpPr>
          <p:nvPr/>
        </p:nvSpPr>
        <p:spPr bwMode="auto">
          <a:xfrm>
            <a:off x="1158875" y="1420813"/>
            <a:ext cx="222250" cy="2190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6833" name="Text Box 65"/>
              <p:cNvSpPr txBox="1">
                <a:spLocks noChangeArrowheads="1"/>
              </p:cNvSpPr>
              <p:nvPr/>
            </p:nvSpPr>
            <p:spPr bwMode="auto">
              <a:xfrm>
                <a:off x="4898673" y="3886200"/>
                <a:ext cx="4087979" cy="923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600" b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Physics at 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ja-JP" sz="1600" b="0" i="1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altLang="ja-JP" sz="1600" b="0" i="1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sz="1600" b="0" i="1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sz="16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ja-JP" sz="1600" i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1600" i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 </a:t>
                </a:r>
                <a:r>
                  <a:rPr lang="en-US" altLang="ja-JP" sz="16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/>
                </a:r>
                <a:br>
                  <a:rPr lang="en-US" altLang="ja-JP" sz="16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</a:br>
                <a:endParaRPr lang="ja-JP" altLang="en-US" sz="5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lvl="1" eaLnBrk="1" hangingPunct="1">
                  <a:defRPr/>
                </a:pPr>
                <a:r>
                  <a:rPr lang="ja-JP" altLang="en-US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  <a:sym typeface="Wingdings" panose="05000000000000000000" pitchFamily="2" charset="2"/>
                  </a:rPr>
                  <a:t>   	</a:t>
                </a:r>
                <a14:m>
                  <m:oMath xmlns:m="http://schemas.openxmlformats.org/officeDocument/2006/math">
                    <m:r>
                      <a:rPr lang="ja-JP" altLang="en-US" sz="1600" i="1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⟺</m:t>
                    </m:r>
                  </m:oMath>
                </a14:m>
                <a:r>
                  <a:rPr lang="ja-JP" altLang="en-US" sz="16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  <a:sym typeface="Wingdings" panose="05000000000000000000" pitchFamily="2" charset="2"/>
                  </a:rPr>
                  <a:t> </a:t>
                </a:r>
                <a:r>
                  <a:rPr lang="en-US" altLang="ja-JP" sz="16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  <a:sym typeface="Wingdings" panose="05000000000000000000" pitchFamily="2" charset="2"/>
                  </a:rPr>
                  <a:t>Complemental information</a:t>
                </a:r>
                <a:br>
                  <a:rPr lang="en-US" altLang="ja-JP" sz="16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  <a:sym typeface="Wingdings" panose="05000000000000000000" pitchFamily="2" charset="2"/>
                  </a:rPr>
                </a:br>
                <a:r>
                  <a:rPr lang="en-US" altLang="ja-JP" sz="16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  <a:sym typeface="Wingdings" panose="05000000000000000000" pitchFamily="2" charset="2"/>
                  </a:rPr>
                  <a:t>to high T/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Meiryo UI" panose="020B0604030504040204" pitchFamily="50" charset="-128"/>
                        <a:cs typeface="Meiryo UI" panose="020B0604030504040204" pitchFamily="50" charset="-128"/>
                        <a:sym typeface="Wingdings" panose="05000000000000000000" pitchFamily="2" charset="2"/>
                      </a:rPr>
                      <m:t>𝜌</m:t>
                    </m:r>
                  </m:oMath>
                </a14:m>
                <a:r>
                  <a:rPr lang="ja-JP" altLang="en-US" sz="16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  <a:sym typeface="Wingdings" panose="05000000000000000000" pitchFamily="2" charset="2"/>
                  </a:rPr>
                  <a:t> </a:t>
                </a:r>
                <a:r>
                  <a:rPr lang="en-US" altLang="ja-JP" sz="16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  <a:sym typeface="Wingdings" panose="05000000000000000000" pitchFamily="2" charset="2"/>
                  </a:rPr>
                  <a:t>at RHIC etc.</a:t>
                </a:r>
                <a:endParaRPr lang="ja-JP" alt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16833" name="Text 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98673" y="3886200"/>
                <a:ext cx="4087979" cy="923330"/>
              </a:xfrm>
              <a:prstGeom prst="rect">
                <a:avLst/>
              </a:prstGeom>
              <a:blipFill rotWithShape="0">
                <a:blip r:embed="rId7"/>
                <a:stretch>
                  <a:fillRect t="-2649" r="-746" b="-86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6863" name="Freeform 95"/>
          <p:cNvSpPr>
            <a:spLocks/>
          </p:cNvSpPr>
          <p:nvPr/>
        </p:nvSpPr>
        <p:spPr bwMode="auto">
          <a:xfrm>
            <a:off x="3186113" y="4270375"/>
            <a:ext cx="1587" cy="1252538"/>
          </a:xfrm>
          <a:custGeom>
            <a:avLst/>
            <a:gdLst>
              <a:gd name="T0" fmla="*/ 1 w 1"/>
              <a:gd name="T1" fmla="*/ 789 h 789"/>
              <a:gd name="T2" fmla="*/ 0 w 1"/>
              <a:gd name="T3" fmla="*/ 0 h 78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789">
                <a:moveTo>
                  <a:pt x="1" y="789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6864" name="Freeform 96"/>
          <p:cNvSpPr>
            <a:spLocks/>
          </p:cNvSpPr>
          <p:nvPr/>
        </p:nvSpPr>
        <p:spPr bwMode="auto">
          <a:xfrm>
            <a:off x="2819400" y="4168775"/>
            <a:ext cx="374650" cy="122238"/>
          </a:xfrm>
          <a:custGeom>
            <a:avLst/>
            <a:gdLst>
              <a:gd name="T0" fmla="*/ 236 w 236"/>
              <a:gd name="T1" fmla="*/ 77 h 77"/>
              <a:gd name="T2" fmla="*/ 0 w 236"/>
              <a:gd name="T3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6" h="77">
                <a:moveTo>
                  <a:pt x="236" y="77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6865" name="Text Box 97"/>
              <p:cNvSpPr txBox="1">
                <a:spLocks noChangeArrowheads="1"/>
              </p:cNvSpPr>
              <p:nvPr/>
            </p:nvSpPr>
            <p:spPr bwMode="auto">
              <a:xfrm>
                <a:off x="4388878" y="4985921"/>
                <a:ext cx="2779479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altLang="ja-JP" sz="16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Normal nuclear 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b="0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Meiryo UI" panose="020B0604030504040204" pitchFamily="50" charset="-128"/>
                            <a:cs typeface="Meiryo UI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1600" b="0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Meiryo UI" panose="020B0604030504040204" pitchFamily="50" charset="-128"/>
                            <a:cs typeface="Meiryo UI" panose="020B0604030504040204" pitchFamily="50" charset="-128"/>
                          </a:rPr>
                          <m:t>𝜌</m:t>
                        </m:r>
                      </m:e>
                      <m:sub>
                        <m:r>
                          <a:rPr lang="en-US" altLang="ja-JP" sz="1600" b="0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Meiryo UI" panose="020B0604030504040204" pitchFamily="50" charset="-128"/>
                            <a:cs typeface="Meiryo UI" panose="020B0604030504040204" pitchFamily="50" charset="-128"/>
                          </a:rPr>
                          <m:t>0</m:t>
                        </m:r>
                      </m:sub>
                    </m:sSub>
                  </m:oMath>
                </a14:m>
                <a:endParaRPr lang="en-US" altLang="ja-JP" sz="1600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16865" name="Text 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8878" y="4985921"/>
                <a:ext cx="2779479" cy="338554"/>
              </a:xfrm>
              <a:prstGeom prst="rect">
                <a:avLst/>
              </a:prstGeom>
              <a:blipFill rotWithShape="0">
                <a:blip r:embed="rId13"/>
                <a:stretch>
                  <a:fillRect l="-877" t="-7273" b="-309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6866" name="Line 98"/>
          <p:cNvSpPr>
            <a:spLocks noChangeShapeType="1"/>
          </p:cNvSpPr>
          <p:nvPr/>
        </p:nvSpPr>
        <p:spPr bwMode="auto">
          <a:xfrm flipH="1">
            <a:off x="3200400" y="5181600"/>
            <a:ext cx="1143000" cy="3365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6867" name="Oval 99"/>
          <p:cNvSpPr>
            <a:spLocks noChangeArrowheads="1"/>
          </p:cNvSpPr>
          <p:nvPr/>
        </p:nvSpPr>
        <p:spPr bwMode="auto">
          <a:xfrm>
            <a:off x="2987675" y="5305425"/>
            <a:ext cx="381000" cy="381000"/>
          </a:xfrm>
          <a:prstGeom prst="ellipse">
            <a:avLst/>
          </a:prstGeom>
          <a:gradFill rotWithShape="1">
            <a:gsLst>
              <a:gs pos="0">
                <a:srgbClr val="FF0000">
                  <a:alpha val="60001"/>
                </a:srgbClr>
              </a:gs>
              <a:gs pos="100000">
                <a:srgbClr val="FF0000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6874" name="Group 106"/>
          <p:cNvGrpSpPr>
            <a:grpSpLocks/>
          </p:cNvGrpSpPr>
          <p:nvPr/>
        </p:nvGrpSpPr>
        <p:grpSpPr bwMode="auto">
          <a:xfrm>
            <a:off x="684213" y="3124200"/>
            <a:ext cx="4624388" cy="3662363"/>
            <a:chOff x="431" y="1968"/>
            <a:chExt cx="2913" cy="2307"/>
          </a:xfrm>
        </p:grpSpPr>
        <p:sp>
          <p:nvSpPr>
            <p:cNvPr id="416835" name="Line 67"/>
            <p:cNvSpPr>
              <a:spLocks noChangeShapeType="1"/>
            </p:cNvSpPr>
            <p:nvPr/>
          </p:nvSpPr>
          <p:spPr bwMode="auto">
            <a:xfrm flipV="1">
              <a:off x="1776" y="2064"/>
              <a:ext cx="0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836" name="Line 68"/>
            <p:cNvSpPr>
              <a:spLocks noChangeShapeType="1"/>
            </p:cNvSpPr>
            <p:nvPr/>
          </p:nvSpPr>
          <p:spPr bwMode="auto">
            <a:xfrm>
              <a:off x="1776" y="3408"/>
              <a:ext cx="144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837" name="Line 69"/>
            <p:cNvSpPr>
              <a:spLocks noChangeShapeType="1"/>
            </p:cNvSpPr>
            <p:nvPr/>
          </p:nvSpPr>
          <p:spPr bwMode="auto">
            <a:xfrm flipH="1">
              <a:off x="672" y="3408"/>
              <a:ext cx="1104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838" name="Freeform 70"/>
            <p:cNvSpPr>
              <a:spLocks/>
            </p:cNvSpPr>
            <p:nvPr/>
          </p:nvSpPr>
          <p:spPr bwMode="auto">
            <a:xfrm>
              <a:off x="1776" y="2352"/>
              <a:ext cx="1008" cy="1392"/>
            </a:xfrm>
            <a:custGeom>
              <a:avLst/>
              <a:gdLst>
                <a:gd name="T0" fmla="*/ 0 w 1008"/>
                <a:gd name="T1" fmla="*/ 0 h 1392"/>
                <a:gd name="T2" fmla="*/ 438 w 1008"/>
                <a:gd name="T3" fmla="*/ 678 h 1392"/>
                <a:gd name="T4" fmla="*/ 705 w 1008"/>
                <a:gd name="T5" fmla="*/ 1113 h 1392"/>
                <a:gd name="T6" fmla="*/ 1008 w 1008"/>
                <a:gd name="T7" fmla="*/ 1392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8" h="1392">
                  <a:moveTo>
                    <a:pt x="0" y="0"/>
                  </a:moveTo>
                  <a:cubicBezTo>
                    <a:pt x="73" y="113"/>
                    <a:pt x="321" y="493"/>
                    <a:pt x="438" y="678"/>
                  </a:cubicBezTo>
                  <a:cubicBezTo>
                    <a:pt x="555" y="863"/>
                    <a:pt x="610" y="994"/>
                    <a:pt x="705" y="1113"/>
                  </a:cubicBezTo>
                  <a:cubicBezTo>
                    <a:pt x="800" y="1232"/>
                    <a:pt x="945" y="1334"/>
                    <a:pt x="1008" y="1392"/>
                  </a:cubicBezTo>
                </a:path>
              </a:pathLst>
            </a:custGeom>
            <a:noFill/>
            <a:ln w="127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839" name="Freeform 71"/>
            <p:cNvSpPr>
              <a:spLocks/>
            </p:cNvSpPr>
            <p:nvPr/>
          </p:nvSpPr>
          <p:spPr bwMode="auto">
            <a:xfrm>
              <a:off x="983" y="2352"/>
              <a:ext cx="793" cy="1263"/>
            </a:xfrm>
            <a:custGeom>
              <a:avLst/>
              <a:gdLst>
                <a:gd name="T0" fmla="*/ 793 w 793"/>
                <a:gd name="T1" fmla="*/ 0 h 1263"/>
                <a:gd name="T2" fmla="*/ 553 w 793"/>
                <a:gd name="T3" fmla="*/ 48 h 1263"/>
                <a:gd name="T4" fmla="*/ 361 w 793"/>
                <a:gd name="T5" fmla="*/ 240 h 1263"/>
                <a:gd name="T6" fmla="*/ 241 w 793"/>
                <a:gd name="T7" fmla="*/ 631 h 1263"/>
                <a:gd name="T8" fmla="*/ 142 w 793"/>
                <a:gd name="T9" fmla="*/ 1060 h 1263"/>
                <a:gd name="T10" fmla="*/ 0 w 793"/>
                <a:gd name="T11" fmla="*/ 1263 h 1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3" h="1263">
                  <a:moveTo>
                    <a:pt x="793" y="0"/>
                  </a:moveTo>
                  <a:cubicBezTo>
                    <a:pt x="709" y="4"/>
                    <a:pt x="625" y="8"/>
                    <a:pt x="553" y="48"/>
                  </a:cubicBezTo>
                  <a:cubicBezTo>
                    <a:pt x="481" y="88"/>
                    <a:pt x="413" y="143"/>
                    <a:pt x="361" y="240"/>
                  </a:cubicBezTo>
                  <a:cubicBezTo>
                    <a:pt x="309" y="337"/>
                    <a:pt x="277" y="494"/>
                    <a:pt x="241" y="631"/>
                  </a:cubicBezTo>
                  <a:cubicBezTo>
                    <a:pt x="205" y="768"/>
                    <a:pt x="182" y="955"/>
                    <a:pt x="142" y="1060"/>
                  </a:cubicBezTo>
                  <a:cubicBezTo>
                    <a:pt x="102" y="1165"/>
                    <a:pt x="30" y="1221"/>
                    <a:pt x="0" y="1263"/>
                  </a:cubicBezTo>
                </a:path>
              </a:pathLst>
            </a:custGeom>
            <a:noFill/>
            <a:ln w="127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840" name="Freeform 72"/>
            <p:cNvSpPr>
              <a:spLocks/>
            </p:cNvSpPr>
            <p:nvPr/>
          </p:nvSpPr>
          <p:spPr bwMode="auto">
            <a:xfrm>
              <a:off x="984" y="3614"/>
              <a:ext cx="1800" cy="298"/>
            </a:xfrm>
            <a:custGeom>
              <a:avLst/>
              <a:gdLst>
                <a:gd name="T0" fmla="*/ 0 w 1800"/>
                <a:gd name="T1" fmla="*/ 0 h 298"/>
                <a:gd name="T2" fmla="*/ 216 w 1800"/>
                <a:gd name="T3" fmla="*/ 130 h 298"/>
                <a:gd name="T4" fmla="*/ 439 w 1800"/>
                <a:gd name="T5" fmla="*/ 228 h 298"/>
                <a:gd name="T6" fmla="*/ 744 w 1800"/>
                <a:gd name="T7" fmla="*/ 274 h 298"/>
                <a:gd name="T8" fmla="*/ 1224 w 1800"/>
                <a:gd name="T9" fmla="*/ 274 h 298"/>
                <a:gd name="T10" fmla="*/ 1800 w 1800"/>
                <a:gd name="T11" fmla="*/ 13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0" h="298">
                  <a:moveTo>
                    <a:pt x="0" y="0"/>
                  </a:moveTo>
                  <a:cubicBezTo>
                    <a:pt x="36" y="21"/>
                    <a:pt x="143" y="92"/>
                    <a:pt x="216" y="130"/>
                  </a:cubicBezTo>
                  <a:cubicBezTo>
                    <a:pt x="289" y="168"/>
                    <a:pt x="351" y="204"/>
                    <a:pt x="439" y="228"/>
                  </a:cubicBezTo>
                  <a:cubicBezTo>
                    <a:pt x="527" y="252"/>
                    <a:pt x="613" y="266"/>
                    <a:pt x="744" y="274"/>
                  </a:cubicBezTo>
                  <a:cubicBezTo>
                    <a:pt x="875" y="282"/>
                    <a:pt x="1048" y="298"/>
                    <a:pt x="1224" y="274"/>
                  </a:cubicBezTo>
                  <a:cubicBezTo>
                    <a:pt x="1400" y="250"/>
                    <a:pt x="1600" y="190"/>
                    <a:pt x="1800" y="130"/>
                  </a:cubicBezTo>
                </a:path>
              </a:pathLst>
            </a:custGeom>
            <a:noFill/>
            <a:ln w="127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841" name="Freeform 73"/>
            <p:cNvSpPr>
              <a:spLocks/>
            </p:cNvSpPr>
            <p:nvPr/>
          </p:nvSpPr>
          <p:spPr bwMode="auto">
            <a:xfrm>
              <a:off x="1085" y="2546"/>
              <a:ext cx="823" cy="1126"/>
            </a:xfrm>
            <a:custGeom>
              <a:avLst/>
              <a:gdLst>
                <a:gd name="T0" fmla="*/ 823 w 823"/>
                <a:gd name="T1" fmla="*/ 0 h 1126"/>
                <a:gd name="T2" fmla="*/ 595 w 823"/>
                <a:gd name="T3" fmla="*/ 46 h 1126"/>
                <a:gd name="T4" fmla="*/ 417 w 823"/>
                <a:gd name="T5" fmla="*/ 228 h 1126"/>
                <a:gd name="T6" fmla="*/ 307 w 823"/>
                <a:gd name="T7" fmla="*/ 574 h 1126"/>
                <a:gd name="T8" fmla="*/ 166 w 823"/>
                <a:gd name="T9" fmla="*/ 976 h 1126"/>
                <a:gd name="T10" fmla="*/ 0 w 823"/>
                <a:gd name="T11" fmla="*/ 1126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3" h="1126">
                  <a:moveTo>
                    <a:pt x="823" y="0"/>
                  </a:moveTo>
                  <a:cubicBezTo>
                    <a:pt x="785" y="8"/>
                    <a:pt x="663" y="8"/>
                    <a:pt x="595" y="46"/>
                  </a:cubicBezTo>
                  <a:cubicBezTo>
                    <a:pt x="527" y="84"/>
                    <a:pt x="465" y="140"/>
                    <a:pt x="417" y="228"/>
                  </a:cubicBezTo>
                  <a:cubicBezTo>
                    <a:pt x="369" y="316"/>
                    <a:pt x="349" y="449"/>
                    <a:pt x="307" y="574"/>
                  </a:cubicBezTo>
                  <a:cubicBezTo>
                    <a:pt x="265" y="699"/>
                    <a:pt x="217" y="884"/>
                    <a:pt x="166" y="976"/>
                  </a:cubicBezTo>
                  <a:cubicBezTo>
                    <a:pt x="115" y="1068"/>
                    <a:pt x="35" y="1095"/>
                    <a:pt x="0" y="1126"/>
                  </a:cubicBezTo>
                </a:path>
              </a:pathLst>
            </a:custGeom>
            <a:noFill/>
            <a:ln w="127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842" name="Freeform 74"/>
            <p:cNvSpPr>
              <a:spLocks/>
            </p:cNvSpPr>
            <p:nvPr/>
          </p:nvSpPr>
          <p:spPr bwMode="auto">
            <a:xfrm>
              <a:off x="1235" y="2838"/>
              <a:ext cx="856" cy="924"/>
            </a:xfrm>
            <a:custGeom>
              <a:avLst/>
              <a:gdLst>
                <a:gd name="T0" fmla="*/ 856 w 856"/>
                <a:gd name="T1" fmla="*/ 0 h 924"/>
                <a:gd name="T2" fmla="*/ 602 w 856"/>
                <a:gd name="T3" fmla="*/ 61 h 924"/>
                <a:gd name="T4" fmla="*/ 445 w 856"/>
                <a:gd name="T5" fmla="*/ 244 h 924"/>
                <a:gd name="T6" fmla="*/ 319 w 856"/>
                <a:gd name="T7" fmla="*/ 559 h 924"/>
                <a:gd name="T8" fmla="*/ 183 w 856"/>
                <a:gd name="T9" fmla="*/ 810 h 924"/>
                <a:gd name="T10" fmla="*/ 0 w 856"/>
                <a:gd name="T11" fmla="*/ 924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6" h="924">
                  <a:moveTo>
                    <a:pt x="856" y="0"/>
                  </a:moveTo>
                  <a:cubicBezTo>
                    <a:pt x="813" y="10"/>
                    <a:pt x="671" y="20"/>
                    <a:pt x="602" y="61"/>
                  </a:cubicBezTo>
                  <a:cubicBezTo>
                    <a:pt x="533" y="102"/>
                    <a:pt x="492" y="161"/>
                    <a:pt x="445" y="244"/>
                  </a:cubicBezTo>
                  <a:cubicBezTo>
                    <a:pt x="398" y="327"/>
                    <a:pt x="363" y="465"/>
                    <a:pt x="319" y="559"/>
                  </a:cubicBezTo>
                  <a:cubicBezTo>
                    <a:pt x="275" y="653"/>
                    <a:pt x="236" y="749"/>
                    <a:pt x="183" y="810"/>
                  </a:cubicBezTo>
                  <a:cubicBezTo>
                    <a:pt x="130" y="871"/>
                    <a:pt x="38" y="900"/>
                    <a:pt x="0" y="924"/>
                  </a:cubicBezTo>
                </a:path>
              </a:pathLst>
            </a:custGeom>
            <a:noFill/>
            <a:ln w="127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843" name="Freeform 75"/>
            <p:cNvSpPr>
              <a:spLocks/>
            </p:cNvSpPr>
            <p:nvPr/>
          </p:nvSpPr>
          <p:spPr bwMode="auto">
            <a:xfrm>
              <a:off x="1418" y="3145"/>
              <a:ext cx="869" cy="692"/>
            </a:xfrm>
            <a:custGeom>
              <a:avLst/>
              <a:gdLst>
                <a:gd name="T0" fmla="*/ 869 w 869"/>
                <a:gd name="T1" fmla="*/ 0 h 692"/>
                <a:gd name="T2" fmla="*/ 592 w 869"/>
                <a:gd name="T3" fmla="*/ 68 h 692"/>
                <a:gd name="T4" fmla="*/ 414 w 869"/>
                <a:gd name="T5" fmla="*/ 309 h 692"/>
                <a:gd name="T6" fmla="*/ 189 w 869"/>
                <a:gd name="T7" fmla="*/ 576 h 692"/>
                <a:gd name="T8" fmla="*/ 0 w 869"/>
                <a:gd name="T9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692">
                  <a:moveTo>
                    <a:pt x="869" y="0"/>
                  </a:moveTo>
                  <a:cubicBezTo>
                    <a:pt x="823" y="11"/>
                    <a:pt x="668" y="17"/>
                    <a:pt x="592" y="68"/>
                  </a:cubicBezTo>
                  <a:cubicBezTo>
                    <a:pt x="516" y="119"/>
                    <a:pt x="481" y="224"/>
                    <a:pt x="414" y="309"/>
                  </a:cubicBezTo>
                  <a:cubicBezTo>
                    <a:pt x="347" y="394"/>
                    <a:pt x="258" y="512"/>
                    <a:pt x="189" y="576"/>
                  </a:cubicBezTo>
                  <a:cubicBezTo>
                    <a:pt x="120" y="640"/>
                    <a:pt x="39" y="668"/>
                    <a:pt x="0" y="692"/>
                  </a:cubicBezTo>
                </a:path>
              </a:pathLst>
            </a:custGeom>
            <a:noFill/>
            <a:ln w="127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844" name="Freeform 76"/>
            <p:cNvSpPr>
              <a:spLocks/>
            </p:cNvSpPr>
            <p:nvPr/>
          </p:nvSpPr>
          <p:spPr bwMode="auto">
            <a:xfrm>
              <a:off x="1728" y="3465"/>
              <a:ext cx="744" cy="423"/>
            </a:xfrm>
            <a:custGeom>
              <a:avLst/>
              <a:gdLst>
                <a:gd name="T0" fmla="*/ 744 w 744"/>
                <a:gd name="T1" fmla="*/ 0 h 423"/>
                <a:gd name="T2" fmla="*/ 497 w 744"/>
                <a:gd name="T3" fmla="*/ 94 h 423"/>
                <a:gd name="T4" fmla="*/ 308 w 744"/>
                <a:gd name="T5" fmla="*/ 220 h 423"/>
                <a:gd name="T6" fmla="*/ 156 w 744"/>
                <a:gd name="T7" fmla="*/ 356 h 423"/>
                <a:gd name="T8" fmla="*/ 0 w 744"/>
                <a:gd name="T9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4" h="423">
                  <a:moveTo>
                    <a:pt x="744" y="0"/>
                  </a:moveTo>
                  <a:cubicBezTo>
                    <a:pt x="703" y="16"/>
                    <a:pt x="570" y="57"/>
                    <a:pt x="497" y="94"/>
                  </a:cubicBezTo>
                  <a:cubicBezTo>
                    <a:pt x="424" y="131"/>
                    <a:pt x="365" y="176"/>
                    <a:pt x="308" y="220"/>
                  </a:cubicBezTo>
                  <a:cubicBezTo>
                    <a:pt x="251" y="264"/>
                    <a:pt x="207" y="322"/>
                    <a:pt x="156" y="356"/>
                  </a:cubicBezTo>
                  <a:cubicBezTo>
                    <a:pt x="105" y="390"/>
                    <a:pt x="32" y="409"/>
                    <a:pt x="0" y="423"/>
                  </a:cubicBezTo>
                </a:path>
              </a:pathLst>
            </a:custGeom>
            <a:noFill/>
            <a:ln w="127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845" name="Freeform 77"/>
            <p:cNvSpPr>
              <a:spLocks/>
            </p:cNvSpPr>
            <p:nvPr/>
          </p:nvSpPr>
          <p:spPr bwMode="auto">
            <a:xfrm>
              <a:off x="1507" y="2417"/>
              <a:ext cx="1127" cy="1368"/>
            </a:xfrm>
            <a:custGeom>
              <a:avLst/>
              <a:gdLst>
                <a:gd name="T0" fmla="*/ 0 w 1127"/>
                <a:gd name="T1" fmla="*/ 0 h 1368"/>
                <a:gd name="T2" fmla="*/ 236 w 1127"/>
                <a:gd name="T3" fmla="*/ 194 h 1368"/>
                <a:gd name="T4" fmla="*/ 508 w 1127"/>
                <a:gd name="T5" fmla="*/ 603 h 1368"/>
                <a:gd name="T6" fmla="*/ 791 w 1127"/>
                <a:gd name="T7" fmla="*/ 1048 h 1368"/>
                <a:gd name="T8" fmla="*/ 1127 w 1127"/>
                <a:gd name="T9" fmla="*/ 1368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7" h="1368">
                  <a:moveTo>
                    <a:pt x="0" y="0"/>
                  </a:moveTo>
                  <a:cubicBezTo>
                    <a:pt x="38" y="32"/>
                    <a:pt x="151" y="93"/>
                    <a:pt x="236" y="194"/>
                  </a:cubicBezTo>
                  <a:cubicBezTo>
                    <a:pt x="321" y="295"/>
                    <a:pt x="416" y="461"/>
                    <a:pt x="508" y="603"/>
                  </a:cubicBezTo>
                  <a:cubicBezTo>
                    <a:pt x="600" y="745"/>
                    <a:pt x="688" y="921"/>
                    <a:pt x="791" y="1048"/>
                  </a:cubicBezTo>
                  <a:cubicBezTo>
                    <a:pt x="894" y="1175"/>
                    <a:pt x="1057" y="1301"/>
                    <a:pt x="1127" y="1368"/>
                  </a:cubicBezTo>
                </a:path>
              </a:pathLst>
            </a:custGeom>
            <a:noFill/>
            <a:ln w="127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846" name="Freeform 78"/>
            <p:cNvSpPr>
              <a:spLocks/>
            </p:cNvSpPr>
            <p:nvPr/>
          </p:nvSpPr>
          <p:spPr bwMode="auto">
            <a:xfrm>
              <a:off x="1344" y="2592"/>
              <a:ext cx="1142" cy="1238"/>
            </a:xfrm>
            <a:custGeom>
              <a:avLst/>
              <a:gdLst>
                <a:gd name="T0" fmla="*/ 0 w 1142"/>
                <a:gd name="T1" fmla="*/ 0 h 1238"/>
                <a:gd name="T2" fmla="*/ 216 w 1142"/>
                <a:gd name="T3" fmla="*/ 119 h 1238"/>
                <a:gd name="T4" fmla="*/ 483 w 1142"/>
                <a:gd name="T5" fmla="*/ 438 h 1238"/>
                <a:gd name="T6" fmla="*/ 676 w 1142"/>
                <a:gd name="T7" fmla="*/ 726 h 1238"/>
                <a:gd name="T8" fmla="*/ 922 w 1142"/>
                <a:gd name="T9" fmla="*/ 1030 h 1238"/>
                <a:gd name="T10" fmla="*/ 1142 w 1142"/>
                <a:gd name="T11" fmla="*/ 1238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2" h="1238">
                  <a:moveTo>
                    <a:pt x="0" y="0"/>
                  </a:moveTo>
                  <a:cubicBezTo>
                    <a:pt x="36" y="20"/>
                    <a:pt x="136" y="46"/>
                    <a:pt x="216" y="119"/>
                  </a:cubicBezTo>
                  <a:cubicBezTo>
                    <a:pt x="296" y="192"/>
                    <a:pt x="406" y="337"/>
                    <a:pt x="483" y="438"/>
                  </a:cubicBezTo>
                  <a:cubicBezTo>
                    <a:pt x="560" y="539"/>
                    <a:pt x="603" y="627"/>
                    <a:pt x="676" y="726"/>
                  </a:cubicBezTo>
                  <a:cubicBezTo>
                    <a:pt x="749" y="825"/>
                    <a:pt x="844" y="945"/>
                    <a:pt x="922" y="1030"/>
                  </a:cubicBezTo>
                  <a:cubicBezTo>
                    <a:pt x="1000" y="1115"/>
                    <a:pt x="1096" y="1195"/>
                    <a:pt x="1142" y="1238"/>
                  </a:cubicBezTo>
                </a:path>
              </a:pathLst>
            </a:custGeom>
            <a:noFill/>
            <a:ln w="127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847" name="Freeform 79"/>
            <p:cNvSpPr>
              <a:spLocks/>
            </p:cNvSpPr>
            <p:nvPr/>
          </p:nvSpPr>
          <p:spPr bwMode="auto">
            <a:xfrm>
              <a:off x="1212" y="3035"/>
              <a:ext cx="1110" cy="834"/>
            </a:xfrm>
            <a:custGeom>
              <a:avLst/>
              <a:gdLst>
                <a:gd name="T0" fmla="*/ 0 w 1110"/>
                <a:gd name="T1" fmla="*/ 0 h 834"/>
                <a:gd name="T2" fmla="*/ 276 w 1110"/>
                <a:gd name="T3" fmla="*/ 181 h 834"/>
                <a:gd name="T4" fmla="*/ 564 w 1110"/>
                <a:gd name="T5" fmla="*/ 421 h 834"/>
                <a:gd name="T6" fmla="*/ 852 w 1110"/>
                <a:gd name="T7" fmla="*/ 661 h 834"/>
                <a:gd name="T8" fmla="*/ 1110 w 1110"/>
                <a:gd name="T9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0" h="834">
                  <a:moveTo>
                    <a:pt x="0" y="0"/>
                  </a:moveTo>
                  <a:cubicBezTo>
                    <a:pt x="46" y="31"/>
                    <a:pt x="182" y="111"/>
                    <a:pt x="276" y="181"/>
                  </a:cubicBezTo>
                  <a:cubicBezTo>
                    <a:pt x="370" y="251"/>
                    <a:pt x="468" y="341"/>
                    <a:pt x="564" y="421"/>
                  </a:cubicBezTo>
                  <a:cubicBezTo>
                    <a:pt x="660" y="501"/>
                    <a:pt x="761" y="592"/>
                    <a:pt x="852" y="661"/>
                  </a:cubicBezTo>
                  <a:cubicBezTo>
                    <a:pt x="943" y="730"/>
                    <a:pt x="1056" y="798"/>
                    <a:pt x="1110" y="834"/>
                  </a:cubicBezTo>
                </a:path>
              </a:pathLst>
            </a:custGeom>
            <a:noFill/>
            <a:ln w="127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848" name="Freeform 80"/>
            <p:cNvSpPr>
              <a:spLocks/>
            </p:cNvSpPr>
            <p:nvPr/>
          </p:nvSpPr>
          <p:spPr bwMode="auto">
            <a:xfrm>
              <a:off x="1145" y="3354"/>
              <a:ext cx="1018" cy="539"/>
            </a:xfrm>
            <a:custGeom>
              <a:avLst/>
              <a:gdLst>
                <a:gd name="T0" fmla="*/ 0 w 1018"/>
                <a:gd name="T1" fmla="*/ 0 h 539"/>
                <a:gd name="T2" fmla="*/ 378 w 1018"/>
                <a:gd name="T3" fmla="*/ 226 h 539"/>
                <a:gd name="T4" fmla="*/ 718 w 1018"/>
                <a:gd name="T5" fmla="*/ 399 h 539"/>
                <a:gd name="T6" fmla="*/ 1018 w 1018"/>
                <a:gd name="T7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8" h="539">
                  <a:moveTo>
                    <a:pt x="0" y="0"/>
                  </a:moveTo>
                  <a:cubicBezTo>
                    <a:pt x="63" y="38"/>
                    <a:pt x="258" y="160"/>
                    <a:pt x="378" y="226"/>
                  </a:cubicBezTo>
                  <a:cubicBezTo>
                    <a:pt x="498" y="292"/>
                    <a:pt x="611" y="347"/>
                    <a:pt x="718" y="399"/>
                  </a:cubicBezTo>
                  <a:cubicBezTo>
                    <a:pt x="825" y="451"/>
                    <a:pt x="955" y="510"/>
                    <a:pt x="1018" y="539"/>
                  </a:cubicBezTo>
                </a:path>
              </a:pathLst>
            </a:custGeom>
            <a:noFill/>
            <a:ln w="127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4373" name="Picture 81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968"/>
              <a:ext cx="5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74" name="Picture 82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3888"/>
              <a:ext cx="80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75" name="Picture 8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648"/>
              <a:ext cx="128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76" name="Picture 84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552"/>
              <a:ext cx="24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6853" name="Text Box 85"/>
            <p:cNvSpPr txBox="1">
              <a:spLocks noChangeArrowheads="1"/>
            </p:cNvSpPr>
            <p:nvPr/>
          </p:nvSpPr>
          <p:spPr bwMode="auto">
            <a:xfrm>
              <a:off x="431" y="3360"/>
              <a:ext cx="67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altLang="ja-JP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300 MeV</a:t>
              </a:r>
            </a:p>
          </p:txBody>
        </p:sp>
        <p:sp>
          <p:nvSpPr>
            <p:cNvPr id="416854" name="Line 86"/>
            <p:cNvSpPr>
              <a:spLocks noChangeShapeType="1"/>
            </p:cNvSpPr>
            <p:nvPr/>
          </p:nvSpPr>
          <p:spPr bwMode="auto">
            <a:xfrm>
              <a:off x="1478" y="3423"/>
              <a:ext cx="0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855" name="Line 87"/>
            <p:cNvSpPr>
              <a:spLocks noChangeShapeType="1"/>
            </p:cNvSpPr>
            <p:nvPr/>
          </p:nvSpPr>
          <p:spPr bwMode="auto">
            <a:xfrm>
              <a:off x="902" y="3582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856" name="Line 88"/>
            <p:cNvSpPr>
              <a:spLocks noChangeShapeType="1"/>
            </p:cNvSpPr>
            <p:nvPr/>
          </p:nvSpPr>
          <p:spPr bwMode="auto">
            <a:xfrm>
              <a:off x="1200" y="3504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857" name="Line 89"/>
            <p:cNvSpPr>
              <a:spLocks noChangeShapeType="1"/>
            </p:cNvSpPr>
            <p:nvPr/>
          </p:nvSpPr>
          <p:spPr bwMode="auto">
            <a:xfrm>
              <a:off x="2009" y="3439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858" name="Line 90"/>
            <p:cNvSpPr>
              <a:spLocks noChangeShapeType="1"/>
            </p:cNvSpPr>
            <p:nvPr/>
          </p:nvSpPr>
          <p:spPr bwMode="auto">
            <a:xfrm>
              <a:off x="2248" y="3520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859" name="Line 91"/>
            <p:cNvSpPr>
              <a:spLocks noChangeShapeType="1"/>
            </p:cNvSpPr>
            <p:nvPr/>
          </p:nvSpPr>
          <p:spPr bwMode="auto">
            <a:xfrm>
              <a:off x="2486" y="3598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860" name="Line 92"/>
            <p:cNvSpPr>
              <a:spLocks noChangeShapeType="1"/>
            </p:cNvSpPr>
            <p:nvPr/>
          </p:nvSpPr>
          <p:spPr bwMode="auto">
            <a:xfrm>
              <a:off x="2724" y="3680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861" name="Line 93"/>
            <p:cNvSpPr>
              <a:spLocks noChangeShapeType="1"/>
            </p:cNvSpPr>
            <p:nvPr/>
          </p:nvSpPr>
          <p:spPr bwMode="auto">
            <a:xfrm>
              <a:off x="2962" y="3758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869" name="Text Box 101"/>
            <p:cNvSpPr txBox="1">
              <a:spLocks noChangeArrowheads="1"/>
            </p:cNvSpPr>
            <p:nvPr/>
          </p:nvSpPr>
          <p:spPr bwMode="auto">
            <a:xfrm>
              <a:off x="1193" y="3984"/>
              <a:ext cx="187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en-US" altLang="ja-JP" sz="12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T.Hatsuda</a:t>
              </a:r>
              <a:r>
                <a:rPr lang="en-US" altLang="ja-JP" sz="1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, </a:t>
              </a:r>
              <a:r>
                <a:rPr lang="en-US" altLang="ja-JP" sz="12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T.Kunihiro</a:t>
              </a:r>
              <a:r>
                <a:rPr lang="en-US" altLang="ja-JP" sz="1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, PRL55(85)158</a:t>
              </a:r>
            </a:p>
            <a:p>
              <a:pPr algn="r" eaLnBrk="1" hangingPunct="1">
                <a:defRPr/>
              </a:pPr>
              <a:r>
                <a:rPr lang="en-US" altLang="ja-JP" sz="1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W. Weise, NPA553(93)59c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6871" name="Text Box 103"/>
              <p:cNvSpPr txBox="1">
                <a:spLocks noChangeArrowheads="1"/>
              </p:cNvSpPr>
              <p:nvPr/>
            </p:nvSpPr>
            <p:spPr bwMode="auto">
              <a:xfrm>
                <a:off x="304800" y="2743200"/>
                <a:ext cx="4593873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600" u="sng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The quark condensate with finite </a:t>
                </a:r>
                <a14:m>
                  <m:oMath xmlns:m="http://schemas.openxmlformats.org/officeDocument/2006/math">
                    <m:r>
                      <a:rPr lang="en-US" altLang="ja-JP" sz="1600" i="1" u="sng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1600" u="sng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ja-JP" sz="1600" b="0" i="1" u="sng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ja-JP" sz="1600" u="sng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416871" name="Text 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2743200"/>
                <a:ext cx="4593873" cy="338554"/>
              </a:xfrm>
              <a:prstGeom prst="rect">
                <a:avLst/>
              </a:prstGeom>
              <a:blipFill rotWithShape="0">
                <a:blip r:embed="rId18"/>
                <a:stretch>
                  <a:fillRect t="-7143" b="-285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6872" name="Text Box 104"/>
              <p:cNvSpPr txBox="1">
                <a:spLocks noChangeArrowheads="1"/>
              </p:cNvSpPr>
              <p:nvPr/>
            </p:nvSpPr>
            <p:spPr bwMode="auto">
              <a:xfrm>
                <a:off x="2844177" y="914400"/>
                <a:ext cx="2715872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altLang="ja-JP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hadron properties at</a:t>
                </a:r>
              </a:p>
              <a:p>
                <a:pPr algn="ctr"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Meiryo UI" panose="020B0604030504040204" pitchFamily="50" charset="-128"/>
                        <a:cs typeface="Meiryo UI" panose="020B0604030504040204" pitchFamily="50" charset="-128"/>
                      </a:rPr>
                      <m:t>𝝆</m:t>
                    </m:r>
                    <m:r>
                      <a:rPr lang="en-US" altLang="ja-JP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Meiryo UI" panose="020B0604030504040204" pitchFamily="50" charset="-128"/>
                        <a:cs typeface="Meiryo UI" panose="020B0604030504040204" pitchFamily="50" charset="-128"/>
                      </a:rPr>
                      <m:t>∼</m:t>
                    </m:r>
                    <m:sSub>
                      <m:sSubPr>
                        <m:ctrlPr>
                          <a:rPr lang="en-US" altLang="ja-JP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Meiryo UI" panose="020B0604030504040204" pitchFamily="50" charset="-128"/>
                            <a:cs typeface="Meiryo UI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Meiryo UI" panose="020B0604030504040204" pitchFamily="50" charset="-128"/>
                            <a:cs typeface="Meiryo UI" panose="020B0604030504040204" pitchFamily="50" charset="-128"/>
                          </a:rPr>
                          <m:t>𝝆</m:t>
                        </m:r>
                      </m:e>
                      <m:sub>
                        <m:r>
                          <a:rPr lang="en-US" altLang="ja-JP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Meiryo UI" panose="020B0604030504040204" pitchFamily="50" charset="-128"/>
                            <a:cs typeface="Meiryo UI" panose="020B0604030504040204" pitchFamily="50" charset="-128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ja-JP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?</a:t>
                </a:r>
                <a:endParaRPr lang="en-US" altLang="ja-JP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16872" name="Text 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4177" y="914400"/>
                <a:ext cx="2715872" cy="646331"/>
              </a:xfrm>
              <a:prstGeom prst="rect">
                <a:avLst/>
              </a:prstGeom>
              <a:blipFill rotWithShape="0">
                <a:blip r:embed="rId19"/>
                <a:stretch>
                  <a:fillRect l="-2022" t="-4717" r="-2472" b="-179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6873" name="Text Box 105"/>
          <p:cNvSpPr txBox="1">
            <a:spLocks noChangeArrowheads="1"/>
          </p:cNvSpPr>
          <p:nvPr/>
        </p:nvSpPr>
        <p:spPr bwMode="auto">
          <a:xfrm>
            <a:off x="4571019" y="3414713"/>
            <a:ext cx="4191981" cy="400110"/>
          </a:xfrm>
          <a:prstGeom prst="rect">
            <a:avLst/>
          </a:prstGeom>
          <a:noFill/>
          <a:ln w="127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Partial restoration of chiral sym</a:t>
            </a:r>
            <a:r>
              <a:rPr lang="en-US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endParaRPr lang="ja-JP" altLang="en-US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6876" name="Text Box 108"/>
          <p:cNvSpPr txBox="1">
            <a:spLocks noChangeArrowheads="1"/>
          </p:cNvSpPr>
          <p:nvPr/>
        </p:nvSpPr>
        <p:spPr bwMode="auto">
          <a:xfrm>
            <a:off x="282580" y="3962400"/>
            <a:ext cx="17716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ja-JP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~20 % restores</a:t>
            </a:r>
          </a:p>
        </p:txBody>
      </p:sp>
      <p:sp>
        <p:nvSpPr>
          <p:cNvPr id="416878" name="AutoShape 110"/>
          <p:cNvSpPr>
            <a:spLocks noChangeArrowheads="1"/>
          </p:cNvSpPr>
          <p:nvPr/>
        </p:nvSpPr>
        <p:spPr bwMode="auto">
          <a:xfrm rot="-5400000">
            <a:off x="3924300" y="1714500"/>
            <a:ext cx="304800" cy="228600"/>
          </a:xfrm>
          <a:prstGeom prst="leftRightArrow">
            <a:avLst>
              <a:gd name="adj1" fmla="val 50000"/>
              <a:gd name="adj2" fmla="val 26667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2786408" y="1900763"/>
                <a:ext cx="2740558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  <a:ea typeface="Meiryo UI" panose="020B0604030504040204" pitchFamily="50" charset="-128"/>
                              <a:cs typeface="Meiryo UI" panose="020B0604030504040204" pitchFamily="50" charset="-128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Meiryo UI" panose="020B0604030504040204" pitchFamily="50" charset="-128"/>
                                  <a:cs typeface="Meiryo UI" panose="020B0604030504040204" pitchFamily="50" charset="-128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Meiryo UI" panose="020B0604030504040204" pitchFamily="50" charset="-128"/>
                                  <a:cs typeface="Meiryo UI" panose="020B0604030504040204" pitchFamily="50" charset="-128"/>
                                </a:rPr>
                                <m:t>𝑞</m:t>
                              </m:r>
                            </m:e>
                          </m:acc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Meiryo UI" panose="020B0604030504040204" pitchFamily="50" charset="-128"/>
                              <a:cs typeface="Meiryo UI" panose="020B0604030504040204" pitchFamily="50" charset="-128"/>
                            </a:rPr>
                            <m:t>𝑞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Meiryo UI" panose="020B0604030504040204" pitchFamily="50" charset="-128"/>
                              <a:cs typeface="Meiryo UI" panose="020B0604030504040204" pitchFamily="50" charset="-128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Meiryo UI" panose="020B0604030504040204" pitchFamily="50" charset="-128"/>
                              <a:cs typeface="Meiryo UI" panose="020B0604030504040204" pitchFamily="50" charset="-128"/>
                            </a:rPr>
                            <m:t>1−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Meiryo UI" panose="020B0604030504040204" pitchFamily="50" charset="-128"/>
                              <a:cs typeface="Meiryo UI" panose="020B0604030504040204" pitchFamily="50" charset="-128"/>
                            </a:rPr>
                            <m:t>𝐶</m:t>
                          </m:r>
                          <m:f>
                            <m:f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Meiryo UI" panose="020B0604030504040204" pitchFamily="50" charset="-128"/>
                                  <a:cs typeface="Meiryo UI" panose="020B0604030504040204" pitchFamily="50" charset="-128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Meiryo UI" panose="020B0604030504040204" pitchFamily="50" charset="-128"/>
                                  <a:cs typeface="Meiryo UI" panose="020B0604030504040204" pitchFamily="50" charset="-128"/>
                                </a:rPr>
                                <m:t>𝜌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Meiryo UI" panose="020B0604030504040204" pitchFamily="50" charset="-128"/>
                                      <a:cs typeface="Meiryo UI" panose="020B0604030504040204" pitchFamily="50" charset="-128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Meiryo UI" panose="020B0604030504040204" pitchFamily="50" charset="-128"/>
                                      <a:cs typeface="Meiryo UI" panose="020B0604030504040204" pitchFamily="50" charset="-128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Meiryo UI" panose="020B0604030504040204" pitchFamily="50" charset="-128"/>
                                      <a:cs typeface="Meiryo UI" panose="020B0604030504040204" pitchFamily="50" charset="-128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Meiryo UI" panose="020B0604030504040204" pitchFamily="50" charset="-128"/>
                              <a:cs typeface="Meiryo UI" panose="020B0604030504040204" pitchFamily="50" charset="-128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Meiryo UI" panose="020B0604030504040204" pitchFamily="50" charset="-128"/>
                                  <a:cs typeface="Meiryo UI" panose="020B0604030504040204" pitchFamily="50" charset="-128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Meiryo UI" panose="020B0604030504040204" pitchFamily="50" charset="-128"/>
                                      <a:cs typeface="Meiryo UI" panose="020B0604030504040204" pitchFamily="50" charset="-128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Meiryo UI" panose="020B0604030504040204" pitchFamily="50" charset="-128"/>
                                      <a:cs typeface="Meiryo UI" panose="020B0604030504040204" pitchFamily="50" charset="-128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Meiryo UI" panose="020B0604030504040204" pitchFamily="50" charset="-128"/>
                                  <a:cs typeface="Meiryo UI" panose="020B0604030504040204" pitchFamily="50" charset="-128"/>
                                </a:rPr>
                                <m:t>𝑞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Meiryo UI" panose="020B0604030504040204" pitchFamily="50" charset="-128"/>
                              <a:cs typeface="Meiryo UI" panose="020B0604030504040204" pitchFamily="50" charset="-128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408" y="1900763"/>
                <a:ext cx="2740558" cy="691536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06228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0.3158 -0.286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67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-14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6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16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833" grpId="0"/>
      <p:bldP spid="416865" grpId="0"/>
      <p:bldP spid="416867" grpId="0" animBg="1"/>
      <p:bldP spid="416871" grpId="0"/>
      <p:bldP spid="416872" grpId="0"/>
      <p:bldP spid="416873" grpId="0" animBg="1"/>
      <p:bldP spid="416876" grpId="0"/>
      <p:bldP spid="416878" grpId="0" animBg="1"/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テキスト ボックス 109"/>
          <p:cNvSpPr txBox="1"/>
          <p:nvPr/>
        </p:nvSpPr>
        <p:spPr>
          <a:xfrm>
            <a:off x="398603" y="920646"/>
            <a:ext cx="4654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sz="1600" dirty="0" smtClean="0">
                <a:solidFill>
                  <a:srgbClr val="C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by </a:t>
            </a:r>
            <a:r>
              <a:rPr kumimoji="1" lang="en-US" altLang="ja-JP" sz="1600" dirty="0" err="1" smtClean="0">
                <a:solidFill>
                  <a:srgbClr val="C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Hinata</a:t>
            </a:r>
            <a:r>
              <a:rPr lang="en-US" altLang="ja-JP" sz="1600" dirty="0" smtClean="0">
                <a:solidFill>
                  <a:srgbClr val="C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 </a:t>
            </a:r>
            <a:r>
              <a:rPr kumimoji="1" lang="en-US" altLang="ja-JP" sz="1600" dirty="0" err="1" smtClean="0">
                <a:solidFill>
                  <a:srgbClr val="C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Kiyomura</a:t>
            </a:r>
            <a:r>
              <a:rPr kumimoji="1" lang="en-US" altLang="ja-JP" sz="1600" dirty="0" smtClean="0">
                <a:solidFill>
                  <a:srgbClr val="C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 Sakamoto </a:t>
            </a:r>
            <a:r>
              <a:rPr lang="en-US" altLang="ja-JP" sz="1600" dirty="0">
                <a:solidFill>
                  <a:srgbClr val="C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</a:t>
            </a:r>
            <a:r>
              <a:rPr kumimoji="1" lang="en-US" altLang="ja-JP" sz="1600" dirty="0" smtClean="0">
                <a:solidFill>
                  <a:srgbClr val="C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Nara WU.]</a:t>
            </a:r>
            <a:endParaRPr kumimoji="1" lang="ja-JP" altLang="en-US" sz="1600" dirty="0" smtClean="0">
              <a:solidFill>
                <a:srgbClr val="C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" name="円/楕円 44"/>
          <p:cNvSpPr/>
          <p:nvPr/>
        </p:nvSpPr>
        <p:spPr bwMode="auto">
          <a:xfrm>
            <a:off x="521974" y="5779152"/>
            <a:ext cx="1020205" cy="1072417"/>
          </a:xfrm>
          <a:prstGeom prst="ellipse">
            <a:avLst/>
          </a:prstGeom>
          <a:solidFill>
            <a:srgbClr val="99CCFF">
              <a:alpha val="50196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タイトル 8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ja-JP" dirty="0" smtClean="0"/>
                  <a:t> b</a:t>
                </a:r>
                <a:r>
                  <a:rPr kumimoji="1" lang="en-US" altLang="ja-JP" b="0" dirty="0" smtClean="0"/>
                  <a:t>ound state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4" name="タイトル 8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t="-10417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034E2-C10F-4CED-B15F-2652FD26B5B4}" type="slidenum">
              <a:rPr lang="ja-JP" altLang="en-US" smtClean="0"/>
              <a:pPr/>
              <a:t>50</a:t>
            </a:fld>
            <a:endParaRPr lang="en-US" altLang="ja-JP" dirty="0"/>
          </a:p>
        </p:txBody>
      </p:sp>
      <p:cxnSp>
        <p:nvCxnSpPr>
          <p:cNvPr id="35" name="直線コネクタ 34"/>
          <p:cNvCxnSpPr/>
          <p:nvPr/>
        </p:nvCxnSpPr>
        <p:spPr bwMode="auto">
          <a:xfrm>
            <a:off x="538683" y="6048984"/>
            <a:ext cx="465279" cy="44435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直線コネクタ 35"/>
          <p:cNvCxnSpPr/>
          <p:nvPr/>
        </p:nvCxnSpPr>
        <p:spPr bwMode="auto">
          <a:xfrm flipH="1">
            <a:off x="1025734" y="6007044"/>
            <a:ext cx="478553" cy="50485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直線コネクタ 36"/>
          <p:cNvCxnSpPr/>
          <p:nvPr/>
        </p:nvCxnSpPr>
        <p:spPr bwMode="auto">
          <a:xfrm>
            <a:off x="445028" y="6522210"/>
            <a:ext cx="1207615" cy="0"/>
          </a:xfrm>
          <a:prstGeom prst="line">
            <a:avLst/>
          </a:prstGeom>
          <a:noFill/>
          <a:ln w="2222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159104" y="5715518"/>
                <a:ext cx="5030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effectLst/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effectLst/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effectLst/>
                </a:endParaRPr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04" y="5715518"/>
                <a:ext cx="503086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116343" y="6277463"/>
                <a:ext cx="4239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dirty="0" smtClean="0">
                          <a:effectLst/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kumimoji="1" lang="ja-JP" altLang="en-US" sz="2000" dirty="0">
                  <a:effectLst/>
                </a:endParaRPr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43" y="6277463"/>
                <a:ext cx="423962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/>
              <p:cNvSpPr txBox="1"/>
              <p:nvPr/>
            </p:nvSpPr>
            <p:spPr>
              <a:xfrm>
                <a:off x="1564143" y="6306008"/>
                <a:ext cx="4239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dirty="0" smtClean="0">
                          <a:effectLst/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kumimoji="1" lang="ja-JP" altLang="en-US" sz="2000" dirty="0">
                  <a:effectLst/>
                </a:endParaRPr>
              </a:p>
            </p:txBody>
          </p:sp>
        </mc:Choice>
        <mc:Fallback xmlns="">
          <p:sp>
            <p:nvSpPr>
              <p:cNvPr id="40" name="テキスト ボックス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143" y="6306008"/>
                <a:ext cx="423962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1518953" y="5715518"/>
                <a:ext cx="482247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effectLst/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altLang="ja-JP" sz="2000" b="0" i="1" smtClean="0">
                              <a:effectLst/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000" baseline="-25000" dirty="0">
                  <a:effectLst/>
                </a:endParaRPr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953" y="5715518"/>
                <a:ext cx="482247" cy="392993"/>
              </a:xfrm>
              <a:prstGeom prst="rect">
                <a:avLst/>
              </a:prstGeom>
              <a:blipFill rotWithShape="0">
                <a:blip r:embed="rId7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854578" y="6456576"/>
                <a:ext cx="4104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𝛼</m:t>
                      </m:r>
                    </m:oMath>
                  </m:oMathPara>
                </a14:m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78" y="6456576"/>
                <a:ext cx="410432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図 6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6207" y="3455764"/>
            <a:ext cx="3820500" cy="2670750"/>
          </a:xfrm>
          <a:prstGeom prst="rect">
            <a:avLst/>
          </a:prstGeom>
        </p:spPr>
      </p:pic>
      <p:pic>
        <p:nvPicPr>
          <p:cNvPr id="67" name="図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6207" y="3455764"/>
            <a:ext cx="3820500" cy="2670750"/>
          </a:xfrm>
          <a:prstGeom prst="rect">
            <a:avLst/>
          </a:prstGeom>
        </p:spPr>
      </p:pic>
      <p:pic>
        <p:nvPicPr>
          <p:cNvPr id="75" name="図 7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6207" y="3455764"/>
            <a:ext cx="3820500" cy="2670750"/>
          </a:xfrm>
          <a:prstGeom prst="rect">
            <a:avLst/>
          </a:prstGeom>
        </p:spPr>
      </p:pic>
      <p:pic>
        <p:nvPicPr>
          <p:cNvPr id="76" name="図 7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86207" y="3455764"/>
            <a:ext cx="3820500" cy="2670750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5232311" y="35754"/>
            <a:ext cx="3934113" cy="2984447"/>
            <a:chOff x="5232311" y="35754"/>
            <a:chExt cx="3934113" cy="2984447"/>
          </a:xfrm>
        </p:grpSpPr>
        <p:sp>
          <p:nvSpPr>
            <p:cNvPr id="55" name="正方形/長方形 54"/>
            <p:cNvSpPr/>
            <p:nvPr/>
          </p:nvSpPr>
          <p:spPr bwMode="auto">
            <a:xfrm>
              <a:off x="6118260" y="2604623"/>
              <a:ext cx="2545553" cy="236927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96" name="テキスト ボックス 95"/>
            <p:cNvSpPr txBox="1"/>
            <p:nvPr/>
          </p:nvSpPr>
          <p:spPr>
            <a:xfrm>
              <a:off x="6336249" y="2544059"/>
              <a:ext cx="4315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sz="12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2.0</a:t>
              </a:r>
              <a:endParaRPr kumimoji="1" lang="ja-JP" altLang="en-US" sz="12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97" name="テキスト ボックス 96"/>
            <p:cNvSpPr txBox="1"/>
            <p:nvPr/>
          </p:nvSpPr>
          <p:spPr>
            <a:xfrm>
              <a:off x="7298966" y="2541289"/>
              <a:ext cx="4315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sz="12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2.4</a:t>
              </a:r>
              <a:endParaRPr kumimoji="1" lang="ja-JP" altLang="en-US" sz="12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98" name="テキスト ボックス 97"/>
            <p:cNvSpPr txBox="1"/>
            <p:nvPr/>
          </p:nvSpPr>
          <p:spPr>
            <a:xfrm>
              <a:off x="8233088" y="2541440"/>
              <a:ext cx="4315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sz="12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2.8</a:t>
              </a:r>
              <a:endParaRPr kumimoji="1" lang="ja-JP" altLang="en-US" sz="12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99" name="テキスト ボックス 98"/>
            <p:cNvSpPr txBox="1"/>
            <p:nvPr/>
          </p:nvSpPr>
          <p:spPr>
            <a:xfrm>
              <a:off x="6749923" y="2743202"/>
              <a:ext cx="9925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sz="1200" dirty="0" err="1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E</a:t>
              </a:r>
              <a:r>
                <a:rPr kumimoji="1" lang="en-US" altLang="ja-JP" sz="1200" baseline="-25000" dirty="0" err="1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c.m</a:t>
              </a:r>
              <a:r>
                <a:rPr kumimoji="1" lang="en-US" altLang="ja-JP" sz="1200" baseline="-250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.</a:t>
              </a:r>
              <a:r>
                <a:rPr kumimoji="1" lang="en-US" altLang="ja-JP" sz="12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(GeV)</a:t>
              </a:r>
              <a:endParaRPr kumimoji="1" lang="ja-JP" altLang="en-US" sz="12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56" name="図 5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31256" y="35754"/>
              <a:ext cx="2612522" cy="2530369"/>
            </a:xfrm>
            <a:prstGeom prst="rect">
              <a:avLst/>
            </a:prstGeom>
          </p:spPr>
        </p:pic>
        <p:sp>
          <p:nvSpPr>
            <p:cNvPr id="101" name="テキスト ボックス 100"/>
            <p:cNvSpPr txBox="1"/>
            <p:nvPr/>
          </p:nvSpPr>
          <p:spPr>
            <a:xfrm>
              <a:off x="6096929" y="228600"/>
              <a:ext cx="306949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sz="1200" dirty="0" err="1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R.K.Rader</a:t>
              </a:r>
              <a:r>
                <a:rPr kumimoji="1" lang="en-US" altLang="ja-JP" sz="12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et al., PRD6(72)3059, </a:t>
              </a:r>
              <a:r>
                <a:rPr lang="en-US" altLang="ja-JP" sz="12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Fig.9</a:t>
              </a:r>
              <a:endParaRPr kumimoji="1" lang="ja-JP" altLang="en-US" sz="12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>
              <a:off x="5574703" y="283030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150</a:t>
              </a:r>
              <a:endParaRPr kumimoji="1" lang="ja-JP" altLang="en-US" sz="14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>
              <a:off x="5542045" y="996937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sz="1400" b="1" dirty="0" smtClean="0">
                  <a:solidFill>
                    <a:srgbClr val="FF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100</a:t>
              </a:r>
              <a:endParaRPr kumimoji="1" lang="ja-JP" altLang="en-US" sz="1400" b="1" dirty="0" smtClean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5686914" y="1679142"/>
              <a:ext cx="4090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50</a:t>
              </a:r>
              <a:endParaRPr kumimoji="1" lang="ja-JP" altLang="en-US" sz="14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5799124" y="2363009"/>
              <a:ext cx="2968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0</a:t>
              </a:r>
              <a:endParaRPr kumimoji="1" lang="ja-JP" altLang="en-US" sz="14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テキスト ボックス 76"/>
                <p:cNvSpPr txBox="1"/>
                <p:nvPr/>
              </p:nvSpPr>
              <p:spPr>
                <a:xfrm rot="16200000">
                  <a:off x="4627146" y="1203851"/>
                  <a:ext cx="1616596" cy="4062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800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𝜎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1" lang="en-US" altLang="ja-JP" sz="1800" b="0" i="1" smtClean="0">
                                    <a:effectLst/>
                                    <a:latin typeface="Cambria Math" panose="02040503050406030204" pitchFamily="18" charset="0"/>
                                    <a:ea typeface="ＭＳ Ｐ明朝" panose="02020600040205080304" pitchFamily="18" charset="-128"/>
                                    <a:cs typeface="Arial Unicode MS" pitchFamily="50" charset="-128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1800" b="0" i="1" smtClean="0">
                                    <a:effectLst/>
                                    <a:latin typeface="Cambria Math" panose="02040503050406030204" pitchFamily="18" charset="0"/>
                                    <a:ea typeface="ＭＳ Ｐ明朝" panose="02020600040205080304" pitchFamily="18" charset="-128"/>
                                    <a:cs typeface="Arial Unicode MS" pitchFamily="50" charset="-128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kumimoji="1" lang="en-US" altLang="ja-JP" sz="1800" b="0" i="1" smtClean="0">
                                    <a:effectLst/>
                                    <a:latin typeface="Cambria Math" panose="02040503050406030204" pitchFamily="18" charset="0"/>
                                    <a:ea typeface="ＭＳ Ｐ明朝" panose="02020600040205080304" pitchFamily="18" charset="-128"/>
                                    <a:cs typeface="Arial Unicode MS" pitchFamily="50" charset="-128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kumimoji="1" lang="en-US" altLang="ja-JP" sz="1800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𝑛</m:t>
                            </m:r>
                            <m:r>
                              <a:rPr kumimoji="1" lang="en-US" altLang="ja-JP" sz="1800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→</m:t>
                            </m:r>
                            <m:r>
                              <a:rPr kumimoji="1" lang="en-US" altLang="ja-JP" sz="1800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𝑝</m:t>
                            </m:r>
                            <m:sSup>
                              <m:sSupPr>
                                <m:ctrlPr>
                                  <a:rPr kumimoji="1" lang="en-US" altLang="ja-JP" sz="1800" b="0" i="1" smtClean="0">
                                    <a:effectLst/>
                                    <a:latin typeface="Cambria Math" panose="02040503050406030204" pitchFamily="18" charset="0"/>
                                    <a:ea typeface="ＭＳ Ｐ明朝" panose="02020600040205080304" pitchFamily="18" charset="-128"/>
                                    <a:cs typeface="Arial Unicode MS" pitchFamily="50" charset="-128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1800" b="0" i="1" smtClean="0">
                                    <a:effectLst/>
                                    <a:latin typeface="Cambria Math" panose="02040503050406030204" pitchFamily="18" charset="0"/>
                                    <a:ea typeface="ＭＳ Ｐ明朝" panose="02020600040205080304" pitchFamily="18" charset="-128"/>
                                    <a:cs typeface="Arial Unicode MS" pitchFamily="50" charset="-128"/>
                                  </a:rPr>
                                  <m:t>𝜂</m:t>
                                </m:r>
                              </m:e>
                              <m:sup>
                                <m:r>
                                  <a:rPr kumimoji="1" lang="en-US" altLang="ja-JP" sz="1800" b="0" i="1" smtClean="0">
                                    <a:effectLst/>
                                    <a:latin typeface="Cambria Math" panose="02040503050406030204" pitchFamily="18" charset="0"/>
                                    <a:ea typeface="ＭＳ Ｐ明朝" panose="02020600040205080304" pitchFamily="18" charset="-128"/>
                                    <a:cs typeface="Arial Unicode MS" pitchFamily="50" charset="-128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kumimoji="1" lang="en-US" altLang="ja-JP" sz="1800" b="0" i="0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 [</m:t>
                        </m:r>
                        <m:r>
                          <a:rPr kumimoji="1" lang="en-US" altLang="ja-JP" sz="1800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𝜇</m:t>
                        </m:r>
                        <m:r>
                          <a:rPr kumimoji="1" lang="en-US" altLang="ja-JP" sz="1800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𝑏</m:t>
                        </m:r>
                        <m:r>
                          <a:rPr kumimoji="1" lang="en-US" altLang="ja-JP" sz="1800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]</m:t>
                        </m:r>
                      </m:oMath>
                    </m:oMathPara>
                  </a14:m>
                  <a:endParaRPr kumimoji="1" lang="ja-JP" altLang="en-US" sz="1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77" name="テキスト ボックス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627146" y="1203851"/>
                  <a:ext cx="1616596" cy="40626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r="-597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8" name="円/楕円 77"/>
          <p:cNvSpPr/>
          <p:nvPr/>
        </p:nvSpPr>
        <p:spPr bwMode="auto">
          <a:xfrm>
            <a:off x="5980969" y="988669"/>
            <a:ext cx="838200" cy="379428"/>
          </a:xfrm>
          <a:prstGeom prst="ellipse">
            <a:avLst/>
          </a:prstGeom>
          <a:solidFill>
            <a:srgbClr val="FF0000">
              <a:alpha val="30196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テキスト ボックス 126"/>
              <p:cNvSpPr txBox="1"/>
              <p:nvPr/>
            </p:nvSpPr>
            <p:spPr>
              <a:xfrm>
                <a:off x="7436782" y="4420645"/>
                <a:ext cx="11941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CC00CC"/>
                        </a:solidFill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𝛼</m:t>
                    </m:r>
                    <m:r>
                      <a:rPr kumimoji="1" lang="en-US" altLang="ja-JP" b="0" i="1" smtClean="0">
                        <a:solidFill>
                          <a:srgbClr val="CC00CC"/>
                        </a:solidFill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=−</m:t>
                    </m:r>
                  </m:oMath>
                </a14:m>
                <a:r>
                  <a:rPr kumimoji="1" lang="en-US" altLang="ja-JP" dirty="0" smtClean="0">
                    <a:solidFill>
                      <a:srgbClr val="CC00CC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0.5</a:t>
                </a:r>
                <a:endParaRPr kumimoji="1" lang="ja-JP" altLang="en-US" dirty="0" smtClean="0">
                  <a:solidFill>
                    <a:srgbClr val="CC00CC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27" name="テキスト ボックス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782" y="4420645"/>
                <a:ext cx="1194109" cy="400110"/>
              </a:xfrm>
              <a:prstGeom prst="rect">
                <a:avLst/>
              </a:prstGeom>
              <a:blipFill rotWithShape="0">
                <a:blip r:embed="rId19"/>
                <a:stretch>
                  <a:fillRect t="-7576" r="-4592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テキスト ボックス 127"/>
              <p:cNvSpPr txBox="1"/>
              <p:nvPr/>
            </p:nvSpPr>
            <p:spPr>
              <a:xfrm>
                <a:off x="6953540" y="3567823"/>
                <a:ext cx="10802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𝛼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=−</m:t>
                      </m:r>
                      <m:r>
                        <a:rPr kumimoji="1" lang="en-US" altLang="ja-JP" b="0" i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1</m:t>
                      </m:r>
                    </m:oMath>
                  </m:oMathPara>
                </a14:m>
                <a:endParaRPr kumimoji="1" lang="ja-JP" altLang="en-US" dirty="0" smtClean="0">
                  <a:solidFill>
                    <a:srgbClr val="FF0000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28" name="テキスト ボックス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540" y="3567823"/>
                <a:ext cx="1080296" cy="40011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テキスト ボックス 128"/>
              <p:cNvSpPr txBox="1"/>
              <p:nvPr/>
            </p:nvSpPr>
            <p:spPr>
              <a:xfrm>
                <a:off x="5621898" y="4623547"/>
                <a:ext cx="6976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008000"/>
                        </a:solidFill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−</m:t>
                    </m:r>
                  </m:oMath>
                </a14:m>
                <a:r>
                  <a:rPr kumimoji="1" lang="en-US" altLang="ja-JP" dirty="0" smtClean="0">
                    <a:solidFill>
                      <a:srgbClr val="008000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1.5</a:t>
                </a:r>
                <a:endParaRPr kumimoji="1" lang="ja-JP" altLang="en-US" dirty="0" smtClean="0">
                  <a:solidFill>
                    <a:srgbClr val="008000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29" name="テキスト ボックス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898" y="4623547"/>
                <a:ext cx="697627" cy="400110"/>
              </a:xfrm>
              <a:prstGeom prst="rect">
                <a:avLst/>
              </a:prstGeom>
              <a:blipFill rotWithShape="0">
                <a:blip r:embed="rId21"/>
                <a:stretch>
                  <a:fillRect t="-7576" r="-8696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テキスト ボックス 129"/>
              <p:cNvSpPr txBox="1"/>
              <p:nvPr/>
            </p:nvSpPr>
            <p:spPr>
              <a:xfrm>
                <a:off x="5657461" y="5420896"/>
                <a:ext cx="5052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−</m:t>
                    </m:r>
                  </m:oMath>
                </a14:m>
                <a:r>
                  <a:rPr kumimoji="1" lang="en-US" altLang="ja-JP" dirty="0" smtClean="0">
                    <a:solidFill>
                      <a:srgbClr val="0000FF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2</a:t>
                </a:r>
                <a:endParaRPr kumimoji="1" lang="ja-JP" altLang="en-US" dirty="0" smtClean="0">
                  <a:solidFill>
                    <a:srgbClr val="0000FF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30" name="テキスト ボックス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461" y="5420896"/>
                <a:ext cx="505267" cy="400110"/>
              </a:xfrm>
              <a:prstGeom prst="rect">
                <a:avLst/>
              </a:prstGeom>
              <a:blipFill rotWithShape="0">
                <a:blip r:embed="rId22"/>
                <a:stretch>
                  <a:fillRect t="-7576" r="-12048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/>
          <p:cNvGrpSpPr/>
          <p:nvPr/>
        </p:nvGrpSpPr>
        <p:grpSpPr>
          <a:xfrm>
            <a:off x="4547192" y="3042690"/>
            <a:ext cx="4658913" cy="3619045"/>
            <a:chOff x="4547192" y="3042690"/>
            <a:chExt cx="4658913" cy="3619045"/>
          </a:xfrm>
        </p:grpSpPr>
        <p:sp>
          <p:nvSpPr>
            <p:cNvPr id="79" name="テキスト ボックス 78"/>
            <p:cNvSpPr txBox="1"/>
            <p:nvPr/>
          </p:nvSpPr>
          <p:spPr>
            <a:xfrm>
              <a:off x="4893255" y="3342344"/>
              <a:ext cx="4090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70</a:t>
              </a:r>
              <a:endParaRPr kumimoji="1" lang="ja-JP" altLang="en-US" sz="14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14" name="テキスト ボックス 113"/>
            <p:cNvSpPr txBox="1"/>
            <p:nvPr/>
          </p:nvSpPr>
          <p:spPr>
            <a:xfrm>
              <a:off x="4893255" y="3714876"/>
              <a:ext cx="4090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lang="en-US" altLang="ja-JP" sz="14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6</a:t>
              </a:r>
              <a:r>
                <a:rPr kumimoji="1" lang="en-US" altLang="ja-JP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0</a:t>
              </a:r>
              <a:endParaRPr kumimoji="1" lang="ja-JP" altLang="en-US" sz="14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21" name="テキスト ボックス 120"/>
            <p:cNvSpPr txBox="1"/>
            <p:nvPr/>
          </p:nvSpPr>
          <p:spPr>
            <a:xfrm>
              <a:off x="4893255" y="4459940"/>
              <a:ext cx="4090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lang="en-US" altLang="ja-JP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4</a:t>
              </a:r>
              <a:r>
                <a:rPr kumimoji="1" lang="en-US" altLang="ja-JP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0</a:t>
              </a:r>
              <a:endParaRPr kumimoji="1" lang="ja-JP" altLang="en-US" sz="14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22" name="テキスト ボックス 121"/>
            <p:cNvSpPr txBox="1"/>
            <p:nvPr/>
          </p:nvSpPr>
          <p:spPr>
            <a:xfrm>
              <a:off x="4893255" y="4832472"/>
              <a:ext cx="4090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lang="en-US" altLang="ja-JP" sz="14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3</a:t>
              </a:r>
              <a:r>
                <a:rPr kumimoji="1" lang="en-US" altLang="ja-JP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0</a:t>
              </a:r>
              <a:endParaRPr kumimoji="1" lang="ja-JP" altLang="en-US" sz="14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23" name="テキスト ボックス 122"/>
            <p:cNvSpPr txBox="1"/>
            <p:nvPr/>
          </p:nvSpPr>
          <p:spPr>
            <a:xfrm>
              <a:off x="4893255" y="5205004"/>
              <a:ext cx="4090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lang="en-US" altLang="ja-JP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</a:t>
              </a:r>
              <a:r>
                <a:rPr kumimoji="1" lang="en-US" altLang="ja-JP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0</a:t>
              </a:r>
              <a:endParaRPr kumimoji="1" lang="ja-JP" altLang="en-US" sz="14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24" name="テキスト ボックス 123"/>
            <p:cNvSpPr txBox="1"/>
            <p:nvPr/>
          </p:nvSpPr>
          <p:spPr>
            <a:xfrm>
              <a:off x="4893255" y="5577536"/>
              <a:ext cx="4090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lang="en-US" altLang="ja-JP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</a:t>
              </a:r>
              <a:r>
                <a:rPr kumimoji="1" lang="en-US" altLang="ja-JP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0</a:t>
              </a:r>
              <a:endParaRPr kumimoji="1" lang="ja-JP" altLang="en-US" sz="14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25" name="テキスト ボックス 124"/>
            <p:cNvSpPr txBox="1"/>
            <p:nvPr/>
          </p:nvSpPr>
          <p:spPr>
            <a:xfrm>
              <a:off x="5005465" y="5950068"/>
              <a:ext cx="2968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0</a:t>
              </a:r>
              <a:endParaRPr kumimoji="1" lang="ja-JP" altLang="en-US" sz="14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grpSp>
          <p:nvGrpSpPr>
            <p:cNvPr id="2" name="グループ化 1"/>
            <p:cNvGrpSpPr/>
            <p:nvPr/>
          </p:nvGrpSpPr>
          <p:grpSpPr>
            <a:xfrm>
              <a:off x="4547192" y="3042690"/>
              <a:ext cx="4559515" cy="3083824"/>
              <a:chOff x="4547192" y="3042690"/>
              <a:chExt cx="4559515" cy="3083824"/>
            </a:xfrm>
          </p:grpSpPr>
          <p:pic>
            <p:nvPicPr>
              <p:cNvPr id="94" name="図 93"/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86207" y="3455764"/>
                <a:ext cx="3820500" cy="267075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テキスト ボックス 94"/>
                  <p:cNvSpPr txBox="1"/>
                  <p:nvPr/>
                </p:nvSpPr>
                <p:spPr>
                  <a:xfrm>
                    <a:off x="5818765" y="3042690"/>
                    <a:ext cx="275177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>
                      <a:buClr>
                        <a:srgbClr val="FF0000"/>
                      </a:buClr>
                    </a:pPr>
                    <a14:m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+</m:t>
                            </m:r>
                          </m:sup>
                        </m:sSup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𝑛</m:t>
                        </m:r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→</m:t>
                        </m:r>
                        <m:sSup>
                          <m:sSupPr>
                            <m:ctrlP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𝜂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′</m:t>
                            </m:r>
                          </m:sup>
                        </m:sSup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𝑝</m:t>
                        </m:r>
                      </m:oMath>
                    </a14:m>
                    <a:r>
                      <a:rPr kumimoji="1" lang="ja-JP" altLang="en-US" dirty="0" smtClean="0">
                        <a:effectLst/>
                        <a:latin typeface="+mn-lt"/>
                        <a:ea typeface="ＭＳ Ｐ明朝" panose="02020600040205080304" pitchFamily="18" charset="-128"/>
                        <a:cs typeface="Arial Unicode MS" pitchFamily="50" charset="-128"/>
                      </a:rPr>
                      <a:t> </a:t>
                    </a:r>
                    <a:r>
                      <a:rPr kumimoji="1" lang="en-US" altLang="ja-JP" dirty="0" smtClean="0">
                        <a:effectLst/>
                        <a:latin typeface="+mn-lt"/>
                        <a:ea typeface="ＭＳ Ｐ明朝" panose="02020600040205080304" pitchFamily="18" charset="-128"/>
                        <a:cs typeface="Arial Unicode MS" pitchFamily="50" charset="-128"/>
                      </a:rPr>
                      <a:t>cross section</a:t>
                    </a:r>
                    <a:endParaRPr kumimoji="1" lang="ja-JP" altLang="en-US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95" name="テキスト ボックス 9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18765" y="3042690"/>
                    <a:ext cx="2751779" cy="400110"/>
                  </a:xfrm>
                  <a:prstGeom prst="rect">
                    <a:avLst/>
                  </a:prstGeom>
                  <a:blipFill rotWithShape="0">
                    <a:blip r:embed="rId24"/>
                    <a:stretch>
                      <a:fillRect t="-7576" r="-1330" b="-25758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8" name="テキスト ボックス 117"/>
              <p:cNvSpPr txBox="1"/>
              <p:nvPr/>
            </p:nvSpPr>
            <p:spPr>
              <a:xfrm>
                <a:off x="4893255" y="4087408"/>
                <a:ext cx="4090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lang="en-US" altLang="ja-JP" sz="1400" dirty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5</a:t>
                </a:r>
                <a:r>
                  <a:rPr kumimoji="1" lang="en-US" altLang="ja-JP" sz="14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0</a:t>
                </a:r>
                <a:endParaRPr kumimoji="1" lang="ja-JP" altLang="en-US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6" name="テキスト ボックス 125"/>
                  <p:cNvSpPr txBox="1"/>
                  <p:nvPr/>
                </p:nvSpPr>
                <p:spPr>
                  <a:xfrm rot="16200000">
                    <a:off x="3942027" y="4617623"/>
                    <a:ext cx="1616596" cy="4062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>
                      <a:buClr>
                        <a:srgbClr val="FF0000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1800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800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  <m:t>𝜎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ja-JP" sz="1800" b="0" i="1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800" b="0" i="1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kumimoji="1" lang="en-US" altLang="ja-JP" sz="1800" b="0" i="1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kumimoji="1" lang="en-US" altLang="ja-JP" sz="1800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  <m:t>𝑛</m:t>
                              </m:r>
                              <m:r>
                                <a:rPr kumimoji="1" lang="en-US" altLang="ja-JP" sz="1800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  <m:t>→</m:t>
                              </m:r>
                              <m:r>
                                <a:rPr kumimoji="1" lang="en-US" altLang="ja-JP" sz="1800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  <m:t>𝑝</m:t>
                              </m:r>
                              <m:sSup>
                                <m:sSupPr>
                                  <m:ctrlPr>
                                    <a:rPr kumimoji="1" lang="en-US" altLang="ja-JP" sz="1800" b="0" i="1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800" b="0" i="1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kumimoji="1" lang="en-US" altLang="ja-JP" sz="1800" b="0" i="1" smtClean="0">
                                      <a:effectLst/>
                                      <a:latin typeface="Cambria Math" panose="02040503050406030204" pitchFamily="18" charset="0"/>
                                      <a:ea typeface="ＭＳ Ｐ明朝" panose="02020600040205080304" pitchFamily="18" charset="-128"/>
                                      <a:cs typeface="Arial Unicode MS" pitchFamily="50" charset="-128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kumimoji="1" lang="en-US" altLang="ja-JP" sz="1800" b="0" i="0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 [</m:t>
                          </m:r>
                          <m:r>
                            <a:rPr kumimoji="1" lang="en-US" altLang="ja-JP" sz="1800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𝜇</m:t>
                          </m:r>
                          <m:r>
                            <a:rPr kumimoji="1" lang="en-US" altLang="ja-JP" sz="1800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𝑏</m:t>
                          </m:r>
                          <m:r>
                            <a:rPr kumimoji="1" lang="en-US" altLang="ja-JP" sz="1800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]</m:t>
                          </m:r>
                        </m:oMath>
                      </m:oMathPara>
                    </a14:m>
                    <a:endParaRPr kumimoji="1" lang="ja-JP" altLang="en-US" sz="1800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126" name="テキスト ボックス 1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3942027" y="4617623"/>
                    <a:ext cx="1616596" cy="406265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r="-597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テキスト ボックス 79"/>
                <p:cNvSpPr txBox="1"/>
                <p:nvPr/>
              </p:nvSpPr>
              <p:spPr>
                <a:xfrm>
                  <a:off x="7367470" y="5485203"/>
                  <a:ext cx="88793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𝛼</m:t>
                        </m:r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=0</m:t>
                        </m:r>
                      </m:oMath>
                    </m:oMathPara>
                  </a14:m>
                  <a:endPara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80" name="テキスト ボックス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7470" y="5485203"/>
                  <a:ext cx="887935" cy="40011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テキスト ボックス 81"/>
            <p:cNvSpPr txBox="1"/>
            <p:nvPr/>
          </p:nvSpPr>
          <p:spPr>
            <a:xfrm>
              <a:off x="5020439" y="6131359"/>
              <a:ext cx="4716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1.8</a:t>
              </a:r>
              <a:endParaRPr kumimoji="1" lang="ja-JP" altLang="en-US" sz="14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31" name="テキスト ボックス 130"/>
            <p:cNvSpPr txBox="1"/>
            <p:nvPr/>
          </p:nvSpPr>
          <p:spPr>
            <a:xfrm>
              <a:off x="5970727" y="6120473"/>
              <a:ext cx="4716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1.9</a:t>
              </a:r>
              <a:endParaRPr kumimoji="1" lang="ja-JP" altLang="en-US" sz="14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33" name="テキスト ボックス 132"/>
            <p:cNvSpPr txBox="1"/>
            <p:nvPr/>
          </p:nvSpPr>
          <p:spPr>
            <a:xfrm>
              <a:off x="6942786" y="6120473"/>
              <a:ext cx="4716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lang="en-US" altLang="ja-JP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2.0</a:t>
              </a:r>
              <a:endParaRPr kumimoji="1" lang="ja-JP" altLang="en-US" sz="14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34" name="テキスト ボックス 133"/>
            <p:cNvSpPr txBox="1"/>
            <p:nvPr/>
          </p:nvSpPr>
          <p:spPr>
            <a:xfrm>
              <a:off x="7871301" y="6120473"/>
              <a:ext cx="4716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lang="en-US" altLang="ja-JP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2.1</a:t>
              </a:r>
              <a:endParaRPr kumimoji="1" lang="ja-JP" altLang="en-US" sz="14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38" name="テキスト ボックス 137"/>
            <p:cNvSpPr txBox="1"/>
            <p:nvPr/>
          </p:nvSpPr>
          <p:spPr>
            <a:xfrm>
              <a:off x="8734501" y="6131359"/>
              <a:ext cx="4716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lang="en-US" altLang="ja-JP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2.2</a:t>
              </a:r>
              <a:endParaRPr kumimoji="1" lang="ja-JP" altLang="en-US" sz="14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テキスト ボックス 82"/>
                <p:cNvSpPr txBox="1"/>
                <p:nvPr/>
              </p:nvSpPr>
              <p:spPr>
                <a:xfrm>
                  <a:off x="6769101" y="6320488"/>
                  <a:ext cx="993734" cy="3412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1" lang="en-US" altLang="ja-JP" sz="1600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radPr>
                        <m:deg/>
                        <m:e>
                          <m:r>
                            <a:rPr kumimoji="1" lang="en-US" altLang="ja-JP" sz="1600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𝑠</m:t>
                          </m:r>
                        </m:e>
                      </m:rad>
                    </m:oMath>
                  </a14:m>
                  <a:r>
                    <a:rPr kumimoji="1" lang="ja-JP" altLang="en-US" sz="1600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 </a:t>
                  </a:r>
                  <a:r>
                    <a:rPr lang="en-US" altLang="ja-JP" sz="1600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[GeV]</a:t>
                  </a:r>
                  <a:endParaRPr kumimoji="1" lang="ja-JP" altLang="en-US" sz="16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83" name="テキスト ボックス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9101" y="6320488"/>
                  <a:ext cx="993734" cy="341247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t="-3571" r="-1227" b="-2321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43" name="図 14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45028" y="2091645"/>
            <a:ext cx="4049612" cy="2829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テキスト ボックス 144"/>
              <p:cNvSpPr txBox="1"/>
              <p:nvPr/>
            </p:nvSpPr>
            <p:spPr>
              <a:xfrm>
                <a:off x="493046" y="2145835"/>
                <a:ext cx="2362057" cy="524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b="0" i="1" smtClean="0">
                                    <a:effectLst/>
                                    <a:latin typeface="Cambria Math" panose="02040503050406030204" pitchFamily="18" charset="0"/>
                                    <a:ea typeface="ＭＳ Ｐ明朝" panose="02020600040205080304" pitchFamily="18" charset="-128"/>
                                    <a:cs typeface="Arial Unicode MS" pitchFamily="50" charset="-128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effectLst/>
                                    <a:latin typeface="Cambria Math" panose="02040503050406030204" pitchFamily="18" charset="0"/>
                                    <a:ea typeface="ＭＳ Ｐ明朝" panose="02020600040205080304" pitchFamily="18" charset="-128"/>
                                    <a:cs typeface="Arial Unicode MS" pitchFamily="50" charset="-128"/>
                                  </a:rPr>
                                  <m:t>𝑇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kumimoji="1" lang="en-US" altLang="ja-JP" b="0" i="1" smtClean="0">
                                        <a:effectLst/>
                                        <a:latin typeface="Cambria Math" panose="02040503050406030204" pitchFamily="18" charset="0"/>
                                        <a:ea typeface="ＭＳ Ｐ明朝" panose="02020600040205080304" pitchFamily="18" charset="-128"/>
                                        <a:cs typeface="Arial Unicode MS" pitchFamily="50" charset="-128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b="0" i="1" smtClean="0">
                                        <a:effectLst/>
                                        <a:latin typeface="Cambria Math" panose="02040503050406030204" pitchFamily="18" charset="0"/>
                                        <a:ea typeface="ＭＳ Ｐ明朝" panose="02020600040205080304" pitchFamily="18" charset="-128"/>
                                        <a:cs typeface="Arial Unicode MS" pitchFamily="50" charset="-128"/>
                                      </a:rPr>
                                      <m:t>𝜂</m:t>
                                    </m:r>
                                  </m:e>
                                  <m:sup>
                                    <m:r>
                                      <a:rPr kumimoji="1" lang="en-US" altLang="ja-JP" b="0" i="1" smtClean="0">
                                        <a:effectLst/>
                                        <a:latin typeface="Cambria Math" panose="02040503050406030204" pitchFamily="18" charset="0"/>
                                        <a:ea typeface="ＭＳ Ｐ明朝" panose="02020600040205080304" pitchFamily="18" charset="-128"/>
                                        <a:cs typeface="Arial Unicode MS" pitchFamily="50" charset="-128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1" lang="en-US" altLang="ja-JP" b="0" i="1" smtClean="0">
                                    <a:effectLst/>
                                    <a:latin typeface="Cambria Math" panose="02040503050406030204" pitchFamily="18" charset="0"/>
                                    <a:ea typeface="ＭＳ Ｐ明朝" panose="02020600040205080304" pitchFamily="18" charset="-128"/>
                                    <a:cs typeface="Arial Unicode MS" pitchFamily="50" charset="-128"/>
                                  </a:rPr>
                                  <m:t>𝑁</m:t>
                                </m:r>
                                <m:r>
                                  <a:rPr kumimoji="1" lang="en-US" altLang="ja-JP" b="0" i="1" smtClean="0">
                                    <a:effectLst/>
                                    <a:latin typeface="Cambria Math" panose="02040503050406030204" pitchFamily="18" charset="0"/>
                                    <a:ea typeface="ＭＳ Ｐ明朝" panose="02020600040205080304" pitchFamily="18" charset="-128"/>
                                    <a:cs typeface="Arial Unicode MS" pitchFamily="50" charset="-128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kumimoji="1" lang="en-US" altLang="ja-JP" b="0" i="1" smtClean="0">
                                        <a:effectLst/>
                                        <a:latin typeface="Cambria Math" panose="02040503050406030204" pitchFamily="18" charset="0"/>
                                        <a:ea typeface="ＭＳ Ｐ明朝" panose="02020600040205080304" pitchFamily="18" charset="-128"/>
                                        <a:cs typeface="Arial Unicode MS" pitchFamily="50" charset="-128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b="0" i="1" smtClean="0">
                                        <a:effectLst/>
                                        <a:latin typeface="Cambria Math" panose="02040503050406030204" pitchFamily="18" charset="0"/>
                                        <a:ea typeface="ＭＳ Ｐ明朝" panose="02020600040205080304" pitchFamily="18" charset="-128"/>
                                        <a:cs typeface="Arial Unicode MS" pitchFamily="50" charset="-128"/>
                                      </a:rPr>
                                      <m:t>𝜂</m:t>
                                    </m:r>
                                  </m:e>
                                  <m:sup>
                                    <m:r>
                                      <a:rPr kumimoji="1" lang="en-US" altLang="ja-JP" b="0" i="1" smtClean="0">
                                        <a:effectLst/>
                                        <a:latin typeface="Cambria Math" panose="02040503050406030204" pitchFamily="18" charset="0"/>
                                        <a:ea typeface="ＭＳ Ｐ明朝" panose="02020600040205080304" pitchFamily="18" charset="-128"/>
                                        <a:cs typeface="Arial Unicode MS" pitchFamily="50" charset="-128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1" lang="en-US" altLang="ja-JP" b="0" i="1" smtClean="0">
                                    <a:effectLst/>
                                    <a:latin typeface="Cambria Math" panose="02040503050406030204" pitchFamily="18" charset="0"/>
                                    <a:ea typeface="ＭＳ Ｐ明朝" panose="02020600040205080304" pitchFamily="18" charset="-128"/>
                                    <a:cs typeface="Arial Unicode MS" pitchFamily="50" charset="-128"/>
                                  </a:rPr>
                                  <m:t>𝑁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1800" b="0" i="1" dirty="0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[</m:t>
                    </m:r>
                    <m:r>
                      <m:rPr>
                        <m:sty m:val="p"/>
                      </m:rPr>
                      <a:rPr kumimoji="1" lang="en-US" altLang="ja-JP" sz="1800" b="0" i="0" dirty="0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Me</m:t>
                    </m:r>
                    <m:sSup>
                      <m:sSupPr>
                        <m:ctrlPr>
                          <a:rPr kumimoji="1" lang="en-US" altLang="ja-JP" sz="1800" b="0" i="1" dirty="0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1800" b="0" i="0" dirty="0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V</m:t>
                        </m:r>
                      </m:e>
                      <m:sup>
                        <m:r>
                          <a:rPr kumimoji="1" lang="en-US" altLang="ja-JP" sz="1800" b="0" i="0" dirty="0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−2</m:t>
                        </m:r>
                      </m:sup>
                    </m:sSup>
                    <m:r>
                      <a:rPr kumimoji="1" lang="en-US" altLang="ja-JP" sz="1800" b="0" i="1" dirty="0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]</m:t>
                    </m:r>
                  </m:oMath>
                </a14:m>
                <a:endParaRPr kumimoji="1" lang="ja-JP" altLang="en-US" sz="1800" baseline="30000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45" name="テキスト ボックス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46" y="2145835"/>
                <a:ext cx="2362057" cy="52418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直線コネクタ 145"/>
          <p:cNvCxnSpPr/>
          <p:nvPr/>
        </p:nvCxnSpPr>
        <p:spPr bwMode="auto">
          <a:xfrm>
            <a:off x="3301865" y="2091645"/>
            <a:ext cx="0" cy="282924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テキスト ボックス 146"/>
              <p:cNvSpPr txBox="1"/>
              <p:nvPr/>
            </p:nvSpPr>
            <p:spPr>
              <a:xfrm>
                <a:off x="2903121" y="2166491"/>
                <a:ext cx="108029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𝛼</m:t>
                      </m:r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=−2</m:t>
                      </m:r>
                    </m:oMath>
                  </m:oMathPara>
                </a14:m>
                <a:endParaRPr kumimoji="1" lang="ja-JP" altLang="en-US" dirty="0" smtClean="0">
                  <a:solidFill>
                    <a:srgbClr val="0000FF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47" name="テキスト ボックス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121" y="2166491"/>
                <a:ext cx="1080296" cy="400110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テキスト ボックス 147"/>
              <p:cNvSpPr txBox="1"/>
              <p:nvPr/>
            </p:nvSpPr>
            <p:spPr>
              <a:xfrm>
                <a:off x="3161344" y="3516401"/>
                <a:ext cx="69762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008000"/>
                        </a:solidFill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−</m:t>
                    </m:r>
                  </m:oMath>
                </a14:m>
                <a:r>
                  <a:rPr kumimoji="1" lang="en-US" altLang="ja-JP" dirty="0" smtClean="0">
                    <a:solidFill>
                      <a:srgbClr val="008000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1.5</a:t>
                </a:r>
                <a:endParaRPr kumimoji="1" lang="ja-JP" altLang="en-US" dirty="0" smtClean="0">
                  <a:solidFill>
                    <a:srgbClr val="008000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48" name="テキスト ボックス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344" y="3516401"/>
                <a:ext cx="697627" cy="400110"/>
              </a:xfrm>
              <a:prstGeom prst="rect">
                <a:avLst/>
              </a:prstGeom>
              <a:blipFill rotWithShape="0">
                <a:blip r:embed="rId29"/>
                <a:stretch>
                  <a:fillRect t="-9231" r="-8772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テキスト ボックス 148"/>
              <p:cNvSpPr txBox="1"/>
              <p:nvPr/>
            </p:nvSpPr>
            <p:spPr>
              <a:xfrm>
                <a:off x="3421055" y="4361598"/>
                <a:ext cx="50526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−</m:t>
                    </m:r>
                  </m:oMath>
                </a14:m>
                <a:r>
                  <a:rPr kumimoji="1" lang="en-US" altLang="ja-JP" dirty="0" smtClean="0">
                    <a:solidFill>
                      <a:srgbClr val="FF0000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1</a:t>
                </a:r>
                <a:endParaRPr kumimoji="1" lang="ja-JP" altLang="en-US" dirty="0" smtClean="0">
                  <a:solidFill>
                    <a:srgbClr val="FF0000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49" name="テキスト ボックス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055" y="4361598"/>
                <a:ext cx="505267" cy="400110"/>
              </a:xfrm>
              <a:prstGeom prst="rect">
                <a:avLst/>
              </a:prstGeom>
              <a:blipFill rotWithShape="0">
                <a:blip r:embed="rId30"/>
                <a:stretch>
                  <a:fillRect t="-7576" r="-12048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0" name="グループ化 149"/>
          <p:cNvGrpSpPr/>
          <p:nvPr/>
        </p:nvGrpSpPr>
        <p:grpSpPr>
          <a:xfrm>
            <a:off x="86652" y="1953145"/>
            <a:ext cx="4610575" cy="3549870"/>
            <a:chOff x="86652" y="1953145"/>
            <a:chExt cx="4610575" cy="3549870"/>
          </a:xfrm>
        </p:grpSpPr>
        <p:grpSp>
          <p:nvGrpSpPr>
            <p:cNvPr id="151" name="グループ化 150"/>
            <p:cNvGrpSpPr/>
            <p:nvPr/>
          </p:nvGrpSpPr>
          <p:grpSpPr>
            <a:xfrm>
              <a:off x="606290" y="4920891"/>
              <a:ext cx="4090937" cy="582124"/>
              <a:chOff x="606290" y="4920891"/>
              <a:chExt cx="4090937" cy="582124"/>
            </a:xfrm>
          </p:grpSpPr>
          <p:sp>
            <p:nvSpPr>
              <p:cNvPr id="161" name="テキスト ボックス 160"/>
              <p:cNvSpPr txBox="1"/>
              <p:nvPr/>
            </p:nvSpPr>
            <p:spPr>
              <a:xfrm>
                <a:off x="606290" y="4920891"/>
                <a:ext cx="4507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1.2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62" name="テキスト ボックス 161"/>
              <p:cNvSpPr txBox="1"/>
              <p:nvPr/>
            </p:nvSpPr>
            <p:spPr>
              <a:xfrm>
                <a:off x="1335427" y="4930019"/>
                <a:ext cx="4507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1.4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63" name="テキスト ボックス 162"/>
              <p:cNvSpPr txBox="1"/>
              <p:nvPr/>
            </p:nvSpPr>
            <p:spPr>
              <a:xfrm>
                <a:off x="2061808" y="4924062"/>
                <a:ext cx="4507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1.6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64" name="テキスト ボックス 163"/>
              <p:cNvSpPr txBox="1"/>
              <p:nvPr/>
            </p:nvSpPr>
            <p:spPr>
              <a:xfrm>
                <a:off x="2790945" y="4933190"/>
                <a:ext cx="4507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1.8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65" name="テキスト ボックス 164"/>
              <p:cNvSpPr txBox="1"/>
              <p:nvPr/>
            </p:nvSpPr>
            <p:spPr>
              <a:xfrm>
                <a:off x="3517326" y="4942517"/>
                <a:ext cx="4507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2.0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66" name="テキスト ボックス 165"/>
              <p:cNvSpPr txBox="1"/>
              <p:nvPr/>
            </p:nvSpPr>
            <p:spPr>
              <a:xfrm>
                <a:off x="4246463" y="4951645"/>
                <a:ext cx="4507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2.2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7" name="テキスト ボックス 166"/>
                  <p:cNvSpPr txBox="1"/>
                  <p:nvPr/>
                </p:nvSpPr>
                <p:spPr>
                  <a:xfrm>
                    <a:off x="1759696" y="5130669"/>
                    <a:ext cx="1096006" cy="3723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>
                      <a:buClr>
                        <a:srgbClr val="FF0000"/>
                      </a:buClr>
                    </a:pP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kumimoji="1" lang="en-US" altLang="ja-JP" sz="1800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radPr>
                          <m:deg/>
                          <m:e>
                            <m:r>
                              <a:rPr kumimoji="1" lang="en-US" altLang="ja-JP" sz="1800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𝑠</m:t>
                            </m:r>
                          </m:e>
                        </m:rad>
                      </m:oMath>
                    </a14:m>
                    <a:r>
                      <a:rPr kumimoji="1" lang="ja-JP" altLang="en-US" sz="1800" dirty="0" smtClean="0">
                        <a:effectLst/>
                        <a:latin typeface="+mn-lt"/>
                        <a:ea typeface="ＭＳ Ｐ明朝" panose="02020600040205080304" pitchFamily="18" charset="-128"/>
                        <a:cs typeface="Arial Unicode MS" pitchFamily="50" charset="-128"/>
                      </a:rPr>
                      <a:t> </a:t>
                    </a:r>
                    <a:r>
                      <a:rPr kumimoji="1" lang="en-US" altLang="ja-JP" sz="1800" dirty="0" smtClean="0">
                        <a:effectLst/>
                        <a:latin typeface="+mn-lt"/>
                        <a:ea typeface="ＭＳ Ｐ明朝" panose="02020600040205080304" pitchFamily="18" charset="-128"/>
                        <a:cs typeface="Arial Unicode MS" pitchFamily="50" charset="-128"/>
                      </a:rPr>
                      <a:t>[GeV]</a:t>
                    </a:r>
                    <a:endParaRPr kumimoji="1" lang="ja-JP" altLang="en-US" sz="1800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167" name="テキスト ボックス 1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9696" y="5130669"/>
                    <a:ext cx="1096006" cy="372346"/>
                  </a:xfrm>
                  <a:prstGeom prst="rect">
                    <a:avLst/>
                  </a:prstGeom>
                  <a:blipFill rotWithShape="0">
                    <a:blip r:embed="rId31"/>
                    <a:stretch>
                      <a:fillRect t="-8197" r="-3352" b="-2623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2" name="グループ化 151"/>
            <p:cNvGrpSpPr/>
            <p:nvPr/>
          </p:nvGrpSpPr>
          <p:grpSpPr>
            <a:xfrm>
              <a:off x="86652" y="1953145"/>
              <a:ext cx="393056" cy="3049489"/>
              <a:chOff x="86652" y="1953145"/>
              <a:chExt cx="393056" cy="3049489"/>
            </a:xfrm>
          </p:grpSpPr>
          <p:sp>
            <p:nvSpPr>
              <p:cNvPr id="153" name="テキスト ボックス 152"/>
              <p:cNvSpPr txBox="1"/>
              <p:nvPr/>
            </p:nvSpPr>
            <p:spPr>
              <a:xfrm>
                <a:off x="86652" y="1953145"/>
                <a:ext cx="39305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14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54" name="テキスト ボックス 153"/>
              <p:cNvSpPr txBox="1"/>
              <p:nvPr/>
            </p:nvSpPr>
            <p:spPr>
              <a:xfrm>
                <a:off x="86652" y="2347017"/>
                <a:ext cx="39305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12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55" name="テキスト ボックス 154"/>
              <p:cNvSpPr txBox="1"/>
              <p:nvPr/>
            </p:nvSpPr>
            <p:spPr>
              <a:xfrm>
                <a:off x="86652" y="2740889"/>
                <a:ext cx="39305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10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56" name="テキスト ボックス 155"/>
              <p:cNvSpPr txBox="1"/>
              <p:nvPr/>
            </p:nvSpPr>
            <p:spPr>
              <a:xfrm>
                <a:off x="182832" y="3134761"/>
                <a:ext cx="2888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8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57" name="テキスト ボックス 156"/>
              <p:cNvSpPr txBox="1"/>
              <p:nvPr/>
            </p:nvSpPr>
            <p:spPr>
              <a:xfrm>
                <a:off x="182832" y="3528633"/>
                <a:ext cx="2888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6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58" name="テキスト ボックス 157"/>
              <p:cNvSpPr txBox="1"/>
              <p:nvPr/>
            </p:nvSpPr>
            <p:spPr>
              <a:xfrm>
                <a:off x="182832" y="3922505"/>
                <a:ext cx="2888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4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59" name="テキスト ボックス 158"/>
              <p:cNvSpPr txBox="1"/>
              <p:nvPr/>
            </p:nvSpPr>
            <p:spPr>
              <a:xfrm>
                <a:off x="182832" y="4316377"/>
                <a:ext cx="2888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2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60" name="テキスト ボックス 159"/>
              <p:cNvSpPr txBox="1"/>
              <p:nvPr/>
            </p:nvSpPr>
            <p:spPr>
              <a:xfrm>
                <a:off x="182832" y="4710246"/>
                <a:ext cx="2888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0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  <p:grpSp>
        <p:nvGrpSpPr>
          <p:cNvPr id="6" name="グループ化 5"/>
          <p:cNvGrpSpPr/>
          <p:nvPr/>
        </p:nvGrpSpPr>
        <p:grpSpPr>
          <a:xfrm>
            <a:off x="517073" y="2709597"/>
            <a:ext cx="2048277" cy="2071024"/>
            <a:chOff x="517073" y="2709597"/>
            <a:chExt cx="2048277" cy="2071024"/>
          </a:xfrm>
        </p:grpSpPr>
        <p:pic>
          <p:nvPicPr>
            <p:cNvPr id="144" name="図 143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755225" y="2970463"/>
              <a:ext cx="1810125" cy="1334250"/>
            </a:xfrm>
            <a:prstGeom prst="rect">
              <a:avLst/>
            </a:prstGeom>
          </p:spPr>
        </p:pic>
        <p:cxnSp>
          <p:nvCxnSpPr>
            <p:cNvPr id="168" name="直線コネクタ 167"/>
            <p:cNvCxnSpPr/>
            <p:nvPr/>
          </p:nvCxnSpPr>
          <p:spPr bwMode="auto">
            <a:xfrm>
              <a:off x="2053978" y="2985315"/>
              <a:ext cx="0" cy="1319865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テキスト ボックス 168"/>
                <p:cNvSpPr txBox="1"/>
                <p:nvPr/>
              </p:nvSpPr>
              <p:spPr>
                <a:xfrm>
                  <a:off x="1752710" y="2993060"/>
                  <a:ext cx="703269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𝛼</m:t>
                        </m:r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&gt;0</m:t>
                        </m:r>
                      </m:oMath>
                    </m:oMathPara>
                  </a14:m>
                  <a:endPara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69" name="テキスト ボックス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710" y="2993060"/>
                  <a:ext cx="703269" cy="307777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 l="-4348" r="-6957" b="-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0" name="グループ化 169"/>
            <p:cNvGrpSpPr/>
            <p:nvPr/>
          </p:nvGrpSpPr>
          <p:grpSpPr>
            <a:xfrm>
              <a:off x="517073" y="2709597"/>
              <a:ext cx="1921220" cy="2071024"/>
              <a:chOff x="464295" y="2412548"/>
              <a:chExt cx="1921220" cy="2071024"/>
            </a:xfrm>
          </p:grpSpPr>
          <p:sp>
            <p:nvSpPr>
              <p:cNvPr id="171" name="テキスト ボックス 170"/>
              <p:cNvSpPr txBox="1"/>
              <p:nvPr/>
            </p:nvSpPr>
            <p:spPr>
              <a:xfrm>
                <a:off x="472024" y="2549441"/>
                <a:ext cx="27283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1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4</a:t>
                </a:r>
                <a:endParaRPr kumimoji="1" lang="ja-JP" altLang="en-US" sz="11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72" name="テキスト ボックス 171"/>
              <p:cNvSpPr txBox="1"/>
              <p:nvPr/>
            </p:nvSpPr>
            <p:spPr>
              <a:xfrm>
                <a:off x="464295" y="2860852"/>
                <a:ext cx="27283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1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3</a:t>
                </a:r>
                <a:endParaRPr kumimoji="1" lang="ja-JP" altLang="en-US" sz="11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73" name="テキスト ボックス 172"/>
              <p:cNvSpPr txBox="1"/>
              <p:nvPr/>
            </p:nvSpPr>
            <p:spPr>
              <a:xfrm>
                <a:off x="469667" y="3184975"/>
                <a:ext cx="27283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1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2</a:t>
                </a:r>
                <a:endParaRPr kumimoji="1" lang="ja-JP" altLang="en-US" sz="11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74" name="テキスト ボックス 173"/>
              <p:cNvSpPr txBox="1"/>
              <p:nvPr/>
            </p:nvSpPr>
            <p:spPr>
              <a:xfrm>
                <a:off x="472754" y="3506268"/>
                <a:ext cx="27283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1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</a:t>
                </a:r>
                <a:endParaRPr kumimoji="1" lang="ja-JP" altLang="en-US" sz="11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75" name="テキスト ボックス 174"/>
              <p:cNvSpPr txBox="1"/>
              <p:nvPr/>
            </p:nvSpPr>
            <p:spPr>
              <a:xfrm>
                <a:off x="483387" y="3881653"/>
                <a:ext cx="27283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1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0</a:t>
                </a:r>
                <a:endParaRPr kumimoji="1" lang="ja-JP" altLang="en-US" sz="11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6" name="テキスト ボックス 175"/>
                  <p:cNvSpPr txBox="1"/>
                  <p:nvPr/>
                </p:nvSpPr>
                <p:spPr>
                  <a:xfrm>
                    <a:off x="574353" y="2412548"/>
                    <a:ext cx="70615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>
                      <a:buClr>
                        <a:srgbClr val="FF0000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200" b="0" i="1" dirty="0" smtClean="0">
                              <a:effectLst/>
                              <a:latin typeface="Cambria Math" panose="02040503050406030204" pitchFamily="18" charset="0"/>
                              <a:ea typeface="Meiryo UI" panose="020B0604030504040204" pitchFamily="50" charset="-128"/>
                              <a:cs typeface="Meiryo UI" panose="020B0604030504040204" pitchFamily="50" charset="-128"/>
                            </a:rPr>
                            <m:t>×</m:t>
                          </m:r>
                          <m:sSup>
                            <m:sSupPr>
                              <m:ctrlPr>
                                <a:rPr kumimoji="1" lang="en-US" altLang="ja-JP" sz="1200" b="0" i="1" dirty="0" smtClean="0">
                                  <a:effectLst/>
                                  <a:latin typeface="Cambria Math" panose="02040503050406030204" pitchFamily="18" charset="0"/>
                                  <a:ea typeface="Meiryo UI" panose="020B0604030504040204" pitchFamily="50" charset="-128"/>
                                  <a:cs typeface="Meiryo UI" panose="020B0604030504040204" pitchFamily="50" charset="-128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200" b="0" i="1" dirty="0" smtClean="0">
                                  <a:effectLst/>
                                  <a:latin typeface="Cambria Math" panose="02040503050406030204" pitchFamily="18" charset="0"/>
                                  <a:ea typeface="Meiryo UI" panose="020B0604030504040204" pitchFamily="50" charset="-128"/>
                                  <a:cs typeface="Meiryo UI" panose="020B0604030504040204" pitchFamily="50" charset="-128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1" lang="en-US" altLang="ja-JP" sz="1200" b="0" i="1" dirty="0" smtClean="0">
                                  <a:effectLst/>
                                  <a:latin typeface="Cambria Math" panose="02040503050406030204" pitchFamily="18" charset="0"/>
                                  <a:ea typeface="Meiryo UI" panose="020B0604030504040204" pitchFamily="50" charset="-128"/>
                                  <a:cs typeface="Meiryo UI" panose="020B0604030504040204" pitchFamily="50" charset="-128"/>
                                </a:rPr>
                                <m:t>−3</m:t>
                              </m:r>
                            </m:sup>
                          </m:sSup>
                        </m:oMath>
                      </m:oMathPara>
                    </a14:m>
                    <a:endParaRPr kumimoji="1" lang="ja-JP" altLang="en-US" sz="1200" dirty="0" smtClean="0">
                      <a:effectLst/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176" name="テキスト ボックス 1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353" y="2412548"/>
                    <a:ext cx="706154" cy="276999"/>
                  </a:xfrm>
                  <a:prstGeom prst="rect">
                    <a:avLst/>
                  </a:prstGeom>
                  <a:blipFill rotWithShape="0">
                    <a:blip r:embed="rId3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7" name="テキスト ボックス 176"/>
              <p:cNvSpPr txBox="1"/>
              <p:nvPr/>
            </p:nvSpPr>
            <p:spPr>
              <a:xfrm>
                <a:off x="681554" y="4007265"/>
                <a:ext cx="38985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0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1.2</a:t>
                </a:r>
                <a:endParaRPr kumimoji="1" lang="ja-JP" altLang="en-US" sz="10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78" name="テキスト ボックス 177"/>
              <p:cNvSpPr txBox="1"/>
              <p:nvPr/>
            </p:nvSpPr>
            <p:spPr>
              <a:xfrm>
                <a:off x="1314601" y="4002020"/>
                <a:ext cx="38985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0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1.6</a:t>
                </a:r>
                <a:endParaRPr kumimoji="1" lang="ja-JP" altLang="en-US" sz="10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79" name="テキスト ボックス 178"/>
              <p:cNvSpPr txBox="1"/>
              <p:nvPr/>
            </p:nvSpPr>
            <p:spPr>
              <a:xfrm>
                <a:off x="1995665" y="4007265"/>
                <a:ext cx="38985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0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2.0</a:t>
                </a:r>
                <a:endParaRPr kumimoji="1" lang="ja-JP" altLang="en-US" sz="10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0" name="テキスト ボックス 179"/>
                  <p:cNvSpPr txBox="1"/>
                  <p:nvPr/>
                </p:nvSpPr>
                <p:spPr>
                  <a:xfrm>
                    <a:off x="1240596" y="4220167"/>
                    <a:ext cx="764312" cy="2634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>
                      <a:buClr>
                        <a:srgbClr val="FF0000"/>
                      </a:buClr>
                    </a:pP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kumimoji="1" lang="en-US" altLang="ja-JP" sz="1100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radPr>
                          <m:deg/>
                          <m:e>
                            <m:r>
                              <a:rPr kumimoji="1" lang="en-US" altLang="ja-JP" sz="1100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𝑠</m:t>
                            </m:r>
                          </m:e>
                        </m:rad>
                      </m:oMath>
                    </a14:m>
                    <a:r>
                      <a:rPr kumimoji="1" lang="ja-JP" altLang="en-US" sz="1100" dirty="0" smtClean="0">
                        <a:effectLst/>
                        <a:latin typeface="+mn-lt"/>
                        <a:ea typeface="ＭＳ Ｐ明朝" panose="02020600040205080304" pitchFamily="18" charset="-128"/>
                        <a:cs typeface="Arial Unicode MS" pitchFamily="50" charset="-128"/>
                      </a:rPr>
                      <a:t> </a:t>
                    </a:r>
                    <a:r>
                      <a:rPr kumimoji="1" lang="en-US" altLang="ja-JP" sz="1100" dirty="0" smtClean="0">
                        <a:effectLst/>
                        <a:latin typeface="+mn-lt"/>
                        <a:ea typeface="ＭＳ Ｐ明朝" panose="02020600040205080304" pitchFamily="18" charset="-128"/>
                        <a:cs typeface="Arial Unicode MS" pitchFamily="50" charset="-128"/>
                      </a:rPr>
                      <a:t>[MeV]</a:t>
                    </a:r>
                    <a:endParaRPr kumimoji="1" lang="ja-JP" altLang="en-US" sz="1100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180" name="テキスト ボックス 1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40596" y="4220167"/>
                    <a:ext cx="764312" cy="263405"/>
                  </a:xfrm>
                  <a:prstGeom prst="rect">
                    <a:avLst/>
                  </a:prstGeom>
                  <a:blipFill rotWithShape="0">
                    <a:blip r:embed="rId35"/>
                    <a:stretch>
                      <a:fillRect b="-16279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81" name="下矢印 180"/>
          <p:cNvSpPr/>
          <p:nvPr/>
        </p:nvSpPr>
        <p:spPr bwMode="auto">
          <a:xfrm>
            <a:off x="2761542" y="1946576"/>
            <a:ext cx="152400" cy="224052"/>
          </a:xfrm>
          <a:prstGeom prst="downArrow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82" name="下矢印 181"/>
          <p:cNvSpPr/>
          <p:nvPr/>
        </p:nvSpPr>
        <p:spPr bwMode="auto">
          <a:xfrm>
            <a:off x="2988992" y="3468990"/>
            <a:ext cx="152400" cy="224052"/>
          </a:xfrm>
          <a:prstGeom prst="downArrow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83" name="下矢印 182"/>
          <p:cNvSpPr/>
          <p:nvPr/>
        </p:nvSpPr>
        <p:spPr bwMode="auto">
          <a:xfrm>
            <a:off x="3231127" y="4384617"/>
            <a:ext cx="152400" cy="224052"/>
          </a:xfrm>
          <a:prstGeom prst="downArrow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テキスト ボックス 183"/>
              <p:cNvSpPr txBox="1"/>
              <p:nvPr/>
            </p:nvSpPr>
            <p:spPr>
              <a:xfrm>
                <a:off x="755232" y="1596453"/>
                <a:ext cx="35146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𝜂</m:t>
                        </m:r>
                      </m:e>
                      <m:sup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′</m:t>
                        </m:r>
                      </m:sup>
                    </m:sSup>
                    <m:r>
                      <a:rPr kumimoji="1" lang="en-US" altLang="ja-JP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𝑁</m:t>
                    </m:r>
                    <m:r>
                      <a:rPr kumimoji="1" lang="en-US" altLang="ja-JP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→</m:t>
                    </m:r>
                    <m:sSup>
                      <m:sSupPr>
                        <m:ctrlP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𝜂</m:t>
                        </m:r>
                      </m:e>
                      <m:sup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′</m:t>
                        </m:r>
                      </m:sup>
                    </m:sSup>
                    <m:r>
                      <a:rPr kumimoji="1" lang="en-US" altLang="ja-JP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𝑁</m:t>
                    </m:r>
                  </m:oMath>
                </a14:m>
                <a:r>
                  <a: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kumimoji="1"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scattering amplitude</a:t>
                </a:r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84" name="テキスト ボックス 1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32" y="1596453"/>
                <a:ext cx="3514680" cy="400110"/>
              </a:xfrm>
              <a:prstGeom prst="rect">
                <a:avLst/>
              </a:prstGeom>
              <a:blipFill rotWithShape="0">
                <a:blip r:embed="rId36"/>
                <a:stretch>
                  <a:fillRect t="-9091" r="-1389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テキスト ボックス 102"/>
              <p:cNvSpPr txBox="1"/>
              <p:nvPr/>
            </p:nvSpPr>
            <p:spPr>
              <a:xfrm>
                <a:off x="2150803" y="5552845"/>
                <a:ext cx="2460866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kumimoji="1" lang="en-US" altLang="ja-JP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𝜼</m:t>
                        </m:r>
                      </m:e>
                      <m:sup>
                        <m:r>
                          <a:rPr kumimoji="1" lang="en-US" altLang="ja-JP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′</m:t>
                        </m:r>
                      </m:sup>
                    </m:sSup>
                    <m:r>
                      <a:rPr kumimoji="1" lang="en-US" altLang="ja-JP" sz="2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𝑵</m:t>
                    </m:r>
                  </m:oMath>
                </a14:m>
                <a:r>
                  <a:rPr kumimoji="1" lang="ja-JP" altLang="en-US" sz="2400" b="1" dirty="0" smtClean="0">
                    <a:solidFill>
                      <a:srgbClr val="FF0000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kumimoji="1" lang="en-US" altLang="ja-JP" sz="2400" b="1" dirty="0" smtClean="0">
                    <a:solidFill>
                      <a:srgbClr val="FF0000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bound state </a:t>
                </a:r>
                <a:endParaRPr kumimoji="1" lang="ja-JP" altLang="en-US" sz="2400" b="1" dirty="0" smtClean="0">
                  <a:solidFill>
                    <a:srgbClr val="FF0000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03" name="テキスト ボックス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03" y="5552845"/>
                <a:ext cx="2460866" cy="461665"/>
              </a:xfrm>
              <a:prstGeom prst="rect">
                <a:avLst/>
              </a:prstGeom>
              <a:blipFill rotWithShape="0">
                <a:blip r:embed="rId37"/>
                <a:stretch>
                  <a:fillRect l="-990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テキスト ボックス 106"/>
              <p:cNvSpPr txBox="1"/>
              <p:nvPr/>
            </p:nvSpPr>
            <p:spPr>
              <a:xfrm>
                <a:off x="2332930" y="6019800"/>
                <a:ext cx="2456698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rgbClr val="FF0000"/>
                  </a:buClr>
                </a:pPr>
                <a:r>
                  <a:rPr kumimoji="1" lang="en-US" altLang="ja-JP" sz="1400" i="1" dirty="0" smtClean="0">
                    <a:solidFill>
                      <a:srgbClr val="C00000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cf</a:t>
                </a:r>
                <a:r>
                  <a:rPr kumimoji="1" lang="en-US" altLang="ja-JP" sz="1400" dirty="0" smtClean="0">
                    <a:solidFill>
                      <a:srgbClr val="C00000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.) S. Sakai and D. </a:t>
                </a:r>
                <a:r>
                  <a:rPr kumimoji="1" lang="en-US" altLang="ja-JP" sz="1400" dirty="0" err="1" smtClean="0">
                    <a:solidFill>
                      <a:srgbClr val="C00000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Jido</a:t>
                </a:r>
                <a:r>
                  <a:rPr lang="en-US" altLang="ja-JP" sz="1400" dirty="0" smtClean="0">
                    <a:solidFill>
                      <a:srgbClr val="C00000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, </a:t>
                </a:r>
                <a:br>
                  <a:rPr lang="en-US" altLang="ja-JP" sz="1400" dirty="0" smtClean="0">
                    <a:solidFill>
                      <a:srgbClr val="C00000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</a:br>
                <a:r>
                  <a:rPr lang="en-US" altLang="ja-JP" sz="1400" dirty="0" smtClean="0">
                    <a:solidFill>
                      <a:srgbClr val="C00000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PRC88(13)064906, </a:t>
                </a:r>
                <a:br>
                  <a:rPr lang="en-US" altLang="ja-JP" sz="1400" dirty="0" smtClean="0">
                    <a:solidFill>
                      <a:srgbClr val="C00000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</a:br>
                <a:r>
                  <a:rPr lang="en-US" altLang="ja-JP" sz="1400" dirty="0" smtClean="0">
                    <a:solidFill>
                      <a:srgbClr val="C00000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based on linear </a:t>
                </a:r>
                <a14:m>
                  <m:oMath xmlns:m="http://schemas.openxmlformats.org/officeDocument/2006/math">
                    <m:r>
                      <a:rPr lang="en-US" altLang="ja-JP" sz="1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𝜎</m:t>
                    </m:r>
                  </m:oMath>
                </a14:m>
                <a:r>
                  <a:rPr lang="en-US" altLang="ja-JP" sz="1400" dirty="0" smtClean="0">
                    <a:solidFill>
                      <a:srgbClr val="C00000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 model</a:t>
                </a:r>
                <a:endParaRPr kumimoji="1" lang="ja-JP" altLang="en-US" sz="1400" dirty="0" smtClean="0">
                  <a:solidFill>
                    <a:srgbClr val="C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07" name="テキスト ボックス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930" y="6019800"/>
                <a:ext cx="2456698" cy="738664"/>
              </a:xfrm>
              <a:prstGeom prst="rect">
                <a:avLst/>
              </a:prstGeom>
              <a:blipFill rotWithShape="0">
                <a:blip r:embed="rId38"/>
                <a:stretch>
                  <a:fillRect t="-1653" b="-74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直線コネクタ 107"/>
          <p:cNvCxnSpPr/>
          <p:nvPr/>
        </p:nvCxnSpPr>
        <p:spPr bwMode="auto">
          <a:xfrm>
            <a:off x="6170419" y="3503250"/>
            <a:ext cx="0" cy="257204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直線コネクタ 108"/>
          <p:cNvCxnSpPr/>
          <p:nvPr/>
        </p:nvCxnSpPr>
        <p:spPr bwMode="auto">
          <a:xfrm>
            <a:off x="6295908" y="593141"/>
            <a:ext cx="0" cy="193241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671530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127" grpId="0"/>
      <p:bldP spid="128" grpId="0"/>
      <p:bldP spid="129" grpId="0"/>
      <p:bldP spid="130" grpId="0"/>
      <p:bldP spid="181" grpId="0" animBg="1"/>
      <p:bldP spid="182" grpId="0" animBg="1"/>
      <p:bldP spid="183" grpId="0" animBg="1"/>
      <p:bldP spid="103" grpId="0" animBg="1"/>
      <p:bldP spid="10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角丸四角形 83"/>
          <p:cNvSpPr/>
          <p:nvPr/>
        </p:nvSpPr>
        <p:spPr bwMode="auto">
          <a:xfrm>
            <a:off x="7348868" y="6022981"/>
            <a:ext cx="1675260" cy="334028"/>
          </a:xfrm>
          <a:prstGeom prst="roundRect">
            <a:avLst>
              <a:gd name="adj" fmla="val 50000"/>
            </a:avLst>
          </a:prstGeom>
          <a:solidFill>
            <a:srgbClr val="B2D4EC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5" name="円/楕円 44"/>
          <p:cNvSpPr/>
          <p:nvPr/>
        </p:nvSpPr>
        <p:spPr bwMode="auto">
          <a:xfrm>
            <a:off x="521974" y="5779152"/>
            <a:ext cx="1020205" cy="1072417"/>
          </a:xfrm>
          <a:prstGeom prst="ellipse">
            <a:avLst/>
          </a:prstGeom>
          <a:solidFill>
            <a:srgbClr val="99CCFF">
              <a:alpha val="50196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タイトル 4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en-US" altLang="ja-JP" dirty="0" smtClean="0"/>
                  <a:t> scattering length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2" name="タイトル 4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6250" b="-291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034E2-C10F-4CED-B15F-2652FD26B5B4}" type="slidenum">
              <a:rPr lang="ja-JP" altLang="en-US" smtClean="0"/>
              <a:pPr/>
              <a:t>51</a:t>
            </a:fld>
            <a:endParaRPr lang="en-US" altLang="ja-JP" dirty="0"/>
          </a:p>
        </p:txBody>
      </p:sp>
      <p:cxnSp>
        <p:nvCxnSpPr>
          <p:cNvPr id="35" name="直線コネクタ 34"/>
          <p:cNvCxnSpPr/>
          <p:nvPr/>
        </p:nvCxnSpPr>
        <p:spPr bwMode="auto">
          <a:xfrm>
            <a:off x="538683" y="6048984"/>
            <a:ext cx="465279" cy="44435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直線コネクタ 35"/>
          <p:cNvCxnSpPr/>
          <p:nvPr/>
        </p:nvCxnSpPr>
        <p:spPr bwMode="auto">
          <a:xfrm flipH="1">
            <a:off x="1025734" y="6007044"/>
            <a:ext cx="478553" cy="50485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直線コネクタ 36"/>
          <p:cNvCxnSpPr/>
          <p:nvPr/>
        </p:nvCxnSpPr>
        <p:spPr bwMode="auto">
          <a:xfrm>
            <a:off x="445028" y="6522210"/>
            <a:ext cx="1207615" cy="0"/>
          </a:xfrm>
          <a:prstGeom prst="line">
            <a:avLst/>
          </a:prstGeom>
          <a:noFill/>
          <a:ln w="2222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159104" y="5715518"/>
                <a:ext cx="5030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effectLst/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effectLst/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effectLst/>
                </a:endParaRPr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04" y="5715518"/>
                <a:ext cx="503086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116343" y="6277463"/>
                <a:ext cx="4239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dirty="0" smtClean="0">
                          <a:effectLst/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kumimoji="1" lang="ja-JP" altLang="en-US" sz="2000" dirty="0">
                  <a:effectLst/>
                </a:endParaRPr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43" y="6277463"/>
                <a:ext cx="423962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/>
              <p:cNvSpPr txBox="1"/>
              <p:nvPr/>
            </p:nvSpPr>
            <p:spPr>
              <a:xfrm>
                <a:off x="1564143" y="6306008"/>
                <a:ext cx="4239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dirty="0" smtClean="0">
                          <a:effectLst/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kumimoji="1" lang="ja-JP" altLang="en-US" sz="2000" dirty="0">
                  <a:effectLst/>
                </a:endParaRPr>
              </a:p>
            </p:txBody>
          </p:sp>
        </mc:Choice>
        <mc:Fallback xmlns="">
          <p:sp>
            <p:nvSpPr>
              <p:cNvPr id="40" name="テキスト ボックス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143" y="6306008"/>
                <a:ext cx="423962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1518953" y="5715518"/>
                <a:ext cx="482247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effectLst/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altLang="ja-JP" sz="2000" b="0" i="1" smtClean="0">
                              <a:effectLst/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000" baseline="-25000" dirty="0">
                  <a:effectLst/>
                </a:endParaRPr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953" y="5715518"/>
                <a:ext cx="482247" cy="392993"/>
              </a:xfrm>
              <a:prstGeom prst="rect">
                <a:avLst/>
              </a:prstGeom>
              <a:blipFill rotWithShape="0">
                <a:blip r:embed="rId6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854578" y="6456576"/>
                <a:ext cx="4104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𝛼</m:t>
                      </m:r>
                    </m:oMath>
                  </m:oMathPara>
                </a14:m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78" y="6456576"/>
                <a:ext cx="410432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/>
          <p:cNvSpPr txBox="1"/>
          <p:nvPr/>
        </p:nvSpPr>
        <p:spPr>
          <a:xfrm>
            <a:off x="6019800" y="2288148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endParaRPr kumimoji="1" lang="ja-JP" altLang="en-US" dirty="0" smtClean="0"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  <p:grpSp>
        <p:nvGrpSpPr>
          <p:cNvPr id="135" name="グループ化 134"/>
          <p:cNvGrpSpPr/>
          <p:nvPr/>
        </p:nvGrpSpPr>
        <p:grpSpPr>
          <a:xfrm>
            <a:off x="4269912" y="969224"/>
            <a:ext cx="5736431" cy="1346486"/>
            <a:chOff x="-178105" y="3131662"/>
            <a:chExt cx="5736431" cy="1346486"/>
          </a:xfrm>
        </p:grpSpPr>
        <p:sp>
          <p:nvSpPr>
            <p:cNvPr id="136" name="テキスト ボックス 135"/>
            <p:cNvSpPr txBox="1"/>
            <p:nvPr/>
          </p:nvSpPr>
          <p:spPr>
            <a:xfrm>
              <a:off x="-178105" y="3131662"/>
              <a:ext cx="35044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l">
                <a:buClr>
                  <a:srgbClr val="FF0000"/>
                </a:buClr>
                <a:buFont typeface="Wingdings" pitchFamily="2" charset="2"/>
                <a:buChar char="ü"/>
              </a:pPr>
              <a:r>
                <a:rPr lang="en-US" altLang="ja-JP" sz="2400" b="1" dirty="0" smtClean="0">
                  <a:latin typeface="+mn-lt"/>
                  <a:ea typeface="メイリオ" pitchFamily="50" charset="-128"/>
                  <a:cs typeface="メイリオ" pitchFamily="50" charset="-128"/>
                </a:rPr>
                <a:t>s</a:t>
              </a:r>
              <a:r>
                <a:rPr kumimoji="1" lang="en-US" altLang="ja-JP" sz="2400" b="1" dirty="0" smtClean="0">
                  <a:latin typeface="+mn-lt"/>
                  <a:ea typeface="メイリオ" pitchFamily="50" charset="-128"/>
                  <a:cs typeface="メイリオ" pitchFamily="50" charset="-128"/>
                </a:rPr>
                <a:t>mall scattering length</a:t>
              </a:r>
              <a:endParaRPr kumimoji="1" lang="ja-JP" altLang="en-US" sz="2400" b="1" dirty="0">
                <a:latin typeface="+mn-lt"/>
                <a:ea typeface="メイリオ" pitchFamily="50" charset="-128"/>
                <a:cs typeface="メイリオ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テキスト ボックス 136"/>
                <p:cNvSpPr txBox="1"/>
                <p:nvPr/>
              </p:nvSpPr>
              <p:spPr>
                <a:xfrm>
                  <a:off x="469040" y="3738202"/>
                  <a:ext cx="5089286" cy="7399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smtClean="0">
                              <a:effectLst/>
                              <a:latin typeface="Cambria Math" panose="02040503050406030204" pitchFamily="18" charset="0"/>
                            </a:rPr>
                            <m:t>𝑅𝑒</m:t>
                          </m:r>
                          <m:r>
                            <a:rPr kumimoji="1" lang="en-US" altLang="ja-JP" sz="1800" b="0" i="1" smtClean="0"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1800" b="0" i="1" smtClean="0">
                              <a:effectLst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ja-JP" sz="18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8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kumimoji="1" lang="en-US" altLang="ja-JP" sz="18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kumimoji="1" lang="en-US" altLang="ja-JP" sz="1800" b="0" i="1" smtClean="0">
                              <a:effectLst/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kumimoji="1" lang="en-US" altLang="ja-JP" sz="1800" b="0" i="1" smtClean="0">
                          <a:effectLst/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kumimoji="1" lang="en-US" altLang="ja-JP" sz="1800" b="0" i="1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</a:rPr>
                        <m:t>0±0.43</m:t>
                      </m:r>
                      <m:r>
                        <a:rPr kumimoji="1" lang="en-US" altLang="ja-JP" sz="1800" b="0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kumimoji="1" lang="en-US" altLang="ja-JP" sz="1800" dirty="0" smtClean="0">
                      <a:effectLst/>
                    </a:rPr>
                    <a:t>fm</a:t>
                  </a:r>
                  <a:r>
                    <a:rPr lang="en-US" altLang="ja-JP" sz="1800" dirty="0">
                      <a:effectLst/>
                      <a:latin typeface="Cambria Math" panose="02040503050406030204" pitchFamily="18" charset="0"/>
                    </a:rPr>
                    <a:t/>
                  </a:r>
                  <a:br>
                    <a:rPr lang="en-US" altLang="ja-JP" sz="1800" dirty="0">
                      <a:effectLst/>
                      <a:latin typeface="Cambria Math" panose="02040503050406030204" pitchFamily="18" charset="0"/>
                    </a:rPr>
                  </a:b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1800">
                          <a:effectLst/>
                          <a:latin typeface="Cambria Math" panose="02040503050406030204" pitchFamily="18" charset="0"/>
                        </a:rPr>
                        <m:t>I</m:t>
                      </m:r>
                      <m:r>
                        <m:rPr>
                          <m:sty m:val="p"/>
                        </m:rPr>
                        <a:rPr lang="en-US" altLang="ja-JP" sz="1800" b="0" i="0" smtClean="0">
                          <a:effectLst/>
                          <a:latin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kumimoji="1" lang="en-US" altLang="ja-JP" sz="18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18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8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ja-JP" sz="18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8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kumimoji="1" lang="en-US" altLang="ja-JP" sz="18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1" lang="en-US" altLang="ja-JP" sz="18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1800" b="0" i="1" smtClean="0">
                          <a:effectLst/>
                          <a:latin typeface="Cambria Math" panose="02040503050406030204" pitchFamily="18" charset="0"/>
                        </a:rPr>
                        <m:t>=0.37</m:t>
                      </m:r>
                    </m:oMath>
                  </a14:m>
                  <a:r>
                    <a:rPr kumimoji="1" lang="ja-JP" altLang="en-US" sz="1800" dirty="0" smtClean="0">
                      <a:effectLst/>
                    </a:rPr>
                    <a:t>            </a:t>
                  </a:r>
                  <a:r>
                    <a:rPr kumimoji="1" lang="en-US" altLang="ja-JP" sz="1800" dirty="0" smtClean="0">
                      <a:effectLst/>
                    </a:rPr>
                    <a:t>fm</a:t>
                  </a:r>
                  <a:endParaRPr kumimoji="1" lang="ja-JP" altLang="en-US" sz="1800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137" name="テキスト ボックス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040" y="3738202"/>
                  <a:ext cx="5089286" cy="73994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4098" b="-655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0" name="テキスト ボックス 139"/>
          <p:cNvSpPr txBox="1"/>
          <p:nvPr/>
        </p:nvSpPr>
        <p:spPr>
          <a:xfrm>
            <a:off x="4997149" y="2431003"/>
            <a:ext cx="4119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800" dirty="0" smtClean="0">
                <a:effectLst/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[E. Czerwinski </a:t>
            </a:r>
            <a:r>
              <a:rPr kumimoji="1" lang="en-US" altLang="ja-JP" sz="1800" i="1" dirty="0" smtClean="0">
                <a:effectLst/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et al.</a:t>
            </a:r>
            <a:r>
              <a:rPr kumimoji="1" lang="en-US" altLang="ja-JP" sz="1800" dirty="0" smtClean="0">
                <a:effectLst/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, (COSY-11),</a:t>
            </a:r>
            <a:br>
              <a:rPr kumimoji="1" lang="en-US" altLang="ja-JP" sz="1800" dirty="0" smtClean="0">
                <a:effectLst/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kumimoji="1" lang="en-US" altLang="ja-JP" sz="1800" dirty="0" smtClean="0">
                <a:effectLst/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                                   PRL113(14)062004]</a:t>
            </a:r>
            <a:endParaRPr kumimoji="1" lang="ja-JP" altLang="en-US" sz="1800" dirty="0" smtClean="0">
              <a:effectLst/>
              <a:latin typeface="+mn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41" name="図 1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028" y="2091645"/>
            <a:ext cx="4049612" cy="2829246"/>
          </a:xfrm>
          <a:prstGeom prst="rect">
            <a:avLst/>
          </a:prstGeom>
        </p:spPr>
      </p:pic>
      <p:pic>
        <p:nvPicPr>
          <p:cNvPr id="142" name="図 1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225" y="2970463"/>
            <a:ext cx="1810125" cy="1334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テキスト ボックス 142"/>
              <p:cNvSpPr txBox="1"/>
              <p:nvPr/>
            </p:nvSpPr>
            <p:spPr>
              <a:xfrm>
                <a:off x="493046" y="2145835"/>
                <a:ext cx="2362057" cy="524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b="0" i="1" smtClean="0">
                                    <a:effectLst/>
                                    <a:latin typeface="Cambria Math" panose="02040503050406030204" pitchFamily="18" charset="0"/>
                                    <a:ea typeface="ＭＳ Ｐ明朝" panose="02020600040205080304" pitchFamily="18" charset="-128"/>
                                    <a:cs typeface="Arial Unicode MS" pitchFamily="50" charset="-128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effectLst/>
                                    <a:latin typeface="Cambria Math" panose="02040503050406030204" pitchFamily="18" charset="0"/>
                                    <a:ea typeface="ＭＳ Ｐ明朝" panose="02020600040205080304" pitchFamily="18" charset="-128"/>
                                    <a:cs typeface="Arial Unicode MS" pitchFamily="50" charset="-128"/>
                                  </a:rPr>
                                  <m:t>𝑇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kumimoji="1" lang="en-US" altLang="ja-JP" b="0" i="1" smtClean="0">
                                        <a:effectLst/>
                                        <a:latin typeface="Cambria Math" panose="02040503050406030204" pitchFamily="18" charset="0"/>
                                        <a:ea typeface="ＭＳ Ｐ明朝" panose="02020600040205080304" pitchFamily="18" charset="-128"/>
                                        <a:cs typeface="Arial Unicode MS" pitchFamily="50" charset="-128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b="0" i="1" smtClean="0">
                                        <a:effectLst/>
                                        <a:latin typeface="Cambria Math" panose="02040503050406030204" pitchFamily="18" charset="0"/>
                                        <a:ea typeface="ＭＳ Ｐ明朝" panose="02020600040205080304" pitchFamily="18" charset="-128"/>
                                        <a:cs typeface="Arial Unicode MS" pitchFamily="50" charset="-128"/>
                                      </a:rPr>
                                      <m:t>𝜂</m:t>
                                    </m:r>
                                  </m:e>
                                  <m:sup>
                                    <m:r>
                                      <a:rPr kumimoji="1" lang="en-US" altLang="ja-JP" b="0" i="1" smtClean="0">
                                        <a:effectLst/>
                                        <a:latin typeface="Cambria Math" panose="02040503050406030204" pitchFamily="18" charset="0"/>
                                        <a:ea typeface="ＭＳ Ｐ明朝" panose="02020600040205080304" pitchFamily="18" charset="-128"/>
                                        <a:cs typeface="Arial Unicode MS" pitchFamily="50" charset="-128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1" lang="en-US" altLang="ja-JP" b="0" i="1" smtClean="0">
                                    <a:effectLst/>
                                    <a:latin typeface="Cambria Math" panose="02040503050406030204" pitchFamily="18" charset="0"/>
                                    <a:ea typeface="ＭＳ Ｐ明朝" panose="02020600040205080304" pitchFamily="18" charset="-128"/>
                                    <a:cs typeface="Arial Unicode MS" pitchFamily="50" charset="-128"/>
                                  </a:rPr>
                                  <m:t>𝑁</m:t>
                                </m:r>
                                <m:r>
                                  <a:rPr kumimoji="1" lang="en-US" altLang="ja-JP" b="0" i="1" smtClean="0">
                                    <a:effectLst/>
                                    <a:latin typeface="Cambria Math" panose="02040503050406030204" pitchFamily="18" charset="0"/>
                                    <a:ea typeface="ＭＳ Ｐ明朝" panose="02020600040205080304" pitchFamily="18" charset="-128"/>
                                    <a:cs typeface="Arial Unicode MS" pitchFamily="50" charset="-128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kumimoji="1" lang="en-US" altLang="ja-JP" b="0" i="1" smtClean="0">
                                        <a:effectLst/>
                                        <a:latin typeface="Cambria Math" panose="02040503050406030204" pitchFamily="18" charset="0"/>
                                        <a:ea typeface="ＭＳ Ｐ明朝" panose="02020600040205080304" pitchFamily="18" charset="-128"/>
                                        <a:cs typeface="Arial Unicode MS" pitchFamily="50" charset="-128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b="0" i="1" smtClean="0">
                                        <a:effectLst/>
                                        <a:latin typeface="Cambria Math" panose="02040503050406030204" pitchFamily="18" charset="0"/>
                                        <a:ea typeface="ＭＳ Ｐ明朝" panose="02020600040205080304" pitchFamily="18" charset="-128"/>
                                        <a:cs typeface="Arial Unicode MS" pitchFamily="50" charset="-128"/>
                                      </a:rPr>
                                      <m:t>𝜂</m:t>
                                    </m:r>
                                  </m:e>
                                  <m:sup>
                                    <m:r>
                                      <a:rPr kumimoji="1" lang="en-US" altLang="ja-JP" b="0" i="1" smtClean="0">
                                        <a:effectLst/>
                                        <a:latin typeface="Cambria Math" panose="02040503050406030204" pitchFamily="18" charset="0"/>
                                        <a:ea typeface="ＭＳ Ｐ明朝" panose="02020600040205080304" pitchFamily="18" charset="-128"/>
                                        <a:cs typeface="Arial Unicode MS" pitchFamily="50" charset="-128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1" lang="en-US" altLang="ja-JP" b="0" i="1" smtClean="0">
                                    <a:effectLst/>
                                    <a:latin typeface="Cambria Math" panose="02040503050406030204" pitchFamily="18" charset="0"/>
                                    <a:ea typeface="ＭＳ Ｐ明朝" panose="02020600040205080304" pitchFamily="18" charset="-128"/>
                                    <a:cs typeface="Arial Unicode MS" pitchFamily="50" charset="-128"/>
                                  </a:rPr>
                                  <m:t>𝑁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1800" b="0" i="1" dirty="0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[</m:t>
                    </m:r>
                    <m:r>
                      <m:rPr>
                        <m:sty m:val="p"/>
                      </m:rPr>
                      <a:rPr kumimoji="1" lang="en-US" altLang="ja-JP" sz="1800" b="0" i="0" dirty="0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Me</m:t>
                    </m:r>
                    <m:sSup>
                      <m:sSupPr>
                        <m:ctrlPr>
                          <a:rPr kumimoji="1" lang="en-US" altLang="ja-JP" sz="1800" b="0" i="1" dirty="0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1800" b="0" i="0" dirty="0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V</m:t>
                        </m:r>
                      </m:e>
                      <m:sup>
                        <m:r>
                          <a:rPr kumimoji="1" lang="en-US" altLang="ja-JP" sz="1800" b="0" i="0" dirty="0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−2</m:t>
                        </m:r>
                      </m:sup>
                    </m:sSup>
                    <m:r>
                      <a:rPr kumimoji="1" lang="en-US" altLang="ja-JP" sz="1800" b="0" i="1" dirty="0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]</m:t>
                    </m:r>
                  </m:oMath>
                </a14:m>
                <a:endParaRPr kumimoji="1" lang="ja-JP" altLang="en-US" sz="1800" baseline="30000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43" name="テキスト ボックス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46" y="2145835"/>
                <a:ext cx="2362057" cy="52418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直線コネクタ 143"/>
          <p:cNvCxnSpPr/>
          <p:nvPr/>
        </p:nvCxnSpPr>
        <p:spPr bwMode="auto">
          <a:xfrm>
            <a:off x="3315312" y="2091645"/>
            <a:ext cx="0" cy="282924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テキスト ボックス 144"/>
              <p:cNvSpPr txBox="1"/>
              <p:nvPr/>
            </p:nvSpPr>
            <p:spPr>
              <a:xfrm>
                <a:off x="2903121" y="2166491"/>
                <a:ext cx="108029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𝛼</m:t>
                      </m:r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=−2</m:t>
                      </m:r>
                    </m:oMath>
                  </m:oMathPara>
                </a14:m>
                <a:endParaRPr kumimoji="1" lang="ja-JP" altLang="en-US" dirty="0" smtClean="0">
                  <a:solidFill>
                    <a:srgbClr val="0000FF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45" name="テキスト ボックス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121" y="2166491"/>
                <a:ext cx="1080296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テキスト ボックス 145"/>
              <p:cNvSpPr txBox="1"/>
              <p:nvPr/>
            </p:nvSpPr>
            <p:spPr>
              <a:xfrm>
                <a:off x="2892895" y="3328578"/>
                <a:ext cx="69762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008000"/>
                        </a:solidFill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−</m:t>
                    </m:r>
                  </m:oMath>
                </a14:m>
                <a:r>
                  <a:rPr kumimoji="1" lang="en-US" altLang="ja-JP" dirty="0" smtClean="0">
                    <a:solidFill>
                      <a:srgbClr val="008000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1.5</a:t>
                </a:r>
                <a:endParaRPr kumimoji="1" lang="ja-JP" altLang="en-US" dirty="0" smtClean="0">
                  <a:solidFill>
                    <a:srgbClr val="008000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46" name="テキスト ボックス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895" y="3328578"/>
                <a:ext cx="697627" cy="400110"/>
              </a:xfrm>
              <a:prstGeom prst="rect">
                <a:avLst/>
              </a:prstGeom>
              <a:blipFill rotWithShape="0">
                <a:blip r:embed="rId13"/>
                <a:stretch>
                  <a:fillRect t="-7576" r="-8772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テキスト ボックス 146"/>
              <p:cNvSpPr txBox="1"/>
              <p:nvPr/>
            </p:nvSpPr>
            <p:spPr>
              <a:xfrm>
                <a:off x="3421055" y="4361598"/>
                <a:ext cx="50526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−</m:t>
                    </m:r>
                  </m:oMath>
                </a14:m>
                <a:r>
                  <a:rPr kumimoji="1" lang="en-US" altLang="ja-JP" dirty="0" smtClean="0">
                    <a:solidFill>
                      <a:srgbClr val="FF0000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1</a:t>
                </a:r>
                <a:endParaRPr kumimoji="1" lang="ja-JP" altLang="en-US" dirty="0" smtClean="0">
                  <a:solidFill>
                    <a:srgbClr val="FF0000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47" name="テキスト ボックス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055" y="4361598"/>
                <a:ext cx="505267" cy="400110"/>
              </a:xfrm>
              <a:prstGeom prst="rect">
                <a:avLst/>
              </a:prstGeom>
              <a:blipFill rotWithShape="0">
                <a:blip r:embed="rId14"/>
                <a:stretch>
                  <a:fillRect t="-7576" r="-12048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8" name="グループ化 147"/>
          <p:cNvGrpSpPr/>
          <p:nvPr/>
        </p:nvGrpSpPr>
        <p:grpSpPr>
          <a:xfrm>
            <a:off x="86652" y="1953145"/>
            <a:ext cx="4610575" cy="3549870"/>
            <a:chOff x="86652" y="1953145"/>
            <a:chExt cx="4610575" cy="3549870"/>
          </a:xfrm>
        </p:grpSpPr>
        <p:grpSp>
          <p:nvGrpSpPr>
            <p:cNvPr id="149" name="グループ化 148"/>
            <p:cNvGrpSpPr/>
            <p:nvPr/>
          </p:nvGrpSpPr>
          <p:grpSpPr>
            <a:xfrm>
              <a:off x="606290" y="4920891"/>
              <a:ext cx="4090937" cy="582124"/>
              <a:chOff x="606290" y="4920891"/>
              <a:chExt cx="4090937" cy="582124"/>
            </a:xfrm>
          </p:grpSpPr>
          <p:sp>
            <p:nvSpPr>
              <p:cNvPr id="159" name="テキスト ボックス 158"/>
              <p:cNvSpPr txBox="1"/>
              <p:nvPr/>
            </p:nvSpPr>
            <p:spPr>
              <a:xfrm>
                <a:off x="606290" y="4920891"/>
                <a:ext cx="4507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1.2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60" name="テキスト ボックス 159"/>
              <p:cNvSpPr txBox="1"/>
              <p:nvPr/>
            </p:nvSpPr>
            <p:spPr>
              <a:xfrm>
                <a:off x="1335427" y="4930019"/>
                <a:ext cx="4507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1.4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61" name="テキスト ボックス 160"/>
              <p:cNvSpPr txBox="1"/>
              <p:nvPr/>
            </p:nvSpPr>
            <p:spPr>
              <a:xfrm>
                <a:off x="2061808" y="4924062"/>
                <a:ext cx="4507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1.6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62" name="テキスト ボックス 161"/>
              <p:cNvSpPr txBox="1"/>
              <p:nvPr/>
            </p:nvSpPr>
            <p:spPr>
              <a:xfrm>
                <a:off x="2790945" y="4933190"/>
                <a:ext cx="4507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1.8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63" name="テキスト ボックス 162"/>
              <p:cNvSpPr txBox="1"/>
              <p:nvPr/>
            </p:nvSpPr>
            <p:spPr>
              <a:xfrm>
                <a:off x="3517326" y="4942517"/>
                <a:ext cx="4507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2.0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64" name="テキスト ボックス 163"/>
              <p:cNvSpPr txBox="1"/>
              <p:nvPr/>
            </p:nvSpPr>
            <p:spPr>
              <a:xfrm>
                <a:off x="4246463" y="4951645"/>
                <a:ext cx="4507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2.2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5" name="テキスト ボックス 164"/>
                  <p:cNvSpPr txBox="1"/>
                  <p:nvPr/>
                </p:nvSpPr>
                <p:spPr>
                  <a:xfrm>
                    <a:off x="1759696" y="5130669"/>
                    <a:ext cx="1096006" cy="3723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>
                      <a:buClr>
                        <a:srgbClr val="FF0000"/>
                      </a:buClr>
                    </a:pP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kumimoji="1" lang="en-US" altLang="ja-JP" sz="1800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radPr>
                          <m:deg/>
                          <m:e>
                            <m:r>
                              <a:rPr kumimoji="1" lang="en-US" altLang="ja-JP" sz="1800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𝑠</m:t>
                            </m:r>
                          </m:e>
                        </m:rad>
                      </m:oMath>
                    </a14:m>
                    <a:r>
                      <a:rPr kumimoji="1" lang="ja-JP" altLang="en-US" sz="1800" dirty="0" smtClean="0">
                        <a:effectLst/>
                        <a:latin typeface="+mn-lt"/>
                        <a:ea typeface="ＭＳ Ｐ明朝" panose="02020600040205080304" pitchFamily="18" charset="-128"/>
                        <a:cs typeface="Arial Unicode MS" pitchFamily="50" charset="-128"/>
                      </a:rPr>
                      <a:t> </a:t>
                    </a:r>
                    <a:r>
                      <a:rPr kumimoji="1" lang="en-US" altLang="ja-JP" sz="1800" dirty="0" smtClean="0">
                        <a:effectLst/>
                        <a:latin typeface="+mn-lt"/>
                        <a:ea typeface="ＭＳ Ｐ明朝" panose="02020600040205080304" pitchFamily="18" charset="-128"/>
                        <a:cs typeface="Arial Unicode MS" pitchFamily="50" charset="-128"/>
                      </a:rPr>
                      <a:t>[GeV]</a:t>
                    </a:r>
                    <a:endParaRPr kumimoji="1" lang="ja-JP" altLang="en-US" sz="1800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165" name="テキスト ボックス 1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9696" y="5130669"/>
                    <a:ext cx="1096006" cy="372346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t="-8197" r="-3352" b="-2623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0" name="グループ化 149"/>
            <p:cNvGrpSpPr/>
            <p:nvPr/>
          </p:nvGrpSpPr>
          <p:grpSpPr>
            <a:xfrm>
              <a:off x="86652" y="1953145"/>
              <a:ext cx="393056" cy="3049489"/>
              <a:chOff x="86652" y="1953145"/>
              <a:chExt cx="393056" cy="3049489"/>
            </a:xfrm>
          </p:grpSpPr>
          <p:sp>
            <p:nvSpPr>
              <p:cNvPr id="151" name="テキスト ボックス 150"/>
              <p:cNvSpPr txBox="1"/>
              <p:nvPr/>
            </p:nvSpPr>
            <p:spPr>
              <a:xfrm>
                <a:off x="86652" y="1953145"/>
                <a:ext cx="39305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14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52" name="テキスト ボックス 151"/>
              <p:cNvSpPr txBox="1"/>
              <p:nvPr/>
            </p:nvSpPr>
            <p:spPr>
              <a:xfrm>
                <a:off x="86652" y="2347017"/>
                <a:ext cx="39305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12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53" name="テキスト ボックス 152"/>
              <p:cNvSpPr txBox="1"/>
              <p:nvPr/>
            </p:nvSpPr>
            <p:spPr>
              <a:xfrm>
                <a:off x="86652" y="2740889"/>
                <a:ext cx="39305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10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54" name="テキスト ボックス 153"/>
              <p:cNvSpPr txBox="1"/>
              <p:nvPr/>
            </p:nvSpPr>
            <p:spPr>
              <a:xfrm>
                <a:off x="182832" y="3134761"/>
                <a:ext cx="2888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8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55" name="テキスト ボックス 154"/>
              <p:cNvSpPr txBox="1"/>
              <p:nvPr/>
            </p:nvSpPr>
            <p:spPr>
              <a:xfrm>
                <a:off x="182832" y="3528633"/>
                <a:ext cx="2888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6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56" name="テキスト ボックス 155"/>
              <p:cNvSpPr txBox="1"/>
              <p:nvPr/>
            </p:nvSpPr>
            <p:spPr>
              <a:xfrm>
                <a:off x="182832" y="3922505"/>
                <a:ext cx="2888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4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57" name="テキスト ボックス 156"/>
              <p:cNvSpPr txBox="1"/>
              <p:nvPr/>
            </p:nvSpPr>
            <p:spPr>
              <a:xfrm>
                <a:off x="182832" y="4316377"/>
                <a:ext cx="2888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2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58" name="テキスト ボックス 157"/>
              <p:cNvSpPr txBox="1"/>
              <p:nvPr/>
            </p:nvSpPr>
            <p:spPr>
              <a:xfrm>
                <a:off x="182832" y="4710246"/>
                <a:ext cx="2888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0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  <p:cxnSp>
        <p:nvCxnSpPr>
          <p:cNvPr id="166" name="直線コネクタ 165"/>
          <p:cNvCxnSpPr/>
          <p:nvPr/>
        </p:nvCxnSpPr>
        <p:spPr bwMode="auto">
          <a:xfrm>
            <a:off x="2053978" y="2985315"/>
            <a:ext cx="0" cy="131986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テキスト ボックス 166"/>
              <p:cNvSpPr txBox="1"/>
              <p:nvPr/>
            </p:nvSpPr>
            <p:spPr>
              <a:xfrm>
                <a:off x="1752710" y="2993060"/>
                <a:ext cx="70326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𝛼</m:t>
                      </m:r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&gt;0</m:t>
                      </m:r>
                    </m:oMath>
                  </m:oMathPara>
                </a14:m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67" name="テキスト ボックス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710" y="2993060"/>
                <a:ext cx="703269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4348" r="-6957" b="-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8" name="グループ化 167"/>
          <p:cNvGrpSpPr/>
          <p:nvPr/>
        </p:nvGrpSpPr>
        <p:grpSpPr>
          <a:xfrm>
            <a:off x="517073" y="2709597"/>
            <a:ext cx="1921220" cy="2071024"/>
            <a:chOff x="464295" y="2412548"/>
            <a:chExt cx="1921220" cy="2071024"/>
          </a:xfrm>
        </p:grpSpPr>
        <p:sp>
          <p:nvSpPr>
            <p:cNvPr id="169" name="テキスト ボックス 168"/>
            <p:cNvSpPr txBox="1"/>
            <p:nvPr/>
          </p:nvSpPr>
          <p:spPr>
            <a:xfrm>
              <a:off x="472024" y="2549441"/>
              <a:ext cx="2728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sz="11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4</a:t>
              </a:r>
              <a:endParaRPr kumimoji="1" lang="ja-JP" altLang="en-US" sz="11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70" name="テキスト ボックス 169"/>
            <p:cNvSpPr txBox="1"/>
            <p:nvPr/>
          </p:nvSpPr>
          <p:spPr>
            <a:xfrm>
              <a:off x="464295" y="2860852"/>
              <a:ext cx="2728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sz="11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3</a:t>
              </a:r>
              <a:endParaRPr kumimoji="1" lang="ja-JP" altLang="en-US" sz="11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71" name="テキスト ボックス 170"/>
            <p:cNvSpPr txBox="1"/>
            <p:nvPr/>
          </p:nvSpPr>
          <p:spPr>
            <a:xfrm>
              <a:off x="469667" y="3184975"/>
              <a:ext cx="2728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sz="11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</a:t>
              </a:r>
              <a:endParaRPr kumimoji="1" lang="ja-JP" altLang="en-US" sz="11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72" name="テキスト ボックス 171"/>
            <p:cNvSpPr txBox="1"/>
            <p:nvPr/>
          </p:nvSpPr>
          <p:spPr>
            <a:xfrm>
              <a:off x="472754" y="3506268"/>
              <a:ext cx="2728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sz="11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</a:t>
              </a:r>
              <a:endParaRPr kumimoji="1" lang="ja-JP" altLang="en-US" sz="11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73" name="テキスト ボックス 172"/>
            <p:cNvSpPr txBox="1"/>
            <p:nvPr/>
          </p:nvSpPr>
          <p:spPr>
            <a:xfrm>
              <a:off x="483387" y="3881653"/>
              <a:ext cx="2728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sz="11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0</a:t>
              </a:r>
              <a:endParaRPr kumimoji="1" lang="ja-JP" altLang="en-US" sz="11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テキスト ボックス 173"/>
                <p:cNvSpPr txBox="1"/>
                <p:nvPr/>
              </p:nvSpPr>
              <p:spPr>
                <a:xfrm>
                  <a:off x="574353" y="2412548"/>
                  <a:ext cx="70615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200" b="0" i="1" dirty="0" smtClean="0">
                            <a:effectLst/>
                            <a:latin typeface="Cambria Math" panose="02040503050406030204" pitchFamily="18" charset="0"/>
                            <a:ea typeface="Meiryo UI" panose="020B0604030504040204" pitchFamily="50" charset="-128"/>
                            <a:cs typeface="Meiryo UI" panose="020B0604030504040204" pitchFamily="50" charset="-128"/>
                          </a:rPr>
                          <m:t>×</m:t>
                        </m:r>
                        <m:sSup>
                          <m:sSupPr>
                            <m:ctrlPr>
                              <a:rPr kumimoji="1" lang="en-US" altLang="ja-JP" sz="1200" b="0" i="1" dirty="0" smtClean="0">
                                <a:effectLst/>
                                <a:latin typeface="Cambria Math" panose="02040503050406030204" pitchFamily="18" charset="0"/>
                                <a:ea typeface="Meiryo UI" panose="020B0604030504040204" pitchFamily="50" charset="-128"/>
                                <a:cs typeface="Meiryo UI" panose="020B0604030504040204" pitchFamily="50" charset="-128"/>
                              </a:rPr>
                            </m:ctrlPr>
                          </m:sSupPr>
                          <m:e>
                            <m:r>
                              <a:rPr kumimoji="1" lang="en-US" altLang="ja-JP" sz="1200" b="0" i="1" dirty="0" smtClean="0">
                                <a:effectLst/>
                                <a:latin typeface="Cambria Math" panose="02040503050406030204" pitchFamily="18" charset="0"/>
                                <a:ea typeface="Meiryo UI" panose="020B0604030504040204" pitchFamily="50" charset="-128"/>
                                <a:cs typeface="Meiryo UI" panose="020B0604030504040204" pitchFamily="50" charset="-128"/>
                              </a:rPr>
                              <m:t>10</m:t>
                            </m:r>
                          </m:e>
                          <m:sup>
                            <m:r>
                              <a:rPr kumimoji="1" lang="en-US" altLang="ja-JP" sz="1200" b="0" i="1" dirty="0" smtClean="0">
                                <a:effectLst/>
                                <a:latin typeface="Cambria Math" panose="02040503050406030204" pitchFamily="18" charset="0"/>
                                <a:ea typeface="Meiryo UI" panose="020B0604030504040204" pitchFamily="50" charset="-128"/>
                                <a:cs typeface="Meiryo UI" panose="020B0604030504040204" pitchFamily="50" charset="-128"/>
                              </a:rPr>
                              <m:t>−3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12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174" name="テキスト ボックス 1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53" y="2412548"/>
                  <a:ext cx="706154" cy="27699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5" name="テキスト ボックス 174"/>
            <p:cNvSpPr txBox="1"/>
            <p:nvPr/>
          </p:nvSpPr>
          <p:spPr>
            <a:xfrm>
              <a:off x="681554" y="4007265"/>
              <a:ext cx="3898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sz="10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1.2</a:t>
              </a:r>
              <a:endParaRPr kumimoji="1" lang="ja-JP" altLang="en-US" sz="10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76" name="テキスト ボックス 175"/>
            <p:cNvSpPr txBox="1"/>
            <p:nvPr/>
          </p:nvSpPr>
          <p:spPr>
            <a:xfrm>
              <a:off x="1314601" y="4002020"/>
              <a:ext cx="3898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sz="10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1.6</a:t>
              </a:r>
              <a:endParaRPr kumimoji="1" lang="ja-JP" altLang="en-US" sz="10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77" name="テキスト ボックス 176"/>
            <p:cNvSpPr txBox="1"/>
            <p:nvPr/>
          </p:nvSpPr>
          <p:spPr>
            <a:xfrm>
              <a:off x="1995665" y="4007265"/>
              <a:ext cx="3898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sz="10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2.0</a:t>
              </a:r>
              <a:endParaRPr kumimoji="1" lang="ja-JP" altLang="en-US" sz="10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テキスト ボックス 177"/>
                <p:cNvSpPr txBox="1"/>
                <p:nvPr/>
              </p:nvSpPr>
              <p:spPr>
                <a:xfrm>
                  <a:off x="1240596" y="4220167"/>
                  <a:ext cx="764312" cy="2634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1" lang="en-US" altLang="ja-JP" sz="1100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radPr>
                        <m:deg/>
                        <m:e>
                          <m:r>
                            <a:rPr kumimoji="1" lang="en-US" altLang="ja-JP" sz="1100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𝑠</m:t>
                          </m:r>
                        </m:e>
                      </m:rad>
                    </m:oMath>
                  </a14:m>
                  <a:r>
                    <a:rPr kumimoji="1" lang="ja-JP" altLang="en-US" sz="1100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 </a:t>
                  </a:r>
                  <a:r>
                    <a:rPr kumimoji="1" lang="en-US" altLang="ja-JP" sz="1100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[MeV]</a:t>
                  </a:r>
                  <a:endParaRPr kumimoji="1" lang="ja-JP" altLang="en-US" sz="11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78" name="テキスト ボックス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0596" y="4220167"/>
                  <a:ext cx="764312" cy="263405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b="-1627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テキスト ボックス 181"/>
              <p:cNvSpPr txBox="1"/>
              <p:nvPr/>
            </p:nvSpPr>
            <p:spPr>
              <a:xfrm>
                <a:off x="755232" y="1596453"/>
                <a:ext cx="35146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𝜂</m:t>
                        </m:r>
                      </m:e>
                      <m:sup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′</m:t>
                        </m:r>
                      </m:sup>
                    </m:sSup>
                    <m:r>
                      <a:rPr kumimoji="1" lang="en-US" altLang="ja-JP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𝑁</m:t>
                    </m:r>
                    <m:r>
                      <a:rPr kumimoji="1" lang="en-US" altLang="ja-JP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→</m:t>
                    </m:r>
                    <m:sSup>
                      <m:sSupPr>
                        <m:ctrlP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𝜂</m:t>
                        </m:r>
                      </m:e>
                      <m:sup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′</m:t>
                        </m:r>
                      </m:sup>
                    </m:sSup>
                    <m:r>
                      <a:rPr kumimoji="1" lang="en-US" altLang="ja-JP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𝑁</m:t>
                    </m:r>
                  </m:oMath>
                </a14:m>
                <a:r>
                  <a: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kumimoji="1"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scattering amplitude</a:t>
                </a:r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82" name="テキスト ボックス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32" y="1596453"/>
                <a:ext cx="3514680" cy="400110"/>
              </a:xfrm>
              <a:prstGeom prst="rect">
                <a:avLst/>
              </a:prstGeom>
              <a:blipFill rotWithShape="0">
                <a:blip r:embed="rId19"/>
                <a:stretch>
                  <a:fillRect t="-9091" r="-1389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正方形/長方形 53"/>
          <p:cNvSpPr/>
          <p:nvPr/>
        </p:nvSpPr>
        <p:spPr bwMode="auto">
          <a:xfrm>
            <a:off x="5374445" y="4450497"/>
            <a:ext cx="3393900" cy="460134"/>
          </a:xfrm>
          <a:prstGeom prst="rect">
            <a:avLst/>
          </a:prstGeom>
          <a:solidFill>
            <a:srgbClr val="0070C0">
              <a:alpha val="30196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grpSp>
        <p:nvGrpSpPr>
          <p:cNvPr id="57" name="グループ化 56"/>
          <p:cNvGrpSpPr/>
          <p:nvPr/>
        </p:nvGrpSpPr>
        <p:grpSpPr>
          <a:xfrm>
            <a:off x="4800600" y="3200400"/>
            <a:ext cx="4118089" cy="3413197"/>
            <a:chOff x="4800600" y="3200400"/>
            <a:chExt cx="4118089" cy="3413197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385078" y="3613708"/>
              <a:ext cx="3393900" cy="24016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5634228" y="3200400"/>
                  <a:ext cx="287809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𝜂</m:t>
                          </m:r>
                        </m:e>
                        <m:sup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′</m:t>
                          </m:r>
                        </m:sup>
                      </m:sSup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𝑁</m:t>
                      </m:r>
                    </m:oMath>
                  </a14:m>
                  <a:r>
                    <a:rPr kumimoji="1" lang="ja-JP" altLang="en-US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 </a:t>
                  </a:r>
                  <a:r>
                    <a:rPr lang="en-US" altLang="ja-JP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scattering length [</a:t>
                  </a:r>
                  <a:r>
                    <a:rPr lang="en-US" altLang="ja-JP" dirty="0" err="1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fm</a:t>
                  </a:r>
                  <a:r>
                    <a:rPr lang="en-US" altLang="ja-JP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]</a:t>
                  </a:r>
                  <a:endPara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9" name="テキスト ボックス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4228" y="3200400"/>
                  <a:ext cx="2878096" cy="400110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t="-7576" r="-1483" b="-2575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直線コネクタ 20"/>
            <p:cNvCxnSpPr/>
            <p:nvPr/>
          </p:nvCxnSpPr>
          <p:spPr bwMode="auto">
            <a:xfrm>
              <a:off x="5385078" y="4694787"/>
              <a:ext cx="3393900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6" name="グループ化 45"/>
            <p:cNvGrpSpPr/>
            <p:nvPr/>
          </p:nvGrpSpPr>
          <p:grpSpPr>
            <a:xfrm>
              <a:off x="4800600" y="3684977"/>
              <a:ext cx="627038" cy="2029060"/>
              <a:chOff x="4728972" y="3517854"/>
              <a:chExt cx="627038" cy="2029060"/>
            </a:xfrm>
          </p:grpSpPr>
          <p:sp>
            <p:nvSpPr>
              <p:cNvPr id="100" name="テキスト ボックス 99"/>
              <p:cNvSpPr txBox="1"/>
              <p:nvPr/>
            </p:nvSpPr>
            <p:spPr>
              <a:xfrm>
                <a:off x="5067148" y="3517854"/>
                <a:ext cx="2888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2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07" name="テキスト ボックス 106"/>
              <p:cNvSpPr txBox="1"/>
              <p:nvPr/>
            </p:nvSpPr>
            <p:spPr>
              <a:xfrm>
                <a:off x="5067148" y="3955853"/>
                <a:ext cx="2888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08" name="テキスト ボックス 107"/>
              <p:cNvSpPr txBox="1"/>
              <p:nvPr/>
            </p:nvSpPr>
            <p:spPr>
              <a:xfrm>
                <a:off x="5067148" y="4369013"/>
                <a:ext cx="2888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0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テキスト ボックス 111"/>
                  <p:cNvSpPr txBox="1"/>
                  <p:nvPr/>
                </p:nvSpPr>
                <p:spPr>
                  <a:xfrm>
                    <a:off x="4942114" y="5254526"/>
                    <a:ext cx="413896" cy="2923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>
                      <a:buClr>
                        <a:srgbClr val="FF0000"/>
                      </a:buClr>
                    </a:pPr>
                    <a14:m>
                      <m:oMath xmlns:m="http://schemas.openxmlformats.org/officeDocument/2006/math">
                        <m:r>
                          <a:rPr lang="en-US" altLang="ja-JP" sz="1300" b="0" i="1" smtClean="0">
                            <a:effectLst/>
                            <a:latin typeface="Cambria Math" panose="02040503050406030204" pitchFamily="18" charset="0"/>
                            <a:ea typeface="Meiryo UI" panose="020B0604030504040204" pitchFamily="50" charset="-128"/>
                            <a:cs typeface="Meiryo UI" panose="020B0604030504040204" pitchFamily="50" charset="-128"/>
                          </a:rPr>
                          <m:t>−</m:t>
                        </m:r>
                      </m:oMath>
                    </a14:m>
                    <a:r>
                      <a:rPr lang="en-US" altLang="ja-JP" sz="1300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rPr>
                      <a:t>2</a:t>
                    </a:r>
                    <a:endParaRPr kumimoji="1" lang="ja-JP" altLang="en-US" sz="1300" dirty="0" smtClean="0">
                      <a:effectLst/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112" name="テキスト ボックス 1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42114" y="5254526"/>
                    <a:ext cx="413896" cy="292388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 t="-2083" r="-1471" b="-1666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テキスト ボックス 112"/>
                  <p:cNvSpPr txBox="1"/>
                  <p:nvPr/>
                </p:nvSpPr>
                <p:spPr>
                  <a:xfrm>
                    <a:off x="4942114" y="4820548"/>
                    <a:ext cx="413896" cy="2923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>
                      <a:buClr>
                        <a:srgbClr val="FF0000"/>
                      </a:buClr>
                    </a:pPr>
                    <a14:m>
                      <m:oMath xmlns:m="http://schemas.openxmlformats.org/officeDocument/2006/math">
                        <m:r>
                          <a:rPr lang="en-US" altLang="ja-JP" sz="1300" b="0" i="1" smtClean="0">
                            <a:effectLst/>
                            <a:latin typeface="Cambria Math" panose="02040503050406030204" pitchFamily="18" charset="0"/>
                            <a:ea typeface="Meiryo UI" panose="020B0604030504040204" pitchFamily="50" charset="-128"/>
                            <a:cs typeface="Meiryo UI" panose="020B0604030504040204" pitchFamily="50" charset="-128"/>
                          </a:rPr>
                          <m:t>−</m:t>
                        </m:r>
                      </m:oMath>
                    </a14:m>
                    <a:r>
                      <a:rPr lang="en-US" altLang="ja-JP" sz="1300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rPr>
                      <a:t>1</a:t>
                    </a:r>
                    <a:endParaRPr kumimoji="1" lang="ja-JP" altLang="en-US" sz="1300" dirty="0" smtClean="0">
                      <a:effectLst/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113" name="テキスト ボックス 1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42114" y="4820548"/>
                    <a:ext cx="413896" cy="292388"/>
                  </a:xfrm>
                  <a:prstGeom prst="rect">
                    <a:avLst/>
                  </a:prstGeom>
                  <a:blipFill rotWithShape="0">
                    <a:blip r:embed="rId23"/>
                    <a:stretch>
                      <a:fillRect t="-2083" r="-1471" b="-1666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テキスト ボックス 22"/>
              <p:cNvSpPr txBox="1"/>
              <p:nvPr/>
            </p:nvSpPr>
            <p:spPr>
              <a:xfrm rot="16200000">
                <a:off x="4623976" y="4388371"/>
                <a:ext cx="51777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kumimoji="1"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[</a:t>
                </a:r>
                <a:r>
                  <a:rPr kumimoji="1" lang="en-US" altLang="ja-JP" dirty="0" err="1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fm</a:t>
                </a:r>
                <a:r>
                  <a:rPr kumimoji="1"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]</a:t>
                </a:r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5594109" y="3747606"/>
                  <a:ext cx="903645" cy="3489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:r>
                    <a:rPr kumimoji="1" lang="en-US" altLang="ja-JP" dirty="0" smtClean="0">
                      <a:effectLst/>
                      <a:ea typeface="ＭＳ Ｐ明朝" panose="02020600040205080304" pitchFamily="18" charset="-128"/>
                      <a:cs typeface="Arial Unicode MS" pitchFamily="50" charset="-128"/>
                    </a:rPr>
                    <a:t>Re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𝑎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ja-JP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  <m:t>𝜂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  <m:t>′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𝑁</m:t>
                          </m:r>
                        </m:sub>
                      </m:sSub>
                    </m:oMath>
                  </a14:m>
                  <a:r>
                    <a:rPr kumimoji="1" lang="ja-JP" altLang="en-US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4" name="テキスト ボックス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4109" y="3747606"/>
                  <a:ext cx="903645" cy="348942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l="-17568" t="-22807" b="-3157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7" name="グループ化 46"/>
            <p:cNvGrpSpPr/>
            <p:nvPr/>
          </p:nvGrpSpPr>
          <p:grpSpPr>
            <a:xfrm>
              <a:off x="5641787" y="6017333"/>
              <a:ext cx="3276902" cy="596264"/>
              <a:chOff x="5570159" y="5850210"/>
              <a:chExt cx="3276902" cy="5962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テキスト ボックス 27"/>
                  <p:cNvSpPr txBox="1"/>
                  <p:nvPr/>
                </p:nvSpPr>
                <p:spPr>
                  <a:xfrm>
                    <a:off x="6791208" y="5850210"/>
                    <a:ext cx="4315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>
                      <a:buClr>
                        <a:srgbClr val="FF0000"/>
                      </a:buClr>
                    </a:pPr>
                    <a14:m>
                      <m:oMath xmlns:m="http://schemas.openxmlformats.org/officeDocument/2006/math">
                        <m:r>
                          <a:rPr kumimoji="1" lang="en-US" altLang="ja-JP" sz="1400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−</m:t>
                        </m:r>
                      </m:oMath>
                    </a14:m>
                    <a:r>
                      <a:rPr kumimoji="1" lang="en-US" altLang="ja-JP" sz="1400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rPr>
                      <a:t>1</a:t>
                    </a:r>
                    <a:endParaRPr kumimoji="1" lang="ja-JP" altLang="en-US" sz="1400" dirty="0" smtClean="0">
                      <a:effectLst/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28" name="テキスト ボックス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91208" y="5850210"/>
                    <a:ext cx="431528" cy="307777"/>
                  </a:xfrm>
                  <a:prstGeom prst="rect">
                    <a:avLst/>
                  </a:prstGeom>
                  <a:blipFill rotWithShape="0">
                    <a:blip r:embed="rId25"/>
                    <a:stretch>
                      <a:fillRect t="-3922" r="-2817" b="-19608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6" name="テキスト ボックス 115"/>
              <p:cNvSpPr txBox="1"/>
              <p:nvPr/>
            </p:nvSpPr>
            <p:spPr>
              <a:xfrm>
                <a:off x="7417683" y="5860843"/>
                <a:ext cx="2968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4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0</a:t>
                </a:r>
                <a:endParaRPr kumimoji="1" lang="ja-JP" altLang="en-US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テキスト ボックス 116"/>
                  <p:cNvSpPr txBox="1"/>
                  <p:nvPr/>
                </p:nvSpPr>
                <p:spPr>
                  <a:xfrm>
                    <a:off x="6154101" y="5850210"/>
                    <a:ext cx="4315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>
                      <a:buClr>
                        <a:srgbClr val="FF0000"/>
                      </a:buClr>
                    </a:pPr>
                    <a14:m>
                      <m:oMath xmlns:m="http://schemas.openxmlformats.org/officeDocument/2006/math">
                        <m:r>
                          <a:rPr kumimoji="1" lang="en-US" altLang="ja-JP" sz="1400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−</m:t>
                        </m:r>
                      </m:oMath>
                    </a14:m>
                    <a:r>
                      <a:rPr kumimoji="1" lang="en-US" altLang="ja-JP" sz="1400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rPr>
                      <a:t>2</a:t>
                    </a:r>
                    <a:endParaRPr kumimoji="1" lang="ja-JP" altLang="en-US" sz="1400" dirty="0" smtClean="0">
                      <a:effectLst/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117" name="テキスト ボックス 1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54101" y="5850210"/>
                    <a:ext cx="431528" cy="307777"/>
                  </a:xfrm>
                  <a:prstGeom prst="rect">
                    <a:avLst/>
                  </a:prstGeom>
                  <a:blipFill rotWithShape="0">
                    <a:blip r:embed="rId26"/>
                    <a:stretch>
                      <a:fillRect t="-3922" r="-2817" b="-19608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テキスト ボックス 118"/>
                  <p:cNvSpPr txBox="1"/>
                  <p:nvPr/>
                </p:nvSpPr>
                <p:spPr>
                  <a:xfrm>
                    <a:off x="5570159" y="5860843"/>
                    <a:ext cx="4315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>
                      <a:buClr>
                        <a:srgbClr val="FF0000"/>
                      </a:buClr>
                    </a:pPr>
                    <a14:m>
                      <m:oMath xmlns:m="http://schemas.openxmlformats.org/officeDocument/2006/math">
                        <m:r>
                          <a:rPr kumimoji="1" lang="en-US" altLang="ja-JP" sz="1400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−</m:t>
                        </m:r>
                      </m:oMath>
                    </a14:m>
                    <a:r>
                      <a:rPr kumimoji="1" lang="en-US" altLang="ja-JP" sz="1400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rPr>
                      <a:t>3</a:t>
                    </a:r>
                    <a:endParaRPr kumimoji="1" lang="ja-JP" altLang="en-US" sz="1400" dirty="0" smtClean="0">
                      <a:effectLst/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119" name="テキスト ボックス 1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70159" y="5860843"/>
                    <a:ext cx="431528" cy="307777"/>
                  </a:xfrm>
                  <a:prstGeom prst="rect">
                    <a:avLst/>
                  </a:prstGeom>
                  <a:blipFill rotWithShape="0">
                    <a:blip r:embed="rId27"/>
                    <a:stretch>
                      <a:fillRect t="-4000" r="-2817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0" name="テキスト ボックス 119"/>
              <p:cNvSpPr txBox="1"/>
              <p:nvPr/>
            </p:nvSpPr>
            <p:spPr>
              <a:xfrm>
                <a:off x="7994568" y="5860843"/>
                <a:ext cx="2968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lang="en-US" altLang="ja-JP" sz="1400" dirty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</a:t>
                </a:r>
                <a:endParaRPr kumimoji="1" lang="ja-JP" altLang="en-US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32" name="テキスト ボックス 131"/>
              <p:cNvSpPr txBox="1"/>
              <p:nvPr/>
            </p:nvSpPr>
            <p:spPr>
              <a:xfrm>
                <a:off x="8550185" y="5860843"/>
                <a:ext cx="2968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lang="en-US" altLang="ja-JP" sz="1400" dirty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2</a:t>
                </a:r>
                <a:endParaRPr kumimoji="1" lang="ja-JP" altLang="en-US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テキスト ボックス 29"/>
                  <p:cNvSpPr txBox="1"/>
                  <p:nvPr/>
                </p:nvSpPr>
                <p:spPr>
                  <a:xfrm>
                    <a:off x="6843867" y="6046364"/>
                    <a:ext cx="41043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>
                      <a:buClr>
                        <a:srgbClr val="FF0000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𝛼</m:t>
                          </m:r>
                        </m:oMath>
                      </m:oMathPara>
                    </a14:m>
                    <a:endParaRPr kumimoji="1" lang="ja-JP" altLang="en-US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30" name="テキスト ボックス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43867" y="6046364"/>
                    <a:ext cx="410432" cy="400110"/>
                  </a:xfrm>
                  <a:prstGeom prst="rect">
                    <a:avLst/>
                  </a:prstGeom>
                  <a:blipFill rotWithShape="0"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83" name="直線コネクタ 182"/>
            <p:cNvCxnSpPr/>
            <p:nvPr/>
          </p:nvCxnSpPr>
          <p:spPr bwMode="auto">
            <a:xfrm>
              <a:off x="7626061" y="3663495"/>
              <a:ext cx="0" cy="233822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テキスト ボックス 183"/>
              <p:cNvSpPr txBox="1"/>
              <p:nvPr/>
            </p:nvSpPr>
            <p:spPr>
              <a:xfrm>
                <a:off x="6679985" y="1940820"/>
                <a:ext cx="5145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0" i="1" smtClean="0">
                          <a:effectLst/>
                          <a:latin typeface="Cambria Math" panose="020405030504060302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m:t>+0.40</m:t>
                      </m:r>
                    </m:oMath>
                  </m:oMathPara>
                </a14:m>
                <a:endParaRPr kumimoji="1" lang="ja-JP" altLang="en-US" sz="1400" dirty="0" smtClean="0">
                  <a:effectLst/>
                  <a:latin typeface="+mn-lt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84" name="テキスト ボックス 1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985" y="1940820"/>
                <a:ext cx="514564" cy="215444"/>
              </a:xfrm>
              <a:prstGeom prst="rect">
                <a:avLst/>
              </a:prstGeom>
              <a:blipFill rotWithShape="0">
                <a:blip r:embed="rId29"/>
                <a:stretch>
                  <a:fillRect l="-7143" r="-7143" b="-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テキスト ボックス 184"/>
              <p:cNvSpPr txBox="1"/>
              <p:nvPr/>
            </p:nvSpPr>
            <p:spPr>
              <a:xfrm>
                <a:off x="6682566" y="2133962"/>
                <a:ext cx="5145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0" i="1" smtClean="0">
                          <a:effectLst/>
                          <a:latin typeface="Cambria Math" panose="020405030504060302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m:t>−0.16</m:t>
                      </m:r>
                    </m:oMath>
                  </m:oMathPara>
                </a14:m>
                <a:endParaRPr kumimoji="1" lang="ja-JP" altLang="en-US" sz="1400" dirty="0" smtClean="0">
                  <a:effectLst/>
                  <a:latin typeface="+mn-lt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85" name="テキスト ボックス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566" y="2133962"/>
                <a:ext cx="514564" cy="215444"/>
              </a:xfrm>
              <a:prstGeom prst="rect">
                <a:avLst/>
              </a:prstGeom>
              <a:blipFill rotWithShape="0">
                <a:blip r:embed="rId30"/>
                <a:stretch>
                  <a:fillRect l="-1176" r="-5882" b="-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下矢印 84"/>
          <p:cNvSpPr/>
          <p:nvPr/>
        </p:nvSpPr>
        <p:spPr bwMode="auto">
          <a:xfrm>
            <a:off x="2761542" y="1946576"/>
            <a:ext cx="152400" cy="224052"/>
          </a:xfrm>
          <a:prstGeom prst="downArrow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6" name="下矢印 85"/>
          <p:cNvSpPr/>
          <p:nvPr/>
        </p:nvSpPr>
        <p:spPr bwMode="auto">
          <a:xfrm>
            <a:off x="2988992" y="3468990"/>
            <a:ext cx="152400" cy="224052"/>
          </a:xfrm>
          <a:prstGeom prst="downArrow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7" name="下矢印 86"/>
          <p:cNvSpPr/>
          <p:nvPr/>
        </p:nvSpPr>
        <p:spPr bwMode="auto">
          <a:xfrm>
            <a:off x="3231127" y="4384617"/>
            <a:ext cx="152400" cy="224052"/>
          </a:xfrm>
          <a:prstGeom prst="downArrow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73077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5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図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022" y="2122635"/>
            <a:ext cx="3956017" cy="2799424"/>
          </a:xfrm>
          <a:prstGeom prst="rect">
            <a:avLst/>
          </a:prstGeom>
        </p:spPr>
      </p:pic>
      <p:pic>
        <p:nvPicPr>
          <p:cNvPr id="87" name="図 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3023" y="2122634"/>
            <a:ext cx="3954366" cy="2798257"/>
          </a:xfrm>
          <a:prstGeom prst="rect">
            <a:avLst/>
          </a:prstGeom>
        </p:spPr>
      </p:pic>
      <p:sp>
        <p:nvSpPr>
          <p:cNvPr id="45" name="円/楕円 44"/>
          <p:cNvSpPr/>
          <p:nvPr/>
        </p:nvSpPr>
        <p:spPr bwMode="auto">
          <a:xfrm>
            <a:off x="521974" y="5779152"/>
            <a:ext cx="1020205" cy="1072417"/>
          </a:xfrm>
          <a:prstGeom prst="ellipse">
            <a:avLst/>
          </a:prstGeom>
          <a:solidFill>
            <a:srgbClr val="99CCFF">
              <a:alpha val="50196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タイトル 136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en-US" altLang="ja-JP" dirty="0" smtClean="0"/>
                  <a:t> scattering amplitudes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37" name="タイトル 13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5"/>
                <a:stretch>
                  <a:fillRect t="-6250" b="-291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034E2-C10F-4CED-B15F-2652FD26B5B4}" type="slidenum">
              <a:rPr lang="ja-JP" altLang="en-US" smtClean="0"/>
              <a:pPr/>
              <a:t>52</a:t>
            </a:fld>
            <a:endParaRPr lang="en-US" altLang="ja-JP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028" y="2091645"/>
            <a:ext cx="4049612" cy="282924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225" y="2970463"/>
            <a:ext cx="1810125" cy="1334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493046" y="2145835"/>
                <a:ext cx="2362057" cy="524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b="0" i="1" smtClean="0">
                                    <a:effectLst/>
                                    <a:latin typeface="Cambria Math" panose="02040503050406030204" pitchFamily="18" charset="0"/>
                                    <a:ea typeface="ＭＳ Ｐ明朝" panose="02020600040205080304" pitchFamily="18" charset="-128"/>
                                    <a:cs typeface="Arial Unicode MS" pitchFamily="50" charset="-128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effectLst/>
                                    <a:latin typeface="Cambria Math" panose="02040503050406030204" pitchFamily="18" charset="0"/>
                                    <a:ea typeface="ＭＳ Ｐ明朝" panose="02020600040205080304" pitchFamily="18" charset="-128"/>
                                    <a:cs typeface="Arial Unicode MS" pitchFamily="50" charset="-128"/>
                                  </a:rPr>
                                  <m:t>𝑇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kumimoji="1" lang="en-US" altLang="ja-JP" b="0" i="1" smtClean="0">
                                        <a:effectLst/>
                                        <a:latin typeface="Cambria Math" panose="02040503050406030204" pitchFamily="18" charset="0"/>
                                        <a:ea typeface="ＭＳ Ｐ明朝" panose="02020600040205080304" pitchFamily="18" charset="-128"/>
                                        <a:cs typeface="Arial Unicode MS" pitchFamily="50" charset="-128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b="0" i="1" smtClean="0">
                                        <a:effectLst/>
                                        <a:latin typeface="Cambria Math" panose="02040503050406030204" pitchFamily="18" charset="0"/>
                                        <a:ea typeface="ＭＳ Ｐ明朝" panose="02020600040205080304" pitchFamily="18" charset="-128"/>
                                        <a:cs typeface="Arial Unicode MS" pitchFamily="50" charset="-128"/>
                                      </a:rPr>
                                      <m:t>𝜂</m:t>
                                    </m:r>
                                  </m:e>
                                  <m:sup>
                                    <m:r>
                                      <a:rPr kumimoji="1" lang="en-US" altLang="ja-JP" b="0" i="1" smtClean="0">
                                        <a:effectLst/>
                                        <a:latin typeface="Cambria Math" panose="02040503050406030204" pitchFamily="18" charset="0"/>
                                        <a:ea typeface="ＭＳ Ｐ明朝" panose="02020600040205080304" pitchFamily="18" charset="-128"/>
                                        <a:cs typeface="Arial Unicode MS" pitchFamily="50" charset="-128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1" lang="en-US" altLang="ja-JP" b="0" i="1" smtClean="0">
                                    <a:effectLst/>
                                    <a:latin typeface="Cambria Math" panose="02040503050406030204" pitchFamily="18" charset="0"/>
                                    <a:ea typeface="ＭＳ Ｐ明朝" panose="02020600040205080304" pitchFamily="18" charset="-128"/>
                                    <a:cs typeface="Arial Unicode MS" pitchFamily="50" charset="-128"/>
                                  </a:rPr>
                                  <m:t>𝑁</m:t>
                                </m:r>
                                <m:r>
                                  <a:rPr kumimoji="1" lang="en-US" altLang="ja-JP" b="0" i="1" smtClean="0">
                                    <a:effectLst/>
                                    <a:latin typeface="Cambria Math" panose="02040503050406030204" pitchFamily="18" charset="0"/>
                                    <a:ea typeface="ＭＳ Ｐ明朝" panose="02020600040205080304" pitchFamily="18" charset="-128"/>
                                    <a:cs typeface="Arial Unicode MS" pitchFamily="50" charset="-128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kumimoji="1" lang="en-US" altLang="ja-JP" b="0" i="1" smtClean="0">
                                        <a:effectLst/>
                                        <a:latin typeface="Cambria Math" panose="02040503050406030204" pitchFamily="18" charset="0"/>
                                        <a:ea typeface="ＭＳ Ｐ明朝" panose="02020600040205080304" pitchFamily="18" charset="-128"/>
                                        <a:cs typeface="Arial Unicode MS" pitchFamily="50" charset="-128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b="0" i="1" smtClean="0">
                                        <a:effectLst/>
                                        <a:latin typeface="Cambria Math" panose="02040503050406030204" pitchFamily="18" charset="0"/>
                                        <a:ea typeface="ＭＳ Ｐ明朝" panose="02020600040205080304" pitchFamily="18" charset="-128"/>
                                        <a:cs typeface="Arial Unicode MS" pitchFamily="50" charset="-128"/>
                                      </a:rPr>
                                      <m:t>𝜂</m:t>
                                    </m:r>
                                  </m:e>
                                  <m:sup>
                                    <m:r>
                                      <a:rPr kumimoji="1" lang="en-US" altLang="ja-JP" b="0" i="1" smtClean="0">
                                        <a:effectLst/>
                                        <a:latin typeface="Cambria Math" panose="02040503050406030204" pitchFamily="18" charset="0"/>
                                        <a:ea typeface="ＭＳ Ｐ明朝" panose="02020600040205080304" pitchFamily="18" charset="-128"/>
                                        <a:cs typeface="Arial Unicode MS" pitchFamily="50" charset="-128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1" lang="en-US" altLang="ja-JP" b="0" i="1" smtClean="0">
                                    <a:effectLst/>
                                    <a:latin typeface="Cambria Math" panose="02040503050406030204" pitchFamily="18" charset="0"/>
                                    <a:ea typeface="ＭＳ Ｐ明朝" panose="02020600040205080304" pitchFamily="18" charset="-128"/>
                                    <a:cs typeface="Arial Unicode MS" pitchFamily="50" charset="-128"/>
                                  </a:rPr>
                                  <m:t>𝑁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1800" b="0" i="1" dirty="0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[</m:t>
                    </m:r>
                    <m:r>
                      <m:rPr>
                        <m:sty m:val="p"/>
                      </m:rPr>
                      <a:rPr kumimoji="1" lang="en-US" altLang="ja-JP" sz="1800" b="0" i="0" dirty="0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Me</m:t>
                    </m:r>
                    <m:sSup>
                      <m:sSupPr>
                        <m:ctrlPr>
                          <a:rPr kumimoji="1" lang="en-US" altLang="ja-JP" sz="1800" b="0" i="1" dirty="0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1800" b="0" i="0" dirty="0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V</m:t>
                        </m:r>
                      </m:e>
                      <m:sup>
                        <m:r>
                          <a:rPr kumimoji="1" lang="en-US" altLang="ja-JP" sz="1800" b="0" i="0" dirty="0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−2</m:t>
                        </m:r>
                      </m:sup>
                    </m:sSup>
                    <m:r>
                      <a:rPr kumimoji="1" lang="en-US" altLang="ja-JP" sz="1800" b="0" i="1" dirty="0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]</m:t>
                    </m:r>
                  </m:oMath>
                </a14:m>
                <a:endParaRPr kumimoji="1" lang="ja-JP" altLang="en-US" sz="1800" baseline="30000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46" y="2145835"/>
                <a:ext cx="2362057" cy="52418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コネクタ 30"/>
          <p:cNvCxnSpPr/>
          <p:nvPr/>
        </p:nvCxnSpPr>
        <p:spPr bwMode="auto">
          <a:xfrm>
            <a:off x="3315312" y="2091645"/>
            <a:ext cx="0" cy="282924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2903121" y="2166491"/>
                <a:ext cx="108029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𝛼</m:t>
                      </m:r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=−2</m:t>
                      </m:r>
                    </m:oMath>
                  </m:oMathPara>
                </a14:m>
                <a:endParaRPr kumimoji="1" lang="ja-JP" altLang="en-US" dirty="0" smtClean="0">
                  <a:solidFill>
                    <a:srgbClr val="0000FF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121" y="2166491"/>
                <a:ext cx="1080296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2892895" y="3328578"/>
                <a:ext cx="69762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008000"/>
                        </a:solidFill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−</m:t>
                    </m:r>
                  </m:oMath>
                </a14:m>
                <a:r>
                  <a:rPr kumimoji="1" lang="en-US" altLang="ja-JP" dirty="0" smtClean="0">
                    <a:solidFill>
                      <a:srgbClr val="008000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1.5</a:t>
                </a:r>
                <a:endParaRPr kumimoji="1" lang="ja-JP" altLang="en-US" dirty="0" smtClean="0">
                  <a:solidFill>
                    <a:srgbClr val="008000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895" y="3328578"/>
                <a:ext cx="697627" cy="400110"/>
              </a:xfrm>
              <a:prstGeom prst="rect">
                <a:avLst/>
              </a:prstGeom>
              <a:blipFill rotWithShape="0">
                <a:blip r:embed="rId10"/>
                <a:stretch>
                  <a:fillRect t="-7576" r="-8772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3421055" y="4361598"/>
                <a:ext cx="50526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−</m:t>
                    </m:r>
                  </m:oMath>
                </a14:m>
                <a:r>
                  <a:rPr kumimoji="1" lang="en-US" altLang="ja-JP" dirty="0" smtClean="0">
                    <a:solidFill>
                      <a:srgbClr val="FF0000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1</a:t>
                </a:r>
                <a:endParaRPr kumimoji="1" lang="ja-JP" altLang="en-US" dirty="0" smtClean="0">
                  <a:solidFill>
                    <a:srgbClr val="FF0000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055" y="4361598"/>
                <a:ext cx="505267" cy="400110"/>
              </a:xfrm>
              <a:prstGeom prst="rect">
                <a:avLst/>
              </a:prstGeom>
              <a:blipFill rotWithShape="0">
                <a:blip r:embed="rId11"/>
                <a:stretch>
                  <a:fillRect t="-7576" r="-12048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コネクタ 34"/>
          <p:cNvCxnSpPr/>
          <p:nvPr/>
        </p:nvCxnSpPr>
        <p:spPr bwMode="auto">
          <a:xfrm>
            <a:off x="538683" y="6048984"/>
            <a:ext cx="465279" cy="44435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直線コネクタ 35"/>
          <p:cNvCxnSpPr/>
          <p:nvPr/>
        </p:nvCxnSpPr>
        <p:spPr bwMode="auto">
          <a:xfrm flipH="1">
            <a:off x="1025734" y="6007044"/>
            <a:ext cx="478553" cy="50485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直線コネクタ 36"/>
          <p:cNvCxnSpPr/>
          <p:nvPr/>
        </p:nvCxnSpPr>
        <p:spPr bwMode="auto">
          <a:xfrm>
            <a:off x="445028" y="6522210"/>
            <a:ext cx="1207615" cy="0"/>
          </a:xfrm>
          <a:prstGeom prst="line">
            <a:avLst/>
          </a:prstGeom>
          <a:noFill/>
          <a:ln w="2222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159104" y="5715518"/>
                <a:ext cx="5030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effectLst/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effectLst/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effectLst/>
                </a:endParaRPr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04" y="5715518"/>
                <a:ext cx="503086" cy="400110"/>
              </a:xfrm>
              <a:prstGeom prst="rect">
                <a:avLst/>
              </a:prstGeom>
              <a:blipFill rotWithShape="0">
                <a:blip r:embed="rId12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116343" y="6277463"/>
                <a:ext cx="4239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dirty="0" smtClean="0">
                          <a:effectLst/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kumimoji="1" lang="ja-JP" altLang="en-US" sz="2000" dirty="0">
                  <a:effectLst/>
                </a:endParaRPr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43" y="6277463"/>
                <a:ext cx="423962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/>
              <p:cNvSpPr txBox="1"/>
              <p:nvPr/>
            </p:nvSpPr>
            <p:spPr>
              <a:xfrm>
                <a:off x="1564143" y="6306008"/>
                <a:ext cx="4239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dirty="0" smtClean="0">
                          <a:effectLst/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kumimoji="1" lang="ja-JP" altLang="en-US" sz="2000" dirty="0">
                  <a:effectLst/>
                </a:endParaRPr>
              </a:p>
            </p:txBody>
          </p:sp>
        </mc:Choice>
        <mc:Fallback xmlns="">
          <p:sp>
            <p:nvSpPr>
              <p:cNvPr id="40" name="テキスト ボックス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143" y="6306008"/>
                <a:ext cx="423962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1518953" y="5715518"/>
                <a:ext cx="482247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effectLst/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altLang="ja-JP" sz="2000" b="0" i="1" smtClean="0">
                              <a:effectLst/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000" baseline="-25000" dirty="0">
                  <a:effectLst/>
                </a:endParaRPr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953" y="5715518"/>
                <a:ext cx="482247" cy="392993"/>
              </a:xfrm>
              <a:prstGeom prst="rect">
                <a:avLst/>
              </a:prstGeom>
              <a:blipFill rotWithShape="0">
                <a:blip r:embed="rId15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4" name="グループ化 133"/>
          <p:cNvGrpSpPr/>
          <p:nvPr/>
        </p:nvGrpSpPr>
        <p:grpSpPr>
          <a:xfrm>
            <a:off x="86652" y="1953145"/>
            <a:ext cx="4610575" cy="3549870"/>
            <a:chOff x="86652" y="1953145"/>
            <a:chExt cx="4610575" cy="3549870"/>
          </a:xfrm>
        </p:grpSpPr>
        <p:grpSp>
          <p:nvGrpSpPr>
            <p:cNvPr id="133" name="グループ化 132"/>
            <p:cNvGrpSpPr/>
            <p:nvPr/>
          </p:nvGrpSpPr>
          <p:grpSpPr>
            <a:xfrm>
              <a:off x="606290" y="4920891"/>
              <a:ext cx="4090937" cy="582124"/>
              <a:chOff x="606290" y="4920891"/>
              <a:chExt cx="4090937" cy="582124"/>
            </a:xfrm>
          </p:grpSpPr>
          <p:sp>
            <p:nvSpPr>
              <p:cNvPr id="17" name="テキスト ボックス 16"/>
              <p:cNvSpPr txBox="1"/>
              <p:nvPr/>
            </p:nvSpPr>
            <p:spPr>
              <a:xfrm>
                <a:off x="606290" y="4920891"/>
                <a:ext cx="4507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1.2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1335427" y="4930019"/>
                <a:ext cx="4507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1.4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2061808" y="4924062"/>
                <a:ext cx="4507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1.6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2790945" y="4933190"/>
                <a:ext cx="4507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1.8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3517326" y="4942517"/>
                <a:ext cx="4507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2.0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4246463" y="4951645"/>
                <a:ext cx="4507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2.2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テキスト ボックス 28"/>
                  <p:cNvSpPr txBox="1"/>
                  <p:nvPr/>
                </p:nvSpPr>
                <p:spPr>
                  <a:xfrm>
                    <a:off x="1759696" y="5130669"/>
                    <a:ext cx="1096006" cy="3723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>
                      <a:buClr>
                        <a:srgbClr val="FF0000"/>
                      </a:buClr>
                    </a:pP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kumimoji="1" lang="en-US" altLang="ja-JP" sz="1800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radPr>
                          <m:deg/>
                          <m:e>
                            <m:r>
                              <a:rPr kumimoji="1" lang="en-US" altLang="ja-JP" sz="1800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𝑠</m:t>
                            </m:r>
                          </m:e>
                        </m:rad>
                      </m:oMath>
                    </a14:m>
                    <a:r>
                      <a:rPr kumimoji="1" lang="ja-JP" altLang="en-US" sz="1800" dirty="0" smtClean="0">
                        <a:effectLst/>
                        <a:latin typeface="+mn-lt"/>
                        <a:ea typeface="ＭＳ Ｐ明朝" panose="02020600040205080304" pitchFamily="18" charset="-128"/>
                        <a:cs typeface="Arial Unicode MS" pitchFamily="50" charset="-128"/>
                      </a:rPr>
                      <a:t> </a:t>
                    </a:r>
                    <a:r>
                      <a:rPr kumimoji="1" lang="en-US" altLang="ja-JP" sz="1800" dirty="0" smtClean="0">
                        <a:effectLst/>
                        <a:latin typeface="+mn-lt"/>
                        <a:ea typeface="ＭＳ Ｐ明朝" panose="02020600040205080304" pitchFamily="18" charset="-128"/>
                        <a:cs typeface="Arial Unicode MS" pitchFamily="50" charset="-128"/>
                      </a:rPr>
                      <a:t>[GeV]</a:t>
                    </a:r>
                    <a:endParaRPr kumimoji="1" lang="ja-JP" altLang="en-US" sz="1800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29" name="テキスト ボックス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9696" y="5130669"/>
                    <a:ext cx="1096006" cy="372346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t="-8197" r="-3352" b="-2623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2" name="グループ化 131"/>
            <p:cNvGrpSpPr/>
            <p:nvPr/>
          </p:nvGrpSpPr>
          <p:grpSpPr>
            <a:xfrm>
              <a:off x="86652" y="1953145"/>
              <a:ext cx="393056" cy="3049489"/>
              <a:chOff x="86652" y="1953145"/>
              <a:chExt cx="393056" cy="3049489"/>
            </a:xfrm>
          </p:grpSpPr>
          <p:sp>
            <p:nvSpPr>
              <p:cNvPr id="8" name="テキスト ボックス 7"/>
              <p:cNvSpPr txBox="1"/>
              <p:nvPr/>
            </p:nvSpPr>
            <p:spPr>
              <a:xfrm>
                <a:off x="86652" y="1953145"/>
                <a:ext cx="39305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14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86652" y="2347017"/>
                <a:ext cx="39305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12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86652" y="2740889"/>
                <a:ext cx="39305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10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182832" y="3134761"/>
                <a:ext cx="2888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8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182832" y="3528633"/>
                <a:ext cx="2888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6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182832" y="3922505"/>
                <a:ext cx="2888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4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182832" y="4316377"/>
                <a:ext cx="2888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2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182832" y="4710246"/>
                <a:ext cx="2888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0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854578" y="6456576"/>
                <a:ext cx="4104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𝛼</m:t>
                      </m:r>
                    </m:oMath>
                  </m:oMathPara>
                </a14:m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78" y="6456576"/>
                <a:ext cx="410432" cy="40011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直線コネクタ 67"/>
          <p:cNvCxnSpPr/>
          <p:nvPr/>
        </p:nvCxnSpPr>
        <p:spPr bwMode="auto">
          <a:xfrm>
            <a:off x="2053978" y="2985315"/>
            <a:ext cx="0" cy="131986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/>
              <p:cNvSpPr txBox="1"/>
              <p:nvPr/>
            </p:nvSpPr>
            <p:spPr>
              <a:xfrm>
                <a:off x="1752710" y="2993060"/>
                <a:ext cx="70326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𝛼</m:t>
                      </m:r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&gt;0</m:t>
                      </m:r>
                    </m:oMath>
                  </m:oMathPara>
                </a14:m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69" name="テキスト ボックス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710" y="2993060"/>
                <a:ext cx="703269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4348" r="-6957" b="-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5" name="グループ化 134"/>
          <p:cNvGrpSpPr/>
          <p:nvPr/>
        </p:nvGrpSpPr>
        <p:grpSpPr>
          <a:xfrm>
            <a:off x="517073" y="2709597"/>
            <a:ext cx="1921220" cy="2071024"/>
            <a:chOff x="464295" y="2412548"/>
            <a:chExt cx="1921220" cy="2071024"/>
          </a:xfrm>
        </p:grpSpPr>
        <p:sp>
          <p:nvSpPr>
            <p:cNvPr id="48" name="テキスト ボックス 47"/>
            <p:cNvSpPr txBox="1"/>
            <p:nvPr/>
          </p:nvSpPr>
          <p:spPr>
            <a:xfrm>
              <a:off x="472024" y="2549441"/>
              <a:ext cx="2728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sz="11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4</a:t>
              </a:r>
              <a:endParaRPr kumimoji="1" lang="ja-JP" altLang="en-US" sz="11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464295" y="2860852"/>
              <a:ext cx="2728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sz="11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3</a:t>
              </a:r>
              <a:endParaRPr kumimoji="1" lang="ja-JP" altLang="en-US" sz="11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469667" y="3184975"/>
              <a:ext cx="2728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sz="11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</a:t>
              </a:r>
              <a:endParaRPr kumimoji="1" lang="ja-JP" altLang="en-US" sz="11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472754" y="3506268"/>
              <a:ext cx="2728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sz="11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</a:t>
              </a:r>
              <a:endParaRPr kumimoji="1" lang="ja-JP" altLang="en-US" sz="11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483387" y="3881653"/>
              <a:ext cx="2728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sz="11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0</a:t>
              </a:r>
              <a:endParaRPr kumimoji="1" lang="ja-JP" altLang="en-US" sz="11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テキスト ボックス 52"/>
                <p:cNvSpPr txBox="1"/>
                <p:nvPr/>
              </p:nvSpPr>
              <p:spPr>
                <a:xfrm>
                  <a:off x="574353" y="2412548"/>
                  <a:ext cx="70615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200" b="0" i="1" dirty="0" smtClean="0">
                            <a:effectLst/>
                            <a:latin typeface="Cambria Math" panose="02040503050406030204" pitchFamily="18" charset="0"/>
                            <a:ea typeface="Meiryo UI" panose="020B0604030504040204" pitchFamily="50" charset="-128"/>
                            <a:cs typeface="Meiryo UI" panose="020B0604030504040204" pitchFamily="50" charset="-128"/>
                          </a:rPr>
                          <m:t>×</m:t>
                        </m:r>
                        <m:sSup>
                          <m:sSupPr>
                            <m:ctrlPr>
                              <a:rPr kumimoji="1" lang="en-US" altLang="ja-JP" sz="1200" b="0" i="1" dirty="0" smtClean="0">
                                <a:effectLst/>
                                <a:latin typeface="Cambria Math" panose="02040503050406030204" pitchFamily="18" charset="0"/>
                                <a:ea typeface="Meiryo UI" panose="020B0604030504040204" pitchFamily="50" charset="-128"/>
                                <a:cs typeface="Meiryo UI" panose="020B0604030504040204" pitchFamily="50" charset="-128"/>
                              </a:rPr>
                            </m:ctrlPr>
                          </m:sSupPr>
                          <m:e>
                            <m:r>
                              <a:rPr kumimoji="1" lang="en-US" altLang="ja-JP" sz="1200" b="0" i="1" dirty="0" smtClean="0">
                                <a:effectLst/>
                                <a:latin typeface="Cambria Math" panose="02040503050406030204" pitchFamily="18" charset="0"/>
                                <a:ea typeface="Meiryo UI" panose="020B0604030504040204" pitchFamily="50" charset="-128"/>
                                <a:cs typeface="Meiryo UI" panose="020B0604030504040204" pitchFamily="50" charset="-128"/>
                              </a:rPr>
                              <m:t>10</m:t>
                            </m:r>
                          </m:e>
                          <m:sup>
                            <m:r>
                              <a:rPr kumimoji="1" lang="en-US" altLang="ja-JP" sz="1200" b="0" i="1" dirty="0" smtClean="0">
                                <a:effectLst/>
                                <a:latin typeface="Cambria Math" panose="02040503050406030204" pitchFamily="18" charset="0"/>
                                <a:ea typeface="Meiryo UI" panose="020B0604030504040204" pitchFamily="50" charset="-128"/>
                                <a:cs typeface="Meiryo UI" panose="020B0604030504040204" pitchFamily="50" charset="-128"/>
                              </a:rPr>
                              <m:t>−3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12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53" name="テキスト ボックス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53" y="2412548"/>
                  <a:ext cx="706154" cy="276999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テキスト ボックス 61"/>
            <p:cNvSpPr txBox="1"/>
            <p:nvPr/>
          </p:nvSpPr>
          <p:spPr>
            <a:xfrm>
              <a:off x="681554" y="4007265"/>
              <a:ext cx="3898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sz="10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1.2</a:t>
              </a:r>
              <a:endParaRPr kumimoji="1" lang="ja-JP" altLang="en-US" sz="10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1314601" y="4002020"/>
              <a:ext cx="3898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sz="10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1.6</a:t>
              </a:r>
              <a:endParaRPr kumimoji="1" lang="ja-JP" altLang="en-US" sz="10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1995665" y="4007265"/>
              <a:ext cx="3898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sz="10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2.0</a:t>
              </a:r>
              <a:endParaRPr kumimoji="1" lang="ja-JP" altLang="en-US" sz="10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テキスト ボックス 69"/>
                <p:cNvSpPr txBox="1"/>
                <p:nvPr/>
              </p:nvSpPr>
              <p:spPr>
                <a:xfrm>
                  <a:off x="1240596" y="4220167"/>
                  <a:ext cx="764312" cy="2634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1" lang="en-US" altLang="ja-JP" sz="1100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radPr>
                        <m:deg/>
                        <m:e>
                          <m:r>
                            <a:rPr kumimoji="1" lang="en-US" altLang="ja-JP" sz="1100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𝑠</m:t>
                          </m:r>
                        </m:e>
                      </m:rad>
                    </m:oMath>
                  </a14:m>
                  <a:r>
                    <a:rPr kumimoji="1" lang="ja-JP" altLang="en-US" sz="1100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 </a:t>
                  </a:r>
                  <a:r>
                    <a:rPr kumimoji="1" lang="en-US" altLang="ja-JP" sz="1100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[MeV]</a:t>
                  </a:r>
                  <a:endParaRPr kumimoji="1" lang="ja-JP" altLang="en-US" sz="11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70" name="テキスト ボックス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0596" y="4220167"/>
                  <a:ext cx="764312" cy="263405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b="-1627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0" name="図 7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53022" y="2122634"/>
            <a:ext cx="3954367" cy="2798257"/>
          </a:xfrm>
          <a:prstGeom prst="rect">
            <a:avLst/>
          </a:prstGeom>
        </p:spPr>
      </p:pic>
      <p:pic>
        <p:nvPicPr>
          <p:cNvPr id="83" name="図 8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053022" y="2122634"/>
            <a:ext cx="3954367" cy="2798257"/>
          </a:xfrm>
          <a:prstGeom prst="rect">
            <a:avLst/>
          </a:prstGeom>
        </p:spPr>
      </p:pic>
      <p:pic>
        <p:nvPicPr>
          <p:cNvPr id="82" name="図 8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053022" y="2122634"/>
            <a:ext cx="3954367" cy="2798257"/>
          </a:xfrm>
          <a:prstGeom prst="rect">
            <a:avLst/>
          </a:prstGeom>
        </p:spPr>
      </p:pic>
      <p:grpSp>
        <p:nvGrpSpPr>
          <p:cNvPr id="125" name="グループ化 124"/>
          <p:cNvGrpSpPr/>
          <p:nvPr/>
        </p:nvGrpSpPr>
        <p:grpSpPr>
          <a:xfrm>
            <a:off x="4532999" y="1663820"/>
            <a:ext cx="4626326" cy="4269220"/>
            <a:chOff x="4532999" y="1663820"/>
            <a:chExt cx="4626326" cy="4269220"/>
          </a:xfrm>
        </p:grpSpPr>
        <p:grpSp>
          <p:nvGrpSpPr>
            <p:cNvPr id="124" name="グループ化 123"/>
            <p:cNvGrpSpPr/>
            <p:nvPr/>
          </p:nvGrpSpPr>
          <p:grpSpPr>
            <a:xfrm>
              <a:off x="4532999" y="1663820"/>
              <a:ext cx="4626326" cy="4269220"/>
              <a:chOff x="4532999" y="1663820"/>
              <a:chExt cx="4626326" cy="4269220"/>
            </a:xfrm>
          </p:grpSpPr>
          <p:grpSp>
            <p:nvGrpSpPr>
              <p:cNvPr id="123" name="グループ化 122"/>
              <p:cNvGrpSpPr/>
              <p:nvPr/>
            </p:nvGrpSpPr>
            <p:grpSpPr>
              <a:xfrm>
                <a:off x="5303381" y="4924585"/>
                <a:ext cx="3855944" cy="1008455"/>
                <a:chOff x="5303381" y="4924585"/>
                <a:chExt cx="3855944" cy="1008455"/>
              </a:xfrm>
            </p:grpSpPr>
            <p:sp>
              <p:nvSpPr>
                <p:cNvPr id="86" name="テキスト ボックス 85"/>
                <p:cNvSpPr txBox="1"/>
                <p:nvPr/>
              </p:nvSpPr>
              <p:spPr>
                <a:xfrm>
                  <a:off x="6105284" y="5625263"/>
                  <a:ext cx="305404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:r>
                    <a:rPr lang="en-US" altLang="ja-JP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data : </a:t>
                  </a:r>
                  <a:r>
                    <a:rPr lang="en-US" altLang="ja-JP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CNS, http</a:t>
                  </a:r>
                  <a:r>
                    <a:rPr lang="en-US" altLang="ja-JP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://gwdac.phys.gwu.edu/</a:t>
                  </a:r>
                  <a:endParaRPr kumimoji="1" lang="ja-JP" altLang="en-US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  <p:sp>
              <p:nvSpPr>
                <p:cNvPr id="98" name="テキスト ボックス 97"/>
                <p:cNvSpPr txBox="1"/>
                <p:nvPr/>
              </p:nvSpPr>
              <p:spPr>
                <a:xfrm>
                  <a:off x="5303381" y="4924585"/>
                  <a:ext cx="450764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:r>
                    <a:rPr kumimoji="1" lang="en-US" altLang="ja-JP" sz="1300" dirty="0" smtClean="0">
                      <a:effectLst/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1.2</a:t>
                  </a:r>
                  <a:endParaRPr kumimoji="1" lang="ja-JP" altLang="en-US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99" name="テキスト ボックス 98"/>
                <p:cNvSpPr txBox="1"/>
                <p:nvPr/>
              </p:nvSpPr>
              <p:spPr>
                <a:xfrm>
                  <a:off x="6150845" y="4933713"/>
                  <a:ext cx="450764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:r>
                    <a:rPr kumimoji="1" lang="en-US" altLang="ja-JP" sz="1300" dirty="0" smtClean="0">
                      <a:effectLst/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1.4</a:t>
                  </a:r>
                  <a:endParaRPr kumimoji="1" lang="ja-JP" altLang="en-US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100" name="テキスト ボックス 99"/>
                <p:cNvSpPr txBox="1"/>
                <p:nvPr/>
              </p:nvSpPr>
              <p:spPr>
                <a:xfrm>
                  <a:off x="6998309" y="4927756"/>
                  <a:ext cx="450764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:r>
                    <a:rPr kumimoji="1" lang="en-US" altLang="ja-JP" sz="1300" dirty="0" smtClean="0">
                      <a:effectLst/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1.6</a:t>
                  </a:r>
                  <a:endParaRPr kumimoji="1" lang="ja-JP" altLang="en-US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101" name="テキスト ボックス 100"/>
                <p:cNvSpPr txBox="1"/>
                <p:nvPr/>
              </p:nvSpPr>
              <p:spPr>
                <a:xfrm>
                  <a:off x="7845773" y="4936884"/>
                  <a:ext cx="450764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:r>
                    <a:rPr kumimoji="1" lang="en-US" altLang="ja-JP" sz="1300" dirty="0" smtClean="0">
                      <a:effectLst/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1.8</a:t>
                  </a:r>
                  <a:endParaRPr kumimoji="1" lang="ja-JP" altLang="en-US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102" name="テキスト ボックス 101"/>
                <p:cNvSpPr txBox="1"/>
                <p:nvPr/>
              </p:nvSpPr>
              <p:spPr>
                <a:xfrm>
                  <a:off x="8693236" y="4946211"/>
                  <a:ext cx="450764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:r>
                    <a:rPr kumimoji="1" lang="en-US" altLang="ja-JP" sz="1300" dirty="0" smtClean="0">
                      <a:effectLst/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2.0</a:t>
                  </a:r>
                  <a:endParaRPr kumimoji="1" lang="ja-JP" altLang="en-US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4" name="テキスト ボックス 103"/>
                    <p:cNvSpPr txBox="1"/>
                    <p:nvPr/>
                  </p:nvSpPr>
                  <p:spPr>
                    <a:xfrm>
                      <a:off x="6456787" y="5134363"/>
                      <a:ext cx="1096006" cy="37234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>
                        <a:buClr>
                          <a:srgbClr val="FF0000"/>
                        </a:buClr>
                      </a:pPr>
                      <a14:m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kumimoji="1" lang="en-US" altLang="ja-JP" sz="1800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ja-JP" sz="1800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  <m:t>𝑠</m:t>
                              </m:r>
                            </m:e>
                          </m:rad>
                        </m:oMath>
                      </a14:m>
                      <a:r>
                        <a:rPr kumimoji="1" lang="ja-JP" altLang="en-US" sz="1800" dirty="0" smtClean="0">
                          <a:effectLst/>
                          <a:latin typeface="+mn-lt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1" lang="en-US" altLang="ja-JP" sz="1800" dirty="0" smtClean="0">
                          <a:effectLst/>
                          <a:latin typeface="+mn-lt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a:t>[GeV]</a:t>
                      </a:r>
                      <a:endParaRPr kumimoji="1" lang="ja-JP" altLang="en-US" sz="1800" dirty="0" smtClean="0">
                        <a:effectLst/>
                        <a:latin typeface="+mn-lt"/>
                        <a:ea typeface="ＭＳ Ｐ明朝" panose="02020600040205080304" pitchFamily="18" charset="-128"/>
                        <a:cs typeface="Arial Unicode MS" pitchFamily="50" charset="-128"/>
                      </a:endParaRPr>
                    </a:p>
                  </p:txBody>
                </p:sp>
              </mc:Choice>
              <mc:Fallback xmlns="">
                <p:sp>
                  <p:nvSpPr>
                    <p:cNvPr id="104" name="テキスト ボックス 10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56787" y="5134363"/>
                      <a:ext cx="1096006" cy="372346"/>
                    </a:xfrm>
                    <a:prstGeom prst="rect">
                      <a:avLst/>
                    </a:prstGeom>
                    <a:blipFill rotWithShape="0">
                      <a:blip r:embed="rId24"/>
                      <a:stretch>
                        <a:fillRect t="-6557" r="-3333" b="-2623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22" name="グループ化 121"/>
              <p:cNvGrpSpPr/>
              <p:nvPr/>
            </p:nvGrpSpPr>
            <p:grpSpPr>
              <a:xfrm>
                <a:off x="4532999" y="1663820"/>
                <a:ext cx="3847633" cy="3170710"/>
                <a:chOff x="4532999" y="1663820"/>
                <a:chExt cx="3847633" cy="317071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テキスト ボックス 84"/>
                    <p:cNvSpPr txBox="1"/>
                    <p:nvPr/>
                  </p:nvSpPr>
                  <p:spPr>
                    <a:xfrm>
                      <a:off x="5684188" y="1663820"/>
                      <a:ext cx="269644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>
                        <a:buClr>
                          <a:srgbClr val="FF0000"/>
                        </a:buClr>
                      </a:pPr>
                      <a14:m>
                        <m:oMath xmlns:m="http://schemas.openxmlformats.org/officeDocument/2006/math"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𝜋</m:t>
                          </m:r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𝑁</m:t>
                          </m:r>
                        </m:oMath>
                      </a14:m>
                      <a:r>
                        <a:rPr kumimoji="1" lang="ja-JP" altLang="en-US" dirty="0" smtClean="0">
                          <a:effectLst/>
                          <a:latin typeface="+mn-lt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1" lang="en-US" altLang="ja-JP" dirty="0" smtClean="0">
                          <a:effectLst/>
                          <a:latin typeface="+mn-lt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a:t>amplitude (real part)</a:t>
                      </a:r>
                      <a:endParaRPr kumimoji="1" lang="ja-JP" altLang="en-US" dirty="0" smtClean="0">
                        <a:effectLst/>
                        <a:latin typeface="+mn-lt"/>
                        <a:ea typeface="ＭＳ Ｐ明朝" panose="02020600040205080304" pitchFamily="18" charset="-128"/>
                        <a:cs typeface="Arial Unicode MS" pitchFamily="50" charset="-128"/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テキスト ボックス 8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84188" y="1663820"/>
                      <a:ext cx="2696444" cy="400110"/>
                    </a:xfrm>
                    <a:prstGeom prst="rect">
                      <a:avLst/>
                    </a:prstGeom>
                    <a:blipFill rotWithShape="0">
                      <a:blip r:embed="rId25"/>
                      <a:stretch>
                        <a:fillRect t="-9091" r="-1806" b="-257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テキスト ボックス 87"/>
                    <p:cNvSpPr txBox="1"/>
                    <p:nvPr/>
                  </p:nvSpPr>
                  <p:spPr>
                    <a:xfrm>
                      <a:off x="5119699" y="4495976"/>
                      <a:ext cx="2800543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>
                        <a:buClr>
                          <a:srgbClr val="FF0000"/>
                        </a:buClr>
                      </a:pPr>
                      <a14:m>
                        <m:oMath xmlns:m="http://schemas.openxmlformats.org/officeDocument/2006/math">
                          <m:r>
                            <a:rPr kumimoji="1" lang="en-US" altLang="ja-JP" sz="1600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𝛼</m:t>
                          </m:r>
                          <m:r>
                            <a:rPr kumimoji="1" lang="en-US" altLang="ja-JP" sz="1600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=0</m:t>
                          </m:r>
                        </m:oMath>
                      </a14:m>
                      <a:r>
                        <a:rPr kumimoji="1" lang="ja-JP" altLang="en-US" sz="1600" dirty="0" smtClean="0">
                          <a:effectLst/>
                          <a:latin typeface="+mn-lt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1" lang="en-US" altLang="ja-JP" sz="1600" dirty="0" smtClean="0">
                          <a:effectLst/>
                          <a:latin typeface="+mn-lt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a:t>(Khemchandani’13)</a:t>
                      </a:r>
                      <a:endParaRPr kumimoji="1" lang="ja-JP" altLang="en-US" sz="1600" dirty="0" smtClean="0">
                        <a:effectLst/>
                        <a:latin typeface="+mn-lt"/>
                        <a:ea typeface="ＭＳ Ｐ明朝" panose="02020600040205080304" pitchFamily="18" charset="-128"/>
                        <a:cs typeface="Arial Unicode MS" pitchFamily="50" charset="-128"/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テキスト ボックス 8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19699" y="4495976"/>
                      <a:ext cx="2800543" cy="338554"/>
                    </a:xfrm>
                    <a:prstGeom prst="rect">
                      <a:avLst/>
                    </a:prstGeom>
                    <a:blipFill rotWithShape="0">
                      <a:blip r:embed="rId26"/>
                      <a:stretch>
                        <a:fillRect t="-5455" b="-236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06" name="テキスト ボックス 105"/>
                <p:cNvSpPr txBox="1"/>
                <p:nvPr/>
              </p:nvSpPr>
              <p:spPr>
                <a:xfrm>
                  <a:off x="4653057" y="2298412"/>
                  <a:ext cx="450764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:r>
                    <a:rPr lang="en-US" altLang="ja-JP" sz="1300" dirty="0" smtClean="0">
                      <a:effectLst/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0.4</a:t>
                  </a:r>
                  <a:endParaRPr kumimoji="1" lang="ja-JP" altLang="en-US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108" name="テキスト ボックス 107"/>
                <p:cNvSpPr txBox="1"/>
                <p:nvPr/>
              </p:nvSpPr>
              <p:spPr>
                <a:xfrm>
                  <a:off x="4677800" y="2908012"/>
                  <a:ext cx="450764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:r>
                    <a:rPr kumimoji="1" lang="en-US" altLang="ja-JP" sz="1300" dirty="0" smtClean="0">
                      <a:effectLst/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0.2</a:t>
                  </a:r>
                  <a:endParaRPr kumimoji="1" lang="ja-JP" altLang="en-US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109" name="テキスト ボックス 108"/>
                <p:cNvSpPr txBox="1"/>
                <p:nvPr/>
              </p:nvSpPr>
              <p:spPr>
                <a:xfrm>
                  <a:off x="4787427" y="3531130"/>
                  <a:ext cx="288862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:r>
                    <a:rPr kumimoji="1" lang="en-US" altLang="ja-JP" sz="1300" dirty="0" smtClean="0">
                      <a:effectLst/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0</a:t>
                  </a:r>
                  <a:endParaRPr kumimoji="1" lang="ja-JP" altLang="en-US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1" name="テキスト ボックス 110"/>
                    <p:cNvSpPr txBox="1"/>
                    <p:nvPr/>
                  </p:nvSpPr>
                  <p:spPr>
                    <a:xfrm>
                      <a:off x="4532999" y="4143996"/>
                      <a:ext cx="575799" cy="29238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>
                        <a:buClr>
                          <a:srgbClr val="FF0000"/>
                        </a:buClr>
                      </a:pPr>
                      <a14:m>
                        <m:oMath xmlns:m="http://schemas.openxmlformats.org/officeDocument/2006/math">
                          <m:r>
                            <a:rPr kumimoji="1" lang="en-US" altLang="ja-JP" sz="1300" b="0" i="1" smtClean="0">
                              <a:effectLst/>
                              <a:latin typeface="Cambria Math" panose="02040503050406030204" pitchFamily="18" charset="0"/>
                              <a:ea typeface="Meiryo UI" panose="020B0604030504040204" pitchFamily="50" charset="-128"/>
                              <a:cs typeface="Meiryo UI" panose="020B0604030504040204" pitchFamily="50" charset="-128"/>
                            </a:rPr>
                            <m:t>−</m:t>
                          </m:r>
                        </m:oMath>
                      </a14:m>
                      <a:r>
                        <a:rPr kumimoji="1" lang="en-US" altLang="ja-JP" sz="13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0.2</a:t>
                      </a:r>
                      <a:endParaRPr kumimoji="1" lang="ja-JP" altLang="en-US" sz="1300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p:txBody>
                </p:sp>
              </mc:Choice>
              <mc:Fallback xmlns="">
                <p:sp>
                  <p:nvSpPr>
                    <p:cNvPr id="111" name="テキスト ボックス 1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32999" y="4143996"/>
                      <a:ext cx="575799" cy="292388"/>
                    </a:xfrm>
                    <a:prstGeom prst="rect">
                      <a:avLst/>
                    </a:prstGeom>
                    <a:blipFill rotWithShape="0">
                      <a:blip r:embed="rId27"/>
                      <a:stretch>
                        <a:fillRect t="-2083" b="-1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114" name="直線コネクタ 113"/>
            <p:cNvCxnSpPr/>
            <p:nvPr/>
          </p:nvCxnSpPr>
          <p:spPr bwMode="auto">
            <a:xfrm>
              <a:off x="8534400" y="2127571"/>
              <a:ext cx="0" cy="275770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テキスト ボックス 125"/>
              <p:cNvSpPr txBox="1"/>
              <p:nvPr/>
            </p:nvSpPr>
            <p:spPr>
              <a:xfrm>
                <a:off x="5539819" y="3174689"/>
                <a:ext cx="8956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𝛼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=−1</m:t>
                      </m:r>
                    </m:oMath>
                  </m:oMathPara>
                </a14:m>
                <a:endParaRPr kumimoji="1" lang="ja-JP" altLang="en-US" dirty="0" smtClean="0">
                  <a:solidFill>
                    <a:srgbClr val="FF0000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26" name="テキスト ボックス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819" y="3174689"/>
                <a:ext cx="895630" cy="307777"/>
              </a:xfrm>
              <a:prstGeom prst="rect">
                <a:avLst/>
              </a:prstGeom>
              <a:blipFill rotWithShape="0">
                <a:blip r:embed="rId28"/>
                <a:stretch>
                  <a:fillRect l="-3401" r="-5442" b="-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テキスト ボックス 126"/>
              <p:cNvSpPr txBox="1"/>
              <p:nvPr/>
            </p:nvSpPr>
            <p:spPr>
              <a:xfrm>
                <a:off x="5754386" y="3445007"/>
                <a:ext cx="100944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008000"/>
                        </a:solidFill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𝛼</m:t>
                    </m:r>
                    <m:r>
                      <a:rPr kumimoji="1" lang="en-US" altLang="ja-JP" b="0" i="1" smtClean="0">
                        <a:solidFill>
                          <a:srgbClr val="008000"/>
                        </a:solidFill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=−</m:t>
                    </m:r>
                  </m:oMath>
                </a14:m>
                <a:r>
                  <a:rPr kumimoji="1" lang="en-US" altLang="ja-JP" dirty="0" smtClean="0">
                    <a:solidFill>
                      <a:srgbClr val="008000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1.5</a:t>
                </a:r>
                <a:endParaRPr kumimoji="1" lang="ja-JP" altLang="en-US" dirty="0" smtClean="0">
                  <a:solidFill>
                    <a:srgbClr val="008000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27" name="テキスト ボックス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386" y="3445007"/>
                <a:ext cx="1009444" cy="307777"/>
              </a:xfrm>
              <a:prstGeom prst="rect">
                <a:avLst/>
              </a:prstGeom>
              <a:blipFill rotWithShape="0">
                <a:blip r:embed="rId29"/>
                <a:stretch>
                  <a:fillRect l="-6627" t="-25490" r="-14458" b="-490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テキスト ボックス 127"/>
              <p:cNvSpPr txBox="1"/>
              <p:nvPr/>
            </p:nvSpPr>
            <p:spPr>
              <a:xfrm>
                <a:off x="6435449" y="3776645"/>
                <a:ext cx="8956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𝛼</m:t>
                      </m:r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=−2</m:t>
                      </m:r>
                    </m:oMath>
                  </m:oMathPara>
                </a14:m>
                <a:endParaRPr kumimoji="1" lang="ja-JP" altLang="en-US" dirty="0" smtClean="0">
                  <a:solidFill>
                    <a:srgbClr val="0000FF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28" name="テキスト ボックス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449" y="3776645"/>
                <a:ext cx="895630" cy="307777"/>
              </a:xfrm>
              <a:prstGeom prst="rect">
                <a:avLst/>
              </a:prstGeom>
              <a:blipFill rotWithShape="0">
                <a:blip r:embed="rId30"/>
                <a:stretch>
                  <a:fillRect l="-3401" r="-5442" b="-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下矢印 128"/>
          <p:cNvSpPr/>
          <p:nvPr/>
        </p:nvSpPr>
        <p:spPr bwMode="auto">
          <a:xfrm flipV="1">
            <a:off x="7759074" y="4292774"/>
            <a:ext cx="152400" cy="224052"/>
          </a:xfrm>
          <a:prstGeom prst="downArrow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30" name="下矢印 129"/>
          <p:cNvSpPr/>
          <p:nvPr/>
        </p:nvSpPr>
        <p:spPr bwMode="auto">
          <a:xfrm flipV="1">
            <a:off x="8061412" y="4617458"/>
            <a:ext cx="152400" cy="224052"/>
          </a:xfrm>
          <a:prstGeom prst="downArrow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31" name="下矢印 130"/>
          <p:cNvSpPr/>
          <p:nvPr/>
        </p:nvSpPr>
        <p:spPr bwMode="auto">
          <a:xfrm>
            <a:off x="8458200" y="4242773"/>
            <a:ext cx="152400" cy="224052"/>
          </a:xfrm>
          <a:prstGeom prst="downArrow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テキスト ボックス 137"/>
              <p:cNvSpPr txBox="1"/>
              <p:nvPr/>
            </p:nvSpPr>
            <p:spPr>
              <a:xfrm>
                <a:off x="755232" y="1596453"/>
                <a:ext cx="35146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𝜂</m:t>
                        </m:r>
                      </m:e>
                      <m:sup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′</m:t>
                        </m:r>
                      </m:sup>
                    </m:sSup>
                    <m:r>
                      <a:rPr kumimoji="1" lang="en-US" altLang="ja-JP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𝑁</m:t>
                    </m:r>
                    <m:r>
                      <a:rPr kumimoji="1" lang="en-US" altLang="ja-JP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→</m:t>
                    </m:r>
                    <m:sSup>
                      <m:sSupPr>
                        <m:ctrlP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𝜂</m:t>
                        </m:r>
                      </m:e>
                      <m:sup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′</m:t>
                        </m:r>
                      </m:sup>
                    </m:sSup>
                    <m:r>
                      <a:rPr kumimoji="1" lang="en-US" altLang="ja-JP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𝑁</m:t>
                    </m:r>
                  </m:oMath>
                </a14:m>
                <a:r>
                  <a: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kumimoji="1"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scattering amplitude</a:t>
                </a:r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38" name="テキスト ボックス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32" y="1596453"/>
                <a:ext cx="3514680" cy="400110"/>
              </a:xfrm>
              <a:prstGeom prst="rect">
                <a:avLst/>
              </a:prstGeom>
              <a:blipFill rotWithShape="0">
                <a:blip r:embed="rId31"/>
                <a:stretch>
                  <a:fillRect t="-9091" r="-1389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1" name="直線コネクタ 140"/>
          <p:cNvCxnSpPr/>
          <p:nvPr/>
        </p:nvCxnSpPr>
        <p:spPr bwMode="auto">
          <a:xfrm>
            <a:off x="5042136" y="3668486"/>
            <a:ext cx="395436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下矢印 88"/>
          <p:cNvSpPr/>
          <p:nvPr/>
        </p:nvSpPr>
        <p:spPr bwMode="auto">
          <a:xfrm>
            <a:off x="2761542" y="1946576"/>
            <a:ext cx="152400" cy="224052"/>
          </a:xfrm>
          <a:prstGeom prst="downArrow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90" name="下矢印 89"/>
          <p:cNvSpPr/>
          <p:nvPr/>
        </p:nvSpPr>
        <p:spPr bwMode="auto">
          <a:xfrm>
            <a:off x="2988992" y="3468990"/>
            <a:ext cx="152400" cy="224052"/>
          </a:xfrm>
          <a:prstGeom prst="downArrow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91" name="下矢印 90"/>
          <p:cNvSpPr/>
          <p:nvPr/>
        </p:nvSpPr>
        <p:spPr bwMode="auto">
          <a:xfrm>
            <a:off x="3231127" y="4384617"/>
            <a:ext cx="152400" cy="224052"/>
          </a:xfrm>
          <a:prstGeom prst="downArrow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398603" y="920646"/>
            <a:ext cx="4654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sz="1600" dirty="0" smtClean="0">
                <a:solidFill>
                  <a:srgbClr val="C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by </a:t>
            </a:r>
            <a:r>
              <a:rPr kumimoji="1" lang="en-US" altLang="ja-JP" sz="1600" dirty="0" err="1" smtClean="0">
                <a:solidFill>
                  <a:srgbClr val="C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Hinata</a:t>
            </a:r>
            <a:r>
              <a:rPr lang="en-US" altLang="ja-JP" sz="1600" dirty="0" smtClean="0">
                <a:solidFill>
                  <a:srgbClr val="C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 </a:t>
            </a:r>
            <a:r>
              <a:rPr kumimoji="1" lang="en-US" altLang="ja-JP" sz="1600" dirty="0" err="1" smtClean="0">
                <a:solidFill>
                  <a:srgbClr val="C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Kiyomura</a:t>
            </a:r>
            <a:r>
              <a:rPr kumimoji="1" lang="en-US" altLang="ja-JP" sz="1600" dirty="0" smtClean="0">
                <a:solidFill>
                  <a:srgbClr val="C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 Sakamoto </a:t>
            </a:r>
            <a:r>
              <a:rPr lang="en-US" altLang="ja-JP" sz="1600" dirty="0">
                <a:solidFill>
                  <a:srgbClr val="C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</a:t>
            </a:r>
            <a:r>
              <a:rPr kumimoji="1" lang="en-US" altLang="ja-JP" sz="1600" dirty="0" smtClean="0">
                <a:solidFill>
                  <a:srgbClr val="C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Nara WU.]</a:t>
            </a:r>
            <a:endParaRPr kumimoji="1" lang="ja-JP" altLang="en-US" sz="1600" dirty="0" smtClean="0">
              <a:solidFill>
                <a:srgbClr val="C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2362200" y="5855251"/>
                <a:ext cx="37133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lang="en-US" altLang="ja-JP" dirty="0" smtClean="0">
                    <a:solidFill>
                      <a:srgbClr val="0000FF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such a “narrow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𝑁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ja-JP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11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ja-JP" dirty="0" smtClean="0">
                    <a:solidFill>
                      <a:srgbClr val="0000FF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” exists ??</a:t>
                </a:r>
                <a:endParaRPr kumimoji="1" lang="ja-JP" altLang="en-US" dirty="0" smtClean="0">
                  <a:solidFill>
                    <a:srgbClr val="0000FF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855251"/>
                <a:ext cx="3713324" cy="400110"/>
              </a:xfrm>
              <a:prstGeom prst="rect">
                <a:avLst/>
              </a:prstGeom>
              <a:blipFill rotWithShape="0">
                <a:blip r:embed="rId32"/>
                <a:stretch>
                  <a:fillRect l="-1806" t="-9231" r="-493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714852" y="6229290"/>
                <a:ext cx="60742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… at least it does not couple to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𝜋</m:t>
                    </m:r>
                    <m:r>
                      <a:rPr lang="en-US" altLang="ja-JP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𝑁</m:t>
                    </m:r>
                  </m:oMath>
                </a14:m>
                <a:r>
                  <a: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kumimoji="1"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due to its singlet char.</a:t>
                </a:r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852" y="6229290"/>
                <a:ext cx="6074227" cy="400110"/>
              </a:xfrm>
              <a:prstGeom prst="rect">
                <a:avLst/>
              </a:prstGeom>
              <a:blipFill rotWithShape="0">
                <a:blip r:embed="rId33"/>
                <a:stretch>
                  <a:fillRect l="-1003" t="-9091" r="-401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7006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7" grpId="0"/>
      <p:bldP spid="128" grpId="0"/>
      <p:bldP spid="129" grpId="0" animBg="1"/>
      <p:bldP spid="130" grpId="0" animBg="1"/>
      <p:bldP spid="131" grpId="0" animBg="1"/>
      <p:bldP spid="2" grpId="0"/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円/楕円 44"/>
          <p:cNvSpPr/>
          <p:nvPr/>
        </p:nvSpPr>
        <p:spPr bwMode="auto">
          <a:xfrm>
            <a:off x="521974" y="5779152"/>
            <a:ext cx="1020205" cy="1072417"/>
          </a:xfrm>
          <a:prstGeom prst="ellipse">
            <a:avLst/>
          </a:prstGeom>
          <a:solidFill>
            <a:srgbClr val="99CCFF">
              <a:alpha val="50196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034E2-C10F-4CED-B15F-2652FD26B5B4}" type="slidenum">
              <a:rPr lang="ja-JP" altLang="en-US" smtClean="0"/>
              <a:pPr/>
              <a:t>53</a:t>
            </a:fld>
            <a:endParaRPr lang="en-US" altLang="ja-JP"/>
          </a:p>
        </p:txBody>
      </p:sp>
      <p:cxnSp>
        <p:nvCxnSpPr>
          <p:cNvPr id="35" name="直線コネクタ 34"/>
          <p:cNvCxnSpPr/>
          <p:nvPr/>
        </p:nvCxnSpPr>
        <p:spPr bwMode="auto">
          <a:xfrm>
            <a:off x="538683" y="6048984"/>
            <a:ext cx="465279" cy="44435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直線コネクタ 35"/>
          <p:cNvCxnSpPr/>
          <p:nvPr/>
        </p:nvCxnSpPr>
        <p:spPr bwMode="auto">
          <a:xfrm flipH="1">
            <a:off x="1025734" y="6007044"/>
            <a:ext cx="478553" cy="50485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直線コネクタ 36"/>
          <p:cNvCxnSpPr/>
          <p:nvPr/>
        </p:nvCxnSpPr>
        <p:spPr bwMode="auto">
          <a:xfrm>
            <a:off x="445028" y="6522210"/>
            <a:ext cx="1207615" cy="0"/>
          </a:xfrm>
          <a:prstGeom prst="line">
            <a:avLst/>
          </a:prstGeom>
          <a:noFill/>
          <a:ln w="2222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159104" y="5715518"/>
                <a:ext cx="5030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effectLst/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effectLst/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effectLst/>
                </a:endParaRPr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04" y="5715518"/>
                <a:ext cx="503086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116343" y="6277463"/>
                <a:ext cx="4239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dirty="0" smtClean="0">
                          <a:effectLst/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kumimoji="1" lang="ja-JP" altLang="en-US" sz="2000" dirty="0">
                  <a:effectLst/>
                </a:endParaRPr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43" y="6277463"/>
                <a:ext cx="423962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/>
              <p:cNvSpPr txBox="1"/>
              <p:nvPr/>
            </p:nvSpPr>
            <p:spPr>
              <a:xfrm>
                <a:off x="1564143" y="6306008"/>
                <a:ext cx="4239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dirty="0" smtClean="0">
                          <a:effectLst/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kumimoji="1" lang="ja-JP" altLang="en-US" sz="2000" dirty="0">
                  <a:effectLst/>
                </a:endParaRPr>
              </a:p>
            </p:txBody>
          </p:sp>
        </mc:Choice>
        <mc:Fallback xmlns="">
          <p:sp>
            <p:nvSpPr>
              <p:cNvPr id="40" name="テキスト ボックス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143" y="6306008"/>
                <a:ext cx="423962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1518953" y="5715518"/>
                <a:ext cx="482247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effectLst/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altLang="ja-JP" sz="2000" b="0" i="1" smtClean="0">
                              <a:effectLst/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000" baseline="-25000" dirty="0">
                  <a:effectLst/>
                </a:endParaRPr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953" y="5715518"/>
                <a:ext cx="482247" cy="392993"/>
              </a:xfrm>
              <a:prstGeom prst="rect">
                <a:avLst/>
              </a:prstGeom>
              <a:blipFill rotWithShape="0">
                <a:blip r:embed="rId6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854578" y="6456576"/>
                <a:ext cx="4104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𝛼</m:t>
                      </m:r>
                    </m:oMath>
                  </m:oMathPara>
                </a14:m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78" y="6456576"/>
                <a:ext cx="410432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3485" y="3044768"/>
            <a:ext cx="3771000" cy="267075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3485" y="3044768"/>
            <a:ext cx="3771000" cy="267075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73485" y="3044768"/>
            <a:ext cx="3771000" cy="267075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73485" y="3044768"/>
            <a:ext cx="3771000" cy="2670750"/>
          </a:xfrm>
          <a:prstGeom prst="rect">
            <a:avLst/>
          </a:prstGeom>
        </p:spPr>
      </p:pic>
      <p:grpSp>
        <p:nvGrpSpPr>
          <p:cNvPr id="58" name="グループ化 57"/>
          <p:cNvGrpSpPr/>
          <p:nvPr/>
        </p:nvGrpSpPr>
        <p:grpSpPr>
          <a:xfrm>
            <a:off x="4588417" y="2599362"/>
            <a:ext cx="3785987" cy="3703836"/>
            <a:chOff x="4652707" y="1804735"/>
            <a:chExt cx="3785987" cy="3703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5772387" y="1804735"/>
                  <a:ext cx="266630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−</m:t>
                          </m:r>
                        </m:sup>
                      </m:sSup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𝑝</m:t>
                      </m:r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→</m:t>
                      </m:r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𝜂</m:t>
                      </m:r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𝑛</m:t>
                      </m:r>
                    </m:oMath>
                  </a14:m>
                  <a:r>
                    <a:rPr kumimoji="1" lang="ja-JP" altLang="en-US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 </a:t>
                  </a:r>
                  <a:r>
                    <a:rPr kumimoji="1" lang="en-US" altLang="ja-JP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cross section</a:t>
                  </a:r>
                  <a:endPara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24" name="テキスト ボックス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387" y="1804735"/>
                  <a:ext cx="2666307" cy="40011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7576" r="-1370" b="-2575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7" name="グループ化 56"/>
            <p:cNvGrpSpPr/>
            <p:nvPr/>
          </p:nvGrpSpPr>
          <p:grpSpPr>
            <a:xfrm>
              <a:off x="4652707" y="2099339"/>
              <a:ext cx="929883" cy="3117442"/>
              <a:chOff x="4652707" y="2099339"/>
              <a:chExt cx="929883" cy="3117442"/>
            </a:xfrm>
          </p:grpSpPr>
          <p:sp>
            <p:nvSpPr>
              <p:cNvPr id="22" name="テキスト ボックス 21"/>
              <p:cNvSpPr txBox="1"/>
              <p:nvPr/>
            </p:nvSpPr>
            <p:spPr>
              <a:xfrm>
                <a:off x="4909326" y="2099339"/>
                <a:ext cx="4716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4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2.5</a:t>
                </a:r>
                <a:endParaRPr kumimoji="1" lang="ja-JP" altLang="en-US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89" name="テキスト ボックス 88"/>
              <p:cNvSpPr txBox="1"/>
              <p:nvPr/>
            </p:nvSpPr>
            <p:spPr>
              <a:xfrm>
                <a:off x="5084054" y="2628358"/>
                <a:ext cx="2968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4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2</a:t>
                </a:r>
                <a:endParaRPr kumimoji="1" lang="ja-JP" altLang="en-US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90" name="テキスト ボックス 89"/>
              <p:cNvSpPr txBox="1"/>
              <p:nvPr/>
            </p:nvSpPr>
            <p:spPr>
              <a:xfrm>
                <a:off x="4909326" y="3157377"/>
                <a:ext cx="4716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lang="en-US" altLang="ja-JP" sz="1400" dirty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</a:t>
                </a:r>
                <a:r>
                  <a:rPr kumimoji="1" lang="en-US" altLang="ja-JP" sz="14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.5</a:t>
                </a:r>
                <a:endParaRPr kumimoji="1" lang="ja-JP" altLang="en-US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91" name="テキスト ボックス 90"/>
              <p:cNvSpPr txBox="1"/>
              <p:nvPr/>
            </p:nvSpPr>
            <p:spPr>
              <a:xfrm>
                <a:off x="5084054" y="3686396"/>
                <a:ext cx="2968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lang="en-US" altLang="ja-JP" sz="1400" dirty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</a:t>
                </a:r>
                <a:endParaRPr kumimoji="1" lang="ja-JP" altLang="en-US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92" name="テキスト ボックス 91"/>
              <p:cNvSpPr txBox="1"/>
              <p:nvPr/>
            </p:nvSpPr>
            <p:spPr>
              <a:xfrm>
                <a:off x="4909326" y="4215415"/>
                <a:ext cx="4716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lang="en-US" altLang="ja-JP" sz="1400" dirty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0</a:t>
                </a:r>
                <a:r>
                  <a:rPr kumimoji="1" lang="en-US" altLang="ja-JP" sz="14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.5</a:t>
                </a:r>
                <a:endParaRPr kumimoji="1" lang="ja-JP" altLang="en-US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93" name="テキスト ボックス 92"/>
              <p:cNvSpPr txBox="1"/>
              <p:nvPr/>
            </p:nvSpPr>
            <p:spPr>
              <a:xfrm>
                <a:off x="5084054" y="4744435"/>
                <a:ext cx="2968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lang="en-US" altLang="ja-JP" sz="1400" dirty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0</a:t>
                </a:r>
                <a:endParaRPr kumimoji="1" lang="ja-JP" altLang="en-US" sz="14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テキスト ボックス 22"/>
                  <p:cNvSpPr txBox="1"/>
                  <p:nvPr/>
                </p:nvSpPr>
                <p:spPr>
                  <a:xfrm rot="16200000">
                    <a:off x="4421618" y="3389707"/>
                    <a:ext cx="8315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>
                      <a:buClr>
                        <a:srgbClr val="FF0000"/>
                      </a:buClr>
                    </a:pPr>
                    <a14:m>
                      <m:oMath xmlns:m="http://schemas.openxmlformats.org/officeDocument/2006/math">
                        <m:r>
                          <a:rPr kumimoji="1" lang="en-US" altLang="ja-JP" sz="1800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𝜎</m:t>
                        </m:r>
                      </m:oMath>
                    </a14:m>
                    <a:r>
                      <a:rPr kumimoji="1" lang="ja-JP" altLang="en-US" sz="1800" dirty="0" smtClean="0">
                        <a:effectLst/>
                        <a:latin typeface="+mn-lt"/>
                        <a:ea typeface="ＭＳ Ｐ明朝" panose="02020600040205080304" pitchFamily="18" charset="-128"/>
                        <a:cs typeface="Arial Unicode MS" pitchFamily="50" charset="-128"/>
                      </a:rPr>
                      <a:t> </a:t>
                    </a:r>
                    <a:r>
                      <a:rPr kumimoji="1" lang="en-US" altLang="ja-JP" sz="1800" dirty="0" smtClean="0">
                        <a:effectLst/>
                        <a:latin typeface="+mn-lt"/>
                        <a:ea typeface="ＭＳ Ｐ明朝" panose="02020600040205080304" pitchFamily="18" charset="-128"/>
                        <a:cs typeface="Arial Unicode MS" pitchFamily="50" charset="-128"/>
                      </a:rPr>
                      <a:t>[</a:t>
                    </a:r>
                    <a:r>
                      <a:rPr kumimoji="1" lang="en-US" altLang="ja-JP" sz="1800" dirty="0" err="1" smtClean="0">
                        <a:effectLst/>
                        <a:latin typeface="+mn-lt"/>
                        <a:ea typeface="ＭＳ Ｐ明朝" panose="02020600040205080304" pitchFamily="18" charset="-128"/>
                        <a:cs typeface="Arial Unicode MS" pitchFamily="50" charset="-128"/>
                      </a:rPr>
                      <a:t>mb</a:t>
                    </a:r>
                    <a:r>
                      <a:rPr kumimoji="1" lang="en-US" altLang="ja-JP" sz="1800" dirty="0" smtClean="0">
                        <a:effectLst/>
                        <a:latin typeface="+mn-lt"/>
                        <a:ea typeface="ＭＳ Ｐ明朝" panose="02020600040205080304" pitchFamily="18" charset="-128"/>
                        <a:cs typeface="Arial Unicode MS" pitchFamily="50" charset="-128"/>
                      </a:rPr>
                      <a:t>]</a:t>
                    </a:r>
                    <a:endParaRPr kumimoji="1" lang="ja-JP" altLang="en-US" sz="1800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23" name="テキスト ボックス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4421618" y="3389707"/>
                    <a:ext cx="831510" cy="369332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10000" t="-4380" r="-2666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3" name="テキスト ボックス 112"/>
              <p:cNvSpPr txBox="1"/>
              <p:nvPr/>
            </p:nvSpPr>
            <p:spPr>
              <a:xfrm>
                <a:off x="5131826" y="4924393"/>
                <a:ext cx="4507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1.4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sp>
          <p:nvSpPr>
            <p:cNvPr id="115" name="テキスト ボックス 114"/>
            <p:cNvSpPr txBox="1"/>
            <p:nvPr/>
          </p:nvSpPr>
          <p:spPr>
            <a:xfrm>
              <a:off x="6051958" y="4924393"/>
              <a:ext cx="4507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1.6</a:t>
              </a:r>
              <a:endParaRPr kumimoji="1" lang="ja-JP" altLang="en-US" sz="13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16" name="テキスト ボックス 115"/>
            <p:cNvSpPr txBox="1"/>
            <p:nvPr/>
          </p:nvSpPr>
          <p:spPr>
            <a:xfrm>
              <a:off x="6997893" y="4924393"/>
              <a:ext cx="4507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1.8</a:t>
              </a:r>
              <a:endParaRPr kumimoji="1" lang="ja-JP" altLang="en-US" sz="13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17" name="テキスト ボックス 116"/>
            <p:cNvSpPr txBox="1"/>
            <p:nvPr/>
          </p:nvSpPr>
          <p:spPr>
            <a:xfrm>
              <a:off x="7943828" y="4924393"/>
              <a:ext cx="4507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2.0</a:t>
              </a:r>
              <a:endParaRPr kumimoji="1" lang="ja-JP" altLang="en-US" sz="13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テキスト ボックス 118"/>
                <p:cNvSpPr txBox="1"/>
                <p:nvPr/>
              </p:nvSpPr>
              <p:spPr>
                <a:xfrm>
                  <a:off x="6662406" y="5136225"/>
                  <a:ext cx="1134478" cy="3723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1" lang="en-US" altLang="ja-JP" sz="1800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radPr>
                        <m:deg/>
                        <m:e>
                          <m:r>
                            <a:rPr kumimoji="1" lang="en-US" altLang="ja-JP" sz="1800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𝑠</m:t>
                          </m:r>
                        </m:e>
                      </m:rad>
                    </m:oMath>
                  </a14:m>
                  <a:r>
                    <a:rPr kumimoji="1" lang="ja-JP" altLang="en-US" sz="1800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 </a:t>
                  </a:r>
                  <a:r>
                    <a:rPr kumimoji="1" lang="en-US" altLang="ja-JP" sz="1800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[MeV]</a:t>
                  </a:r>
                  <a:endParaRPr kumimoji="1" lang="ja-JP" altLang="en-US" sz="18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19" name="テキスト ボックス 1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2406" y="5136225"/>
                  <a:ext cx="1134478" cy="372346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t="-8197" r="-3763" b="-2623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0" name="下矢印 119"/>
          <p:cNvSpPr/>
          <p:nvPr/>
        </p:nvSpPr>
        <p:spPr bwMode="auto">
          <a:xfrm>
            <a:off x="6850313" y="5286861"/>
            <a:ext cx="152400" cy="224052"/>
          </a:xfrm>
          <a:prstGeom prst="downArrow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32" name="下矢印 131"/>
          <p:cNvSpPr/>
          <p:nvPr/>
        </p:nvSpPr>
        <p:spPr bwMode="auto">
          <a:xfrm>
            <a:off x="7154471" y="5315010"/>
            <a:ext cx="152400" cy="224052"/>
          </a:xfrm>
          <a:prstGeom prst="downArrow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6159775" y="3115102"/>
                <a:ext cx="11695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𝑁</m:t>
                        </m:r>
                      </m:e>
                      <m:sup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(1535)</a:t>
                </a:r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775" y="3115102"/>
                <a:ext cx="1169551" cy="400110"/>
              </a:xfrm>
              <a:prstGeom prst="rect">
                <a:avLst/>
              </a:prstGeom>
              <a:blipFill rotWithShape="0">
                <a:blip r:embed="rId15"/>
                <a:stretch>
                  <a:fillRect t="-7576" r="-5208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線矢印コネクタ 46"/>
          <p:cNvCxnSpPr/>
          <p:nvPr/>
        </p:nvCxnSpPr>
        <p:spPr bwMode="auto">
          <a:xfrm flipH="1">
            <a:off x="5906029" y="3482893"/>
            <a:ext cx="326033" cy="33866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線コネクタ 134"/>
          <p:cNvCxnSpPr/>
          <p:nvPr/>
        </p:nvCxnSpPr>
        <p:spPr bwMode="auto">
          <a:xfrm>
            <a:off x="5664798" y="3094122"/>
            <a:ext cx="0" cy="257204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線コネクタ 135"/>
          <p:cNvCxnSpPr/>
          <p:nvPr/>
        </p:nvCxnSpPr>
        <p:spPr bwMode="auto">
          <a:xfrm>
            <a:off x="7588611" y="3084530"/>
            <a:ext cx="0" cy="257204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下矢印 136"/>
          <p:cNvSpPr/>
          <p:nvPr/>
        </p:nvSpPr>
        <p:spPr bwMode="auto">
          <a:xfrm>
            <a:off x="7490641" y="5328710"/>
            <a:ext cx="152400" cy="224052"/>
          </a:xfrm>
          <a:prstGeom prst="downArrow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テキスト ボックス 138"/>
              <p:cNvSpPr txBox="1"/>
              <p:nvPr/>
            </p:nvSpPr>
            <p:spPr>
              <a:xfrm>
                <a:off x="8012910" y="5053615"/>
                <a:ext cx="8956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𝛼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=−1</m:t>
                      </m:r>
                    </m:oMath>
                  </m:oMathPara>
                </a14:m>
                <a:endParaRPr kumimoji="1" lang="ja-JP" altLang="en-US" dirty="0" smtClean="0">
                  <a:solidFill>
                    <a:srgbClr val="FF0000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39" name="テキスト ボックス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910" y="5053615"/>
                <a:ext cx="895630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2721" r="-6122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テキスト ボックス 139"/>
              <p:cNvSpPr txBox="1"/>
              <p:nvPr/>
            </p:nvSpPr>
            <p:spPr>
              <a:xfrm>
                <a:off x="6985919" y="4813551"/>
                <a:ext cx="100944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008000"/>
                        </a:solidFill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𝛼</m:t>
                    </m:r>
                    <m:r>
                      <a:rPr kumimoji="1" lang="en-US" altLang="ja-JP" b="0" i="1" smtClean="0">
                        <a:solidFill>
                          <a:srgbClr val="008000"/>
                        </a:solidFill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=−</m:t>
                    </m:r>
                  </m:oMath>
                </a14:m>
                <a:r>
                  <a:rPr kumimoji="1" lang="en-US" altLang="ja-JP" dirty="0" smtClean="0">
                    <a:solidFill>
                      <a:srgbClr val="008000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1.5</a:t>
                </a:r>
                <a:endParaRPr kumimoji="1" lang="ja-JP" altLang="en-US" dirty="0" smtClean="0">
                  <a:solidFill>
                    <a:srgbClr val="008000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40" name="テキスト ボックス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919" y="4813551"/>
                <a:ext cx="1009444" cy="307777"/>
              </a:xfrm>
              <a:prstGeom prst="rect">
                <a:avLst/>
              </a:prstGeom>
              <a:blipFill rotWithShape="0">
                <a:blip r:embed="rId17"/>
                <a:stretch>
                  <a:fillRect l="-6627" t="-26000" r="-14458" b="-5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テキスト ボックス 140"/>
              <p:cNvSpPr txBox="1"/>
              <p:nvPr/>
            </p:nvSpPr>
            <p:spPr>
              <a:xfrm>
                <a:off x="6314298" y="4532986"/>
                <a:ext cx="8956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𝛼</m:t>
                      </m:r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=−2</m:t>
                      </m:r>
                    </m:oMath>
                  </m:oMathPara>
                </a14:m>
                <a:endParaRPr kumimoji="1" lang="ja-JP" altLang="en-US" dirty="0" smtClean="0">
                  <a:solidFill>
                    <a:srgbClr val="0000FF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41" name="テキスト ボックス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298" y="4532986"/>
                <a:ext cx="895630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3401" r="-5442" b="-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/>
              <p:cNvSpPr txBox="1"/>
              <p:nvPr/>
            </p:nvSpPr>
            <p:spPr>
              <a:xfrm>
                <a:off x="2334283" y="6245343"/>
                <a:ext cx="42337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𝜂</m:t>
                        </m:r>
                      </m:e>
                      <m:sup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′</m:t>
                        </m:r>
                      </m:sup>
                    </m:sSup>
                    <m:r>
                      <a:rPr kumimoji="1" lang="en-US" altLang="ja-JP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𝑁</m:t>
                    </m:r>
                  </m:oMath>
                </a14:m>
                <a:r>
                  <a: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kumimoji="1" lang="en-US" altLang="ja-JP" dirty="0" err="1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b.s.</a:t>
                </a:r>
                <a:r>
                  <a:rPr kumimoji="1"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cannot be seen in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𝜂</m:t>
                    </m:r>
                  </m:oMath>
                </a14:m>
                <a:r>
                  <a: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kumimoji="1"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production</a:t>
                </a:r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65" name="テキスト ボックス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283" y="6245343"/>
                <a:ext cx="4233723" cy="400110"/>
              </a:xfrm>
              <a:prstGeom prst="rect">
                <a:avLst/>
              </a:prstGeom>
              <a:blipFill rotWithShape="0">
                <a:blip r:embed="rId19"/>
                <a:stretch>
                  <a:fillRect t="-7576" r="-865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6" name="図 7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91461" y="13489"/>
            <a:ext cx="3458594" cy="2501454"/>
          </a:xfrm>
          <a:prstGeom prst="rect">
            <a:avLst/>
          </a:prstGeom>
        </p:spPr>
      </p:pic>
      <p:sp>
        <p:nvSpPr>
          <p:cNvPr id="77" name="テキスト ボックス 76"/>
          <p:cNvSpPr txBox="1"/>
          <p:nvPr/>
        </p:nvSpPr>
        <p:spPr>
          <a:xfrm>
            <a:off x="7329326" y="932349"/>
            <a:ext cx="17578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Clr>
                <a:srgbClr val="FF0000"/>
              </a:buClr>
            </a:pPr>
            <a:r>
              <a:rPr kumimoji="1" lang="en-US" altLang="ja-JP" sz="1400" dirty="0" err="1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R.M.Brown</a:t>
            </a:r>
            <a:r>
              <a:rPr kumimoji="1" lang="en-US" altLang="ja-JP" sz="14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et al., </a:t>
            </a:r>
          </a:p>
          <a:p>
            <a:pPr algn="r">
              <a:buClr>
                <a:srgbClr val="FF0000"/>
              </a:buClr>
            </a:pPr>
            <a:r>
              <a:rPr kumimoji="1" lang="en-US" altLang="ja-JP" sz="14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NPB153(79)89,</a:t>
            </a:r>
          </a:p>
          <a:p>
            <a:pPr algn="r">
              <a:buClr>
                <a:srgbClr val="FF0000"/>
              </a:buClr>
            </a:pPr>
            <a:r>
              <a:rPr lang="en-US" altLang="ja-JP" sz="14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Fig.9</a:t>
            </a:r>
            <a:endParaRPr kumimoji="1" lang="ja-JP" altLang="en-US" sz="14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タイトル 83"/>
              <p:cNvSpPr txBox="1">
                <a:spLocks/>
              </p:cNvSpPr>
              <p:nvPr/>
            </p:nvSpPr>
            <p:spPr>
              <a:xfrm>
                <a:off x="381000" y="152400"/>
                <a:ext cx="8763000" cy="582613"/>
              </a:xfrm>
              <a:prstGeom prst="rect">
                <a:avLst/>
              </a:prstGeom>
            </p:spPr>
            <p:txBody>
              <a:bodyPr/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ook Antiqua" pitchFamily="18" charset="0"/>
                    <a:ea typeface="ＭＳ Ｐゴシック" pitchFamily="50" charset="-128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ook Antiqua" pitchFamily="18" charset="0"/>
                    <a:ea typeface="ＭＳ Ｐゴシック" pitchFamily="50" charset="-128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ook Antiqua" pitchFamily="18" charset="0"/>
                    <a:ea typeface="ＭＳ Ｐゴシック" pitchFamily="50" charset="-128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ook Antiqua" pitchFamily="18" charset="0"/>
                    <a:ea typeface="ＭＳ Ｐゴシック" pitchFamily="50" charset="-128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ook Antiqua" pitchFamily="18" charset="0"/>
                    <a:ea typeface="ＭＳ Ｐゴシック" pitchFamily="50" charset="-128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ook Antiqua" pitchFamily="18" charset="0"/>
                    <a:ea typeface="ＭＳ Ｐゴシック" pitchFamily="50" charset="-128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ook Antiqua" pitchFamily="18" charset="0"/>
                    <a:ea typeface="ＭＳ Ｐゴシック" pitchFamily="50" charset="-128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ook Antiqua" pitchFamily="18" charset="0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kern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b="0" i="1" kern="0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ja-JP" b="0" i="1" kern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i="1" kern="0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b="0" i="1" kern="0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altLang="ja-JP" b="0" i="1" kern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ja-JP" altLang="en-US" kern="0" dirty="0" smtClean="0"/>
                  <a:t> </a:t>
                </a:r>
                <a:r>
                  <a:rPr lang="en-US" altLang="ja-JP" kern="0" dirty="0" smtClean="0"/>
                  <a:t>cross section</a:t>
                </a:r>
                <a:endParaRPr lang="ja-JP" altLang="en-US" kern="0" dirty="0"/>
              </a:p>
            </p:txBody>
          </p:sp>
        </mc:Choice>
        <mc:Fallback xmlns="">
          <p:sp>
            <p:nvSpPr>
              <p:cNvPr id="146" name="タイトル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2400"/>
                <a:ext cx="8763000" cy="582613"/>
              </a:xfrm>
              <a:prstGeom prst="rect">
                <a:avLst/>
              </a:prstGeom>
              <a:blipFill rotWithShape="0">
                <a:blip r:embed="rId21"/>
                <a:stretch>
                  <a:fillRect t="-10417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7" name="図 14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45028" y="2091645"/>
            <a:ext cx="4049612" cy="2829246"/>
          </a:xfrm>
          <a:prstGeom prst="rect">
            <a:avLst/>
          </a:prstGeom>
        </p:spPr>
      </p:pic>
      <p:pic>
        <p:nvPicPr>
          <p:cNvPr id="148" name="図 14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5225" y="2970463"/>
            <a:ext cx="1810125" cy="1334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テキスト ボックス 148"/>
              <p:cNvSpPr txBox="1"/>
              <p:nvPr/>
            </p:nvSpPr>
            <p:spPr>
              <a:xfrm>
                <a:off x="493046" y="2145835"/>
                <a:ext cx="2362057" cy="524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b="0" i="1" smtClean="0">
                                    <a:effectLst/>
                                    <a:latin typeface="Cambria Math" panose="02040503050406030204" pitchFamily="18" charset="0"/>
                                    <a:ea typeface="ＭＳ Ｐ明朝" panose="02020600040205080304" pitchFamily="18" charset="-128"/>
                                    <a:cs typeface="Arial Unicode MS" pitchFamily="50" charset="-128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effectLst/>
                                    <a:latin typeface="Cambria Math" panose="02040503050406030204" pitchFamily="18" charset="0"/>
                                    <a:ea typeface="ＭＳ Ｐ明朝" panose="02020600040205080304" pitchFamily="18" charset="-128"/>
                                    <a:cs typeface="Arial Unicode MS" pitchFamily="50" charset="-128"/>
                                  </a:rPr>
                                  <m:t>𝑇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kumimoji="1" lang="en-US" altLang="ja-JP" b="0" i="1" smtClean="0">
                                        <a:effectLst/>
                                        <a:latin typeface="Cambria Math" panose="02040503050406030204" pitchFamily="18" charset="0"/>
                                        <a:ea typeface="ＭＳ Ｐ明朝" panose="02020600040205080304" pitchFamily="18" charset="-128"/>
                                        <a:cs typeface="Arial Unicode MS" pitchFamily="50" charset="-128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b="0" i="1" smtClean="0">
                                        <a:effectLst/>
                                        <a:latin typeface="Cambria Math" panose="02040503050406030204" pitchFamily="18" charset="0"/>
                                        <a:ea typeface="ＭＳ Ｐ明朝" panose="02020600040205080304" pitchFamily="18" charset="-128"/>
                                        <a:cs typeface="Arial Unicode MS" pitchFamily="50" charset="-128"/>
                                      </a:rPr>
                                      <m:t>𝜂</m:t>
                                    </m:r>
                                  </m:e>
                                  <m:sup>
                                    <m:r>
                                      <a:rPr kumimoji="1" lang="en-US" altLang="ja-JP" b="0" i="1" smtClean="0">
                                        <a:effectLst/>
                                        <a:latin typeface="Cambria Math" panose="02040503050406030204" pitchFamily="18" charset="0"/>
                                        <a:ea typeface="ＭＳ Ｐ明朝" panose="02020600040205080304" pitchFamily="18" charset="-128"/>
                                        <a:cs typeface="Arial Unicode MS" pitchFamily="50" charset="-128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1" lang="en-US" altLang="ja-JP" b="0" i="1" smtClean="0">
                                    <a:effectLst/>
                                    <a:latin typeface="Cambria Math" panose="02040503050406030204" pitchFamily="18" charset="0"/>
                                    <a:ea typeface="ＭＳ Ｐ明朝" panose="02020600040205080304" pitchFamily="18" charset="-128"/>
                                    <a:cs typeface="Arial Unicode MS" pitchFamily="50" charset="-128"/>
                                  </a:rPr>
                                  <m:t>𝑁</m:t>
                                </m:r>
                                <m:r>
                                  <a:rPr kumimoji="1" lang="en-US" altLang="ja-JP" b="0" i="1" smtClean="0">
                                    <a:effectLst/>
                                    <a:latin typeface="Cambria Math" panose="02040503050406030204" pitchFamily="18" charset="0"/>
                                    <a:ea typeface="ＭＳ Ｐ明朝" panose="02020600040205080304" pitchFamily="18" charset="-128"/>
                                    <a:cs typeface="Arial Unicode MS" pitchFamily="50" charset="-128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kumimoji="1" lang="en-US" altLang="ja-JP" b="0" i="1" smtClean="0">
                                        <a:effectLst/>
                                        <a:latin typeface="Cambria Math" panose="02040503050406030204" pitchFamily="18" charset="0"/>
                                        <a:ea typeface="ＭＳ Ｐ明朝" panose="02020600040205080304" pitchFamily="18" charset="-128"/>
                                        <a:cs typeface="Arial Unicode MS" pitchFamily="50" charset="-128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b="0" i="1" smtClean="0">
                                        <a:effectLst/>
                                        <a:latin typeface="Cambria Math" panose="02040503050406030204" pitchFamily="18" charset="0"/>
                                        <a:ea typeface="ＭＳ Ｐ明朝" panose="02020600040205080304" pitchFamily="18" charset="-128"/>
                                        <a:cs typeface="Arial Unicode MS" pitchFamily="50" charset="-128"/>
                                      </a:rPr>
                                      <m:t>𝜂</m:t>
                                    </m:r>
                                  </m:e>
                                  <m:sup>
                                    <m:r>
                                      <a:rPr kumimoji="1" lang="en-US" altLang="ja-JP" b="0" i="1" smtClean="0">
                                        <a:effectLst/>
                                        <a:latin typeface="Cambria Math" panose="02040503050406030204" pitchFamily="18" charset="0"/>
                                        <a:ea typeface="ＭＳ Ｐ明朝" panose="02020600040205080304" pitchFamily="18" charset="-128"/>
                                        <a:cs typeface="Arial Unicode MS" pitchFamily="50" charset="-128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1" lang="en-US" altLang="ja-JP" b="0" i="1" smtClean="0">
                                    <a:effectLst/>
                                    <a:latin typeface="Cambria Math" panose="02040503050406030204" pitchFamily="18" charset="0"/>
                                    <a:ea typeface="ＭＳ Ｐ明朝" panose="02020600040205080304" pitchFamily="18" charset="-128"/>
                                    <a:cs typeface="Arial Unicode MS" pitchFamily="50" charset="-128"/>
                                  </a:rPr>
                                  <m:t>𝑁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1800" b="0" i="1" dirty="0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[</m:t>
                    </m:r>
                    <m:r>
                      <m:rPr>
                        <m:sty m:val="p"/>
                      </m:rPr>
                      <a:rPr kumimoji="1" lang="en-US" altLang="ja-JP" sz="1800" b="0" i="0" dirty="0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Me</m:t>
                    </m:r>
                    <m:sSup>
                      <m:sSupPr>
                        <m:ctrlPr>
                          <a:rPr kumimoji="1" lang="en-US" altLang="ja-JP" sz="1800" b="0" i="1" dirty="0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1800" b="0" i="0" dirty="0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V</m:t>
                        </m:r>
                      </m:e>
                      <m:sup>
                        <m:r>
                          <a:rPr kumimoji="1" lang="en-US" altLang="ja-JP" sz="1800" b="0" i="0" dirty="0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−2</m:t>
                        </m:r>
                      </m:sup>
                    </m:sSup>
                    <m:r>
                      <a:rPr kumimoji="1" lang="en-US" altLang="ja-JP" sz="1800" b="0" i="1" dirty="0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]</m:t>
                    </m:r>
                  </m:oMath>
                </a14:m>
                <a:endParaRPr kumimoji="1" lang="ja-JP" altLang="en-US" sz="1800" baseline="30000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49" name="テキスト ボックス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46" y="2145835"/>
                <a:ext cx="2362057" cy="52418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0" name="直線コネクタ 149"/>
          <p:cNvCxnSpPr/>
          <p:nvPr/>
        </p:nvCxnSpPr>
        <p:spPr bwMode="auto">
          <a:xfrm>
            <a:off x="3315312" y="2091645"/>
            <a:ext cx="0" cy="282924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テキスト ボックス 150"/>
              <p:cNvSpPr txBox="1"/>
              <p:nvPr/>
            </p:nvSpPr>
            <p:spPr>
              <a:xfrm>
                <a:off x="2903121" y="2166491"/>
                <a:ext cx="108029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𝛼</m:t>
                      </m:r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=−2</m:t>
                      </m:r>
                    </m:oMath>
                  </m:oMathPara>
                </a14:m>
                <a:endParaRPr kumimoji="1" lang="ja-JP" altLang="en-US" dirty="0" smtClean="0">
                  <a:solidFill>
                    <a:srgbClr val="0000FF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51" name="テキスト ボックス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121" y="2166491"/>
                <a:ext cx="1080296" cy="400110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テキスト ボックス 151"/>
              <p:cNvSpPr txBox="1"/>
              <p:nvPr/>
            </p:nvSpPr>
            <p:spPr>
              <a:xfrm>
                <a:off x="2892895" y="3328578"/>
                <a:ext cx="69762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008000"/>
                        </a:solidFill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−</m:t>
                    </m:r>
                  </m:oMath>
                </a14:m>
                <a:r>
                  <a:rPr kumimoji="1" lang="en-US" altLang="ja-JP" dirty="0" smtClean="0">
                    <a:solidFill>
                      <a:srgbClr val="008000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1.5</a:t>
                </a:r>
                <a:endParaRPr kumimoji="1" lang="ja-JP" altLang="en-US" dirty="0" smtClean="0">
                  <a:solidFill>
                    <a:srgbClr val="008000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52" name="テキスト ボックス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895" y="3328578"/>
                <a:ext cx="697627" cy="400110"/>
              </a:xfrm>
              <a:prstGeom prst="rect">
                <a:avLst/>
              </a:prstGeom>
              <a:blipFill rotWithShape="0">
                <a:blip r:embed="rId26"/>
                <a:stretch>
                  <a:fillRect t="-7576" r="-8772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テキスト ボックス 152"/>
              <p:cNvSpPr txBox="1"/>
              <p:nvPr/>
            </p:nvSpPr>
            <p:spPr>
              <a:xfrm>
                <a:off x="3421055" y="4361598"/>
                <a:ext cx="50526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−</m:t>
                    </m:r>
                  </m:oMath>
                </a14:m>
                <a:r>
                  <a:rPr kumimoji="1" lang="en-US" altLang="ja-JP" dirty="0" smtClean="0">
                    <a:solidFill>
                      <a:srgbClr val="FF0000"/>
                    </a:solidFill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1</a:t>
                </a:r>
                <a:endParaRPr kumimoji="1" lang="ja-JP" altLang="en-US" dirty="0" smtClean="0">
                  <a:solidFill>
                    <a:srgbClr val="FF0000"/>
                  </a:solidFill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53" name="テキスト ボックス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055" y="4361598"/>
                <a:ext cx="505267" cy="400110"/>
              </a:xfrm>
              <a:prstGeom prst="rect">
                <a:avLst/>
              </a:prstGeom>
              <a:blipFill rotWithShape="0">
                <a:blip r:embed="rId27"/>
                <a:stretch>
                  <a:fillRect t="-7576" r="-12048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4" name="グループ化 153"/>
          <p:cNvGrpSpPr/>
          <p:nvPr/>
        </p:nvGrpSpPr>
        <p:grpSpPr>
          <a:xfrm>
            <a:off x="86652" y="1953145"/>
            <a:ext cx="4610575" cy="3549870"/>
            <a:chOff x="86652" y="1953145"/>
            <a:chExt cx="4610575" cy="3549870"/>
          </a:xfrm>
        </p:grpSpPr>
        <p:grpSp>
          <p:nvGrpSpPr>
            <p:cNvPr id="155" name="グループ化 154"/>
            <p:cNvGrpSpPr/>
            <p:nvPr/>
          </p:nvGrpSpPr>
          <p:grpSpPr>
            <a:xfrm>
              <a:off x="606290" y="4920891"/>
              <a:ext cx="4090937" cy="582124"/>
              <a:chOff x="606290" y="4920891"/>
              <a:chExt cx="4090937" cy="582124"/>
            </a:xfrm>
          </p:grpSpPr>
          <p:sp>
            <p:nvSpPr>
              <p:cNvPr id="165" name="テキスト ボックス 164"/>
              <p:cNvSpPr txBox="1"/>
              <p:nvPr/>
            </p:nvSpPr>
            <p:spPr>
              <a:xfrm>
                <a:off x="606290" y="4920891"/>
                <a:ext cx="4507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1.2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66" name="テキスト ボックス 165"/>
              <p:cNvSpPr txBox="1"/>
              <p:nvPr/>
            </p:nvSpPr>
            <p:spPr>
              <a:xfrm>
                <a:off x="1335427" y="4930019"/>
                <a:ext cx="4507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1.4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67" name="テキスト ボックス 166"/>
              <p:cNvSpPr txBox="1"/>
              <p:nvPr/>
            </p:nvSpPr>
            <p:spPr>
              <a:xfrm>
                <a:off x="2061808" y="4924062"/>
                <a:ext cx="4507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1.6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68" name="テキスト ボックス 167"/>
              <p:cNvSpPr txBox="1"/>
              <p:nvPr/>
            </p:nvSpPr>
            <p:spPr>
              <a:xfrm>
                <a:off x="2790945" y="4933190"/>
                <a:ext cx="4507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1.8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69" name="テキスト ボックス 168"/>
              <p:cNvSpPr txBox="1"/>
              <p:nvPr/>
            </p:nvSpPr>
            <p:spPr>
              <a:xfrm>
                <a:off x="3517326" y="4942517"/>
                <a:ext cx="4507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2.0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70" name="テキスト ボックス 169"/>
              <p:cNvSpPr txBox="1"/>
              <p:nvPr/>
            </p:nvSpPr>
            <p:spPr>
              <a:xfrm>
                <a:off x="4246463" y="4951645"/>
                <a:ext cx="4507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2.2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1" name="テキスト ボックス 170"/>
                  <p:cNvSpPr txBox="1"/>
                  <p:nvPr/>
                </p:nvSpPr>
                <p:spPr>
                  <a:xfrm>
                    <a:off x="1759696" y="5130669"/>
                    <a:ext cx="1096006" cy="3723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>
                      <a:buClr>
                        <a:srgbClr val="FF0000"/>
                      </a:buClr>
                    </a:pP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kumimoji="1" lang="en-US" altLang="ja-JP" sz="1800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radPr>
                          <m:deg/>
                          <m:e>
                            <m:r>
                              <a:rPr kumimoji="1" lang="en-US" altLang="ja-JP" sz="1800" b="0" i="1" smtClean="0">
                                <a:effectLst/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𝑠</m:t>
                            </m:r>
                          </m:e>
                        </m:rad>
                      </m:oMath>
                    </a14:m>
                    <a:r>
                      <a:rPr kumimoji="1" lang="ja-JP" altLang="en-US" sz="1800" dirty="0" smtClean="0">
                        <a:effectLst/>
                        <a:latin typeface="+mn-lt"/>
                        <a:ea typeface="ＭＳ Ｐ明朝" panose="02020600040205080304" pitchFamily="18" charset="-128"/>
                        <a:cs typeface="Arial Unicode MS" pitchFamily="50" charset="-128"/>
                      </a:rPr>
                      <a:t> </a:t>
                    </a:r>
                    <a:r>
                      <a:rPr kumimoji="1" lang="en-US" altLang="ja-JP" sz="1800" dirty="0" smtClean="0">
                        <a:effectLst/>
                        <a:latin typeface="+mn-lt"/>
                        <a:ea typeface="ＭＳ Ｐ明朝" panose="02020600040205080304" pitchFamily="18" charset="-128"/>
                        <a:cs typeface="Arial Unicode MS" pitchFamily="50" charset="-128"/>
                      </a:rPr>
                      <a:t>[GeV]</a:t>
                    </a:r>
                    <a:endParaRPr kumimoji="1" lang="ja-JP" altLang="en-US" sz="1800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171" name="テキスト ボックス 1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9696" y="5130669"/>
                    <a:ext cx="1096006" cy="372346"/>
                  </a:xfrm>
                  <a:prstGeom prst="rect">
                    <a:avLst/>
                  </a:prstGeom>
                  <a:blipFill rotWithShape="0">
                    <a:blip r:embed="rId28"/>
                    <a:stretch>
                      <a:fillRect t="-8197" r="-3352" b="-2623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6" name="グループ化 155"/>
            <p:cNvGrpSpPr/>
            <p:nvPr/>
          </p:nvGrpSpPr>
          <p:grpSpPr>
            <a:xfrm>
              <a:off x="86652" y="1953145"/>
              <a:ext cx="393056" cy="3049489"/>
              <a:chOff x="86652" y="1953145"/>
              <a:chExt cx="393056" cy="3049489"/>
            </a:xfrm>
          </p:grpSpPr>
          <p:sp>
            <p:nvSpPr>
              <p:cNvPr id="157" name="テキスト ボックス 156"/>
              <p:cNvSpPr txBox="1"/>
              <p:nvPr/>
            </p:nvSpPr>
            <p:spPr>
              <a:xfrm>
                <a:off x="86652" y="1953145"/>
                <a:ext cx="39305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14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58" name="テキスト ボックス 157"/>
              <p:cNvSpPr txBox="1"/>
              <p:nvPr/>
            </p:nvSpPr>
            <p:spPr>
              <a:xfrm>
                <a:off x="86652" y="2347017"/>
                <a:ext cx="39305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12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59" name="テキスト ボックス 158"/>
              <p:cNvSpPr txBox="1"/>
              <p:nvPr/>
            </p:nvSpPr>
            <p:spPr>
              <a:xfrm>
                <a:off x="86652" y="2740889"/>
                <a:ext cx="39305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10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60" name="テキスト ボックス 159"/>
              <p:cNvSpPr txBox="1"/>
              <p:nvPr/>
            </p:nvSpPr>
            <p:spPr>
              <a:xfrm>
                <a:off x="182832" y="3134761"/>
                <a:ext cx="2888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8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61" name="テキスト ボックス 160"/>
              <p:cNvSpPr txBox="1"/>
              <p:nvPr/>
            </p:nvSpPr>
            <p:spPr>
              <a:xfrm>
                <a:off x="182832" y="3528633"/>
                <a:ext cx="2888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6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62" name="テキスト ボックス 161"/>
              <p:cNvSpPr txBox="1"/>
              <p:nvPr/>
            </p:nvSpPr>
            <p:spPr>
              <a:xfrm>
                <a:off x="182832" y="3922505"/>
                <a:ext cx="2888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4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63" name="テキスト ボックス 162"/>
              <p:cNvSpPr txBox="1"/>
              <p:nvPr/>
            </p:nvSpPr>
            <p:spPr>
              <a:xfrm>
                <a:off x="182832" y="4316377"/>
                <a:ext cx="2888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2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64" name="テキスト ボックス 163"/>
              <p:cNvSpPr txBox="1"/>
              <p:nvPr/>
            </p:nvSpPr>
            <p:spPr>
              <a:xfrm>
                <a:off x="182832" y="4710246"/>
                <a:ext cx="2888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13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0</a:t>
                </a:r>
                <a:endParaRPr kumimoji="1" lang="ja-JP" altLang="en-US" sz="13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  <p:cxnSp>
        <p:nvCxnSpPr>
          <p:cNvPr id="172" name="直線コネクタ 171"/>
          <p:cNvCxnSpPr/>
          <p:nvPr/>
        </p:nvCxnSpPr>
        <p:spPr bwMode="auto">
          <a:xfrm>
            <a:off x="2053978" y="2985315"/>
            <a:ext cx="0" cy="131986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テキスト ボックス 172"/>
              <p:cNvSpPr txBox="1"/>
              <p:nvPr/>
            </p:nvSpPr>
            <p:spPr>
              <a:xfrm>
                <a:off x="1752710" y="2993060"/>
                <a:ext cx="70326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𝛼</m:t>
                      </m:r>
                      <m:r>
                        <a:rPr kumimoji="1"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&gt;0</m:t>
                      </m:r>
                    </m:oMath>
                  </m:oMathPara>
                </a14:m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73" name="テキスト ボックス 1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710" y="2993060"/>
                <a:ext cx="703269" cy="307777"/>
              </a:xfrm>
              <a:prstGeom prst="rect">
                <a:avLst/>
              </a:prstGeom>
              <a:blipFill rotWithShape="0">
                <a:blip r:embed="rId29"/>
                <a:stretch>
                  <a:fillRect l="-4348" r="-6957" b="-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4" name="グループ化 173"/>
          <p:cNvGrpSpPr/>
          <p:nvPr/>
        </p:nvGrpSpPr>
        <p:grpSpPr>
          <a:xfrm>
            <a:off x="517073" y="2709597"/>
            <a:ext cx="1921220" cy="2071024"/>
            <a:chOff x="464295" y="2412548"/>
            <a:chExt cx="1921220" cy="2071024"/>
          </a:xfrm>
        </p:grpSpPr>
        <p:sp>
          <p:nvSpPr>
            <p:cNvPr id="175" name="テキスト ボックス 174"/>
            <p:cNvSpPr txBox="1"/>
            <p:nvPr/>
          </p:nvSpPr>
          <p:spPr>
            <a:xfrm>
              <a:off x="472024" y="2549441"/>
              <a:ext cx="2728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sz="11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4</a:t>
              </a:r>
              <a:endParaRPr kumimoji="1" lang="ja-JP" altLang="en-US" sz="11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76" name="テキスト ボックス 175"/>
            <p:cNvSpPr txBox="1"/>
            <p:nvPr/>
          </p:nvSpPr>
          <p:spPr>
            <a:xfrm>
              <a:off x="464295" y="2860852"/>
              <a:ext cx="2728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sz="11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3</a:t>
              </a:r>
              <a:endParaRPr kumimoji="1" lang="ja-JP" altLang="en-US" sz="11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77" name="テキスト ボックス 176"/>
            <p:cNvSpPr txBox="1"/>
            <p:nvPr/>
          </p:nvSpPr>
          <p:spPr>
            <a:xfrm>
              <a:off x="469667" y="3184975"/>
              <a:ext cx="2728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sz="11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</a:t>
              </a:r>
              <a:endParaRPr kumimoji="1" lang="ja-JP" altLang="en-US" sz="11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78" name="テキスト ボックス 177"/>
            <p:cNvSpPr txBox="1"/>
            <p:nvPr/>
          </p:nvSpPr>
          <p:spPr>
            <a:xfrm>
              <a:off x="472754" y="3506268"/>
              <a:ext cx="2728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sz="11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</a:t>
              </a:r>
              <a:endParaRPr kumimoji="1" lang="ja-JP" altLang="en-US" sz="11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79" name="テキスト ボックス 178"/>
            <p:cNvSpPr txBox="1"/>
            <p:nvPr/>
          </p:nvSpPr>
          <p:spPr>
            <a:xfrm>
              <a:off x="483387" y="3881653"/>
              <a:ext cx="2728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sz="11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0</a:t>
              </a:r>
              <a:endParaRPr kumimoji="1" lang="ja-JP" altLang="en-US" sz="11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テキスト ボックス 179"/>
                <p:cNvSpPr txBox="1"/>
                <p:nvPr/>
              </p:nvSpPr>
              <p:spPr>
                <a:xfrm>
                  <a:off x="574353" y="2412548"/>
                  <a:ext cx="70615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200" b="0" i="1" dirty="0" smtClean="0">
                            <a:effectLst/>
                            <a:latin typeface="Cambria Math" panose="02040503050406030204" pitchFamily="18" charset="0"/>
                            <a:ea typeface="Meiryo UI" panose="020B0604030504040204" pitchFamily="50" charset="-128"/>
                            <a:cs typeface="Meiryo UI" panose="020B0604030504040204" pitchFamily="50" charset="-128"/>
                          </a:rPr>
                          <m:t>×</m:t>
                        </m:r>
                        <m:sSup>
                          <m:sSupPr>
                            <m:ctrlPr>
                              <a:rPr kumimoji="1" lang="en-US" altLang="ja-JP" sz="1200" b="0" i="1" dirty="0" smtClean="0">
                                <a:effectLst/>
                                <a:latin typeface="Cambria Math" panose="02040503050406030204" pitchFamily="18" charset="0"/>
                                <a:ea typeface="Meiryo UI" panose="020B0604030504040204" pitchFamily="50" charset="-128"/>
                                <a:cs typeface="Meiryo UI" panose="020B0604030504040204" pitchFamily="50" charset="-128"/>
                              </a:rPr>
                            </m:ctrlPr>
                          </m:sSupPr>
                          <m:e>
                            <m:r>
                              <a:rPr kumimoji="1" lang="en-US" altLang="ja-JP" sz="1200" b="0" i="1" dirty="0" smtClean="0">
                                <a:effectLst/>
                                <a:latin typeface="Cambria Math" panose="02040503050406030204" pitchFamily="18" charset="0"/>
                                <a:ea typeface="Meiryo UI" panose="020B0604030504040204" pitchFamily="50" charset="-128"/>
                                <a:cs typeface="Meiryo UI" panose="020B0604030504040204" pitchFamily="50" charset="-128"/>
                              </a:rPr>
                              <m:t>10</m:t>
                            </m:r>
                          </m:e>
                          <m:sup>
                            <m:r>
                              <a:rPr kumimoji="1" lang="en-US" altLang="ja-JP" sz="1200" b="0" i="1" dirty="0" smtClean="0">
                                <a:effectLst/>
                                <a:latin typeface="Cambria Math" panose="02040503050406030204" pitchFamily="18" charset="0"/>
                                <a:ea typeface="Meiryo UI" panose="020B0604030504040204" pitchFamily="50" charset="-128"/>
                                <a:cs typeface="Meiryo UI" panose="020B0604030504040204" pitchFamily="50" charset="-128"/>
                              </a:rPr>
                              <m:t>−3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12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180" name="テキスト ボックス 1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53" y="2412548"/>
                  <a:ext cx="706154" cy="276999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1" name="テキスト ボックス 180"/>
            <p:cNvSpPr txBox="1"/>
            <p:nvPr/>
          </p:nvSpPr>
          <p:spPr>
            <a:xfrm>
              <a:off x="681554" y="4007265"/>
              <a:ext cx="3898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sz="10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1.2</a:t>
              </a:r>
              <a:endParaRPr kumimoji="1" lang="ja-JP" altLang="en-US" sz="10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82" name="テキスト ボックス 181"/>
            <p:cNvSpPr txBox="1"/>
            <p:nvPr/>
          </p:nvSpPr>
          <p:spPr>
            <a:xfrm>
              <a:off x="1314601" y="4002020"/>
              <a:ext cx="3898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sz="10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1.6</a:t>
              </a:r>
              <a:endParaRPr kumimoji="1" lang="ja-JP" altLang="en-US" sz="10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83" name="テキスト ボックス 182"/>
            <p:cNvSpPr txBox="1"/>
            <p:nvPr/>
          </p:nvSpPr>
          <p:spPr>
            <a:xfrm>
              <a:off x="1995665" y="4007265"/>
              <a:ext cx="3898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FF0000"/>
                </a:buClr>
              </a:pPr>
              <a:r>
                <a:rPr kumimoji="1" lang="en-US" altLang="ja-JP" sz="10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2.0</a:t>
              </a:r>
              <a:endParaRPr kumimoji="1" lang="ja-JP" altLang="en-US" sz="10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テキスト ボックス 183"/>
                <p:cNvSpPr txBox="1"/>
                <p:nvPr/>
              </p:nvSpPr>
              <p:spPr>
                <a:xfrm>
                  <a:off x="1240596" y="4220167"/>
                  <a:ext cx="764312" cy="2634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buClr>
                      <a:srgbClr val="FF0000"/>
                    </a:buClr>
                  </a:pP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1" lang="en-US" altLang="ja-JP" sz="1100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radPr>
                        <m:deg/>
                        <m:e>
                          <m:r>
                            <a:rPr kumimoji="1" lang="en-US" altLang="ja-JP" sz="1100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𝑠</m:t>
                          </m:r>
                        </m:e>
                      </m:rad>
                    </m:oMath>
                  </a14:m>
                  <a:r>
                    <a:rPr kumimoji="1" lang="ja-JP" altLang="en-US" sz="1100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 </a:t>
                  </a:r>
                  <a:r>
                    <a:rPr kumimoji="1" lang="en-US" altLang="ja-JP" sz="1100" dirty="0" smtClean="0">
                      <a:effectLst/>
                      <a:latin typeface="+mn-lt"/>
                      <a:ea typeface="ＭＳ Ｐ明朝" panose="02020600040205080304" pitchFamily="18" charset="-128"/>
                      <a:cs typeface="Arial Unicode MS" pitchFamily="50" charset="-128"/>
                    </a:rPr>
                    <a:t>[MeV]</a:t>
                  </a:r>
                  <a:endParaRPr kumimoji="1" lang="ja-JP" altLang="en-US" sz="1100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84" name="テキスト ボックス 1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0596" y="4220167"/>
                  <a:ext cx="764312" cy="263405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 b="-1627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テキスト ボックス 187"/>
              <p:cNvSpPr txBox="1"/>
              <p:nvPr/>
            </p:nvSpPr>
            <p:spPr>
              <a:xfrm>
                <a:off x="755232" y="1596453"/>
                <a:ext cx="35146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𝜂</m:t>
                        </m:r>
                      </m:e>
                      <m:sup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′</m:t>
                        </m:r>
                      </m:sup>
                    </m:sSup>
                    <m:r>
                      <a:rPr kumimoji="1" lang="en-US" altLang="ja-JP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𝑁</m:t>
                    </m:r>
                    <m:r>
                      <a:rPr kumimoji="1" lang="en-US" altLang="ja-JP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→</m:t>
                    </m:r>
                    <m:sSup>
                      <m:sSupPr>
                        <m:ctrlP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𝜂</m:t>
                        </m:r>
                      </m:e>
                      <m:sup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′</m:t>
                        </m:r>
                      </m:sup>
                    </m:sSup>
                    <m:r>
                      <a:rPr kumimoji="1" lang="en-US" altLang="ja-JP" b="0" i="1" smtClean="0">
                        <a:effectLst/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𝑁</m:t>
                    </m:r>
                  </m:oMath>
                </a14:m>
                <a:r>
                  <a:rPr kumimoji="1" lang="ja-JP" altLang="en-US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kumimoji="1" lang="en-US" altLang="ja-JP" dirty="0" smtClean="0">
                    <a:effectLst/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scattering amplitude</a:t>
                </a:r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88" name="テキスト ボックス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32" y="1596453"/>
                <a:ext cx="3514680" cy="400110"/>
              </a:xfrm>
              <a:prstGeom prst="rect">
                <a:avLst/>
              </a:prstGeom>
              <a:blipFill rotWithShape="0">
                <a:blip r:embed="rId32"/>
                <a:stretch>
                  <a:fillRect t="-9091" r="-1389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下矢印 86"/>
          <p:cNvSpPr/>
          <p:nvPr/>
        </p:nvSpPr>
        <p:spPr bwMode="auto">
          <a:xfrm>
            <a:off x="2761542" y="1946576"/>
            <a:ext cx="152400" cy="224052"/>
          </a:xfrm>
          <a:prstGeom prst="downArrow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8" name="下矢印 87"/>
          <p:cNvSpPr/>
          <p:nvPr/>
        </p:nvSpPr>
        <p:spPr bwMode="auto">
          <a:xfrm>
            <a:off x="2988992" y="3468990"/>
            <a:ext cx="152400" cy="224052"/>
          </a:xfrm>
          <a:prstGeom prst="downArrow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94" name="下矢印 93"/>
          <p:cNvSpPr/>
          <p:nvPr/>
        </p:nvSpPr>
        <p:spPr bwMode="auto">
          <a:xfrm>
            <a:off x="3231127" y="4384617"/>
            <a:ext cx="152400" cy="224052"/>
          </a:xfrm>
          <a:prstGeom prst="downArrow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398603" y="920646"/>
            <a:ext cx="4654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sz="1600" dirty="0" smtClean="0">
                <a:solidFill>
                  <a:srgbClr val="C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by </a:t>
            </a:r>
            <a:r>
              <a:rPr kumimoji="1" lang="en-US" altLang="ja-JP" sz="1600" dirty="0" err="1" smtClean="0">
                <a:solidFill>
                  <a:srgbClr val="C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Hinata</a:t>
            </a:r>
            <a:r>
              <a:rPr lang="en-US" altLang="ja-JP" sz="1600" dirty="0" smtClean="0">
                <a:solidFill>
                  <a:srgbClr val="C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 </a:t>
            </a:r>
            <a:r>
              <a:rPr kumimoji="1" lang="en-US" altLang="ja-JP" sz="1600" dirty="0" err="1" smtClean="0">
                <a:solidFill>
                  <a:srgbClr val="C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Kiyomura</a:t>
            </a:r>
            <a:r>
              <a:rPr kumimoji="1" lang="en-US" altLang="ja-JP" sz="1600" dirty="0" smtClean="0">
                <a:solidFill>
                  <a:srgbClr val="C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 Sakamoto </a:t>
            </a:r>
            <a:r>
              <a:rPr lang="en-US" altLang="ja-JP" sz="1600" dirty="0">
                <a:solidFill>
                  <a:srgbClr val="C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</a:t>
            </a:r>
            <a:r>
              <a:rPr kumimoji="1" lang="en-US" altLang="ja-JP" sz="1600" dirty="0" smtClean="0">
                <a:solidFill>
                  <a:srgbClr val="C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Nara WU.]</a:t>
            </a:r>
            <a:endParaRPr kumimoji="1" lang="ja-JP" altLang="en-US" sz="1600" dirty="0" smtClean="0">
              <a:solidFill>
                <a:srgbClr val="C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22948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32" grpId="0" animBg="1"/>
      <p:bldP spid="137" grpId="0" animBg="1"/>
      <p:bldP spid="139" grpId="0"/>
      <p:bldP spid="140" grpId="0"/>
      <p:bldP spid="14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 bwMode="auto">
          <a:xfrm>
            <a:off x="617729" y="5361125"/>
            <a:ext cx="7924800" cy="582475"/>
          </a:xfrm>
          <a:prstGeom prst="roundRect">
            <a:avLst>
              <a:gd name="adj" fmla="val 50000"/>
            </a:avLst>
          </a:prstGeom>
          <a:solidFill>
            <a:srgbClr val="FF0000">
              <a:alpha val="30196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タイトル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bound state </a:t>
                </a:r>
                <a14:m>
                  <m:oMath xmlns:m="http://schemas.openxmlformats.org/officeDocument/2006/math"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kumimoji="1" lang="ja-JP" altLang="en-US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1" lang="en-US" altLang="ja-JP" dirty="0" smtClean="0"/>
                  <a:t>-nucleus bound state ?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タイトル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t="-6250" b="-291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A0EA4-0C62-410A-A4E4-12ABAA6F3234}" type="slidenum">
              <a:rPr lang="ja-JP" altLang="en-US" smtClean="0"/>
              <a:pPr/>
              <a:t>54</a:t>
            </a:fld>
            <a:endParaRPr lang="en-US" altLang="ja-JP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79222" y="1066800"/>
                <a:ext cx="7804316" cy="799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Clr>
                    <a:srgbClr val="FF0000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ja-JP" sz="22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𝜋</m:t>
                    </m:r>
                    <m:r>
                      <a:rPr lang="en-US" altLang="ja-JP" sz="2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𝑁</m:t>
                    </m:r>
                    <m:r>
                      <a:rPr lang="en-US" altLang="ja-JP" sz="2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→</m:t>
                    </m:r>
                    <m:sSup>
                      <m:sSupPr>
                        <m:ctrlPr>
                          <a:rPr kumimoji="1" lang="en-US" altLang="ja-JP" sz="2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kumimoji="1" lang="en-US" altLang="ja-JP" sz="2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𝜂</m:t>
                        </m:r>
                      </m:e>
                      <m:sup>
                        <m:r>
                          <a:rPr kumimoji="1" lang="en-US" altLang="ja-JP" sz="2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′</m:t>
                        </m:r>
                      </m:sup>
                    </m:sSup>
                    <m:r>
                      <a:rPr kumimoji="1" lang="en-US" altLang="ja-JP" sz="2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𝑁</m:t>
                    </m:r>
                  </m:oMath>
                </a14:m>
                <a:r>
                  <a:rPr kumimoji="1" lang="en-US" altLang="ja-JP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is </a:t>
                </a:r>
                <a:r>
                  <a:rPr kumimoji="1" lang="en-US" altLang="ja-JP" sz="2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sensitive</a:t>
                </a:r>
                <a:r>
                  <a:rPr kumimoji="1" lang="en-US" altLang="ja-JP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2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kumimoji="1" lang="en-US" altLang="ja-JP" sz="22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kumimoji="1" lang="en-US" altLang="ja-JP" sz="2200" b="0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𝜂</m:t>
                            </m:r>
                          </m:e>
                          <m:sub>
                            <m:r>
                              <a:rPr kumimoji="1" lang="en-US" altLang="ja-JP" sz="2200" b="0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sz="22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𝐵</m:t>
                        </m:r>
                      </m:sub>
                    </m:sSub>
                  </m:oMath>
                </a14:m>
                <a:r>
                  <a:rPr kumimoji="1" lang="ja-JP" altLang="en-US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kumimoji="1" lang="en-US" altLang="ja-JP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interaction (</a:t>
                </a:r>
                <a14:m>
                  <m:oMath xmlns:m="http://schemas.openxmlformats.org/officeDocument/2006/math">
                    <m:r>
                      <a:rPr kumimoji="1" lang="en-US" altLang="ja-JP" sz="2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𝛼</m:t>
                    </m:r>
                  </m:oMath>
                </a14:m>
                <a:r>
                  <a:rPr kumimoji="1" lang="en-US" altLang="ja-JP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), where, however,</a:t>
                </a:r>
                <a:r>
                  <a:rPr lang="en-US" altLang="ja-JP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/>
                </a:r>
                <a:br>
                  <a:rPr lang="en-US" altLang="ja-JP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</a:br>
                <a:r>
                  <a:rPr lang="en-US" altLang="ja-JP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lang="en-US" altLang="ja-JP" sz="2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𝜂</m:t>
                        </m:r>
                      </m:e>
                      <m:sup>
                        <m:r>
                          <a:rPr lang="en-US" altLang="ja-JP" sz="2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′</m:t>
                        </m:r>
                      </m:sup>
                    </m:sSup>
                    <m:r>
                      <a:rPr lang="en-US" altLang="ja-JP" sz="2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𝑁</m:t>
                    </m:r>
                  </m:oMath>
                </a14:m>
                <a:r>
                  <a:rPr kumimoji="1" lang="en-US" altLang="ja-JP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bound state </a:t>
                </a:r>
                <a:r>
                  <a:rPr kumimoji="1" lang="en-US" altLang="ja-JP" sz="22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cannot be reached </a:t>
                </a:r>
                <a:r>
                  <a:rPr kumimoji="1" lang="en-US" altLang="ja-JP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(above the threshold)</a:t>
                </a: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22" y="1066800"/>
                <a:ext cx="7804316" cy="799578"/>
              </a:xfrm>
              <a:prstGeom prst="rect">
                <a:avLst/>
              </a:prstGeom>
              <a:blipFill rotWithShape="0">
                <a:blip r:embed="rId5"/>
                <a:stretch>
                  <a:fillRect l="-938" t="-6107" b="-183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252045" y="2027095"/>
                <a:ext cx="7954678" cy="830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Clr>
                    <a:srgbClr val="FF0000"/>
                  </a:buClr>
                  <a:buFont typeface="Wingdings" panose="05000000000000000000" pitchFamily="2" charset="2"/>
                  <a:buChar char="ü"/>
                </a:pPr>
                <a:r>
                  <a:rPr lang="en-US" altLang="ja-JP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ＭＳ Ｐ明朝" panose="02020600040205080304" pitchFamily="18" charset="-128"/>
                    <a:cs typeface="Arial Unicode MS" pitchFamily="50" charset="-128"/>
                  </a:rPr>
                  <a:t>The large </a:t>
                </a:r>
                <a14:m>
                  <m:oMath xmlns:m="http://schemas.openxmlformats.org/officeDocument/2006/math">
                    <m:r>
                      <a:rPr lang="en-US" altLang="ja-JP" sz="22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𝜋</m:t>
                    </m:r>
                    <m:r>
                      <a:rPr lang="en-US" altLang="ja-JP" sz="2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𝑁</m:t>
                    </m:r>
                    <m:r>
                      <a:rPr lang="en-US" altLang="ja-JP" sz="2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→</m:t>
                    </m:r>
                    <m:sSup>
                      <m:sSupPr>
                        <m:ctrlPr>
                          <a:rPr kumimoji="1" lang="en-US" altLang="ja-JP" sz="2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kumimoji="1" lang="en-US" altLang="ja-JP" sz="2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𝜂</m:t>
                        </m:r>
                      </m:e>
                      <m:sup>
                        <m:r>
                          <a:rPr kumimoji="1" lang="en-US" altLang="ja-JP" sz="2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′</m:t>
                        </m:r>
                      </m:sup>
                    </m:sSup>
                    <m:r>
                      <a:rPr kumimoji="1" lang="en-US" altLang="ja-JP" sz="2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𝑁</m:t>
                    </m:r>
                  </m:oMath>
                </a14:m>
                <a:r>
                  <a:rPr kumimoji="1" lang="en-US" altLang="ja-JP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production prefers </a:t>
                </a:r>
                <a:r>
                  <a:rPr lang="en-US" altLang="ja-JP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the </a:t>
                </a:r>
                <a:r>
                  <a:rPr kumimoji="1" lang="en-US" altLang="ja-JP" sz="2200" b="1" dirty="0" smtClean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attractive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b="1" i="1" dirty="0">
                            <a:solidFill>
                              <a:srgbClr val="008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sz="2200" b="1" i="1" dirty="0">
                            <a:solidFill>
                              <a:srgbClr val="008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𝑽</m:t>
                        </m:r>
                      </m:e>
                      <m:sub>
                        <m:sSub>
                          <m:sSubPr>
                            <m:ctrlPr>
                              <a:rPr lang="en-US" altLang="ja-JP" sz="2200" b="1" i="1" dirty="0" smtClean="0">
                                <a:solidFill>
                                  <a:srgbClr val="008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sz="2200" b="1" i="1" dirty="0" smtClean="0">
                                <a:solidFill>
                                  <a:srgbClr val="008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𝜼</m:t>
                            </m:r>
                          </m:e>
                          <m:sub>
                            <m:r>
                              <a:rPr lang="en-US" altLang="ja-JP" sz="2200" b="1" i="1" dirty="0" smtClean="0">
                                <a:solidFill>
                                  <a:srgbClr val="008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𝟎</m:t>
                            </m:r>
                          </m:sub>
                        </m:sSub>
                        <m:r>
                          <a:rPr lang="en-US" altLang="ja-JP" sz="2200" b="1" i="1" dirty="0">
                            <a:solidFill>
                              <a:srgbClr val="008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𝑩</m:t>
                        </m:r>
                      </m:sub>
                    </m:sSub>
                  </m:oMath>
                </a14:m>
                <a:r>
                  <a:rPr kumimoji="1" lang="en-US" altLang="ja-JP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, </a:t>
                </a:r>
                <a:br>
                  <a:rPr kumimoji="1" lang="en-US" altLang="ja-JP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</a:br>
                <a:r>
                  <a:rPr kumimoji="1" lang="en-US" altLang="ja-JP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while the small scattering length prefers</a:t>
                </a:r>
                <a:r>
                  <a:rPr lang="en-US" altLang="ja-JP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lang="en-US" altLang="ja-JP" sz="2200" b="1" dirty="0" smtClean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ＭＳ Ｐ明朝" panose="02020600040205080304" pitchFamily="18" charset="-128"/>
                    <a:cs typeface="Arial Unicode MS" pitchFamily="50" charset="-128"/>
                  </a:rPr>
                  <a:t>zero or repulsive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b="1" i="1" smtClean="0">
                            <a:solidFill>
                              <a:srgbClr val="008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sz="2200" b="1" i="1" smtClean="0">
                            <a:solidFill>
                              <a:srgbClr val="008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𝑽</m:t>
                        </m:r>
                      </m:e>
                      <m:sub>
                        <m:sSub>
                          <m:sSubPr>
                            <m:ctrlPr>
                              <a:rPr lang="en-US" altLang="ja-JP" sz="2200" b="1" i="1" smtClean="0">
                                <a:solidFill>
                                  <a:srgbClr val="008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sz="2200" b="1" i="1" smtClean="0">
                                <a:solidFill>
                                  <a:srgbClr val="008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𝜼</m:t>
                            </m:r>
                          </m:e>
                          <m:sub>
                            <m:r>
                              <a:rPr lang="en-US" altLang="ja-JP" sz="2200" b="1" i="1" smtClean="0">
                                <a:solidFill>
                                  <a:srgbClr val="008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ＭＳ Ｐ明朝" panose="02020600040205080304" pitchFamily="18" charset="-128"/>
                                <a:cs typeface="Arial Unicode MS" pitchFamily="50" charset="-128"/>
                              </a:rPr>
                              <m:t>𝟎</m:t>
                            </m:r>
                          </m:sub>
                        </m:sSub>
                        <m:r>
                          <a:rPr lang="en-US" altLang="ja-JP" sz="2200" b="1" i="1" smtClean="0">
                            <a:solidFill>
                              <a:srgbClr val="008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𝑩</m:t>
                        </m:r>
                      </m:sub>
                    </m:sSub>
                  </m:oMath>
                </a14:m>
                <a:r>
                  <a:rPr kumimoji="1" lang="en-US" altLang="ja-JP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.</a:t>
                </a: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45" y="2027095"/>
                <a:ext cx="7954678" cy="830356"/>
              </a:xfrm>
              <a:prstGeom prst="rect">
                <a:avLst/>
              </a:prstGeom>
              <a:blipFill rotWithShape="0">
                <a:blip r:embed="rId6"/>
                <a:stretch>
                  <a:fillRect l="-843" t="-5882" b="-139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762000" y="5394020"/>
                <a:ext cx="78468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:r>
                  <a:rPr kumimoji="1" lang="en-US" altLang="ja-JP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kumimoji="1" lang="en-US" altLang="ja-JP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𝜼</m:t>
                        </m:r>
                      </m:e>
                      <m:sup>
                        <m:r>
                          <a:rPr kumimoji="1" lang="en-US" altLang="ja-JP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′</m:t>
                        </m:r>
                      </m:sup>
                    </m:sSup>
                    <m:r>
                      <a:rPr kumimoji="1" lang="en-US" altLang="ja-JP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𝑵</m:t>
                    </m:r>
                  </m:oMath>
                </a14:m>
                <a:r>
                  <a:rPr kumimoji="1" lang="en-US" altLang="ja-JP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kumimoji="1" lang="en-US" altLang="ja-JP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b.s.</a:t>
                </a:r>
                <a:r>
                  <a:rPr lang="en-US" altLang="ja-JP" sz="2400" b="1" dirty="0"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</a:t>
                </a:r>
                <a:r>
                  <a:rPr kumimoji="1" lang="en-US" altLang="ja-JP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can be found </a:t>
                </a:r>
                <a:r>
                  <a:rPr kumimoji="1" lang="en-US" altLang="ja-JP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as (deeply)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kumimoji="1" lang="en-US" altLang="ja-JP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𝜼</m:t>
                        </m:r>
                      </m:e>
                      <m:sup>
                        <m:r>
                          <a:rPr kumimoji="1" lang="en-US" altLang="ja-JP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1" lang="en-US" altLang="ja-JP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-nucleus bound state</a:t>
                </a:r>
                <a:r>
                  <a:rPr kumimoji="1" lang="en-US" altLang="ja-JP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?</a:t>
                </a: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394020"/>
                <a:ext cx="7846892" cy="461665"/>
              </a:xfrm>
              <a:prstGeom prst="rect">
                <a:avLst/>
              </a:prstGeom>
              <a:blipFill rotWithShape="0">
                <a:blip r:embed="rId7"/>
                <a:stretch>
                  <a:fillRect t="-11842" r="-622" b="-35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217231" y="2985273"/>
                <a:ext cx="8511113" cy="2123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Clr>
                    <a:srgbClr val="FF0000"/>
                  </a:buClr>
                  <a:buFont typeface="Wingdings" panose="05000000000000000000" pitchFamily="2" charset="2"/>
                  <a:buChar char="ü"/>
                </a:pPr>
                <a:r>
                  <a:rPr lang="en-US" altLang="ja-JP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ＭＳ Ｐ明朝" panose="02020600040205080304" pitchFamily="18" charset="-128"/>
                    <a:cs typeface="Arial Unicode MS" pitchFamily="50" charset="-128"/>
                  </a:rPr>
                  <a:t>The presence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𝑆</m:t>
                        </m:r>
                      </m:e>
                      <m:sub>
                        <m:r>
                          <a:rPr lang="en-US" altLang="ja-JP" sz="2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11</m:t>
                        </m:r>
                      </m:sub>
                    </m:sSub>
                  </m:oMath>
                </a14:m>
                <a:r>
                  <a:rPr kumimoji="1" lang="en-US" altLang="ja-JP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resonance couples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kumimoji="1" lang="en-US" altLang="ja-JP" sz="2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𝜂</m:t>
                        </m:r>
                      </m:e>
                      <m:sup>
                        <m:r>
                          <a:rPr kumimoji="1" lang="en-US" altLang="ja-JP" sz="2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′</m:t>
                        </m:r>
                      </m:sup>
                    </m:sSup>
                    <m:r>
                      <a:rPr kumimoji="1" lang="en-US" altLang="ja-JP" sz="2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𝑁</m:t>
                    </m:r>
                  </m:oMath>
                </a14:m>
                <a:r>
                  <a:rPr kumimoji="1" lang="en-US" altLang="ja-JP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system is also discussed</a:t>
                </a:r>
                <a:br>
                  <a:rPr kumimoji="1" lang="en-US" altLang="ja-JP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</a:br>
                <a:r>
                  <a:rPr kumimoji="1" lang="en-US" altLang="ja-JP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kumimoji="1" lang="en-US" altLang="ja-JP" sz="2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𝜂</m:t>
                        </m:r>
                      </m:e>
                      <m:sup>
                        <m:r>
                          <a:rPr kumimoji="1" lang="en-US" altLang="ja-JP" sz="2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1" lang="en-US" altLang="ja-JP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photo-production in :</a:t>
                </a:r>
              </a:p>
              <a:p>
                <a:pPr marL="800100" lvl="1" indent="-342900" algn="l">
                  <a:buClr>
                    <a:srgbClr val="FF0000"/>
                  </a:buClr>
                  <a:buFont typeface="Wingdings" panose="05000000000000000000" pitchFamily="2" charset="2"/>
                  <a:buChar char="ü"/>
                </a:pPr>
                <a:r>
                  <a:rPr lang="en-US" altLang="ja-JP" sz="2200" dirty="0" smtClean="0"/>
                  <a:t>V. </a:t>
                </a:r>
                <a:r>
                  <a:rPr lang="en-US" altLang="ja-JP" sz="2200" dirty="0" err="1" smtClean="0"/>
                  <a:t>Kashevarov</a:t>
                </a:r>
                <a:r>
                  <a:rPr lang="en-US" altLang="ja-JP" sz="2200" dirty="0"/>
                  <a:t> </a:t>
                </a:r>
                <a:r>
                  <a:rPr lang="en-US" altLang="ja-JP" sz="2200" dirty="0" smtClean="0"/>
                  <a:t>et al. </a:t>
                </a:r>
                <a14:m>
                  <m:oMath xmlns:m="http://schemas.openxmlformats.org/officeDocument/2006/math">
                    <m:r>
                      <a:rPr lang="en-US" altLang="ja-JP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kumimoji="1" lang="en-US" altLang="ja-JP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MAID</a:t>
                </a:r>
                <a:r>
                  <a:rPr lang="en-US" altLang="ja-JP" sz="2200" dirty="0"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) </a:t>
                </a:r>
                <a:r>
                  <a:rPr lang="en-US" altLang="ja-JP" sz="2200" dirty="0" smtClean="0"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arXiv:1602.05820</a:t>
                </a:r>
                <a:br>
                  <a:rPr lang="en-US" altLang="ja-JP" sz="2200" dirty="0" smtClean="0"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</a:br>
                <a:r>
                  <a:rPr lang="en-US" altLang="ja-JP" sz="2200" dirty="0" smtClean="0"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(talk today’s afternoon ?), </a:t>
                </a:r>
              </a:p>
              <a:p>
                <a:pPr marL="800100" lvl="1" indent="-342900" algn="l">
                  <a:buClr>
                    <a:srgbClr val="FF0000"/>
                  </a:buClr>
                  <a:buFont typeface="Wingdings" panose="05000000000000000000" pitchFamily="2" charset="2"/>
                  <a:buChar char="ü"/>
                </a:pPr>
                <a:r>
                  <a:rPr lang="en-US" altLang="ja-JP" sz="2200" dirty="0" err="1" smtClean="0"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S.Sakai</a:t>
                </a:r>
                <a:r>
                  <a:rPr lang="en-US" altLang="ja-JP" sz="2200" dirty="0" smtClean="0"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, H.N., </a:t>
                </a:r>
                <a:r>
                  <a:rPr lang="en-US" altLang="ja-JP" sz="2200" dirty="0" err="1" smtClean="0"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A.Hosaka</a:t>
                </a:r>
                <a:r>
                  <a:rPr lang="en-US" altLang="ja-JP" sz="2200" dirty="0" smtClean="0"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(in preparation) by LSM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𝑈</m:t>
                        </m:r>
                      </m:e>
                      <m:sub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Arial Unicode MS" pitchFamily="50" charset="-128"/>
                          </a:rPr>
                          <m:t>𝐴</m:t>
                        </m:r>
                      </m:sub>
                    </m:sSub>
                    <m:r>
                      <a:rPr lang="en-US" altLang="ja-JP" sz="2200" b="0" i="0" smtClean="0">
                        <a:latin typeface="Cambria Math" panose="02040503050406030204" pitchFamily="18" charset="0"/>
                        <a:ea typeface="ＭＳ Ｐ明朝" panose="02020600040205080304" pitchFamily="18" charset="-128"/>
                        <a:cs typeface="Arial Unicode MS" pitchFamily="50" charset="-128"/>
                      </a:rPr>
                      <m:t>(1)</m:t>
                    </m:r>
                  </m:oMath>
                </a14:m>
                <a:r>
                  <a:rPr lang="en-US" altLang="ja-JP" sz="2200" dirty="0" smtClean="0"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 ano.</a:t>
                </a:r>
                <a:br>
                  <a:rPr lang="en-US" altLang="ja-JP" sz="2200" dirty="0" smtClean="0"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</a:br>
                <a:r>
                  <a:rPr lang="en-US" altLang="ja-JP" sz="2200" dirty="0" smtClean="0"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(</a:t>
                </a:r>
                <a:r>
                  <a:rPr lang="en-US" altLang="ja-JP" sz="2200" dirty="0" smtClean="0">
                    <a:solidFill>
                      <a:srgbClr val="0000FF"/>
                    </a:solidFill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talk by Sakai at the satellite YITP WS “MIN16” (31 July-2 Aug)</a:t>
                </a:r>
                <a:r>
                  <a:rPr lang="en-US" altLang="ja-JP" sz="2200" dirty="0" smtClean="0">
                    <a:latin typeface="+mn-lt"/>
                    <a:ea typeface="ＭＳ Ｐ明朝" panose="02020600040205080304" pitchFamily="18" charset="-128"/>
                    <a:cs typeface="Arial Unicode MS" pitchFamily="50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31" y="2985273"/>
                <a:ext cx="8511113" cy="2123658"/>
              </a:xfrm>
              <a:prstGeom prst="rect">
                <a:avLst/>
              </a:prstGeom>
              <a:blipFill rotWithShape="0">
                <a:blip r:embed="rId8"/>
                <a:stretch>
                  <a:fillRect l="-860" t="-2299" r="-287" b="-63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599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  <p:bldP spid="11" grpId="0"/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 bwMode="auto">
          <a:xfrm>
            <a:off x="1066800" y="1540145"/>
            <a:ext cx="7104883" cy="914400"/>
          </a:xfrm>
          <a:prstGeom prst="roundRect">
            <a:avLst/>
          </a:prstGeom>
          <a:solidFill>
            <a:srgbClr val="CCCCFF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01600" dist="50800" dir="13500000">
              <a:prstClr val="black">
                <a:alpha val="72000"/>
              </a:prstClr>
            </a:inn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 : </a:t>
            </a:r>
            <a:r>
              <a:rPr kumimoji="1" lang="en-US" altLang="ja-JP" i="1" dirty="0" smtClean="0">
                <a:latin typeface="Symbol" pitchFamily="18" charset="2"/>
              </a:rPr>
              <a:t>h</a:t>
            </a:r>
            <a:r>
              <a:rPr kumimoji="1" lang="en-US" altLang="ja-JP" dirty="0" smtClean="0"/>
              <a:t>’(958)-meson-nucleus bound system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49079" y="1643402"/>
            <a:ext cx="6577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accent2"/>
                </a:solidFill>
              </a:rPr>
              <a:t>Partial restoration of Chiral </a:t>
            </a:r>
            <a:r>
              <a:rPr lang="en-US" altLang="ja-JP" b="1" dirty="0" err="1" smtClean="0">
                <a:solidFill>
                  <a:schemeClr val="accent2"/>
                </a:solidFill>
              </a:rPr>
              <a:t>sym</a:t>
            </a:r>
            <a:r>
              <a:rPr lang="en-US" altLang="ja-JP" b="1" dirty="0">
                <a:solidFill>
                  <a:schemeClr val="tx2"/>
                </a:solidFill>
              </a:rPr>
              <a:t> </a:t>
            </a:r>
            <a:r>
              <a:rPr lang="en-US" altLang="ja-JP" b="1" dirty="0" smtClean="0">
                <a:solidFill>
                  <a:schemeClr val="tx2"/>
                </a:solidFill>
              </a:rPr>
              <a:t>and </a:t>
            </a:r>
            <a:r>
              <a:rPr lang="en-US" altLang="ja-JP" b="1" dirty="0" smtClean="0">
                <a:solidFill>
                  <a:srgbClr val="FF0000"/>
                </a:solidFill>
              </a:rPr>
              <a:t>U</a:t>
            </a:r>
            <a:r>
              <a:rPr lang="en-US" altLang="ja-JP" b="1" baseline="-25000" dirty="0" smtClean="0">
                <a:solidFill>
                  <a:srgbClr val="FF0000"/>
                </a:solidFill>
              </a:rPr>
              <a:t>A</a:t>
            </a:r>
            <a:r>
              <a:rPr lang="en-US" altLang="ja-JP" b="1" dirty="0" smtClean="0">
                <a:solidFill>
                  <a:srgbClr val="FF0000"/>
                </a:solidFill>
              </a:rPr>
              <a:t>(1) anomaly effect</a:t>
            </a:r>
            <a:r>
              <a:rPr lang="en-US" altLang="ja-JP" b="1" dirty="0" smtClean="0">
                <a:solidFill>
                  <a:srgbClr val="008000"/>
                </a:solidFill>
              </a:rPr>
              <a:t/>
            </a:r>
            <a:br>
              <a:rPr lang="en-US" altLang="ja-JP" b="1" dirty="0" smtClean="0">
                <a:solidFill>
                  <a:srgbClr val="008000"/>
                </a:solidFill>
              </a:rPr>
            </a:br>
            <a:r>
              <a:rPr lang="en-US" altLang="ja-JP" b="1" dirty="0" smtClean="0"/>
              <a:t>in the viewpoint of </a:t>
            </a:r>
            <a:r>
              <a:rPr lang="en-US" altLang="ja-JP" b="1" dirty="0" err="1" smtClean="0">
                <a:solidFill>
                  <a:srgbClr val="008000"/>
                </a:solidFill>
              </a:rPr>
              <a:t>mesic</a:t>
            </a:r>
            <a:r>
              <a:rPr lang="en-US" altLang="ja-JP" b="1" dirty="0" smtClean="0">
                <a:solidFill>
                  <a:srgbClr val="008000"/>
                </a:solidFill>
              </a:rPr>
              <a:t>-nuclei</a:t>
            </a:r>
          </a:p>
        </p:txBody>
      </p:sp>
      <p:sp>
        <p:nvSpPr>
          <p:cNvPr id="44" name="スライド番号プレースホルダー 2"/>
          <p:cNvSpPr>
            <a:spLocks noGrp="1"/>
          </p:cNvSpPr>
          <p:nvPr>
            <p:ph type="sldNum" sz="quarter" idx="10"/>
          </p:nvPr>
        </p:nvSpPr>
        <p:spPr>
          <a:xfrm>
            <a:off x="7010400" y="6553200"/>
            <a:ext cx="2133600" cy="304800"/>
          </a:xfrm>
        </p:spPr>
        <p:txBody>
          <a:bodyPr/>
          <a:lstStyle/>
          <a:p>
            <a:fld id="{17DB0A0C-C17F-4ECE-9127-34CDE1E88307}" type="slidenum">
              <a:rPr lang="ja-JP" altLang="en-US" smtClean="0"/>
              <a:pPr/>
              <a:t>55</a:t>
            </a:fld>
            <a:endParaRPr lang="en-US" altLang="ja-JP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3415" y="4337419"/>
            <a:ext cx="3395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u="sng" dirty="0">
                <a:latin typeface="+mn-lt"/>
                <a:ea typeface="メイリオ" pitchFamily="50" charset="-128"/>
                <a:cs typeface="メイリオ" pitchFamily="50" charset="-128"/>
              </a:rPr>
              <a:t>o</a:t>
            </a:r>
            <a:r>
              <a:rPr kumimoji="1" lang="en-US" altLang="ja-JP" sz="2400" u="sng" dirty="0" smtClean="0">
                <a:latin typeface="+mn-lt"/>
                <a:ea typeface="メイリオ" pitchFamily="50" charset="-128"/>
                <a:cs typeface="メイリオ" pitchFamily="50" charset="-128"/>
              </a:rPr>
              <a:t>ngoing theoretical works</a:t>
            </a:r>
            <a:endParaRPr kumimoji="1" lang="ja-JP" altLang="en-US" sz="2400" u="sng" dirty="0" err="1" smtClean="0">
              <a:latin typeface="+mn-lt"/>
              <a:ea typeface="メイリオ" pitchFamily="50" charset="-128"/>
              <a:cs typeface="メイリオ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973015" y="4838656"/>
                <a:ext cx="6581995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ü"/>
                </a:pPr>
                <a:r>
                  <a:rPr lang="en-US" altLang="ja-JP" dirty="0" smtClean="0">
                    <a:latin typeface="+mn-lt"/>
                    <a:ea typeface="メイリオ" pitchFamily="50" charset="-128"/>
                    <a:cs typeface="メイリオ" pitchFamily="50" charset="-128"/>
                  </a:rPr>
                  <a:t>Considering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メイリオ" pitchFamily="50" charset="-128"/>
                            <a:cs typeface="メイリオ" pitchFamily="50" charset="-128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メイリオ" pitchFamily="50" charset="-128"/>
                            <a:cs typeface="メイリオ" pitchFamily="50" charset="-128"/>
                          </a:rPr>
                          <m:t>𝜂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メイリオ" pitchFamily="50" charset="-128"/>
                            <a:cs typeface="メイリオ" pitchFamily="50" charset="-128"/>
                          </a:rPr>
                          <m:t>′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  <a:ea typeface="メイリオ" pitchFamily="50" charset="-128"/>
                        <a:cs typeface="メイリオ" pitchFamily="50" charset="-128"/>
                      </a:rPr>
                      <m:t>𝑁</m:t>
                    </m:r>
                  </m:oMath>
                </a14:m>
                <a:r>
                  <a:rPr lang="en-US" altLang="ja-JP" dirty="0" smtClean="0">
                    <a:latin typeface="+mn-lt"/>
                    <a:ea typeface="メイリオ" pitchFamily="50" charset="-128"/>
                    <a:cs typeface="メイリオ" pitchFamily="50" charset="-128"/>
                  </a:rPr>
                  <a:t> bound state</a:t>
                </a:r>
              </a:p>
              <a:p>
                <a:pPr marL="342900" indent="-342900" algn="l">
                  <a:buFont typeface="Wingdings" panose="05000000000000000000" pitchFamily="2" charset="2"/>
                  <a:buChar char="ü"/>
                </a:pPr>
                <a:r>
                  <a:rPr lang="en-US" altLang="ja-JP" dirty="0" smtClean="0">
                    <a:latin typeface="+mn-lt"/>
                    <a:ea typeface="メイリオ" pitchFamily="50" charset="-128"/>
                    <a:cs typeface="メイリオ" pitchFamily="50" charset="-128"/>
                  </a:rPr>
                  <a:t>e</a:t>
                </a:r>
                <a:r>
                  <a:rPr kumimoji="1" lang="en-US" altLang="ja-JP" dirty="0" smtClean="0">
                    <a:latin typeface="+mn-lt"/>
                    <a:ea typeface="メイリオ" pitchFamily="50" charset="-128"/>
                    <a:cs typeface="メイリオ" pitchFamily="50" charset="-128"/>
                  </a:rPr>
                  <a:t>stimate possible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  <a:ea typeface="メイリオ" pitchFamily="50" charset="-128"/>
                        <a:cs typeface="メイリオ" pitchFamily="50" charset="-128"/>
                      </a:rPr>
                      <m:t>𝛼</m:t>
                    </m:r>
                  </m:oMath>
                </a14:m>
                <a:r>
                  <a:rPr kumimoji="1" lang="ja-JP" altLang="en-US" dirty="0" smtClean="0">
                    <a:latin typeface="+mn-lt"/>
                    <a:ea typeface="メイリオ" pitchFamily="50" charset="-128"/>
                    <a:cs typeface="メイリオ" pitchFamily="50" charset="-128"/>
                  </a:rPr>
                  <a:t> </a:t>
                </a:r>
                <a:r>
                  <a:rPr kumimoji="1" lang="en-US" altLang="ja-JP" dirty="0" smtClean="0">
                    <a:latin typeface="+mn-lt"/>
                    <a:ea typeface="メイリオ" pitchFamily="50" charset="-128"/>
                    <a:cs typeface="メイリオ" pitchFamily="50" charset="-128"/>
                  </a:rPr>
                  <a:t>(strength of singlet meson-baryon int.) </a:t>
                </a:r>
                <a:br>
                  <a:rPr kumimoji="1" lang="en-US" altLang="ja-JP" dirty="0" smtClean="0">
                    <a:latin typeface="+mn-lt"/>
                    <a:ea typeface="メイリオ" pitchFamily="50" charset="-128"/>
                    <a:cs typeface="メイリオ" pitchFamily="50" charset="-128"/>
                  </a:rPr>
                </a:br>
                <a:r>
                  <a:rPr kumimoji="1" lang="en-US" altLang="ja-JP" dirty="0" smtClean="0">
                    <a:latin typeface="+mn-lt"/>
                    <a:ea typeface="メイリオ" pitchFamily="50" charset="-128"/>
                    <a:cs typeface="メイリオ" pitchFamily="50" charset="-128"/>
                  </a:rPr>
                  <a:t>	</a:t>
                </a:r>
                <a:r>
                  <a:rPr kumimoji="1" lang="ja-JP" altLang="en-US" dirty="0" smtClean="0">
                    <a:ea typeface="メイリオ" pitchFamily="50" charset="-128"/>
                    <a:cs typeface="メイリオ" pitchFamily="50" charset="-128"/>
                  </a:rPr>
                  <a:t>    </a:t>
                </a:r>
                <a14:m>
                  <m:oMath xmlns:m="http://schemas.openxmlformats.org/officeDocument/2006/math">
                    <m:r>
                      <a:rPr kumimoji="1" lang="ja-JP" altLang="en-US" i="1" smtClean="0">
                        <a:latin typeface="Cambria Math"/>
                        <a:ea typeface="メイリオ" pitchFamily="50" charset="-128"/>
                        <a:cs typeface="メイリオ" pitchFamily="50" charset="-128"/>
                      </a:rPr>
                      <m:t>↔</m:t>
                    </m:r>
                  </m:oMath>
                </a14:m>
                <a:r>
                  <a:rPr kumimoji="1" lang="ja-JP" altLang="en-US" dirty="0" smtClean="0">
                    <a:latin typeface="+mn-lt"/>
                    <a:ea typeface="メイリオ" pitchFamily="50" charset="-128"/>
                    <a:cs typeface="メイリオ" pitchFamily="50" charset="-128"/>
                  </a:rPr>
                  <a:t> </a:t>
                </a:r>
                <a:r>
                  <a:rPr kumimoji="1" lang="en-US" altLang="ja-JP" dirty="0" smtClean="0">
                    <a:latin typeface="+mn-lt"/>
                    <a:ea typeface="メイリオ" pitchFamily="50" charset="-128"/>
                    <a:cs typeface="メイリオ" pitchFamily="50" charset="-128"/>
                  </a:rPr>
                  <a:t>transparency ratio of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  <a:ea typeface="メイリオ" pitchFamily="50" charset="-128"/>
                        <a:cs typeface="メイリオ" pitchFamily="50" charset="-128"/>
                      </a:rPr>
                      <m:t>𝜂</m:t>
                    </m:r>
                    <m:r>
                      <a:rPr kumimoji="1" lang="en-US" altLang="ja-JP" b="0" i="1" smtClean="0">
                        <a:latin typeface="Cambria Math"/>
                        <a:ea typeface="メイリオ" pitchFamily="50" charset="-128"/>
                        <a:cs typeface="メイリオ" pitchFamily="50" charset="-128"/>
                      </a:rPr>
                      <m:t>′</m:t>
                    </m:r>
                  </m:oMath>
                </a14:m>
                <a:endParaRPr kumimoji="1" lang="en-US" altLang="ja-JP" dirty="0" smtClean="0">
                  <a:latin typeface="+mn-lt"/>
                  <a:ea typeface="メイリオ" pitchFamily="50" charset="-128"/>
                  <a:cs typeface="メイリオ" pitchFamily="50" charset="-128"/>
                </a:endParaRPr>
              </a:p>
              <a:p>
                <a:pPr algn="l"/>
                <a:r>
                  <a:rPr lang="en-US" altLang="ja-JP" dirty="0" smtClean="0">
                    <a:ea typeface="メイリオ" pitchFamily="50" charset="-128"/>
                    <a:cs typeface="メイリオ" pitchFamily="50" charset="-128"/>
                  </a:rPr>
                  <a:t>	</a:t>
                </a:r>
                <a:r>
                  <a:rPr lang="ja-JP" altLang="en-US" dirty="0" smtClean="0">
                    <a:ea typeface="メイリオ" pitchFamily="50" charset="-128"/>
                    <a:cs typeface="メイリオ" pitchFamily="50" charset="-128"/>
                  </a:rPr>
                  <a:t>    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/>
                        <a:ea typeface="メイリオ" pitchFamily="50" charset="-128"/>
                        <a:cs typeface="メイリオ" pitchFamily="50" charset="-128"/>
                      </a:rPr>
                      <m:t>↔</m:t>
                    </m:r>
                  </m:oMath>
                </a14:m>
                <a:r>
                  <a:rPr lang="ja-JP" altLang="en-US" dirty="0">
                    <a:ea typeface="メイリオ" pitchFamily="50" charset="-128"/>
                    <a:cs typeface="メイリオ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  <a:ea typeface="メイリオ" pitchFamily="50" charset="-128"/>
                        <a:cs typeface="メイリオ" pitchFamily="50" charset="-128"/>
                      </a:rPr>
                      <m:t>𝜋</m:t>
                    </m:r>
                    <m:r>
                      <a:rPr lang="en-US" altLang="ja-JP" b="0" i="1" smtClean="0">
                        <a:latin typeface="Cambria Math"/>
                        <a:ea typeface="メイリオ" pitchFamily="50" charset="-128"/>
                        <a:cs typeface="メイリオ" pitchFamily="50" charset="-128"/>
                      </a:rPr>
                      <m:t>𝑁</m:t>
                    </m:r>
                    <m:r>
                      <a:rPr lang="en-US" altLang="ja-JP" b="0" i="1" smtClean="0">
                        <a:latin typeface="Cambria Math"/>
                        <a:ea typeface="メイリオ" pitchFamily="50" charset="-128"/>
                        <a:cs typeface="メイリオ" pitchFamily="50" charset="-128"/>
                      </a:rPr>
                      <m:t>→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メイリオ" pitchFamily="50" charset="-128"/>
                            <a:cs typeface="メイリオ" pitchFamily="50" charset="-128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  <a:ea typeface="メイリオ" pitchFamily="50" charset="-128"/>
                            <a:cs typeface="メイリオ" pitchFamily="50" charset="-128"/>
                          </a:rPr>
                          <m:t>𝜂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  <a:ea typeface="メイリオ" pitchFamily="50" charset="-128"/>
                            <a:cs typeface="メイリオ" pitchFamily="50" charset="-128"/>
                          </a:rPr>
                          <m:t>′</m:t>
                        </m:r>
                      </m:sup>
                    </m:sSup>
                    <m:r>
                      <a:rPr lang="en-US" altLang="ja-JP" b="0" i="1" smtClean="0">
                        <a:latin typeface="Cambria Math"/>
                        <a:ea typeface="メイリオ" pitchFamily="50" charset="-128"/>
                        <a:cs typeface="メイリオ" pitchFamily="50" charset="-128"/>
                      </a:rPr>
                      <m:t>𝑁</m:t>
                    </m:r>
                  </m:oMath>
                </a14:m>
                <a:r>
                  <a:rPr kumimoji="1" lang="en-US" altLang="ja-JP" dirty="0" smtClean="0">
                    <a:latin typeface="+mn-lt"/>
                    <a:ea typeface="メイリオ" pitchFamily="50" charset="-128"/>
                    <a:cs typeface="メイリオ" pitchFamily="50" charset="-128"/>
                  </a:rPr>
                  <a:t> cross section</a:t>
                </a:r>
                <a:br>
                  <a:rPr kumimoji="1" lang="en-US" altLang="ja-JP" dirty="0" smtClean="0">
                    <a:latin typeface="+mn-lt"/>
                    <a:ea typeface="メイリオ" pitchFamily="50" charset="-128"/>
                    <a:cs typeface="メイリオ" pitchFamily="50" charset="-128"/>
                  </a:rPr>
                </a:br>
                <a:r>
                  <a:rPr kumimoji="1" lang="en-US" altLang="ja-JP" dirty="0" smtClean="0">
                    <a:latin typeface="+mn-lt"/>
                    <a:ea typeface="メイリオ" pitchFamily="50" charset="-128"/>
                    <a:cs typeface="メイリオ" pitchFamily="50" charset="-128"/>
                  </a:rPr>
                  <a:t>	    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/>
                        <a:ea typeface="メイリオ" pitchFamily="50" charset="-128"/>
                        <a:cs typeface="メイリオ" pitchFamily="50" charset="-128"/>
                      </a:rPr>
                      <m:t>↔</m:t>
                    </m:r>
                  </m:oMath>
                </a14:m>
                <a:r>
                  <a:rPr lang="ja-JP" altLang="en-US" dirty="0">
                    <a:ea typeface="メイリオ" pitchFamily="50" charset="-128"/>
                    <a:cs typeface="メイリオ" pitchFamily="50" charset="-12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メイリオ" pitchFamily="50" charset="-128"/>
                            <a:cs typeface="メイリオ" pitchFamily="50" charset="-128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  <a:ea typeface="メイリオ" pitchFamily="50" charset="-128"/>
                            <a:cs typeface="メイリオ" pitchFamily="50" charset="-128"/>
                          </a:rPr>
                          <m:t>𝜂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  <a:ea typeface="メイリオ" pitchFamily="50" charset="-128"/>
                            <a:cs typeface="メイリオ" pitchFamily="50" charset="-128"/>
                          </a:rPr>
                          <m:t>′</m:t>
                        </m:r>
                      </m:sup>
                    </m:sSup>
                    <m:r>
                      <a:rPr lang="en-US" altLang="ja-JP" i="1">
                        <a:latin typeface="Cambria Math"/>
                        <a:ea typeface="メイリオ" pitchFamily="50" charset="-128"/>
                        <a:cs typeface="メイリオ" pitchFamily="50" charset="-128"/>
                      </a:rPr>
                      <m:t>𝑁</m:t>
                    </m:r>
                  </m:oMath>
                </a14:m>
                <a:r>
                  <a:rPr lang="en-US" altLang="ja-JP" dirty="0" smtClean="0">
                    <a:ea typeface="メイリオ" pitchFamily="50" charset="-128"/>
                    <a:cs typeface="メイリオ" pitchFamily="50" charset="-128"/>
                  </a:rPr>
                  <a:t> scattering length   and so on…</a:t>
                </a:r>
                <a:endParaRPr lang="en-US" altLang="ja-JP" dirty="0">
                  <a:ea typeface="メイリオ" pitchFamily="50" charset="-128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015" y="4838656"/>
                <a:ext cx="6581995" cy="1631216"/>
              </a:xfrm>
              <a:prstGeom prst="rect">
                <a:avLst/>
              </a:prstGeom>
              <a:blipFill rotWithShape="0">
                <a:blip r:embed="rId3"/>
                <a:stretch>
                  <a:fillRect l="-927" t="-2622" r="-463" b="-74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/>
          <p:cNvSpPr txBox="1"/>
          <p:nvPr/>
        </p:nvSpPr>
        <p:spPr>
          <a:xfrm>
            <a:off x="386862" y="2779231"/>
            <a:ext cx="4740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u="sng" dirty="0" smtClean="0">
                <a:latin typeface="+mn-lt"/>
                <a:ea typeface="メイリオ" pitchFamily="50" charset="-128"/>
                <a:cs typeface="メイリオ" pitchFamily="50" charset="-128"/>
              </a:rPr>
              <a:t>Missing mass spectra by (</a:t>
            </a:r>
            <a:r>
              <a:rPr lang="en-US" altLang="ja-JP" sz="2400" u="sng" dirty="0" err="1" smtClean="0">
                <a:latin typeface="+mn-lt"/>
                <a:ea typeface="メイリオ" pitchFamily="50" charset="-128"/>
                <a:cs typeface="メイリオ" pitchFamily="50" charset="-128"/>
              </a:rPr>
              <a:t>p,d</a:t>
            </a:r>
            <a:r>
              <a:rPr lang="en-US" altLang="ja-JP" sz="2400" u="sng" dirty="0" smtClean="0">
                <a:latin typeface="+mn-lt"/>
                <a:ea typeface="メイリオ" pitchFamily="50" charset="-128"/>
                <a:cs typeface="メイリオ" pitchFamily="50" charset="-128"/>
              </a:rPr>
              <a:t>) at GSI</a:t>
            </a:r>
            <a:endParaRPr kumimoji="1" lang="ja-JP" altLang="en-US" sz="2400" u="sng" dirty="0" err="1" smtClean="0">
              <a:latin typeface="+mn-lt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8" name="直線矢印コネクタ 7"/>
          <p:cNvCxnSpPr/>
          <p:nvPr/>
        </p:nvCxnSpPr>
        <p:spPr bwMode="auto">
          <a:xfrm>
            <a:off x="890563" y="3657125"/>
            <a:ext cx="68580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テキスト ボックス 8"/>
          <p:cNvSpPr txBox="1"/>
          <p:nvPr/>
        </p:nvSpPr>
        <p:spPr>
          <a:xfrm>
            <a:off x="1595291" y="3425803"/>
            <a:ext cx="6131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FF0000"/>
              </a:buClr>
            </a:pPr>
            <a:r>
              <a:rPr kumimoji="1" lang="en-US" altLang="ja-JP" sz="2400" b="1" dirty="0" smtClean="0">
                <a:solidFill>
                  <a:srgbClr val="FF0000"/>
                </a:solidFill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K. </a:t>
            </a:r>
            <a:r>
              <a:rPr kumimoji="1" lang="en-US" altLang="ja-JP" sz="2400" b="1" dirty="0" err="1" smtClean="0">
                <a:solidFill>
                  <a:srgbClr val="FF0000"/>
                </a:solidFill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Itahashi’s</a:t>
            </a:r>
            <a:r>
              <a:rPr kumimoji="1" lang="en-US" altLang="ja-JP" sz="2400" b="1" dirty="0" smtClean="0">
                <a:solidFill>
                  <a:srgbClr val="FF0000"/>
                </a:solidFill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 </a:t>
            </a:r>
            <a:r>
              <a:rPr kumimoji="1" lang="en-US" altLang="ja-JP" sz="2400" b="1" dirty="0" smtClean="0">
                <a:solidFill>
                  <a:srgbClr val="FF0000"/>
                </a:solidFill>
                <a:effectLst/>
                <a:latin typeface="+mn-lt"/>
                <a:ea typeface="ＭＳ Ｐ明朝" panose="02020600040205080304" pitchFamily="18" charset="-128"/>
                <a:cs typeface="Arial Unicode MS" pitchFamily="50" charset="-128"/>
              </a:rPr>
              <a:t>talk today’s afternoon </a:t>
            </a:r>
            <a:r>
              <a:rPr lang="en-US" altLang="ja-JP" sz="2400" b="1" dirty="0">
                <a:solidFill>
                  <a:srgbClr val="FF0000"/>
                </a:solidFill>
                <a:effectLst/>
              </a:rPr>
              <a:t>29-M-4-2</a:t>
            </a:r>
            <a:endParaRPr kumimoji="1" lang="ja-JP" altLang="en-US" sz="2400" b="1" dirty="0" smtClean="0">
              <a:solidFill>
                <a:srgbClr val="FF0000"/>
              </a:solidFill>
              <a:effectLst/>
              <a:latin typeface="+mn-lt"/>
              <a:ea typeface="ＭＳ Ｐ明朝" panose="02020600040205080304" pitchFamily="18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86164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070" name="Oval 94"/>
          <p:cNvSpPr>
            <a:spLocks noChangeArrowheads="1"/>
          </p:cNvSpPr>
          <p:nvPr/>
        </p:nvSpPr>
        <p:spPr bwMode="auto">
          <a:xfrm>
            <a:off x="1818285" y="2170246"/>
            <a:ext cx="304800" cy="274637"/>
          </a:xfrm>
          <a:prstGeom prst="ellipse">
            <a:avLst/>
          </a:prstGeom>
          <a:solidFill>
            <a:schemeClr val="folHlink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en-US" altLang="ja-JP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Symbol" panose="05050102010706020507" pitchFamily="18" charset="2"/>
              </a:rPr>
              <a:t>K</a:t>
            </a:r>
          </a:p>
        </p:txBody>
      </p:sp>
      <p:sp>
        <p:nvSpPr>
          <p:cNvPr id="92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ACC62-1C14-4C14-B5B9-91FE0D222011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7261" y="55562"/>
            <a:ext cx="8763000" cy="582613"/>
          </a:xfrm>
        </p:spPr>
        <p:txBody>
          <a:bodyPr/>
          <a:lstStyle/>
          <a:p>
            <a:r>
              <a:rPr lang="en-US" altLang="ja-JP" dirty="0" smtClean="0"/>
              <a:t>A variety of interests of mesic atom &amp; mesic nuclei</a:t>
            </a:r>
            <a:endParaRPr lang="en-US" altLang="ja-JP" dirty="0"/>
          </a:p>
        </p:txBody>
      </p:sp>
      <p:sp>
        <p:nvSpPr>
          <p:cNvPr id="382979" name="Oval 3"/>
          <p:cNvSpPr>
            <a:spLocks noChangeArrowheads="1"/>
          </p:cNvSpPr>
          <p:nvPr/>
        </p:nvSpPr>
        <p:spPr bwMode="auto">
          <a:xfrm>
            <a:off x="2057400" y="1309688"/>
            <a:ext cx="3009900" cy="30099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DE4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grpSp>
        <p:nvGrpSpPr>
          <p:cNvPr id="382988" name="Group 12"/>
          <p:cNvGrpSpPr>
            <a:grpSpLocks/>
          </p:cNvGrpSpPr>
          <p:nvPr/>
        </p:nvGrpSpPr>
        <p:grpSpPr bwMode="auto">
          <a:xfrm>
            <a:off x="5000398" y="47892"/>
            <a:ext cx="3979863" cy="1311275"/>
            <a:chOff x="3092" y="99"/>
            <a:chExt cx="2507" cy="826"/>
          </a:xfrm>
        </p:grpSpPr>
        <p:sp>
          <p:nvSpPr>
            <p:cNvPr id="382989" name="Freeform 13"/>
            <p:cNvSpPr>
              <a:spLocks/>
            </p:cNvSpPr>
            <p:nvPr/>
          </p:nvSpPr>
          <p:spPr bwMode="auto">
            <a:xfrm>
              <a:off x="3092" y="99"/>
              <a:ext cx="2507" cy="826"/>
            </a:xfrm>
            <a:custGeom>
              <a:avLst/>
              <a:gdLst>
                <a:gd name="T0" fmla="*/ 374 w 2484"/>
                <a:gd name="T1" fmla="*/ 10 h 888"/>
                <a:gd name="T2" fmla="*/ 352 w 2484"/>
                <a:gd name="T3" fmla="*/ 333 h 888"/>
                <a:gd name="T4" fmla="*/ 0 w 2484"/>
                <a:gd name="T5" fmla="*/ 780 h 888"/>
                <a:gd name="T6" fmla="*/ 352 w 2484"/>
                <a:gd name="T7" fmla="*/ 484 h 888"/>
                <a:gd name="T8" fmla="*/ 336 w 2484"/>
                <a:gd name="T9" fmla="*/ 888 h 888"/>
                <a:gd name="T10" fmla="*/ 2479 w 2484"/>
                <a:gd name="T11" fmla="*/ 812 h 888"/>
                <a:gd name="T12" fmla="*/ 2484 w 2484"/>
                <a:gd name="T13" fmla="*/ 134 h 888"/>
                <a:gd name="T14" fmla="*/ 2225 w 2484"/>
                <a:gd name="T15" fmla="*/ 0 h 888"/>
                <a:gd name="T16" fmla="*/ 374 w 2484"/>
                <a:gd name="T17" fmla="*/ 10 h 888"/>
                <a:gd name="connsiteX0" fmla="*/ 1506 w 10000"/>
                <a:gd name="connsiteY0" fmla="*/ 113 h 10000"/>
                <a:gd name="connsiteX1" fmla="*/ 1417 w 10000"/>
                <a:gd name="connsiteY1" fmla="*/ 3750 h 10000"/>
                <a:gd name="connsiteX2" fmla="*/ 0 w 10000"/>
                <a:gd name="connsiteY2" fmla="*/ 8784 h 10000"/>
                <a:gd name="connsiteX3" fmla="*/ 1417 w 10000"/>
                <a:gd name="connsiteY3" fmla="*/ 5450 h 10000"/>
                <a:gd name="connsiteX4" fmla="*/ 1353 w 10000"/>
                <a:gd name="connsiteY4" fmla="*/ 10000 h 10000"/>
                <a:gd name="connsiteX5" fmla="*/ 9952 w 10000"/>
                <a:gd name="connsiteY5" fmla="*/ 7831 h 10000"/>
                <a:gd name="connsiteX6" fmla="*/ 10000 w 10000"/>
                <a:gd name="connsiteY6" fmla="*/ 1509 h 10000"/>
                <a:gd name="connsiteX7" fmla="*/ 8957 w 10000"/>
                <a:gd name="connsiteY7" fmla="*/ 0 h 10000"/>
                <a:gd name="connsiteX8" fmla="*/ 1506 w 10000"/>
                <a:gd name="connsiteY8" fmla="*/ 113 h 10000"/>
                <a:gd name="connsiteX0" fmla="*/ 1506 w 10000"/>
                <a:gd name="connsiteY0" fmla="*/ 113 h 9305"/>
                <a:gd name="connsiteX1" fmla="*/ 1417 w 10000"/>
                <a:gd name="connsiteY1" fmla="*/ 3750 h 9305"/>
                <a:gd name="connsiteX2" fmla="*/ 0 w 10000"/>
                <a:gd name="connsiteY2" fmla="*/ 8784 h 9305"/>
                <a:gd name="connsiteX3" fmla="*/ 1417 w 10000"/>
                <a:gd name="connsiteY3" fmla="*/ 5450 h 9305"/>
                <a:gd name="connsiteX4" fmla="*/ 1408 w 10000"/>
                <a:gd name="connsiteY4" fmla="*/ 9305 h 9305"/>
                <a:gd name="connsiteX5" fmla="*/ 9952 w 10000"/>
                <a:gd name="connsiteY5" fmla="*/ 7831 h 9305"/>
                <a:gd name="connsiteX6" fmla="*/ 10000 w 10000"/>
                <a:gd name="connsiteY6" fmla="*/ 1509 h 9305"/>
                <a:gd name="connsiteX7" fmla="*/ 8957 w 10000"/>
                <a:gd name="connsiteY7" fmla="*/ 0 h 9305"/>
                <a:gd name="connsiteX8" fmla="*/ 1506 w 10000"/>
                <a:gd name="connsiteY8" fmla="*/ 113 h 9305"/>
                <a:gd name="connsiteX0" fmla="*/ 1506 w 10091"/>
                <a:gd name="connsiteY0" fmla="*/ 121 h 10000"/>
                <a:gd name="connsiteX1" fmla="*/ 1417 w 10091"/>
                <a:gd name="connsiteY1" fmla="*/ 4030 h 10000"/>
                <a:gd name="connsiteX2" fmla="*/ 0 w 10091"/>
                <a:gd name="connsiteY2" fmla="*/ 9440 h 10000"/>
                <a:gd name="connsiteX3" fmla="*/ 1417 w 10091"/>
                <a:gd name="connsiteY3" fmla="*/ 5857 h 10000"/>
                <a:gd name="connsiteX4" fmla="*/ 1408 w 10091"/>
                <a:gd name="connsiteY4" fmla="*/ 10000 h 10000"/>
                <a:gd name="connsiteX5" fmla="*/ 10090 w 10091"/>
                <a:gd name="connsiteY5" fmla="*/ 8997 h 10000"/>
                <a:gd name="connsiteX6" fmla="*/ 10000 w 10091"/>
                <a:gd name="connsiteY6" fmla="*/ 1622 h 10000"/>
                <a:gd name="connsiteX7" fmla="*/ 8957 w 10091"/>
                <a:gd name="connsiteY7" fmla="*/ 0 h 10000"/>
                <a:gd name="connsiteX8" fmla="*/ 1506 w 10091"/>
                <a:gd name="connsiteY8" fmla="*/ 12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91" h="10000">
                  <a:moveTo>
                    <a:pt x="1506" y="121"/>
                  </a:moveTo>
                  <a:cubicBezTo>
                    <a:pt x="1476" y="1424"/>
                    <a:pt x="1447" y="2728"/>
                    <a:pt x="1417" y="4030"/>
                  </a:cubicBezTo>
                  <a:lnTo>
                    <a:pt x="0" y="9440"/>
                  </a:lnTo>
                  <a:lnTo>
                    <a:pt x="1417" y="5857"/>
                  </a:lnTo>
                  <a:cubicBezTo>
                    <a:pt x="1396" y="7487"/>
                    <a:pt x="1429" y="8370"/>
                    <a:pt x="1408" y="10000"/>
                  </a:cubicBezTo>
                  <a:lnTo>
                    <a:pt x="10090" y="8997"/>
                  </a:lnTo>
                  <a:cubicBezTo>
                    <a:pt x="10106" y="6733"/>
                    <a:pt x="9984" y="3886"/>
                    <a:pt x="10000" y="1622"/>
                  </a:cubicBezTo>
                  <a:lnTo>
                    <a:pt x="8957" y="0"/>
                  </a:lnTo>
                  <a:lnTo>
                    <a:pt x="1506" y="121"/>
                  </a:lnTo>
                  <a:close/>
                </a:path>
              </a:pathLst>
            </a:custGeom>
            <a:solidFill>
              <a:srgbClr val="FFFFE1"/>
            </a:solidFill>
            <a:ln w="158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299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447" y="99"/>
                  <a:ext cx="2040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800" b="0" i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m:t>𝜋</m:t>
                      </m:r>
                    </m:oMath>
                  </a14:m>
                  <a:r>
                    <a:rPr lang="ja-JP" altLang="en-US" sz="1800" dirty="0" smtClean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 </a:t>
                  </a:r>
                  <a:r>
                    <a:rPr lang="en-US" altLang="ja-JP" sz="1800" dirty="0" smtClean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atom (today’s afternoon)</a:t>
                  </a:r>
                  <a:endParaRPr lang="ja-JP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382990" name="Text 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47" y="99"/>
                  <a:ext cx="2040" cy="23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9836" r="-2260" b="-3114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299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552" y="288"/>
                  <a:ext cx="1831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FontTx/>
                    <a:buChar char="•"/>
                  </a:pPr>
                  <a:r>
                    <a:rPr lang="en-US" altLang="ja-JP" sz="1600" dirty="0" smtClean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 </a:t>
                  </a:r>
                  <a:r>
                    <a:rPr lang="en-US" altLang="ja-JP" sz="1600" dirty="0" smtClean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deeply bound </a:t>
                  </a:r>
                  <a:r>
                    <a:rPr lang="en-US" altLang="ja-JP" sz="1600" dirty="0" err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pionic</a:t>
                  </a:r>
                  <a:r>
                    <a:rPr lang="en-US" altLang="ja-JP" sz="16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 atom</a:t>
                  </a:r>
                </a:p>
                <a:p>
                  <a:pPr>
                    <a:buFontTx/>
                    <a:buChar char="•"/>
                  </a:pPr>
                  <a:r>
                    <a:rPr lang="en-US" altLang="ja-JP" sz="16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 </a:t>
                  </a:r>
                  <a:r>
                    <a:rPr lang="en-US" altLang="ja-JP" sz="1600" dirty="0" smtClean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chiral sym. restoration</a:t>
                  </a:r>
                  <a:endParaRPr lang="en-US" altLang="ja-JP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  <a:p>
                  <a:pPr>
                    <a:buFontTx/>
                    <a:buChar char="•"/>
                  </a:pPr>
                  <a:r>
                    <a:rPr lang="en-US" altLang="ja-JP" sz="16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1600" b="0" i="1" smtClean="0"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</m:oMath>
                  </a14:m>
                  <a:r>
                    <a:rPr lang="en-US" altLang="ja-JP" sz="1600" dirty="0" smtClean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 </a:t>
                  </a:r>
                  <a:r>
                    <a:rPr lang="en-US" altLang="ja-JP" sz="16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in medium </a:t>
                  </a:r>
                </a:p>
              </p:txBody>
            </p:sp>
          </mc:Choice>
          <mc:Fallback xmlns="">
            <p:sp>
              <p:nvSpPr>
                <p:cNvPr id="382991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52" y="288"/>
                  <a:ext cx="1831" cy="52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468" t="-2941" r="-1258" b="-125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2993" name="Group 17"/>
          <p:cNvGrpSpPr>
            <a:grpSpLocks/>
          </p:cNvGrpSpPr>
          <p:nvPr/>
        </p:nvGrpSpPr>
        <p:grpSpPr bwMode="auto">
          <a:xfrm>
            <a:off x="77276" y="697706"/>
            <a:ext cx="3459163" cy="1514476"/>
            <a:chOff x="3091" y="1050"/>
            <a:chExt cx="2179" cy="954"/>
          </a:xfrm>
        </p:grpSpPr>
        <p:sp>
          <p:nvSpPr>
            <p:cNvPr id="382994" name="Freeform 18"/>
            <p:cNvSpPr>
              <a:spLocks/>
            </p:cNvSpPr>
            <p:nvPr/>
          </p:nvSpPr>
          <p:spPr bwMode="auto">
            <a:xfrm flipH="1" flipV="1">
              <a:off x="3091" y="1050"/>
              <a:ext cx="2179" cy="954"/>
            </a:xfrm>
            <a:custGeom>
              <a:avLst/>
              <a:gdLst>
                <a:gd name="T0" fmla="*/ 544 w 2559"/>
                <a:gd name="T1" fmla="*/ 0 h 851"/>
                <a:gd name="T2" fmla="*/ 528 w 2559"/>
                <a:gd name="T3" fmla="*/ 124 h 851"/>
                <a:gd name="T4" fmla="*/ 354 w 2559"/>
                <a:gd name="T5" fmla="*/ 272 h 851"/>
                <a:gd name="T6" fmla="*/ 517 w 2559"/>
                <a:gd name="T7" fmla="*/ 215 h 851"/>
                <a:gd name="T8" fmla="*/ 497 w 2559"/>
                <a:gd name="T9" fmla="*/ 573 h 851"/>
                <a:gd name="T10" fmla="*/ 0 w 2559"/>
                <a:gd name="T11" fmla="*/ 695 h 851"/>
                <a:gd name="T12" fmla="*/ 502 w 2559"/>
                <a:gd name="T13" fmla="*/ 684 h 851"/>
                <a:gd name="T14" fmla="*/ 512 w 2559"/>
                <a:gd name="T15" fmla="*/ 851 h 851"/>
                <a:gd name="T16" fmla="*/ 2559 w 2559"/>
                <a:gd name="T17" fmla="*/ 822 h 851"/>
                <a:gd name="T18" fmla="*/ 2476 w 2559"/>
                <a:gd name="T19" fmla="*/ 43 h 851"/>
                <a:gd name="T20" fmla="*/ 544 w 2559"/>
                <a:gd name="T21" fmla="*/ 0 h 851"/>
                <a:gd name="connsiteX0" fmla="*/ 2126 w 10000"/>
                <a:gd name="connsiteY0" fmla="*/ 188 h 10188"/>
                <a:gd name="connsiteX1" fmla="*/ 2063 w 10000"/>
                <a:gd name="connsiteY1" fmla="*/ 1645 h 10188"/>
                <a:gd name="connsiteX2" fmla="*/ 1303 w 10000"/>
                <a:gd name="connsiteY2" fmla="*/ 0 h 10188"/>
                <a:gd name="connsiteX3" fmla="*/ 2020 w 10000"/>
                <a:gd name="connsiteY3" fmla="*/ 2714 h 10188"/>
                <a:gd name="connsiteX4" fmla="*/ 1942 w 10000"/>
                <a:gd name="connsiteY4" fmla="*/ 6921 h 10188"/>
                <a:gd name="connsiteX5" fmla="*/ 0 w 10000"/>
                <a:gd name="connsiteY5" fmla="*/ 8355 h 10188"/>
                <a:gd name="connsiteX6" fmla="*/ 1962 w 10000"/>
                <a:gd name="connsiteY6" fmla="*/ 8226 h 10188"/>
                <a:gd name="connsiteX7" fmla="*/ 2001 w 10000"/>
                <a:gd name="connsiteY7" fmla="*/ 10188 h 10188"/>
                <a:gd name="connsiteX8" fmla="*/ 10000 w 10000"/>
                <a:gd name="connsiteY8" fmla="*/ 9847 h 10188"/>
                <a:gd name="connsiteX9" fmla="*/ 9676 w 10000"/>
                <a:gd name="connsiteY9" fmla="*/ 693 h 10188"/>
                <a:gd name="connsiteX10" fmla="*/ 2126 w 10000"/>
                <a:gd name="connsiteY10" fmla="*/ 188 h 10188"/>
                <a:gd name="connsiteX0" fmla="*/ 823 w 8697"/>
                <a:gd name="connsiteY0" fmla="*/ 188 h 10188"/>
                <a:gd name="connsiteX1" fmla="*/ 760 w 8697"/>
                <a:gd name="connsiteY1" fmla="*/ 1645 h 10188"/>
                <a:gd name="connsiteX2" fmla="*/ 0 w 8697"/>
                <a:gd name="connsiteY2" fmla="*/ 0 h 10188"/>
                <a:gd name="connsiteX3" fmla="*/ 717 w 8697"/>
                <a:gd name="connsiteY3" fmla="*/ 2714 h 10188"/>
                <a:gd name="connsiteX4" fmla="*/ 639 w 8697"/>
                <a:gd name="connsiteY4" fmla="*/ 6921 h 10188"/>
                <a:gd name="connsiteX5" fmla="*/ 659 w 8697"/>
                <a:gd name="connsiteY5" fmla="*/ 8226 h 10188"/>
                <a:gd name="connsiteX6" fmla="*/ 698 w 8697"/>
                <a:gd name="connsiteY6" fmla="*/ 10188 h 10188"/>
                <a:gd name="connsiteX7" fmla="*/ 8697 w 8697"/>
                <a:gd name="connsiteY7" fmla="*/ 9847 h 10188"/>
                <a:gd name="connsiteX8" fmla="*/ 8373 w 8697"/>
                <a:gd name="connsiteY8" fmla="*/ 693 h 10188"/>
                <a:gd name="connsiteX9" fmla="*/ 823 w 8697"/>
                <a:gd name="connsiteY9" fmla="*/ 188 h 10188"/>
                <a:gd name="connsiteX0" fmla="*/ 946 w 10000"/>
                <a:gd name="connsiteY0" fmla="*/ 185 h 10000"/>
                <a:gd name="connsiteX1" fmla="*/ 874 w 10000"/>
                <a:gd name="connsiteY1" fmla="*/ 1615 h 10000"/>
                <a:gd name="connsiteX2" fmla="*/ 0 w 10000"/>
                <a:gd name="connsiteY2" fmla="*/ 0 h 10000"/>
                <a:gd name="connsiteX3" fmla="*/ 824 w 10000"/>
                <a:gd name="connsiteY3" fmla="*/ 2664 h 10000"/>
                <a:gd name="connsiteX4" fmla="*/ 758 w 10000"/>
                <a:gd name="connsiteY4" fmla="*/ 8074 h 10000"/>
                <a:gd name="connsiteX5" fmla="*/ 803 w 10000"/>
                <a:gd name="connsiteY5" fmla="*/ 10000 h 10000"/>
                <a:gd name="connsiteX6" fmla="*/ 10000 w 10000"/>
                <a:gd name="connsiteY6" fmla="*/ 9665 h 10000"/>
                <a:gd name="connsiteX7" fmla="*/ 9627 w 10000"/>
                <a:gd name="connsiteY7" fmla="*/ 680 h 10000"/>
                <a:gd name="connsiteX8" fmla="*/ 946 w 10000"/>
                <a:gd name="connsiteY8" fmla="*/ 185 h 10000"/>
                <a:gd name="connsiteX0" fmla="*/ 946 w 10000"/>
                <a:gd name="connsiteY0" fmla="*/ 185 h 10000"/>
                <a:gd name="connsiteX1" fmla="*/ 874 w 10000"/>
                <a:gd name="connsiteY1" fmla="*/ 1615 h 10000"/>
                <a:gd name="connsiteX2" fmla="*/ 0 w 10000"/>
                <a:gd name="connsiteY2" fmla="*/ 0 h 10000"/>
                <a:gd name="connsiteX3" fmla="*/ 824 w 10000"/>
                <a:gd name="connsiteY3" fmla="*/ 2664 h 10000"/>
                <a:gd name="connsiteX4" fmla="*/ 803 w 10000"/>
                <a:gd name="connsiteY4" fmla="*/ 10000 h 10000"/>
                <a:gd name="connsiteX5" fmla="*/ 10000 w 10000"/>
                <a:gd name="connsiteY5" fmla="*/ 9665 h 10000"/>
                <a:gd name="connsiteX6" fmla="*/ 9627 w 10000"/>
                <a:gd name="connsiteY6" fmla="*/ 680 h 10000"/>
                <a:gd name="connsiteX7" fmla="*/ 946 w 10000"/>
                <a:gd name="connsiteY7" fmla="*/ 185 h 10000"/>
                <a:gd name="connsiteX0" fmla="*/ 946 w 10000"/>
                <a:gd name="connsiteY0" fmla="*/ 185 h 10000"/>
                <a:gd name="connsiteX1" fmla="*/ 874 w 10000"/>
                <a:gd name="connsiteY1" fmla="*/ 1615 h 10000"/>
                <a:gd name="connsiteX2" fmla="*/ 0 w 10000"/>
                <a:gd name="connsiteY2" fmla="*/ 0 h 10000"/>
                <a:gd name="connsiteX3" fmla="*/ 824 w 10000"/>
                <a:gd name="connsiteY3" fmla="*/ 2664 h 10000"/>
                <a:gd name="connsiteX4" fmla="*/ 803 w 10000"/>
                <a:gd name="connsiteY4" fmla="*/ 10000 h 10000"/>
                <a:gd name="connsiteX5" fmla="*/ 10000 w 10000"/>
                <a:gd name="connsiteY5" fmla="*/ 9665 h 10000"/>
                <a:gd name="connsiteX6" fmla="*/ 9627 w 10000"/>
                <a:gd name="connsiteY6" fmla="*/ 680 h 10000"/>
                <a:gd name="connsiteX7" fmla="*/ 5536 w 10000"/>
                <a:gd name="connsiteY7" fmla="*/ 358 h 10000"/>
                <a:gd name="connsiteX8" fmla="*/ 946 w 10000"/>
                <a:gd name="connsiteY8" fmla="*/ 185 h 10000"/>
                <a:gd name="connsiteX0" fmla="*/ 946 w 10000"/>
                <a:gd name="connsiteY0" fmla="*/ 185 h 10000"/>
                <a:gd name="connsiteX1" fmla="*/ 874 w 10000"/>
                <a:gd name="connsiteY1" fmla="*/ 1615 h 10000"/>
                <a:gd name="connsiteX2" fmla="*/ 0 w 10000"/>
                <a:gd name="connsiteY2" fmla="*/ 0 h 10000"/>
                <a:gd name="connsiteX3" fmla="*/ 824 w 10000"/>
                <a:gd name="connsiteY3" fmla="*/ 2664 h 10000"/>
                <a:gd name="connsiteX4" fmla="*/ 803 w 10000"/>
                <a:gd name="connsiteY4" fmla="*/ 10000 h 10000"/>
                <a:gd name="connsiteX5" fmla="*/ 10000 w 10000"/>
                <a:gd name="connsiteY5" fmla="*/ 9665 h 10000"/>
                <a:gd name="connsiteX6" fmla="*/ 9627 w 10000"/>
                <a:gd name="connsiteY6" fmla="*/ 680 h 10000"/>
                <a:gd name="connsiteX7" fmla="*/ 5536 w 10000"/>
                <a:gd name="connsiteY7" fmla="*/ 358 h 10000"/>
                <a:gd name="connsiteX8" fmla="*/ 4951 w 10000"/>
                <a:gd name="connsiteY8" fmla="*/ 200 h 10000"/>
                <a:gd name="connsiteX9" fmla="*/ 946 w 10000"/>
                <a:gd name="connsiteY9" fmla="*/ 185 h 10000"/>
                <a:gd name="connsiteX0" fmla="*/ 946 w 10000"/>
                <a:gd name="connsiteY0" fmla="*/ 185 h 10000"/>
                <a:gd name="connsiteX1" fmla="*/ 874 w 10000"/>
                <a:gd name="connsiteY1" fmla="*/ 1615 h 10000"/>
                <a:gd name="connsiteX2" fmla="*/ 0 w 10000"/>
                <a:gd name="connsiteY2" fmla="*/ 0 h 10000"/>
                <a:gd name="connsiteX3" fmla="*/ 824 w 10000"/>
                <a:gd name="connsiteY3" fmla="*/ 2664 h 10000"/>
                <a:gd name="connsiteX4" fmla="*/ 803 w 10000"/>
                <a:gd name="connsiteY4" fmla="*/ 10000 h 10000"/>
                <a:gd name="connsiteX5" fmla="*/ 10000 w 10000"/>
                <a:gd name="connsiteY5" fmla="*/ 9665 h 10000"/>
                <a:gd name="connsiteX6" fmla="*/ 9627 w 10000"/>
                <a:gd name="connsiteY6" fmla="*/ 680 h 10000"/>
                <a:gd name="connsiteX7" fmla="*/ 5536 w 10000"/>
                <a:gd name="connsiteY7" fmla="*/ 358 h 10000"/>
                <a:gd name="connsiteX8" fmla="*/ 4951 w 10000"/>
                <a:gd name="connsiteY8" fmla="*/ 200 h 10000"/>
                <a:gd name="connsiteX9" fmla="*/ 5259 w 10000"/>
                <a:gd name="connsiteY9" fmla="*/ 437 h 10000"/>
                <a:gd name="connsiteX10" fmla="*/ 946 w 10000"/>
                <a:gd name="connsiteY10" fmla="*/ 185 h 10000"/>
                <a:gd name="connsiteX0" fmla="*/ 946 w 10000"/>
                <a:gd name="connsiteY0" fmla="*/ 1646 h 11461"/>
                <a:gd name="connsiteX1" fmla="*/ 874 w 10000"/>
                <a:gd name="connsiteY1" fmla="*/ 3076 h 11461"/>
                <a:gd name="connsiteX2" fmla="*/ 0 w 10000"/>
                <a:gd name="connsiteY2" fmla="*/ 1461 h 11461"/>
                <a:gd name="connsiteX3" fmla="*/ 824 w 10000"/>
                <a:gd name="connsiteY3" fmla="*/ 4125 h 11461"/>
                <a:gd name="connsiteX4" fmla="*/ 803 w 10000"/>
                <a:gd name="connsiteY4" fmla="*/ 11461 h 11461"/>
                <a:gd name="connsiteX5" fmla="*/ 10000 w 10000"/>
                <a:gd name="connsiteY5" fmla="*/ 11126 h 11461"/>
                <a:gd name="connsiteX6" fmla="*/ 9627 w 10000"/>
                <a:gd name="connsiteY6" fmla="*/ 2141 h 11461"/>
                <a:gd name="connsiteX7" fmla="*/ 5536 w 10000"/>
                <a:gd name="connsiteY7" fmla="*/ 1819 h 11461"/>
                <a:gd name="connsiteX8" fmla="*/ 4951 w 10000"/>
                <a:gd name="connsiteY8" fmla="*/ 1661 h 11461"/>
                <a:gd name="connsiteX9" fmla="*/ 4982 w 10000"/>
                <a:gd name="connsiteY9" fmla="*/ 0 h 11461"/>
                <a:gd name="connsiteX10" fmla="*/ 946 w 10000"/>
                <a:gd name="connsiteY10" fmla="*/ 1646 h 11461"/>
                <a:gd name="connsiteX0" fmla="*/ 946 w 10000"/>
                <a:gd name="connsiteY0" fmla="*/ 1646 h 11461"/>
                <a:gd name="connsiteX1" fmla="*/ 874 w 10000"/>
                <a:gd name="connsiteY1" fmla="*/ 3076 h 11461"/>
                <a:gd name="connsiteX2" fmla="*/ 0 w 10000"/>
                <a:gd name="connsiteY2" fmla="*/ 1461 h 11461"/>
                <a:gd name="connsiteX3" fmla="*/ 824 w 10000"/>
                <a:gd name="connsiteY3" fmla="*/ 4125 h 11461"/>
                <a:gd name="connsiteX4" fmla="*/ 803 w 10000"/>
                <a:gd name="connsiteY4" fmla="*/ 11461 h 11461"/>
                <a:gd name="connsiteX5" fmla="*/ 10000 w 10000"/>
                <a:gd name="connsiteY5" fmla="*/ 11126 h 11461"/>
                <a:gd name="connsiteX6" fmla="*/ 9627 w 10000"/>
                <a:gd name="connsiteY6" fmla="*/ 2141 h 11461"/>
                <a:gd name="connsiteX7" fmla="*/ 5536 w 10000"/>
                <a:gd name="connsiteY7" fmla="*/ 1819 h 11461"/>
                <a:gd name="connsiteX8" fmla="*/ 5351 w 10000"/>
                <a:gd name="connsiteY8" fmla="*/ 554 h 11461"/>
                <a:gd name="connsiteX9" fmla="*/ 4982 w 10000"/>
                <a:gd name="connsiteY9" fmla="*/ 0 h 11461"/>
                <a:gd name="connsiteX10" fmla="*/ 946 w 10000"/>
                <a:gd name="connsiteY10" fmla="*/ 1646 h 11461"/>
                <a:gd name="connsiteX0" fmla="*/ 946 w 10000"/>
                <a:gd name="connsiteY0" fmla="*/ 1180 h 10995"/>
                <a:gd name="connsiteX1" fmla="*/ 874 w 10000"/>
                <a:gd name="connsiteY1" fmla="*/ 2610 h 10995"/>
                <a:gd name="connsiteX2" fmla="*/ 0 w 10000"/>
                <a:gd name="connsiteY2" fmla="*/ 995 h 10995"/>
                <a:gd name="connsiteX3" fmla="*/ 824 w 10000"/>
                <a:gd name="connsiteY3" fmla="*/ 3659 h 10995"/>
                <a:gd name="connsiteX4" fmla="*/ 803 w 10000"/>
                <a:gd name="connsiteY4" fmla="*/ 10995 h 10995"/>
                <a:gd name="connsiteX5" fmla="*/ 10000 w 10000"/>
                <a:gd name="connsiteY5" fmla="*/ 10660 h 10995"/>
                <a:gd name="connsiteX6" fmla="*/ 9627 w 10000"/>
                <a:gd name="connsiteY6" fmla="*/ 1675 h 10995"/>
                <a:gd name="connsiteX7" fmla="*/ 5536 w 10000"/>
                <a:gd name="connsiteY7" fmla="*/ 1353 h 10995"/>
                <a:gd name="connsiteX8" fmla="*/ 5351 w 10000"/>
                <a:gd name="connsiteY8" fmla="*/ 88 h 10995"/>
                <a:gd name="connsiteX9" fmla="*/ 5136 w 10000"/>
                <a:gd name="connsiteY9" fmla="*/ 1273 h 10995"/>
                <a:gd name="connsiteX10" fmla="*/ 946 w 10000"/>
                <a:gd name="connsiteY10" fmla="*/ 1180 h 10995"/>
                <a:gd name="connsiteX0" fmla="*/ 946 w 10000"/>
                <a:gd name="connsiteY0" fmla="*/ 1180 h 10995"/>
                <a:gd name="connsiteX1" fmla="*/ 874 w 10000"/>
                <a:gd name="connsiteY1" fmla="*/ 2610 h 10995"/>
                <a:gd name="connsiteX2" fmla="*/ 0 w 10000"/>
                <a:gd name="connsiteY2" fmla="*/ 995 h 10995"/>
                <a:gd name="connsiteX3" fmla="*/ 824 w 10000"/>
                <a:gd name="connsiteY3" fmla="*/ 3659 h 10995"/>
                <a:gd name="connsiteX4" fmla="*/ 803 w 10000"/>
                <a:gd name="connsiteY4" fmla="*/ 10995 h 10995"/>
                <a:gd name="connsiteX5" fmla="*/ 10000 w 10000"/>
                <a:gd name="connsiteY5" fmla="*/ 10660 h 10995"/>
                <a:gd name="connsiteX6" fmla="*/ 9627 w 10000"/>
                <a:gd name="connsiteY6" fmla="*/ 1675 h 10995"/>
                <a:gd name="connsiteX7" fmla="*/ 5536 w 10000"/>
                <a:gd name="connsiteY7" fmla="*/ 1353 h 10995"/>
                <a:gd name="connsiteX8" fmla="*/ 5351 w 10000"/>
                <a:gd name="connsiteY8" fmla="*/ 88 h 10995"/>
                <a:gd name="connsiteX9" fmla="*/ 5136 w 10000"/>
                <a:gd name="connsiteY9" fmla="*/ 1273 h 10995"/>
                <a:gd name="connsiteX10" fmla="*/ 946 w 10000"/>
                <a:gd name="connsiteY10" fmla="*/ 1180 h 10995"/>
                <a:gd name="connsiteX0" fmla="*/ 946 w 10000"/>
                <a:gd name="connsiteY0" fmla="*/ 1180 h 10995"/>
                <a:gd name="connsiteX1" fmla="*/ 874 w 10000"/>
                <a:gd name="connsiteY1" fmla="*/ 2610 h 10995"/>
                <a:gd name="connsiteX2" fmla="*/ 0 w 10000"/>
                <a:gd name="connsiteY2" fmla="*/ 995 h 10995"/>
                <a:gd name="connsiteX3" fmla="*/ 824 w 10000"/>
                <a:gd name="connsiteY3" fmla="*/ 3659 h 10995"/>
                <a:gd name="connsiteX4" fmla="*/ 1072 w 10000"/>
                <a:gd name="connsiteY4" fmla="*/ 7260 h 10995"/>
                <a:gd name="connsiteX5" fmla="*/ 803 w 10000"/>
                <a:gd name="connsiteY5" fmla="*/ 10995 h 10995"/>
                <a:gd name="connsiteX6" fmla="*/ 10000 w 10000"/>
                <a:gd name="connsiteY6" fmla="*/ 10660 h 10995"/>
                <a:gd name="connsiteX7" fmla="*/ 9627 w 10000"/>
                <a:gd name="connsiteY7" fmla="*/ 1675 h 10995"/>
                <a:gd name="connsiteX8" fmla="*/ 5536 w 10000"/>
                <a:gd name="connsiteY8" fmla="*/ 1353 h 10995"/>
                <a:gd name="connsiteX9" fmla="*/ 5351 w 10000"/>
                <a:gd name="connsiteY9" fmla="*/ 88 h 10995"/>
                <a:gd name="connsiteX10" fmla="*/ 5136 w 10000"/>
                <a:gd name="connsiteY10" fmla="*/ 1273 h 10995"/>
                <a:gd name="connsiteX11" fmla="*/ 946 w 10000"/>
                <a:gd name="connsiteY11" fmla="*/ 1180 h 10995"/>
                <a:gd name="connsiteX0" fmla="*/ 946 w 10000"/>
                <a:gd name="connsiteY0" fmla="*/ 1180 h 10995"/>
                <a:gd name="connsiteX1" fmla="*/ 874 w 10000"/>
                <a:gd name="connsiteY1" fmla="*/ 2610 h 10995"/>
                <a:gd name="connsiteX2" fmla="*/ 0 w 10000"/>
                <a:gd name="connsiteY2" fmla="*/ 995 h 10995"/>
                <a:gd name="connsiteX3" fmla="*/ 824 w 10000"/>
                <a:gd name="connsiteY3" fmla="*/ 3659 h 10995"/>
                <a:gd name="connsiteX4" fmla="*/ 1072 w 10000"/>
                <a:gd name="connsiteY4" fmla="*/ 7260 h 10995"/>
                <a:gd name="connsiteX5" fmla="*/ 803 w 10000"/>
                <a:gd name="connsiteY5" fmla="*/ 10995 h 10995"/>
                <a:gd name="connsiteX6" fmla="*/ 10000 w 10000"/>
                <a:gd name="connsiteY6" fmla="*/ 10660 h 10995"/>
                <a:gd name="connsiteX7" fmla="*/ 9627 w 10000"/>
                <a:gd name="connsiteY7" fmla="*/ 1675 h 10995"/>
                <a:gd name="connsiteX8" fmla="*/ 5536 w 10000"/>
                <a:gd name="connsiteY8" fmla="*/ 1353 h 10995"/>
                <a:gd name="connsiteX9" fmla="*/ 5351 w 10000"/>
                <a:gd name="connsiteY9" fmla="*/ 88 h 10995"/>
                <a:gd name="connsiteX10" fmla="*/ 5136 w 10000"/>
                <a:gd name="connsiteY10" fmla="*/ 1273 h 10995"/>
                <a:gd name="connsiteX11" fmla="*/ 946 w 10000"/>
                <a:gd name="connsiteY11" fmla="*/ 1180 h 10995"/>
                <a:gd name="connsiteX0" fmla="*/ 946 w 10000"/>
                <a:gd name="connsiteY0" fmla="*/ 1180 h 10995"/>
                <a:gd name="connsiteX1" fmla="*/ 874 w 10000"/>
                <a:gd name="connsiteY1" fmla="*/ 2610 h 10995"/>
                <a:gd name="connsiteX2" fmla="*/ 0 w 10000"/>
                <a:gd name="connsiteY2" fmla="*/ 995 h 10995"/>
                <a:gd name="connsiteX3" fmla="*/ 824 w 10000"/>
                <a:gd name="connsiteY3" fmla="*/ 3659 h 10995"/>
                <a:gd name="connsiteX4" fmla="*/ 1253 w 10000"/>
                <a:gd name="connsiteY4" fmla="*/ 6874 h 10995"/>
                <a:gd name="connsiteX5" fmla="*/ 803 w 10000"/>
                <a:gd name="connsiteY5" fmla="*/ 10995 h 10995"/>
                <a:gd name="connsiteX6" fmla="*/ 10000 w 10000"/>
                <a:gd name="connsiteY6" fmla="*/ 10660 h 10995"/>
                <a:gd name="connsiteX7" fmla="*/ 9627 w 10000"/>
                <a:gd name="connsiteY7" fmla="*/ 1675 h 10995"/>
                <a:gd name="connsiteX8" fmla="*/ 5536 w 10000"/>
                <a:gd name="connsiteY8" fmla="*/ 1353 h 10995"/>
                <a:gd name="connsiteX9" fmla="*/ 5351 w 10000"/>
                <a:gd name="connsiteY9" fmla="*/ 88 h 10995"/>
                <a:gd name="connsiteX10" fmla="*/ 5136 w 10000"/>
                <a:gd name="connsiteY10" fmla="*/ 1273 h 10995"/>
                <a:gd name="connsiteX11" fmla="*/ 946 w 10000"/>
                <a:gd name="connsiteY11" fmla="*/ 1180 h 10995"/>
                <a:gd name="connsiteX0" fmla="*/ 946 w 10000"/>
                <a:gd name="connsiteY0" fmla="*/ 1180 h 10995"/>
                <a:gd name="connsiteX1" fmla="*/ 874 w 10000"/>
                <a:gd name="connsiteY1" fmla="*/ 2610 h 10995"/>
                <a:gd name="connsiteX2" fmla="*/ 0 w 10000"/>
                <a:gd name="connsiteY2" fmla="*/ 995 h 10995"/>
                <a:gd name="connsiteX3" fmla="*/ 824 w 10000"/>
                <a:gd name="connsiteY3" fmla="*/ 3659 h 10995"/>
                <a:gd name="connsiteX4" fmla="*/ 1253 w 10000"/>
                <a:gd name="connsiteY4" fmla="*/ 6874 h 10995"/>
                <a:gd name="connsiteX5" fmla="*/ 803 w 10000"/>
                <a:gd name="connsiteY5" fmla="*/ 10995 h 10995"/>
                <a:gd name="connsiteX6" fmla="*/ 10000 w 10000"/>
                <a:gd name="connsiteY6" fmla="*/ 10660 h 10995"/>
                <a:gd name="connsiteX7" fmla="*/ 9627 w 10000"/>
                <a:gd name="connsiteY7" fmla="*/ 1675 h 10995"/>
                <a:gd name="connsiteX8" fmla="*/ 5536 w 10000"/>
                <a:gd name="connsiteY8" fmla="*/ 1353 h 10995"/>
                <a:gd name="connsiteX9" fmla="*/ 5351 w 10000"/>
                <a:gd name="connsiteY9" fmla="*/ 88 h 10995"/>
                <a:gd name="connsiteX10" fmla="*/ 5136 w 10000"/>
                <a:gd name="connsiteY10" fmla="*/ 1273 h 10995"/>
                <a:gd name="connsiteX11" fmla="*/ 946 w 10000"/>
                <a:gd name="connsiteY11" fmla="*/ 1180 h 10995"/>
                <a:gd name="connsiteX0" fmla="*/ 946 w 10000"/>
                <a:gd name="connsiteY0" fmla="*/ 1180 h 10995"/>
                <a:gd name="connsiteX1" fmla="*/ 874 w 10000"/>
                <a:gd name="connsiteY1" fmla="*/ 2610 h 10995"/>
                <a:gd name="connsiteX2" fmla="*/ 0 w 10000"/>
                <a:gd name="connsiteY2" fmla="*/ 995 h 10995"/>
                <a:gd name="connsiteX3" fmla="*/ 824 w 10000"/>
                <a:gd name="connsiteY3" fmla="*/ 3659 h 10995"/>
                <a:gd name="connsiteX4" fmla="*/ 1253 w 10000"/>
                <a:gd name="connsiteY4" fmla="*/ 6874 h 10995"/>
                <a:gd name="connsiteX5" fmla="*/ 803 w 10000"/>
                <a:gd name="connsiteY5" fmla="*/ 10995 h 10995"/>
                <a:gd name="connsiteX6" fmla="*/ 10000 w 10000"/>
                <a:gd name="connsiteY6" fmla="*/ 10660 h 10995"/>
                <a:gd name="connsiteX7" fmla="*/ 9627 w 10000"/>
                <a:gd name="connsiteY7" fmla="*/ 1675 h 10995"/>
                <a:gd name="connsiteX8" fmla="*/ 5536 w 10000"/>
                <a:gd name="connsiteY8" fmla="*/ 1353 h 10995"/>
                <a:gd name="connsiteX9" fmla="*/ 5351 w 10000"/>
                <a:gd name="connsiteY9" fmla="*/ 88 h 10995"/>
                <a:gd name="connsiteX10" fmla="*/ 5136 w 10000"/>
                <a:gd name="connsiteY10" fmla="*/ 1273 h 10995"/>
                <a:gd name="connsiteX11" fmla="*/ 946 w 10000"/>
                <a:gd name="connsiteY11" fmla="*/ 1180 h 10995"/>
                <a:gd name="connsiteX0" fmla="*/ 1337 w 10000"/>
                <a:gd name="connsiteY0" fmla="*/ 1180 h 10995"/>
                <a:gd name="connsiteX1" fmla="*/ 874 w 10000"/>
                <a:gd name="connsiteY1" fmla="*/ 2610 h 10995"/>
                <a:gd name="connsiteX2" fmla="*/ 0 w 10000"/>
                <a:gd name="connsiteY2" fmla="*/ 995 h 10995"/>
                <a:gd name="connsiteX3" fmla="*/ 824 w 10000"/>
                <a:gd name="connsiteY3" fmla="*/ 3659 h 10995"/>
                <a:gd name="connsiteX4" fmla="*/ 1253 w 10000"/>
                <a:gd name="connsiteY4" fmla="*/ 6874 h 10995"/>
                <a:gd name="connsiteX5" fmla="*/ 803 w 10000"/>
                <a:gd name="connsiteY5" fmla="*/ 10995 h 10995"/>
                <a:gd name="connsiteX6" fmla="*/ 10000 w 10000"/>
                <a:gd name="connsiteY6" fmla="*/ 10660 h 10995"/>
                <a:gd name="connsiteX7" fmla="*/ 9627 w 10000"/>
                <a:gd name="connsiteY7" fmla="*/ 1675 h 10995"/>
                <a:gd name="connsiteX8" fmla="*/ 5536 w 10000"/>
                <a:gd name="connsiteY8" fmla="*/ 1353 h 10995"/>
                <a:gd name="connsiteX9" fmla="*/ 5351 w 10000"/>
                <a:gd name="connsiteY9" fmla="*/ 88 h 10995"/>
                <a:gd name="connsiteX10" fmla="*/ 5136 w 10000"/>
                <a:gd name="connsiteY10" fmla="*/ 1273 h 10995"/>
                <a:gd name="connsiteX11" fmla="*/ 1337 w 10000"/>
                <a:gd name="connsiteY11" fmla="*/ 1180 h 10995"/>
                <a:gd name="connsiteX0" fmla="*/ 1337 w 10000"/>
                <a:gd name="connsiteY0" fmla="*/ 1180 h 10995"/>
                <a:gd name="connsiteX1" fmla="*/ 1085 w 10000"/>
                <a:gd name="connsiteY1" fmla="*/ 2456 h 10995"/>
                <a:gd name="connsiteX2" fmla="*/ 0 w 10000"/>
                <a:gd name="connsiteY2" fmla="*/ 995 h 10995"/>
                <a:gd name="connsiteX3" fmla="*/ 824 w 10000"/>
                <a:gd name="connsiteY3" fmla="*/ 3659 h 10995"/>
                <a:gd name="connsiteX4" fmla="*/ 1253 w 10000"/>
                <a:gd name="connsiteY4" fmla="*/ 6874 h 10995"/>
                <a:gd name="connsiteX5" fmla="*/ 803 w 10000"/>
                <a:gd name="connsiteY5" fmla="*/ 10995 h 10995"/>
                <a:gd name="connsiteX6" fmla="*/ 10000 w 10000"/>
                <a:gd name="connsiteY6" fmla="*/ 10660 h 10995"/>
                <a:gd name="connsiteX7" fmla="*/ 9627 w 10000"/>
                <a:gd name="connsiteY7" fmla="*/ 1675 h 10995"/>
                <a:gd name="connsiteX8" fmla="*/ 5536 w 10000"/>
                <a:gd name="connsiteY8" fmla="*/ 1353 h 10995"/>
                <a:gd name="connsiteX9" fmla="*/ 5351 w 10000"/>
                <a:gd name="connsiteY9" fmla="*/ 88 h 10995"/>
                <a:gd name="connsiteX10" fmla="*/ 5136 w 10000"/>
                <a:gd name="connsiteY10" fmla="*/ 1273 h 10995"/>
                <a:gd name="connsiteX11" fmla="*/ 1337 w 10000"/>
                <a:gd name="connsiteY11" fmla="*/ 1180 h 10995"/>
                <a:gd name="connsiteX0" fmla="*/ 1126 w 9789"/>
                <a:gd name="connsiteY0" fmla="*/ 1180 h 10995"/>
                <a:gd name="connsiteX1" fmla="*/ 874 w 9789"/>
                <a:gd name="connsiteY1" fmla="*/ 2456 h 10995"/>
                <a:gd name="connsiteX2" fmla="*/ 0 w 9789"/>
                <a:gd name="connsiteY2" fmla="*/ 300 h 10995"/>
                <a:gd name="connsiteX3" fmla="*/ 613 w 9789"/>
                <a:gd name="connsiteY3" fmla="*/ 3659 h 10995"/>
                <a:gd name="connsiteX4" fmla="*/ 1042 w 9789"/>
                <a:gd name="connsiteY4" fmla="*/ 6874 h 10995"/>
                <a:gd name="connsiteX5" fmla="*/ 592 w 9789"/>
                <a:gd name="connsiteY5" fmla="*/ 10995 h 10995"/>
                <a:gd name="connsiteX6" fmla="*/ 9789 w 9789"/>
                <a:gd name="connsiteY6" fmla="*/ 10660 h 10995"/>
                <a:gd name="connsiteX7" fmla="*/ 9416 w 9789"/>
                <a:gd name="connsiteY7" fmla="*/ 1675 h 10995"/>
                <a:gd name="connsiteX8" fmla="*/ 5325 w 9789"/>
                <a:gd name="connsiteY8" fmla="*/ 1353 h 10995"/>
                <a:gd name="connsiteX9" fmla="*/ 5140 w 9789"/>
                <a:gd name="connsiteY9" fmla="*/ 88 h 10995"/>
                <a:gd name="connsiteX10" fmla="*/ 4925 w 9789"/>
                <a:gd name="connsiteY10" fmla="*/ 1273 h 10995"/>
                <a:gd name="connsiteX11" fmla="*/ 1126 w 9789"/>
                <a:gd name="connsiteY11" fmla="*/ 1180 h 1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89" h="10995">
                  <a:moveTo>
                    <a:pt x="1126" y="1180"/>
                  </a:moveTo>
                  <a:cubicBezTo>
                    <a:pt x="1102" y="1657"/>
                    <a:pt x="898" y="1979"/>
                    <a:pt x="874" y="2456"/>
                  </a:cubicBezTo>
                  <a:lnTo>
                    <a:pt x="0" y="300"/>
                  </a:lnTo>
                  <a:cubicBezTo>
                    <a:pt x="204" y="1420"/>
                    <a:pt x="409" y="2539"/>
                    <a:pt x="613" y="3659"/>
                  </a:cubicBezTo>
                  <a:cubicBezTo>
                    <a:pt x="792" y="4703"/>
                    <a:pt x="865" y="5651"/>
                    <a:pt x="1042" y="6874"/>
                  </a:cubicBezTo>
                  <a:cubicBezTo>
                    <a:pt x="949" y="8174"/>
                    <a:pt x="909" y="8884"/>
                    <a:pt x="592" y="10995"/>
                  </a:cubicBezTo>
                  <a:lnTo>
                    <a:pt x="9789" y="10660"/>
                  </a:lnTo>
                  <a:cubicBezTo>
                    <a:pt x="9665" y="7665"/>
                    <a:pt x="9540" y="4670"/>
                    <a:pt x="9416" y="1675"/>
                  </a:cubicBezTo>
                  <a:lnTo>
                    <a:pt x="5325" y="1353"/>
                  </a:lnTo>
                  <a:cubicBezTo>
                    <a:pt x="5263" y="931"/>
                    <a:pt x="5202" y="510"/>
                    <a:pt x="5140" y="88"/>
                  </a:cubicBezTo>
                  <a:cubicBezTo>
                    <a:pt x="5150" y="-466"/>
                    <a:pt x="4915" y="1827"/>
                    <a:pt x="4925" y="1273"/>
                  </a:cubicBezTo>
                  <a:lnTo>
                    <a:pt x="1126" y="1180"/>
                  </a:lnTo>
                  <a:close/>
                </a:path>
              </a:pathLst>
            </a:custGeom>
            <a:solidFill>
              <a:srgbClr val="D5EDCF"/>
            </a:solidFill>
            <a:ln w="158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382995" name="Text Box 19"/>
            <p:cNvSpPr txBox="1">
              <a:spLocks noChangeArrowheads="1"/>
            </p:cNvSpPr>
            <p:nvPr/>
          </p:nvSpPr>
          <p:spPr bwMode="auto">
            <a:xfrm>
              <a:off x="3268" y="1182"/>
              <a:ext cx="167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Kaonic</a:t>
              </a:r>
              <a:r>
                <a:rPr lang="en-US" altLang="ja-JP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atom &amp; </a:t>
              </a:r>
              <a:r>
                <a:rPr lang="en-US" altLang="ja-JP" sz="16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Kaonic</a:t>
              </a:r>
              <a:r>
                <a:rPr lang="en-US" altLang="ja-JP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nuclei</a:t>
              </a:r>
              <a:endParaRPr lang="ja-JP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しねきゃぷしょん" panose="02000600000000000000" pitchFamily="2" charset="-128"/>
              </a:endParaRPr>
            </a:p>
          </p:txBody>
        </p:sp>
        <p:sp>
          <p:nvSpPr>
            <p:cNvPr id="382996" name="Text Box 20"/>
            <p:cNvSpPr txBox="1">
              <a:spLocks noChangeArrowheads="1"/>
            </p:cNvSpPr>
            <p:nvPr/>
          </p:nvSpPr>
          <p:spPr bwMode="auto">
            <a:xfrm>
              <a:off x="3190" y="1407"/>
              <a:ext cx="174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altLang="ja-JP" sz="16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deeply bound </a:t>
              </a:r>
              <a:r>
                <a:rPr lang="en-US" altLang="ja-JP" sz="1600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Kaonic</a:t>
              </a:r>
              <a:r>
                <a:rPr lang="en-US" altLang="ja-JP" sz="16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nuclei ?</a:t>
              </a:r>
            </a:p>
            <a:p>
              <a:pPr>
                <a:buFontTx/>
                <a:buChar char="•"/>
              </a:pPr>
              <a:r>
                <a:rPr lang="en-US" altLang="ja-JP" sz="16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deeply bound </a:t>
              </a:r>
              <a:r>
                <a:rPr lang="en-US" altLang="ja-JP" sz="1600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Kaonic</a:t>
              </a:r>
              <a:r>
                <a:rPr lang="en-US" altLang="ja-JP" sz="16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Atom ?</a:t>
              </a:r>
            </a:p>
          </p:txBody>
        </p:sp>
      </p:grpSp>
      <p:grpSp>
        <p:nvGrpSpPr>
          <p:cNvPr id="382999" name="Group 23"/>
          <p:cNvGrpSpPr>
            <a:grpSpLocks/>
          </p:cNvGrpSpPr>
          <p:nvPr/>
        </p:nvGrpSpPr>
        <p:grpSpPr bwMode="auto">
          <a:xfrm>
            <a:off x="4452463" y="3571600"/>
            <a:ext cx="4164013" cy="730250"/>
            <a:chOff x="2907" y="2078"/>
            <a:chExt cx="2623" cy="460"/>
          </a:xfrm>
        </p:grpSpPr>
        <p:sp>
          <p:nvSpPr>
            <p:cNvPr id="383000" name="Freeform 24"/>
            <p:cNvSpPr>
              <a:spLocks/>
            </p:cNvSpPr>
            <p:nvPr/>
          </p:nvSpPr>
          <p:spPr bwMode="auto">
            <a:xfrm>
              <a:off x="2907" y="2078"/>
              <a:ext cx="2623" cy="460"/>
            </a:xfrm>
            <a:custGeom>
              <a:avLst/>
              <a:gdLst>
                <a:gd name="T0" fmla="*/ 463 w 2616"/>
                <a:gd name="T1" fmla="*/ 0 h 460"/>
                <a:gd name="T2" fmla="*/ 431 w 2616"/>
                <a:gd name="T3" fmla="*/ 194 h 460"/>
                <a:gd name="T4" fmla="*/ 0 w 2616"/>
                <a:gd name="T5" fmla="*/ 210 h 460"/>
                <a:gd name="T6" fmla="*/ 404 w 2616"/>
                <a:gd name="T7" fmla="*/ 296 h 460"/>
                <a:gd name="T8" fmla="*/ 377 w 2616"/>
                <a:gd name="T9" fmla="*/ 452 h 460"/>
                <a:gd name="T10" fmla="*/ 2579 w 2616"/>
                <a:gd name="T11" fmla="*/ 460 h 460"/>
                <a:gd name="T12" fmla="*/ 2616 w 2616"/>
                <a:gd name="T13" fmla="*/ 16 h 460"/>
                <a:gd name="T14" fmla="*/ 463 w 2616"/>
                <a:gd name="T15" fmla="*/ 0 h 460"/>
                <a:gd name="connsiteX0" fmla="*/ 1770 w 10026"/>
                <a:gd name="connsiteY0" fmla="*/ 0 h 10000"/>
                <a:gd name="connsiteX1" fmla="*/ 1648 w 10026"/>
                <a:gd name="connsiteY1" fmla="*/ 4217 h 10000"/>
                <a:gd name="connsiteX2" fmla="*/ 0 w 10026"/>
                <a:gd name="connsiteY2" fmla="*/ 4565 h 10000"/>
                <a:gd name="connsiteX3" fmla="*/ 1544 w 10026"/>
                <a:gd name="connsiteY3" fmla="*/ 6435 h 10000"/>
                <a:gd name="connsiteX4" fmla="*/ 1441 w 10026"/>
                <a:gd name="connsiteY4" fmla="*/ 9826 h 10000"/>
                <a:gd name="connsiteX5" fmla="*/ 9859 w 10026"/>
                <a:gd name="connsiteY5" fmla="*/ 10000 h 10000"/>
                <a:gd name="connsiteX6" fmla="*/ 10026 w 10026"/>
                <a:gd name="connsiteY6" fmla="*/ 2882 h 10000"/>
                <a:gd name="connsiteX7" fmla="*/ 1770 w 10026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26" h="10000">
                  <a:moveTo>
                    <a:pt x="1770" y="0"/>
                  </a:moveTo>
                  <a:cubicBezTo>
                    <a:pt x="1729" y="1406"/>
                    <a:pt x="1689" y="2811"/>
                    <a:pt x="1648" y="4217"/>
                  </a:cubicBezTo>
                  <a:lnTo>
                    <a:pt x="0" y="4565"/>
                  </a:lnTo>
                  <a:lnTo>
                    <a:pt x="1544" y="6435"/>
                  </a:lnTo>
                  <a:cubicBezTo>
                    <a:pt x="1510" y="7565"/>
                    <a:pt x="1475" y="8696"/>
                    <a:pt x="1441" y="9826"/>
                  </a:cubicBezTo>
                  <a:lnTo>
                    <a:pt x="9859" y="10000"/>
                  </a:lnTo>
                  <a:cubicBezTo>
                    <a:pt x="9915" y="7627"/>
                    <a:pt x="9970" y="5255"/>
                    <a:pt x="10026" y="2882"/>
                  </a:cubicBezTo>
                  <a:lnTo>
                    <a:pt x="1770" y="0"/>
                  </a:lnTo>
                  <a:close/>
                </a:path>
              </a:pathLst>
            </a:custGeom>
            <a:solidFill>
              <a:srgbClr val="F0FAF1"/>
            </a:solidFill>
            <a:ln w="158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383001" name="Text Box 25"/>
            <p:cNvSpPr txBox="1">
              <a:spLocks noChangeArrowheads="1"/>
            </p:cNvSpPr>
            <p:nvPr/>
          </p:nvSpPr>
          <p:spPr bwMode="auto">
            <a:xfrm>
              <a:off x="3451" y="2106"/>
              <a:ext cx="9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anose="05050102010706020507" pitchFamily="18" charset="2"/>
                </a:rPr>
                <a:t>f</a:t>
              </a:r>
              <a:r>
                <a:rPr lang="en-US" altLang="ja-JP" sz="18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altLang="ja-JP" sz="18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しねきゃぷしょん" panose="02000600000000000000" pitchFamily="2" charset="-128"/>
                </a:rPr>
                <a:t>m</a:t>
              </a:r>
              <a:r>
                <a:rPr lang="en-US" altLang="ja-JP" sz="18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しねきゃぷしょん" panose="02000600000000000000" pitchFamily="2" charset="-128"/>
                </a:rPr>
                <a:t>esic nuclei</a:t>
              </a:r>
              <a:endParaRPr lang="ja-JP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ea typeface="しねきゃぷしょん" panose="02000600000000000000" pitchFamily="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300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842" y="2285"/>
                  <a:ext cx="1077" cy="2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FontTx/>
                    <a:buChar char="•"/>
                  </a:pPr>
                  <a:r>
                    <a:rPr lang="en-US" altLang="ja-JP" sz="1800" dirty="0" smtClean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1800" b="0" i="1" smtClean="0"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b="0" i="1" smtClean="0"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1800" b="0" i="1" smtClean="0"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</m:oMath>
                  </a14:m>
                  <a:r>
                    <a:rPr lang="en-US" altLang="ja-JP" sz="1800" dirty="0" smtClean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 in medium</a:t>
                  </a:r>
                  <a:endParaRPr lang="en-US" altLang="ja-JP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83002" name="Text 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42" y="2285"/>
                  <a:ext cx="1077" cy="24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500" t="-9375" r="-3929" b="-25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3004" name="Group 28"/>
          <p:cNvGrpSpPr>
            <a:grpSpLocks/>
          </p:cNvGrpSpPr>
          <p:nvPr/>
        </p:nvGrpSpPr>
        <p:grpSpPr bwMode="auto">
          <a:xfrm>
            <a:off x="76200" y="2376488"/>
            <a:ext cx="2992438" cy="4433887"/>
            <a:chOff x="48" y="1497"/>
            <a:chExt cx="1885" cy="2793"/>
          </a:xfrm>
        </p:grpSpPr>
        <p:sp>
          <p:nvSpPr>
            <p:cNvPr id="383005" name="Freeform 29"/>
            <p:cNvSpPr>
              <a:spLocks/>
            </p:cNvSpPr>
            <p:nvPr/>
          </p:nvSpPr>
          <p:spPr bwMode="auto">
            <a:xfrm>
              <a:off x="48" y="1497"/>
              <a:ext cx="1885" cy="2793"/>
            </a:xfrm>
            <a:custGeom>
              <a:avLst/>
              <a:gdLst>
                <a:gd name="T0" fmla="*/ 27 w 1885"/>
                <a:gd name="T1" fmla="*/ 80 h 2793"/>
                <a:gd name="T2" fmla="*/ 0 w 1885"/>
                <a:gd name="T3" fmla="*/ 2616 h 2793"/>
                <a:gd name="T4" fmla="*/ 135 w 1885"/>
                <a:gd name="T5" fmla="*/ 2793 h 2793"/>
                <a:gd name="T6" fmla="*/ 1885 w 1885"/>
                <a:gd name="T7" fmla="*/ 2772 h 2793"/>
                <a:gd name="T8" fmla="*/ 1885 w 1885"/>
                <a:gd name="T9" fmla="*/ 705 h 2793"/>
                <a:gd name="T10" fmla="*/ 1572 w 1885"/>
                <a:gd name="T11" fmla="*/ 333 h 2793"/>
                <a:gd name="T12" fmla="*/ 1707 w 1885"/>
                <a:gd name="T13" fmla="*/ 296 h 2793"/>
                <a:gd name="T14" fmla="*/ 1540 w 1885"/>
                <a:gd name="T15" fmla="*/ 253 h 2793"/>
                <a:gd name="T16" fmla="*/ 1303 w 1885"/>
                <a:gd name="T17" fmla="*/ 0 h 2793"/>
                <a:gd name="T18" fmla="*/ 27 w 1885"/>
                <a:gd name="T19" fmla="*/ 80 h 2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5" h="2793">
                  <a:moveTo>
                    <a:pt x="27" y="80"/>
                  </a:moveTo>
                  <a:lnTo>
                    <a:pt x="0" y="2616"/>
                  </a:lnTo>
                  <a:lnTo>
                    <a:pt x="135" y="2793"/>
                  </a:lnTo>
                  <a:lnTo>
                    <a:pt x="1885" y="2772"/>
                  </a:lnTo>
                  <a:lnTo>
                    <a:pt x="1885" y="705"/>
                  </a:lnTo>
                  <a:lnTo>
                    <a:pt x="1572" y="333"/>
                  </a:lnTo>
                  <a:lnTo>
                    <a:pt x="1707" y="296"/>
                  </a:lnTo>
                  <a:lnTo>
                    <a:pt x="1540" y="253"/>
                  </a:lnTo>
                  <a:lnTo>
                    <a:pt x="1303" y="0"/>
                  </a:lnTo>
                  <a:lnTo>
                    <a:pt x="27" y="80"/>
                  </a:lnTo>
                  <a:close/>
                </a:path>
              </a:pathLst>
            </a:custGeom>
            <a:solidFill>
              <a:srgbClr val="DFDFF1"/>
            </a:solidFill>
            <a:ln w="158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endParaRPr lang="ja-JP" altLang="en-US"/>
            </a:p>
          </p:txBody>
        </p:sp>
        <p:sp>
          <p:nvSpPr>
            <p:cNvPr id="383006" name="Text Box 30"/>
            <p:cNvSpPr txBox="1">
              <a:spLocks noChangeArrowheads="1"/>
            </p:cNvSpPr>
            <p:nvPr/>
          </p:nvSpPr>
          <p:spPr bwMode="auto">
            <a:xfrm>
              <a:off x="96" y="1584"/>
              <a:ext cx="108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ja-JP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anose="05050102010706020507" pitchFamily="18" charset="2"/>
                </a:rPr>
                <a:t>w</a:t>
              </a:r>
              <a:r>
                <a:rPr lang="en-US" altLang="ja-JP" sz="16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altLang="ja-JP" sz="16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しねきゃぷしょん" panose="02000600000000000000" pitchFamily="2" charset="-128"/>
                </a:rPr>
                <a:t>m</a:t>
              </a:r>
              <a:r>
                <a:rPr lang="en-US" altLang="ja-JP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しねきゃぷしょん" panose="02000600000000000000" pitchFamily="2" charset="-128"/>
                </a:rPr>
                <a:t>esic nuclei</a:t>
              </a:r>
              <a:endParaRPr lang="ja-JP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しねきゃぷしょん" panose="02000600000000000000" pitchFamily="2" charset="-128"/>
              </a:endParaRPr>
            </a:p>
          </p:txBody>
        </p:sp>
        <p:sp>
          <p:nvSpPr>
            <p:cNvPr id="383007" name="Text Box 31"/>
            <p:cNvSpPr txBox="1">
              <a:spLocks noChangeArrowheads="1"/>
            </p:cNvSpPr>
            <p:nvPr/>
          </p:nvSpPr>
          <p:spPr bwMode="auto">
            <a:xfrm>
              <a:off x="96" y="1776"/>
              <a:ext cx="15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altLang="ja-JP" sz="18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attraction ?  repulsion ?</a:t>
              </a:r>
            </a:p>
          </p:txBody>
        </p:sp>
        <p:sp>
          <p:nvSpPr>
            <p:cNvPr id="383008" name="Text Box 32"/>
            <p:cNvSpPr txBox="1">
              <a:spLocks noChangeArrowheads="1"/>
            </p:cNvSpPr>
            <p:nvPr/>
          </p:nvSpPr>
          <p:spPr bwMode="auto">
            <a:xfrm>
              <a:off x="1528" y="4047"/>
              <a:ext cx="24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100</a:t>
              </a:r>
            </a:p>
          </p:txBody>
        </p:sp>
        <p:sp>
          <p:nvSpPr>
            <p:cNvPr id="383009" name="Text Box 33"/>
            <p:cNvSpPr txBox="1">
              <a:spLocks noChangeArrowheads="1"/>
            </p:cNvSpPr>
            <p:nvPr/>
          </p:nvSpPr>
          <p:spPr bwMode="auto">
            <a:xfrm>
              <a:off x="144" y="1968"/>
              <a:ext cx="12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900" u="sng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H.N.</a:t>
              </a:r>
              <a:r>
                <a:rPr lang="en-US" altLang="ja-JP" sz="9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 Jido, Hirenzaki, NPA761(05)92</a:t>
              </a:r>
            </a:p>
          </p:txBody>
        </p:sp>
        <p:grpSp>
          <p:nvGrpSpPr>
            <p:cNvPr id="383010" name="Group 34"/>
            <p:cNvGrpSpPr>
              <a:grpSpLocks/>
            </p:cNvGrpSpPr>
            <p:nvPr/>
          </p:nvGrpSpPr>
          <p:grpSpPr bwMode="auto">
            <a:xfrm>
              <a:off x="88" y="2201"/>
              <a:ext cx="1592" cy="2071"/>
              <a:chOff x="145" y="1796"/>
              <a:chExt cx="1679" cy="2183"/>
            </a:xfrm>
          </p:grpSpPr>
          <p:sp>
            <p:nvSpPr>
              <p:cNvPr id="383011" name="Text Box 35"/>
              <p:cNvSpPr txBox="1">
                <a:spLocks noChangeArrowheads="1"/>
              </p:cNvSpPr>
              <p:nvPr/>
            </p:nvSpPr>
            <p:spPr bwMode="auto">
              <a:xfrm>
                <a:off x="233" y="1796"/>
                <a:ext cx="215" cy="1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ja-JP" sz="1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12</a:t>
                </a:r>
              </a:p>
            </p:txBody>
          </p:sp>
          <p:grpSp>
            <p:nvGrpSpPr>
              <p:cNvPr id="383012" name="Group 36"/>
              <p:cNvGrpSpPr>
                <a:grpSpLocks/>
              </p:cNvGrpSpPr>
              <p:nvPr/>
            </p:nvGrpSpPr>
            <p:grpSpPr bwMode="auto">
              <a:xfrm>
                <a:off x="145" y="1854"/>
                <a:ext cx="1679" cy="2125"/>
                <a:chOff x="145" y="1854"/>
                <a:chExt cx="1679" cy="2125"/>
              </a:xfrm>
            </p:grpSpPr>
            <p:pic>
              <p:nvPicPr>
                <p:cNvPr id="383013" name="Picture 37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" y="1854"/>
                  <a:ext cx="1392" cy="9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83014" name="Picture 38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" y="2816"/>
                  <a:ext cx="1392" cy="9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83015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063" y="3744"/>
                  <a:ext cx="169" cy="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0</a:t>
                  </a:r>
                </a:p>
              </p:txBody>
            </p:sp>
            <p:sp>
              <p:nvSpPr>
                <p:cNvPr id="383016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661" y="3744"/>
                  <a:ext cx="243" cy="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-50</a:t>
                  </a:r>
                </a:p>
              </p:txBody>
            </p:sp>
            <p:sp>
              <p:nvSpPr>
                <p:cNvPr id="383017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372" y="3744"/>
                  <a:ext cx="215" cy="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50</a:t>
                  </a:r>
                </a:p>
              </p:txBody>
            </p:sp>
            <p:sp>
              <p:nvSpPr>
                <p:cNvPr id="383018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78" y="3744"/>
                  <a:ext cx="336" cy="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-100</a:t>
                  </a:r>
                </a:p>
              </p:txBody>
            </p:sp>
            <p:sp>
              <p:nvSpPr>
                <p:cNvPr id="38301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867" y="3828"/>
                  <a:ext cx="610" cy="1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ja-JP" sz="9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E</a:t>
                  </a:r>
                  <a:r>
                    <a:rPr lang="en-US" altLang="ja-JP" sz="900" baseline="-25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ex</a:t>
                  </a:r>
                  <a:r>
                    <a:rPr lang="en-US" altLang="ja-JP" sz="9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 – E</a:t>
                  </a:r>
                  <a:r>
                    <a:rPr lang="en-US" altLang="ja-JP" sz="900" baseline="-25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0</a:t>
                  </a:r>
                  <a:r>
                    <a:rPr lang="en-US" altLang="ja-JP" sz="9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 [MeV]</a:t>
                  </a:r>
                </a:p>
              </p:txBody>
            </p:sp>
            <p:sp>
              <p:nvSpPr>
                <p:cNvPr id="383020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33" y="2876"/>
                  <a:ext cx="215" cy="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10</a:t>
                  </a:r>
                </a:p>
              </p:txBody>
            </p:sp>
            <p:sp>
              <p:nvSpPr>
                <p:cNvPr id="383021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79" y="3029"/>
                  <a:ext cx="169" cy="1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8</a:t>
                  </a:r>
                </a:p>
              </p:txBody>
            </p:sp>
            <p:sp>
              <p:nvSpPr>
                <p:cNvPr id="383022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79" y="3186"/>
                  <a:ext cx="169" cy="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6</a:t>
                  </a:r>
                </a:p>
              </p:txBody>
            </p:sp>
            <p:sp>
              <p:nvSpPr>
                <p:cNvPr id="383023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79" y="3339"/>
                  <a:ext cx="169" cy="1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4</a:t>
                  </a:r>
                </a:p>
              </p:txBody>
            </p:sp>
            <p:sp>
              <p:nvSpPr>
                <p:cNvPr id="383024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79" y="3493"/>
                  <a:ext cx="169" cy="1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2</a:t>
                  </a:r>
                </a:p>
              </p:txBody>
            </p:sp>
            <p:sp>
              <p:nvSpPr>
                <p:cNvPr id="383025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88" y="3648"/>
                  <a:ext cx="160" cy="1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r"/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0</a:t>
                  </a:r>
                </a:p>
              </p:txBody>
            </p:sp>
            <p:sp>
              <p:nvSpPr>
                <p:cNvPr id="383026" name="Text Box 50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-211" y="2756"/>
                  <a:ext cx="864" cy="1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ja-JP" sz="9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d</a:t>
                  </a:r>
                  <a:r>
                    <a:rPr lang="en-US" altLang="ja-JP" sz="900" baseline="30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2</a:t>
                  </a:r>
                  <a:r>
                    <a:rPr lang="en-US" altLang="ja-JP" sz="9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Symbol" panose="05050102010706020507" pitchFamily="18" charset="2"/>
                    </a:rPr>
                    <a:t>s</a:t>
                  </a:r>
                  <a:r>
                    <a:rPr lang="en-US" altLang="ja-JP" sz="9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/d</a:t>
                  </a:r>
                  <a:r>
                    <a:rPr lang="en-US" altLang="ja-JP" sz="9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Symbol" panose="05050102010706020507" pitchFamily="18" charset="2"/>
                    </a:rPr>
                    <a:t>W</a:t>
                  </a:r>
                  <a:r>
                    <a:rPr lang="en-US" altLang="ja-JP" sz="9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dE [nb/sr MeV]</a:t>
                  </a:r>
                </a:p>
              </p:txBody>
            </p:sp>
            <p:sp>
              <p:nvSpPr>
                <p:cNvPr id="383027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233" y="1950"/>
                  <a:ext cx="215" cy="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10</a:t>
                  </a:r>
                </a:p>
              </p:txBody>
            </p:sp>
            <p:sp>
              <p:nvSpPr>
                <p:cNvPr id="383028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279" y="2104"/>
                  <a:ext cx="169" cy="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8</a:t>
                  </a:r>
                </a:p>
              </p:txBody>
            </p:sp>
            <p:sp>
              <p:nvSpPr>
                <p:cNvPr id="383029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79" y="2259"/>
                  <a:ext cx="169" cy="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6</a:t>
                  </a:r>
                </a:p>
              </p:txBody>
            </p:sp>
            <p:sp>
              <p:nvSpPr>
                <p:cNvPr id="383030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279" y="2413"/>
                  <a:ext cx="169" cy="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4</a:t>
                  </a:r>
                </a:p>
              </p:txBody>
            </p:sp>
            <p:sp>
              <p:nvSpPr>
                <p:cNvPr id="383031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279" y="2567"/>
                  <a:ext cx="169" cy="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2</a:t>
                  </a:r>
                </a:p>
              </p:txBody>
            </p:sp>
            <p:sp>
              <p:nvSpPr>
                <p:cNvPr id="383032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88" y="2722"/>
                  <a:ext cx="160" cy="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r"/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0</a:t>
                  </a:r>
                </a:p>
              </p:txBody>
            </p:sp>
          </p:grpSp>
        </p:grpSp>
        <p:sp>
          <p:nvSpPr>
            <p:cNvPr id="383033" name="Text Box 57"/>
            <p:cNvSpPr txBox="1">
              <a:spLocks noChangeArrowheads="1"/>
            </p:cNvSpPr>
            <p:nvPr/>
          </p:nvSpPr>
          <p:spPr bwMode="auto">
            <a:xfrm>
              <a:off x="335" y="3600"/>
              <a:ext cx="8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800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12</a:t>
              </a:r>
              <a:r>
                <a:rPr lang="en-US" altLang="ja-JP" sz="1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C(</a:t>
              </a:r>
              <a:r>
                <a:rPr lang="en-US" altLang="ja-JP" sz="18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anose="05050102010706020507" pitchFamily="18" charset="2"/>
                </a:rPr>
                <a:t>g</a:t>
              </a:r>
              <a:r>
                <a:rPr lang="en-US" altLang="ja-JP" sz="18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,p</a:t>
              </a:r>
              <a:r>
                <a:rPr lang="en-US" altLang="ja-JP" sz="1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  <a:r>
                <a:rPr lang="en-US" altLang="ja-JP" sz="1800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11</a:t>
              </a:r>
              <a:r>
                <a:rPr lang="en-US" altLang="ja-JP" sz="1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  <a:r>
                <a:rPr lang="en-US" altLang="ja-JP" sz="1800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anose="05050102010706020507" pitchFamily="18" charset="2"/>
                </a:rPr>
                <a:t>w</a:t>
              </a:r>
            </a:p>
          </p:txBody>
        </p:sp>
        <p:sp>
          <p:nvSpPr>
            <p:cNvPr id="383034" name="Text Box 58"/>
            <p:cNvSpPr txBox="1">
              <a:spLocks noChangeArrowheads="1"/>
            </p:cNvSpPr>
            <p:nvPr/>
          </p:nvSpPr>
          <p:spPr bwMode="auto">
            <a:xfrm>
              <a:off x="144" y="2092"/>
              <a:ext cx="172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9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Kaskulov,</a:t>
              </a:r>
              <a:r>
                <a:rPr lang="en-US" altLang="ja-JP" sz="900" u="sng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H.N.</a:t>
              </a:r>
              <a:r>
                <a:rPr lang="en-US" altLang="ja-JP" sz="9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,Hirenzaki, Oset, PRC75(07)064616</a:t>
              </a:r>
            </a:p>
          </p:txBody>
        </p:sp>
      </p:grpSp>
      <p:grpSp>
        <p:nvGrpSpPr>
          <p:cNvPr id="383035" name="Group 59"/>
          <p:cNvGrpSpPr>
            <a:grpSpLocks/>
          </p:cNvGrpSpPr>
          <p:nvPr/>
        </p:nvGrpSpPr>
        <p:grpSpPr bwMode="auto">
          <a:xfrm>
            <a:off x="3670072" y="4148133"/>
            <a:ext cx="4953000" cy="2690813"/>
            <a:chOff x="2256" y="2592"/>
            <a:chExt cx="3120" cy="1695"/>
          </a:xfrm>
        </p:grpSpPr>
        <p:grpSp>
          <p:nvGrpSpPr>
            <p:cNvPr id="383036" name="Group 60"/>
            <p:cNvGrpSpPr>
              <a:grpSpLocks/>
            </p:cNvGrpSpPr>
            <p:nvPr/>
          </p:nvGrpSpPr>
          <p:grpSpPr bwMode="auto">
            <a:xfrm>
              <a:off x="2256" y="2592"/>
              <a:ext cx="3120" cy="1695"/>
              <a:chOff x="2256" y="2592"/>
              <a:chExt cx="3120" cy="1695"/>
            </a:xfrm>
          </p:grpSpPr>
          <p:sp>
            <p:nvSpPr>
              <p:cNvPr id="383037" name="Freeform 61"/>
              <p:cNvSpPr>
                <a:spLocks/>
              </p:cNvSpPr>
              <p:nvPr/>
            </p:nvSpPr>
            <p:spPr bwMode="auto">
              <a:xfrm>
                <a:off x="2256" y="2592"/>
                <a:ext cx="3120" cy="1680"/>
              </a:xfrm>
              <a:custGeom>
                <a:avLst/>
                <a:gdLst>
                  <a:gd name="T0" fmla="*/ 3120 w 3120"/>
                  <a:gd name="T1" fmla="*/ 1440 h 1680"/>
                  <a:gd name="T2" fmla="*/ 2880 w 3120"/>
                  <a:gd name="T3" fmla="*/ 1680 h 1680"/>
                  <a:gd name="T4" fmla="*/ 144 w 3120"/>
                  <a:gd name="T5" fmla="*/ 1680 h 1680"/>
                  <a:gd name="T6" fmla="*/ 107 w 3120"/>
                  <a:gd name="T7" fmla="*/ 358 h 1680"/>
                  <a:gd name="T8" fmla="*/ 0 w 3120"/>
                  <a:gd name="T9" fmla="*/ 0 h 1680"/>
                  <a:gd name="T10" fmla="*/ 156 w 3120"/>
                  <a:gd name="T11" fmla="*/ 164 h 1680"/>
                  <a:gd name="T12" fmla="*/ 339 w 3120"/>
                  <a:gd name="T13" fmla="*/ 19 h 1680"/>
                  <a:gd name="T14" fmla="*/ 3116 w 3120"/>
                  <a:gd name="T15" fmla="*/ 132 h 1680"/>
                  <a:gd name="T16" fmla="*/ 3120 w 3120"/>
                  <a:gd name="T17" fmla="*/ 1440 h 1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20" h="1680">
                    <a:moveTo>
                      <a:pt x="3120" y="1440"/>
                    </a:moveTo>
                    <a:lnTo>
                      <a:pt x="2880" y="1680"/>
                    </a:lnTo>
                    <a:lnTo>
                      <a:pt x="144" y="1680"/>
                    </a:lnTo>
                    <a:lnTo>
                      <a:pt x="107" y="358"/>
                    </a:lnTo>
                    <a:lnTo>
                      <a:pt x="0" y="0"/>
                    </a:lnTo>
                    <a:lnTo>
                      <a:pt x="156" y="164"/>
                    </a:lnTo>
                    <a:lnTo>
                      <a:pt x="339" y="19"/>
                    </a:lnTo>
                    <a:lnTo>
                      <a:pt x="3116" y="132"/>
                    </a:lnTo>
                    <a:lnTo>
                      <a:pt x="3120" y="1440"/>
                    </a:lnTo>
                    <a:close/>
                  </a:path>
                </a:pathLst>
              </a:custGeom>
              <a:solidFill>
                <a:srgbClr val="EDD7F1"/>
              </a:solidFill>
              <a:ln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endParaRPr lang="ja-JP" altLang="en-US"/>
              </a:p>
            </p:txBody>
          </p:sp>
          <p:grpSp>
            <p:nvGrpSpPr>
              <p:cNvPr id="383038" name="Group 62"/>
              <p:cNvGrpSpPr>
                <a:grpSpLocks/>
              </p:cNvGrpSpPr>
              <p:nvPr/>
            </p:nvGrpSpPr>
            <p:grpSpPr bwMode="auto">
              <a:xfrm>
                <a:off x="2496" y="3024"/>
                <a:ext cx="2626" cy="1263"/>
                <a:chOff x="2496" y="2928"/>
                <a:chExt cx="2626" cy="1263"/>
              </a:xfrm>
            </p:grpSpPr>
            <p:pic>
              <p:nvPicPr>
                <p:cNvPr id="383039" name="Picture 63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36" y="2976"/>
                  <a:ext cx="2314" cy="9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83040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2597" y="2928"/>
                  <a:ext cx="16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6</a:t>
                  </a:r>
                </a:p>
              </p:txBody>
            </p:sp>
            <p:sp>
              <p:nvSpPr>
                <p:cNvPr id="383041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597" y="3232"/>
                  <a:ext cx="16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4</a:t>
                  </a:r>
                </a:p>
              </p:txBody>
            </p:sp>
            <p:sp>
              <p:nvSpPr>
                <p:cNvPr id="383042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2597" y="3536"/>
                  <a:ext cx="16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2</a:t>
                  </a:r>
                </a:p>
              </p:txBody>
            </p:sp>
            <p:sp>
              <p:nvSpPr>
                <p:cNvPr id="383043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2597" y="3840"/>
                  <a:ext cx="16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0</a:t>
                  </a:r>
                </a:p>
              </p:txBody>
            </p:sp>
            <p:sp>
              <p:nvSpPr>
                <p:cNvPr id="383044" name="Text Box 68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2159" y="3409"/>
                  <a:ext cx="817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9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d</a:t>
                  </a:r>
                  <a:r>
                    <a:rPr lang="en-US" altLang="ja-JP" sz="900" baseline="30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2</a:t>
                  </a:r>
                  <a:r>
                    <a:rPr lang="en-US" altLang="ja-JP" sz="9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Symbol" panose="05050102010706020507" pitchFamily="18" charset="2"/>
                    </a:rPr>
                    <a:t>s</a:t>
                  </a:r>
                  <a:r>
                    <a:rPr lang="en-US" altLang="ja-JP" sz="9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/d</a:t>
                  </a:r>
                  <a:r>
                    <a:rPr lang="en-US" altLang="ja-JP" sz="9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Symbol" panose="05050102010706020507" pitchFamily="18" charset="2"/>
                    </a:rPr>
                    <a:t>W</a:t>
                  </a:r>
                  <a:r>
                    <a:rPr lang="en-US" altLang="ja-JP" sz="9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dE [nb/sr MeV]</a:t>
                  </a:r>
                </a:p>
              </p:txBody>
            </p:sp>
            <p:sp>
              <p:nvSpPr>
                <p:cNvPr id="383045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2640" y="3941"/>
                  <a:ext cx="22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3.2</a:t>
                  </a:r>
                </a:p>
              </p:txBody>
            </p:sp>
            <p:sp>
              <p:nvSpPr>
                <p:cNvPr id="383046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962" y="3941"/>
                  <a:ext cx="22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3.1</a:t>
                  </a:r>
                </a:p>
              </p:txBody>
            </p:sp>
            <p:sp>
              <p:nvSpPr>
                <p:cNvPr id="383047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3284" y="3941"/>
                  <a:ext cx="22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3.0</a:t>
                  </a:r>
                </a:p>
              </p:txBody>
            </p:sp>
            <p:sp>
              <p:nvSpPr>
                <p:cNvPr id="383048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3606" y="3941"/>
                  <a:ext cx="22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2.9</a:t>
                  </a:r>
                </a:p>
              </p:txBody>
            </p:sp>
            <p:sp>
              <p:nvSpPr>
                <p:cNvPr id="383049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3929" y="3941"/>
                  <a:ext cx="22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2.8</a:t>
                  </a:r>
                </a:p>
              </p:txBody>
            </p:sp>
            <p:sp>
              <p:nvSpPr>
                <p:cNvPr id="383050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4251" y="3941"/>
                  <a:ext cx="22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2.7</a:t>
                  </a:r>
                </a:p>
              </p:txBody>
            </p:sp>
            <p:sp>
              <p:nvSpPr>
                <p:cNvPr id="383051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4573" y="3941"/>
                  <a:ext cx="22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2.6</a:t>
                  </a:r>
                </a:p>
              </p:txBody>
            </p:sp>
            <p:sp>
              <p:nvSpPr>
                <p:cNvPr id="383052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896" y="3941"/>
                  <a:ext cx="22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2.5</a:t>
                  </a:r>
                </a:p>
              </p:txBody>
            </p:sp>
            <p:sp>
              <p:nvSpPr>
                <p:cNvPr id="383053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3678" y="4037"/>
                  <a:ext cx="4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E</a:t>
                  </a:r>
                  <a:r>
                    <a:rPr lang="en-US" altLang="ja-JP" sz="1000" baseline="-25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p</a:t>
                  </a:r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 [GeV]</a:t>
                  </a:r>
                  <a:endParaRPr lang="en-US" altLang="ja-JP" sz="1000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383054" name="Text Box 78"/>
              <p:cNvSpPr txBox="1">
                <a:spLocks noChangeArrowheads="1"/>
              </p:cNvSpPr>
              <p:nvPr/>
            </p:nvSpPr>
            <p:spPr bwMode="auto">
              <a:xfrm>
                <a:off x="2638" y="2688"/>
                <a:ext cx="118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ja-JP" sz="1800" b="1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Symbol" panose="05050102010706020507" pitchFamily="18" charset="2"/>
                  </a:rPr>
                  <a:t>h</a:t>
                </a:r>
                <a:r>
                  <a:rPr lang="en-US" altLang="ja-JP" sz="18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</a:rPr>
                  <a:t>’ </a:t>
                </a:r>
                <a:r>
                  <a:rPr lang="en-US" altLang="ja-JP" sz="18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しねきゃぷしょん" panose="02000600000000000000" pitchFamily="2" charset="-128"/>
                  </a:rPr>
                  <a:t>mesic nuclei</a:t>
                </a:r>
                <a:endParaRPr lang="ja-JP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ea typeface="しねきゃぷしょん" panose="02000600000000000000" pitchFamily="2" charset="-128"/>
                </a:endParaRPr>
              </a:p>
            </p:txBody>
          </p:sp>
          <p:sp>
            <p:nvSpPr>
              <p:cNvPr id="383055" name="Text Box 79"/>
              <p:cNvSpPr txBox="1">
                <a:spLocks noChangeArrowheads="1"/>
              </p:cNvSpPr>
              <p:nvPr/>
            </p:nvSpPr>
            <p:spPr bwMode="auto">
              <a:xfrm>
                <a:off x="2726" y="2880"/>
                <a:ext cx="2146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Tx/>
                  <a:buChar char="•"/>
                </a:pPr>
                <a:r>
                  <a:rPr lang="en-US" altLang="ja-JP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U</a:t>
                </a:r>
                <a:r>
                  <a:rPr lang="en-US" altLang="ja-JP" sz="1600" baseline="-250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</a:t>
                </a:r>
                <a:r>
                  <a:rPr lang="en-US" altLang="ja-JP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(1) anomaly effect at finite density</a:t>
                </a:r>
              </a:p>
            </p:txBody>
          </p:sp>
        </p:grpSp>
        <p:sp>
          <p:nvSpPr>
            <p:cNvPr id="383056" name="Text Box 80"/>
            <p:cNvSpPr txBox="1">
              <a:spLocks noChangeArrowheads="1"/>
            </p:cNvSpPr>
            <p:nvPr/>
          </p:nvSpPr>
          <p:spPr bwMode="auto">
            <a:xfrm>
              <a:off x="3552" y="3072"/>
              <a:ext cx="158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900" u="sng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H.N.</a:t>
              </a:r>
              <a:r>
                <a:rPr lang="en-US" altLang="ja-JP" sz="9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 Hirenzaki, PRL94(05)232503</a:t>
              </a:r>
            </a:p>
            <a:p>
              <a:r>
                <a:rPr lang="en-US" altLang="ja-JP" sz="900" u="sng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H.N.</a:t>
              </a:r>
              <a:r>
                <a:rPr lang="en-US" altLang="ja-JP" sz="9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 Takizawa, Hirenzaki, PRC74(06)045203</a:t>
              </a:r>
            </a:p>
          </p:txBody>
        </p:sp>
        <p:sp>
          <p:nvSpPr>
            <p:cNvPr id="383057" name="Text Box 81"/>
            <p:cNvSpPr txBox="1">
              <a:spLocks noChangeArrowheads="1"/>
            </p:cNvSpPr>
            <p:nvPr/>
          </p:nvSpPr>
          <p:spPr bwMode="auto">
            <a:xfrm>
              <a:off x="2832" y="3168"/>
              <a:ext cx="728" cy="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72000">
              <a:spAutoFit/>
            </a:bodyPr>
            <a:lstStyle/>
            <a:p>
              <a:r>
                <a:rPr lang="en-US" altLang="ja-JP" sz="1800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12</a:t>
              </a:r>
              <a:r>
                <a:rPr lang="en-US" altLang="ja-JP" sz="1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C(</a:t>
              </a:r>
              <a:r>
                <a:rPr lang="en-US" altLang="ja-JP" sz="18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anose="05050102010706020507" pitchFamily="18" charset="2"/>
                </a:rPr>
                <a:t>g</a:t>
              </a:r>
              <a:r>
                <a:rPr lang="en-US" altLang="ja-JP" sz="18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,p</a:t>
              </a:r>
              <a:r>
                <a:rPr lang="en-US" altLang="ja-JP" sz="1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  <a:r>
                <a:rPr lang="en-US" altLang="ja-JP" sz="1800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11</a:t>
              </a:r>
              <a:r>
                <a:rPr lang="en-US" altLang="ja-JP" sz="1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  <a:r>
                <a:rPr lang="en-US" altLang="ja-JP" sz="1800" i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anose="05050102010706020507" pitchFamily="18" charset="2"/>
                </a:rPr>
                <a:t>h</a:t>
              </a:r>
              <a:r>
                <a:rPr lang="en-US" altLang="ja-JP" sz="1800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’</a:t>
              </a:r>
            </a:p>
          </p:txBody>
        </p:sp>
      </p:grpSp>
      <p:grpSp>
        <p:nvGrpSpPr>
          <p:cNvPr id="383058" name="Group 82"/>
          <p:cNvGrpSpPr>
            <a:grpSpLocks/>
          </p:cNvGrpSpPr>
          <p:nvPr/>
        </p:nvGrpSpPr>
        <p:grpSpPr bwMode="auto">
          <a:xfrm>
            <a:off x="3280440" y="143142"/>
            <a:ext cx="2109788" cy="1522413"/>
            <a:chOff x="1750" y="240"/>
            <a:chExt cx="1329" cy="959"/>
          </a:xfrm>
        </p:grpSpPr>
        <p:sp>
          <p:nvSpPr>
            <p:cNvPr id="383059" name="Freeform 83"/>
            <p:cNvSpPr>
              <a:spLocks/>
            </p:cNvSpPr>
            <p:nvPr/>
          </p:nvSpPr>
          <p:spPr bwMode="auto">
            <a:xfrm>
              <a:off x="1750" y="240"/>
              <a:ext cx="1329" cy="959"/>
            </a:xfrm>
            <a:custGeom>
              <a:avLst/>
              <a:gdLst>
                <a:gd name="T0" fmla="*/ 458 w 1329"/>
                <a:gd name="T1" fmla="*/ 0 h 740"/>
                <a:gd name="T2" fmla="*/ 1291 w 1329"/>
                <a:gd name="T3" fmla="*/ 2 h 740"/>
                <a:gd name="T4" fmla="*/ 1329 w 1329"/>
                <a:gd name="T5" fmla="*/ 234 h 740"/>
                <a:gd name="T6" fmla="*/ 1130 w 1329"/>
                <a:gd name="T7" fmla="*/ 576 h 740"/>
                <a:gd name="T8" fmla="*/ 890 w 1329"/>
                <a:gd name="T9" fmla="*/ 576 h 740"/>
                <a:gd name="T10" fmla="*/ 732 w 1329"/>
                <a:gd name="T11" fmla="*/ 740 h 740"/>
                <a:gd name="T12" fmla="*/ 785 w 1329"/>
                <a:gd name="T13" fmla="*/ 573 h 740"/>
                <a:gd name="T14" fmla="*/ 0 w 1329"/>
                <a:gd name="T15" fmla="*/ 567 h 740"/>
                <a:gd name="T16" fmla="*/ 0 w 1329"/>
                <a:gd name="T17" fmla="*/ 244 h 740"/>
                <a:gd name="T18" fmla="*/ 458 w 1329"/>
                <a:gd name="T19" fmla="*/ 0 h 740"/>
                <a:gd name="connsiteX0" fmla="*/ 3446 w 10000"/>
                <a:gd name="connsiteY0" fmla="*/ 0 h 12965"/>
                <a:gd name="connsiteX1" fmla="*/ 9714 w 10000"/>
                <a:gd name="connsiteY1" fmla="*/ 27 h 12965"/>
                <a:gd name="connsiteX2" fmla="*/ 10000 w 10000"/>
                <a:gd name="connsiteY2" fmla="*/ 3162 h 12965"/>
                <a:gd name="connsiteX3" fmla="*/ 8503 w 10000"/>
                <a:gd name="connsiteY3" fmla="*/ 7784 h 12965"/>
                <a:gd name="connsiteX4" fmla="*/ 6697 w 10000"/>
                <a:gd name="connsiteY4" fmla="*/ 7784 h 12965"/>
                <a:gd name="connsiteX5" fmla="*/ 4115 w 10000"/>
                <a:gd name="connsiteY5" fmla="*/ 12965 h 12965"/>
                <a:gd name="connsiteX6" fmla="*/ 5907 w 10000"/>
                <a:gd name="connsiteY6" fmla="*/ 7743 h 12965"/>
                <a:gd name="connsiteX7" fmla="*/ 0 w 10000"/>
                <a:gd name="connsiteY7" fmla="*/ 7662 h 12965"/>
                <a:gd name="connsiteX8" fmla="*/ 0 w 10000"/>
                <a:gd name="connsiteY8" fmla="*/ 3297 h 12965"/>
                <a:gd name="connsiteX9" fmla="*/ 3446 w 10000"/>
                <a:gd name="connsiteY9" fmla="*/ 0 h 12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2965">
                  <a:moveTo>
                    <a:pt x="3446" y="0"/>
                  </a:moveTo>
                  <a:lnTo>
                    <a:pt x="9714" y="27"/>
                  </a:lnTo>
                  <a:cubicBezTo>
                    <a:pt x="9809" y="1072"/>
                    <a:pt x="9905" y="2117"/>
                    <a:pt x="10000" y="3162"/>
                  </a:cubicBezTo>
                  <a:lnTo>
                    <a:pt x="8503" y="7784"/>
                  </a:lnTo>
                  <a:lnTo>
                    <a:pt x="6697" y="7784"/>
                  </a:lnTo>
                  <a:lnTo>
                    <a:pt x="4115" y="12965"/>
                  </a:lnTo>
                  <a:lnTo>
                    <a:pt x="5907" y="7743"/>
                  </a:lnTo>
                  <a:lnTo>
                    <a:pt x="0" y="7662"/>
                  </a:lnTo>
                  <a:lnTo>
                    <a:pt x="0" y="3297"/>
                  </a:lnTo>
                  <a:lnTo>
                    <a:pt x="3446" y="0"/>
                  </a:lnTo>
                  <a:close/>
                </a:path>
              </a:pathLst>
            </a:custGeom>
            <a:solidFill>
              <a:srgbClr val="E5F1FB"/>
            </a:solidFill>
            <a:ln w="158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28398" dir="3806097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endParaRPr lang="ja-JP" altLang="en-US"/>
            </a:p>
          </p:txBody>
        </p:sp>
        <p:sp>
          <p:nvSpPr>
            <p:cNvPr id="383060" name="Text Box 84"/>
            <p:cNvSpPr txBox="1">
              <a:spLocks noChangeArrowheads="1"/>
            </p:cNvSpPr>
            <p:nvPr/>
          </p:nvSpPr>
          <p:spPr bwMode="auto">
            <a:xfrm>
              <a:off x="2100" y="261"/>
              <a:ext cx="8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anose="05050102010706020507" pitchFamily="18" charset="2"/>
                </a:rPr>
                <a:t>s</a:t>
              </a:r>
              <a:r>
                <a:rPr lang="ja-JP" altLang="en-US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しねきゃぷしょん" panose="02000600000000000000" pitchFamily="2" charset="-128"/>
                </a:rPr>
                <a:t> </a:t>
              </a:r>
              <a:r>
                <a:rPr lang="en-US" altLang="ja-JP" sz="16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しねきゃぷしょん" panose="02000600000000000000" pitchFamily="2" charset="-128"/>
                </a:rPr>
                <a:t>m</a:t>
              </a:r>
              <a:r>
                <a:rPr lang="en-US" altLang="ja-JP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しねきゃぷしょん" panose="02000600000000000000" pitchFamily="2" charset="-128"/>
                </a:rPr>
                <a:t>esic nuclei</a:t>
              </a:r>
              <a:endParaRPr lang="ja-JP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しねきゃぷしょん" panose="02000600000000000000" pitchFamily="2" charset="-128"/>
              </a:endParaRPr>
            </a:p>
          </p:txBody>
        </p:sp>
        <p:sp>
          <p:nvSpPr>
            <p:cNvPr id="383061" name="Text Box 85"/>
            <p:cNvSpPr txBox="1">
              <a:spLocks noChangeArrowheads="1"/>
            </p:cNvSpPr>
            <p:nvPr/>
          </p:nvSpPr>
          <p:spPr bwMode="auto">
            <a:xfrm>
              <a:off x="1761" y="614"/>
              <a:ext cx="110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altLang="ja-JP" sz="16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2</a:t>
              </a:r>
              <a:r>
                <a:rPr lang="en-US" altLang="ja-JP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anose="05050102010706020507" pitchFamily="18" charset="2"/>
                </a:rPr>
                <a:t>p</a:t>
              </a:r>
              <a:r>
                <a:rPr lang="en-US" altLang="ja-JP" sz="16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enhancement?</a:t>
              </a:r>
            </a:p>
          </p:txBody>
        </p:sp>
        <p:sp>
          <p:nvSpPr>
            <p:cNvPr id="383062" name="Text Box 86"/>
            <p:cNvSpPr txBox="1">
              <a:spLocks noChangeArrowheads="1"/>
            </p:cNvSpPr>
            <p:nvPr/>
          </p:nvSpPr>
          <p:spPr bwMode="auto">
            <a:xfrm>
              <a:off x="1789" y="455"/>
              <a:ext cx="123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ja-JP" sz="1000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Hirenzaki</a:t>
              </a:r>
              <a:r>
                <a:rPr lang="en-US" altLang="ja-JP" sz="1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 </a:t>
              </a:r>
              <a:r>
                <a:rPr lang="en-US" altLang="ja-JP" sz="1000" u="sng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H.N.</a:t>
              </a:r>
              <a:r>
                <a:rPr lang="en-US" altLang="ja-JP" sz="1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</a:t>
              </a:r>
              <a:r>
                <a:rPr lang="en-US" altLang="ja-JP" sz="1000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Hatsuda,Kunihiro</a:t>
              </a:r>
              <a:endParaRPr lang="en-US" altLang="ja-JP" sz="10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r"/>
              <a:r>
                <a:rPr lang="en-US" altLang="ja-JP" sz="1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NPA710(02)131 </a:t>
              </a:r>
            </a:p>
          </p:txBody>
        </p:sp>
      </p:grpSp>
      <p:sp>
        <p:nvSpPr>
          <p:cNvPr id="383068" name="Oval 92"/>
          <p:cNvSpPr>
            <a:spLocks noChangeArrowheads="1"/>
          </p:cNvSpPr>
          <p:nvPr/>
        </p:nvSpPr>
        <p:spPr bwMode="auto">
          <a:xfrm>
            <a:off x="4092516" y="2697770"/>
            <a:ext cx="381000" cy="382588"/>
          </a:xfrm>
          <a:prstGeom prst="ellipse">
            <a:avLst/>
          </a:prstGeom>
          <a:solidFill>
            <a:srgbClr val="FF7575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ja-JP" sz="20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Symbol" panose="05050102010706020507" pitchFamily="18" charset="2"/>
              </a:rPr>
              <a:t>h </a:t>
            </a:r>
          </a:p>
        </p:txBody>
      </p:sp>
      <p:sp>
        <p:nvSpPr>
          <p:cNvPr id="383069" name="Oval 93"/>
          <p:cNvSpPr>
            <a:spLocks noChangeArrowheads="1"/>
          </p:cNvSpPr>
          <p:nvPr/>
        </p:nvSpPr>
        <p:spPr bwMode="auto">
          <a:xfrm>
            <a:off x="4646565" y="1391160"/>
            <a:ext cx="304800" cy="327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ja-JP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Symbol" panose="05050102010706020507" pitchFamily="18" charset="2"/>
              </a:rPr>
              <a:t>p</a:t>
            </a:r>
          </a:p>
        </p:txBody>
      </p:sp>
      <p:sp>
        <p:nvSpPr>
          <p:cNvPr id="383071" name="Oval 95"/>
          <p:cNvSpPr>
            <a:spLocks noChangeArrowheads="1"/>
          </p:cNvSpPr>
          <p:nvPr/>
        </p:nvSpPr>
        <p:spPr bwMode="auto">
          <a:xfrm>
            <a:off x="3517672" y="2218135"/>
            <a:ext cx="304800" cy="274638"/>
          </a:xfrm>
          <a:prstGeom prst="ellipse">
            <a:avLst/>
          </a:prstGeom>
          <a:solidFill>
            <a:schemeClr val="folHlink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ja-JP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Symbol" panose="05050102010706020507" pitchFamily="18" charset="2"/>
              </a:rPr>
              <a:t>K</a:t>
            </a:r>
          </a:p>
        </p:txBody>
      </p:sp>
      <p:sp>
        <p:nvSpPr>
          <p:cNvPr id="383072" name="Oval 96"/>
          <p:cNvSpPr>
            <a:spLocks noChangeArrowheads="1"/>
          </p:cNvSpPr>
          <p:nvPr/>
        </p:nvSpPr>
        <p:spPr bwMode="auto">
          <a:xfrm>
            <a:off x="2895600" y="2743200"/>
            <a:ext cx="381000" cy="382588"/>
          </a:xfrm>
          <a:prstGeom prst="ellipse">
            <a:avLst/>
          </a:prstGeom>
          <a:solidFill>
            <a:srgbClr val="AEAEE4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ja-JP" sz="2000">
                <a:effectLst>
                  <a:outerShdw blurRad="38100" dist="38100" dir="2700000" algn="tl">
                    <a:srgbClr val="FFFFFF"/>
                  </a:outerShdw>
                </a:effectLst>
                <a:latin typeface="Symbol" panose="05050102010706020507" pitchFamily="18" charset="2"/>
              </a:rPr>
              <a:t>w</a:t>
            </a:r>
          </a:p>
        </p:txBody>
      </p:sp>
      <p:sp>
        <p:nvSpPr>
          <p:cNvPr id="383073" name="Oval 97"/>
          <p:cNvSpPr>
            <a:spLocks noChangeArrowheads="1"/>
          </p:cNvSpPr>
          <p:nvPr/>
        </p:nvSpPr>
        <p:spPr bwMode="auto">
          <a:xfrm>
            <a:off x="3766325" y="1658790"/>
            <a:ext cx="381000" cy="382587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ja-JP" sz="2000">
                <a:effectLst>
                  <a:outerShdw blurRad="38100" dist="38100" dir="2700000" algn="tl">
                    <a:srgbClr val="FFFFFF"/>
                  </a:outerShdw>
                </a:effectLst>
                <a:latin typeface="Symbol" panose="05050102010706020507" pitchFamily="18" charset="2"/>
              </a:rPr>
              <a:t>s</a:t>
            </a:r>
          </a:p>
        </p:txBody>
      </p:sp>
      <p:sp>
        <p:nvSpPr>
          <p:cNvPr id="383074" name="Oval 98"/>
          <p:cNvSpPr>
            <a:spLocks noChangeArrowheads="1"/>
          </p:cNvSpPr>
          <p:nvPr/>
        </p:nvSpPr>
        <p:spPr bwMode="auto">
          <a:xfrm>
            <a:off x="3352800" y="3657600"/>
            <a:ext cx="381000" cy="382588"/>
          </a:xfrm>
          <a:prstGeom prst="ellipse">
            <a:avLst/>
          </a:prstGeom>
          <a:solidFill>
            <a:srgbClr val="CC99FF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ja-JP" sz="2000" i="1">
                <a:effectLst>
                  <a:outerShdw blurRad="38100" dist="38100" dir="2700000" algn="tl">
                    <a:srgbClr val="FFFFFF"/>
                  </a:outerShdw>
                </a:effectLst>
                <a:latin typeface="Symbol" panose="05050102010706020507" pitchFamily="18" charset="2"/>
              </a:rPr>
              <a:t>h</a:t>
            </a:r>
            <a:r>
              <a:rPr lang="en-US" altLang="ja-JP" sz="200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’</a:t>
            </a:r>
          </a:p>
        </p:txBody>
      </p:sp>
      <p:sp>
        <p:nvSpPr>
          <p:cNvPr id="383075" name="Oval 99"/>
          <p:cNvSpPr>
            <a:spLocks noChangeArrowheads="1"/>
          </p:cNvSpPr>
          <p:nvPr/>
        </p:nvSpPr>
        <p:spPr bwMode="auto">
          <a:xfrm>
            <a:off x="4114800" y="3429000"/>
            <a:ext cx="381000" cy="382588"/>
          </a:xfrm>
          <a:prstGeom prst="ellipse">
            <a:avLst/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ja-JP" sz="2000">
                <a:effectLst>
                  <a:outerShdw blurRad="38100" dist="38100" dir="2700000" algn="tl">
                    <a:srgbClr val="FFFFFF"/>
                  </a:outerShdw>
                </a:effectLst>
                <a:latin typeface="Symbol" panose="05050102010706020507" pitchFamily="18" charset="2"/>
              </a:rPr>
              <a:t>f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4706459" y="1357571"/>
            <a:ext cx="4493245" cy="2367746"/>
            <a:chOff x="4560744" y="1813282"/>
            <a:chExt cx="4493245" cy="2367746"/>
          </a:xfrm>
        </p:grpSpPr>
        <p:sp>
          <p:nvSpPr>
            <p:cNvPr id="383067" name="Freeform 91"/>
            <p:cNvSpPr>
              <a:spLocks/>
            </p:cNvSpPr>
            <p:nvPr/>
          </p:nvSpPr>
          <p:spPr bwMode="auto">
            <a:xfrm flipH="1" flipV="1">
              <a:off x="4560744" y="1813282"/>
              <a:ext cx="4493245" cy="2367746"/>
            </a:xfrm>
            <a:custGeom>
              <a:avLst/>
              <a:gdLst>
                <a:gd name="T0" fmla="*/ 336 w 1344"/>
                <a:gd name="T1" fmla="*/ 0 h 672"/>
                <a:gd name="T2" fmla="*/ 1104 w 1344"/>
                <a:gd name="T3" fmla="*/ 0 h 672"/>
                <a:gd name="T4" fmla="*/ 1344 w 1344"/>
                <a:gd name="T5" fmla="*/ 240 h 672"/>
                <a:gd name="T6" fmla="*/ 1200 w 1344"/>
                <a:gd name="T7" fmla="*/ 432 h 672"/>
                <a:gd name="T8" fmla="*/ 1344 w 1344"/>
                <a:gd name="T9" fmla="*/ 576 h 672"/>
                <a:gd name="T10" fmla="*/ 1152 w 1344"/>
                <a:gd name="T11" fmla="*/ 480 h 672"/>
                <a:gd name="T12" fmla="*/ 960 w 1344"/>
                <a:gd name="T13" fmla="*/ 672 h 672"/>
                <a:gd name="T14" fmla="*/ 192 w 1344"/>
                <a:gd name="T15" fmla="*/ 672 h 672"/>
                <a:gd name="T16" fmla="*/ 0 w 1344"/>
                <a:gd name="T17" fmla="*/ 336 h 672"/>
                <a:gd name="T18" fmla="*/ 192 w 1344"/>
                <a:gd name="T19" fmla="*/ 0 h 672"/>
                <a:gd name="T20" fmla="*/ 336 w 1344"/>
                <a:gd name="T21" fmla="*/ 0 h 672"/>
                <a:gd name="connsiteX0" fmla="*/ 1429 w 10000"/>
                <a:gd name="connsiteY0" fmla="*/ 0 h 10000"/>
                <a:gd name="connsiteX1" fmla="*/ 8214 w 10000"/>
                <a:gd name="connsiteY1" fmla="*/ 0 h 10000"/>
                <a:gd name="connsiteX2" fmla="*/ 10000 w 10000"/>
                <a:gd name="connsiteY2" fmla="*/ 3571 h 10000"/>
                <a:gd name="connsiteX3" fmla="*/ 8929 w 10000"/>
                <a:gd name="connsiteY3" fmla="*/ 6429 h 10000"/>
                <a:gd name="connsiteX4" fmla="*/ 10000 w 10000"/>
                <a:gd name="connsiteY4" fmla="*/ 8571 h 10000"/>
                <a:gd name="connsiteX5" fmla="*/ 8571 w 10000"/>
                <a:gd name="connsiteY5" fmla="*/ 7143 h 10000"/>
                <a:gd name="connsiteX6" fmla="*/ 7143 w 10000"/>
                <a:gd name="connsiteY6" fmla="*/ 10000 h 10000"/>
                <a:gd name="connsiteX7" fmla="*/ 1429 w 10000"/>
                <a:gd name="connsiteY7" fmla="*/ 10000 h 10000"/>
                <a:gd name="connsiteX8" fmla="*/ 0 w 10000"/>
                <a:gd name="connsiteY8" fmla="*/ 5000 h 10000"/>
                <a:gd name="connsiteX9" fmla="*/ 1429 w 10000"/>
                <a:gd name="connsiteY9" fmla="*/ 0 h 10000"/>
                <a:gd name="connsiteX0" fmla="*/ 289 w 10000"/>
                <a:gd name="connsiteY0" fmla="*/ 0 h 10604"/>
                <a:gd name="connsiteX1" fmla="*/ 8214 w 10000"/>
                <a:gd name="connsiteY1" fmla="*/ 604 h 10604"/>
                <a:gd name="connsiteX2" fmla="*/ 10000 w 10000"/>
                <a:gd name="connsiteY2" fmla="*/ 4175 h 10604"/>
                <a:gd name="connsiteX3" fmla="*/ 8929 w 10000"/>
                <a:gd name="connsiteY3" fmla="*/ 7033 h 10604"/>
                <a:gd name="connsiteX4" fmla="*/ 10000 w 10000"/>
                <a:gd name="connsiteY4" fmla="*/ 9175 h 10604"/>
                <a:gd name="connsiteX5" fmla="*/ 8571 w 10000"/>
                <a:gd name="connsiteY5" fmla="*/ 7747 h 10604"/>
                <a:gd name="connsiteX6" fmla="*/ 7143 w 10000"/>
                <a:gd name="connsiteY6" fmla="*/ 10604 h 10604"/>
                <a:gd name="connsiteX7" fmla="*/ 1429 w 10000"/>
                <a:gd name="connsiteY7" fmla="*/ 10604 h 10604"/>
                <a:gd name="connsiteX8" fmla="*/ 0 w 10000"/>
                <a:gd name="connsiteY8" fmla="*/ 5604 h 10604"/>
                <a:gd name="connsiteX9" fmla="*/ 289 w 10000"/>
                <a:gd name="connsiteY9" fmla="*/ 0 h 10604"/>
                <a:gd name="connsiteX0" fmla="*/ 289 w 10056"/>
                <a:gd name="connsiteY0" fmla="*/ 0 h 10604"/>
                <a:gd name="connsiteX1" fmla="*/ 8214 w 10056"/>
                <a:gd name="connsiteY1" fmla="*/ 604 h 10604"/>
                <a:gd name="connsiteX2" fmla="*/ 10056 w 10056"/>
                <a:gd name="connsiteY2" fmla="*/ 2714 h 10604"/>
                <a:gd name="connsiteX3" fmla="*/ 8929 w 10056"/>
                <a:gd name="connsiteY3" fmla="*/ 7033 h 10604"/>
                <a:gd name="connsiteX4" fmla="*/ 10000 w 10056"/>
                <a:gd name="connsiteY4" fmla="*/ 9175 h 10604"/>
                <a:gd name="connsiteX5" fmla="*/ 8571 w 10056"/>
                <a:gd name="connsiteY5" fmla="*/ 7747 h 10604"/>
                <a:gd name="connsiteX6" fmla="*/ 7143 w 10056"/>
                <a:gd name="connsiteY6" fmla="*/ 10604 h 10604"/>
                <a:gd name="connsiteX7" fmla="*/ 1429 w 10056"/>
                <a:gd name="connsiteY7" fmla="*/ 10604 h 10604"/>
                <a:gd name="connsiteX8" fmla="*/ 0 w 10056"/>
                <a:gd name="connsiteY8" fmla="*/ 5604 h 10604"/>
                <a:gd name="connsiteX9" fmla="*/ 289 w 10056"/>
                <a:gd name="connsiteY9" fmla="*/ 0 h 10604"/>
                <a:gd name="connsiteX0" fmla="*/ 289 w 11473"/>
                <a:gd name="connsiteY0" fmla="*/ 0 h 10604"/>
                <a:gd name="connsiteX1" fmla="*/ 8214 w 11473"/>
                <a:gd name="connsiteY1" fmla="*/ 604 h 10604"/>
                <a:gd name="connsiteX2" fmla="*/ 10056 w 11473"/>
                <a:gd name="connsiteY2" fmla="*/ 2714 h 10604"/>
                <a:gd name="connsiteX3" fmla="*/ 8929 w 11473"/>
                <a:gd name="connsiteY3" fmla="*/ 7033 h 10604"/>
                <a:gd name="connsiteX4" fmla="*/ 11473 w 11473"/>
                <a:gd name="connsiteY4" fmla="*/ 6556 h 10604"/>
                <a:gd name="connsiteX5" fmla="*/ 8571 w 11473"/>
                <a:gd name="connsiteY5" fmla="*/ 7747 h 10604"/>
                <a:gd name="connsiteX6" fmla="*/ 7143 w 11473"/>
                <a:gd name="connsiteY6" fmla="*/ 10604 h 10604"/>
                <a:gd name="connsiteX7" fmla="*/ 1429 w 11473"/>
                <a:gd name="connsiteY7" fmla="*/ 10604 h 10604"/>
                <a:gd name="connsiteX8" fmla="*/ 0 w 11473"/>
                <a:gd name="connsiteY8" fmla="*/ 5604 h 10604"/>
                <a:gd name="connsiteX9" fmla="*/ 289 w 11473"/>
                <a:gd name="connsiteY9" fmla="*/ 0 h 10604"/>
                <a:gd name="connsiteX0" fmla="*/ 289 w 11473"/>
                <a:gd name="connsiteY0" fmla="*/ 0 h 10604"/>
                <a:gd name="connsiteX1" fmla="*/ 8214 w 11473"/>
                <a:gd name="connsiteY1" fmla="*/ 604 h 10604"/>
                <a:gd name="connsiteX2" fmla="*/ 10056 w 11473"/>
                <a:gd name="connsiteY2" fmla="*/ 2714 h 10604"/>
                <a:gd name="connsiteX3" fmla="*/ 8929 w 11473"/>
                <a:gd name="connsiteY3" fmla="*/ 7033 h 10604"/>
                <a:gd name="connsiteX4" fmla="*/ 11473 w 11473"/>
                <a:gd name="connsiteY4" fmla="*/ 6556 h 10604"/>
                <a:gd name="connsiteX5" fmla="*/ 8571 w 11473"/>
                <a:gd name="connsiteY5" fmla="*/ 7747 h 10604"/>
                <a:gd name="connsiteX6" fmla="*/ 8894 w 11473"/>
                <a:gd name="connsiteY6" fmla="*/ 10151 h 10604"/>
                <a:gd name="connsiteX7" fmla="*/ 1429 w 11473"/>
                <a:gd name="connsiteY7" fmla="*/ 10604 h 10604"/>
                <a:gd name="connsiteX8" fmla="*/ 0 w 11473"/>
                <a:gd name="connsiteY8" fmla="*/ 5604 h 10604"/>
                <a:gd name="connsiteX9" fmla="*/ 289 w 11473"/>
                <a:gd name="connsiteY9" fmla="*/ 0 h 10604"/>
                <a:gd name="connsiteX0" fmla="*/ 289 w 11473"/>
                <a:gd name="connsiteY0" fmla="*/ 0 h 10604"/>
                <a:gd name="connsiteX1" fmla="*/ 8214 w 11473"/>
                <a:gd name="connsiteY1" fmla="*/ 604 h 10604"/>
                <a:gd name="connsiteX2" fmla="*/ 10056 w 11473"/>
                <a:gd name="connsiteY2" fmla="*/ 2714 h 10604"/>
                <a:gd name="connsiteX3" fmla="*/ 8929 w 11473"/>
                <a:gd name="connsiteY3" fmla="*/ 7033 h 10604"/>
                <a:gd name="connsiteX4" fmla="*/ 11473 w 11473"/>
                <a:gd name="connsiteY4" fmla="*/ 6556 h 10604"/>
                <a:gd name="connsiteX5" fmla="*/ 8988 w 11473"/>
                <a:gd name="connsiteY5" fmla="*/ 7596 h 10604"/>
                <a:gd name="connsiteX6" fmla="*/ 8894 w 11473"/>
                <a:gd name="connsiteY6" fmla="*/ 10151 h 10604"/>
                <a:gd name="connsiteX7" fmla="*/ 1429 w 11473"/>
                <a:gd name="connsiteY7" fmla="*/ 10604 h 10604"/>
                <a:gd name="connsiteX8" fmla="*/ 0 w 11473"/>
                <a:gd name="connsiteY8" fmla="*/ 5604 h 10604"/>
                <a:gd name="connsiteX9" fmla="*/ 289 w 11473"/>
                <a:gd name="connsiteY9" fmla="*/ 0 h 10604"/>
                <a:gd name="connsiteX0" fmla="*/ 289 w 11473"/>
                <a:gd name="connsiteY0" fmla="*/ 0 h 10604"/>
                <a:gd name="connsiteX1" fmla="*/ 8214 w 11473"/>
                <a:gd name="connsiteY1" fmla="*/ 604 h 10604"/>
                <a:gd name="connsiteX2" fmla="*/ 10056 w 11473"/>
                <a:gd name="connsiteY2" fmla="*/ 2714 h 10604"/>
                <a:gd name="connsiteX3" fmla="*/ 9290 w 11473"/>
                <a:gd name="connsiteY3" fmla="*/ 6580 h 10604"/>
                <a:gd name="connsiteX4" fmla="*/ 11473 w 11473"/>
                <a:gd name="connsiteY4" fmla="*/ 6556 h 10604"/>
                <a:gd name="connsiteX5" fmla="*/ 8988 w 11473"/>
                <a:gd name="connsiteY5" fmla="*/ 7596 h 10604"/>
                <a:gd name="connsiteX6" fmla="*/ 8894 w 11473"/>
                <a:gd name="connsiteY6" fmla="*/ 10151 h 10604"/>
                <a:gd name="connsiteX7" fmla="*/ 1429 w 11473"/>
                <a:gd name="connsiteY7" fmla="*/ 10604 h 10604"/>
                <a:gd name="connsiteX8" fmla="*/ 0 w 11473"/>
                <a:gd name="connsiteY8" fmla="*/ 5604 h 10604"/>
                <a:gd name="connsiteX9" fmla="*/ 289 w 11473"/>
                <a:gd name="connsiteY9" fmla="*/ 0 h 10604"/>
                <a:gd name="connsiteX0" fmla="*/ 289 w 11473"/>
                <a:gd name="connsiteY0" fmla="*/ 0 h 10604"/>
                <a:gd name="connsiteX1" fmla="*/ 8214 w 11473"/>
                <a:gd name="connsiteY1" fmla="*/ 604 h 10604"/>
                <a:gd name="connsiteX2" fmla="*/ 10056 w 11473"/>
                <a:gd name="connsiteY2" fmla="*/ 2714 h 10604"/>
                <a:gd name="connsiteX3" fmla="*/ 9290 w 11473"/>
                <a:gd name="connsiteY3" fmla="*/ 6580 h 10604"/>
                <a:gd name="connsiteX4" fmla="*/ 11473 w 11473"/>
                <a:gd name="connsiteY4" fmla="*/ 6556 h 10604"/>
                <a:gd name="connsiteX5" fmla="*/ 8988 w 11473"/>
                <a:gd name="connsiteY5" fmla="*/ 7596 h 10604"/>
                <a:gd name="connsiteX6" fmla="*/ 9422 w 11473"/>
                <a:gd name="connsiteY6" fmla="*/ 10101 h 10604"/>
                <a:gd name="connsiteX7" fmla="*/ 1429 w 11473"/>
                <a:gd name="connsiteY7" fmla="*/ 10604 h 10604"/>
                <a:gd name="connsiteX8" fmla="*/ 0 w 11473"/>
                <a:gd name="connsiteY8" fmla="*/ 5604 h 10604"/>
                <a:gd name="connsiteX9" fmla="*/ 289 w 11473"/>
                <a:gd name="connsiteY9" fmla="*/ 0 h 10604"/>
                <a:gd name="connsiteX0" fmla="*/ 289 w 11473"/>
                <a:gd name="connsiteY0" fmla="*/ 0 h 10604"/>
                <a:gd name="connsiteX1" fmla="*/ 8242 w 11473"/>
                <a:gd name="connsiteY1" fmla="*/ 352 h 10604"/>
                <a:gd name="connsiteX2" fmla="*/ 10056 w 11473"/>
                <a:gd name="connsiteY2" fmla="*/ 2714 h 10604"/>
                <a:gd name="connsiteX3" fmla="*/ 9290 w 11473"/>
                <a:gd name="connsiteY3" fmla="*/ 6580 h 10604"/>
                <a:gd name="connsiteX4" fmla="*/ 11473 w 11473"/>
                <a:gd name="connsiteY4" fmla="*/ 6556 h 10604"/>
                <a:gd name="connsiteX5" fmla="*/ 8988 w 11473"/>
                <a:gd name="connsiteY5" fmla="*/ 7596 h 10604"/>
                <a:gd name="connsiteX6" fmla="*/ 9422 w 11473"/>
                <a:gd name="connsiteY6" fmla="*/ 10101 h 10604"/>
                <a:gd name="connsiteX7" fmla="*/ 1429 w 11473"/>
                <a:gd name="connsiteY7" fmla="*/ 10604 h 10604"/>
                <a:gd name="connsiteX8" fmla="*/ 0 w 11473"/>
                <a:gd name="connsiteY8" fmla="*/ 5604 h 10604"/>
                <a:gd name="connsiteX9" fmla="*/ 289 w 11473"/>
                <a:gd name="connsiteY9" fmla="*/ 0 h 10604"/>
                <a:gd name="connsiteX0" fmla="*/ 289 w 11473"/>
                <a:gd name="connsiteY0" fmla="*/ 0 h 11662"/>
                <a:gd name="connsiteX1" fmla="*/ 8242 w 11473"/>
                <a:gd name="connsiteY1" fmla="*/ 352 h 11662"/>
                <a:gd name="connsiteX2" fmla="*/ 10056 w 11473"/>
                <a:gd name="connsiteY2" fmla="*/ 2714 h 11662"/>
                <a:gd name="connsiteX3" fmla="*/ 9290 w 11473"/>
                <a:gd name="connsiteY3" fmla="*/ 6580 h 11662"/>
                <a:gd name="connsiteX4" fmla="*/ 11473 w 11473"/>
                <a:gd name="connsiteY4" fmla="*/ 6556 h 11662"/>
                <a:gd name="connsiteX5" fmla="*/ 8988 w 11473"/>
                <a:gd name="connsiteY5" fmla="*/ 7596 h 11662"/>
                <a:gd name="connsiteX6" fmla="*/ 9422 w 11473"/>
                <a:gd name="connsiteY6" fmla="*/ 10101 h 11662"/>
                <a:gd name="connsiteX7" fmla="*/ 567 w 11473"/>
                <a:gd name="connsiteY7" fmla="*/ 11662 h 11662"/>
                <a:gd name="connsiteX8" fmla="*/ 0 w 11473"/>
                <a:gd name="connsiteY8" fmla="*/ 5604 h 11662"/>
                <a:gd name="connsiteX9" fmla="*/ 289 w 11473"/>
                <a:gd name="connsiteY9" fmla="*/ 0 h 11662"/>
                <a:gd name="connsiteX0" fmla="*/ 289 w 11473"/>
                <a:gd name="connsiteY0" fmla="*/ 0 h 11662"/>
                <a:gd name="connsiteX1" fmla="*/ 8242 w 11473"/>
                <a:gd name="connsiteY1" fmla="*/ 352 h 11662"/>
                <a:gd name="connsiteX2" fmla="*/ 10056 w 11473"/>
                <a:gd name="connsiteY2" fmla="*/ 2714 h 11662"/>
                <a:gd name="connsiteX3" fmla="*/ 9290 w 11473"/>
                <a:gd name="connsiteY3" fmla="*/ 6580 h 11662"/>
                <a:gd name="connsiteX4" fmla="*/ 11473 w 11473"/>
                <a:gd name="connsiteY4" fmla="*/ 6556 h 11662"/>
                <a:gd name="connsiteX5" fmla="*/ 8988 w 11473"/>
                <a:gd name="connsiteY5" fmla="*/ 7596 h 11662"/>
                <a:gd name="connsiteX6" fmla="*/ 9394 w 11473"/>
                <a:gd name="connsiteY6" fmla="*/ 10907 h 11662"/>
                <a:gd name="connsiteX7" fmla="*/ 567 w 11473"/>
                <a:gd name="connsiteY7" fmla="*/ 11662 h 11662"/>
                <a:gd name="connsiteX8" fmla="*/ 0 w 11473"/>
                <a:gd name="connsiteY8" fmla="*/ 5604 h 11662"/>
                <a:gd name="connsiteX9" fmla="*/ 289 w 11473"/>
                <a:gd name="connsiteY9" fmla="*/ 0 h 11662"/>
                <a:gd name="connsiteX0" fmla="*/ 289 w 11473"/>
                <a:gd name="connsiteY0" fmla="*/ 0 h 11662"/>
                <a:gd name="connsiteX1" fmla="*/ 8242 w 11473"/>
                <a:gd name="connsiteY1" fmla="*/ 352 h 11662"/>
                <a:gd name="connsiteX2" fmla="*/ 10056 w 11473"/>
                <a:gd name="connsiteY2" fmla="*/ 2714 h 11662"/>
                <a:gd name="connsiteX3" fmla="*/ 9290 w 11473"/>
                <a:gd name="connsiteY3" fmla="*/ 6580 h 11662"/>
                <a:gd name="connsiteX4" fmla="*/ 11473 w 11473"/>
                <a:gd name="connsiteY4" fmla="*/ 6556 h 11662"/>
                <a:gd name="connsiteX5" fmla="*/ 9099 w 11473"/>
                <a:gd name="connsiteY5" fmla="*/ 7898 h 11662"/>
                <a:gd name="connsiteX6" fmla="*/ 9394 w 11473"/>
                <a:gd name="connsiteY6" fmla="*/ 10907 h 11662"/>
                <a:gd name="connsiteX7" fmla="*/ 567 w 11473"/>
                <a:gd name="connsiteY7" fmla="*/ 11662 h 11662"/>
                <a:gd name="connsiteX8" fmla="*/ 0 w 11473"/>
                <a:gd name="connsiteY8" fmla="*/ 5604 h 11662"/>
                <a:gd name="connsiteX9" fmla="*/ 289 w 11473"/>
                <a:gd name="connsiteY9" fmla="*/ 0 h 11662"/>
                <a:gd name="connsiteX0" fmla="*/ 289 w 11473"/>
                <a:gd name="connsiteY0" fmla="*/ 0 h 10957"/>
                <a:gd name="connsiteX1" fmla="*/ 8242 w 11473"/>
                <a:gd name="connsiteY1" fmla="*/ 352 h 10957"/>
                <a:gd name="connsiteX2" fmla="*/ 10056 w 11473"/>
                <a:gd name="connsiteY2" fmla="*/ 2714 h 10957"/>
                <a:gd name="connsiteX3" fmla="*/ 9290 w 11473"/>
                <a:gd name="connsiteY3" fmla="*/ 6580 h 10957"/>
                <a:gd name="connsiteX4" fmla="*/ 11473 w 11473"/>
                <a:gd name="connsiteY4" fmla="*/ 6556 h 10957"/>
                <a:gd name="connsiteX5" fmla="*/ 9099 w 11473"/>
                <a:gd name="connsiteY5" fmla="*/ 7898 h 10957"/>
                <a:gd name="connsiteX6" fmla="*/ 9394 w 11473"/>
                <a:gd name="connsiteY6" fmla="*/ 10907 h 10957"/>
                <a:gd name="connsiteX7" fmla="*/ 539 w 11473"/>
                <a:gd name="connsiteY7" fmla="*/ 10957 h 10957"/>
                <a:gd name="connsiteX8" fmla="*/ 0 w 11473"/>
                <a:gd name="connsiteY8" fmla="*/ 5604 h 10957"/>
                <a:gd name="connsiteX9" fmla="*/ 289 w 11473"/>
                <a:gd name="connsiteY9" fmla="*/ 0 h 10957"/>
                <a:gd name="connsiteX0" fmla="*/ 289 w 11473"/>
                <a:gd name="connsiteY0" fmla="*/ 0 h 10957"/>
                <a:gd name="connsiteX1" fmla="*/ 8242 w 11473"/>
                <a:gd name="connsiteY1" fmla="*/ 352 h 10957"/>
                <a:gd name="connsiteX2" fmla="*/ 10056 w 11473"/>
                <a:gd name="connsiteY2" fmla="*/ 2714 h 10957"/>
                <a:gd name="connsiteX3" fmla="*/ 9290 w 11473"/>
                <a:gd name="connsiteY3" fmla="*/ 6580 h 10957"/>
                <a:gd name="connsiteX4" fmla="*/ 11473 w 11473"/>
                <a:gd name="connsiteY4" fmla="*/ 6556 h 10957"/>
                <a:gd name="connsiteX5" fmla="*/ 9099 w 11473"/>
                <a:gd name="connsiteY5" fmla="*/ 7898 h 10957"/>
                <a:gd name="connsiteX6" fmla="*/ 9311 w 11473"/>
                <a:gd name="connsiteY6" fmla="*/ 10454 h 10957"/>
                <a:gd name="connsiteX7" fmla="*/ 539 w 11473"/>
                <a:gd name="connsiteY7" fmla="*/ 10957 h 10957"/>
                <a:gd name="connsiteX8" fmla="*/ 0 w 11473"/>
                <a:gd name="connsiteY8" fmla="*/ 5604 h 10957"/>
                <a:gd name="connsiteX9" fmla="*/ 289 w 11473"/>
                <a:gd name="connsiteY9" fmla="*/ 0 h 1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73" h="10957">
                  <a:moveTo>
                    <a:pt x="289" y="0"/>
                  </a:moveTo>
                  <a:lnTo>
                    <a:pt x="8242" y="352"/>
                  </a:lnTo>
                  <a:lnTo>
                    <a:pt x="10056" y="2714"/>
                  </a:lnTo>
                  <a:lnTo>
                    <a:pt x="9290" y="6580"/>
                  </a:lnTo>
                  <a:lnTo>
                    <a:pt x="11473" y="6556"/>
                  </a:lnTo>
                  <a:lnTo>
                    <a:pt x="9099" y="7898"/>
                  </a:lnTo>
                  <a:cubicBezTo>
                    <a:pt x="9207" y="8699"/>
                    <a:pt x="9203" y="9653"/>
                    <a:pt x="9311" y="10454"/>
                  </a:cubicBezTo>
                  <a:lnTo>
                    <a:pt x="539" y="10957"/>
                  </a:lnTo>
                  <a:cubicBezTo>
                    <a:pt x="359" y="9173"/>
                    <a:pt x="180" y="7388"/>
                    <a:pt x="0" y="5604"/>
                  </a:cubicBezTo>
                  <a:cubicBezTo>
                    <a:pt x="96" y="3736"/>
                    <a:pt x="193" y="1868"/>
                    <a:pt x="289" y="0"/>
                  </a:cubicBezTo>
                  <a:close/>
                </a:path>
              </a:pathLst>
            </a:custGeom>
            <a:solidFill>
              <a:srgbClr val="6699FF"/>
            </a:solidFill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endParaRPr lang="ja-JP" altLang="en-US"/>
            </a:p>
          </p:txBody>
        </p:sp>
        <p:sp>
          <p:nvSpPr>
            <p:cNvPr id="383065" name="Text Box 89"/>
            <p:cNvSpPr txBox="1">
              <a:spLocks noChangeArrowheads="1"/>
            </p:cNvSpPr>
            <p:nvPr/>
          </p:nvSpPr>
          <p:spPr bwMode="auto">
            <a:xfrm>
              <a:off x="5667456" y="1846871"/>
              <a:ext cx="179728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0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anose="05050102010706020507" pitchFamily="18" charset="2"/>
                </a:rPr>
                <a:t>h </a:t>
              </a:r>
              <a:r>
                <a:rPr lang="ja-JP" altLang="en-US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しねきゃぷしょん" panose="02000600000000000000" pitchFamily="2" charset="-128"/>
                </a:rPr>
                <a:t> </a:t>
              </a:r>
              <a:r>
                <a:rPr lang="en-US" altLang="ja-JP" b="1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しねきゃぷしょん" panose="02000600000000000000" pitchFamily="2" charset="-128"/>
                </a:rPr>
                <a:t>m</a:t>
              </a:r>
              <a:r>
                <a:rPr lang="en-US" altLang="ja-JP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しねきゃぷしょん" panose="02000600000000000000" pitchFamily="2" charset="-128"/>
                </a:rPr>
                <a:t>esic nuclei</a:t>
              </a:r>
              <a:endParaRPr lang="ja-JP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しねきゃぷしょん" panose="02000600000000000000" pitchFamily="2" charset="-128"/>
              </a:endParaRPr>
            </a:p>
          </p:txBody>
        </p:sp>
        <p:pic>
          <p:nvPicPr>
            <p:cNvPr id="93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005" y="2473492"/>
              <a:ext cx="1396727" cy="1299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" name="Picture 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240" y="2478080"/>
              <a:ext cx="1414226" cy="1315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5" name="Text Box 26"/>
            <p:cNvSpPr txBox="1">
              <a:spLocks noChangeArrowheads="1"/>
            </p:cNvSpPr>
            <p:nvPr/>
          </p:nvSpPr>
          <p:spPr bwMode="auto">
            <a:xfrm>
              <a:off x="6852154" y="3906319"/>
              <a:ext cx="1045479" cy="253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05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E</a:t>
              </a:r>
              <a:r>
                <a:rPr lang="en-US" altLang="ja-JP" sz="1050" baseline="-250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ex</a:t>
              </a:r>
              <a:r>
                <a:rPr lang="en-US" altLang="ja-JP" sz="105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 – E</a:t>
              </a:r>
              <a:r>
                <a:rPr lang="en-US" altLang="ja-JP" sz="1050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0</a:t>
              </a:r>
              <a:r>
                <a:rPr lang="en-US" altLang="ja-JP" sz="105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 [MeV]</a:t>
              </a:r>
            </a:p>
          </p:txBody>
        </p:sp>
        <p:sp>
          <p:nvSpPr>
            <p:cNvPr id="96" name="Text Box 27"/>
            <p:cNvSpPr txBox="1">
              <a:spLocks noChangeArrowheads="1"/>
            </p:cNvSpPr>
            <p:nvPr/>
          </p:nvSpPr>
          <p:spPr bwMode="auto">
            <a:xfrm>
              <a:off x="7777699" y="3777120"/>
              <a:ext cx="263214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05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97" name="Text Box 28"/>
            <p:cNvSpPr txBox="1">
              <a:spLocks noChangeArrowheads="1"/>
            </p:cNvSpPr>
            <p:nvPr/>
          </p:nvSpPr>
          <p:spPr bwMode="auto">
            <a:xfrm>
              <a:off x="7992380" y="3777120"/>
              <a:ext cx="341760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05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50</a:t>
              </a:r>
            </a:p>
          </p:txBody>
        </p:sp>
        <p:sp>
          <p:nvSpPr>
            <p:cNvPr id="98" name="Text Box 29"/>
            <p:cNvSpPr txBox="1">
              <a:spLocks noChangeArrowheads="1"/>
            </p:cNvSpPr>
            <p:nvPr/>
          </p:nvSpPr>
          <p:spPr bwMode="auto">
            <a:xfrm>
              <a:off x="8172400" y="3777120"/>
              <a:ext cx="420308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05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100</a:t>
              </a:r>
            </a:p>
          </p:txBody>
        </p:sp>
        <p:sp>
          <p:nvSpPr>
            <p:cNvPr id="99" name="Text Box 30"/>
            <p:cNvSpPr txBox="1">
              <a:spLocks noChangeArrowheads="1"/>
            </p:cNvSpPr>
            <p:nvPr/>
          </p:nvSpPr>
          <p:spPr bwMode="auto">
            <a:xfrm>
              <a:off x="8487435" y="3777120"/>
              <a:ext cx="420308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05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150</a:t>
              </a:r>
            </a:p>
          </p:txBody>
        </p:sp>
        <p:sp>
          <p:nvSpPr>
            <p:cNvPr id="100" name="Text Box 31"/>
            <p:cNvSpPr txBox="1">
              <a:spLocks noChangeArrowheads="1"/>
            </p:cNvSpPr>
            <p:nvPr/>
          </p:nvSpPr>
          <p:spPr bwMode="auto">
            <a:xfrm>
              <a:off x="7497325" y="3777120"/>
              <a:ext cx="388248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05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-50</a:t>
              </a:r>
            </a:p>
          </p:txBody>
        </p:sp>
        <p:sp>
          <p:nvSpPr>
            <p:cNvPr id="101" name="Text Box 32"/>
            <p:cNvSpPr txBox="1">
              <a:spLocks noChangeArrowheads="1"/>
            </p:cNvSpPr>
            <p:nvPr/>
          </p:nvSpPr>
          <p:spPr bwMode="auto">
            <a:xfrm>
              <a:off x="7210551" y="3777120"/>
              <a:ext cx="466794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05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-100</a:t>
              </a:r>
            </a:p>
          </p:txBody>
        </p:sp>
        <p:sp>
          <p:nvSpPr>
            <p:cNvPr id="102" name="Text Box 27"/>
            <p:cNvSpPr txBox="1">
              <a:spLocks noChangeArrowheads="1"/>
            </p:cNvSpPr>
            <p:nvPr/>
          </p:nvSpPr>
          <p:spPr bwMode="auto">
            <a:xfrm>
              <a:off x="6362352" y="3754929"/>
              <a:ext cx="263214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05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03" name="Text Box 28"/>
            <p:cNvSpPr txBox="1">
              <a:spLocks noChangeArrowheads="1"/>
            </p:cNvSpPr>
            <p:nvPr/>
          </p:nvSpPr>
          <p:spPr bwMode="auto">
            <a:xfrm>
              <a:off x="6577033" y="3754929"/>
              <a:ext cx="341760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05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50</a:t>
              </a:r>
            </a:p>
          </p:txBody>
        </p:sp>
        <p:sp>
          <p:nvSpPr>
            <p:cNvPr id="104" name="Text Box 29"/>
            <p:cNvSpPr txBox="1">
              <a:spLocks noChangeArrowheads="1"/>
            </p:cNvSpPr>
            <p:nvPr/>
          </p:nvSpPr>
          <p:spPr bwMode="auto">
            <a:xfrm>
              <a:off x="6757053" y="3754929"/>
              <a:ext cx="420308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05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100</a:t>
              </a:r>
            </a:p>
          </p:txBody>
        </p:sp>
        <p:sp>
          <p:nvSpPr>
            <p:cNvPr id="105" name="Text Box 30"/>
            <p:cNvSpPr txBox="1">
              <a:spLocks noChangeArrowheads="1"/>
            </p:cNvSpPr>
            <p:nvPr/>
          </p:nvSpPr>
          <p:spPr bwMode="auto">
            <a:xfrm>
              <a:off x="7072088" y="3754929"/>
              <a:ext cx="420308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05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150</a:t>
              </a:r>
            </a:p>
          </p:txBody>
        </p:sp>
        <p:sp>
          <p:nvSpPr>
            <p:cNvPr id="106" name="Text Box 31"/>
            <p:cNvSpPr txBox="1">
              <a:spLocks noChangeArrowheads="1"/>
            </p:cNvSpPr>
            <p:nvPr/>
          </p:nvSpPr>
          <p:spPr bwMode="auto">
            <a:xfrm>
              <a:off x="6081978" y="3754929"/>
              <a:ext cx="388248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05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-50</a:t>
              </a:r>
            </a:p>
          </p:txBody>
        </p:sp>
        <p:sp>
          <p:nvSpPr>
            <p:cNvPr id="107" name="Text Box 32"/>
            <p:cNvSpPr txBox="1">
              <a:spLocks noChangeArrowheads="1"/>
            </p:cNvSpPr>
            <p:nvPr/>
          </p:nvSpPr>
          <p:spPr bwMode="auto">
            <a:xfrm>
              <a:off x="5795204" y="3754929"/>
              <a:ext cx="466794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05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-100</a:t>
              </a: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5880336" y="2492773"/>
              <a:ext cx="14687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en-US" altLang="ja-JP" sz="2000" baseline="30000" dirty="0" smtClean="0">
                  <a:solidFill>
                    <a:srgbClr val="FF0000"/>
                  </a:solidFill>
                  <a:effectLst/>
                  <a:latin typeface="+mn-lt"/>
                </a:rPr>
                <a:t>1</a:t>
              </a:r>
              <a:r>
                <a:rPr lang="en-US" altLang="ja-JP" sz="2000" baseline="30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US" altLang="ja-JP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C(</a:t>
              </a:r>
              <a:r>
                <a:rPr lang="en-US" altLang="ja-JP" sz="2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anose="05050102010706020507" pitchFamily="18" charset="2"/>
                </a:rPr>
                <a:t>g</a:t>
              </a:r>
              <a:r>
                <a:rPr lang="en-US" altLang="ja-JP" sz="2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,p</a:t>
              </a:r>
              <a:r>
                <a:rPr lang="en-US" altLang="ja-JP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  <a:r>
                <a:rPr lang="en-US" altLang="ja-JP" sz="2000" baseline="30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11</a:t>
              </a:r>
              <a:r>
                <a:rPr lang="en-US" altLang="ja-JP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  <a:r>
                <a:rPr lang="en-US" altLang="ja-JP" sz="2000" i="1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anose="05050102010706020507" pitchFamily="18" charset="2"/>
                </a:rPr>
                <a:t>h</a:t>
              </a:r>
              <a:r>
                <a:rPr lang="en-US" altLang="ja-JP" sz="2000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’</a:t>
              </a:r>
              <a:endParaRPr lang="en-US" altLang="ja-JP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09" name="Text Box 90"/>
            <p:cNvSpPr txBox="1">
              <a:spLocks noChangeArrowheads="1"/>
            </p:cNvSpPr>
            <p:nvPr/>
          </p:nvSpPr>
          <p:spPr bwMode="auto">
            <a:xfrm>
              <a:off x="5969170" y="2173900"/>
              <a:ext cx="180690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altLang="ja-JP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N*(1535) in </a:t>
              </a:r>
              <a:r>
                <a:rPr lang="en-US" altLang="ja-JP" sz="140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medium</a:t>
              </a: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7461132" y="1823058"/>
              <a:ext cx="13901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kumimoji="1" lang="en-US" altLang="ja-JP" sz="1100" dirty="0" err="1" smtClean="0">
                  <a:effectLst/>
                  <a:latin typeface="+mn-lt"/>
                </a:rPr>
                <a:t>Jido</a:t>
              </a:r>
              <a:r>
                <a:rPr kumimoji="1" lang="en-US" altLang="ja-JP" sz="1100" dirty="0" smtClean="0">
                  <a:effectLst/>
                  <a:latin typeface="+mn-lt"/>
                </a:rPr>
                <a:t>, H.N, </a:t>
              </a:r>
              <a:r>
                <a:rPr kumimoji="1" lang="en-US" altLang="ja-JP" sz="1100" dirty="0" err="1" smtClean="0">
                  <a:effectLst/>
                  <a:latin typeface="+mn-lt"/>
                </a:rPr>
                <a:t>Hirenzaki</a:t>
              </a:r>
              <a:r>
                <a:rPr kumimoji="1" lang="en-US" altLang="ja-JP" sz="1100" dirty="0" smtClean="0">
                  <a:effectLst/>
                  <a:latin typeface="+mn-lt"/>
                </a:rPr>
                <a:t>,</a:t>
              </a:r>
            </a:p>
            <a:p>
              <a:pPr>
                <a:buClr>
                  <a:srgbClr val="FF0000"/>
                </a:buClr>
              </a:pPr>
              <a:r>
                <a:rPr kumimoji="1" lang="en-US" altLang="ja-JP" sz="1100" dirty="0" smtClean="0">
                  <a:effectLst/>
                  <a:latin typeface="+mn-lt"/>
                </a:rPr>
                <a:t>PRC66, </a:t>
              </a:r>
              <a:r>
                <a:rPr kumimoji="1" lang="en-US" altLang="ja-JP" sz="1100" dirty="0" err="1" smtClean="0">
                  <a:effectLst/>
                  <a:latin typeface="+mn-lt"/>
                </a:rPr>
                <a:t>etc</a:t>
              </a:r>
              <a:r>
                <a:rPr kumimoji="1" lang="en-US" altLang="ja-JP" sz="1100" dirty="0" smtClean="0">
                  <a:effectLst/>
                  <a:latin typeface="+mn-lt"/>
                </a:rPr>
                <a:t>…</a:t>
              </a:r>
              <a:endParaRPr kumimoji="1" lang="ja-JP" altLang="en-US" sz="1100" dirty="0" smtClean="0">
                <a:effectLst/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87087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2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2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0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ACC62-1C14-4C14-B5B9-91FE0D222011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 variety of interests !</a:t>
            </a:r>
          </a:p>
        </p:txBody>
      </p:sp>
      <p:sp>
        <p:nvSpPr>
          <p:cNvPr id="382979" name="Oval 3"/>
          <p:cNvSpPr>
            <a:spLocks noChangeArrowheads="1"/>
          </p:cNvSpPr>
          <p:nvPr/>
        </p:nvSpPr>
        <p:spPr bwMode="auto">
          <a:xfrm>
            <a:off x="2057400" y="1309688"/>
            <a:ext cx="3009900" cy="30099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DE4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grpSp>
        <p:nvGrpSpPr>
          <p:cNvPr id="382988" name="Group 12"/>
          <p:cNvGrpSpPr>
            <a:grpSpLocks/>
          </p:cNvGrpSpPr>
          <p:nvPr/>
        </p:nvGrpSpPr>
        <p:grpSpPr bwMode="auto">
          <a:xfrm>
            <a:off x="5000398" y="47892"/>
            <a:ext cx="3979863" cy="1311275"/>
            <a:chOff x="3092" y="99"/>
            <a:chExt cx="2507" cy="826"/>
          </a:xfrm>
        </p:grpSpPr>
        <p:sp>
          <p:nvSpPr>
            <p:cNvPr id="382989" name="Freeform 13"/>
            <p:cNvSpPr>
              <a:spLocks/>
            </p:cNvSpPr>
            <p:nvPr/>
          </p:nvSpPr>
          <p:spPr bwMode="auto">
            <a:xfrm>
              <a:off x="3092" y="99"/>
              <a:ext cx="2507" cy="826"/>
            </a:xfrm>
            <a:custGeom>
              <a:avLst/>
              <a:gdLst>
                <a:gd name="T0" fmla="*/ 374 w 2484"/>
                <a:gd name="T1" fmla="*/ 10 h 888"/>
                <a:gd name="T2" fmla="*/ 352 w 2484"/>
                <a:gd name="T3" fmla="*/ 333 h 888"/>
                <a:gd name="T4" fmla="*/ 0 w 2484"/>
                <a:gd name="T5" fmla="*/ 780 h 888"/>
                <a:gd name="T6" fmla="*/ 352 w 2484"/>
                <a:gd name="T7" fmla="*/ 484 h 888"/>
                <a:gd name="T8" fmla="*/ 336 w 2484"/>
                <a:gd name="T9" fmla="*/ 888 h 888"/>
                <a:gd name="T10" fmla="*/ 2479 w 2484"/>
                <a:gd name="T11" fmla="*/ 812 h 888"/>
                <a:gd name="T12" fmla="*/ 2484 w 2484"/>
                <a:gd name="T13" fmla="*/ 134 h 888"/>
                <a:gd name="T14" fmla="*/ 2225 w 2484"/>
                <a:gd name="T15" fmla="*/ 0 h 888"/>
                <a:gd name="T16" fmla="*/ 374 w 2484"/>
                <a:gd name="T17" fmla="*/ 10 h 888"/>
                <a:gd name="connsiteX0" fmla="*/ 1506 w 10000"/>
                <a:gd name="connsiteY0" fmla="*/ 113 h 10000"/>
                <a:gd name="connsiteX1" fmla="*/ 1417 w 10000"/>
                <a:gd name="connsiteY1" fmla="*/ 3750 h 10000"/>
                <a:gd name="connsiteX2" fmla="*/ 0 w 10000"/>
                <a:gd name="connsiteY2" fmla="*/ 8784 h 10000"/>
                <a:gd name="connsiteX3" fmla="*/ 1417 w 10000"/>
                <a:gd name="connsiteY3" fmla="*/ 5450 h 10000"/>
                <a:gd name="connsiteX4" fmla="*/ 1353 w 10000"/>
                <a:gd name="connsiteY4" fmla="*/ 10000 h 10000"/>
                <a:gd name="connsiteX5" fmla="*/ 9952 w 10000"/>
                <a:gd name="connsiteY5" fmla="*/ 7831 h 10000"/>
                <a:gd name="connsiteX6" fmla="*/ 10000 w 10000"/>
                <a:gd name="connsiteY6" fmla="*/ 1509 h 10000"/>
                <a:gd name="connsiteX7" fmla="*/ 8957 w 10000"/>
                <a:gd name="connsiteY7" fmla="*/ 0 h 10000"/>
                <a:gd name="connsiteX8" fmla="*/ 1506 w 10000"/>
                <a:gd name="connsiteY8" fmla="*/ 113 h 10000"/>
                <a:gd name="connsiteX0" fmla="*/ 1506 w 10000"/>
                <a:gd name="connsiteY0" fmla="*/ 113 h 9305"/>
                <a:gd name="connsiteX1" fmla="*/ 1417 w 10000"/>
                <a:gd name="connsiteY1" fmla="*/ 3750 h 9305"/>
                <a:gd name="connsiteX2" fmla="*/ 0 w 10000"/>
                <a:gd name="connsiteY2" fmla="*/ 8784 h 9305"/>
                <a:gd name="connsiteX3" fmla="*/ 1417 w 10000"/>
                <a:gd name="connsiteY3" fmla="*/ 5450 h 9305"/>
                <a:gd name="connsiteX4" fmla="*/ 1408 w 10000"/>
                <a:gd name="connsiteY4" fmla="*/ 9305 h 9305"/>
                <a:gd name="connsiteX5" fmla="*/ 9952 w 10000"/>
                <a:gd name="connsiteY5" fmla="*/ 7831 h 9305"/>
                <a:gd name="connsiteX6" fmla="*/ 10000 w 10000"/>
                <a:gd name="connsiteY6" fmla="*/ 1509 h 9305"/>
                <a:gd name="connsiteX7" fmla="*/ 8957 w 10000"/>
                <a:gd name="connsiteY7" fmla="*/ 0 h 9305"/>
                <a:gd name="connsiteX8" fmla="*/ 1506 w 10000"/>
                <a:gd name="connsiteY8" fmla="*/ 113 h 9305"/>
                <a:gd name="connsiteX0" fmla="*/ 1506 w 10091"/>
                <a:gd name="connsiteY0" fmla="*/ 121 h 10000"/>
                <a:gd name="connsiteX1" fmla="*/ 1417 w 10091"/>
                <a:gd name="connsiteY1" fmla="*/ 4030 h 10000"/>
                <a:gd name="connsiteX2" fmla="*/ 0 w 10091"/>
                <a:gd name="connsiteY2" fmla="*/ 9440 h 10000"/>
                <a:gd name="connsiteX3" fmla="*/ 1417 w 10091"/>
                <a:gd name="connsiteY3" fmla="*/ 5857 h 10000"/>
                <a:gd name="connsiteX4" fmla="*/ 1408 w 10091"/>
                <a:gd name="connsiteY4" fmla="*/ 10000 h 10000"/>
                <a:gd name="connsiteX5" fmla="*/ 10090 w 10091"/>
                <a:gd name="connsiteY5" fmla="*/ 8997 h 10000"/>
                <a:gd name="connsiteX6" fmla="*/ 10000 w 10091"/>
                <a:gd name="connsiteY6" fmla="*/ 1622 h 10000"/>
                <a:gd name="connsiteX7" fmla="*/ 8957 w 10091"/>
                <a:gd name="connsiteY7" fmla="*/ 0 h 10000"/>
                <a:gd name="connsiteX8" fmla="*/ 1506 w 10091"/>
                <a:gd name="connsiteY8" fmla="*/ 12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91" h="10000">
                  <a:moveTo>
                    <a:pt x="1506" y="121"/>
                  </a:moveTo>
                  <a:cubicBezTo>
                    <a:pt x="1476" y="1424"/>
                    <a:pt x="1447" y="2728"/>
                    <a:pt x="1417" y="4030"/>
                  </a:cubicBezTo>
                  <a:lnTo>
                    <a:pt x="0" y="9440"/>
                  </a:lnTo>
                  <a:lnTo>
                    <a:pt x="1417" y="5857"/>
                  </a:lnTo>
                  <a:cubicBezTo>
                    <a:pt x="1396" y="7487"/>
                    <a:pt x="1429" y="8370"/>
                    <a:pt x="1408" y="10000"/>
                  </a:cubicBezTo>
                  <a:lnTo>
                    <a:pt x="10090" y="8997"/>
                  </a:lnTo>
                  <a:cubicBezTo>
                    <a:pt x="10106" y="6733"/>
                    <a:pt x="9984" y="3886"/>
                    <a:pt x="10000" y="1622"/>
                  </a:cubicBezTo>
                  <a:lnTo>
                    <a:pt x="8957" y="0"/>
                  </a:lnTo>
                  <a:lnTo>
                    <a:pt x="1506" y="121"/>
                  </a:lnTo>
                  <a:close/>
                </a:path>
              </a:pathLst>
            </a:custGeom>
            <a:solidFill>
              <a:srgbClr val="FFFFE1"/>
            </a:solidFill>
            <a:ln w="158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299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455" y="104"/>
                  <a:ext cx="2040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sz="1800" b="0" i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m:t>𝜋</m:t>
                      </m:r>
                    </m:oMath>
                  </a14:m>
                  <a:r>
                    <a:rPr lang="ja-JP" altLang="en-US" sz="1800" dirty="0" smtClean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 </a:t>
                  </a:r>
                  <a:r>
                    <a:rPr lang="en-US" altLang="ja-JP" sz="18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atom (today’s afternoon)</a:t>
                  </a:r>
                  <a:endParaRPr lang="ja-JP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382990" name="Text 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55" y="104"/>
                  <a:ext cx="2040" cy="23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9836" r="-2260" b="-3278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299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552" y="288"/>
                  <a:ext cx="1831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FontTx/>
                    <a:buChar char="•"/>
                  </a:pPr>
                  <a:r>
                    <a:rPr lang="en-US" altLang="ja-JP" sz="1600" dirty="0" smtClean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 </a:t>
                  </a:r>
                  <a:r>
                    <a:rPr lang="en-US" altLang="ja-JP" sz="1600" dirty="0" smtClean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deeply bound </a:t>
                  </a:r>
                  <a:r>
                    <a:rPr lang="en-US" altLang="ja-JP" sz="1600" dirty="0" err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pionic</a:t>
                  </a:r>
                  <a:r>
                    <a:rPr lang="en-US" altLang="ja-JP" sz="16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 atom</a:t>
                  </a:r>
                </a:p>
                <a:p>
                  <a:pPr>
                    <a:buFontTx/>
                    <a:buChar char="•"/>
                  </a:pPr>
                  <a:r>
                    <a:rPr lang="en-US" altLang="ja-JP" sz="16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 </a:t>
                  </a:r>
                  <a:r>
                    <a:rPr lang="en-US" altLang="ja-JP" sz="1600" dirty="0" smtClean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chiral sym. restoration</a:t>
                  </a:r>
                  <a:endParaRPr lang="en-US" altLang="ja-JP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  <a:p>
                  <a:pPr>
                    <a:buFontTx/>
                    <a:buChar char="•"/>
                  </a:pPr>
                  <a:r>
                    <a:rPr lang="en-US" altLang="ja-JP" sz="16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1600" b="0" i="1" smtClean="0"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</m:oMath>
                  </a14:m>
                  <a:r>
                    <a:rPr lang="en-US" altLang="ja-JP" sz="1600" dirty="0" smtClean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 </a:t>
                  </a:r>
                  <a:r>
                    <a:rPr lang="en-US" altLang="ja-JP" sz="16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in medium </a:t>
                  </a:r>
                </a:p>
              </p:txBody>
            </p:sp>
          </mc:Choice>
          <mc:Fallback xmlns="">
            <p:sp>
              <p:nvSpPr>
                <p:cNvPr id="382991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52" y="288"/>
                  <a:ext cx="1831" cy="52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468" t="-2941" r="-1258" b="-125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3035" name="Group 59"/>
          <p:cNvGrpSpPr>
            <a:grpSpLocks/>
          </p:cNvGrpSpPr>
          <p:nvPr/>
        </p:nvGrpSpPr>
        <p:grpSpPr bwMode="auto">
          <a:xfrm>
            <a:off x="3670072" y="4148133"/>
            <a:ext cx="4953000" cy="2690813"/>
            <a:chOff x="2256" y="2592"/>
            <a:chExt cx="3120" cy="1695"/>
          </a:xfrm>
        </p:grpSpPr>
        <p:grpSp>
          <p:nvGrpSpPr>
            <p:cNvPr id="383036" name="Group 60"/>
            <p:cNvGrpSpPr>
              <a:grpSpLocks/>
            </p:cNvGrpSpPr>
            <p:nvPr/>
          </p:nvGrpSpPr>
          <p:grpSpPr bwMode="auto">
            <a:xfrm>
              <a:off x="2256" y="2592"/>
              <a:ext cx="3120" cy="1695"/>
              <a:chOff x="2256" y="2592"/>
              <a:chExt cx="3120" cy="1695"/>
            </a:xfrm>
          </p:grpSpPr>
          <p:sp>
            <p:nvSpPr>
              <p:cNvPr id="383037" name="Freeform 61"/>
              <p:cNvSpPr>
                <a:spLocks/>
              </p:cNvSpPr>
              <p:nvPr/>
            </p:nvSpPr>
            <p:spPr bwMode="auto">
              <a:xfrm>
                <a:off x="2256" y="2592"/>
                <a:ext cx="3120" cy="1680"/>
              </a:xfrm>
              <a:custGeom>
                <a:avLst/>
                <a:gdLst>
                  <a:gd name="T0" fmla="*/ 3120 w 3120"/>
                  <a:gd name="T1" fmla="*/ 1440 h 1680"/>
                  <a:gd name="T2" fmla="*/ 2880 w 3120"/>
                  <a:gd name="T3" fmla="*/ 1680 h 1680"/>
                  <a:gd name="T4" fmla="*/ 144 w 3120"/>
                  <a:gd name="T5" fmla="*/ 1680 h 1680"/>
                  <a:gd name="T6" fmla="*/ 107 w 3120"/>
                  <a:gd name="T7" fmla="*/ 358 h 1680"/>
                  <a:gd name="T8" fmla="*/ 0 w 3120"/>
                  <a:gd name="T9" fmla="*/ 0 h 1680"/>
                  <a:gd name="T10" fmla="*/ 156 w 3120"/>
                  <a:gd name="T11" fmla="*/ 164 h 1680"/>
                  <a:gd name="T12" fmla="*/ 339 w 3120"/>
                  <a:gd name="T13" fmla="*/ 19 h 1680"/>
                  <a:gd name="T14" fmla="*/ 3116 w 3120"/>
                  <a:gd name="T15" fmla="*/ 132 h 1680"/>
                  <a:gd name="T16" fmla="*/ 3120 w 3120"/>
                  <a:gd name="T17" fmla="*/ 1440 h 1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20" h="1680">
                    <a:moveTo>
                      <a:pt x="3120" y="1440"/>
                    </a:moveTo>
                    <a:lnTo>
                      <a:pt x="2880" y="1680"/>
                    </a:lnTo>
                    <a:lnTo>
                      <a:pt x="144" y="1680"/>
                    </a:lnTo>
                    <a:lnTo>
                      <a:pt x="107" y="358"/>
                    </a:lnTo>
                    <a:lnTo>
                      <a:pt x="0" y="0"/>
                    </a:lnTo>
                    <a:lnTo>
                      <a:pt x="156" y="164"/>
                    </a:lnTo>
                    <a:lnTo>
                      <a:pt x="339" y="19"/>
                    </a:lnTo>
                    <a:lnTo>
                      <a:pt x="3116" y="132"/>
                    </a:lnTo>
                    <a:lnTo>
                      <a:pt x="3120" y="1440"/>
                    </a:lnTo>
                    <a:close/>
                  </a:path>
                </a:pathLst>
              </a:custGeom>
              <a:solidFill>
                <a:srgbClr val="EDD7F1"/>
              </a:solidFill>
              <a:ln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endParaRPr lang="ja-JP" altLang="en-US"/>
              </a:p>
            </p:txBody>
          </p:sp>
          <p:grpSp>
            <p:nvGrpSpPr>
              <p:cNvPr id="383038" name="Group 62"/>
              <p:cNvGrpSpPr>
                <a:grpSpLocks/>
              </p:cNvGrpSpPr>
              <p:nvPr/>
            </p:nvGrpSpPr>
            <p:grpSpPr bwMode="auto">
              <a:xfrm>
                <a:off x="2496" y="3024"/>
                <a:ext cx="2626" cy="1263"/>
                <a:chOff x="2496" y="2928"/>
                <a:chExt cx="2626" cy="1263"/>
              </a:xfrm>
            </p:grpSpPr>
            <p:pic>
              <p:nvPicPr>
                <p:cNvPr id="383039" name="Picture 6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36" y="2976"/>
                  <a:ext cx="2314" cy="9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83040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2597" y="2928"/>
                  <a:ext cx="16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6</a:t>
                  </a:r>
                </a:p>
              </p:txBody>
            </p:sp>
            <p:sp>
              <p:nvSpPr>
                <p:cNvPr id="383041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597" y="3232"/>
                  <a:ext cx="16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4</a:t>
                  </a:r>
                </a:p>
              </p:txBody>
            </p:sp>
            <p:sp>
              <p:nvSpPr>
                <p:cNvPr id="383042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2597" y="3536"/>
                  <a:ext cx="16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2</a:t>
                  </a:r>
                </a:p>
              </p:txBody>
            </p:sp>
            <p:sp>
              <p:nvSpPr>
                <p:cNvPr id="383043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2597" y="3840"/>
                  <a:ext cx="16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0</a:t>
                  </a:r>
                </a:p>
              </p:txBody>
            </p:sp>
            <p:sp>
              <p:nvSpPr>
                <p:cNvPr id="383044" name="Text Box 68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2159" y="3409"/>
                  <a:ext cx="817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9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d</a:t>
                  </a:r>
                  <a:r>
                    <a:rPr lang="en-US" altLang="ja-JP" sz="900" baseline="30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2</a:t>
                  </a:r>
                  <a:r>
                    <a:rPr lang="en-US" altLang="ja-JP" sz="9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Symbol" panose="05050102010706020507" pitchFamily="18" charset="2"/>
                    </a:rPr>
                    <a:t>s</a:t>
                  </a:r>
                  <a:r>
                    <a:rPr lang="en-US" altLang="ja-JP" sz="9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/d</a:t>
                  </a:r>
                  <a:r>
                    <a:rPr lang="en-US" altLang="ja-JP" sz="9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Symbol" panose="05050102010706020507" pitchFamily="18" charset="2"/>
                    </a:rPr>
                    <a:t>W</a:t>
                  </a:r>
                  <a:r>
                    <a:rPr lang="en-US" altLang="ja-JP" sz="9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dE [nb/sr MeV]</a:t>
                  </a:r>
                </a:p>
              </p:txBody>
            </p:sp>
            <p:sp>
              <p:nvSpPr>
                <p:cNvPr id="383045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2640" y="3941"/>
                  <a:ext cx="22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3.2</a:t>
                  </a:r>
                </a:p>
              </p:txBody>
            </p:sp>
            <p:sp>
              <p:nvSpPr>
                <p:cNvPr id="383046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962" y="3941"/>
                  <a:ext cx="22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3.1</a:t>
                  </a:r>
                </a:p>
              </p:txBody>
            </p:sp>
            <p:sp>
              <p:nvSpPr>
                <p:cNvPr id="383047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3284" y="3941"/>
                  <a:ext cx="22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3.0</a:t>
                  </a:r>
                </a:p>
              </p:txBody>
            </p:sp>
            <p:sp>
              <p:nvSpPr>
                <p:cNvPr id="383048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3606" y="3941"/>
                  <a:ext cx="22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2.9</a:t>
                  </a:r>
                </a:p>
              </p:txBody>
            </p:sp>
            <p:sp>
              <p:nvSpPr>
                <p:cNvPr id="383049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3929" y="3941"/>
                  <a:ext cx="22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2.8</a:t>
                  </a:r>
                </a:p>
              </p:txBody>
            </p:sp>
            <p:sp>
              <p:nvSpPr>
                <p:cNvPr id="383050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4251" y="3941"/>
                  <a:ext cx="22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2.7</a:t>
                  </a:r>
                </a:p>
              </p:txBody>
            </p:sp>
            <p:sp>
              <p:nvSpPr>
                <p:cNvPr id="383051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4573" y="3941"/>
                  <a:ext cx="22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2.6</a:t>
                  </a:r>
                </a:p>
              </p:txBody>
            </p:sp>
            <p:sp>
              <p:nvSpPr>
                <p:cNvPr id="383052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896" y="3941"/>
                  <a:ext cx="22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2.5</a:t>
                  </a:r>
                </a:p>
              </p:txBody>
            </p:sp>
            <p:sp>
              <p:nvSpPr>
                <p:cNvPr id="383053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3678" y="4037"/>
                  <a:ext cx="4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E</a:t>
                  </a:r>
                  <a:r>
                    <a:rPr lang="en-US" altLang="ja-JP" sz="1000" baseline="-25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p</a:t>
                  </a:r>
                  <a:r>
                    <a:rPr lang="en-US" altLang="ja-JP" sz="1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 [GeV]</a:t>
                  </a:r>
                  <a:endParaRPr lang="en-US" altLang="ja-JP" sz="1000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383054" name="Text Box 78"/>
              <p:cNvSpPr txBox="1">
                <a:spLocks noChangeArrowheads="1"/>
              </p:cNvSpPr>
              <p:nvPr/>
            </p:nvSpPr>
            <p:spPr bwMode="auto">
              <a:xfrm>
                <a:off x="2617" y="2688"/>
                <a:ext cx="123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ja-JP" sz="1800" b="1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Symbol" panose="05050102010706020507" pitchFamily="18" charset="2"/>
                  </a:rPr>
                  <a:t>h</a:t>
                </a:r>
                <a:r>
                  <a:rPr lang="en-US" altLang="ja-JP" sz="18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</a:rPr>
                  <a:t>’ </a:t>
                </a:r>
                <a:r>
                  <a:rPr lang="en-US" altLang="ja-JP" sz="18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しねきゃぷしょん" panose="02000600000000000000" pitchFamily="2" charset="-128"/>
                  </a:rPr>
                  <a:t>mesic </a:t>
                </a:r>
                <a:r>
                  <a:rPr lang="en-US" altLang="ja-JP" sz="1800" b="1" dirty="0" err="1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しねきゃぷしょん" panose="02000600000000000000" pitchFamily="2" charset="-128"/>
                  </a:rPr>
                  <a:t>nuckei</a:t>
                </a:r>
                <a:endParaRPr lang="ja-JP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ea typeface="しねきゃぷしょん" panose="02000600000000000000" pitchFamily="2" charset="-128"/>
                </a:endParaRPr>
              </a:p>
            </p:txBody>
          </p:sp>
          <p:sp>
            <p:nvSpPr>
              <p:cNvPr id="383055" name="Text Box 79"/>
              <p:cNvSpPr txBox="1">
                <a:spLocks noChangeArrowheads="1"/>
              </p:cNvSpPr>
              <p:nvPr/>
            </p:nvSpPr>
            <p:spPr bwMode="auto">
              <a:xfrm>
                <a:off x="2726" y="2880"/>
                <a:ext cx="2146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Tx/>
                  <a:buChar char="•"/>
                </a:pPr>
                <a:r>
                  <a:rPr lang="en-US" altLang="ja-JP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U</a:t>
                </a:r>
                <a:r>
                  <a:rPr lang="en-US" altLang="ja-JP" sz="1600" baseline="-250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</a:t>
                </a:r>
                <a:r>
                  <a:rPr lang="en-US" altLang="ja-JP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(1) anomaly effect at finite density</a:t>
                </a:r>
              </a:p>
            </p:txBody>
          </p:sp>
        </p:grpSp>
        <p:sp>
          <p:nvSpPr>
            <p:cNvPr id="383056" name="Text Box 80"/>
            <p:cNvSpPr txBox="1">
              <a:spLocks noChangeArrowheads="1"/>
            </p:cNvSpPr>
            <p:nvPr/>
          </p:nvSpPr>
          <p:spPr bwMode="auto">
            <a:xfrm>
              <a:off x="3552" y="3072"/>
              <a:ext cx="158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900" u="sng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H.N.</a:t>
              </a:r>
              <a:r>
                <a:rPr lang="en-US" altLang="ja-JP" sz="9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 Hirenzaki, PRL94(05)232503</a:t>
              </a:r>
            </a:p>
            <a:p>
              <a:r>
                <a:rPr lang="en-US" altLang="ja-JP" sz="900" u="sng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H.N.</a:t>
              </a:r>
              <a:r>
                <a:rPr lang="en-US" altLang="ja-JP" sz="9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 Takizawa, Hirenzaki, PRC74(06)045203</a:t>
              </a:r>
            </a:p>
          </p:txBody>
        </p:sp>
        <p:sp>
          <p:nvSpPr>
            <p:cNvPr id="383057" name="Text Box 81"/>
            <p:cNvSpPr txBox="1">
              <a:spLocks noChangeArrowheads="1"/>
            </p:cNvSpPr>
            <p:nvPr/>
          </p:nvSpPr>
          <p:spPr bwMode="auto">
            <a:xfrm>
              <a:off x="2832" y="3168"/>
              <a:ext cx="728" cy="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72000">
              <a:spAutoFit/>
            </a:bodyPr>
            <a:lstStyle/>
            <a:p>
              <a:r>
                <a:rPr lang="en-US" altLang="ja-JP" sz="1800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12</a:t>
              </a:r>
              <a:r>
                <a:rPr lang="en-US" altLang="ja-JP" sz="1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C(</a:t>
              </a:r>
              <a:r>
                <a:rPr lang="en-US" altLang="ja-JP" sz="18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anose="05050102010706020507" pitchFamily="18" charset="2"/>
                </a:rPr>
                <a:t>g</a:t>
              </a:r>
              <a:r>
                <a:rPr lang="en-US" altLang="ja-JP" sz="18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,p</a:t>
              </a:r>
              <a:r>
                <a:rPr lang="en-US" altLang="ja-JP" sz="1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  <a:r>
                <a:rPr lang="en-US" altLang="ja-JP" sz="1800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11</a:t>
              </a:r>
              <a:r>
                <a:rPr lang="en-US" altLang="ja-JP" sz="1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  <a:r>
                <a:rPr lang="en-US" altLang="ja-JP" sz="1800" i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anose="05050102010706020507" pitchFamily="18" charset="2"/>
                </a:rPr>
                <a:t>h</a:t>
              </a:r>
              <a:r>
                <a:rPr lang="en-US" altLang="ja-JP" sz="1800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’</a:t>
              </a:r>
            </a:p>
          </p:txBody>
        </p:sp>
      </p:grpSp>
      <p:sp>
        <p:nvSpPr>
          <p:cNvPr id="383068" name="Oval 92"/>
          <p:cNvSpPr>
            <a:spLocks noChangeArrowheads="1"/>
          </p:cNvSpPr>
          <p:nvPr/>
        </p:nvSpPr>
        <p:spPr bwMode="auto">
          <a:xfrm>
            <a:off x="4092516" y="2697770"/>
            <a:ext cx="381000" cy="382588"/>
          </a:xfrm>
          <a:prstGeom prst="ellipse">
            <a:avLst/>
          </a:prstGeom>
          <a:solidFill>
            <a:srgbClr val="FF7575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ja-JP" sz="20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Symbol" panose="05050102010706020507" pitchFamily="18" charset="2"/>
              </a:rPr>
              <a:t>h </a:t>
            </a:r>
          </a:p>
        </p:txBody>
      </p:sp>
      <p:sp>
        <p:nvSpPr>
          <p:cNvPr id="383069" name="Oval 93"/>
          <p:cNvSpPr>
            <a:spLocks noChangeArrowheads="1"/>
          </p:cNvSpPr>
          <p:nvPr/>
        </p:nvSpPr>
        <p:spPr bwMode="auto">
          <a:xfrm>
            <a:off x="4646565" y="1391160"/>
            <a:ext cx="304800" cy="3270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ja-JP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Symbol" panose="05050102010706020507" pitchFamily="18" charset="2"/>
              </a:rPr>
              <a:t>p</a:t>
            </a:r>
          </a:p>
        </p:txBody>
      </p:sp>
      <p:sp>
        <p:nvSpPr>
          <p:cNvPr id="383074" name="Oval 98"/>
          <p:cNvSpPr>
            <a:spLocks noChangeArrowheads="1"/>
          </p:cNvSpPr>
          <p:nvPr/>
        </p:nvSpPr>
        <p:spPr bwMode="auto">
          <a:xfrm>
            <a:off x="3352800" y="3657600"/>
            <a:ext cx="381000" cy="382588"/>
          </a:xfrm>
          <a:prstGeom prst="ellipse">
            <a:avLst/>
          </a:prstGeom>
          <a:solidFill>
            <a:srgbClr val="CC99FF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ja-JP" sz="2000" i="1">
                <a:effectLst>
                  <a:outerShdw blurRad="38100" dist="38100" dir="2700000" algn="tl">
                    <a:srgbClr val="FFFFFF"/>
                  </a:outerShdw>
                </a:effectLst>
                <a:latin typeface="Symbol" panose="05050102010706020507" pitchFamily="18" charset="2"/>
              </a:rPr>
              <a:t>h</a:t>
            </a:r>
            <a:r>
              <a:rPr lang="en-US" altLang="ja-JP" sz="200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’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4706459" y="1357571"/>
            <a:ext cx="4493245" cy="2367746"/>
            <a:chOff x="4560744" y="1813282"/>
            <a:chExt cx="4493245" cy="2367746"/>
          </a:xfrm>
        </p:grpSpPr>
        <p:sp>
          <p:nvSpPr>
            <p:cNvPr id="383067" name="Freeform 91"/>
            <p:cNvSpPr>
              <a:spLocks/>
            </p:cNvSpPr>
            <p:nvPr/>
          </p:nvSpPr>
          <p:spPr bwMode="auto">
            <a:xfrm flipH="1" flipV="1">
              <a:off x="4560744" y="1813282"/>
              <a:ext cx="4493245" cy="2367746"/>
            </a:xfrm>
            <a:custGeom>
              <a:avLst/>
              <a:gdLst>
                <a:gd name="T0" fmla="*/ 336 w 1344"/>
                <a:gd name="T1" fmla="*/ 0 h 672"/>
                <a:gd name="T2" fmla="*/ 1104 w 1344"/>
                <a:gd name="T3" fmla="*/ 0 h 672"/>
                <a:gd name="T4" fmla="*/ 1344 w 1344"/>
                <a:gd name="T5" fmla="*/ 240 h 672"/>
                <a:gd name="T6" fmla="*/ 1200 w 1344"/>
                <a:gd name="T7" fmla="*/ 432 h 672"/>
                <a:gd name="T8" fmla="*/ 1344 w 1344"/>
                <a:gd name="T9" fmla="*/ 576 h 672"/>
                <a:gd name="T10" fmla="*/ 1152 w 1344"/>
                <a:gd name="T11" fmla="*/ 480 h 672"/>
                <a:gd name="T12" fmla="*/ 960 w 1344"/>
                <a:gd name="T13" fmla="*/ 672 h 672"/>
                <a:gd name="T14" fmla="*/ 192 w 1344"/>
                <a:gd name="T15" fmla="*/ 672 h 672"/>
                <a:gd name="T16" fmla="*/ 0 w 1344"/>
                <a:gd name="T17" fmla="*/ 336 h 672"/>
                <a:gd name="T18" fmla="*/ 192 w 1344"/>
                <a:gd name="T19" fmla="*/ 0 h 672"/>
                <a:gd name="T20" fmla="*/ 336 w 1344"/>
                <a:gd name="T21" fmla="*/ 0 h 672"/>
                <a:gd name="connsiteX0" fmla="*/ 1429 w 10000"/>
                <a:gd name="connsiteY0" fmla="*/ 0 h 10000"/>
                <a:gd name="connsiteX1" fmla="*/ 8214 w 10000"/>
                <a:gd name="connsiteY1" fmla="*/ 0 h 10000"/>
                <a:gd name="connsiteX2" fmla="*/ 10000 w 10000"/>
                <a:gd name="connsiteY2" fmla="*/ 3571 h 10000"/>
                <a:gd name="connsiteX3" fmla="*/ 8929 w 10000"/>
                <a:gd name="connsiteY3" fmla="*/ 6429 h 10000"/>
                <a:gd name="connsiteX4" fmla="*/ 10000 w 10000"/>
                <a:gd name="connsiteY4" fmla="*/ 8571 h 10000"/>
                <a:gd name="connsiteX5" fmla="*/ 8571 w 10000"/>
                <a:gd name="connsiteY5" fmla="*/ 7143 h 10000"/>
                <a:gd name="connsiteX6" fmla="*/ 7143 w 10000"/>
                <a:gd name="connsiteY6" fmla="*/ 10000 h 10000"/>
                <a:gd name="connsiteX7" fmla="*/ 1429 w 10000"/>
                <a:gd name="connsiteY7" fmla="*/ 10000 h 10000"/>
                <a:gd name="connsiteX8" fmla="*/ 0 w 10000"/>
                <a:gd name="connsiteY8" fmla="*/ 5000 h 10000"/>
                <a:gd name="connsiteX9" fmla="*/ 1429 w 10000"/>
                <a:gd name="connsiteY9" fmla="*/ 0 h 10000"/>
                <a:gd name="connsiteX0" fmla="*/ 289 w 10000"/>
                <a:gd name="connsiteY0" fmla="*/ 0 h 10604"/>
                <a:gd name="connsiteX1" fmla="*/ 8214 w 10000"/>
                <a:gd name="connsiteY1" fmla="*/ 604 h 10604"/>
                <a:gd name="connsiteX2" fmla="*/ 10000 w 10000"/>
                <a:gd name="connsiteY2" fmla="*/ 4175 h 10604"/>
                <a:gd name="connsiteX3" fmla="*/ 8929 w 10000"/>
                <a:gd name="connsiteY3" fmla="*/ 7033 h 10604"/>
                <a:gd name="connsiteX4" fmla="*/ 10000 w 10000"/>
                <a:gd name="connsiteY4" fmla="*/ 9175 h 10604"/>
                <a:gd name="connsiteX5" fmla="*/ 8571 w 10000"/>
                <a:gd name="connsiteY5" fmla="*/ 7747 h 10604"/>
                <a:gd name="connsiteX6" fmla="*/ 7143 w 10000"/>
                <a:gd name="connsiteY6" fmla="*/ 10604 h 10604"/>
                <a:gd name="connsiteX7" fmla="*/ 1429 w 10000"/>
                <a:gd name="connsiteY7" fmla="*/ 10604 h 10604"/>
                <a:gd name="connsiteX8" fmla="*/ 0 w 10000"/>
                <a:gd name="connsiteY8" fmla="*/ 5604 h 10604"/>
                <a:gd name="connsiteX9" fmla="*/ 289 w 10000"/>
                <a:gd name="connsiteY9" fmla="*/ 0 h 10604"/>
                <a:gd name="connsiteX0" fmla="*/ 289 w 10056"/>
                <a:gd name="connsiteY0" fmla="*/ 0 h 10604"/>
                <a:gd name="connsiteX1" fmla="*/ 8214 w 10056"/>
                <a:gd name="connsiteY1" fmla="*/ 604 h 10604"/>
                <a:gd name="connsiteX2" fmla="*/ 10056 w 10056"/>
                <a:gd name="connsiteY2" fmla="*/ 2714 h 10604"/>
                <a:gd name="connsiteX3" fmla="*/ 8929 w 10056"/>
                <a:gd name="connsiteY3" fmla="*/ 7033 h 10604"/>
                <a:gd name="connsiteX4" fmla="*/ 10000 w 10056"/>
                <a:gd name="connsiteY4" fmla="*/ 9175 h 10604"/>
                <a:gd name="connsiteX5" fmla="*/ 8571 w 10056"/>
                <a:gd name="connsiteY5" fmla="*/ 7747 h 10604"/>
                <a:gd name="connsiteX6" fmla="*/ 7143 w 10056"/>
                <a:gd name="connsiteY6" fmla="*/ 10604 h 10604"/>
                <a:gd name="connsiteX7" fmla="*/ 1429 w 10056"/>
                <a:gd name="connsiteY7" fmla="*/ 10604 h 10604"/>
                <a:gd name="connsiteX8" fmla="*/ 0 w 10056"/>
                <a:gd name="connsiteY8" fmla="*/ 5604 h 10604"/>
                <a:gd name="connsiteX9" fmla="*/ 289 w 10056"/>
                <a:gd name="connsiteY9" fmla="*/ 0 h 10604"/>
                <a:gd name="connsiteX0" fmla="*/ 289 w 11473"/>
                <a:gd name="connsiteY0" fmla="*/ 0 h 10604"/>
                <a:gd name="connsiteX1" fmla="*/ 8214 w 11473"/>
                <a:gd name="connsiteY1" fmla="*/ 604 h 10604"/>
                <a:gd name="connsiteX2" fmla="*/ 10056 w 11473"/>
                <a:gd name="connsiteY2" fmla="*/ 2714 h 10604"/>
                <a:gd name="connsiteX3" fmla="*/ 8929 w 11473"/>
                <a:gd name="connsiteY3" fmla="*/ 7033 h 10604"/>
                <a:gd name="connsiteX4" fmla="*/ 11473 w 11473"/>
                <a:gd name="connsiteY4" fmla="*/ 6556 h 10604"/>
                <a:gd name="connsiteX5" fmla="*/ 8571 w 11473"/>
                <a:gd name="connsiteY5" fmla="*/ 7747 h 10604"/>
                <a:gd name="connsiteX6" fmla="*/ 7143 w 11473"/>
                <a:gd name="connsiteY6" fmla="*/ 10604 h 10604"/>
                <a:gd name="connsiteX7" fmla="*/ 1429 w 11473"/>
                <a:gd name="connsiteY7" fmla="*/ 10604 h 10604"/>
                <a:gd name="connsiteX8" fmla="*/ 0 w 11473"/>
                <a:gd name="connsiteY8" fmla="*/ 5604 h 10604"/>
                <a:gd name="connsiteX9" fmla="*/ 289 w 11473"/>
                <a:gd name="connsiteY9" fmla="*/ 0 h 10604"/>
                <a:gd name="connsiteX0" fmla="*/ 289 w 11473"/>
                <a:gd name="connsiteY0" fmla="*/ 0 h 10604"/>
                <a:gd name="connsiteX1" fmla="*/ 8214 w 11473"/>
                <a:gd name="connsiteY1" fmla="*/ 604 h 10604"/>
                <a:gd name="connsiteX2" fmla="*/ 10056 w 11473"/>
                <a:gd name="connsiteY2" fmla="*/ 2714 h 10604"/>
                <a:gd name="connsiteX3" fmla="*/ 8929 w 11473"/>
                <a:gd name="connsiteY3" fmla="*/ 7033 h 10604"/>
                <a:gd name="connsiteX4" fmla="*/ 11473 w 11473"/>
                <a:gd name="connsiteY4" fmla="*/ 6556 h 10604"/>
                <a:gd name="connsiteX5" fmla="*/ 8571 w 11473"/>
                <a:gd name="connsiteY5" fmla="*/ 7747 h 10604"/>
                <a:gd name="connsiteX6" fmla="*/ 8894 w 11473"/>
                <a:gd name="connsiteY6" fmla="*/ 10151 h 10604"/>
                <a:gd name="connsiteX7" fmla="*/ 1429 w 11473"/>
                <a:gd name="connsiteY7" fmla="*/ 10604 h 10604"/>
                <a:gd name="connsiteX8" fmla="*/ 0 w 11473"/>
                <a:gd name="connsiteY8" fmla="*/ 5604 h 10604"/>
                <a:gd name="connsiteX9" fmla="*/ 289 w 11473"/>
                <a:gd name="connsiteY9" fmla="*/ 0 h 10604"/>
                <a:gd name="connsiteX0" fmla="*/ 289 w 11473"/>
                <a:gd name="connsiteY0" fmla="*/ 0 h 10604"/>
                <a:gd name="connsiteX1" fmla="*/ 8214 w 11473"/>
                <a:gd name="connsiteY1" fmla="*/ 604 h 10604"/>
                <a:gd name="connsiteX2" fmla="*/ 10056 w 11473"/>
                <a:gd name="connsiteY2" fmla="*/ 2714 h 10604"/>
                <a:gd name="connsiteX3" fmla="*/ 8929 w 11473"/>
                <a:gd name="connsiteY3" fmla="*/ 7033 h 10604"/>
                <a:gd name="connsiteX4" fmla="*/ 11473 w 11473"/>
                <a:gd name="connsiteY4" fmla="*/ 6556 h 10604"/>
                <a:gd name="connsiteX5" fmla="*/ 8988 w 11473"/>
                <a:gd name="connsiteY5" fmla="*/ 7596 h 10604"/>
                <a:gd name="connsiteX6" fmla="*/ 8894 w 11473"/>
                <a:gd name="connsiteY6" fmla="*/ 10151 h 10604"/>
                <a:gd name="connsiteX7" fmla="*/ 1429 w 11473"/>
                <a:gd name="connsiteY7" fmla="*/ 10604 h 10604"/>
                <a:gd name="connsiteX8" fmla="*/ 0 w 11473"/>
                <a:gd name="connsiteY8" fmla="*/ 5604 h 10604"/>
                <a:gd name="connsiteX9" fmla="*/ 289 w 11473"/>
                <a:gd name="connsiteY9" fmla="*/ 0 h 10604"/>
                <a:gd name="connsiteX0" fmla="*/ 289 w 11473"/>
                <a:gd name="connsiteY0" fmla="*/ 0 h 10604"/>
                <a:gd name="connsiteX1" fmla="*/ 8214 w 11473"/>
                <a:gd name="connsiteY1" fmla="*/ 604 h 10604"/>
                <a:gd name="connsiteX2" fmla="*/ 10056 w 11473"/>
                <a:gd name="connsiteY2" fmla="*/ 2714 h 10604"/>
                <a:gd name="connsiteX3" fmla="*/ 9290 w 11473"/>
                <a:gd name="connsiteY3" fmla="*/ 6580 h 10604"/>
                <a:gd name="connsiteX4" fmla="*/ 11473 w 11473"/>
                <a:gd name="connsiteY4" fmla="*/ 6556 h 10604"/>
                <a:gd name="connsiteX5" fmla="*/ 8988 w 11473"/>
                <a:gd name="connsiteY5" fmla="*/ 7596 h 10604"/>
                <a:gd name="connsiteX6" fmla="*/ 8894 w 11473"/>
                <a:gd name="connsiteY6" fmla="*/ 10151 h 10604"/>
                <a:gd name="connsiteX7" fmla="*/ 1429 w 11473"/>
                <a:gd name="connsiteY7" fmla="*/ 10604 h 10604"/>
                <a:gd name="connsiteX8" fmla="*/ 0 w 11473"/>
                <a:gd name="connsiteY8" fmla="*/ 5604 h 10604"/>
                <a:gd name="connsiteX9" fmla="*/ 289 w 11473"/>
                <a:gd name="connsiteY9" fmla="*/ 0 h 10604"/>
                <a:gd name="connsiteX0" fmla="*/ 289 w 11473"/>
                <a:gd name="connsiteY0" fmla="*/ 0 h 10604"/>
                <a:gd name="connsiteX1" fmla="*/ 8214 w 11473"/>
                <a:gd name="connsiteY1" fmla="*/ 604 h 10604"/>
                <a:gd name="connsiteX2" fmla="*/ 10056 w 11473"/>
                <a:gd name="connsiteY2" fmla="*/ 2714 h 10604"/>
                <a:gd name="connsiteX3" fmla="*/ 9290 w 11473"/>
                <a:gd name="connsiteY3" fmla="*/ 6580 h 10604"/>
                <a:gd name="connsiteX4" fmla="*/ 11473 w 11473"/>
                <a:gd name="connsiteY4" fmla="*/ 6556 h 10604"/>
                <a:gd name="connsiteX5" fmla="*/ 8988 w 11473"/>
                <a:gd name="connsiteY5" fmla="*/ 7596 h 10604"/>
                <a:gd name="connsiteX6" fmla="*/ 9422 w 11473"/>
                <a:gd name="connsiteY6" fmla="*/ 10101 h 10604"/>
                <a:gd name="connsiteX7" fmla="*/ 1429 w 11473"/>
                <a:gd name="connsiteY7" fmla="*/ 10604 h 10604"/>
                <a:gd name="connsiteX8" fmla="*/ 0 w 11473"/>
                <a:gd name="connsiteY8" fmla="*/ 5604 h 10604"/>
                <a:gd name="connsiteX9" fmla="*/ 289 w 11473"/>
                <a:gd name="connsiteY9" fmla="*/ 0 h 10604"/>
                <a:gd name="connsiteX0" fmla="*/ 289 w 11473"/>
                <a:gd name="connsiteY0" fmla="*/ 0 h 10604"/>
                <a:gd name="connsiteX1" fmla="*/ 8242 w 11473"/>
                <a:gd name="connsiteY1" fmla="*/ 352 h 10604"/>
                <a:gd name="connsiteX2" fmla="*/ 10056 w 11473"/>
                <a:gd name="connsiteY2" fmla="*/ 2714 h 10604"/>
                <a:gd name="connsiteX3" fmla="*/ 9290 w 11473"/>
                <a:gd name="connsiteY3" fmla="*/ 6580 h 10604"/>
                <a:gd name="connsiteX4" fmla="*/ 11473 w 11473"/>
                <a:gd name="connsiteY4" fmla="*/ 6556 h 10604"/>
                <a:gd name="connsiteX5" fmla="*/ 8988 w 11473"/>
                <a:gd name="connsiteY5" fmla="*/ 7596 h 10604"/>
                <a:gd name="connsiteX6" fmla="*/ 9422 w 11473"/>
                <a:gd name="connsiteY6" fmla="*/ 10101 h 10604"/>
                <a:gd name="connsiteX7" fmla="*/ 1429 w 11473"/>
                <a:gd name="connsiteY7" fmla="*/ 10604 h 10604"/>
                <a:gd name="connsiteX8" fmla="*/ 0 w 11473"/>
                <a:gd name="connsiteY8" fmla="*/ 5604 h 10604"/>
                <a:gd name="connsiteX9" fmla="*/ 289 w 11473"/>
                <a:gd name="connsiteY9" fmla="*/ 0 h 10604"/>
                <a:gd name="connsiteX0" fmla="*/ 289 w 11473"/>
                <a:gd name="connsiteY0" fmla="*/ 0 h 11662"/>
                <a:gd name="connsiteX1" fmla="*/ 8242 w 11473"/>
                <a:gd name="connsiteY1" fmla="*/ 352 h 11662"/>
                <a:gd name="connsiteX2" fmla="*/ 10056 w 11473"/>
                <a:gd name="connsiteY2" fmla="*/ 2714 h 11662"/>
                <a:gd name="connsiteX3" fmla="*/ 9290 w 11473"/>
                <a:gd name="connsiteY3" fmla="*/ 6580 h 11662"/>
                <a:gd name="connsiteX4" fmla="*/ 11473 w 11473"/>
                <a:gd name="connsiteY4" fmla="*/ 6556 h 11662"/>
                <a:gd name="connsiteX5" fmla="*/ 8988 w 11473"/>
                <a:gd name="connsiteY5" fmla="*/ 7596 h 11662"/>
                <a:gd name="connsiteX6" fmla="*/ 9422 w 11473"/>
                <a:gd name="connsiteY6" fmla="*/ 10101 h 11662"/>
                <a:gd name="connsiteX7" fmla="*/ 567 w 11473"/>
                <a:gd name="connsiteY7" fmla="*/ 11662 h 11662"/>
                <a:gd name="connsiteX8" fmla="*/ 0 w 11473"/>
                <a:gd name="connsiteY8" fmla="*/ 5604 h 11662"/>
                <a:gd name="connsiteX9" fmla="*/ 289 w 11473"/>
                <a:gd name="connsiteY9" fmla="*/ 0 h 11662"/>
                <a:gd name="connsiteX0" fmla="*/ 289 w 11473"/>
                <a:gd name="connsiteY0" fmla="*/ 0 h 11662"/>
                <a:gd name="connsiteX1" fmla="*/ 8242 w 11473"/>
                <a:gd name="connsiteY1" fmla="*/ 352 h 11662"/>
                <a:gd name="connsiteX2" fmla="*/ 10056 w 11473"/>
                <a:gd name="connsiteY2" fmla="*/ 2714 h 11662"/>
                <a:gd name="connsiteX3" fmla="*/ 9290 w 11473"/>
                <a:gd name="connsiteY3" fmla="*/ 6580 h 11662"/>
                <a:gd name="connsiteX4" fmla="*/ 11473 w 11473"/>
                <a:gd name="connsiteY4" fmla="*/ 6556 h 11662"/>
                <a:gd name="connsiteX5" fmla="*/ 8988 w 11473"/>
                <a:gd name="connsiteY5" fmla="*/ 7596 h 11662"/>
                <a:gd name="connsiteX6" fmla="*/ 9394 w 11473"/>
                <a:gd name="connsiteY6" fmla="*/ 10907 h 11662"/>
                <a:gd name="connsiteX7" fmla="*/ 567 w 11473"/>
                <a:gd name="connsiteY7" fmla="*/ 11662 h 11662"/>
                <a:gd name="connsiteX8" fmla="*/ 0 w 11473"/>
                <a:gd name="connsiteY8" fmla="*/ 5604 h 11662"/>
                <a:gd name="connsiteX9" fmla="*/ 289 w 11473"/>
                <a:gd name="connsiteY9" fmla="*/ 0 h 11662"/>
                <a:gd name="connsiteX0" fmla="*/ 289 w 11473"/>
                <a:gd name="connsiteY0" fmla="*/ 0 h 11662"/>
                <a:gd name="connsiteX1" fmla="*/ 8242 w 11473"/>
                <a:gd name="connsiteY1" fmla="*/ 352 h 11662"/>
                <a:gd name="connsiteX2" fmla="*/ 10056 w 11473"/>
                <a:gd name="connsiteY2" fmla="*/ 2714 h 11662"/>
                <a:gd name="connsiteX3" fmla="*/ 9290 w 11473"/>
                <a:gd name="connsiteY3" fmla="*/ 6580 h 11662"/>
                <a:gd name="connsiteX4" fmla="*/ 11473 w 11473"/>
                <a:gd name="connsiteY4" fmla="*/ 6556 h 11662"/>
                <a:gd name="connsiteX5" fmla="*/ 9099 w 11473"/>
                <a:gd name="connsiteY5" fmla="*/ 7898 h 11662"/>
                <a:gd name="connsiteX6" fmla="*/ 9394 w 11473"/>
                <a:gd name="connsiteY6" fmla="*/ 10907 h 11662"/>
                <a:gd name="connsiteX7" fmla="*/ 567 w 11473"/>
                <a:gd name="connsiteY7" fmla="*/ 11662 h 11662"/>
                <a:gd name="connsiteX8" fmla="*/ 0 w 11473"/>
                <a:gd name="connsiteY8" fmla="*/ 5604 h 11662"/>
                <a:gd name="connsiteX9" fmla="*/ 289 w 11473"/>
                <a:gd name="connsiteY9" fmla="*/ 0 h 11662"/>
                <a:gd name="connsiteX0" fmla="*/ 289 w 11473"/>
                <a:gd name="connsiteY0" fmla="*/ 0 h 10957"/>
                <a:gd name="connsiteX1" fmla="*/ 8242 w 11473"/>
                <a:gd name="connsiteY1" fmla="*/ 352 h 10957"/>
                <a:gd name="connsiteX2" fmla="*/ 10056 w 11473"/>
                <a:gd name="connsiteY2" fmla="*/ 2714 h 10957"/>
                <a:gd name="connsiteX3" fmla="*/ 9290 w 11473"/>
                <a:gd name="connsiteY3" fmla="*/ 6580 h 10957"/>
                <a:gd name="connsiteX4" fmla="*/ 11473 w 11473"/>
                <a:gd name="connsiteY4" fmla="*/ 6556 h 10957"/>
                <a:gd name="connsiteX5" fmla="*/ 9099 w 11473"/>
                <a:gd name="connsiteY5" fmla="*/ 7898 h 10957"/>
                <a:gd name="connsiteX6" fmla="*/ 9394 w 11473"/>
                <a:gd name="connsiteY6" fmla="*/ 10907 h 10957"/>
                <a:gd name="connsiteX7" fmla="*/ 539 w 11473"/>
                <a:gd name="connsiteY7" fmla="*/ 10957 h 10957"/>
                <a:gd name="connsiteX8" fmla="*/ 0 w 11473"/>
                <a:gd name="connsiteY8" fmla="*/ 5604 h 10957"/>
                <a:gd name="connsiteX9" fmla="*/ 289 w 11473"/>
                <a:gd name="connsiteY9" fmla="*/ 0 h 10957"/>
                <a:gd name="connsiteX0" fmla="*/ 289 w 11473"/>
                <a:gd name="connsiteY0" fmla="*/ 0 h 10957"/>
                <a:gd name="connsiteX1" fmla="*/ 8242 w 11473"/>
                <a:gd name="connsiteY1" fmla="*/ 352 h 10957"/>
                <a:gd name="connsiteX2" fmla="*/ 10056 w 11473"/>
                <a:gd name="connsiteY2" fmla="*/ 2714 h 10957"/>
                <a:gd name="connsiteX3" fmla="*/ 9290 w 11473"/>
                <a:gd name="connsiteY3" fmla="*/ 6580 h 10957"/>
                <a:gd name="connsiteX4" fmla="*/ 11473 w 11473"/>
                <a:gd name="connsiteY4" fmla="*/ 6556 h 10957"/>
                <a:gd name="connsiteX5" fmla="*/ 9099 w 11473"/>
                <a:gd name="connsiteY5" fmla="*/ 7898 h 10957"/>
                <a:gd name="connsiteX6" fmla="*/ 9311 w 11473"/>
                <a:gd name="connsiteY6" fmla="*/ 10454 h 10957"/>
                <a:gd name="connsiteX7" fmla="*/ 539 w 11473"/>
                <a:gd name="connsiteY7" fmla="*/ 10957 h 10957"/>
                <a:gd name="connsiteX8" fmla="*/ 0 w 11473"/>
                <a:gd name="connsiteY8" fmla="*/ 5604 h 10957"/>
                <a:gd name="connsiteX9" fmla="*/ 289 w 11473"/>
                <a:gd name="connsiteY9" fmla="*/ 0 h 1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73" h="10957">
                  <a:moveTo>
                    <a:pt x="289" y="0"/>
                  </a:moveTo>
                  <a:lnTo>
                    <a:pt x="8242" y="352"/>
                  </a:lnTo>
                  <a:lnTo>
                    <a:pt x="10056" y="2714"/>
                  </a:lnTo>
                  <a:lnTo>
                    <a:pt x="9290" y="6580"/>
                  </a:lnTo>
                  <a:lnTo>
                    <a:pt x="11473" y="6556"/>
                  </a:lnTo>
                  <a:lnTo>
                    <a:pt x="9099" y="7898"/>
                  </a:lnTo>
                  <a:cubicBezTo>
                    <a:pt x="9207" y="8699"/>
                    <a:pt x="9203" y="9653"/>
                    <a:pt x="9311" y="10454"/>
                  </a:cubicBezTo>
                  <a:lnTo>
                    <a:pt x="539" y="10957"/>
                  </a:lnTo>
                  <a:cubicBezTo>
                    <a:pt x="359" y="9173"/>
                    <a:pt x="180" y="7388"/>
                    <a:pt x="0" y="5604"/>
                  </a:cubicBezTo>
                  <a:cubicBezTo>
                    <a:pt x="96" y="3736"/>
                    <a:pt x="193" y="1868"/>
                    <a:pt x="289" y="0"/>
                  </a:cubicBezTo>
                  <a:close/>
                </a:path>
              </a:pathLst>
            </a:custGeom>
            <a:solidFill>
              <a:srgbClr val="6699FF"/>
            </a:solidFill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endParaRPr lang="ja-JP" altLang="en-US"/>
            </a:p>
          </p:txBody>
        </p:sp>
        <p:sp>
          <p:nvSpPr>
            <p:cNvPr id="383065" name="Text Box 89"/>
            <p:cNvSpPr txBox="1">
              <a:spLocks noChangeArrowheads="1"/>
            </p:cNvSpPr>
            <p:nvPr/>
          </p:nvSpPr>
          <p:spPr bwMode="auto">
            <a:xfrm>
              <a:off x="5667455" y="1846871"/>
              <a:ext cx="179728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0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anose="05050102010706020507" pitchFamily="18" charset="2"/>
                </a:rPr>
                <a:t>h </a:t>
              </a:r>
              <a:r>
                <a:rPr lang="ja-JP" altLang="en-US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しねきゃぷしょん" panose="02000600000000000000" pitchFamily="2" charset="-128"/>
                </a:rPr>
                <a:t> </a:t>
              </a:r>
              <a:r>
                <a:rPr lang="en-US" altLang="ja-JP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しねきゃぷしょん" panose="02000600000000000000" pitchFamily="2" charset="-128"/>
                </a:rPr>
                <a:t>me</a:t>
              </a:r>
              <a:r>
                <a:rPr lang="en-US" altLang="ja-JP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しねきゃぷしょん" panose="02000600000000000000" pitchFamily="2" charset="-128"/>
                </a:rPr>
                <a:t>sic nuclei</a:t>
              </a:r>
              <a:endParaRPr lang="ja-JP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しねきゃぷしょん" panose="02000600000000000000" pitchFamily="2" charset="-128"/>
              </a:endParaRPr>
            </a:p>
          </p:txBody>
        </p:sp>
        <p:pic>
          <p:nvPicPr>
            <p:cNvPr id="93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005" y="2473492"/>
              <a:ext cx="1396727" cy="1299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240" y="2478080"/>
              <a:ext cx="1414226" cy="1315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5" name="Text Box 26"/>
            <p:cNvSpPr txBox="1">
              <a:spLocks noChangeArrowheads="1"/>
            </p:cNvSpPr>
            <p:nvPr/>
          </p:nvSpPr>
          <p:spPr bwMode="auto">
            <a:xfrm>
              <a:off x="6852154" y="3906319"/>
              <a:ext cx="1045479" cy="253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05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E</a:t>
              </a:r>
              <a:r>
                <a:rPr lang="en-US" altLang="ja-JP" sz="1050" baseline="-250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ex</a:t>
              </a:r>
              <a:r>
                <a:rPr lang="en-US" altLang="ja-JP" sz="105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 – E</a:t>
              </a:r>
              <a:r>
                <a:rPr lang="en-US" altLang="ja-JP" sz="1050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0</a:t>
              </a:r>
              <a:r>
                <a:rPr lang="en-US" altLang="ja-JP" sz="105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 [MeV]</a:t>
              </a:r>
            </a:p>
          </p:txBody>
        </p:sp>
        <p:sp>
          <p:nvSpPr>
            <p:cNvPr id="96" name="Text Box 27"/>
            <p:cNvSpPr txBox="1">
              <a:spLocks noChangeArrowheads="1"/>
            </p:cNvSpPr>
            <p:nvPr/>
          </p:nvSpPr>
          <p:spPr bwMode="auto">
            <a:xfrm>
              <a:off x="7777699" y="3777120"/>
              <a:ext cx="263214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05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97" name="Text Box 28"/>
            <p:cNvSpPr txBox="1">
              <a:spLocks noChangeArrowheads="1"/>
            </p:cNvSpPr>
            <p:nvPr/>
          </p:nvSpPr>
          <p:spPr bwMode="auto">
            <a:xfrm>
              <a:off x="7992380" y="3777120"/>
              <a:ext cx="341760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05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50</a:t>
              </a:r>
            </a:p>
          </p:txBody>
        </p:sp>
        <p:sp>
          <p:nvSpPr>
            <p:cNvPr id="98" name="Text Box 29"/>
            <p:cNvSpPr txBox="1">
              <a:spLocks noChangeArrowheads="1"/>
            </p:cNvSpPr>
            <p:nvPr/>
          </p:nvSpPr>
          <p:spPr bwMode="auto">
            <a:xfrm>
              <a:off x="8172400" y="3777120"/>
              <a:ext cx="420308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05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100</a:t>
              </a:r>
            </a:p>
          </p:txBody>
        </p:sp>
        <p:sp>
          <p:nvSpPr>
            <p:cNvPr id="99" name="Text Box 30"/>
            <p:cNvSpPr txBox="1">
              <a:spLocks noChangeArrowheads="1"/>
            </p:cNvSpPr>
            <p:nvPr/>
          </p:nvSpPr>
          <p:spPr bwMode="auto">
            <a:xfrm>
              <a:off x="8487435" y="3777120"/>
              <a:ext cx="420308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05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150</a:t>
              </a:r>
            </a:p>
          </p:txBody>
        </p:sp>
        <p:sp>
          <p:nvSpPr>
            <p:cNvPr id="100" name="Text Box 31"/>
            <p:cNvSpPr txBox="1">
              <a:spLocks noChangeArrowheads="1"/>
            </p:cNvSpPr>
            <p:nvPr/>
          </p:nvSpPr>
          <p:spPr bwMode="auto">
            <a:xfrm>
              <a:off x="7497325" y="3777120"/>
              <a:ext cx="388248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05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-50</a:t>
              </a:r>
            </a:p>
          </p:txBody>
        </p:sp>
        <p:sp>
          <p:nvSpPr>
            <p:cNvPr id="101" name="Text Box 32"/>
            <p:cNvSpPr txBox="1">
              <a:spLocks noChangeArrowheads="1"/>
            </p:cNvSpPr>
            <p:nvPr/>
          </p:nvSpPr>
          <p:spPr bwMode="auto">
            <a:xfrm>
              <a:off x="7210551" y="3777120"/>
              <a:ext cx="466794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05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-100</a:t>
              </a:r>
            </a:p>
          </p:txBody>
        </p:sp>
        <p:sp>
          <p:nvSpPr>
            <p:cNvPr id="102" name="Text Box 27"/>
            <p:cNvSpPr txBox="1">
              <a:spLocks noChangeArrowheads="1"/>
            </p:cNvSpPr>
            <p:nvPr/>
          </p:nvSpPr>
          <p:spPr bwMode="auto">
            <a:xfrm>
              <a:off x="6362352" y="3754929"/>
              <a:ext cx="263214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05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03" name="Text Box 28"/>
            <p:cNvSpPr txBox="1">
              <a:spLocks noChangeArrowheads="1"/>
            </p:cNvSpPr>
            <p:nvPr/>
          </p:nvSpPr>
          <p:spPr bwMode="auto">
            <a:xfrm>
              <a:off x="6577033" y="3754929"/>
              <a:ext cx="341760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05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50</a:t>
              </a:r>
            </a:p>
          </p:txBody>
        </p:sp>
        <p:sp>
          <p:nvSpPr>
            <p:cNvPr id="104" name="Text Box 29"/>
            <p:cNvSpPr txBox="1">
              <a:spLocks noChangeArrowheads="1"/>
            </p:cNvSpPr>
            <p:nvPr/>
          </p:nvSpPr>
          <p:spPr bwMode="auto">
            <a:xfrm>
              <a:off x="6757053" y="3754929"/>
              <a:ext cx="420308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05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100</a:t>
              </a:r>
            </a:p>
          </p:txBody>
        </p:sp>
        <p:sp>
          <p:nvSpPr>
            <p:cNvPr id="105" name="Text Box 30"/>
            <p:cNvSpPr txBox="1">
              <a:spLocks noChangeArrowheads="1"/>
            </p:cNvSpPr>
            <p:nvPr/>
          </p:nvSpPr>
          <p:spPr bwMode="auto">
            <a:xfrm>
              <a:off x="7072088" y="3754929"/>
              <a:ext cx="420308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05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150</a:t>
              </a:r>
            </a:p>
          </p:txBody>
        </p:sp>
        <p:sp>
          <p:nvSpPr>
            <p:cNvPr id="106" name="Text Box 31"/>
            <p:cNvSpPr txBox="1">
              <a:spLocks noChangeArrowheads="1"/>
            </p:cNvSpPr>
            <p:nvPr/>
          </p:nvSpPr>
          <p:spPr bwMode="auto">
            <a:xfrm>
              <a:off x="6081978" y="3754929"/>
              <a:ext cx="388248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05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-50</a:t>
              </a:r>
            </a:p>
          </p:txBody>
        </p:sp>
        <p:sp>
          <p:nvSpPr>
            <p:cNvPr id="107" name="Text Box 32"/>
            <p:cNvSpPr txBox="1">
              <a:spLocks noChangeArrowheads="1"/>
            </p:cNvSpPr>
            <p:nvPr/>
          </p:nvSpPr>
          <p:spPr bwMode="auto">
            <a:xfrm>
              <a:off x="5795204" y="3754929"/>
              <a:ext cx="466794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05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-100</a:t>
              </a: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5880336" y="2492773"/>
              <a:ext cx="14687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en-US" altLang="ja-JP" sz="2000" baseline="30000" dirty="0" smtClean="0">
                  <a:solidFill>
                    <a:srgbClr val="FF0000"/>
                  </a:solidFill>
                  <a:effectLst/>
                  <a:latin typeface="+mn-lt"/>
                </a:rPr>
                <a:t>1</a:t>
              </a:r>
              <a:r>
                <a:rPr lang="en-US" altLang="ja-JP" sz="2000" baseline="30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US" altLang="ja-JP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C(</a:t>
              </a:r>
              <a:r>
                <a:rPr lang="en-US" altLang="ja-JP" sz="2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anose="05050102010706020507" pitchFamily="18" charset="2"/>
                </a:rPr>
                <a:t>g</a:t>
              </a:r>
              <a:r>
                <a:rPr lang="en-US" altLang="ja-JP" sz="2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,p</a:t>
              </a:r>
              <a:r>
                <a:rPr lang="en-US" altLang="ja-JP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  <a:r>
                <a:rPr lang="en-US" altLang="ja-JP" sz="2000" baseline="30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11</a:t>
              </a:r>
              <a:r>
                <a:rPr lang="en-US" altLang="ja-JP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  <a:r>
                <a:rPr lang="en-US" altLang="ja-JP" sz="2000" i="1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anose="05050102010706020507" pitchFamily="18" charset="2"/>
                </a:rPr>
                <a:t>h</a:t>
              </a:r>
              <a:r>
                <a:rPr lang="en-US" altLang="ja-JP" sz="2000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’</a:t>
              </a:r>
              <a:endParaRPr lang="en-US" altLang="ja-JP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09" name="Text Box 90"/>
            <p:cNvSpPr txBox="1">
              <a:spLocks noChangeArrowheads="1"/>
            </p:cNvSpPr>
            <p:nvPr/>
          </p:nvSpPr>
          <p:spPr bwMode="auto">
            <a:xfrm>
              <a:off x="5969170" y="2173900"/>
              <a:ext cx="180690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altLang="ja-JP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N*(1535) in </a:t>
              </a:r>
              <a:r>
                <a:rPr lang="en-US" altLang="ja-JP" sz="140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medium</a:t>
              </a: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7461132" y="1823058"/>
              <a:ext cx="13901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kumimoji="1" lang="en-US" altLang="ja-JP" sz="1100" dirty="0" err="1" smtClean="0">
                  <a:effectLst/>
                  <a:latin typeface="+mn-lt"/>
                </a:rPr>
                <a:t>Jido</a:t>
              </a:r>
              <a:r>
                <a:rPr kumimoji="1" lang="en-US" altLang="ja-JP" sz="1100" dirty="0" smtClean="0">
                  <a:effectLst/>
                  <a:latin typeface="+mn-lt"/>
                </a:rPr>
                <a:t>, H.N, </a:t>
              </a:r>
              <a:r>
                <a:rPr kumimoji="1" lang="en-US" altLang="ja-JP" sz="1100" dirty="0" err="1" smtClean="0">
                  <a:effectLst/>
                  <a:latin typeface="+mn-lt"/>
                </a:rPr>
                <a:t>Hirenzaki</a:t>
              </a:r>
              <a:r>
                <a:rPr kumimoji="1" lang="en-US" altLang="ja-JP" sz="1100" dirty="0" smtClean="0">
                  <a:effectLst/>
                  <a:latin typeface="+mn-lt"/>
                </a:rPr>
                <a:t>,</a:t>
              </a:r>
            </a:p>
            <a:p>
              <a:pPr>
                <a:buClr>
                  <a:srgbClr val="FF0000"/>
                </a:buClr>
              </a:pPr>
              <a:r>
                <a:rPr kumimoji="1" lang="en-US" altLang="ja-JP" sz="1100" dirty="0" smtClean="0">
                  <a:effectLst/>
                  <a:latin typeface="+mn-lt"/>
                </a:rPr>
                <a:t>PRC66, </a:t>
              </a:r>
              <a:r>
                <a:rPr kumimoji="1" lang="en-US" altLang="ja-JP" sz="1100" dirty="0" err="1" smtClean="0">
                  <a:effectLst/>
                  <a:latin typeface="+mn-lt"/>
                </a:rPr>
                <a:t>etc</a:t>
              </a:r>
              <a:r>
                <a:rPr kumimoji="1" lang="en-US" altLang="ja-JP" sz="1100" dirty="0" smtClean="0">
                  <a:effectLst/>
                  <a:latin typeface="+mn-lt"/>
                </a:rPr>
                <a:t>…</a:t>
              </a:r>
              <a:endParaRPr kumimoji="1" lang="ja-JP" altLang="en-US" sz="1100" dirty="0" smtClean="0">
                <a:effectLst/>
                <a:latin typeface="+mn-lt"/>
              </a:endParaRPr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-105121" y="4835368"/>
            <a:ext cx="396134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 </a:t>
            </a:r>
            <a:r>
              <a:rPr kumimoji="1" lang="en-US" altLang="ja-JP" sz="2000" b="1" dirty="0" smtClean="0">
                <a:solidFill>
                  <a:srgbClr val="008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interaction change ?</a:t>
            </a:r>
            <a:r>
              <a:rPr kumimoji="1" lang="ja-JP" altLang="en-US" sz="2000" b="1" dirty="0" smtClean="0">
                <a:solidFill>
                  <a:srgbClr val="008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endParaRPr kumimoji="1" lang="en-US" altLang="ja-JP" sz="2000" b="1" dirty="0" smtClean="0">
              <a:solidFill>
                <a:srgbClr val="008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 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mass reduction ?</a:t>
            </a:r>
          </a:p>
          <a:p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 </a:t>
            </a:r>
            <a:r>
              <a:rPr lang="en-US" altLang="ja-JP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excite baryon resonance ?</a:t>
            </a:r>
            <a:endParaRPr kumimoji="1" lang="en-US" altLang="ja-JP" sz="20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:</a:t>
            </a:r>
          </a:p>
          <a:p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(related to each other)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008" y="4364949"/>
            <a:ext cx="3488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“in-medium effects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35297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86C58-689A-44BF-9A49-7E929595E938}" type="slidenum">
              <a:rPr lang="en-US" altLang="ja-JP"/>
              <a:pPr/>
              <a:t>8</a:t>
            </a:fld>
            <a:endParaRPr lang="en-US" altLang="ja-JP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9986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381000" y="76200"/>
                <a:ext cx="8001000" cy="582613"/>
              </a:xfrm>
            </p:spPr>
            <p:txBody>
              <a:bodyPr/>
              <a:lstStyle/>
              <a:p>
                <a:r>
                  <a:rPr lang="en-US" altLang="ja-JP" dirty="0" smtClean="0"/>
                  <a:t>heavy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ja-JP" dirty="0" smtClean="0"/>
                  <a:t>(958) mass 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ja-JP" dirty="0" smtClean="0"/>
                  <a:t> anomaly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80998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76200"/>
                <a:ext cx="8001000" cy="582613"/>
              </a:xfrm>
              <a:blipFill rotWithShape="0">
                <a:blip r:embed="rId16"/>
                <a:stretch>
                  <a:fillRect l="-1677" t="-7368" b="-294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06450"/>
            <a:ext cx="8229600" cy="5715000"/>
          </a:xfrm>
        </p:spPr>
        <p:txBody>
          <a:bodyPr/>
          <a:lstStyle/>
          <a:p>
            <a:pPr marL="0" indent="0">
              <a:buNone/>
            </a:pPr>
            <a:endParaRPr lang="en-US" altLang="ja-JP" sz="2000" dirty="0" smtClean="0"/>
          </a:p>
          <a:p>
            <a:pPr lvl="1"/>
            <a:r>
              <a:rPr lang="en-US" altLang="ja-JP" dirty="0" smtClean="0"/>
              <a:t>many </a:t>
            </a:r>
            <a:r>
              <a:rPr lang="en-US" altLang="ja-JP" dirty="0"/>
              <a:t>theoretical works</a:t>
            </a:r>
          </a:p>
          <a:p>
            <a:pPr lvl="2"/>
            <a:r>
              <a:rPr lang="en-US" altLang="ja-JP" dirty="0"/>
              <a:t>in vacuum / at finite temperature / </a:t>
            </a:r>
            <a:r>
              <a:rPr lang="en-US" altLang="ja-JP" u="sng" dirty="0">
                <a:solidFill>
                  <a:srgbClr val="FF0000"/>
                </a:solidFill>
              </a:rPr>
              <a:t>at finite density</a:t>
            </a:r>
          </a:p>
          <a:p>
            <a:pPr lvl="4"/>
            <a:r>
              <a:rPr lang="en-US" altLang="ja-JP" sz="1400" dirty="0"/>
              <a:t>R. D. </a:t>
            </a:r>
            <a:r>
              <a:rPr lang="en-US" altLang="ja-JP" sz="1400" dirty="0" err="1"/>
              <a:t>Pisarski</a:t>
            </a:r>
            <a:r>
              <a:rPr lang="en-US" altLang="ja-JP" sz="1400" dirty="0"/>
              <a:t>, R. </a:t>
            </a:r>
            <a:r>
              <a:rPr lang="en-US" altLang="ja-JP" sz="1400" dirty="0" err="1"/>
              <a:t>Wilczek</a:t>
            </a:r>
            <a:r>
              <a:rPr lang="en-US" altLang="ja-JP" sz="1400" dirty="0"/>
              <a:t>, PRD29(84)338</a:t>
            </a:r>
          </a:p>
          <a:p>
            <a:pPr lvl="4"/>
            <a:r>
              <a:rPr lang="en-US" altLang="ja-JP" sz="1400" dirty="0"/>
              <a:t>T. </a:t>
            </a:r>
            <a:r>
              <a:rPr lang="en-US" altLang="ja-JP" sz="1400" dirty="0" err="1"/>
              <a:t>Kunihiro</a:t>
            </a:r>
            <a:r>
              <a:rPr lang="en-US" altLang="ja-JP" sz="1400" dirty="0"/>
              <a:t>, T. </a:t>
            </a:r>
            <a:r>
              <a:rPr lang="en-US" altLang="ja-JP" sz="1400" dirty="0" err="1"/>
              <a:t>Hatsuda</a:t>
            </a:r>
            <a:r>
              <a:rPr lang="en-US" altLang="ja-JP" sz="1400" dirty="0"/>
              <a:t>, PLB206(88)385 / T. </a:t>
            </a:r>
            <a:r>
              <a:rPr lang="en-US" altLang="ja-JP" sz="1400" dirty="0" err="1"/>
              <a:t>Kunihiro</a:t>
            </a:r>
            <a:r>
              <a:rPr lang="en-US" altLang="ja-JP" sz="1400" dirty="0"/>
              <a:t>, PLB219(89)363</a:t>
            </a:r>
          </a:p>
          <a:p>
            <a:pPr lvl="4"/>
            <a:r>
              <a:rPr lang="en-US" altLang="ja-JP" sz="1400" dirty="0"/>
              <a:t>V. Bernard, </a:t>
            </a:r>
            <a:r>
              <a:rPr lang="en-US" altLang="ja-JP" sz="1400" dirty="0" err="1"/>
              <a:t>R.L.Jaffe</a:t>
            </a:r>
            <a:r>
              <a:rPr lang="en-US" altLang="ja-JP" sz="1400" dirty="0"/>
              <a:t> and U.-</a:t>
            </a:r>
            <a:r>
              <a:rPr lang="en-US" altLang="ja-JP" sz="1400" dirty="0" err="1"/>
              <a:t>G.Meissner</a:t>
            </a:r>
            <a:r>
              <a:rPr lang="en-US" altLang="ja-JP" sz="1400" dirty="0"/>
              <a:t>, NPB308(1988)753</a:t>
            </a:r>
          </a:p>
          <a:p>
            <a:pPr lvl="4"/>
            <a:r>
              <a:rPr lang="en-US" altLang="ja-JP" sz="1400" dirty="0"/>
              <a:t>S-H. Lee</a:t>
            </a:r>
            <a:r>
              <a:rPr lang="en-US" altLang="ja-JP" sz="1400" dirty="0" smtClean="0"/>
              <a:t>, and T</a:t>
            </a:r>
            <a:r>
              <a:rPr lang="en-US" altLang="ja-JP" sz="1400" dirty="0"/>
              <a:t>. </a:t>
            </a:r>
            <a:r>
              <a:rPr lang="en-US" altLang="ja-JP" sz="1400" dirty="0" err="1" smtClean="0"/>
              <a:t>Hatsuda</a:t>
            </a:r>
            <a:r>
              <a:rPr lang="en-US" altLang="ja-JP" sz="1400" dirty="0" smtClean="0"/>
              <a:t>, PRD54(96)1871</a:t>
            </a:r>
          </a:p>
          <a:p>
            <a:pPr lvl="4"/>
            <a:r>
              <a:rPr lang="en-US" altLang="ja-JP" sz="1400" dirty="0" smtClean="0"/>
              <a:t>K. Fukushima, </a:t>
            </a:r>
            <a:r>
              <a:rPr lang="en-US" altLang="ja-JP" sz="1400" dirty="0" err="1" smtClean="0"/>
              <a:t>K.Onishi</a:t>
            </a:r>
            <a:r>
              <a:rPr lang="en-US" altLang="ja-JP" sz="1400" dirty="0" smtClean="0"/>
              <a:t>, </a:t>
            </a:r>
            <a:r>
              <a:rPr lang="en-US" altLang="ja-JP" sz="1400" dirty="0" err="1" smtClean="0"/>
              <a:t>K.Ohta</a:t>
            </a:r>
            <a:r>
              <a:rPr lang="en-US" altLang="ja-JP" sz="1400" dirty="0" smtClean="0"/>
              <a:t>, PRC63(01)045203</a:t>
            </a:r>
          </a:p>
          <a:p>
            <a:pPr lvl="4"/>
            <a:r>
              <a:rPr lang="en-US" altLang="ja-JP" sz="1400" dirty="0" smtClean="0"/>
              <a:t>P</a:t>
            </a:r>
            <a:r>
              <a:rPr lang="en-US" altLang="ja-JP" sz="1400" dirty="0"/>
              <a:t>. Costa </a:t>
            </a:r>
            <a:r>
              <a:rPr lang="en-US" altLang="ja-JP" sz="1400" i="1" dirty="0"/>
              <a:t>et al.</a:t>
            </a:r>
            <a:r>
              <a:rPr lang="en-US" altLang="ja-JP" sz="1400" dirty="0"/>
              <a:t>,PLB560(03)171, PRC70(04)025204, </a:t>
            </a:r>
            <a:r>
              <a:rPr lang="en-US" altLang="ja-JP" sz="1400" dirty="0" err="1"/>
              <a:t>etc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…</a:t>
            </a:r>
            <a:r>
              <a:rPr lang="en-US" altLang="ja-JP" sz="1200" dirty="0" smtClean="0"/>
              <a:t/>
            </a:r>
            <a:br>
              <a:rPr lang="en-US" altLang="ja-JP" sz="1200" dirty="0" smtClean="0"/>
            </a:br>
            <a:endParaRPr lang="en-US" altLang="ja-JP" sz="1200" u="sng" dirty="0">
              <a:solidFill>
                <a:srgbClr val="FF0000"/>
              </a:solidFill>
            </a:endParaRPr>
          </a:p>
          <a:p>
            <a:pPr lvl="1"/>
            <a:r>
              <a:rPr lang="en-US" altLang="ja-JP" sz="1800" u="sng" dirty="0">
                <a:solidFill>
                  <a:srgbClr val="FF0000"/>
                </a:solidFill>
              </a:rPr>
              <a:t>poor experimental</a:t>
            </a:r>
            <a:r>
              <a:rPr lang="en-US" altLang="ja-JP" sz="1800" u="sng" dirty="0">
                <a:solidFill>
                  <a:srgbClr val="008000"/>
                </a:solidFill>
              </a:rPr>
              <a:t> information</a:t>
            </a:r>
            <a:r>
              <a:rPr lang="en-US" altLang="ja-JP" sz="1800" dirty="0">
                <a:solidFill>
                  <a:srgbClr val="008000"/>
                </a:solidFill>
              </a:rPr>
              <a:t> </a:t>
            </a:r>
            <a:r>
              <a:rPr lang="en-US" altLang="ja-JP" sz="1800" dirty="0">
                <a:solidFill>
                  <a:schemeClr val="bg2"/>
                </a:solidFill>
              </a:rPr>
              <a:t>at finite density</a:t>
            </a:r>
          </a:p>
          <a:p>
            <a:pPr lvl="1">
              <a:buFont typeface="Times New Roman" panose="02020603050405020304" pitchFamily="18" charset="0"/>
              <a:buNone/>
            </a:pPr>
            <a:r>
              <a:rPr lang="en-US" altLang="ja-JP" sz="800" i="1" dirty="0">
                <a:latin typeface="Calibri" panose="020F0502020204030204" pitchFamily="34" charset="0"/>
              </a:rPr>
              <a:t> </a:t>
            </a:r>
          </a:p>
          <a:p>
            <a:r>
              <a:rPr lang="en-US" altLang="ja-JP" sz="2000" u="sng" dirty="0" smtClean="0">
                <a:solidFill>
                  <a:srgbClr val="FF0000"/>
                </a:solidFill>
              </a:rPr>
              <a:t>U</a:t>
            </a:r>
            <a:r>
              <a:rPr lang="en-US" altLang="ja-JP" sz="2000" u="sng" baseline="-25000" dirty="0" smtClean="0">
                <a:solidFill>
                  <a:srgbClr val="FF0000"/>
                </a:solidFill>
              </a:rPr>
              <a:t>A</a:t>
            </a:r>
            <a:r>
              <a:rPr lang="en-US" altLang="ja-JP" sz="2000" u="sng" dirty="0" smtClean="0">
                <a:solidFill>
                  <a:srgbClr val="FF0000"/>
                </a:solidFill>
              </a:rPr>
              <a:t>(1) anomaly </a:t>
            </a:r>
            <a:r>
              <a:rPr lang="en-US" altLang="ja-JP" sz="2000" u="sng" dirty="0">
                <a:solidFill>
                  <a:srgbClr val="FF0000"/>
                </a:solidFill>
              </a:rPr>
              <a:t>in medium</a:t>
            </a:r>
            <a:r>
              <a:rPr lang="en-US" altLang="ja-JP" sz="2000" u="sng" dirty="0"/>
              <a:t> from the viewpoint of </a:t>
            </a:r>
            <a:r>
              <a:rPr lang="en-US" altLang="ja-JP" sz="2000" u="sng" dirty="0">
                <a:solidFill>
                  <a:srgbClr val="0000FF"/>
                </a:solidFill>
              </a:rPr>
              <a:t>“mesic nuclei”</a:t>
            </a:r>
          </a:p>
          <a:p>
            <a:pPr lvl="1"/>
            <a:r>
              <a:rPr lang="en-US" altLang="ja-JP" sz="1800" dirty="0"/>
              <a:t>the </a:t>
            </a:r>
            <a:r>
              <a:rPr lang="en-US" altLang="ja-JP" sz="1800" i="1" dirty="0">
                <a:latin typeface="Symbol" panose="05050102010706020507" pitchFamily="18" charset="2"/>
              </a:rPr>
              <a:t>h</a:t>
            </a:r>
            <a:r>
              <a:rPr lang="en-US" altLang="ja-JP" sz="1800" dirty="0">
                <a:latin typeface="Tahoma" panose="020B0604030504040204" pitchFamily="34" charset="0"/>
              </a:rPr>
              <a:t>’</a:t>
            </a:r>
            <a:r>
              <a:rPr lang="en-US" altLang="ja-JP" sz="1800" dirty="0"/>
              <a:t> properties, especially </a:t>
            </a:r>
            <a:r>
              <a:rPr lang="en-US" altLang="ja-JP" sz="1800" b="1" dirty="0">
                <a:solidFill>
                  <a:srgbClr val="0000FF"/>
                </a:solidFill>
              </a:rPr>
              <a:t>mass shift</a:t>
            </a:r>
            <a:r>
              <a:rPr lang="en-US" altLang="ja-JP" sz="1800" dirty="0"/>
              <a:t>, at finite density</a:t>
            </a:r>
          </a:p>
          <a:p>
            <a:pPr lvl="1">
              <a:buFont typeface="Times New Roman" panose="02020603050405020304" pitchFamily="18" charset="0"/>
              <a:buNone/>
            </a:pPr>
            <a:r>
              <a:rPr lang="en-US" altLang="ja-JP" sz="900" b="1" dirty="0">
                <a:solidFill>
                  <a:srgbClr val="008000"/>
                </a:solidFill>
              </a:rPr>
              <a:t> </a:t>
            </a:r>
          </a:p>
          <a:p>
            <a:r>
              <a:rPr lang="en-US" altLang="ja-JP" sz="2000" b="1" dirty="0" err="1">
                <a:solidFill>
                  <a:srgbClr val="008000"/>
                </a:solidFill>
              </a:rPr>
              <a:t>Nambu-Jona-Lasinio</a:t>
            </a:r>
            <a:r>
              <a:rPr lang="en-US" altLang="ja-JP" sz="2000" b="1" dirty="0">
                <a:solidFill>
                  <a:srgbClr val="008000"/>
                </a:solidFill>
              </a:rPr>
              <a:t> model</a:t>
            </a:r>
            <a:r>
              <a:rPr lang="en-US" altLang="ja-JP" sz="2000" dirty="0"/>
              <a:t> with the </a:t>
            </a:r>
            <a:r>
              <a:rPr lang="en-US" altLang="ja-JP" sz="2000" b="1" dirty="0">
                <a:solidFill>
                  <a:srgbClr val="FF0000"/>
                </a:solidFill>
              </a:rPr>
              <a:t>KMT interaction </a:t>
            </a:r>
          </a:p>
        </p:txBody>
      </p:sp>
      <p:grpSp>
        <p:nvGrpSpPr>
          <p:cNvPr id="809991" name="Group 7"/>
          <p:cNvGrpSpPr>
            <a:grpSpLocks/>
          </p:cNvGrpSpPr>
          <p:nvPr/>
        </p:nvGrpSpPr>
        <p:grpSpPr bwMode="auto">
          <a:xfrm>
            <a:off x="4887433" y="5751513"/>
            <a:ext cx="3429000" cy="393700"/>
            <a:chOff x="1872" y="3114"/>
            <a:chExt cx="2160" cy="248"/>
          </a:xfrm>
        </p:grpSpPr>
        <p:sp>
          <p:nvSpPr>
            <p:cNvPr id="809992" name="Oval 8"/>
            <p:cNvSpPr>
              <a:spLocks noChangeArrowheads="1"/>
            </p:cNvSpPr>
            <p:nvPr/>
          </p:nvSpPr>
          <p:spPr bwMode="auto">
            <a:xfrm>
              <a:off x="1938" y="3114"/>
              <a:ext cx="248" cy="248"/>
            </a:xfrm>
            <a:prstGeom prst="ellipse">
              <a:avLst/>
            </a:prstGeom>
            <a:noFill/>
            <a:ln w="38100" cmpd="dbl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809993" name="Line 9"/>
            <p:cNvSpPr>
              <a:spLocks noChangeShapeType="1"/>
            </p:cNvSpPr>
            <p:nvPr/>
          </p:nvSpPr>
          <p:spPr bwMode="auto">
            <a:xfrm>
              <a:off x="1872" y="3360"/>
              <a:ext cx="2160" cy="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810026" name="Text Box 42"/>
          <p:cNvSpPr txBox="1">
            <a:spLocks noChangeArrowheads="1"/>
          </p:cNvSpPr>
          <p:nvPr/>
        </p:nvSpPr>
        <p:spPr bwMode="auto">
          <a:xfrm>
            <a:off x="4800600" y="6164263"/>
            <a:ext cx="3011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explicit breaking the U</a:t>
            </a:r>
            <a:r>
              <a:rPr lang="en-US" altLang="ja-JP" sz="16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</a:t>
            </a:r>
            <a:r>
              <a:rPr lang="en-US" altLang="ja-JP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(1) sym.</a:t>
            </a:r>
          </a:p>
        </p:txBody>
      </p:sp>
      <p:sp>
        <p:nvSpPr>
          <p:cNvPr id="810027" name="Text Box 43"/>
          <p:cNvSpPr txBox="1">
            <a:spLocks noChangeArrowheads="1"/>
          </p:cNvSpPr>
          <p:nvPr/>
        </p:nvSpPr>
        <p:spPr bwMode="auto">
          <a:xfrm>
            <a:off x="2033588" y="6507163"/>
            <a:ext cx="62722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Kobayashi, Maskawa Prog.Theor.Phys.44, 1422 (70), G. ’t Hooft, Phys.Rev.D14,3432 (76)</a:t>
            </a:r>
          </a:p>
        </p:txBody>
      </p:sp>
      <p:pic>
        <p:nvPicPr>
          <p:cNvPr id="810029" name="Picture 4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5785929"/>
            <a:ext cx="3473450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0031" name="Picture 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08" y="5334000"/>
            <a:ext cx="525780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10045" name="Group 61"/>
          <p:cNvGrpSpPr>
            <a:grpSpLocks/>
          </p:cNvGrpSpPr>
          <p:nvPr/>
        </p:nvGrpSpPr>
        <p:grpSpPr bwMode="auto">
          <a:xfrm>
            <a:off x="6226340" y="1381665"/>
            <a:ext cx="2897188" cy="4178300"/>
            <a:chOff x="3888" y="1008"/>
            <a:chExt cx="1825" cy="2632"/>
          </a:xfrm>
        </p:grpSpPr>
        <p:sp>
          <p:nvSpPr>
            <p:cNvPr id="810034" name="Freeform 50"/>
            <p:cNvSpPr>
              <a:spLocks/>
            </p:cNvSpPr>
            <p:nvPr/>
          </p:nvSpPr>
          <p:spPr bwMode="auto">
            <a:xfrm>
              <a:off x="3888" y="1008"/>
              <a:ext cx="1825" cy="2632"/>
            </a:xfrm>
            <a:custGeom>
              <a:avLst/>
              <a:gdLst>
                <a:gd name="T0" fmla="*/ 0 w 2065"/>
                <a:gd name="T1" fmla="*/ 0 h 2632"/>
                <a:gd name="T2" fmla="*/ 2065 w 2065"/>
                <a:gd name="T3" fmla="*/ 9 h 2632"/>
                <a:gd name="T4" fmla="*/ 2065 w 2065"/>
                <a:gd name="T5" fmla="*/ 2025 h 2632"/>
                <a:gd name="T6" fmla="*/ 812 w 2065"/>
                <a:gd name="T7" fmla="*/ 2033 h 2632"/>
                <a:gd name="T8" fmla="*/ 400 w 2065"/>
                <a:gd name="T9" fmla="*/ 2632 h 2632"/>
                <a:gd name="T10" fmla="*/ 547 w 2065"/>
                <a:gd name="T11" fmla="*/ 2025 h 2632"/>
                <a:gd name="T12" fmla="*/ 1 w 2065"/>
                <a:gd name="T13" fmla="*/ 2025 h 2632"/>
                <a:gd name="T14" fmla="*/ 1 w 2065"/>
                <a:gd name="T15" fmla="*/ 9 h 2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65" h="2632">
                  <a:moveTo>
                    <a:pt x="0" y="0"/>
                  </a:moveTo>
                  <a:lnTo>
                    <a:pt x="2065" y="9"/>
                  </a:lnTo>
                  <a:lnTo>
                    <a:pt x="2065" y="2025"/>
                  </a:lnTo>
                  <a:lnTo>
                    <a:pt x="812" y="2033"/>
                  </a:lnTo>
                  <a:lnTo>
                    <a:pt x="400" y="2632"/>
                  </a:lnTo>
                  <a:lnTo>
                    <a:pt x="547" y="2025"/>
                  </a:lnTo>
                  <a:lnTo>
                    <a:pt x="1" y="2025"/>
                  </a:lnTo>
                  <a:lnTo>
                    <a:pt x="1" y="9"/>
                  </a:lnTo>
                </a:path>
              </a:pathLst>
            </a:custGeom>
            <a:solidFill>
              <a:schemeClr val="bg1"/>
            </a:solidFill>
            <a:ln w="158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grpSp>
          <p:nvGrpSpPr>
            <p:cNvPr id="810036" name="Group 52"/>
            <p:cNvGrpSpPr>
              <a:grpSpLocks/>
            </p:cNvGrpSpPr>
            <p:nvPr/>
          </p:nvGrpSpPr>
          <p:grpSpPr bwMode="auto">
            <a:xfrm>
              <a:off x="4032" y="1296"/>
              <a:ext cx="1632" cy="1680"/>
              <a:chOff x="3600" y="2256"/>
              <a:chExt cx="1856" cy="2064"/>
            </a:xfrm>
          </p:grpSpPr>
          <p:pic>
            <p:nvPicPr>
              <p:cNvPr id="810037" name="Picture 53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0" y="2256"/>
                <a:ext cx="1856" cy="20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10038" name="Rectangle 54"/>
              <p:cNvSpPr>
                <a:spLocks noChangeArrowheads="1"/>
              </p:cNvSpPr>
              <p:nvPr/>
            </p:nvSpPr>
            <p:spPr bwMode="auto">
              <a:xfrm>
                <a:off x="5040" y="4224"/>
                <a:ext cx="28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810039" name="Rectangle 55"/>
            <p:cNvSpPr>
              <a:spLocks noChangeArrowheads="1"/>
            </p:cNvSpPr>
            <p:nvPr/>
          </p:nvSpPr>
          <p:spPr bwMode="auto">
            <a:xfrm>
              <a:off x="3932" y="1065"/>
              <a:ext cx="1732" cy="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3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Kunihiro</a:t>
              </a:r>
              <a:r>
                <a:rPr lang="en-US" altLang="ja-JP" sz="13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, </a:t>
              </a:r>
              <a:r>
                <a:rPr lang="en-US" altLang="ja-JP" sz="13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Hatsuda</a:t>
              </a:r>
              <a:r>
                <a:rPr lang="en-US" altLang="ja-JP" sz="13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, PLB206(88)385</a:t>
              </a:r>
            </a:p>
          </p:txBody>
        </p:sp>
        <p:sp>
          <p:nvSpPr>
            <p:cNvPr id="810040" name="Text Box 56"/>
            <p:cNvSpPr txBox="1">
              <a:spLocks noChangeArrowheads="1"/>
            </p:cNvSpPr>
            <p:nvPr/>
          </p:nvSpPr>
          <p:spPr bwMode="auto">
            <a:xfrm>
              <a:off x="4224" y="2592"/>
              <a:ext cx="12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200" u="sng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Anomaly effect in vacuum</a:t>
              </a:r>
            </a:p>
          </p:txBody>
        </p:sp>
        <p:grpSp>
          <p:nvGrpSpPr>
            <p:cNvPr id="810041" name="Group 57"/>
            <p:cNvGrpSpPr>
              <a:grpSpLocks/>
            </p:cNvGrpSpPr>
            <p:nvPr/>
          </p:nvGrpSpPr>
          <p:grpSpPr bwMode="auto">
            <a:xfrm>
              <a:off x="4680" y="1468"/>
              <a:ext cx="328" cy="868"/>
              <a:chOff x="4776" y="2812"/>
              <a:chExt cx="328" cy="868"/>
            </a:xfrm>
          </p:grpSpPr>
          <p:pic>
            <p:nvPicPr>
              <p:cNvPr id="810042" name="Picture 58" descr="txp_fig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6" y="3552"/>
                <a:ext cx="208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10043" name="Picture 59" descr="txp_fig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" y="3284"/>
                <a:ext cx="256" cy="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10044" name="Picture 60" descr="txp_fig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6" y="2812"/>
                <a:ext cx="256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2290658" y="773681"/>
                <a:ext cx="4006078" cy="3700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𝜕</m:t>
                          </m:r>
                        </m:e>
                        <m:sub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kumimoji="1" lang="en-US" altLang="ja-JP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</m:ctrlPr>
                            </m:accPr>
                            <m:e>
                              <m:r>
                                <a:rPr kumimoji="1" lang="en-US" altLang="ja-JP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  <m:t>𝑞</m:t>
                              </m:r>
                            </m:e>
                          </m:acc>
                          <m:sSup>
                            <m:sSupPr>
                              <m:ctrlPr>
                                <a:rPr kumimoji="1" lang="en-US" altLang="ja-JP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  <m:t>𝛾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  <m:t>𝜇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ja-JP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effectLst/>
                                  <a:latin typeface="Cambria Math" panose="02040503050406030204" pitchFamily="18" charset="0"/>
                                  <a:ea typeface="ＭＳ Ｐ明朝" panose="02020600040205080304" pitchFamily="18" charset="-128"/>
                                  <a:cs typeface="Arial Unicode MS" pitchFamily="50" charset="-128"/>
                                </a:rPr>
                                <m:t>5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𝑞</m:t>
                          </m:r>
                        </m:e>
                      </m:d>
                      <m:r>
                        <a:rPr lang="en-US" altLang="ja-JP" i="1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∝</m:t>
                      </m:r>
                      <m:sSup>
                        <m:sSupPr>
                          <m:ctrlPr>
                            <a:rPr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𝜖</m:t>
                          </m:r>
                        </m:e>
                        <m:sup>
                          <m:r>
                            <a:rPr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𝜇𝜈𝜆𝜌</m:t>
                          </m:r>
                        </m:sup>
                      </m:sSup>
                      <m:sSubSup>
                        <m:sSubSupPr>
                          <m:ctrlPr>
                            <a:rPr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sSubSupPr>
                        <m:e>
                          <m:r>
                            <a:rPr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𝐹</m:t>
                          </m:r>
                        </m:e>
                        <m:sub>
                          <m:r>
                            <a:rPr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𝜇𝜈</m:t>
                          </m:r>
                        </m:sub>
                        <m:sup>
                          <m:r>
                            <a:rPr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𝑎</m:t>
                          </m:r>
                        </m:sup>
                      </m:sSubSup>
                      <m:sSubSup>
                        <m:sSubSupPr>
                          <m:ctrlPr>
                            <a:rPr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</m:ctrlPr>
                        </m:sSubSupPr>
                        <m:e>
                          <m:r>
                            <a:rPr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𝐹</m:t>
                          </m:r>
                        </m:e>
                        <m:sub>
                          <m:r>
                            <a:rPr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𝜆𝜌</m:t>
                          </m:r>
                        </m:sub>
                        <m:sup>
                          <m:r>
                            <a:rPr lang="en-US" altLang="ja-JP" b="0" i="1" smtClean="0">
                              <a:effectLst/>
                              <a:latin typeface="Cambria Math" panose="02040503050406030204" pitchFamily="18" charset="0"/>
                              <a:ea typeface="ＭＳ Ｐ明朝" panose="02020600040205080304" pitchFamily="18" charset="-128"/>
                              <a:cs typeface="Arial Unicode MS" pitchFamily="50" charset="-128"/>
                            </a:rPr>
                            <m:t>𝑎</m:t>
                          </m:r>
                        </m:sup>
                      </m:sSubSup>
                      <m:r>
                        <a:rPr lang="en-US" altLang="ja-JP" b="0" i="1" smtClean="0">
                          <a:effectLst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Arial Unicode MS" pitchFamily="50" charset="-128"/>
                        </a:rPr>
                        <m:t>≠0</m:t>
                      </m:r>
                    </m:oMath>
                  </m:oMathPara>
                </a14:m>
                <a:endParaRPr kumimoji="1" lang="ja-JP" altLang="en-US" dirty="0" smtClean="0">
                  <a:effectLst/>
                  <a:latin typeface="+mn-lt"/>
                  <a:ea typeface="ＭＳ Ｐ明朝" panose="02020600040205080304" pitchFamily="18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658" y="773681"/>
                <a:ext cx="4006078" cy="370038"/>
              </a:xfrm>
              <a:prstGeom prst="rect">
                <a:avLst/>
              </a:prstGeom>
              <a:blipFill rotWithShape="0">
                <a:blip r:embed="rId23"/>
                <a:stretch>
                  <a:fillRect t="-3279" b="-213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28756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9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9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09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9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9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099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099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10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10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0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0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0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10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7" grpId="0" uiExpand="1" build="p"/>
      <p:bldP spid="810026" grpId="0"/>
      <p:bldP spid="8100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Heavy mass of the</a:t>
            </a:r>
            <a:r>
              <a:rPr lang="en-US" altLang="ja-JP" i="1" dirty="0" smtClean="0"/>
              <a:t> </a:t>
            </a:r>
            <a:r>
              <a:rPr lang="en-US" altLang="ja-JP" i="1" dirty="0" smtClean="0">
                <a:latin typeface="Symbol" pitchFamily="18" charset="2"/>
              </a:rPr>
              <a:t>h</a:t>
            </a:r>
            <a:r>
              <a:rPr lang="en-US" altLang="ja-JP" dirty="0" smtClean="0"/>
              <a:t>’(958) meson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034E2-C10F-4CED-B15F-2652FD26B5B4}" type="slidenum">
              <a:rPr lang="ja-JP" altLang="en-US" smtClean="0"/>
              <a:pPr/>
              <a:t>9</a:t>
            </a:fld>
            <a:endParaRPr lang="en-US" altLang="ja-JP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76200" y="990600"/>
                <a:ext cx="40857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1800" u="sng" dirty="0" smtClean="0"/>
                  <a:t>schematic view of the mass of </a:t>
                </a:r>
                <a14:m>
                  <m:oMath xmlns:m="http://schemas.openxmlformats.org/officeDocument/2006/math">
                    <m:r>
                      <a:rPr kumimoji="1" lang="en-US" altLang="ja-JP" sz="1800" b="0" i="1" u="sng" smtClean="0">
                        <a:latin typeface="Cambria Math"/>
                      </a:rPr>
                      <m:t>𝜋</m:t>
                    </m:r>
                    <m:r>
                      <a:rPr kumimoji="1" lang="en-US" altLang="ja-JP" sz="1800" b="0" i="1" u="sng" smtClean="0">
                        <a:latin typeface="Cambria Math"/>
                      </a:rPr>
                      <m:t>, </m:t>
                    </m:r>
                    <m:r>
                      <a:rPr kumimoji="1" lang="en-US" altLang="ja-JP" sz="1800" b="0" i="1" u="sng" smtClean="0">
                        <a:latin typeface="Cambria Math"/>
                      </a:rPr>
                      <m:t>𝐾</m:t>
                    </m:r>
                    <m:r>
                      <a:rPr kumimoji="1" lang="en-US" altLang="ja-JP" sz="1800" b="0" i="1" u="sng" smtClean="0">
                        <a:latin typeface="Cambria Math"/>
                      </a:rPr>
                      <m:t>, </m:t>
                    </m:r>
                    <m:r>
                      <a:rPr kumimoji="1" lang="en-US" altLang="ja-JP" sz="1800" b="0" i="1" u="sng" smtClean="0">
                        <a:latin typeface="Cambria Math"/>
                      </a:rPr>
                      <m:t>𝜂</m:t>
                    </m:r>
                    <m:r>
                      <a:rPr kumimoji="1" lang="en-US" altLang="ja-JP" sz="1800" b="0" i="1" u="sng" smtClean="0">
                        <a:latin typeface="Cambria Math"/>
                      </a:rPr>
                      <m:t> &amp; </m:t>
                    </m:r>
                    <m:r>
                      <a:rPr kumimoji="1" lang="en-US" altLang="ja-JP" sz="1800" b="0" i="1" u="sng" smtClean="0">
                        <a:latin typeface="Cambria Math"/>
                      </a:rPr>
                      <m:t>𝜂</m:t>
                    </m:r>
                    <m:r>
                      <a:rPr kumimoji="1" lang="en-US" altLang="ja-JP" sz="1800" b="0" i="1" u="sng" smtClean="0">
                        <a:latin typeface="Cambria Math"/>
                      </a:rPr>
                      <m:t>′</m:t>
                    </m:r>
                  </m:oMath>
                </a14:m>
                <a:endParaRPr kumimoji="1" lang="ja-JP" altLang="en-US" sz="1800" u="sng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990600"/>
                <a:ext cx="4085798" cy="369332"/>
              </a:xfrm>
              <a:prstGeom prst="rect">
                <a:avLst/>
              </a:prstGeom>
              <a:blipFill rotWithShape="1">
                <a:blip r:embed="rId18"/>
                <a:stretch>
                  <a:fillRect l="-1493" t="-10000" r="-149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グループ化 5"/>
          <p:cNvGrpSpPr/>
          <p:nvPr/>
        </p:nvGrpSpPr>
        <p:grpSpPr>
          <a:xfrm>
            <a:off x="4657509" y="864797"/>
            <a:ext cx="4474020" cy="5669577"/>
            <a:chOff x="4657509" y="627505"/>
            <a:chExt cx="4474020" cy="5669577"/>
          </a:xfrm>
        </p:grpSpPr>
        <p:sp>
          <p:nvSpPr>
            <p:cNvPr id="5" name="角丸四角形 4"/>
            <p:cNvSpPr/>
            <p:nvPr/>
          </p:nvSpPr>
          <p:spPr bwMode="auto">
            <a:xfrm>
              <a:off x="4657509" y="627505"/>
              <a:ext cx="4474020" cy="5669577"/>
            </a:xfrm>
            <a:prstGeom prst="roundRect">
              <a:avLst>
                <a:gd name="adj" fmla="val 4532"/>
              </a:avLst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101600" dist="76200" dir="135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91" name="正方形/長方形 2053"/>
            <p:cNvSpPr/>
            <p:nvPr/>
          </p:nvSpPr>
          <p:spPr bwMode="auto">
            <a:xfrm rot="16200000" flipH="1">
              <a:off x="7066826" y="646431"/>
              <a:ext cx="1315074" cy="1885126"/>
            </a:xfrm>
            <a:custGeom>
              <a:avLst/>
              <a:gdLst>
                <a:gd name="connsiteX0" fmla="*/ 0 w 1819111"/>
                <a:gd name="connsiteY0" fmla="*/ 0 h 762000"/>
                <a:gd name="connsiteX1" fmla="*/ 1819111 w 1819111"/>
                <a:gd name="connsiteY1" fmla="*/ 0 h 762000"/>
                <a:gd name="connsiteX2" fmla="*/ 1819111 w 1819111"/>
                <a:gd name="connsiteY2" fmla="*/ 762000 h 762000"/>
                <a:gd name="connsiteX3" fmla="*/ 0 w 1819111"/>
                <a:gd name="connsiteY3" fmla="*/ 762000 h 762000"/>
                <a:gd name="connsiteX4" fmla="*/ 0 w 1819111"/>
                <a:gd name="connsiteY4" fmla="*/ 0 h 762000"/>
                <a:gd name="connsiteX0" fmla="*/ 0 w 1819111"/>
                <a:gd name="connsiteY0" fmla="*/ 4762 h 766762"/>
                <a:gd name="connsiteX1" fmla="*/ 542761 w 1819111"/>
                <a:gd name="connsiteY1" fmla="*/ 0 h 766762"/>
                <a:gd name="connsiteX2" fmla="*/ 1819111 w 1819111"/>
                <a:gd name="connsiteY2" fmla="*/ 4762 h 766762"/>
                <a:gd name="connsiteX3" fmla="*/ 1819111 w 1819111"/>
                <a:gd name="connsiteY3" fmla="*/ 766762 h 766762"/>
                <a:gd name="connsiteX4" fmla="*/ 0 w 1819111"/>
                <a:gd name="connsiteY4" fmla="*/ 766762 h 766762"/>
                <a:gd name="connsiteX5" fmla="*/ 0 w 1819111"/>
                <a:gd name="connsiteY5" fmla="*/ 4762 h 766762"/>
                <a:gd name="connsiteX0" fmla="*/ 0 w 1819111"/>
                <a:gd name="connsiteY0" fmla="*/ 4762 h 766762"/>
                <a:gd name="connsiteX1" fmla="*/ 542761 w 1819111"/>
                <a:gd name="connsiteY1" fmla="*/ 0 h 766762"/>
                <a:gd name="connsiteX2" fmla="*/ 766599 w 1819111"/>
                <a:gd name="connsiteY2" fmla="*/ 0 h 766762"/>
                <a:gd name="connsiteX3" fmla="*/ 1819111 w 1819111"/>
                <a:gd name="connsiteY3" fmla="*/ 4762 h 766762"/>
                <a:gd name="connsiteX4" fmla="*/ 1819111 w 1819111"/>
                <a:gd name="connsiteY4" fmla="*/ 766762 h 766762"/>
                <a:gd name="connsiteX5" fmla="*/ 0 w 1819111"/>
                <a:gd name="connsiteY5" fmla="*/ 766762 h 766762"/>
                <a:gd name="connsiteX6" fmla="*/ 0 w 1819111"/>
                <a:gd name="connsiteY6" fmla="*/ 4762 h 766762"/>
                <a:gd name="connsiteX0" fmla="*/ 0 w 1819111"/>
                <a:gd name="connsiteY0" fmla="*/ 4762 h 766762"/>
                <a:gd name="connsiteX1" fmla="*/ 542761 w 1819111"/>
                <a:gd name="connsiteY1" fmla="*/ 0 h 766762"/>
                <a:gd name="connsiteX2" fmla="*/ 633249 w 1819111"/>
                <a:gd name="connsiteY2" fmla="*/ 0 h 766762"/>
                <a:gd name="connsiteX3" fmla="*/ 766599 w 1819111"/>
                <a:gd name="connsiteY3" fmla="*/ 0 h 766762"/>
                <a:gd name="connsiteX4" fmla="*/ 1819111 w 1819111"/>
                <a:gd name="connsiteY4" fmla="*/ 4762 h 766762"/>
                <a:gd name="connsiteX5" fmla="*/ 1819111 w 1819111"/>
                <a:gd name="connsiteY5" fmla="*/ 766762 h 766762"/>
                <a:gd name="connsiteX6" fmla="*/ 0 w 1819111"/>
                <a:gd name="connsiteY6" fmla="*/ 766762 h 766762"/>
                <a:gd name="connsiteX7" fmla="*/ 0 w 1819111"/>
                <a:gd name="connsiteY7" fmla="*/ 4762 h 766762"/>
                <a:gd name="connsiteX0" fmla="*/ 0 w 1819111"/>
                <a:gd name="connsiteY0" fmla="*/ 385762 h 1147762"/>
                <a:gd name="connsiteX1" fmla="*/ 542761 w 1819111"/>
                <a:gd name="connsiteY1" fmla="*/ 381000 h 1147762"/>
                <a:gd name="connsiteX2" fmla="*/ 718974 w 1819111"/>
                <a:gd name="connsiteY2" fmla="*/ 0 h 1147762"/>
                <a:gd name="connsiteX3" fmla="*/ 766599 w 1819111"/>
                <a:gd name="connsiteY3" fmla="*/ 381000 h 1147762"/>
                <a:gd name="connsiteX4" fmla="*/ 1819111 w 1819111"/>
                <a:gd name="connsiteY4" fmla="*/ 385762 h 1147762"/>
                <a:gd name="connsiteX5" fmla="*/ 1819111 w 1819111"/>
                <a:gd name="connsiteY5" fmla="*/ 1147762 h 1147762"/>
                <a:gd name="connsiteX6" fmla="*/ 0 w 1819111"/>
                <a:gd name="connsiteY6" fmla="*/ 1147762 h 1147762"/>
                <a:gd name="connsiteX7" fmla="*/ 0 w 1819111"/>
                <a:gd name="connsiteY7" fmla="*/ 385762 h 1147762"/>
                <a:gd name="connsiteX0" fmla="*/ 0 w 1819111"/>
                <a:gd name="connsiteY0" fmla="*/ 385762 h 1147762"/>
                <a:gd name="connsiteX1" fmla="*/ 618961 w 1819111"/>
                <a:gd name="connsiteY1" fmla="*/ 376238 h 1147762"/>
                <a:gd name="connsiteX2" fmla="*/ 718974 w 1819111"/>
                <a:gd name="connsiteY2" fmla="*/ 0 h 1147762"/>
                <a:gd name="connsiteX3" fmla="*/ 766599 w 1819111"/>
                <a:gd name="connsiteY3" fmla="*/ 381000 h 1147762"/>
                <a:gd name="connsiteX4" fmla="*/ 1819111 w 1819111"/>
                <a:gd name="connsiteY4" fmla="*/ 385762 h 1147762"/>
                <a:gd name="connsiteX5" fmla="*/ 1819111 w 1819111"/>
                <a:gd name="connsiteY5" fmla="*/ 1147762 h 1147762"/>
                <a:gd name="connsiteX6" fmla="*/ 0 w 1819111"/>
                <a:gd name="connsiteY6" fmla="*/ 1147762 h 1147762"/>
                <a:gd name="connsiteX7" fmla="*/ 0 w 1819111"/>
                <a:gd name="connsiteY7" fmla="*/ 385762 h 1147762"/>
                <a:gd name="connsiteX0" fmla="*/ 0 w 1819111"/>
                <a:gd name="connsiteY0" fmla="*/ 395427 h 1157427"/>
                <a:gd name="connsiteX1" fmla="*/ 618961 w 1819111"/>
                <a:gd name="connsiteY1" fmla="*/ 385903 h 1157427"/>
                <a:gd name="connsiteX2" fmla="*/ 993287 w 1819111"/>
                <a:gd name="connsiteY2" fmla="*/ 0 h 1157427"/>
                <a:gd name="connsiteX3" fmla="*/ 766599 w 1819111"/>
                <a:gd name="connsiteY3" fmla="*/ 390665 h 1157427"/>
                <a:gd name="connsiteX4" fmla="*/ 1819111 w 1819111"/>
                <a:gd name="connsiteY4" fmla="*/ 395427 h 1157427"/>
                <a:gd name="connsiteX5" fmla="*/ 1819111 w 1819111"/>
                <a:gd name="connsiteY5" fmla="*/ 1157427 h 1157427"/>
                <a:gd name="connsiteX6" fmla="*/ 0 w 1819111"/>
                <a:gd name="connsiteY6" fmla="*/ 1157427 h 1157427"/>
                <a:gd name="connsiteX7" fmla="*/ 0 w 1819111"/>
                <a:gd name="connsiteY7" fmla="*/ 395427 h 1157427"/>
                <a:gd name="connsiteX0" fmla="*/ 0 w 1819111"/>
                <a:gd name="connsiteY0" fmla="*/ 892118 h 1654118"/>
                <a:gd name="connsiteX1" fmla="*/ 618961 w 1819111"/>
                <a:gd name="connsiteY1" fmla="*/ 882594 h 1654118"/>
                <a:gd name="connsiteX2" fmla="*/ 902939 w 1819111"/>
                <a:gd name="connsiteY2" fmla="*/ 0 h 1654118"/>
                <a:gd name="connsiteX3" fmla="*/ 766599 w 1819111"/>
                <a:gd name="connsiteY3" fmla="*/ 887356 h 1654118"/>
                <a:gd name="connsiteX4" fmla="*/ 1819111 w 1819111"/>
                <a:gd name="connsiteY4" fmla="*/ 892118 h 1654118"/>
                <a:gd name="connsiteX5" fmla="*/ 1819111 w 1819111"/>
                <a:gd name="connsiteY5" fmla="*/ 1654118 h 1654118"/>
                <a:gd name="connsiteX6" fmla="*/ 0 w 1819111"/>
                <a:gd name="connsiteY6" fmla="*/ 1654118 h 1654118"/>
                <a:gd name="connsiteX7" fmla="*/ 0 w 1819111"/>
                <a:gd name="connsiteY7" fmla="*/ 892118 h 1654118"/>
                <a:gd name="connsiteX0" fmla="*/ 0 w 1819111"/>
                <a:gd name="connsiteY0" fmla="*/ 892118 h 1654118"/>
                <a:gd name="connsiteX1" fmla="*/ 498500 w 1819111"/>
                <a:gd name="connsiteY1" fmla="*/ 911251 h 1654118"/>
                <a:gd name="connsiteX2" fmla="*/ 902939 w 1819111"/>
                <a:gd name="connsiteY2" fmla="*/ 0 h 1654118"/>
                <a:gd name="connsiteX3" fmla="*/ 766599 w 1819111"/>
                <a:gd name="connsiteY3" fmla="*/ 887356 h 1654118"/>
                <a:gd name="connsiteX4" fmla="*/ 1819111 w 1819111"/>
                <a:gd name="connsiteY4" fmla="*/ 892118 h 1654118"/>
                <a:gd name="connsiteX5" fmla="*/ 1819111 w 1819111"/>
                <a:gd name="connsiteY5" fmla="*/ 1654118 h 1654118"/>
                <a:gd name="connsiteX6" fmla="*/ 0 w 1819111"/>
                <a:gd name="connsiteY6" fmla="*/ 1654118 h 1654118"/>
                <a:gd name="connsiteX7" fmla="*/ 0 w 1819111"/>
                <a:gd name="connsiteY7" fmla="*/ 892118 h 1654118"/>
                <a:gd name="connsiteX0" fmla="*/ 0 w 1819111"/>
                <a:gd name="connsiteY0" fmla="*/ 892118 h 1654118"/>
                <a:gd name="connsiteX1" fmla="*/ 453329 w 1819111"/>
                <a:gd name="connsiteY1" fmla="*/ 892150 h 1654118"/>
                <a:gd name="connsiteX2" fmla="*/ 902939 w 1819111"/>
                <a:gd name="connsiteY2" fmla="*/ 0 h 1654118"/>
                <a:gd name="connsiteX3" fmla="*/ 766599 w 1819111"/>
                <a:gd name="connsiteY3" fmla="*/ 887356 h 1654118"/>
                <a:gd name="connsiteX4" fmla="*/ 1819111 w 1819111"/>
                <a:gd name="connsiteY4" fmla="*/ 892118 h 1654118"/>
                <a:gd name="connsiteX5" fmla="*/ 1819111 w 1819111"/>
                <a:gd name="connsiteY5" fmla="*/ 1654118 h 1654118"/>
                <a:gd name="connsiteX6" fmla="*/ 0 w 1819111"/>
                <a:gd name="connsiteY6" fmla="*/ 1654118 h 1654118"/>
                <a:gd name="connsiteX7" fmla="*/ 0 w 1819111"/>
                <a:gd name="connsiteY7" fmla="*/ 892118 h 1654118"/>
                <a:gd name="connsiteX0" fmla="*/ 0 w 1819111"/>
                <a:gd name="connsiteY0" fmla="*/ 892118 h 1654118"/>
                <a:gd name="connsiteX1" fmla="*/ 453329 w 1819111"/>
                <a:gd name="connsiteY1" fmla="*/ 892150 h 1654118"/>
                <a:gd name="connsiteX2" fmla="*/ 902939 w 1819111"/>
                <a:gd name="connsiteY2" fmla="*/ 0 h 1654118"/>
                <a:gd name="connsiteX3" fmla="*/ 691313 w 1819111"/>
                <a:gd name="connsiteY3" fmla="*/ 887358 h 1654118"/>
                <a:gd name="connsiteX4" fmla="*/ 1819111 w 1819111"/>
                <a:gd name="connsiteY4" fmla="*/ 892118 h 1654118"/>
                <a:gd name="connsiteX5" fmla="*/ 1819111 w 1819111"/>
                <a:gd name="connsiteY5" fmla="*/ 1654118 h 1654118"/>
                <a:gd name="connsiteX6" fmla="*/ 0 w 1819111"/>
                <a:gd name="connsiteY6" fmla="*/ 1654118 h 1654118"/>
                <a:gd name="connsiteX7" fmla="*/ 0 w 1819111"/>
                <a:gd name="connsiteY7" fmla="*/ 892118 h 1654118"/>
                <a:gd name="connsiteX0" fmla="*/ 0 w 1819111"/>
                <a:gd name="connsiteY0" fmla="*/ 892118 h 1654118"/>
                <a:gd name="connsiteX1" fmla="*/ 453329 w 1819111"/>
                <a:gd name="connsiteY1" fmla="*/ 892150 h 1654118"/>
                <a:gd name="connsiteX2" fmla="*/ 902939 w 1819111"/>
                <a:gd name="connsiteY2" fmla="*/ 0 h 1654118"/>
                <a:gd name="connsiteX3" fmla="*/ 646143 w 1819111"/>
                <a:gd name="connsiteY3" fmla="*/ 887360 h 1654118"/>
                <a:gd name="connsiteX4" fmla="*/ 1819111 w 1819111"/>
                <a:gd name="connsiteY4" fmla="*/ 892118 h 1654118"/>
                <a:gd name="connsiteX5" fmla="*/ 1819111 w 1819111"/>
                <a:gd name="connsiteY5" fmla="*/ 1654118 h 1654118"/>
                <a:gd name="connsiteX6" fmla="*/ 0 w 1819111"/>
                <a:gd name="connsiteY6" fmla="*/ 1654118 h 1654118"/>
                <a:gd name="connsiteX7" fmla="*/ 0 w 1819111"/>
                <a:gd name="connsiteY7" fmla="*/ 892118 h 1654118"/>
                <a:gd name="connsiteX0" fmla="*/ 0 w 1819111"/>
                <a:gd name="connsiteY0" fmla="*/ 892118 h 1654118"/>
                <a:gd name="connsiteX1" fmla="*/ 453329 w 1819111"/>
                <a:gd name="connsiteY1" fmla="*/ 892150 h 1654118"/>
                <a:gd name="connsiteX2" fmla="*/ 902939 w 1819111"/>
                <a:gd name="connsiteY2" fmla="*/ 0 h 1654118"/>
                <a:gd name="connsiteX3" fmla="*/ 646143 w 1819111"/>
                <a:gd name="connsiteY3" fmla="*/ 887360 h 1654118"/>
                <a:gd name="connsiteX4" fmla="*/ 1819111 w 1819111"/>
                <a:gd name="connsiteY4" fmla="*/ 892118 h 1654118"/>
                <a:gd name="connsiteX5" fmla="*/ 1819111 w 1819111"/>
                <a:gd name="connsiteY5" fmla="*/ 1654118 h 1654118"/>
                <a:gd name="connsiteX6" fmla="*/ 0 w 1819111"/>
                <a:gd name="connsiteY6" fmla="*/ 1654118 h 1654118"/>
                <a:gd name="connsiteX7" fmla="*/ 0 w 1819111"/>
                <a:gd name="connsiteY7" fmla="*/ 892118 h 1654118"/>
                <a:gd name="connsiteX0" fmla="*/ 0 w 1819111"/>
                <a:gd name="connsiteY0" fmla="*/ 892118 h 1654118"/>
                <a:gd name="connsiteX1" fmla="*/ 453329 w 1819111"/>
                <a:gd name="connsiteY1" fmla="*/ 892150 h 1654118"/>
                <a:gd name="connsiteX2" fmla="*/ 902939 w 1819111"/>
                <a:gd name="connsiteY2" fmla="*/ 0 h 1654118"/>
                <a:gd name="connsiteX3" fmla="*/ 646143 w 1819111"/>
                <a:gd name="connsiteY3" fmla="*/ 887360 h 1654118"/>
                <a:gd name="connsiteX4" fmla="*/ 1819111 w 1819111"/>
                <a:gd name="connsiteY4" fmla="*/ 892118 h 1654118"/>
                <a:gd name="connsiteX5" fmla="*/ 1819111 w 1819111"/>
                <a:gd name="connsiteY5" fmla="*/ 1654118 h 1654118"/>
                <a:gd name="connsiteX6" fmla="*/ 0 w 1819111"/>
                <a:gd name="connsiteY6" fmla="*/ 1654118 h 1654118"/>
                <a:gd name="connsiteX7" fmla="*/ 0 w 1819111"/>
                <a:gd name="connsiteY7" fmla="*/ 892118 h 1654118"/>
                <a:gd name="connsiteX0" fmla="*/ 0 w 1819111"/>
                <a:gd name="connsiteY0" fmla="*/ 892118 h 1654118"/>
                <a:gd name="connsiteX1" fmla="*/ 453329 w 1819111"/>
                <a:gd name="connsiteY1" fmla="*/ 892150 h 1654118"/>
                <a:gd name="connsiteX2" fmla="*/ 902939 w 1819111"/>
                <a:gd name="connsiteY2" fmla="*/ 0 h 1654118"/>
                <a:gd name="connsiteX3" fmla="*/ 646143 w 1819111"/>
                <a:gd name="connsiteY3" fmla="*/ 887360 h 1654118"/>
                <a:gd name="connsiteX4" fmla="*/ 1819111 w 1819111"/>
                <a:gd name="connsiteY4" fmla="*/ 892118 h 1654118"/>
                <a:gd name="connsiteX5" fmla="*/ 1819111 w 1819111"/>
                <a:gd name="connsiteY5" fmla="*/ 1654118 h 1654118"/>
                <a:gd name="connsiteX6" fmla="*/ 0 w 1819111"/>
                <a:gd name="connsiteY6" fmla="*/ 1654118 h 1654118"/>
                <a:gd name="connsiteX7" fmla="*/ 0 w 1819111"/>
                <a:gd name="connsiteY7" fmla="*/ 892118 h 1654118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969044 h 1731044"/>
                <a:gd name="connsiteX1" fmla="*/ 453329 w 1819111"/>
                <a:gd name="connsiteY1" fmla="*/ 969076 h 1731044"/>
                <a:gd name="connsiteX2" fmla="*/ 788112 w 1819111"/>
                <a:gd name="connsiteY2" fmla="*/ 147247 h 1731044"/>
                <a:gd name="connsiteX3" fmla="*/ 948116 w 1819111"/>
                <a:gd name="connsiteY3" fmla="*/ 76928 h 1731044"/>
                <a:gd name="connsiteX4" fmla="*/ 646143 w 1819111"/>
                <a:gd name="connsiteY4" fmla="*/ 964286 h 1731044"/>
                <a:gd name="connsiteX5" fmla="*/ 1819111 w 1819111"/>
                <a:gd name="connsiteY5" fmla="*/ 969044 h 1731044"/>
                <a:gd name="connsiteX6" fmla="*/ 1819111 w 1819111"/>
                <a:gd name="connsiteY6" fmla="*/ 1731044 h 1731044"/>
                <a:gd name="connsiteX7" fmla="*/ 0 w 1819111"/>
                <a:gd name="connsiteY7" fmla="*/ 1731044 h 1731044"/>
                <a:gd name="connsiteX8" fmla="*/ 0 w 1819111"/>
                <a:gd name="connsiteY8" fmla="*/ 969044 h 1731044"/>
                <a:gd name="connsiteX0" fmla="*/ 0 w 1819111"/>
                <a:gd name="connsiteY0" fmla="*/ 989107 h 1751107"/>
                <a:gd name="connsiteX1" fmla="*/ 453329 w 1819111"/>
                <a:gd name="connsiteY1" fmla="*/ 989139 h 1751107"/>
                <a:gd name="connsiteX2" fmla="*/ 765059 w 1819111"/>
                <a:gd name="connsiteY2" fmla="*/ 117165 h 1751107"/>
                <a:gd name="connsiteX3" fmla="*/ 948116 w 1819111"/>
                <a:gd name="connsiteY3" fmla="*/ 96991 h 1751107"/>
                <a:gd name="connsiteX4" fmla="*/ 646143 w 1819111"/>
                <a:gd name="connsiteY4" fmla="*/ 984349 h 1751107"/>
                <a:gd name="connsiteX5" fmla="*/ 1819111 w 1819111"/>
                <a:gd name="connsiteY5" fmla="*/ 989107 h 1751107"/>
                <a:gd name="connsiteX6" fmla="*/ 1819111 w 1819111"/>
                <a:gd name="connsiteY6" fmla="*/ 1751107 h 1751107"/>
                <a:gd name="connsiteX7" fmla="*/ 0 w 1819111"/>
                <a:gd name="connsiteY7" fmla="*/ 1751107 h 1751107"/>
                <a:gd name="connsiteX8" fmla="*/ 0 w 1819111"/>
                <a:gd name="connsiteY8" fmla="*/ 989107 h 1751107"/>
                <a:gd name="connsiteX0" fmla="*/ 0 w 1819111"/>
                <a:gd name="connsiteY0" fmla="*/ 950359 h 1712359"/>
                <a:gd name="connsiteX1" fmla="*/ 453329 w 1819111"/>
                <a:gd name="connsiteY1" fmla="*/ 950391 h 1712359"/>
                <a:gd name="connsiteX2" fmla="*/ 745291 w 1819111"/>
                <a:gd name="connsiteY2" fmla="*/ 134830 h 1712359"/>
                <a:gd name="connsiteX3" fmla="*/ 765059 w 1819111"/>
                <a:gd name="connsiteY3" fmla="*/ 78417 h 1712359"/>
                <a:gd name="connsiteX4" fmla="*/ 948116 w 1819111"/>
                <a:gd name="connsiteY4" fmla="*/ 58243 h 1712359"/>
                <a:gd name="connsiteX5" fmla="*/ 646143 w 1819111"/>
                <a:gd name="connsiteY5" fmla="*/ 945601 h 1712359"/>
                <a:gd name="connsiteX6" fmla="*/ 1819111 w 1819111"/>
                <a:gd name="connsiteY6" fmla="*/ 950359 h 1712359"/>
                <a:gd name="connsiteX7" fmla="*/ 1819111 w 1819111"/>
                <a:gd name="connsiteY7" fmla="*/ 1712359 h 1712359"/>
                <a:gd name="connsiteX8" fmla="*/ 0 w 1819111"/>
                <a:gd name="connsiteY8" fmla="*/ 1712359 h 1712359"/>
                <a:gd name="connsiteX9" fmla="*/ 0 w 1819111"/>
                <a:gd name="connsiteY9" fmla="*/ 950359 h 1712359"/>
                <a:gd name="connsiteX0" fmla="*/ 0 w 1819111"/>
                <a:gd name="connsiteY0" fmla="*/ 894727 h 1656727"/>
                <a:gd name="connsiteX1" fmla="*/ 453329 w 1819111"/>
                <a:gd name="connsiteY1" fmla="*/ 894759 h 1656727"/>
                <a:gd name="connsiteX2" fmla="*/ 745291 w 1819111"/>
                <a:gd name="connsiteY2" fmla="*/ 79198 h 1656727"/>
                <a:gd name="connsiteX3" fmla="*/ 765059 w 1819111"/>
                <a:gd name="connsiteY3" fmla="*/ 22785 h 1656727"/>
                <a:gd name="connsiteX4" fmla="*/ 948116 w 1819111"/>
                <a:gd name="connsiteY4" fmla="*/ 2611 h 1656727"/>
                <a:gd name="connsiteX5" fmla="*/ 646143 w 1819111"/>
                <a:gd name="connsiteY5" fmla="*/ 889969 h 1656727"/>
                <a:gd name="connsiteX6" fmla="*/ 1819111 w 1819111"/>
                <a:gd name="connsiteY6" fmla="*/ 894727 h 1656727"/>
                <a:gd name="connsiteX7" fmla="*/ 1819111 w 1819111"/>
                <a:gd name="connsiteY7" fmla="*/ 1656727 h 1656727"/>
                <a:gd name="connsiteX8" fmla="*/ 0 w 1819111"/>
                <a:gd name="connsiteY8" fmla="*/ 1656727 h 1656727"/>
                <a:gd name="connsiteX9" fmla="*/ 0 w 1819111"/>
                <a:gd name="connsiteY9" fmla="*/ 894727 h 1656727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745291 w 1819111"/>
                <a:gd name="connsiteY2" fmla="*/ 76587 h 1654116"/>
                <a:gd name="connsiteX3" fmla="*/ 676123 w 1819111"/>
                <a:gd name="connsiteY3" fmla="*/ 45247 h 1654116"/>
                <a:gd name="connsiteX4" fmla="*/ 948116 w 1819111"/>
                <a:gd name="connsiteY4" fmla="*/ 0 h 1654116"/>
                <a:gd name="connsiteX5" fmla="*/ 646143 w 1819111"/>
                <a:gd name="connsiteY5" fmla="*/ 887358 h 1654116"/>
                <a:gd name="connsiteX6" fmla="*/ 1819111 w 1819111"/>
                <a:gd name="connsiteY6" fmla="*/ 892116 h 1654116"/>
                <a:gd name="connsiteX7" fmla="*/ 1819111 w 1819111"/>
                <a:gd name="connsiteY7" fmla="*/ 1654116 h 1654116"/>
                <a:gd name="connsiteX8" fmla="*/ 0 w 1819111"/>
                <a:gd name="connsiteY8" fmla="*/ 1654116 h 1654116"/>
                <a:gd name="connsiteX9" fmla="*/ 0 w 1819111"/>
                <a:gd name="connsiteY9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745291 w 1819111"/>
                <a:gd name="connsiteY2" fmla="*/ 76587 h 1654116"/>
                <a:gd name="connsiteX3" fmla="*/ 676123 w 1819111"/>
                <a:gd name="connsiteY3" fmla="*/ 45247 h 1654116"/>
                <a:gd name="connsiteX4" fmla="*/ 948116 w 1819111"/>
                <a:gd name="connsiteY4" fmla="*/ 0 h 1654116"/>
                <a:gd name="connsiteX5" fmla="*/ 646143 w 1819111"/>
                <a:gd name="connsiteY5" fmla="*/ 887358 h 1654116"/>
                <a:gd name="connsiteX6" fmla="*/ 1819111 w 1819111"/>
                <a:gd name="connsiteY6" fmla="*/ 892116 h 1654116"/>
                <a:gd name="connsiteX7" fmla="*/ 1819111 w 1819111"/>
                <a:gd name="connsiteY7" fmla="*/ 1654116 h 1654116"/>
                <a:gd name="connsiteX8" fmla="*/ 0 w 1819111"/>
                <a:gd name="connsiteY8" fmla="*/ 1654116 h 1654116"/>
                <a:gd name="connsiteX9" fmla="*/ 0 w 1819111"/>
                <a:gd name="connsiteY9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745291 w 1819111"/>
                <a:gd name="connsiteY2" fmla="*/ 76587 h 1654116"/>
                <a:gd name="connsiteX3" fmla="*/ 676123 w 1819111"/>
                <a:gd name="connsiteY3" fmla="*/ 45247 h 1654116"/>
                <a:gd name="connsiteX4" fmla="*/ 948116 w 1819111"/>
                <a:gd name="connsiteY4" fmla="*/ 0 h 1654116"/>
                <a:gd name="connsiteX5" fmla="*/ 646143 w 1819111"/>
                <a:gd name="connsiteY5" fmla="*/ 887358 h 1654116"/>
                <a:gd name="connsiteX6" fmla="*/ 1819111 w 1819111"/>
                <a:gd name="connsiteY6" fmla="*/ 892116 h 1654116"/>
                <a:gd name="connsiteX7" fmla="*/ 1819111 w 1819111"/>
                <a:gd name="connsiteY7" fmla="*/ 1654116 h 1654116"/>
                <a:gd name="connsiteX8" fmla="*/ 0 w 1819111"/>
                <a:gd name="connsiteY8" fmla="*/ 1654116 h 1654116"/>
                <a:gd name="connsiteX9" fmla="*/ 0 w 1819111"/>
                <a:gd name="connsiteY9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682706 w 1819111"/>
                <a:gd name="connsiteY2" fmla="*/ 176880 h 1654116"/>
                <a:gd name="connsiteX3" fmla="*/ 676123 w 1819111"/>
                <a:gd name="connsiteY3" fmla="*/ 45247 h 1654116"/>
                <a:gd name="connsiteX4" fmla="*/ 948116 w 1819111"/>
                <a:gd name="connsiteY4" fmla="*/ 0 h 1654116"/>
                <a:gd name="connsiteX5" fmla="*/ 646143 w 1819111"/>
                <a:gd name="connsiteY5" fmla="*/ 887358 h 1654116"/>
                <a:gd name="connsiteX6" fmla="*/ 1819111 w 1819111"/>
                <a:gd name="connsiteY6" fmla="*/ 892116 h 1654116"/>
                <a:gd name="connsiteX7" fmla="*/ 1819111 w 1819111"/>
                <a:gd name="connsiteY7" fmla="*/ 1654116 h 1654116"/>
                <a:gd name="connsiteX8" fmla="*/ 0 w 1819111"/>
                <a:gd name="connsiteY8" fmla="*/ 1654116 h 1654116"/>
                <a:gd name="connsiteX9" fmla="*/ 0 w 1819111"/>
                <a:gd name="connsiteY9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682706 w 1819111"/>
                <a:gd name="connsiteY2" fmla="*/ 176880 h 1654116"/>
                <a:gd name="connsiteX3" fmla="*/ 676123 w 1819111"/>
                <a:gd name="connsiteY3" fmla="*/ 45247 h 1654116"/>
                <a:gd name="connsiteX4" fmla="*/ 948116 w 1819111"/>
                <a:gd name="connsiteY4" fmla="*/ 0 h 1654116"/>
                <a:gd name="connsiteX5" fmla="*/ 646143 w 1819111"/>
                <a:gd name="connsiteY5" fmla="*/ 887358 h 1654116"/>
                <a:gd name="connsiteX6" fmla="*/ 1819111 w 1819111"/>
                <a:gd name="connsiteY6" fmla="*/ 892116 h 1654116"/>
                <a:gd name="connsiteX7" fmla="*/ 1819111 w 1819111"/>
                <a:gd name="connsiteY7" fmla="*/ 1654116 h 1654116"/>
                <a:gd name="connsiteX8" fmla="*/ 0 w 1819111"/>
                <a:gd name="connsiteY8" fmla="*/ 1654116 h 1654116"/>
                <a:gd name="connsiteX9" fmla="*/ 0 w 1819111"/>
                <a:gd name="connsiteY9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682706 w 1819111"/>
                <a:gd name="connsiteY2" fmla="*/ 176880 h 1654116"/>
                <a:gd name="connsiteX3" fmla="*/ 676123 w 1819111"/>
                <a:gd name="connsiteY3" fmla="*/ 45247 h 1654116"/>
                <a:gd name="connsiteX4" fmla="*/ 948116 w 1819111"/>
                <a:gd name="connsiteY4" fmla="*/ 0 h 1654116"/>
                <a:gd name="connsiteX5" fmla="*/ 646143 w 1819111"/>
                <a:gd name="connsiteY5" fmla="*/ 887358 h 1654116"/>
                <a:gd name="connsiteX6" fmla="*/ 1819111 w 1819111"/>
                <a:gd name="connsiteY6" fmla="*/ 892116 h 1654116"/>
                <a:gd name="connsiteX7" fmla="*/ 1819111 w 1819111"/>
                <a:gd name="connsiteY7" fmla="*/ 1654116 h 1654116"/>
                <a:gd name="connsiteX8" fmla="*/ 0 w 1819111"/>
                <a:gd name="connsiteY8" fmla="*/ 1654116 h 1654116"/>
                <a:gd name="connsiteX9" fmla="*/ 0 w 1819111"/>
                <a:gd name="connsiteY9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682706 w 1819111"/>
                <a:gd name="connsiteY2" fmla="*/ 176880 h 1654116"/>
                <a:gd name="connsiteX3" fmla="*/ 676123 w 1819111"/>
                <a:gd name="connsiteY3" fmla="*/ 45247 h 1654116"/>
                <a:gd name="connsiteX4" fmla="*/ 948116 w 1819111"/>
                <a:gd name="connsiteY4" fmla="*/ 0 h 1654116"/>
                <a:gd name="connsiteX5" fmla="*/ 646143 w 1819111"/>
                <a:gd name="connsiteY5" fmla="*/ 887358 h 1654116"/>
                <a:gd name="connsiteX6" fmla="*/ 1819111 w 1819111"/>
                <a:gd name="connsiteY6" fmla="*/ 892116 h 1654116"/>
                <a:gd name="connsiteX7" fmla="*/ 1819111 w 1819111"/>
                <a:gd name="connsiteY7" fmla="*/ 1654116 h 1654116"/>
                <a:gd name="connsiteX8" fmla="*/ 0 w 1819111"/>
                <a:gd name="connsiteY8" fmla="*/ 1654116 h 1654116"/>
                <a:gd name="connsiteX9" fmla="*/ 0 w 1819111"/>
                <a:gd name="connsiteY9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771643 w 1819111"/>
                <a:gd name="connsiteY2" fmla="*/ 70318 h 1654116"/>
                <a:gd name="connsiteX3" fmla="*/ 676123 w 1819111"/>
                <a:gd name="connsiteY3" fmla="*/ 45247 h 1654116"/>
                <a:gd name="connsiteX4" fmla="*/ 948116 w 1819111"/>
                <a:gd name="connsiteY4" fmla="*/ 0 h 1654116"/>
                <a:gd name="connsiteX5" fmla="*/ 646143 w 1819111"/>
                <a:gd name="connsiteY5" fmla="*/ 887358 h 1654116"/>
                <a:gd name="connsiteX6" fmla="*/ 1819111 w 1819111"/>
                <a:gd name="connsiteY6" fmla="*/ 892116 h 1654116"/>
                <a:gd name="connsiteX7" fmla="*/ 1819111 w 1819111"/>
                <a:gd name="connsiteY7" fmla="*/ 1654116 h 1654116"/>
                <a:gd name="connsiteX8" fmla="*/ 0 w 1819111"/>
                <a:gd name="connsiteY8" fmla="*/ 1654116 h 1654116"/>
                <a:gd name="connsiteX9" fmla="*/ 0 w 1819111"/>
                <a:gd name="connsiteY9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771643 w 1819111"/>
                <a:gd name="connsiteY2" fmla="*/ 70318 h 1654116"/>
                <a:gd name="connsiteX3" fmla="*/ 676123 w 1819111"/>
                <a:gd name="connsiteY3" fmla="*/ 45247 h 1654116"/>
                <a:gd name="connsiteX4" fmla="*/ 948116 w 1819111"/>
                <a:gd name="connsiteY4" fmla="*/ 0 h 1654116"/>
                <a:gd name="connsiteX5" fmla="*/ 646143 w 1819111"/>
                <a:gd name="connsiteY5" fmla="*/ 887358 h 1654116"/>
                <a:gd name="connsiteX6" fmla="*/ 1819111 w 1819111"/>
                <a:gd name="connsiteY6" fmla="*/ 892116 h 1654116"/>
                <a:gd name="connsiteX7" fmla="*/ 1819111 w 1819111"/>
                <a:gd name="connsiteY7" fmla="*/ 1654116 h 1654116"/>
                <a:gd name="connsiteX8" fmla="*/ 0 w 1819111"/>
                <a:gd name="connsiteY8" fmla="*/ 1654116 h 1654116"/>
                <a:gd name="connsiteX9" fmla="*/ 0 w 1819111"/>
                <a:gd name="connsiteY9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771643 w 1819111"/>
                <a:gd name="connsiteY2" fmla="*/ 70318 h 1654116"/>
                <a:gd name="connsiteX3" fmla="*/ 676123 w 1819111"/>
                <a:gd name="connsiteY3" fmla="*/ 45247 h 1654116"/>
                <a:gd name="connsiteX4" fmla="*/ 948116 w 1819111"/>
                <a:gd name="connsiteY4" fmla="*/ 0 h 1654116"/>
                <a:gd name="connsiteX5" fmla="*/ 646143 w 1819111"/>
                <a:gd name="connsiteY5" fmla="*/ 887358 h 1654116"/>
                <a:gd name="connsiteX6" fmla="*/ 1819111 w 1819111"/>
                <a:gd name="connsiteY6" fmla="*/ 892116 h 1654116"/>
                <a:gd name="connsiteX7" fmla="*/ 1819111 w 1819111"/>
                <a:gd name="connsiteY7" fmla="*/ 1654116 h 1654116"/>
                <a:gd name="connsiteX8" fmla="*/ 0 w 1819111"/>
                <a:gd name="connsiteY8" fmla="*/ 1654116 h 1654116"/>
                <a:gd name="connsiteX9" fmla="*/ 0 w 1819111"/>
                <a:gd name="connsiteY9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771643 w 1819111"/>
                <a:gd name="connsiteY2" fmla="*/ 70318 h 1654116"/>
                <a:gd name="connsiteX3" fmla="*/ 676123 w 1819111"/>
                <a:gd name="connsiteY3" fmla="*/ 45247 h 1654116"/>
                <a:gd name="connsiteX4" fmla="*/ 948116 w 1819111"/>
                <a:gd name="connsiteY4" fmla="*/ 0 h 1654116"/>
                <a:gd name="connsiteX5" fmla="*/ 646143 w 1819111"/>
                <a:gd name="connsiteY5" fmla="*/ 887358 h 1654116"/>
                <a:gd name="connsiteX6" fmla="*/ 1819111 w 1819111"/>
                <a:gd name="connsiteY6" fmla="*/ 892116 h 1654116"/>
                <a:gd name="connsiteX7" fmla="*/ 1819111 w 1819111"/>
                <a:gd name="connsiteY7" fmla="*/ 1654116 h 1654116"/>
                <a:gd name="connsiteX8" fmla="*/ 0 w 1819111"/>
                <a:gd name="connsiteY8" fmla="*/ 1654116 h 1654116"/>
                <a:gd name="connsiteX9" fmla="*/ 0 w 1819111"/>
                <a:gd name="connsiteY9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771643 w 1819111"/>
                <a:gd name="connsiteY2" fmla="*/ 70318 h 1654116"/>
                <a:gd name="connsiteX3" fmla="*/ 676123 w 1819111"/>
                <a:gd name="connsiteY3" fmla="*/ 45247 h 1654116"/>
                <a:gd name="connsiteX4" fmla="*/ 948116 w 1819111"/>
                <a:gd name="connsiteY4" fmla="*/ 0 h 1654116"/>
                <a:gd name="connsiteX5" fmla="*/ 646143 w 1819111"/>
                <a:gd name="connsiteY5" fmla="*/ 887358 h 1654116"/>
                <a:gd name="connsiteX6" fmla="*/ 1819111 w 1819111"/>
                <a:gd name="connsiteY6" fmla="*/ 892116 h 1654116"/>
                <a:gd name="connsiteX7" fmla="*/ 1819111 w 1819111"/>
                <a:gd name="connsiteY7" fmla="*/ 1654116 h 1654116"/>
                <a:gd name="connsiteX8" fmla="*/ 0 w 1819111"/>
                <a:gd name="connsiteY8" fmla="*/ 1654116 h 1654116"/>
                <a:gd name="connsiteX9" fmla="*/ 0 w 1819111"/>
                <a:gd name="connsiteY9" fmla="*/ 892116 h 1654116"/>
                <a:gd name="connsiteX0" fmla="*/ 0 w 1819111"/>
                <a:gd name="connsiteY0" fmla="*/ 969044 h 1731044"/>
                <a:gd name="connsiteX1" fmla="*/ 453329 w 1819111"/>
                <a:gd name="connsiteY1" fmla="*/ 969076 h 1731044"/>
                <a:gd name="connsiteX2" fmla="*/ 771643 w 1819111"/>
                <a:gd name="connsiteY2" fmla="*/ 147246 h 1731044"/>
                <a:gd name="connsiteX3" fmla="*/ 948116 w 1819111"/>
                <a:gd name="connsiteY3" fmla="*/ 76928 h 1731044"/>
                <a:gd name="connsiteX4" fmla="*/ 646143 w 1819111"/>
                <a:gd name="connsiteY4" fmla="*/ 964286 h 1731044"/>
                <a:gd name="connsiteX5" fmla="*/ 1819111 w 1819111"/>
                <a:gd name="connsiteY5" fmla="*/ 969044 h 1731044"/>
                <a:gd name="connsiteX6" fmla="*/ 1819111 w 1819111"/>
                <a:gd name="connsiteY6" fmla="*/ 1731044 h 1731044"/>
                <a:gd name="connsiteX7" fmla="*/ 0 w 1819111"/>
                <a:gd name="connsiteY7" fmla="*/ 1731044 h 1731044"/>
                <a:gd name="connsiteX8" fmla="*/ 0 w 1819111"/>
                <a:gd name="connsiteY8" fmla="*/ 969044 h 1731044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  <a:gd name="connsiteX0" fmla="*/ 0 w 1819111"/>
                <a:gd name="connsiteY0" fmla="*/ 892116 h 1654116"/>
                <a:gd name="connsiteX1" fmla="*/ 453329 w 1819111"/>
                <a:gd name="connsiteY1" fmla="*/ 892148 h 1654116"/>
                <a:gd name="connsiteX2" fmla="*/ 948116 w 1819111"/>
                <a:gd name="connsiteY2" fmla="*/ 0 h 1654116"/>
                <a:gd name="connsiteX3" fmla="*/ 646143 w 1819111"/>
                <a:gd name="connsiteY3" fmla="*/ 887358 h 1654116"/>
                <a:gd name="connsiteX4" fmla="*/ 1819111 w 1819111"/>
                <a:gd name="connsiteY4" fmla="*/ 892116 h 1654116"/>
                <a:gd name="connsiteX5" fmla="*/ 1819111 w 1819111"/>
                <a:gd name="connsiteY5" fmla="*/ 1654116 h 1654116"/>
                <a:gd name="connsiteX6" fmla="*/ 0 w 1819111"/>
                <a:gd name="connsiteY6" fmla="*/ 1654116 h 1654116"/>
                <a:gd name="connsiteX7" fmla="*/ 0 w 1819111"/>
                <a:gd name="connsiteY7" fmla="*/ 892116 h 165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9111" h="1654116">
                  <a:moveTo>
                    <a:pt x="0" y="892116"/>
                  </a:moveTo>
                  <a:lnTo>
                    <a:pt x="453329" y="892148"/>
                  </a:lnTo>
                  <a:cubicBezTo>
                    <a:pt x="499355" y="398704"/>
                    <a:pt x="668936" y="195116"/>
                    <a:pt x="948116" y="0"/>
                  </a:cubicBezTo>
                  <a:cubicBezTo>
                    <a:pt x="717122" y="239676"/>
                    <a:pt x="591988" y="496356"/>
                    <a:pt x="646143" y="887358"/>
                  </a:cubicBezTo>
                  <a:lnTo>
                    <a:pt x="1819111" y="892116"/>
                  </a:lnTo>
                  <a:lnTo>
                    <a:pt x="1819111" y="1654116"/>
                  </a:lnTo>
                  <a:lnTo>
                    <a:pt x="0" y="1654116"/>
                  </a:lnTo>
                  <a:lnTo>
                    <a:pt x="0" y="892116"/>
                  </a:lnTo>
                  <a:close/>
                </a:path>
              </a:pathLst>
            </a:cu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700" dist="12700" dir="2700000" algn="ctr" rotWithShape="0">
                <a:schemeClr val="bg2">
                  <a:lumMod val="40000"/>
                  <a:lumOff val="60000"/>
                  <a:alpha val="87000"/>
                </a:scheme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4865568" y="907197"/>
              <a:ext cx="2606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ja-JP" sz="1800" i="1" u="sng" dirty="0" smtClean="0"/>
                <a:t>cf.</a:t>
              </a:r>
              <a:r>
                <a:rPr lang="en-US" altLang="ja-JP" sz="1800" u="sng" dirty="0" smtClean="0"/>
                <a:t>) NJL model with KMT</a:t>
              </a:r>
              <a:endParaRPr kumimoji="1" lang="ja-JP" altLang="en-US" sz="1800" u="sng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grpSp>
          <p:nvGrpSpPr>
            <p:cNvPr id="18" name="グループ化 17"/>
            <p:cNvGrpSpPr/>
            <p:nvPr/>
          </p:nvGrpSpPr>
          <p:grpSpPr>
            <a:xfrm>
              <a:off x="4800600" y="2147143"/>
              <a:ext cx="2979405" cy="3544545"/>
              <a:chOff x="5139577" y="1452335"/>
              <a:chExt cx="2979405" cy="3544545"/>
            </a:xfrm>
          </p:grpSpPr>
          <p:grpSp>
            <p:nvGrpSpPr>
              <p:cNvPr id="40" name="Group 49"/>
              <p:cNvGrpSpPr>
                <a:grpSpLocks/>
              </p:cNvGrpSpPr>
              <p:nvPr/>
            </p:nvGrpSpPr>
            <p:grpSpPr bwMode="auto">
              <a:xfrm>
                <a:off x="5248515" y="1452336"/>
                <a:ext cx="2514600" cy="3272064"/>
                <a:chOff x="288" y="1152"/>
                <a:chExt cx="1859" cy="2626"/>
              </a:xfrm>
            </p:grpSpPr>
            <p:pic>
              <p:nvPicPr>
                <p:cNvPr id="53" name="Picture 29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" y="1152"/>
                  <a:ext cx="1859" cy="26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4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200" y="1392"/>
                  <a:ext cx="27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400" i="1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Symbol" pitchFamily="18" charset="2"/>
                    </a:rPr>
                    <a:t>h</a:t>
                  </a:r>
                  <a:r>
                    <a:rPr lang="en-US" altLang="ja-JP" sz="240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ahoma" pitchFamily="34" charset="0"/>
                    </a:rPr>
                    <a:t>’</a:t>
                  </a:r>
                </a:p>
              </p:txBody>
            </p:sp>
            <p:sp>
              <p:nvSpPr>
                <p:cNvPr id="55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248" y="2160"/>
                  <a:ext cx="23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400" i="1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Symbol" pitchFamily="18" charset="2"/>
                    </a:rPr>
                    <a:t>h</a:t>
                  </a:r>
                  <a:endParaRPr lang="en-US" altLang="ja-JP" sz="24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</a:endParaRPr>
                </a:p>
              </p:txBody>
            </p:sp>
            <p:sp>
              <p:nvSpPr>
                <p:cNvPr id="56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290" y="2910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40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Symbol" pitchFamily="18" charset="2"/>
                    </a:rPr>
                    <a:t>p</a:t>
                  </a:r>
                </a:p>
              </p:txBody>
            </p:sp>
          </p:grpSp>
          <p:sp>
            <p:nvSpPr>
              <p:cNvPr id="42" name="正方形/長方形 41"/>
              <p:cNvSpPr/>
              <p:nvPr/>
            </p:nvSpPr>
            <p:spPr bwMode="auto">
              <a:xfrm>
                <a:off x="5248515" y="1452335"/>
                <a:ext cx="456072" cy="2549370"/>
              </a:xfrm>
              <a:prstGeom prst="rect">
                <a:avLst/>
              </a:prstGeom>
              <a:solidFill>
                <a:schemeClr val="bg1"/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971958"/>
                  </a:buClr>
                  <a:buSzPct val="70000"/>
                  <a:buFont typeface="Wingdings" pitchFamily="2" charset="2"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5456775" y="1981200"/>
                <a:ext cx="250068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kumimoji="1" lang="en-US" altLang="ja-JP" sz="1200" dirty="0" smtClean="0">
                    <a:effectLst/>
                    <a:latin typeface="Tahoma" pitchFamily="34" charset="0"/>
                    <a:cs typeface="Tahoma" pitchFamily="34" charset="0"/>
                  </a:rPr>
                  <a:t>800</a:t>
                </a:r>
                <a:endParaRPr kumimoji="1" lang="ja-JP" altLang="en-US" sz="1200" dirty="0"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455647" y="2514600"/>
                <a:ext cx="250068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altLang="ja-JP" sz="1200" dirty="0">
                    <a:effectLst/>
                    <a:latin typeface="Tahoma" pitchFamily="34" charset="0"/>
                    <a:cs typeface="Tahoma" pitchFamily="34" charset="0"/>
                  </a:rPr>
                  <a:t>6</a:t>
                </a:r>
                <a:r>
                  <a:rPr kumimoji="1" lang="en-US" altLang="ja-JP" sz="1200" dirty="0" smtClean="0">
                    <a:effectLst/>
                    <a:latin typeface="Tahoma" pitchFamily="34" charset="0"/>
                    <a:cs typeface="Tahoma" pitchFamily="34" charset="0"/>
                  </a:rPr>
                  <a:t>00</a:t>
                </a:r>
                <a:endParaRPr kumimoji="1" lang="ja-JP" altLang="en-US" sz="1200" dirty="0"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5455647" y="3048000"/>
                <a:ext cx="250068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altLang="ja-JP" sz="1200" dirty="0">
                    <a:effectLst/>
                    <a:latin typeface="Tahoma" pitchFamily="34" charset="0"/>
                    <a:cs typeface="Tahoma" pitchFamily="34" charset="0"/>
                  </a:rPr>
                  <a:t>4</a:t>
                </a:r>
                <a:r>
                  <a:rPr kumimoji="1" lang="en-US" altLang="ja-JP" sz="1200" dirty="0" smtClean="0">
                    <a:effectLst/>
                    <a:latin typeface="Tahoma" pitchFamily="34" charset="0"/>
                    <a:cs typeface="Tahoma" pitchFamily="34" charset="0"/>
                  </a:rPr>
                  <a:t>00</a:t>
                </a:r>
                <a:endParaRPr kumimoji="1" lang="ja-JP" altLang="en-US" sz="1200" dirty="0"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5454519" y="3581400"/>
                <a:ext cx="250068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altLang="ja-JP" sz="1200" dirty="0" smtClean="0">
                    <a:effectLst/>
                    <a:latin typeface="Tahoma" pitchFamily="34" charset="0"/>
                    <a:cs typeface="Tahoma" pitchFamily="34" charset="0"/>
                  </a:rPr>
                  <a:t>2</a:t>
                </a:r>
                <a:r>
                  <a:rPr kumimoji="1" lang="en-US" altLang="ja-JP" sz="1200" dirty="0" smtClean="0">
                    <a:effectLst/>
                    <a:latin typeface="Tahoma" pitchFamily="34" charset="0"/>
                    <a:cs typeface="Tahoma" pitchFamily="34" charset="0"/>
                  </a:rPr>
                  <a:t>00</a:t>
                </a:r>
                <a:endParaRPr kumimoji="1" lang="ja-JP" altLang="en-US" sz="1200" dirty="0"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5372290" y="1524000"/>
                <a:ext cx="333425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altLang="ja-JP" sz="1200" dirty="0" smtClean="0">
                    <a:effectLst/>
                    <a:latin typeface="Tahoma" pitchFamily="34" charset="0"/>
                    <a:cs typeface="Tahoma" pitchFamily="34" charset="0"/>
                  </a:rPr>
                  <a:t>10</a:t>
                </a:r>
                <a:r>
                  <a:rPr kumimoji="1" lang="en-US" altLang="ja-JP" sz="1200" dirty="0" smtClean="0">
                    <a:effectLst/>
                    <a:latin typeface="Tahoma" pitchFamily="34" charset="0"/>
                    <a:cs typeface="Tahoma" pitchFamily="34" charset="0"/>
                  </a:rPr>
                  <a:t>00</a:t>
                </a:r>
                <a:endParaRPr kumimoji="1" lang="ja-JP" altLang="en-US" sz="1200" dirty="0"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 rot="16200000">
                <a:off x="4542779" y="2794209"/>
                <a:ext cx="140904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altLang="ja-JP" sz="1400" dirty="0" smtClean="0">
                    <a:effectLst/>
                    <a:latin typeface="Calibri" pitchFamily="34" charset="0"/>
                    <a:cs typeface="Calibri" pitchFamily="34" charset="0"/>
                  </a:rPr>
                  <a:t>Meson mass [MeV]</a:t>
                </a:r>
                <a:endParaRPr kumimoji="1" lang="ja-JP" altLang="en-US" sz="1400" dirty="0"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7" name="Line 40"/>
              <p:cNvSpPr>
                <a:spLocks noChangeShapeType="1"/>
              </p:cNvSpPr>
              <p:nvPr/>
            </p:nvSpPr>
            <p:spPr bwMode="auto">
              <a:xfrm>
                <a:off x="6413285" y="1593845"/>
                <a:ext cx="0" cy="258626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58" name="AutoShape 51"/>
              <p:cNvSpPr>
                <a:spLocks noChangeArrowheads="1"/>
              </p:cNvSpPr>
              <p:nvPr/>
            </p:nvSpPr>
            <p:spPr bwMode="auto">
              <a:xfrm rot="1730600">
                <a:off x="5774079" y="1711304"/>
                <a:ext cx="609600" cy="3048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>
                  <a:alpha val="7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テキスト ボックス 58"/>
                  <p:cNvSpPr txBox="1"/>
                  <p:nvPr/>
                </p:nvSpPr>
                <p:spPr>
                  <a:xfrm>
                    <a:off x="5356687" y="4596770"/>
                    <a:ext cx="276229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14:m>
                      <m:oMath xmlns:m="http://schemas.openxmlformats.org/officeDocument/2006/math">
                        <m:r>
                          <a:rPr kumimoji="1" lang="en-US" altLang="ja-JP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𝚫</m:t>
                        </m:r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∼−</m:t>
                        </m:r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𝟏𝟓𝟎</m:t>
                        </m:r>
                      </m:oMath>
                    </a14:m>
                    <a:r>
                      <a:rPr kumimoji="1" lang="ja-JP" altLang="en-US" b="1" dirty="0" smtClean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kumimoji="1" lang="en-US" altLang="ja-JP" b="1" dirty="0" smtClean="0">
                        <a:solidFill>
                          <a:srgbClr val="FF0000"/>
                        </a:solidFill>
                      </a:rPr>
                      <a:t>MeV @ </a:t>
                    </a:r>
                    <a:r>
                      <a:rPr kumimoji="1" lang="en-US" altLang="ja-JP" b="1" dirty="0" smtClean="0">
                        <a:solidFill>
                          <a:srgbClr val="FF0000"/>
                        </a:solidFill>
                        <a:latin typeface="Symbol" pitchFamily="18" charset="2"/>
                      </a:rPr>
                      <a:t>r</a:t>
                    </a:r>
                    <a:r>
                      <a:rPr kumimoji="1" lang="en-US" altLang="ja-JP" b="1" baseline="-25000" dirty="0" smtClean="0">
                        <a:solidFill>
                          <a:srgbClr val="FF0000"/>
                        </a:solidFill>
                      </a:rPr>
                      <a:t>0</a:t>
                    </a:r>
                    <a:endParaRPr kumimoji="1" lang="ja-JP" alt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テキスト ボックス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6687" y="4596770"/>
                    <a:ext cx="2762295" cy="400110"/>
                  </a:xfrm>
                  <a:prstGeom prst="rect">
                    <a:avLst/>
                  </a:prstGeom>
                  <a:blipFill rotWithShape="1">
                    <a:blip r:embed="rId20"/>
                    <a:stretch>
                      <a:fillRect t="-10606" r="-662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6" name="テキスト ボックス 15"/>
            <p:cNvSpPr txBox="1"/>
            <p:nvPr/>
          </p:nvSpPr>
          <p:spPr>
            <a:xfrm>
              <a:off x="5272019" y="5716488"/>
              <a:ext cx="38574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ja-JP" sz="140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Costa </a:t>
              </a:r>
              <a:r>
                <a:rPr lang="en-US" altLang="ja-JP" sz="1400" i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et al.</a:t>
              </a:r>
              <a:r>
                <a:rPr lang="en-US" altLang="ja-JP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</a:t>
              </a:r>
              <a:r>
                <a:rPr lang="en-US" altLang="ja-JP" sz="140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PLB560(03)171,</a:t>
              </a:r>
              <a:endParaRPr lang="en-US" altLang="ja-JP" sz="1400" dirty="0" smtClean="0"/>
            </a:p>
            <a:p>
              <a:pPr algn="r"/>
              <a:r>
                <a:rPr lang="en-US" altLang="ja-JP" sz="1400" dirty="0" err="1" smtClean="0"/>
                <a:t>Nagahiro</a:t>
              </a:r>
              <a:r>
                <a:rPr lang="en-US" altLang="ja-JP" sz="1400" dirty="0" smtClean="0"/>
                <a:t>-Takizawa-</a:t>
              </a:r>
              <a:r>
                <a:rPr lang="en-US" altLang="ja-JP" sz="1400" dirty="0" err="1" smtClean="0"/>
                <a:t>Hirenzaki</a:t>
              </a:r>
              <a:r>
                <a:rPr lang="en-US" altLang="ja-JP" sz="1400" dirty="0" smtClean="0"/>
                <a:t>, PRC74(06)045203</a:t>
              </a:r>
              <a:r>
                <a:rPr lang="en-US" altLang="ja-JP" sz="1400" dirty="0"/>
                <a:t> </a:t>
              </a:r>
              <a:endParaRPr kumimoji="1" lang="ja-JP" altLang="en-US" sz="1400" dirty="0"/>
            </a:p>
          </p:txBody>
        </p:sp>
        <p:grpSp>
          <p:nvGrpSpPr>
            <p:cNvPr id="66" name="Group 4"/>
            <p:cNvGrpSpPr>
              <a:grpSpLocks/>
            </p:cNvGrpSpPr>
            <p:nvPr/>
          </p:nvGrpSpPr>
          <p:grpSpPr bwMode="auto">
            <a:xfrm>
              <a:off x="5329282" y="1461677"/>
              <a:ext cx="1820863" cy="431801"/>
              <a:chOff x="1739" y="3412"/>
              <a:chExt cx="1147" cy="272"/>
            </a:xfrm>
          </p:grpSpPr>
          <p:grpSp>
            <p:nvGrpSpPr>
              <p:cNvPr id="67" name="Group 6"/>
              <p:cNvGrpSpPr>
                <a:grpSpLocks/>
              </p:cNvGrpSpPr>
              <p:nvPr/>
            </p:nvGrpSpPr>
            <p:grpSpPr bwMode="auto">
              <a:xfrm rot="10800000">
                <a:off x="2790" y="3540"/>
                <a:ext cx="96" cy="118"/>
                <a:chOff x="768" y="3098"/>
                <a:chExt cx="96" cy="118"/>
              </a:xfrm>
            </p:grpSpPr>
            <p:sp>
              <p:nvSpPr>
                <p:cNvPr id="79" name="Line 7"/>
                <p:cNvSpPr>
                  <a:spLocks noChangeShapeType="1"/>
                </p:cNvSpPr>
                <p:nvPr/>
              </p:nvSpPr>
              <p:spPr bwMode="auto">
                <a:xfrm>
                  <a:off x="768" y="3098"/>
                  <a:ext cx="96" cy="7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folHlink">
                      <a:alpha val="50000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0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768" y="3168"/>
                  <a:ext cx="96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folHlink">
                      <a:alpha val="50000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68" name="Group 9"/>
              <p:cNvGrpSpPr>
                <a:grpSpLocks/>
              </p:cNvGrpSpPr>
              <p:nvPr/>
            </p:nvGrpSpPr>
            <p:grpSpPr bwMode="auto">
              <a:xfrm>
                <a:off x="1739" y="3516"/>
                <a:ext cx="85" cy="142"/>
                <a:chOff x="779" y="3096"/>
                <a:chExt cx="85" cy="142"/>
              </a:xfrm>
            </p:grpSpPr>
            <p:sp>
              <p:nvSpPr>
                <p:cNvPr id="77" name="Line 10"/>
                <p:cNvSpPr>
                  <a:spLocks noChangeShapeType="1"/>
                </p:cNvSpPr>
                <p:nvPr/>
              </p:nvSpPr>
              <p:spPr bwMode="auto">
                <a:xfrm>
                  <a:off x="779" y="3096"/>
                  <a:ext cx="85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folHlink">
                      <a:alpha val="50000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78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779" y="3168"/>
                  <a:ext cx="85" cy="7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folHlink">
                      <a:alpha val="50000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ja-JP" altLang="en-US"/>
                </a:p>
              </p:txBody>
            </p:sp>
          </p:grpSp>
          <p:sp>
            <p:nvSpPr>
              <p:cNvPr id="69" name="Oval 12"/>
              <p:cNvSpPr>
                <a:spLocks noChangeArrowheads="1"/>
              </p:cNvSpPr>
              <p:nvPr/>
            </p:nvSpPr>
            <p:spPr bwMode="auto">
              <a:xfrm>
                <a:off x="1830" y="3540"/>
                <a:ext cx="144" cy="96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folHlink">
                    <a:alpha val="50000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70" name="Oval 13"/>
              <p:cNvSpPr>
                <a:spLocks noChangeArrowheads="1"/>
              </p:cNvSpPr>
              <p:nvPr/>
            </p:nvSpPr>
            <p:spPr bwMode="auto">
              <a:xfrm>
                <a:off x="1974" y="3540"/>
                <a:ext cx="144" cy="96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folHlink">
                    <a:alpha val="50000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71" name="Oval 14"/>
              <p:cNvSpPr>
                <a:spLocks noChangeArrowheads="1"/>
              </p:cNvSpPr>
              <p:nvPr/>
            </p:nvSpPr>
            <p:spPr bwMode="auto">
              <a:xfrm>
                <a:off x="2118" y="3540"/>
                <a:ext cx="144" cy="96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folHlink">
                    <a:alpha val="50000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72" name="Oval 15"/>
              <p:cNvSpPr>
                <a:spLocks noChangeArrowheads="1"/>
              </p:cNvSpPr>
              <p:nvPr/>
            </p:nvSpPr>
            <p:spPr bwMode="auto">
              <a:xfrm>
                <a:off x="2358" y="3540"/>
                <a:ext cx="144" cy="96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folHlink">
                    <a:alpha val="50000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73" name="Oval 16"/>
              <p:cNvSpPr>
                <a:spLocks noChangeArrowheads="1"/>
              </p:cNvSpPr>
              <p:nvPr/>
            </p:nvSpPr>
            <p:spPr bwMode="auto">
              <a:xfrm>
                <a:off x="2502" y="3540"/>
                <a:ext cx="144" cy="96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folHlink">
                    <a:alpha val="50000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74" name="Oval 17"/>
              <p:cNvSpPr>
                <a:spLocks noChangeArrowheads="1"/>
              </p:cNvSpPr>
              <p:nvPr/>
            </p:nvSpPr>
            <p:spPr bwMode="auto">
              <a:xfrm>
                <a:off x="2646" y="3540"/>
                <a:ext cx="144" cy="96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folHlink">
                    <a:alpha val="50000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75" name="Rectangle 18"/>
              <p:cNvSpPr>
                <a:spLocks noChangeArrowheads="1"/>
              </p:cNvSpPr>
              <p:nvPr/>
            </p:nvSpPr>
            <p:spPr bwMode="auto">
              <a:xfrm>
                <a:off x="2214" y="3492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folHlink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76" name="Text Box 19"/>
              <p:cNvSpPr txBox="1">
                <a:spLocks noChangeArrowheads="1"/>
              </p:cNvSpPr>
              <p:nvPr/>
            </p:nvSpPr>
            <p:spPr bwMode="auto">
              <a:xfrm>
                <a:off x="2174" y="3412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chemeClr val="folHlink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2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…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テキスト ボックス 80"/>
                <p:cNvSpPr txBox="1"/>
                <p:nvPr/>
              </p:nvSpPr>
              <p:spPr>
                <a:xfrm>
                  <a:off x="5035803" y="1724799"/>
                  <a:ext cx="3743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1800" b="0" i="1" smtClean="0">
                                <a:latin typeface="Cambria Math"/>
                              </a:rPr>
                              <m:t>𝑞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1800" i="1" dirty="0"/>
                </a:p>
              </p:txBody>
            </p:sp>
          </mc:Choice>
          <mc:Fallback xmlns="">
            <p:sp>
              <p:nvSpPr>
                <p:cNvPr id="81" name="テキスト ボックス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5803" y="1724799"/>
                  <a:ext cx="374397" cy="369332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r="-3226" b="-1311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テキスト ボックス 81"/>
                <p:cNvSpPr txBox="1"/>
                <p:nvPr/>
              </p:nvSpPr>
              <p:spPr>
                <a:xfrm>
                  <a:off x="5035803" y="1343799"/>
                  <a:ext cx="3743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800" b="0" i="1" smtClean="0">
                            <a:latin typeface="Cambria Math"/>
                          </a:rPr>
                          <m:t>𝑞</m:t>
                        </m:r>
                      </m:oMath>
                    </m:oMathPara>
                  </a14:m>
                  <a:endParaRPr kumimoji="1" lang="ja-JP" altLang="en-US" sz="1800" i="1" dirty="0"/>
                </a:p>
              </p:txBody>
            </p:sp>
          </mc:Choice>
          <mc:Fallback xmlns="">
            <p:sp>
              <p:nvSpPr>
                <p:cNvPr id="82" name="テキスト ボックス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5803" y="1343799"/>
                  <a:ext cx="374397" cy="369332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Line 27"/>
            <p:cNvSpPr>
              <a:spLocks noChangeShapeType="1"/>
            </p:cNvSpPr>
            <p:nvPr/>
          </p:nvSpPr>
          <p:spPr bwMode="auto">
            <a:xfrm flipH="1" flipV="1">
              <a:off x="7930426" y="1079666"/>
              <a:ext cx="620549" cy="3873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folHlink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ja-JP" altLang="en-US"/>
            </a:p>
          </p:txBody>
        </p:sp>
        <p:sp>
          <p:nvSpPr>
            <p:cNvPr id="88" name="Line 27"/>
            <p:cNvSpPr>
              <a:spLocks noChangeShapeType="1"/>
            </p:cNvSpPr>
            <p:nvPr/>
          </p:nvSpPr>
          <p:spPr bwMode="auto">
            <a:xfrm flipV="1">
              <a:off x="7930427" y="1079667"/>
              <a:ext cx="620549" cy="3873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folHlink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ja-JP" altLang="en-US"/>
            </a:p>
          </p:txBody>
        </p:sp>
        <p:sp>
          <p:nvSpPr>
            <p:cNvPr id="89" name="円/楕円 88"/>
            <p:cNvSpPr/>
            <p:nvPr/>
          </p:nvSpPr>
          <p:spPr bwMode="auto">
            <a:xfrm>
              <a:off x="8202601" y="1235867"/>
              <a:ext cx="76200" cy="76200"/>
            </a:xfrm>
            <a:prstGeom prst="ellipse">
              <a:avLst/>
            </a:prstGeom>
            <a:solidFill>
              <a:schemeClr val="tx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p:grpSp>
          <p:nvGrpSpPr>
            <p:cNvPr id="30" name="グループ化 29"/>
            <p:cNvGrpSpPr/>
            <p:nvPr/>
          </p:nvGrpSpPr>
          <p:grpSpPr>
            <a:xfrm>
              <a:off x="7945633" y="1611242"/>
              <a:ext cx="620550" cy="526970"/>
              <a:chOff x="8715060" y="885762"/>
              <a:chExt cx="620550" cy="526970"/>
            </a:xfrm>
          </p:grpSpPr>
          <p:sp>
            <p:nvSpPr>
              <p:cNvPr id="83" name="Line 27"/>
              <p:cNvSpPr>
                <a:spLocks noChangeShapeType="1"/>
              </p:cNvSpPr>
              <p:nvPr/>
            </p:nvSpPr>
            <p:spPr bwMode="auto">
              <a:xfrm flipH="1" flipV="1">
                <a:off x="8715060" y="1025400"/>
                <a:ext cx="620549" cy="3873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folHlink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84" name="Line 27"/>
              <p:cNvSpPr>
                <a:spLocks noChangeShapeType="1"/>
              </p:cNvSpPr>
              <p:nvPr/>
            </p:nvSpPr>
            <p:spPr bwMode="auto">
              <a:xfrm flipV="1">
                <a:off x="8715061" y="1025401"/>
                <a:ext cx="620549" cy="3873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folHlink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86" name="円/楕円 2047"/>
              <p:cNvSpPr/>
              <p:nvPr/>
            </p:nvSpPr>
            <p:spPr bwMode="auto">
              <a:xfrm>
                <a:off x="8912491" y="885762"/>
                <a:ext cx="224683" cy="323120"/>
              </a:xfrm>
              <a:custGeom>
                <a:avLst/>
                <a:gdLst>
                  <a:gd name="connsiteX0" fmla="*/ 0 w 304800"/>
                  <a:gd name="connsiteY0" fmla="*/ 202011 h 404022"/>
                  <a:gd name="connsiteX1" fmla="*/ 152400 w 304800"/>
                  <a:gd name="connsiteY1" fmla="*/ 0 h 404022"/>
                  <a:gd name="connsiteX2" fmla="*/ 304800 w 304800"/>
                  <a:gd name="connsiteY2" fmla="*/ 202011 h 404022"/>
                  <a:gd name="connsiteX3" fmla="*/ 152400 w 304800"/>
                  <a:gd name="connsiteY3" fmla="*/ 404022 h 404022"/>
                  <a:gd name="connsiteX4" fmla="*/ 0 w 304800"/>
                  <a:gd name="connsiteY4" fmla="*/ 202011 h 404022"/>
                  <a:gd name="connsiteX0" fmla="*/ 0 w 304800"/>
                  <a:gd name="connsiteY0" fmla="*/ 202011 h 404022"/>
                  <a:gd name="connsiteX1" fmla="*/ 152400 w 304800"/>
                  <a:gd name="connsiteY1" fmla="*/ 0 h 404022"/>
                  <a:gd name="connsiteX2" fmla="*/ 304800 w 304800"/>
                  <a:gd name="connsiteY2" fmla="*/ 202011 h 404022"/>
                  <a:gd name="connsiteX3" fmla="*/ 152400 w 304800"/>
                  <a:gd name="connsiteY3" fmla="*/ 404022 h 404022"/>
                  <a:gd name="connsiteX4" fmla="*/ 0 w 304800"/>
                  <a:gd name="connsiteY4" fmla="*/ 202011 h 404022"/>
                  <a:gd name="connsiteX0" fmla="*/ 0 w 304800"/>
                  <a:gd name="connsiteY0" fmla="*/ 202011 h 404022"/>
                  <a:gd name="connsiteX1" fmla="*/ 152400 w 304800"/>
                  <a:gd name="connsiteY1" fmla="*/ 0 h 404022"/>
                  <a:gd name="connsiteX2" fmla="*/ 304800 w 304800"/>
                  <a:gd name="connsiteY2" fmla="*/ 202011 h 404022"/>
                  <a:gd name="connsiteX3" fmla="*/ 152400 w 304800"/>
                  <a:gd name="connsiteY3" fmla="*/ 404022 h 404022"/>
                  <a:gd name="connsiteX4" fmla="*/ 0 w 304800"/>
                  <a:gd name="connsiteY4" fmla="*/ 202011 h 404022"/>
                  <a:gd name="connsiteX0" fmla="*/ 0 w 304800"/>
                  <a:gd name="connsiteY0" fmla="*/ 202011 h 404022"/>
                  <a:gd name="connsiteX1" fmla="*/ 152400 w 304800"/>
                  <a:gd name="connsiteY1" fmla="*/ 0 h 404022"/>
                  <a:gd name="connsiteX2" fmla="*/ 304800 w 304800"/>
                  <a:gd name="connsiteY2" fmla="*/ 202011 h 404022"/>
                  <a:gd name="connsiteX3" fmla="*/ 152400 w 304800"/>
                  <a:gd name="connsiteY3" fmla="*/ 404022 h 404022"/>
                  <a:gd name="connsiteX4" fmla="*/ 0 w 304800"/>
                  <a:gd name="connsiteY4" fmla="*/ 202011 h 404022"/>
                  <a:gd name="connsiteX0" fmla="*/ 0 w 304800"/>
                  <a:gd name="connsiteY0" fmla="*/ 202011 h 404022"/>
                  <a:gd name="connsiteX1" fmla="*/ 152400 w 304800"/>
                  <a:gd name="connsiteY1" fmla="*/ 0 h 404022"/>
                  <a:gd name="connsiteX2" fmla="*/ 304800 w 304800"/>
                  <a:gd name="connsiteY2" fmla="*/ 202011 h 404022"/>
                  <a:gd name="connsiteX3" fmla="*/ 152400 w 304800"/>
                  <a:gd name="connsiteY3" fmla="*/ 404022 h 404022"/>
                  <a:gd name="connsiteX4" fmla="*/ 0 w 304800"/>
                  <a:gd name="connsiteY4" fmla="*/ 202011 h 404022"/>
                  <a:gd name="connsiteX0" fmla="*/ 0 w 304800"/>
                  <a:gd name="connsiteY0" fmla="*/ 202011 h 404022"/>
                  <a:gd name="connsiteX1" fmla="*/ 152400 w 304800"/>
                  <a:gd name="connsiteY1" fmla="*/ 0 h 404022"/>
                  <a:gd name="connsiteX2" fmla="*/ 304800 w 304800"/>
                  <a:gd name="connsiteY2" fmla="*/ 202011 h 404022"/>
                  <a:gd name="connsiteX3" fmla="*/ 152400 w 304800"/>
                  <a:gd name="connsiteY3" fmla="*/ 404022 h 404022"/>
                  <a:gd name="connsiteX4" fmla="*/ 0 w 304800"/>
                  <a:gd name="connsiteY4" fmla="*/ 202011 h 4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0" h="404022">
                    <a:moveTo>
                      <a:pt x="0" y="202011"/>
                    </a:moveTo>
                    <a:cubicBezTo>
                      <a:pt x="0" y="90443"/>
                      <a:pt x="68232" y="0"/>
                      <a:pt x="152400" y="0"/>
                    </a:cubicBezTo>
                    <a:cubicBezTo>
                      <a:pt x="236568" y="0"/>
                      <a:pt x="304800" y="90443"/>
                      <a:pt x="304800" y="202011"/>
                    </a:cubicBezTo>
                    <a:cubicBezTo>
                      <a:pt x="304800" y="299291"/>
                      <a:pt x="207993" y="375447"/>
                      <a:pt x="152400" y="404022"/>
                    </a:cubicBezTo>
                    <a:cubicBezTo>
                      <a:pt x="101570" y="370685"/>
                      <a:pt x="0" y="299292"/>
                      <a:pt x="0" y="202011"/>
                    </a:cubicBezTo>
                    <a:close/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971958"/>
                  </a:buClr>
                  <a:buSzPct val="70000"/>
                  <a:buFont typeface="Wingdings" pitchFamily="2" charset="2"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90" name="円/楕円 89"/>
              <p:cNvSpPr/>
              <p:nvPr/>
            </p:nvSpPr>
            <p:spPr bwMode="auto">
              <a:xfrm>
                <a:off x="8987235" y="1175476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971958"/>
                  </a:buClr>
                  <a:buSzPct val="70000"/>
                  <a:buFont typeface="Wingdings" pitchFamily="2" charset="2"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</p:grpSp>
        <p:cxnSp>
          <p:nvCxnSpPr>
            <p:cNvPr id="92" name="直線矢印コネクタ 91"/>
            <p:cNvCxnSpPr/>
            <p:nvPr/>
          </p:nvCxnSpPr>
          <p:spPr bwMode="auto">
            <a:xfrm flipV="1">
              <a:off x="7963720" y="2017931"/>
              <a:ext cx="291685" cy="469966"/>
            </a:xfrm>
            <a:prstGeom prst="straightConnector1">
              <a:avLst/>
            </a:prstGeom>
            <a:noFill/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oval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テキスト ボックス 93"/>
                <p:cNvSpPr txBox="1"/>
                <p:nvPr/>
              </p:nvSpPr>
              <p:spPr>
                <a:xfrm>
                  <a:off x="7944993" y="3530420"/>
                  <a:ext cx="11228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kumimoji="1" lang="ja-JP" alt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sz="1800" b="0" i="1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</m:acc>
                            <m:r>
                              <a:rPr kumimoji="1" lang="en-US" altLang="ja-JP" sz="1800" b="0" i="1" smtClean="0">
                                <a:latin typeface="Cambria Math"/>
                              </a:rPr>
                              <m:t>𝑞</m:t>
                            </m:r>
                          </m:e>
                        </m:d>
                        <m:r>
                          <a:rPr kumimoji="1" lang="en-US" altLang="ja-JP" sz="1800" b="0" i="1" smtClean="0">
                            <a:latin typeface="Cambria Math"/>
                          </a:rPr>
                          <m:t>→0</m:t>
                        </m:r>
                      </m:oMath>
                    </m:oMathPara>
                  </a14:m>
                  <a:endParaRPr kumimoji="1" lang="ja-JP" altLang="en-US" sz="1800" dirty="0"/>
                </a:p>
              </p:txBody>
            </p:sp>
          </mc:Choice>
          <mc:Fallback xmlns="">
            <p:sp>
              <p:nvSpPr>
                <p:cNvPr id="94" name="テキスト ボックス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4993" y="3530420"/>
                  <a:ext cx="1122807" cy="369332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直線矢印コネクタ 95"/>
            <p:cNvCxnSpPr>
              <a:endCxn id="86" idx="2"/>
            </p:cNvCxnSpPr>
            <p:nvPr/>
          </p:nvCxnSpPr>
          <p:spPr bwMode="auto">
            <a:xfrm flipH="1" flipV="1">
              <a:off x="8367747" y="1772802"/>
              <a:ext cx="382598" cy="1676746"/>
            </a:xfrm>
            <a:prstGeom prst="straightConnector1">
              <a:avLst/>
            </a:prstGeom>
            <a:noFill/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oval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9" name="円/楕円 98"/>
            <p:cNvSpPr/>
            <p:nvPr/>
          </p:nvSpPr>
          <p:spPr bwMode="auto">
            <a:xfrm>
              <a:off x="5443062" y="1722655"/>
              <a:ext cx="45719" cy="45719"/>
            </a:xfrm>
            <a:prstGeom prst="ellipse">
              <a:avLst/>
            </a:prstGeom>
            <a:solidFill>
              <a:schemeClr val="tx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00" name="円/楕円 99"/>
            <p:cNvSpPr/>
            <p:nvPr/>
          </p:nvSpPr>
          <p:spPr bwMode="auto">
            <a:xfrm>
              <a:off x="5681186" y="1720274"/>
              <a:ext cx="45719" cy="45719"/>
            </a:xfrm>
            <a:prstGeom prst="ellipse">
              <a:avLst/>
            </a:prstGeom>
            <a:solidFill>
              <a:schemeClr val="tx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01" name="円/楕円 100"/>
            <p:cNvSpPr/>
            <p:nvPr/>
          </p:nvSpPr>
          <p:spPr bwMode="auto">
            <a:xfrm>
              <a:off x="5909786" y="1722655"/>
              <a:ext cx="45719" cy="45719"/>
            </a:xfrm>
            <a:prstGeom prst="ellipse">
              <a:avLst/>
            </a:prstGeom>
            <a:solidFill>
              <a:schemeClr val="tx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02" name="円/楕円 101"/>
            <p:cNvSpPr/>
            <p:nvPr/>
          </p:nvSpPr>
          <p:spPr bwMode="auto">
            <a:xfrm>
              <a:off x="6519386" y="1720274"/>
              <a:ext cx="45719" cy="45719"/>
            </a:xfrm>
            <a:prstGeom prst="ellipse">
              <a:avLst/>
            </a:prstGeom>
            <a:solidFill>
              <a:schemeClr val="tx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03" name="円/楕円 102"/>
            <p:cNvSpPr/>
            <p:nvPr/>
          </p:nvSpPr>
          <p:spPr bwMode="auto">
            <a:xfrm>
              <a:off x="6747986" y="1722655"/>
              <a:ext cx="45719" cy="45719"/>
            </a:xfrm>
            <a:prstGeom prst="ellipse">
              <a:avLst/>
            </a:prstGeom>
            <a:solidFill>
              <a:schemeClr val="tx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04" name="円/楕円 103"/>
            <p:cNvSpPr/>
            <p:nvPr/>
          </p:nvSpPr>
          <p:spPr bwMode="auto">
            <a:xfrm>
              <a:off x="6983729" y="1725036"/>
              <a:ext cx="45719" cy="45719"/>
            </a:xfrm>
            <a:prstGeom prst="ellipse">
              <a:avLst/>
            </a:prstGeom>
            <a:solidFill>
              <a:schemeClr val="tx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71958"/>
                </a:buClr>
                <a:buSzPct val="70000"/>
                <a:buFont typeface="Wingdings" pitchFamily="2" charset="2"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7467600" y="2596985"/>
              <a:ext cx="16546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/>
                <a:t>U</a:t>
              </a:r>
              <a:r>
                <a:rPr kumimoji="1" lang="en-US" altLang="ja-JP" sz="1800" baseline="-25000" dirty="0" smtClean="0"/>
                <a:t>A</a:t>
              </a:r>
              <a:r>
                <a:rPr kumimoji="1" lang="en-US" altLang="ja-JP" sz="1800" dirty="0" smtClean="0"/>
                <a:t>(1) breaking </a:t>
              </a:r>
            </a:p>
            <a:p>
              <a:r>
                <a:rPr kumimoji="1" lang="en-US" altLang="ja-JP" sz="1800" dirty="0" smtClean="0"/>
                <a:t>(KMT </a:t>
              </a:r>
              <a:r>
                <a:rPr lang="en-US" altLang="ja-JP" sz="1800" dirty="0" smtClean="0"/>
                <a:t>term</a:t>
              </a:r>
              <a:r>
                <a:rPr lang="en-US" altLang="ja-JP" sz="1800" baseline="30000" dirty="0" smtClean="0"/>
                <a:t>[1,2]</a:t>
              </a:r>
              <a:r>
                <a:rPr kumimoji="1" lang="en-US" altLang="ja-JP" sz="1800" dirty="0" smtClean="0"/>
                <a:t>)</a:t>
              </a:r>
              <a:endParaRPr kumimoji="1" lang="ja-JP" altLang="en-US" sz="1800" dirty="0"/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2385013" y="1545066"/>
            <a:ext cx="4269832" cy="4637314"/>
            <a:chOff x="0" y="1295400"/>
            <a:chExt cx="4269832" cy="4637314"/>
          </a:xfrm>
        </p:grpSpPr>
        <p:cxnSp>
          <p:nvCxnSpPr>
            <p:cNvPr id="7" name="直線コネクタ 6"/>
            <p:cNvCxnSpPr/>
            <p:nvPr/>
          </p:nvCxnSpPr>
          <p:spPr bwMode="auto">
            <a:xfrm>
              <a:off x="304800" y="3350139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" dist="19050" dir="2700000" algn="ctr" rotWithShape="0">
                <a:schemeClr val="bg1">
                  <a:lumMod val="6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279533" y="2969139"/>
                  <a:ext cx="787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8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8</m:t>
                            </m:r>
                          </m:sub>
                        </m:sSub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18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533" y="2969139"/>
                  <a:ext cx="787267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/>
                <p:cNvSpPr txBox="1"/>
                <p:nvPr/>
              </p:nvSpPr>
              <p:spPr>
                <a:xfrm>
                  <a:off x="0" y="4434284"/>
                  <a:ext cx="1356846" cy="39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800" b="0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  <m:r>
                          <a:rPr kumimoji="1" lang="en-US" altLang="ja-JP" sz="1800" b="0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1800" b="0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kumimoji="1" lang="en-US" altLang="ja-JP" sz="1800" b="0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kumimoji="1" lang="ja-JP" altLang="en-US" sz="180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9" name="テキスト ボックス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434284"/>
                  <a:ext cx="1356846" cy="39074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152400" y="4803260"/>
                  <a:ext cx="120193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kumimoji="1" lang="ja-JP" altLang="en-US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kumimoji="1" lang="en-US" altLang="ja-JP" b="0" i="1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b="0" i="1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𝑞</m:t>
                                </m:r>
                              </m:e>
                            </m:acc>
                            <m:r>
                              <a:rPr kumimoji="1" lang="en-US" altLang="ja-JP" b="0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𝑞</m:t>
                            </m:r>
                          </m:e>
                        </m:d>
                        <m:r>
                          <a:rPr kumimoji="1" lang="en-US" altLang="ja-JP" b="0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kumimoji="1" lang="ja-JP" altLang="en-US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0" name="テキスト ボックス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" y="4803260"/>
                  <a:ext cx="1201932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直線コネクタ 10"/>
            <p:cNvCxnSpPr/>
            <p:nvPr/>
          </p:nvCxnSpPr>
          <p:spPr bwMode="auto">
            <a:xfrm flipV="1">
              <a:off x="1606958" y="2502933"/>
              <a:ext cx="867663" cy="1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" dist="19050" dir="2700000" algn="ctr" rotWithShape="0">
                <a:schemeClr val="bg1">
                  <a:lumMod val="6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2" name="直線コネクタ 11"/>
            <p:cNvCxnSpPr/>
            <p:nvPr/>
          </p:nvCxnSpPr>
          <p:spPr bwMode="auto">
            <a:xfrm>
              <a:off x="1606958" y="4093028"/>
              <a:ext cx="907078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" dist="19050" dir="2700000" algn="ctr" rotWithShape="0">
                <a:schemeClr val="bg1">
                  <a:lumMod val="6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/>
                <p:cNvSpPr txBox="1"/>
                <p:nvPr/>
              </p:nvSpPr>
              <p:spPr>
                <a:xfrm>
                  <a:off x="1559287" y="3701144"/>
                  <a:ext cx="9547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𝜋</m:t>
                        </m:r>
                        <m:r>
                          <a:rPr kumimoji="1" lang="en-US" altLang="ja-JP" sz="1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, </m:t>
                        </m:r>
                        <m:r>
                          <a:rPr kumimoji="1" lang="en-US" altLang="ja-JP" sz="1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𝐾</m:t>
                        </m:r>
                        <m:r>
                          <a:rPr kumimoji="1" lang="en-US" altLang="ja-JP" sz="1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kumimoji="1" lang="en-US" altLang="ja-JP" sz="1800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3" name="テキスト ボックス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9287" y="3701144"/>
                  <a:ext cx="95474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1814461" y="2133600"/>
                  <a:ext cx="4715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800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8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4" name="テキスト ボックス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4461" y="2133600"/>
                  <a:ext cx="471539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テキスト ボックス 14"/>
            <p:cNvSpPr txBox="1"/>
            <p:nvPr/>
          </p:nvSpPr>
          <p:spPr>
            <a:xfrm>
              <a:off x="1564728" y="4093028"/>
              <a:ext cx="9316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>
                  <a:latin typeface="Calibri" pitchFamily="34" charset="0"/>
                  <a:cs typeface="Calibri" pitchFamily="34" charset="0"/>
                </a:rPr>
                <a:t>massless</a:t>
              </a:r>
              <a:endParaRPr kumimoji="1" lang="ja-JP" altLang="en-US" sz="1600" b="1" dirty="0">
                <a:latin typeface="Calibri" pitchFamily="34" charset="0"/>
                <a:cs typeface="Calibri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1465068" y="4791237"/>
                  <a:ext cx="120193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kumimoji="1" lang="ja-JP" altLang="en-US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kumimoji="1" lang="en-US" altLang="ja-JP" b="0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b="0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𝑞</m:t>
                                </m:r>
                              </m:e>
                            </m:acc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𝑞</m:t>
                            </m:r>
                          </m:e>
                        </m:d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≠0</m:t>
                        </m:r>
                      </m:oMath>
                    </m:oMathPara>
                  </a14:m>
                  <a:endParaRPr kumimoji="1" lang="ja-JP" alt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7" name="テキスト ボックス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5068" y="4791237"/>
                  <a:ext cx="1201932" cy="400110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1371600" y="4416938"/>
                  <a:ext cx="1356846" cy="39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800" b="0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  <m:r>
                          <a:rPr kumimoji="1" lang="en-US" altLang="ja-JP" sz="1800" b="0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1800" b="0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kumimoji="1" lang="en-US" altLang="ja-JP" sz="1800" b="0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kumimoji="1" lang="ja-JP" altLang="en-US" sz="180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9" name="テキスト ボックス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600" y="4416938"/>
                  <a:ext cx="1356846" cy="39074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直線コネクタ 19"/>
            <p:cNvCxnSpPr/>
            <p:nvPr/>
          </p:nvCxnSpPr>
          <p:spPr bwMode="auto">
            <a:xfrm>
              <a:off x="3124200" y="1664732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" dist="19050" dir="2700000" algn="ctr" rotWithShape="0">
                <a:schemeClr val="bg1">
                  <a:lumMod val="6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1" name="直線コネクタ 20"/>
            <p:cNvCxnSpPr/>
            <p:nvPr/>
          </p:nvCxnSpPr>
          <p:spPr bwMode="auto">
            <a:xfrm>
              <a:off x="3124200" y="2796064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" dist="19050" dir="2700000" algn="ctr" rotWithShape="0">
                <a:schemeClr val="bg1">
                  <a:lumMod val="6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2" name="直線コネクタ 21"/>
            <p:cNvCxnSpPr/>
            <p:nvPr/>
          </p:nvCxnSpPr>
          <p:spPr bwMode="auto">
            <a:xfrm>
              <a:off x="3124200" y="2937578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" dist="19050" dir="2700000" algn="ctr" rotWithShape="0">
                <a:schemeClr val="bg1">
                  <a:lumMod val="6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3" name="直線コネクタ 22"/>
            <p:cNvCxnSpPr/>
            <p:nvPr/>
          </p:nvCxnSpPr>
          <p:spPr bwMode="auto">
            <a:xfrm>
              <a:off x="3124200" y="3712029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" dist="19050" dir="2700000" algn="ctr" rotWithShape="0">
                <a:schemeClr val="bg1">
                  <a:lumMod val="6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3310286" y="1295400"/>
                  <a:ext cx="4235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8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𝜂</m:t>
                        </m:r>
                        <m:r>
                          <a:rPr kumimoji="1" lang="en-US" altLang="ja-JP" sz="18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kumimoji="1" lang="ja-JP" altLang="en-US" sz="18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4" name="テキスト ボックス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0286" y="1295400"/>
                  <a:ext cx="423514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5714" b="-2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3325040" y="2426732"/>
                  <a:ext cx="370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8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𝜂</m:t>
                        </m:r>
                      </m:oMath>
                    </m:oMathPara>
                  </a14:m>
                  <a:endParaRPr kumimoji="1" lang="ja-JP" altLang="en-US" sz="18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5" name="テキスト ボックス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5040" y="2426732"/>
                  <a:ext cx="370934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3313126" y="2905704"/>
                  <a:ext cx="4112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𝐾</m:t>
                        </m:r>
                      </m:oMath>
                    </m:oMathPara>
                  </a14:m>
                  <a:endParaRPr kumimoji="1" lang="ja-JP" altLang="en-US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6" name="テキスト ボックス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3126" y="2905704"/>
                  <a:ext cx="411266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テキスト ボックス 26"/>
                <p:cNvSpPr txBox="1"/>
                <p:nvPr/>
              </p:nvSpPr>
              <p:spPr>
                <a:xfrm>
                  <a:off x="3288787" y="3373398"/>
                  <a:ext cx="3835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𝜋</m:t>
                        </m:r>
                      </m:oMath>
                    </m:oMathPara>
                  </a14:m>
                  <a:endParaRPr kumimoji="1" lang="ja-JP" altLang="en-US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7" name="テキスト ボックス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8787" y="3373398"/>
                  <a:ext cx="383567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2768121" y="4419600"/>
                  <a:ext cx="1356846" cy="39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800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  <m:r>
                          <a:rPr kumimoji="1" lang="en-US" altLang="ja-JP" sz="18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1800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kumimoji="1" lang="en-US" altLang="ja-JP" sz="18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≠0</m:t>
                        </m:r>
                      </m:oMath>
                    </m:oMathPara>
                  </a14:m>
                  <a:endParaRPr kumimoji="1" lang="ja-JP" altLang="en-US" sz="18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8" name="テキスト ボックス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8121" y="4419600"/>
                  <a:ext cx="1356846" cy="390748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2819400" y="4788576"/>
                  <a:ext cx="120193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kumimoji="1" lang="ja-JP" altLang="en-US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kumimoji="1" lang="en-US" altLang="ja-JP" b="0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b="0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𝑞</m:t>
                                </m:r>
                              </m:e>
                            </m:acc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𝑞</m:t>
                            </m:r>
                          </m:e>
                        </m:d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≠0</m:t>
                        </m:r>
                      </m:oMath>
                    </m:oMathPara>
                  </a14:m>
                  <a:endParaRPr kumimoji="1" lang="ja-JP" alt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9" name="テキスト ボックス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4788576"/>
                  <a:ext cx="1201932" cy="40011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直線矢印コネクタ 30"/>
            <p:cNvCxnSpPr/>
            <p:nvPr/>
          </p:nvCxnSpPr>
          <p:spPr bwMode="auto">
            <a:xfrm flipV="1">
              <a:off x="1066800" y="2502933"/>
              <a:ext cx="540158" cy="861535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25400" dist="19050" dir="2700000" algn="ctr" rotWithShape="0">
                <a:schemeClr val="bg1">
                  <a:lumMod val="6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32" name="直線矢印コネクタ 31"/>
            <p:cNvCxnSpPr/>
            <p:nvPr/>
          </p:nvCxnSpPr>
          <p:spPr bwMode="auto">
            <a:xfrm>
              <a:off x="1066800" y="3373398"/>
              <a:ext cx="540158" cy="707963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25400" dist="19050" dir="2700000" algn="ctr" rotWithShape="0">
                <a:schemeClr val="bg1">
                  <a:lumMod val="6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35" name="直線矢印コネクタ 34"/>
            <p:cNvCxnSpPr/>
            <p:nvPr/>
          </p:nvCxnSpPr>
          <p:spPr bwMode="auto">
            <a:xfrm flipV="1">
              <a:off x="2474621" y="1666220"/>
              <a:ext cx="649579" cy="836712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25400" dist="19050" dir="2700000" algn="ctr" rotWithShape="0">
                <a:schemeClr val="bg1">
                  <a:lumMod val="6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38" name="直線矢印コネクタ 37"/>
            <p:cNvCxnSpPr/>
            <p:nvPr/>
          </p:nvCxnSpPr>
          <p:spPr bwMode="auto">
            <a:xfrm>
              <a:off x="2474621" y="2502934"/>
              <a:ext cx="649579" cy="29313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25400" dist="19050" dir="2700000" algn="ctr" rotWithShape="0">
                <a:schemeClr val="bg1">
                  <a:lumMod val="6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41" name="直線矢印コネクタ 40"/>
            <p:cNvCxnSpPr/>
            <p:nvPr/>
          </p:nvCxnSpPr>
          <p:spPr bwMode="auto">
            <a:xfrm flipV="1">
              <a:off x="2514036" y="2796064"/>
              <a:ext cx="610164" cy="1285299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25400" dist="19050" dir="2700000" algn="ctr" rotWithShape="0">
                <a:schemeClr val="bg1">
                  <a:lumMod val="6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44" name="直線矢印コネクタ 43"/>
            <p:cNvCxnSpPr/>
            <p:nvPr/>
          </p:nvCxnSpPr>
          <p:spPr bwMode="auto">
            <a:xfrm flipV="1">
              <a:off x="2514036" y="1678279"/>
              <a:ext cx="610164" cy="2403082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25400" dist="19050" dir="2700000" algn="ctr" rotWithShape="0">
                <a:schemeClr val="bg1">
                  <a:lumMod val="6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47" name="直線矢印コネクタ 46"/>
            <p:cNvCxnSpPr/>
            <p:nvPr/>
          </p:nvCxnSpPr>
          <p:spPr bwMode="auto">
            <a:xfrm flipV="1">
              <a:off x="2514036" y="2937578"/>
              <a:ext cx="610164" cy="1143785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25400" dist="19050" dir="2700000" algn="ctr" rotWithShape="0">
                <a:schemeClr val="bg1">
                  <a:lumMod val="6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50" name="直線矢印コネクタ 49"/>
            <p:cNvCxnSpPr/>
            <p:nvPr/>
          </p:nvCxnSpPr>
          <p:spPr bwMode="auto">
            <a:xfrm flipV="1">
              <a:off x="2514036" y="3712029"/>
              <a:ext cx="610164" cy="369334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25400" dist="19050" dir="2700000" algn="ctr" rotWithShape="0">
                <a:schemeClr val="bg1">
                  <a:lumMod val="6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60" name="テキスト ボックス 59"/>
            <p:cNvSpPr txBox="1"/>
            <p:nvPr/>
          </p:nvSpPr>
          <p:spPr>
            <a:xfrm>
              <a:off x="152400" y="1444823"/>
              <a:ext cx="26065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ja-JP" sz="1400" dirty="0" err="1" smtClean="0">
                  <a:cs typeface="Calibri" pitchFamily="34" charset="0"/>
                </a:rPr>
                <a:t>Jido</a:t>
              </a:r>
              <a:r>
                <a:rPr lang="en-US" altLang="ja-JP" sz="1400" dirty="0" smtClean="0">
                  <a:cs typeface="Calibri" pitchFamily="34" charset="0"/>
                </a:rPr>
                <a:t> </a:t>
              </a:r>
              <a:r>
                <a:rPr lang="en-US" altLang="ja-JP" sz="1400" i="1" dirty="0" smtClean="0">
                  <a:cs typeface="Calibri" pitchFamily="34" charset="0"/>
                </a:rPr>
                <a:t>et al.,</a:t>
              </a:r>
              <a:r>
                <a:rPr lang="en-US" altLang="ja-JP" sz="1400" dirty="0" smtClean="0">
                  <a:cs typeface="Calibri" pitchFamily="34" charset="0"/>
                </a:rPr>
                <a:t> PRC85(12)032201(R)</a:t>
              </a:r>
            </a:p>
            <a:p>
              <a:pPr algn="l"/>
              <a:r>
                <a:rPr lang="en-US" altLang="ja-JP" sz="1400" dirty="0" err="1" smtClean="0">
                  <a:cs typeface="Calibri" pitchFamily="34" charset="0"/>
                </a:rPr>
                <a:t>Nagahiro</a:t>
              </a:r>
              <a:r>
                <a:rPr lang="en-US" altLang="ja-JP" sz="1400" dirty="0" smtClean="0">
                  <a:cs typeface="Calibri" pitchFamily="34" charset="0"/>
                </a:rPr>
                <a:t> </a:t>
              </a:r>
              <a:r>
                <a:rPr lang="en-US" altLang="ja-JP" sz="1400" i="1" dirty="0" smtClean="0">
                  <a:cs typeface="Calibri" pitchFamily="34" charset="0"/>
                </a:rPr>
                <a:t>et al.</a:t>
              </a:r>
              <a:r>
                <a:rPr lang="en-US" altLang="ja-JP" sz="1400" dirty="0" smtClean="0">
                  <a:cs typeface="Calibri" pitchFamily="34" charset="0"/>
                </a:rPr>
                <a:t>, PRC (2013) </a:t>
              </a:r>
              <a:endParaRPr lang="en-US" altLang="ja-JP" sz="1400" dirty="0">
                <a:cs typeface="Calibri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テキスト ボックス 60"/>
                <p:cNvSpPr txBox="1"/>
                <p:nvPr/>
              </p:nvSpPr>
              <p:spPr>
                <a:xfrm>
                  <a:off x="351579" y="3364468"/>
                  <a:ext cx="63902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𝜋</m:t>
                        </m:r>
                        <m:r>
                          <a:rPr kumimoji="1" lang="en-US" altLang="ja-JP" sz="1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, </m:t>
                        </m:r>
                        <m:r>
                          <a:rPr kumimoji="1" lang="en-US" altLang="ja-JP" sz="1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𝐾</m:t>
                        </m:r>
                      </m:oMath>
                    </m:oMathPara>
                  </a14:m>
                  <a:endParaRPr kumimoji="1" lang="ja-JP" altLang="en-US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61" name="テキスト ボックス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579" y="3364468"/>
                  <a:ext cx="639021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テキスト ボックス 62"/>
            <p:cNvSpPr txBox="1"/>
            <p:nvPr/>
          </p:nvSpPr>
          <p:spPr>
            <a:xfrm>
              <a:off x="1630358" y="2569028"/>
              <a:ext cx="846436" cy="73866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ffectLst>
              <a:outerShdw blurRad="25400" dist="1905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72000" tIns="0" rIns="36000" bIns="0" rtlCol="0">
              <a:spAutoFit/>
            </a:bodyPr>
            <a:lstStyle/>
            <a:p>
              <a:r>
                <a:rPr kumimoji="1" lang="en-US" altLang="ja-JP" sz="1600" b="1" dirty="0" smtClean="0">
                  <a:solidFill>
                    <a:srgbClr val="FF0000"/>
                  </a:solidFill>
                  <a:effectLst/>
                  <a:latin typeface="Calibri" pitchFamily="34" charset="0"/>
                  <a:cs typeface="Calibri" pitchFamily="34" charset="0"/>
                </a:rPr>
                <a:t>U</a:t>
              </a:r>
              <a:r>
                <a:rPr kumimoji="1" lang="en-US" altLang="ja-JP" sz="1600" b="1" baseline="-25000" dirty="0" smtClean="0">
                  <a:solidFill>
                    <a:srgbClr val="FF0000"/>
                  </a:solidFill>
                  <a:effectLst/>
                  <a:latin typeface="Calibri" pitchFamily="34" charset="0"/>
                  <a:cs typeface="Calibri" pitchFamily="34" charset="0"/>
                </a:rPr>
                <a:t>A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  <a:effectLst/>
                  <a:latin typeface="Calibri" pitchFamily="34" charset="0"/>
                  <a:cs typeface="Calibri" pitchFamily="34" charset="0"/>
                </a:rPr>
                <a:t>(1)</a:t>
              </a:r>
              <a:br>
                <a:rPr kumimoji="1" lang="en-US" altLang="ja-JP" sz="1600" b="1" dirty="0" smtClean="0">
                  <a:solidFill>
                    <a:srgbClr val="FF0000"/>
                  </a:solidFill>
                  <a:effectLst/>
                  <a:latin typeface="Calibri" pitchFamily="34" charset="0"/>
                  <a:cs typeface="Calibri" pitchFamily="34" charset="0"/>
                </a:rPr>
              </a:br>
              <a:r>
                <a:rPr lang="en-US" altLang="ja-JP" sz="1600" b="1" dirty="0" smtClean="0">
                  <a:solidFill>
                    <a:srgbClr val="FF0000"/>
                  </a:solidFill>
                  <a:effectLst/>
                  <a:latin typeface="Calibri" pitchFamily="34" charset="0"/>
                  <a:cs typeface="Calibri" pitchFamily="34" charset="0"/>
                </a:rPr>
                <a:t>anoma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  <a:effectLst/>
                  <a:latin typeface="Calibri" pitchFamily="34" charset="0"/>
                  <a:cs typeface="Calibri" pitchFamily="34" charset="0"/>
                </a:rPr>
                <a:t>ly</a:t>
              </a:r>
            </a:p>
            <a:p>
              <a:r>
                <a:rPr lang="en-US" altLang="ja-JP" sz="1600" b="1" dirty="0" smtClean="0">
                  <a:solidFill>
                    <a:srgbClr val="FF0000"/>
                  </a:solidFill>
                  <a:effectLst/>
                  <a:latin typeface="Calibri" pitchFamily="34" charset="0"/>
                  <a:cs typeface="Calibri" pitchFamily="34" charset="0"/>
                </a:rPr>
                <a:t>effect</a:t>
              </a:r>
              <a:endParaRPr kumimoji="1" lang="ja-JP" altLang="en-US" sz="1600" b="1" dirty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294413" y="5334000"/>
              <a:ext cx="927370" cy="584775"/>
            </a:xfrm>
            <a:prstGeom prst="rect">
              <a:avLst/>
            </a:prstGeom>
            <a:noFill/>
            <a:ln w="19050">
              <a:solidFill>
                <a:srgbClr val="0000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err="1" smtClean="0">
                  <a:solidFill>
                    <a:srgbClr val="0000CC"/>
                  </a:solidFill>
                  <a:effectLst/>
                  <a:latin typeface="Calibri" pitchFamily="34" charset="0"/>
                  <a:cs typeface="Calibri" pitchFamily="34" charset="0"/>
                </a:rPr>
                <a:t>ChS</a:t>
              </a:r>
              <a:endParaRPr kumimoji="1" lang="en-US" altLang="ja-JP" sz="1600" b="1" dirty="0" smtClean="0">
                <a:solidFill>
                  <a:srgbClr val="0000CC"/>
                </a:solidFill>
                <a:effectLst/>
                <a:latin typeface="Calibri" pitchFamily="34" charset="0"/>
                <a:cs typeface="Calibri" pitchFamily="34" charset="0"/>
              </a:endParaRPr>
            </a:p>
            <a:p>
              <a:r>
                <a:rPr kumimoji="1" lang="en-US" altLang="ja-JP" sz="1600" b="1" dirty="0" smtClean="0">
                  <a:solidFill>
                    <a:srgbClr val="0000CC"/>
                  </a:solidFill>
                  <a:effectLst/>
                  <a:latin typeface="Calibri" pitchFamily="34" charset="0"/>
                  <a:cs typeface="Calibri" pitchFamily="34" charset="0"/>
                </a:rPr>
                <a:t>manifest</a:t>
              </a:r>
              <a:endParaRPr kumimoji="1" lang="ja-JP" altLang="en-US" sz="1600" b="1" dirty="0">
                <a:solidFill>
                  <a:srgbClr val="0000CC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8" name="テキスト ボックス 107"/>
            <p:cNvSpPr txBox="1"/>
            <p:nvPr/>
          </p:nvSpPr>
          <p:spPr>
            <a:xfrm>
              <a:off x="1429910" y="5344241"/>
              <a:ext cx="1204561" cy="584775"/>
            </a:xfrm>
            <a:prstGeom prst="rect">
              <a:avLst/>
            </a:prstGeom>
            <a:noFill/>
            <a:ln w="19050">
              <a:solidFill>
                <a:srgbClr val="0000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>
                  <a:solidFill>
                    <a:srgbClr val="FF0000"/>
                  </a:solidFill>
                  <a:effectLst/>
                  <a:latin typeface="Calibri" pitchFamily="34" charset="0"/>
                  <a:cs typeface="Calibri" pitchFamily="34" charset="0"/>
                </a:rPr>
                <a:t>d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  <a:effectLst/>
                  <a:latin typeface="Calibri" pitchFamily="34" charset="0"/>
                  <a:cs typeface="Calibri" pitchFamily="34" charset="0"/>
                </a:rPr>
                <a:t>ynamically</a:t>
              </a:r>
            </a:p>
            <a:p>
              <a:r>
                <a:rPr lang="en-US" altLang="ja-JP" sz="1600" b="1" dirty="0" smtClean="0">
                  <a:solidFill>
                    <a:srgbClr val="FF0000"/>
                  </a:solidFill>
                  <a:effectLst/>
                  <a:latin typeface="Calibri" pitchFamily="34" charset="0"/>
                  <a:cs typeface="Calibri" pitchFamily="34" charset="0"/>
                </a:rPr>
                <a:t>broken</a:t>
              </a:r>
              <a:endParaRPr kumimoji="1" lang="ja-JP" altLang="en-US" sz="1600" b="1" dirty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9" name="テキスト ボックス 108"/>
            <p:cNvSpPr txBox="1"/>
            <p:nvPr/>
          </p:nvSpPr>
          <p:spPr>
            <a:xfrm>
              <a:off x="2716202" y="5347939"/>
              <a:ext cx="1553630" cy="58477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err="1">
                  <a:solidFill>
                    <a:srgbClr val="FF0000"/>
                  </a:solidFill>
                  <a:effectLst/>
                  <a:latin typeface="Calibri" pitchFamily="34" charset="0"/>
                  <a:cs typeface="Calibri" pitchFamily="34" charset="0"/>
                </a:rPr>
                <a:t>d</a:t>
              </a:r>
              <a:r>
                <a:rPr kumimoji="1" lang="en-US" altLang="ja-JP" sz="1600" b="1" dirty="0" err="1" smtClean="0">
                  <a:solidFill>
                    <a:srgbClr val="FF0000"/>
                  </a:solidFill>
                  <a:effectLst/>
                  <a:latin typeface="Calibri" pitchFamily="34" charset="0"/>
                  <a:cs typeface="Calibri" pitchFamily="34" charset="0"/>
                </a:rPr>
                <a:t>yn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  <a:effectLst/>
                  <a:latin typeface="Calibri" pitchFamily="34" charset="0"/>
                  <a:cs typeface="Calibri" pitchFamily="34" charset="0"/>
                </a:rPr>
                <a:t>. &amp; explicitly</a:t>
              </a:r>
            </a:p>
            <a:p>
              <a:r>
                <a:rPr lang="en-US" altLang="ja-JP" sz="1600" b="1" dirty="0" smtClean="0">
                  <a:solidFill>
                    <a:srgbClr val="FF0000"/>
                  </a:solidFill>
                  <a:effectLst/>
                  <a:latin typeface="Calibri" pitchFamily="34" charset="0"/>
                  <a:cs typeface="Calibri" pitchFamily="34" charset="0"/>
                </a:rPr>
                <a:t>broken</a:t>
              </a:r>
              <a:endParaRPr kumimoji="1" lang="ja-JP" altLang="en-US" sz="1600" b="1" dirty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0" name="Text Box 43"/>
          <p:cNvSpPr txBox="1">
            <a:spLocks noChangeArrowheads="1"/>
          </p:cNvSpPr>
          <p:nvPr/>
        </p:nvSpPr>
        <p:spPr bwMode="auto">
          <a:xfrm>
            <a:off x="7330683" y="4114800"/>
            <a:ext cx="18133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[1] Kobayashi-</a:t>
            </a:r>
            <a:r>
              <a:rPr lang="en-US" altLang="ja-JP" sz="1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Maskawa</a:t>
            </a:r>
            <a:endParaRPr lang="en-US" altLang="ja-JP" sz="12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PTP44(70)1422</a:t>
            </a:r>
            <a:endParaRPr lang="en-US" altLang="ja-JP" sz="12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[2] G</a:t>
            </a:r>
            <a:r>
              <a:rPr lang="en-US" altLang="ja-JP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. ’t </a:t>
            </a:r>
            <a:r>
              <a:rPr lang="en-US" altLang="ja-JP" sz="1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Hooft</a:t>
            </a:r>
            <a:r>
              <a:rPr lang="en-US" altLang="ja-JP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,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PRD14(76)3432</a:t>
            </a:r>
            <a:endParaRPr lang="en-US" altLang="ja-JP" sz="12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3" name="正方形/長方形 32"/>
          <p:cNvSpPr/>
          <p:nvPr/>
        </p:nvSpPr>
        <p:spPr bwMode="auto">
          <a:xfrm>
            <a:off x="6684917" y="1854016"/>
            <a:ext cx="177845" cy="24731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71958"/>
              </a:buClr>
              <a:buSzPct val="70000"/>
              <a:buFont typeface="Wingdings" pitchFamily="2" charset="2"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17034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8.33333E-7 -3.7037E-6 L -0.2526 0.00139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article}\pagestyle{empty}&#10;\begin{document}&#10;$$&#10;&#10;$$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Tru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44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style{article}\pagestyle{empty}&#10;\begin{document}&#10;$$&#10;m_{\eta'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7"/>
  <p:tag name="BOXFONT" val="10"/>
  <p:tag name="BOXWRAP" val="False"/>
  <p:tag name="WORKAROUNDTRANSPARENCYBUG" val="False"/>
  <p:tag name="ALLOWFONTSUBSTITUTION" val="False"/>
  <p:tag name="BITMAPFORMAT" val="pngmono"/>
  <p:tag name="ORIGWIDTH" val="16"/>
  <p:tag name="PICTUREFILESIZE" val="84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style{article}\pagestyle{empty}&#10;\begin{document}&#10;$$&#10;F(b)=\exp&#10;\left[&#10;-\frac{1}{2}&#10;\sigma_{iN}&#10;\int_{-\infty}^z&#10;dz'&#10;\rho_A(z',b)&#10;-&#10;-\frac{1}{2}&#10;\sigma_{fN}&#10;\int^{\infty}_z&#10;dz'&#10;\rho_{A-1}(z',b)&#10;\right]&#10;$$&#10;\end{document}&#10;"/>
  <p:tag name="EXTERNALNAME" val="txp_fig"/>
  <p:tag name="BLEND" val="False"/>
  <p:tag name="TRANSPARENT" val="True"/>
  <p:tag name="KEEPFILES" val="False"/>
  <p:tag name="DEBUGPAUSE" val="False"/>
  <p:tag name="RESOLUTION" val="2400"/>
  <p:tag name="TIMEOUT" val="(none)"/>
  <p:tag name="BOXWIDTH" val="348"/>
  <p:tag name="BOXHEIGHT" val="446"/>
  <p:tag name="BOXFONT" val="10"/>
  <p:tag name="BOXWRAP" val="False"/>
  <p:tag name="WORKAROUNDTRANSPARENCYBUG" val="False"/>
  <p:tag name="ALLOWFONTSUBSTITUTION" val="False"/>
  <p:tag name="BITMAPFORMAT" val="pngmono"/>
  <p:tag name="ORIGWIDTH" val="289"/>
  <p:tag name="PICTUREFILESIZE" val="367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&#10;|\langle \bar{q}q \rangle_{\rho,T}|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08"/>
  <p:tag name="BOXHEIGHT" val="275"/>
  <p:tag name="BOXFONT" val="10"/>
  <p:tag name="BOXWRAP" val="False"/>
  <p:tag name="WORKAROUNDTRANSPARENCYBUG" val="False"/>
  <p:tag name="ALLOWFONTSUBSTITUTION" val="False"/>
  <p:tag name="BITMAPFORMAT" val="pngmono"/>
  <p:tag name="ORIGWIDTH" val="35"/>
  <p:tag name="PICTUREFILESIZE" val="172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&#10;\rho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08"/>
  <p:tag name="BOXHEIGHT" val="275"/>
  <p:tag name="BOXFONT" val="10"/>
  <p:tag name="BOXWRAP" val="False"/>
  <p:tag name="WORKAROUNDTRANSPARENCYBUG" val="False"/>
  <p:tag name="ALLOWFONTSUBSTITUTION" val="False"/>
  <p:tag name="BITMAPFORMAT" val="pngmono"/>
  <p:tag name="ORIGWIDTH" val="5"/>
  <p:tag name="PICTUREFILESIZE" val="43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&#10;T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08"/>
  <p:tag name="BOXHEIGHT" val="275"/>
  <p:tag name="BOXFONT" val="10"/>
  <p:tag name="BOXWRAP" val="False"/>
  <p:tag name="WORKAROUNDTRANSPARENCYBUG" val="False"/>
  <p:tag name="ALLOWFONTSUBSTITUTION" val="False"/>
  <p:tag name="BITMAPFORMAT" val="pngmono"/>
  <p:tag name="ORIGWIDTH" val="8"/>
  <p:tag name="PICTUREFILESIZE" val="38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&#10;5\rho_0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08"/>
  <p:tag name="BOXHEIGHT" val="275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9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style{article}\pagestyle{empty}&#10;\begin{document}&#10;$$+g_D\left[&#10;\det\bar{q}_i(1-\gamma_5)q_j + h.c.&#10;\right]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46"/>
  <p:tag name="BOXFONT" val="10"/>
  <p:tag name="BOXWRAP" val="False"/>
  <p:tag name="WORKAROUNDTRANSPARENCYBUG" val="False"/>
  <p:tag name="ALLOWFONTSUBSTITUTION" val="False"/>
  <p:tag name="BITMAPFORMAT" val="pngmono"/>
  <p:tag name="ORIGWIDTH" val="121"/>
  <p:tag name="PICTUREFILESIZE" val="486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style{article}\pagestyle{empty}&#10;\begin{document}&#10;$$&#10;{\cal L}=\bar{q}(i\not\hspace{-0.7mm}\partial&#10;-m)q&#10;+\frac{g_s}{2}&#10;\sum_a&#10;\left[&#10;(\bar{q}\lambda_aq)^2+(i\bar{q}\lambda_a&#10;\gamma_5q)^2\right]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46"/>
  <p:tag name="BOXFONT" val="10"/>
  <p:tag name="BOXWRAP" val="False"/>
  <p:tag name="WORKAROUNDTRANSPARENCYBUG" val="False"/>
  <p:tag name="ALLOWFONTSUBSTITUTION" val="False"/>
  <p:tag name="BITMAPFORMAT" val="pngmono"/>
  <p:tag name="ORIGWIDTH" val="210"/>
  <p:tag name="PICTUREFILESIZE" val="115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style{article}\pagestyle{empty}&#10;\begin{document}&#10;$$&#10;m_\eta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7"/>
  <p:tag name="BOXFONT" val="10"/>
  <p:tag name="BOXWRAP" val="False"/>
  <p:tag name="WORKAROUNDTRANSPARENCYBUG" val="False"/>
  <p:tag name="ALLOWFONTSUBSTITUTION" val="False"/>
  <p:tag name="BITMAPFORMAT" val="pngmono"/>
  <p:tag name="ORIGWIDTH" val="13"/>
  <p:tag name="PICTUREFILESIZE" val="74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style{article}\pagestyle{empty}&#10;\begin{document}&#10;$$&#10;m_K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7"/>
  <p:tag name="BOXFONT" val="10"/>
  <p:tag name="BOXWRAP" val="False"/>
  <p:tag name="WORKAROUNDTRANSPARENCYBUG" val="False"/>
  <p:tag name="ALLOWFONTSUBSTITUTION" val="False"/>
  <p:tag name="BITMAPFORMAT" val="pngmono"/>
  <p:tag name="ORIGWIDTH" val="16"/>
  <p:tag name="PICTUREFILESIZE" val="871"/>
</p:tagLst>
</file>

<file path=ppt/theme/theme1.xml><?xml version="1.0" encoding="utf-8"?>
<a:theme xmlns:a="http://schemas.openxmlformats.org/drawingml/2006/main" name="informal2008">
  <a:themeElements>
    <a:clrScheme name="informal2008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E2FF"/>
      </a:accent5>
      <a:accent6>
        <a:srgbClr val="2D2D8A"/>
      </a:accent6>
      <a:hlink>
        <a:srgbClr val="009999"/>
      </a:hlink>
      <a:folHlink>
        <a:srgbClr val="C0C0C0"/>
      </a:folHlink>
    </a:clrScheme>
    <a:fontScheme name="informal2008">
      <a:majorFont>
        <a:latin typeface="Book Antiqua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971958"/>
          </a:buClr>
          <a:buSzPct val="70000"/>
          <a:buFont typeface="Wingdings" pitchFamily="2" charset="2"/>
          <a:buNone/>
          <a:tabLst/>
          <a:defRPr kumimoji="1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algn="l">
          <a:buClr>
            <a:srgbClr val="FF0000"/>
          </a:buClr>
          <a:defRPr kumimoji="1" dirty="0" smtClean="0">
            <a:effectLst/>
            <a:latin typeface="+mn-lt"/>
            <a:ea typeface="ＭＳ Ｐ明朝" panose="02020600040205080304" pitchFamily="18" charset="-128"/>
            <a:cs typeface="Arial Unicode MS" pitchFamily="50" charset="-128"/>
          </a:defRPr>
        </a:defPPr>
      </a:lstStyle>
    </a:txDef>
  </a:objectDefaults>
  <a:extraClrSchemeLst>
    <a:extraClrScheme>
      <a:clrScheme name="informal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mal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mal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mal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mal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mal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l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l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l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l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l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l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l2008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mal2008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2D2D8A"/>
        </a:accent6>
        <a:hlink>
          <a:srgbClr val="0099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38068</TotalTime>
  <Words>4516</Words>
  <Application>Microsoft Office PowerPoint</Application>
  <PresentationFormat>画面に合わせる (4:3)</PresentationFormat>
  <Paragraphs>1638</Paragraphs>
  <Slides>55</Slides>
  <Notes>51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55</vt:i4>
      </vt:variant>
    </vt:vector>
  </HeadingPairs>
  <TitlesOfParts>
    <vt:vector size="71" baseType="lpstr">
      <vt:lpstr>Calibri</vt:lpstr>
      <vt:lpstr>メイリオ</vt:lpstr>
      <vt:lpstr>Book Antiqua</vt:lpstr>
      <vt:lpstr>Times New Roman</vt:lpstr>
      <vt:lpstr>Arial</vt:lpstr>
      <vt:lpstr>Tahoma</vt:lpstr>
      <vt:lpstr>Arial Unicode MS</vt:lpstr>
      <vt:lpstr>Meiryo UI</vt:lpstr>
      <vt:lpstr>Symbol</vt:lpstr>
      <vt:lpstr>Wingdings</vt:lpstr>
      <vt:lpstr>Georgia</vt:lpstr>
      <vt:lpstr>ＭＳ Ｐ明朝</vt:lpstr>
      <vt:lpstr>Cambria Math</vt:lpstr>
      <vt:lpstr>ＭＳ Ｐゴシック</vt:lpstr>
      <vt:lpstr>しねきゃぷしょん</vt:lpstr>
      <vt:lpstr>informal2008</vt:lpstr>
      <vt:lpstr>PowerPoint プレゼンテーション</vt:lpstr>
      <vt:lpstr>“Normal” atom</vt:lpstr>
      <vt:lpstr>“Exotic” atom</vt:lpstr>
      <vt:lpstr>“Exotic” Nuclei</vt:lpstr>
      <vt:lpstr>Exotic atom &amp; nucleus</vt:lpstr>
      <vt:lpstr>A variety of interests of mesic atom &amp; mesic nuclei</vt:lpstr>
      <vt:lpstr>A variety of interests !</vt:lpstr>
      <vt:lpstr>heavy η′(958) mass … U_A (1) anomaly</vt:lpstr>
      <vt:lpstr>Heavy mass of the h’(958) meson</vt:lpstr>
      <vt:lpstr>PowerPoint プレゼンテーション</vt:lpstr>
      <vt:lpstr>η′ property in medium</vt:lpstr>
      <vt:lpstr>Our strategy for studying the h’ properties</vt:lpstr>
      <vt:lpstr>PowerPoint プレゼンテーション</vt:lpstr>
      <vt:lpstr>phenomenological estimation for V_(η^′)^opt</vt:lpstr>
      <vt:lpstr>phenomenological estimation for V_(η^′)^opt</vt:lpstr>
      <vt:lpstr>Missing mass spectroscopy</vt:lpstr>
      <vt:lpstr>formation by (p,d) reaction @ GSI (→ K. Itahashi 29-M-4)</vt:lpstr>
      <vt:lpstr>formation spectra : Green’s function method</vt:lpstr>
      <vt:lpstr>potential parameters</vt:lpstr>
      <vt:lpstr>Numerical results :  ‒(150, 20) MeV : 12C(p,d)11Ch’</vt:lpstr>
      <vt:lpstr>Numerical results :  ‒(150, 20) MeV : 12C(p,d)11Ch’</vt:lpstr>
      <vt:lpstr>Numerical results :  ‒(150, 20) MeV : 12C(p,d)11Ch’</vt:lpstr>
      <vt:lpstr>Numerical results :  ‒(150, 15) MeV : 12C(p,d)11Ch’</vt:lpstr>
      <vt:lpstr>Numerical results :  ‒(150, 10) MeV : 12C(p,d)11Ch’</vt:lpstr>
      <vt:lpstr>Numerical results :  ‒(150, 5) MeV : 12C(p,d)11Ch’</vt:lpstr>
      <vt:lpstr>Numerical results :  ‒(100, 20) MeV : 12C(p,d)11Ch’</vt:lpstr>
      <vt:lpstr>Numerical results :  ‒(100, 15) MeV : 12C(p,d)11Ch’</vt:lpstr>
      <vt:lpstr>Numerical results :  ‒(100, 10) MeV : 12C(p,d)11Ch’</vt:lpstr>
      <vt:lpstr>Numerical results :  ‒(100, 5) MeV : 12C(p,d)11Ch’</vt:lpstr>
      <vt:lpstr>Numerical results :  ‒(100, 5) MeV : 12C(p,d)11Ch’</vt:lpstr>
      <vt:lpstr>Numerical results :  ‒(50, 20) MeV : 12C(p,d)11Ch’</vt:lpstr>
      <vt:lpstr>Numerical results :  ‒(50, 15) MeV : 12C(p,d)11Ch’</vt:lpstr>
      <vt:lpstr>Numerical results :  ‒(50, 10) MeV : 12C(p,d)11Ch’</vt:lpstr>
      <vt:lpstr>Numerical results :  ‒(50, 5) MeV : 12C(p,d)11Ch’</vt:lpstr>
      <vt:lpstr>PowerPoint プレゼンテーション</vt:lpstr>
      <vt:lpstr>formation by (γ,p) reaction at photon facilities</vt:lpstr>
      <vt:lpstr>Numerical results :  ‒(100, 12) MeV : 12C(γ,p)11Bh’</vt:lpstr>
      <vt:lpstr>Numerical results :  ‒(100, 12) MeV : 12C(γ,p)11Bh’</vt:lpstr>
      <vt:lpstr>Numerical results :  ‒(100, 12) MeV : 12C(γ,p)11Bh’</vt:lpstr>
      <vt:lpstr>Numerical results :  ‒(100, 12) MeV : 12C(γ,p)11Bh’</vt:lpstr>
      <vt:lpstr>decomposition into different final states</vt:lpstr>
      <vt:lpstr>PowerPoint プレゼンテーション</vt:lpstr>
      <vt:lpstr>PowerPoint プレゼンテーション</vt:lpstr>
      <vt:lpstr>Revisiting η^′ N scattering amplitude                      considering a possible η^′ N bound state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η^′ N bound state and σ_(πN→η^′ N)</vt:lpstr>
      <vt:lpstr>η^′ N scattering length </vt:lpstr>
      <vt:lpstr>πN scattering amplitudes</vt:lpstr>
      <vt:lpstr>PowerPoint プレゼンテーション</vt:lpstr>
      <vt:lpstr>η^′ N bound state ⟺ η′-nucleus bound state ?</vt:lpstr>
      <vt:lpstr>Summary : h’(958)-meson-nucleus bound system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hide</dc:creator>
  <cp:lastModifiedBy>Hideko Nagahiro</cp:lastModifiedBy>
  <cp:revision>3136</cp:revision>
  <cp:lastPrinted>2016-07-26T14:24:19Z</cp:lastPrinted>
  <dcterms:created xsi:type="dcterms:W3CDTF">1601-01-01T00:00:00Z</dcterms:created>
  <dcterms:modified xsi:type="dcterms:W3CDTF">2016-07-29T03:55:30Z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