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1077" r:id="rId2"/>
    <p:sldId id="1101" r:id="rId3"/>
    <p:sldId id="1001" r:id="rId4"/>
    <p:sldId id="1103" r:id="rId5"/>
    <p:sldId id="1002" r:id="rId6"/>
    <p:sldId id="1003" r:id="rId7"/>
    <p:sldId id="1074" r:id="rId8"/>
    <p:sldId id="1067" r:id="rId9"/>
    <p:sldId id="1068" r:id="rId10"/>
    <p:sldId id="1075" r:id="rId11"/>
    <p:sldId id="1005" r:id="rId12"/>
    <p:sldId id="1069" r:id="rId13"/>
    <p:sldId id="1076" r:id="rId14"/>
    <p:sldId id="1007" r:id="rId15"/>
    <p:sldId id="1072" r:id="rId16"/>
    <p:sldId id="1070" r:id="rId17"/>
    <p:sldId id="1071" r:id="rId18"/>
    <p:sldId id="1045" r:id="rId19"/>
    <p:sldId id="1046" r:id="rId20"/>
    <p:sldId id="1048" r:id="rId21"/>
    <p:sldId id="1047" r:id="rId22"/>
    <p:sldId id="1008" r:id="rId23"/>
    <p:sldId id="1009" r:id="rId24"/>
    <p:sldId id="1041" r:id="rId25"/>
    <p:sldId id="1053" r:id="rId26"/>
    <p:sldId id="1052" r:id="rId27"/>
    <p:sldId id="1014" r:id="rId28"/>
    <p:sldId id="1104" r:id="rId29"/>
    <p:sldId id="1058" r:id="rId30"/>
    <p:sldId id="1084" r:id="rId31"/>
    <p:sldId id="1085" r:id="rId32"/>
    <p:sldId id="1106" r:id="rId33"/>
    <p:sldId id="1107" r:id="rId34"/>
    <p:sldId id="1086" r:id="rId35"/>
    <p:sldId id="1087" r:id="rId36"/>
    <p:sldId id="1088" r:id="rId37"/>
    <p:sldId id="1089" r:id="rId38"/>
    <p:sldId id="1090" r:id="rId39"/>
    <p:sldId id="1091" r:id="rId40"/>
    <p:sldId id="1092" r:id="rId41"/>
    <p:sldId id="1093" r:id="rId42"/>
    <p:sldId id="1100" r:id="rId43"/>
    <p:sldId id="1094" r:id="rId44"/>
    <p:sldId id="1095" r:id="rId45"/>
    <p:sldId id="1096" r:id="rId46"/>
    <p:sldId id="1097" r:id="rId47"/>
    <p:sldId id="1098" r:id="rId48"/>
    <p:sldId id="1099" r:id="rId49"/>
    <p:sldId id="1073" r:id="rId50"/>
    <p:sldId id="101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skal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FFCC99"/>
    <a:srgbClr val="EAC0E1"/>
    <a:srgbClr val="66FF33"/>
    <a:srgbClr val="DECCCF"/>
    <a:srgbClr val="4A206A"/>
    <a:srgbClr val="FFFF66"/>
    <a:srgbClr val="FFCC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82392" autoAdjust="0"/>
  </p:normalViewPr>
  <p:slideViewPr>
    <p:cSldViewPr>
      <p:cViewPr varScale="1">
        <p:scale>
          <a:sx n="70" d="100"/>
          <a:sy n="70" d="100"/>
        </p:scale>
        <p:origin x="16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3" name="Symbol zastępczy nagłówka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F7E29-F64F-4FFA-9A16-E11B64805F8D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78ED-61CC-4C3F-8A16-96E4BEBC1776}" type="datetimeFigureOut">
              <a:rPr lang="pl-PL" smtClean="0"/>
              <a:t>2016-07-29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40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eij%C5%8D-ky%C5%8D" TargetMode="External"/><Relationship Id="rId13" Type="http://schemas.openxmlformats.org/officeDocument/2006/relationships/hyperlink" Target="http://en.wikipedia.org/wiki/Empress_Gensho" TargetMode="External"/><Relationship Id="rId18" Type="http://schemas.openxmlformats.org/officeDocument/2006/relationships/hyperlink" Target="http://en.wikipedia.org/wiki/Capital_of_Japan#cite_note-47" TargetMode="External"/><Relationship Id="rId26" Type="http://schemas.openxmlformats.org/officeDocument/2006/relationships/hyperlink" Target="http://en.wikipedia.org/wiki/Emperor_Kammu" TargetMode="External"/><Relationship Id="rId3" Type="http://schemas.openxmlformats.org/officeDocument/2006/relationships/hyperlink" Target="http://en.wikipedia.org/wiki/Emperor_of_Japan" TargetMode="External"/><Relationship Id="rId21" Type="http://schemas.openxmlformats.org/officeDocument/2006/relationships/hyperlink" Target="http://en.wikipedia.org/w/index.php?title=Naniwa_Palace&amp;action=edit&amp;redlink=1" TargetMode="External"/><Relationship Id="rId34" Type="http://schemas.openxmlformats.org/officeDocument/2006/relationships/hyperlink" Target="http://en.wikipedia.org/wiki/Emperor_Antoku" TargetMode="External"/><Relationship Id="rId7" Type="http://schemas.openxmlformats.org/officeDocument/2006/relationships/hyperlink" Target="http://en.wikipedia.org/wiki/Nara_period" TargetMode="External"/><Relationship Id="rId12" Type="http://schemas.openxmlformats.org/officeDocument/2006/relationships/hyperlink" Target="http://en.wikipedia.org/wiki/Capital_of_Japan#cite_note-45" TargetMode="External"/><Relationship Id="rId17" Type="http://schemas.openxmlformats.org/officeDocument/2006/relationships/hyperlink" Target="http://en.wikipedia.org/wiki/Kuni_Palace" TargetMode="External"/><Relationship Id="rId25" Type="http://schemas.openxmlformats.org/officeDocument/2006/relationships/hyperlink" Target="http://en.wikipedia.org/wiki/Capital_of_Japan#cite_note-49" TargetMode="External"/><Relationship Id="rId33" Type="http://schemas.openxmlformats.org/officeDocument/2006/relationships/hyperlink" Target="http://en.wikipedia.org/wiki/Capital_of_Japan#cite_note-52" TargetMode="External"/><Relationship Id="rId38" Type="http://schemas.openxmlformats.org/officeDocument/2006/relationships/hyperlink" Target="http://en.wikipedia.org/wiki/Tokyo_Imperial_Palace" TargetMode="External"/><Relationship Id="rId2" Type="http://schemas.openxmlformats.org/officeDocument/2006/relationships/slide" Target="../slides/slide18.xml"/><Relationship Id="rId16" Type="http://schemas.openxmlformats.org/officeDocument/2006/relationships/hyperlink" Target="http://en.wikipedia.org/wiki/Kuni-ky%C5%8D" TargetMode="External"/><Relationship Id="rId20" Type="http://schemas.openxmlformats.org/officeDocument/2006/relationships/hyperlink" Target="http://en.wikipedia.org/wiki/Naniwa-ky%C5%8D" TargetMode="External"/><Relationship Id="rId29" Type="http://schemas.openxmlformats.org/officeDocument/2006/relationships/hyperlink" Target="http://en.wikipedia.org/wiki/Heian-ky%C5%8D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apital_of_Japan#cite_note-tokyo-2" TargetMode="External"/><Relationship Id="rId11" Type="http://schemas.openxmlformats.org/officeDocument/2006/relationships/hyperlink" Target="http://en.wikipedia.org/wiki/Empress_Genmei" TargetMode="External"/><Relationship Id="rId24" Type="http://schemas.openxmlformats.org/officeDocument/2006/relationships/hyperlink" Target="http://en.wikipedia.org/wiki/Nagaoka_Palace" TargetMode="External"/><Relationship Id="rId32" Type="http://schemas.openxmlformats.org/officeDocument/2006/relationships/hyperlink" Target="http://en.wikipedia.org/wiki/Fukuhara-ky%C5%8D" TargetMode="External"/><Relationship Id="rId37" Type="http://schemas.openxmlformats.org/officeDocument/2006/relationships/hyperlink" Target="http://en.wikipedia.org/wiki/Tokyo" TargetMode="External"/><Relationship Id="rId5" Type="http://schemas.openxmlformats.org/officeDocument/2006/relationships/hyperlink" Target="http://en.wikipedia.org/wiki/Government_of_Japan" TargetMode="External"/><Relationship Id="rId15" Type="http://schemas.openxmlformats.org/officeDocument/2006/relationships/hyperlink" Target="http://en.wikipedia.org/wiki/Emperor_Shomu" TargetMode="External"/><Relationship Id="rId23" Type="http://schemas.openxmlformats.org/officeDocument/2006/relationships/hyperlink" Target="http://en.wikipedia.org/wiki/Shigaraki_Palace" TargetMode="External"/><Relationship Id="rId28" Type="http://schemas.openxmlformats.org/officeDocument/2006/relationships/hyperlink" Target="http://en.wikipedia.org/wiki/Heian_period" TargetMode="External"/><Relationship Id="rId36" Type="http://schemas.openxmlformats.org/officeDocument/2006/relationships/hyperlink" Target="http://en.wikipedia.org/wiki/Kyoto" TargetMode="External"/><Relationship Id="rId10" Type="http://schemas.openxmlformats.org/officeDocument/2006/relationships/hyperlink" Target="http://en.wikipedia.org/wiki/Capital_of_Japan#cite_note-heijo-kyo-44" TargetMode="External"/><Relationship Id="rId19" Type="http://schemas.openxmlformats.org/officeDocument/2006/relationships/hyperlink" Target="http://en.wikipedia.org/wiki/Capital_of_Japan#cite_note-48" TargetMode="External"/><Relationship Id="rId31" Type="http://schemas.openxmlformats.org/officeDocument/2006/relationships/hyperlink" Target="http://en.wikipedia.org/wiki/Capital_of_Japan#cite_note-heian-kyo-51" TargetMode="External"/><Relationship Id="rId4" Type="http://schemas.openxmlformats.org/officeDocument/2006/relationships/hyperlink" Target="http://en.wikipedia.org/wiki/Capital_of_Japan#cite_note-1" TargetMode="External"/><Relationship Id="rId9" Type="http://schemas.openxmlformats.org/officeDocument/2006/relationships/hyperlink" Target="http://en.wikipedia.org/wiki/Heij%C5%8D_Palace" TargetMode="External"/><Relationship Id="rId14" Type="http://schemas.openxmlformats.org/officeDocument/2006/relationships/hyperlink" Target="http://en.wikipedia.org/wiki/Capital_of_Japan#cite_note-ponsonby29-46" TargetMode="External"/><Relationship Id="rId22" Type="http://schemas.openxmlformats.org/officeDocument/2006/relationships/hyperlink" Target="http://en.wikipedia.org/wiki/Capital_of_Japan#cite_note-naniwa-36" TargetMode="External"/><Relationship Id="rId27" Type="http://schemas.openxmlformats.org/officeDocument/2006/relationships/hyperlink" Target="http://en.wikipedia.org/wiki/Capital_of_Japan#cite_note-ponsonby34-50" TargetMode="External"/><Relationship Id="rId30" Type="http://schemas.openxmlformats.org/officeDocument/2006/relationships/hyperlink" Target="http://en.wikipedia.org/wiki/Heian_Palace" TargetMode="External"/><Relationship Id="rId35" Type="http://schemas.openxmlformats.org/officeDocument/2006/relationships/hyperlink" Target="http://en.wikipedia.org/wiki/Capital_of_Japan#cite_note-53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7A2940-F9E3-4DF4-8713-9DA45568F2F9}" type="slidenum">
              <a:rPr lang="en-GB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ABC8A9B-6CE0-49EA-BA36-DCF6C08D3FAD}" type="slidenum">
              <a:rPr lang="en-GB"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/>
              <a:t>1</a:t>
            </a:fld>
            <a:endParaRPr lang="en-GB" sz="120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1B08F99-CB7A-4A15-A6F6-53B3100B2100}" type="slidenum">
              <a:rPr lang="en-GB"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/>
              <a:t>1</a:t>
            </a:fld>
            <a:endParaRPr lang="en-GB" sz="120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sz="1000">
              <a:solidFill>
                <a:schemeClr val="bg1"/>
              </a:solidFill>
            </a:endParaRPr>
          </a:p>
        </p:txBody>
      </p:sp>
      <p:sp>
        <p:nvSpPr>
          <p:cNvPr id="8602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sz="1200" dirty="0" smtClean="0"/>
              <a:t>Maria left me kindly a choise of the subjcet..</a:t>
            </a:r>
          </a:p>
          <a:p>
            <a:r>
              <a:rPr lang="pl-PL" sz="1200" dirty="0" smtClean="0"/>
              <a:t>So I guess, you may easly imagine  all the agonies</a:t>
            </a:r>
          </a:p>
          <a:p>
            <a:r>
              <a:rPr lang="pl-PL" sz="1200" dirty="0" smtClean="0"/>
              <a:t>of having to make a choice which I experienced last week. </a:t>
            </a:r>
          </a:p>
          <a:p>
            <a:endParaRPr lang="pl-PL" baseline="0" dirty="0" smtClean="0"/>
          </a:p>
          <a:p>
            <a:endParaRPr lang="pl-PL" baseline="0" dirty="0" smtClean="0"/>
          </a:p>
          <a:p>
            <a:r>
              <a:rPr lang="pl-PL" baseline="0" dirty="0" smtClean="0"/>
              <a:t>Here I have to mention that I will explain  the meaning of WASA and COSY  …  </a:t>
            </a:r>
          </a:p>
          <a:p>
            <a:r>
              <a:rPr lang="pl-PL" baseline="0" dirty="0" smtClean="0"/>
              <a:t>(WASA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detector</a:t>
            </a:r>
            <a:r>
              <a:rPr lang="pl-PL" baseline="0" dirty="0" smtClean="0"/>
              <a:t>… and COSY 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 proton </a:t>
            </a:r>
            <a:r>
              <a:rPr lang="pl-PL" baseline="0" dirty="0" err="1" smtClean="0"/>
              <a:t>Cooler</a:t>
            </a:r>
            <a:r>
              <a:rPr lang="pl-PL" baseline="0" dirty="0" smtClean="0"/>
              <a:t> Synchrotron)</a:t>
            </a:r>
          </a:p>
        </p:txBody>
      </p:sp>
    </p:spTree>
    <p:extLst>
      <p:ext uri="{BB962C8B-B14F-4D97-AF65-F5344CB8AC3E}">
        <p14:creationId xmlns:p14="http://schemas.microsoft.com/office/powerpoint/2010/main" val="2768729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77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AF297-2F59-43DE-B555-83B3D34C34EC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1047554" name="Text Box 2"/>
          <p:cNvSpPr txBox="1">
            <a:spLocks noChangeArrowheads="1"/>
          </p:cNvSpPr>
          <p:nvPr/>
        </p:nvSpPr>
        <p:spPr bwMode="auto">
          <a:xfrm>
            <a:off x="1143511" y="686474"/>
            <a:ext cx="4563314" cy="3421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47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188" y="4342939"/>
            <a:ext cx="5476896" cy="41074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dirty="0" smtClean="0"/>
              <a:t>Fusion of pd to 3He associated with the production</a:t>
            </a:r>
            <a:r>
              <a:rPr lang="pl-PL" altLang="pl-PL" baseline="0" dirty="0" smtClean="0"/>
              <a:t> of the eta meson.</a:t>
            </a:r>
            <a:endParaRPr lang="pl-PL" altLang="pl-PL" dirty="0" smtClean="0"/>
          </a:p>
          <a:p>
            <a:r>
              <a:rPr lang="pl-PL" altLang="pl-PL" dirty="0" smtClean="0"/>
              <a:t>SO its connected</a:t>
            </a:r>
            <a:r>
              <a:rPr lang="pl-PL" altLang="pl-PL" baseline="0" dirty="0" smtClean="0"/>
              <a:t> to the eta-3He system !!!</a:t>
            </a:r>
          </a:p>
          <a:p>
            <a:r>
              <a:rPr lang="pl-PL" altLang="pl-PL" baseline="0" dirty="0" err="1" smtClean="0"/>
              <a:t>Is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it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production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or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interaction</a:t>
            </a:r>
            <a:r>
              <a:rPr lang="pl-PL" altLang="pl-PL" baseline="0" dirty="0" smtClean="0"/>
              <a:t> in the </a:t>
            </a:r>
            <a:r>
              <a:rPr lang="pl-PL" altLang="pl-PL" baseline="0" dirty="0" err="1" smtClean="0"/>
              <a:t>final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state</a:t>
            </a:r>
            <a:r>
              <a:rPr lang="pl-PL" altLang="pl-PL" baseline="0" dirty="0" smtClean="0"/>
              <a:t>???  It </a:t>
            </a:r>
            <a:r>
              <a:rPr lang="pl-PL" altLang="pl-PL" baseline="0" dirty="0" err="1" smtClean="0"/>
              <a:t>has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rather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something</a:t>
            </a:r>
            <a:r>
              <a:rPr lang="pl-PL" altLang="pl-PL" baseline="0" dirty="0" smtClean="0"/>
              <a:t> to do with hel-eta </a:t>
            </a:r>
            <a:r>
              <a:rPr lang="pl-PL" altLang="pl-PL" baseline="0" dirty="0" err="1" smtClean="0"/>
              <a:t>because</a:t>
            </a:r>
            <a:r>
              <a:rPr lang="pl-PL" altLang="pl-PL" baseline="0" dirty="0" smtClean="0"/>
              <a:t>…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7920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D2E14-1604-48A8-9D82-57A710395B90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1231874" name="Text Box 2"/>
          <p:cNvSpPr txBox="1">
            <a:spLocks noChangeArrowheads="1"/>
          </p:cNvSpPr>
          <p:nvPr/>
        </p:nvSpPr>
        <p:spPr bwMode="auto">
          <a:xfrm>
            <a:off x="1143511" y="686474"/>
            <a:ext cx="4563314" cy="3421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2318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188" y="4342939"/>
            <a:ext cx="5476896" cy="41074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aseline="0" dirty="0" err="1" smtClean="0"/>
              <a:t>Differences</a:t>
            </a:r>
            <a:r>
              <a:rPr lang="pl-PL" altLang="pl-PL" baseline="0" dirty="0" smtClean="0"/>
              <a:t> in </a:t>
            </a:r>
            <a:r>
              <a:rPr lang="pl-PL" altLang="pl-PL" baseline="0" dirty="0" err="1" smtClean="0"/>
              <a:t>steep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are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perhaps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better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seen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directly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at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excitation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function</a:t>
            </a:r>
            <a:r>
              <a:rPr lang="pl-PL" altLang="pl-PL" baseline="0" dirty="0" smtClean="0"/>
              <a:t> (</a:t>
            </a:r>
            <a:r>
              <a:rPr lang="pl-PL" altLang="pl-PL" baseline="0" dirty="0" err="1" smtClean="0"/>
              <a:t>see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next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page</a:t>
            </a:r>
            <a:r>
              <a:rPr lang="pl-PL" altLang="pl-PL" baseline="0" dirty="0" smtClean="0"/>
              <a:t>) 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9405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774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315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smtClean="0"/>
              <a:t>G=30  a Bs=15 MeV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041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BFE3A9D-670A-44F2-829B-6FE5C4495600}" type="slidenum">
              <a:rPr lang="en-GB" altLang="pl-PL" sz="1200">
                <a:solidFill>
                  <a:srgbClr val="000000"/>
                </a:solidFill>
              </a:rPr>
              <a:pPr eaLnBrk="1" hangingPunct="1"/>
              <a:t>16</a:t>
            </a:fld>
            <a:endParaRPr lang="en-GB" altLang="pl-PL" sz="1200">
              <a:solidFill>
                <a:srgbClr val="000000"/>
              </a:solidFill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0CCCFF29-6681-4538-AD04-E35A89B972F0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16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99795DB6-D793-4858-AAD7-B81C3E671297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16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933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779029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121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1C0BEA-5DAA-4130-800E-140DFB2711D9}" type="slidenum">
              <a:rPr lang="pl-PL" sz="1200" smtClean="0"/>
              <a:pPr eaLnBrk="1" hangingPunct="1"/>
              <a:t>18</a:t>
            </a:fld>
            <a:endParaRPr lang="pl-PL" sz="1200" smtClean="0"/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390" tIns="42195" rIns="84390" bIns="4219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pl-PL" dirty="0" err="1" smtClean="0"/>
              <a:t>at</a:t>
            </a:r>
            <a:r>
              <a:rPr lang="pl-PL" dirty="0" smtClean="0"/>
              <a:t> the </a:t>
            </a:r>
            <a:r>
              <a:rPr lang="pl-PL" dirty="0" err="1" smtClean="0"/>
              <a:t>turn</a:t>
            </a:r>
            <a:r>
              <a:rPr lang="pl-PL" dirty="0" smtClean="0"/>
              <a:t> of 16th and 17th </a:t>
            </a:r>
            <a:r>
              <a:rPr lang="pl-PL" dirty="0" err="1" smtClean="0"/>
              <a:t>century</a:t>
            </a:r>
            <a:r>
              <a:rPr lang="pl-PL" dirty="0" smtClean="0"/>
              <a:t> </a:t>
            </a:r>
            <a:r>
              <a:rPr lang="pl-PL" dirty="0" err="1" smtClean="0"/>
              <a:t>Swedish</a:t>
            </a:r>
            <a:r>
              <a:rPr lang="pl-PL" dirty="0" smtClean="0"/>
              <a:t> </a:t>
            </a:r>
            <a:r>
              <a:rPr lang="pl-PL" dirty="0" err="1" smtClean="0"/>
              <a:t>Colleagues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mistakes</a:t>
            </a:r>
            <a:r>
              <a:rPr lang="pl-PL" baseline="0" dirty="0" smtClean="0"/>
              <a:t> ….  </a:t>
            </a:r>
          </a:p>
          <a:p>
            <a:pPr eaLnBrk="1" hangingPunct="1"/>
            <a:r>
              <a:rPr lang="pl-PL" baseline="0" dirty="0" smtClean="0"/>
              <a:t>1596…  przeniósł stolice do Warszawy ….</a:t>
            </a:r>
          </a:p>
          <a:p>
            <a:pPr eaLnBrk="1" hangingPunct="1"/>
            <a:r>
              <a:rPr lang="pl-PL" baseline="0" dirty="0" smtClean="0"/>
              <a:t>1628 … Statek WASA poszedł na dno…</a:t>
            </a:r>
          </a:p>
          <a:p>
            <a:r>
              <a:rPr lang="en-US" dirty="0" smtClean="0"/>
              <a:t>Traditionally, the home of the </a:t>
            </a:r>
            <a:r>
              <a:rPr lang="en-US" dirty="0" smtClean="0">
                <a:hlinkClick r:id="rId3" tooltip="Emperor of Japan"/>
              </a:rPr>
              <a:t>Emperor</a:t>
            </a:r>
            <a:r>
              <a:rPr lang="en-US" dirty="0" smtClean="0"/>
              <a:t> was considered the capital. From 794 through 1868, the Emperor lived in Kyoto.</a:t>
            </a:r>
            <a:r>
              <a:rPr lang="en-US" baseline="30000" dirty="0" smtClean="0">
                <a:hlinkClick r:id="rId4"/>
              </a:rPr>
              <a:t>[1]</a:t>
            </a:r>
            <a:r>
              <a:rPr lang="en-US" dirty="0" smtClean="0"/>
              <a:t> After 1868, the seat of the </a:t>
            </a:r>
            <a:r>
              <a:rPr lang="en-US" dirty="0" smtClean="0">
                <a:hlinkClick r:id="rId5" tooltip="Government of Japan"/>
              </a:rPr>
              <a:t>Government of Japan</a:t>
            </a:r>
            <a:r>
              <a:rPr lang="en-US" dirty="0" smtClean="0"/>
              <a:t> and the location of the Emperor's home was Tokyo.</a:t>
            </a:r>
            <a:r>
              <a:rPr lang="en-US" baseline="30000" dirty="0" smtClean="0">
                <a:hlinkClick r:id="rId6"/>
              </a:rPr>
              <a:t>[2]</a:t>
            </a:r>
            <a:endParaRPr lang="en-US" dirty="0" smtClean="0"/>
          </a:p>
          <a:p>
            <a:r>
              <a:rPr lang="en-US" dirty="0" smtClean="0"/>
              <a:t>In 1941, the Ministry of Education published the "designation of Tokyo as capital</a:t>
            </a:r>
            <a:r>
              <a:rPr lang="pl-PL" dirty="0" smtClean="0"/>
              <a:t>.</a:t>
            </a:r>
          </a:p>
          <a:p>
            <a:r>
              <a:rPr lang="pl-PL" dirty="0" smtClean="0">
                <a:hlinkClick r:id="rId7" tooltip="Nara period"/>
              </a:rPr>
              <a:t>Nara period</a:t>
            </a:r>
            <a:r>
              <a:rPr lang="pl-PL" dirty="0" smtClean="0"/>
              <a:t> </a:t>
            </a:r>
            <a:r>
              <a:rPr lang="pl-PL" dirty="0" smtClean="0">
                <a:hlinkClick r:id="rId8" tooltip="Heijō-kyō"/>
              </a:rPr>
              <a:t>Heijō-kyō</a:t>
            </a:r>
            <a:r>
              <a:rPr lang="pl-PL" dirty="0" smtClean="0"/>
              <a:t> (</a:t>
            </a:r>
            <a:r>
              <a:rPr lang="pl-PL" dirty="0" smtClean="0">
                <a:hlinkClick r:id="rId9" tooltip="Heijō Palace"/>
              </a:rPr>
              <a:t>Heijō Palace</a:t>
            </a:r>
            <a:r>
              <a:rPr lang="pl-PL" dirty="0" smtClean="0"/>
              <a:t>), 710–740</a:t>
            </a:r>
            <a:r>
              <a:rPr lang="pl-PL" baseline="30000" dirty="0" smtClean="0">
                <a:hlinkClick r:id="rId10"/>
              </a:rPr>
              <a:t>[44]</a:t>
            </a:r>
            <a:r>
              <a:rPr lang="pl-PL" dirty="0" smtClean="0"/>
              <a:t> in the reigns of </a:t>
            </a:r>
            <a:r>
              <a:rPr lang="pl-PL" dirty="0" smtClean="0">
                <a:hlinkClick r:id="rId11" tooltip="Empress Genmei"/>
              </a:rPr>
              <a:t>Empress Genmei</a:t>
            </a:r>
            <a:r>
              <a:rPr lang="pl-PL" dirty="0" smtClean="0"/>
              <a:t>,</a:t>
            </a:r>
            <a:r>
              <a:rPr lang="pl-PL" baseline="30000" dirty="0" smtClean="0">
                <a:hlinkClick r:id="rId12"/>
              </a:rPr>
              <a:t>[45]</a:t>
            </a:r>
            <a:r>
              <a:rPr lang="pl-PL" dirty="0" smtClean="0"/>
              <a:t> </a:t>
            </a:r>
            <a:r>
              <a:rPr lang="pl-PL" dirty="0" smtClean="0">
                <a:hlinkClick r:id="rId13" tooltip="Empress Gensho"/>
              </a:rPr>
              <a:t>Empress Gensho</a:t>
            </a:r>
            <a:r>
              <a:rPr lang="pl-PL" dirty="0" smtClean="0"/>
              <a:t>,</a:t>
            </a:r>
            <a:r>
              <a:rPr lang="pl-PL" baseline="30000" dirty="0" smtClean="0">
                <a:hlinkClick r:id="rId14"/>
              </a:rPr>
              <a:t>[46]</a:t>
            </a:r>
            <a:r>
              <a:rPr lang="pl-PL" dirty="0" smtClean="0"/>
              <a:t> and </a:t>
            </a:r>
            <a:r>
              <a:rPr lang="pl-PL" dirty="0" smtClean="0">
                <a:hlinkClick r:id="rId15" tooltip="Emperor Shomu"/>
              </a:rPr>
              <a:t>Emperor Shomu</a:t>
            </a:r>
            <a:r>
              <a:rPr lang="pl-PL" baseline="30000" dirty="0" smtClean="0">
                <a:hlinkClick r:id="rId14"/>
              </a:rPr>
              <a:t>[46]</a:t>
            </a:r>
            <a:endParaRPr lang="pl-PL" dirty="0" smtClean="0"/>
          </a:p>
          <a:p>
            <a:r>
              <a:rPr lang="pl-PL" dirty="0" smtClean="0">
                <a:hlinkClick r:id="rId16" tooltip="Kuni-kyō"/>
              </a:rPr>
              <a:t>Kuni-kyō</a:t>
            </a:r>
            <a:r>
              <a:rPr lang="pl-PL" dirty="0" smtClean="0"/>
              <a:t> (</a:t>
            </a:r>
            <a:r>
              <a:rPr lang="pl-PL" dirty="0" smtClean="0">
                <a:hlinkClick r:id="rId17" tooltip="Kuni Palace"/>
              </a:rPr>
              <a:t>Kuni Palace</a:t>
            </a:r>
            <a:r>
              <a:rPr lang="pl-PL" dirty="0" smtClean="0"/>
              <a:t>), 740–744</a:t>
            </a:r>
            <a:r>
              <a:rPr lang="pl-PL" baseline="30000" dirty="0" smtClean="0">
                <a:hlinkClick r:id="rId18"/>
              </a:rPr>
              <a:t>[47]</a:t>
            </a:r>
            <a:r>
              <a:rPr lang="pl-PL" dirty="0" smtClean="0"/>
              <a:t> in the reign of Shomu</a:t>
            </a:r>
            <a:r>
              <a:rPr lang="pl-PL" baseline="30000" dirty="0" smtClean="0">
                <a:hlinkClick r:id="rId19"/>
              </a:rPr>
              <a:t>[48]</a:t>
            </a:r>
            <a:endParaRPr lang="pl-PL" dirty="0" smtClean="0"/>
          </a:p>
          <a:p>
            <a:r>
              <a:rPr lang="pl-PL" dirty="0" smtClean="0">
                <a:hlinkClick r:id="rId20" tooltip="Naniwa-kyō"/>
              </a:rPr>
              <a:t>Naniwa-kyō</a:t>
            </a:r>
            <a:r>
              <a:rPr lang="pl-PL" dirty="0" smtClean="0"/>
              <a:t> (</a:t>
            </a:r>
            <a:r>
              <a:rPr lang="pl-PL" dirty="0" smtClean="0">
                <a:hlinkClick r:id="rId21" tooltip="Naniwa Palace (page does not exist)"/>
              </a:rPr>
              <a:t>Naniwa Palace</a:t>
            </a:r>
            <a:r>
              <a:rPr lang="pl-PL" dirty="0" smtClean="0"/>
              <a:t>), 744</a:t>
            </a:r>
            <a:r>
              <a:rPr lang="pl-PL" baseline="30000" dirty="0" smtClean="0">
                <a:hlinkClick r:id="rId22"/>
              </a:rPr>
              <a:t>[36]</a:t>
            </a:r>
            <a:endParaRPr lang="pl-PL" dirty="0" smtClean="0"/>
          </a:p>
          <a:p>
            <a:r>
              <a:rPr lang="pl-PL" dirty="0" smtClean="0"/>
              <a:t>Naniwa-kyō, </a:t>
            </a:r>
            <a:r>
              <a:rPr lang="pl-PL" dirty="0" smtClean="0">
                <a:hlinkClick r:id="rId23" tooltip="Shigaraki Palace"/>
              </a:rPr>
              <a:t>Shigaraki Palace</a:t>
            </a:r>
            <a:r>
              <a:rPr lang="pl-PL" dirty="0" smtClean="0"/>
              <a:t>, 744–745</a:t>
            </a:r>
            <a:r>
              <a:rPr lang="pl-PL" baseline="30000" dirty="0" smtClean="0">
                <a:hlinkClick r:id="rId22"/>
              </a:rPr>
              <a:t>[36]</a:t>
            </a:r>
            <a:endParaRPr lang="pl-PL" dirty="0" smtClean="0"/>
          </a:p>
          <a:p>
            <a:r>
              <a:rPr lang="pl-PL" dirty="0" smtClean="0"/>
              <a:t>Heijō-kyō (Heijō Palace), 745–784</a:t>
            </a:r>
            <a:r>
              <a:rPr lang="pl-PL" baseline="30000" dirty="0" smtClean="0">
                <a:hlinkClick r:id="rId10"/>
              </a:rPr>
              <a:t>[44]</a:t>
            </a:r>
            <a:endParaRPr lang="pl-PL" dirty="0" smtClean="0"/>
          </a:p>
          <a:p>
            <a:r>
              <a:rPr lang="pl-PL" dirty="0" smtClean="0"/>
              <a:t>Nagaoka-kyō (</a:t>
            </a:r>
            <a:r>
              <a:rPr lang="pl-PL" dirty="0" smtClean="0">
                <a:hlinkClick r:id="rId24" tooltip="Nagaoka Palace"/>
              </a:rPr>
              <a:t>Nagaoka Palace</a:t>
            </a:r>
            <a:r>
              <a:rPr lang="pl-PL" dirty="0" smtClean="0"/>
              <a:t>), 784–794</a:t>
            </a:r>
            <a:r>
              <a:rPr lang="pl-PL" baseline="30000" dirty="0" smtClean="0">
                <a:hlinkClick r:id="rId25"/>
              </a:rPr>
              <a:t>[49]</a:t>
            </a:r>
            <a:r>
              <a:rPr lang="pl-PL" dirty="0" smtClean="0"/>
              <a:t> in the reign of </a:t>
            </a:r>
            <a:r>
              <a:rPr lang="pl-PL" dirty="0" smtClean="0">
                <a:hlinkClick r:id="rId26" tooltip="Emperor Kammu"/>
              </a:rPr>
              <a:t>Emperor Kammu</a:t>
            </a:r>
            <a:r>
              <a:rPr lang="pl-PL" baseline="30000" dirty="0" smtClean="0">
                <a:hlinkClick r:id="rId27"/>
              </a:rPr>
              <a:t>[50]</a:t>
            </a:r>
            <a:endParaRPr lang="pl-PL" dirty="0" smtClean="0"/>
          </a:p>
          <a:p>
            <a:r>
              <a:rPr lang="pl-PL" dirty="0" smtClean="0">
                <a:hlinkClick r:id="rId28" tooltip="Heian period"/>
              </a:rPr>
              <a:t>Heian period</a:t>
            </a:r>
            <a:r>
              <a:rPr lang="pl-PL" dirty="0" smtClean="0"/>
              <a:t> </a:t>
            </a:r>
            <a:r>
              <a:rPr lang="pl-PL" dirty="0" smtClean="0">
                <a:hlinkClick r:id="rId29" tooltip="Heian-kyō"/>
              </a:rPr>
              <a:t>Heian-kyō</a:t>
            </a:r>
            <a:r>
              <a:rPr lang="pl-PL" dirty="0" smtClean="0"/>
              <a:t> (</a:t>
            </a:r>
            <a:r>
              <a:rPr lang="pl-PL" dirty="0" smtClean="0">
                <a:hlinkClick r:id="rId30" tooltip="Heian Palace"/>
              </a:rPr>
              <a:t>Heian Palace</a:t>
            </a:r>
            <a:r>
              <a:rPr lang="pl-PL" dirty="0" smtClean="0"/>
              <a:t>), 794–1180</a:t>
            </a:r>
            <a:r>
              <a:rPr lang="pl-PL" baseline="30000" dirty="0" smtClean="0">
                <a:hlinkClick r:id="rId31"/>
              </a:rPr>
              <a:t>[51]</a:t>
            </a:r>
            <a:r>
              <a:rPr lang="pl-PL" dirty="0" smtClean="0"/>
              <a:t> in the reign of Kammu</a:t>
            </a:r>
            <a:r>
              <a:rPr lang="pl-PL" baseline="30000" dirty="0" smtClean="0">
                <a:hlinkClick r:id="rId27"/>
              </a:rPr>
              <a:t>[50]</a:t>
            </a:r>
            <a:r>
              <a:rPr lang="pl-PL" dirty="0" smtClean="0"/>
              <a:t> and others</a:t>
            </a:r>
          </a:p>
          <a:p>
            <a:r>
              <a:rPr lang="pl-PL" dirty="0" smtClean="0">
                <a:hlinkClick r:id="rId32" tooltip="Fukuhara-kyō"/>
              </a:rPr>
              <a:t>Fukuhara Palace</a:t>
            </a:r>
            <a:r>
              <a:rPr lang="pl-PL" dirty="0" smtClean="0"/>
              <a:t>, 1180</a:t>
            </a:r>
            <a:r>
              <a:rPr lang="pl-PL" baseline="30000" dirty="0" smtClean="0">
                <a:hlinkClick r:id="rId33"/>
              </a:rPr>
              <a:t>[52]</a:t>
            </a:r>
            <a:r>
              <a:rPr lang="pl-PL" dirty="0" smtClean="0"/>
              <a:t> in the reign of </a:t>
            </a:r>
            <a:r>
              <a:rPr lang="pl-PL" dirty="0" smtClean="0">
                <a:hlinkClick r:id="rId34" tooltip="Emperor Antoku"/>
              </a:rPr>
              <a:t>Emperor Antoku</a:t>
            </a:r>
            <a:r>
              <a:rPr lang="pl-PL" baseline="30000" dirty="0" smtClean="0">
                <a:hlinkClick r:id="rId35"/>
              </a:rPr>
              <a:t>[53]</a:t>
            </a:r>
            <a:endParaRPr lang="pl-PL" dirty="0" smtClean="0"/>
          </a:p>
          <a:p>
            <a:r>
              <a:rPr lang="pl-PL" dirty="0" smtClean="0"/>
              <a:t>Heian-kyō/</a:t>
            </a:r>
            <a:r>
              <a:rPr lang="pl-PL" dirty="0" smtClean="0">
                <a:hlinkClick r:id="rId36" tooltip="Kyoto"/>
              </a:rPr>
              <a:t>Kyoto</a:t>
            </a:r>
            <a:r>
              <a:rPr lang="pl-PL" dirty="0" smtClean="0"/>
              <a:t> (Heian Palace), 1180–1868</a:t>
            </a:r>
            <a:r>
              <a:rPr lang="pl-PL" baseline="30000" dirty="0" smtClean="0">
                <a:hlinkClick r:id="rId31"/>
              </a:rPr>
              <a:t>[51]</a:t>
            </a:r>
            <a:endParaRPr lang="pl-PL" dirty="0" smtClean="0"/>
          </a:p>
          <a:p>
            <a:r>
              <a:rPr lang="pl-PL" dirty="0" smtClean="0">
                <a:hlinkClick r:id="rId37" tooltip="Tokyo"/>
              </a:rPr>
              <a:t>To-kyō</a:t>
            </a:r>
            <a:r>
              <a:rPr lang="pl-PL" dirty="0" smtClean="0"/>
              <a:t> (</a:t>
            </a:r>
            <a:r>
              <a:rPr lang="pl-PL" i="1" dirty="0" smtClean="0">
                <a:hlinkClick r:id="rId38" tooltip="Tokyo Imperial Palace"/>
              </a:rPr>
              <a:t>Kōkyo</a:t>
            </a:r>
            <a:r>
              <a:rPr lang="pl-PL" dirty="0" smtClean="0"/>
              <a:t>), 1868–present</a:t>
            </a:r>
            <a:r>
              <a:rPr lang="pl-PL" baseline="30000" dirty="0" smtClean="0">
                <a:hlinkClick r:id="rId6"/>
              </a:rPr>
              <a:t>[2]</a:t>
            </a:r>
            <a:endParaRPr lang="pl-PL" dirty="0" smtClean="0"/>
          </a:p>
          <a:p>
            <a:endParaRPr lang="pl-PL" dirty="0" smtClean="0"/>
          </a:p>
          <a:p>
            <a:endParaRPr lang="en-US" dirty="0" smtClean="0"/>
          </a:p>
          <a:p>
            <a:pPr eaLnBrk="1" hangingPunct="1"/>
            <a:endParaRPr lang="pl-PL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42690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6C43D3-1C7E-4BA3-828C-F7541AB2A559}" type="slidenum">
              <a:rPr lang="pl-PL" sz="1200" smtClean="0"/>
              <a:pPr eaLnBrk="1" hangingPunct="1"/>
              <a:t>20</a:t>
            </a:fld>
            <a:endParaRPr lang="pl-PL" sz="1200" smtClean="0"/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390" tIns="42195" rIns="84390" bIns="4219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24373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57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C0919C-B7D3-4AE3-8FE7-A7F2C85EB26B}" type="slidenum">
              <a:rPr lang="pl-PL" sz="1200" smtClean="0"/>
              <a:pPr eaLnBrk="1" hangingPunct="1"/>
              <a:t>21</a:t>
            </a:fld>
            <a:endParaRPr lang="pl-PL" sz="1200" smtClean="0"/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390" tIns="42195" rIns="84390" bIns="4219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72699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wpsomniec</a:t>
            </a:r>
            <a:r>
              <a:rPr lang="pl-PL" baseline="0" dirty="0" smtClean="0"/>
              <a:t> o </a:t>
            </a:r>
            <a:r>
              <a:rPr lang="pl-PL" baseline="0" dirty="0" err="1" smtClean="0"/>
              <a:t>Pelletach</a:t>
            </a:r>
            <a:r>
              <a:rPr lang="pl-PL" baseline="0" dirty="0" smtClean="0"/>
              <a:t> … ( a może </a:t>
            </a:r>
            <a:r>
              <a:rPr lang="pl-PL" baseline="0" dirty="0" err="1" smtClean="0"/>
              <a:t>ktos</a:t>
            </a:r>
            <a:r>
              <a:rPr lang="pl-PL" baseline="0" dirty="0" smtClean="0"/>
              <a:t> ma szkic albo zdjęcie ..)</a:t>
            </a:r>
            <a:endParaRPr lang="pl-PL" dirty="0" smtClean="0"/>
          </a:p>
          <a:p>
            <a:r>
              <a:rPr lang="pl-PL" dirty="0" smtClean="0"/>
              <a:t>TU PRZYDAŁOBY SIĘ WIDMO POKAZUJACE IDENTYFIKACJE …</a:t>
            </a:r>
          </a:p>
          <a:p>
            <a:r>
              <a:rPr lang="pl-PL" dirty="0" smtClean="0"/>
              <a:t>Magdalena ??</a:t>
            </a:r>
          </a:p>
          <a:p>
            <a:r>
              <a:rPr lang="pl-PL" dirty="0" err="1" smtClean="0"/>
              <a:t>Polaryzacj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Q=15  and </a:t>
            </a:r>
            <a:r>
              <a:rPr lang="pl-PL" dirty="0" err="1" smtClean="0"/>
              <a:t>at</a:t>
            </a:r>
            <a:r>
              <a:rPr lang="pl-PL" dirty="0" smtClean="0"/>
              <a:t> Q=72…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G=30  a </a:t>
            </a:r>
            <a:r>
              <a:rPr lang="pl-PL" baseline="0" dirty="0" err="1" smtClean="0"/>
              <a:t>Bs</a:t>
            </a:r>
            <a:r>
              <a:rPr lang="pl-PL" baseline="0" dirty="0" smtClean="0"/>
              <a:t>=15 </a:t>
            </a:r>
            <a:r>
              <a:rPr lang="pl-PL" baseline="0" dirty="0" err="1" smtClean="0"/>
              <a:t>MeV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041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Bethe-Salpeter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equation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(BSE),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671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041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530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For the first time also this mechanisms 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Powell in </a:t>
            </a:r>
            <a:r>
              <a:rPr lang="pl-PL" dirty="0" err="1" smtClean="0"/>
              <a:t>cracow</a:t>
            </a:r>
            <a:r>
              <a:rPr lang="pl-PL" dirty="0" smtClean="0"/>
              <a:t> ...-&gt; Nobel </a:t>
            </a:r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please</a:t>
            </a:r>
            <a:r>
              <a:rPr lang="pl-PL" dirty="0" smtClean="0"/>
              <a:t> </a:t>
            </a:r>
            <a:r>
              <a:rPr lang="pl-PL" dirty="0" err="1" smtClean="0"/>
              <a:t>come</a:t>
            </a:r>
            <a:r>
              <a:rPr lang="pl-PL" dirty="0" smtClean="0"/>
              <a:t> to </a:t>
            </a:r>
            <a:r>
              <a:rPr lang="pl-PL" dirty="0" err="1" smtClean="0"/>
              <a:t>Cracow</a:t>
            </a:r>
            <a:endParaRPr lang="pl-PL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572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Most </a:t>
            </a:r>
            <a:r>
              <a:rPr lang="pl-PL" dirty="0" err="1" smtClean="0"/>
              <a:t>famous</a:t>
            </a:r>
            <a:r>
              <a:rPr lang="pl-PL" baseline="0" dirty="0" smtClean="0"/>
              <a:t> student and most </a:t>
            </a:r>
            <a:r>
              <a:rPr lang="pl-PL" baseline="0" dirty="0" err="1" smtClean="0"/>
              <a:t>famous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professor</a:t>
            </a:r>
            <a:r>
              <a:rPr lang="pl-PL" baseline="0" dirty="0" smtClean="0"/>
              <a:t> </a:t>
            </a:r>
            <a:r>
              <a:rPr lang="pl-PL" baseline="0" dirty="0" smtClean="0">
                <a:sym typeface="Wingdings" panose="05000000000000000000" pitchFamily="2" charset="2"/>
              </a:rPr>
              <a:t>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659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For the first time also this mechanisms 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Powell in cracow ...-&gt; Nobel </a:t>
            </a:r>
            <a:r>
              <a:rPr lang="pl-PL" smtClean="0">
                <a:sym typeface="Wingdings" pitchFamily="2" charset="2"/>
              </a:rPr>
              <a:t> </a:t>
            </a:r>
            <a:r>
              <a:rPr lang="pl-PL" smtClean="0"/>
              <a:t>so please come to Cracow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253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For the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mechanisms</a:t>
            </a:r>
            <a:r>
              <a:rPr lang="pl-PL" dirty="0" smtClean="0"/>
              <a:t> 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20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This is one of the systems Copernicus   was interested in  a bound state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moon and earth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...</a:t>
            </a:r>
            <a:endParaRPr lang="pl-PL" sz="1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Bound state bound by the strong interction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of the object which exists (separately)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Not like a meson or baryon..  Here you we can not say that quark exists as a seperate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.....</a:t>
            </a:r>
            <a:br>
              <a:rPr lang="pl-PL" sz="1200" b="1" baseline="0" dirty="0" smtClean="0">
                <a:latin typeface="Arial" pitchFamily="34" charset="0"/>
                <a:cs typeface="Arial" pitchFamily="34" charset="0"/>
              </a:rPr>
            </a:b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Something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similar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nucleus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 (But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including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meson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)…</a:t>
            </a:r>
            <a:endParaRPr lang="pl-PL" sz="1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pl-PL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For the first time also this mechanisms …  c anty-c  d anty-u</a:t>
            </a:r>
            <a:r>
              <a:rPr lang="pl-PL" baseline="0" dirty="0" smtClean="0"/>
              <a:t>   a maximum in invariant mass of  pi+ psi’  z rozpadu  B -&gt; K pi+ psi’</a:t>
            </a:r>
          </a:p>
          <a:p>
            <a:r>
              <a:rPr lang="pl-PL" baseline="0" dirty="0" smtClean="0"/>
              <a:t>BELLE ,  KEK , e+e-  -&gt; B anty-B -&gt; ...  (1.2 </a:t>
            </a:r>
            <a:r>
              <a:rPr lang="pl-PL" baseline="0" dirty="0" err="1" smtClean="0"/>
              <a:t>MeV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width</a:t>
            </a:r>
            <a:r>
              <a:rPr lang="pl-PL" baseline="0" dirty="0" smtClean="0"/>
              <a:t>)</a:t>
            </a:r>
          </a:p>
          <a:p>
            <a:r>
              <a:rPr lang="pl-PL" baseline="0" dirty="0" err="1" smtClean="0"/>
              <a:t>LHCb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PENTAquark</a:t>
            </a:r>
            <a:r>
              <a:rPr lang="pl-PL" baseline="0" dirty="0" smtClean="0"/>
              <a:t> -&gt;  J/psi p  (40 </a:t>
            </a:r>
            <a:r>
              <a:rPr lang="pl-PL" baseline="0" dirty="0" err="1" smtClean="0"/>
              <a:t>MeV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width</a:t>
            </a:r>
            <a:r>
              <a:rPr lang="pl-PL" baseline="0" dirty="0" smtClean="0"/>
              <a:t>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„</a:t>
            </a:r>
            <a:r>
              <a:rPr lang="en-US" dirty="0" smtClean="0"/>
              <a:t>The exotic resonances observed by Belle and BESIII cannot be standard mesons which are constructed from a quark and an antiquark. This is because they decay to a heavy quark -antiquark pair and a charged pion. A heavy quark-antiquark pair in the decay products of a narrow resonance means that the heavy pair must have been there in the first place. It could not have been produced as a result of a quantum fluctuation of a highly excited regular meson containing only light quarks, because such a meson would have been very wide, having plenty of other open decay channels. Having a positively charged pion in the final state means that the minimal quark content of the original resonance must have included a u quark and a d antiquark. This is because quantum fluctuations cannot create a quark-antiquark pair with a net electric charge. The upshot is that the minimum quark content of these exotic resonances includes a heavy quark, a heavy antiquark and a light quark-antiquark pair with a net electric charge.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question whether these resonances are "genuine" </a:t>
            </a:r>
            <a:r>
              <a:rPr lang="en-US" dirty="0" err="1" smtClean="0"/>
              <a:t>tetraquarks</a:t>
            </a:r>
            <a:r>
              <a:rPr lang="en-US" dirty="0" smtClean="0"/>
              <a:t> or "molecules" of two heavy mesons is much more difficult and does not have a sharply defined answer. This is because "genuine" </a:t>
            </a:r>
            <a:r>
              <a:rPr lang="en-US" dirty="0" err="1" smtClean="0"/>
              <a:t>tetraquarks</a:t>
            </a:r>
            <a:r>
              <a:rPr lang="en-US" dirty="0" smtClean="0"/>
              <a:t> and "molecules" can mix, although the mixing is expected to be small. We have several indications from the data that the currently discussed resonances are close to being molecules. </a:t>
            </a:r>
            <a:endParaRPr lang="pl-PL" dirty="0" smtClean="0"/>
          </a:p>
          <a:p>
            <a:r>
              <a:rPr lang="en-US" dirty="0" smtClean="0"/>
              <a:t>The evidence for this is discussed in the talk </a:t>
            </a:r>
            <a:r>
              <a:rPr lang="en-US" dirty="0" err="1" smtClean="0"/>
              <a:t>writeup</a:t>
            </a:r>
            <a:r>
              <a:rPr lang="en-US" dirty="0" smtClean="0"/>
              <a:t> that </a:t>
            </a:r>
            <a:r>
              <a:rPr lang="en-US" dirty="0" err="1" smtClean="0"/>
              <a:t>Tommaso</a:t>
            </a:r>
            <a:r>
              <a:rPr lang="en-US" dirty="0" smtClean="0"/>
              <a:t> refers to.</a:t>
            </a:r>
            <a:r>
              <a:rPr lang="pl-PL" dirty="0" smtClean="0"/>
              <a:t> Mark</a:t>
            </a:r>
            <a:r>
              <a:rPr lang="pl-PL" baseline="0" dirty="0" smtClean="0"/>
              <a:t> Karliner???”</a:t>
            </a:r>
            <a:endParaRPr lang="pl-PL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Proposed assignments for these states have included: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multiquark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states, either of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c̄q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̄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cq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 “molecular” type [10] or [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cq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̄c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̄q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diquark-antidiquark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type [11] (here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represents a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charmed quark and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q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either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u-,d- or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s-quark); hybrid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c̄c-gluon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mesons [12]; or other missing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charmonium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states where the masses predicted </a:t>
            </a:r>
            <a:endParaRPr lang="pl-PL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by potential models are drastically modified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by nearby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D(∗)̄D(∗)thresholds [13, 14]. A characteristic that clearly distinguishes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multiquark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states from hybrids 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charmonia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is the possibility to have c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harmonium-like mesons with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non-zero charge (e.g. </a:t>
            </a:r>
            <a:endParaRPr lang="pl-PL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[cu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̄c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̄d]), strangeness ([cd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̄c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̄s]) or both ([cu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̄c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̄s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]) [15]. These considerations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motivated a search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charmonium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-like mesons with non-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zer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 electric charge.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229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D827B5-8A34-4DB5-8C58-DE2840F7E9C3}" type="slidenum">
              <a:rPr lang="de-DE"/>
              <a:pPr/>
              <a:t>36</a:t>
            </a:fld>
            <a:endParaRPr lang="de-DE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pl-PL" sz="2000" dirty="0" smtClean="0">
                <a:latin typeface="Arial" charset="0"/>
                <a:cs typeface="Arial" charset="0"/>
              </a:rPr>
              <a:t>ISOSCALAR</a:t>
            </a:r>
            <a:r>
              <a:rPr lang="pl-PL" sz="2000" baseline="0" dirty="0" smtClean="0">
                <a:latin typeface="Arial" charset="0"/>
                <a:cs typeface="Arial" charset="0"/>
              </a:rPr>
              <a:t>   d pi0 pi0   I=0 ,  J^P = 3+</a:t>
            </a:r>
            <a:endParaRPr lang="de-DE" sz="2000" dirty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de-DE" sz="2000" dirty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de-DE" sz="2000" dirty="0" err="1">
                <a:latin typeface="Arial" charset="0"/>
                <a:cs typeface="Arial" charset="0"/>
              </a:rPr>
              <a:t>What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might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be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discrepancy</a:t>
            </a:r>
            <a:r>
              <a:rPr lang="de-DE" sz="2000" dirty="0">
                <a:latin typeface="Arial" charset="0"/>
                <a:cs typeface="Arial" charset="0"/>
              </a:rPr>
              <a:t> on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left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side</a:t>
            </a:r>
            <a:r>
              <a:rPr lang="de-DE" sz="2000" dirty="0">
                <a:latin typeface="Arial" charset="0"/>
                <a:cs typeface="Arial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972503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D827B5-8A34-4DB5-8C58-DE2840F7E9C3}" type="slidenum">
              <a:rPr lang="de-DE"/>
              <a:pPr/>
              <a:t>37</a:t>
            </a:fld>
            <a:endParaRPr lang="de-DE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pl-PL" sz="2000" dirty="0" smtClean="0">
                <a:latin typeface="Arial" charset="0"/>
                <a:cs typeface="Arial" charset="0"/>
              </a:rPr>
              <a:t>ISOSCALAR</a:t>
            </a:r>
            <a:r>
              <a:rPr lang="pl-PL" sz="2000" baseline="0" dirty="0" smtClean="0">
                <a:latin typeface="Arial" charset="0"/>
                <a:cs typeface="Arial" charset="0"/>
              </a:rPr>
              <a:t>   d pi0 pi0   I=0 ,  J^P = 3+</a:t>
            </a:r>
            <a:endParaRPr lang="de-DE" sz="2000" dirty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de-DE" sz="2000" dirty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de-DE" sz="2000" dirty="0" err="1">
                <a:latin typeface="Arial" charset="0"/>
                <a:cs typeface="Arial" charset="0"/>
              </a:rPr>
              <a:t>What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might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be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discrepancy</a:t>
            </a:r>
            <a:r>
              <a:rPr lang="de-DE" sz="2000" dirty="0">
                <a:latin typeface="Arial" charset="0"/>
                <a:cs typeface="Arial" charset="0"/>
              </a:rPr>
              <a:t> on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left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side</a:t>
            </a:r>
            <a:r>
              <a:rPr lang="de-DE" sz="2000" dirty="0">
                <a:latin typeface="Arial" charset="0"/>
                <a:cs typeface="Arial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940369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D827B5-8A34-4DB5-8C58-DE2840F7E9C3}" type="slidenum">
              <a:rPr lang="de-DE"/>
              <a:pPr/>
              <a:t>38</a:t>
            </a:fld>
            <a:endParaRPr lang="de-DE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pl-PL" sz="2000" dirty="0" smtClean="0">
                <a:latin typeface="Arial" charset="0"/>
                <a:cs typeface="Arial" charset="0"/>
              </a:rPr>
              <a:t>I = 0  ponieważ </a:t>
            </a:r>
            <a:r>
              <a:rPr lang="pl-PL" sz="2000" dirty="0" err="1" smtClean="0">
                <a:latin typeface="Arial" charset="0"/>
                <a:cs typeface="Arial" charset="0"/>
              </a:rPr>
              <a:t>clebsh-gordan</a:t>
            </a:r>
            <a:r>
              <a:rPr lang="pl-PL" sz="2000" baseline="0" dirty="0" smtClean="0">
                <a:latin typeface="Arial" charset="0"/>
                <a:cs typeface="Arial" charset="0"/>
              </a:rPr>
              <a:t> do 1,0; 1,0  -&gt;  1,0  jest równy zeru</a:t>
            </a:r>
            <a:endParaRPr lang="pl-PL" sz="2000" dirty="0" smtClean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pl-PL" sz="2000" dirty="0" smtClean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pl-PL" sz="2000" dirty="0" smtClean="0">
                <a:latin typeface="Arial" charset="0"/>
                <a:cs typeface="Arial" charset="0"/>
              </a:rPr>
              <a:t>ISOSCALAR</a:t>
            </a:r>
            <a:r>
              <a:rPr lang="pl-PL" sz="2000" baseline="0" dirty="0" smtClean="0">
                <a:latin typeface="Arial" charset="0"/>
                <a:cs typeface="Arial" charset="0"/>
              </a:rPr>
              <a:t>   d pi0 pi0   I=0 ,  J^P = 3+</a:t>
            </a:r>
            <a:endParaRPr lang="de-DE" sz="2000" dirty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de-DE" sz="2000" dirty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de-DE" sz="2000" dirty="0" err="1">
                <a:latin typeface="Arial" charset="0"/>
                <a:cs typeface="Arial" charset="0"/>
              </a:rPr>
              <a:t>What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might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be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discrepancy</a:t>
            </a:r>
            <a:r>
              <a:rPr lang="de-DE" sz="2000" dirty="0">
                <a:latin typeface="Arial" charset="0"/>
                <a:cs typeface="Arial" charset="0"/>
              </a:rPr>
              <a:t> on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left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side</a:t>
            </a:r>
            <a:r>
              <a:rPr lang="de-DE" sz="2000" dirty="0">
                <a:latin typeface="Arial" charset="0"/>
                <a:cs typeface="Arial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88715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D827B5-8A34-4DB5-8C58-DE2840F7E9C3}" type="slidenum">
              <a:rPr lang="de-DE"/>
              <a:pPr/>
              <a:t>39</a:t>
            </a:fld>
            <a:endParaRPr lang="de-DE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pl-PL" sz="2000" dirty="0" smtClean="0">
                <a:latin typeface="Arial" charset="0"/>
                <a:cs typeface="Arial" charset="0"/>
              </a:rPr>
              <a:t>ISOSCALAR</a:t>
            </a:r>
            <a:r>
              <a:rPr lang="pl-PL" sz="2000" baseline="0" dirty="0" smtClean="0">
                <a:latin typeface="Arial" charset="0"/>
                <a:cs typeface="Arial" charset="0"/>
              </a:rPr>
              <a:t>   d pi0 pi0   I=0 ,  J^P = 3+</a:t>
            </a:r>
            <a:endParaRPr lang="de-DE" sz="2000" dirty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de-DE" sz="2000" dirty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de-DE" sz="2000" dirty="0" err="1">
                <a:latin typeface="Arial" charset="0"/>
                <a:cs typeface="Arial" charset="0"/>
              </a:rPr>
              <a:t>What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might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be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discrepancy</a:t>
            </a:r>
            <a:r>
              <a:rPr lang="de-DE" sz="2000" dirty="0">
                <a:latin typeface="Arial" charset="0"/>
                <a:cs typeface="Arial" charset="0"/>
              </a:rPr>
              <a:t> on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left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side</a:t>
            </a:r>
            <a:r>
              <a:rPr lang="de-DE" sz="2000" dirty="0">
                <a:latin typeface="Arial" charset="0"/>
                <a:cs typeface="Arial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001060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389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J^P = 3+;    ISOSCALAR   dpi0pi0   !!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R. L. Workman,27 W. J. Briscoe,27 and I. I. Strakovsky27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(SAID Data Analysis Center)</a:t>
            </a:r>
            <a:b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Data Analysis Center at the Institute for Nuclear Studies, Department of Physics, The George Washington University,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Washington, D.C. 20052, USA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9986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/>
              <a:t>BELLE: </a:t>
            </a:r>
            <a:r>
              <a:rPr lang="en-US" sz="1200" b="1" dirty="0" smtClean="0"/>
              <a:t>Phys. Rev. </a:t>
            </a:r>
            <a:r>
              <a:rPr lang="en-US" sz="1200" b="1" dirty="0" err="1" smtClean="0"/>
              <a:t>Lett</a:t>
            </a:r>
            <a:r>
              <a:rPr lang="en-US" sz="1200" b="1" dirty="0" smtClean="0"/>
              <a:t>. 100</a:t>
            </a:r>
            <a:r>
              <a:rPr lang="pl-PL" sz="1200" b="1" baseline="0" dirty="0" smtClean="0"/>
              <a:t> (2008)</a:t>
            </a:r>
            <a:r>
              <a:rPr lang="en-US" sz="1200" b="1" dirty="0" smtClean="0"/>
              <a:t> 142001</a:t>
            </a:r>
            <a:endParaRPr lang="pl-PL" sz="1200" b="1" dirty="0" smtClean="0"/>
          </a:p>
          <a:p>
            <a:r>
              <a:rPr lang="pl-PL" sz="1200" b="1" dirty="0" err="1" smtClean="0"/>
              <a:t>LHCb</a:t>
            </a:r>
            <a:r>
              <a:rPr lang="pl-PL" sz="1200" b="1" dirty="0" smtClean="0"/>
              <a:t>: </a:t>
            </a:r>
            <a:r>
              <a:rPr lang="pl-PL" sz="1200" b="1" dirty="0" err="1" smtClean="0"/>
              <a:t>Phys</a:t>
            </a:r>
            <a:r>
              <a:rPr lang="pl-PL" sz="1200" b="1" dirty="0" smtClean="0"/>
              <a:t>. </a:t>
            </a:r>
            <a:r>
              <a:rPr lang="pl-PL" sz="1200" b="1" dirty="0" err="1" smtClean="0"/>
              <a:t>Rev</a:t>
            </a:r>
            <a:r>
              <a:rPr lang="pl-PL" sz="1200" b="1" dirty="0" smtClean="0"/>
              <a:t>. </a:t>
            </a:r>
            <a:r>
              <a:rPr lang="pl-PL" sz="1200" b="1" dirty="0" err="1" smtClean="0"/>
              <a:t>Lett</a:t>
            </a:r>
            <a:r>
              <a:rPr lang="pl-PL" sz="1200" b="1" dirty="0" smtClean="0"/>
              <a:t>. 112  (2014) 222002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b="1" dirty="0" smtClean="0"/>
              <a:t>WASA-</a:t>
            </a:r>
            <a:r>
              <a:rPr lang="pl-PL" sz="1200" b="1" dirty="0" err="1" smtClean="0"/>
              <a:t>at</a:t>
            </a:r>
            <a:r>
              <a:rPr lang="pl-PL" sz="1200" b="1" dirty="0" smtClean="0"/>
              <a:t>-COSY: </a:t>
            </a:r>
            <a:r>
              <a:rPr lang="pl-PL" b="1" dirty="0" err="1" smtClean="0"/>
              <a:t>Phys</a:t>
            </a:r>
            <a:r>
              <a:rPr lang="pl-PL" b="1" dirty="0" smtClean="0"/>
              <a:t>. </a:t>
            </a:r>
            <a:r>
              <a:rPr lang="pl-PL" b="1" dirty="0" err="1" smtClean="0"/>
              <a:t>Rev</a:t>
            </a:r>
            <a:r>
              <a:rPr lang="pl-PL" b="1" dirty="0" smtClean="0"/>
              <a:t>. </a:t>
            </a:r>
            <a:r>
              <a:rPr lang="pl-PL" b="1" dirty="0" err="1" smtClean="0"/>
              <a:t>Lett</a:t>
            </a:r>
            <a:r>
              <a:rPr lang="pl-PL" b="1" dirty="0" smtClean="0"/>
              <a:t>. 112 (2014) 202311</a:t>
            </a:r>
            <a:endParaRPr lang="pl-PL" sz="1200" b="1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For the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mechanisms</a:t>
            </a:r>
            <a:r>
              <a:rPr lang="pl-PL" dirty="0" smtClean="0"/>
              <a:t> 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3149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307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774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This is one of the systems Copernicus   was interested in  a bound state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moon and earth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...</a:t>
            </a:r>
            <a:endParaRPr lang="pl-PL" sz="1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Bound state bound by the strong interction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of the object which exists (separately)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Not like a meson or baryon..  Here you we can not say that quark exists as a seperate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.....</a:t>
            </a:r>
            <a:br>
              <a:rPr lang="pl-PL" sz="1200" b="1" baseline="0" dirty="0" smtClean="0">
                <a:latin typeface="Arial" pitchFamily="34" charset="0"/>
                <a:cs typeface="Arial" pitchFamily="34" charset="0"/>
              </a:rPr>
            </a:b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Something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similar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nucleus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 (But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including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meson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)…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woould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stress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again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trying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find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meson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bound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nucleus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solely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by the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1200" b="1" baseline="0" dirty="0" err="1" smtClean="0">
                <a:latin typeface="Arial" pitchFamily="34" charset="0"/>
                <a:cs typeface="Arial" pitchFamily="34" charset="0"/>
              </a:rPr>
              <a:t>intercation</a:t>
            </a:r>
            <a:endParaRPr lang="pl-PL" sz="1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pl-PL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3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31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For the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mechanisms</a:t>
            </a:r>
            <a:r>
              <a:rPr lang="pl-PL" dirty="0" smtClean="0"/>
              <a:t> 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315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77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5C646-F0B9-47D7-B5B2-D2B79F48C6FE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1057794" name="Text Box 2"/>
          <p:cNvSpPr txBox="1">
            <a:spLocks noChangeArrowheads="1"/>
          </p:cNvSpPr>
          <p:nvPr/>
        </p:nvSpPr>
        <p:spPr bwMode="auto">
          <a:xfrm>
            <a:off x="1004021" y="694984"/>
            <a:ext cx="4848425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577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62270" y="4350031"/>
            <a:ext cx="4724264" cy="350044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5588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0671E-19F3-4915-ABB8-B161252F0314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1060866" name="Text Box 2"/>
          <p:cNvSpPr txBox="1">
            <a:spLocks noChangeArrowheads="1"/>
          </p:cNvSpPr>
          <p:nvPr/>
        </p:nvSpPr>
        <p:spPr bwMode="auto">
          <a:xfrm>
            <a:off x="1004021" y="694984"/>
            <a:ext cx="4848425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60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62270" y="4350031"/>
            <a:ext cx="4724264" cy="350044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06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DA08D-70CE-487A-BFC1-C83B7F7223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3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8CDC-6937-4FB9-B9E4-4216F34408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53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F89B-94BC-4900-8170-50287821C5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B1BABD-6677-4B16-B5B9-279B4974D442}" type="slidenum">
              <a:rPr lang="de-DE" altLang="pl-PL"/>
              <a:pPr/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378789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Mikhail Bashkanov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E65AF6-7410-4953-91DD-6AB1A807D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DA10-EF80-4998-BF27-EDB40DB5C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4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6709-7E8B-402D-861A-372CAB4819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5A2E-8838-4D77-A367-CC5D6DFACC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1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56D3-8E62-4552-8D9E-DAD73072B4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8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69B3-E88E-4ED5-873A-4EFC143AD5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11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8FB4-C5F8-493B-B1B7-7359705F59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C355-D8B4-48D9-8325-83ACEC859A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20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9507-010F-43EE-9EFF-475D545F31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2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FE4EA0-58EF-40B8-9E72-1F7E1E1D8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7.png"/><Relationship Id="rId4" Type="http://schemas.openxmlformats.org/officeDocument/2006/relationships/image" Target="../media/image51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899592" y="1814187"/>
            <a:ext cx="7488832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666699"/>
              </a:buClr>
            </a:pPr>
            <a:r>
              <a:rPr lang="en-GB" sz="2000" b="1" dirty="0" err="1" smtClean="0">
                <a:solidFill>
                  <a:srgbClr val="000066"/>
                </a:solidFill>
                <a:latin typeface="Arial" charset="0"/>
              </a:rPr>
              <a:t>Pawe</a:t>
            </a:r>
            <a:r>
              <a:rPr lang="en-GB" sz="2000" b="1" dirty="0" err="1" smtClean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ł</a:t>
            </a:r>
            <a:r>
              <a:rPr lang="en-GB" sz="2000" b="1" dirty="0" smtClean="0">
                <a:solidFill>
                  <a:srgbClr val="000066"/>
                </a:solidFill>
                <a:latin typeface="Arial" charset="0"/>
              </a:rPr>
              <a:t>  </a:t>
            </a:r>
            <a:r>
              <a:rPr lang="en-GB" sz="2000" b="1" dirty="0" err="1" smtClean="0">
                <a:solidFill>
                  <a:srgbClr val="000066"/>
                </a:solidFill>
                <a:latin typeface="Arial" charset="0"/>
              </a:rPr>
              <a:t>Moskal</a:t>
            </a:r>
            <a:r>
              <a:rPr lang="pl-PL" sz="2000" b="1" dirty="0" smtClean="0">
                <a:solidFill>
                  <a:srgbClr val="000066"/>
                </a:solidFill>
                <a:latin typeface="Arial" charset="0"/>
              </a:rPr>
              <a:t> for the WASA-</a:t>
            </a:r>
            <a:r>
              <a:rPr lang="pl-PL" sz="2000" b="1" dirty="0" err="1" smtClean="0">
                <a:solidFill>
                  <a:srgbClr val="000066"/>
                </a:solidFill>
                <a:latin typeface="Arial" charset="0"/>
              </a:rPr>
              <a:t>at</a:t>
            </a:r>
            <a:r>
              <a:rPr lang="pl-PL" sz="2000" b="1" dirty="0" smtClean="0">
                <a:solidFill>
                  <a:srgbClr val="000066"/>
                </a:solidFill>
                <a:latin typeface="Arial" charset="0"/>
              </a:rPr>
              <a:t>-COSY Collaboration</a:t>
            </a:r>
            <a:endParaRPr lang="pl-PL" sz="20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Clr>
                <a:srgbClr val="666699"/>
              </a:buClr>
            </a:pPr>
            <a:r>
              <a:rPr lang="pl-PL" sz="2000" b="1" dirty="0" err="1" smtClean="0">
                <a:solidFill>
                  <a:srgbClr val="000066"/>
                </a:solidFill>
                <a:latin typeface="Arial" charset="0"/>
              </a:rPr>
              <a:t>Jagiellonian</a:t>
            </a:r>
            <a:r>
              <a:rPr lang="pl-PL" sz="20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sz="2000" b="1" dirty="0" err="1" smtClean="0">
                <a:solidFill>
                  <a:srgbClr val="000066"/>
                </a:solidFill>
                <a:latin typeface="Arial" charset="0"/>
              </a:rPr>
              <a:t>University</a:t>
            </a:r>
            <a:r>
              <a:rPr lang="pl-PL" sz="2000" b="1" dirty="0" smtClean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pl-PL" sz="2000" b="1" dirty="0" err="1" smtClean="0">
                <a:solidFill>
                  <a:srgbClr val="000066"/>
                </a:solidFill>
                <a:latin typeface="Arial" charset="0"/>
              </a:rPr>
              <a:t>Cracow</a:t>
            </a:r>
            <a:r>
              <a:rPr lang="pl-PL" sz="2000" b="1" dirty="0" smtClean="0">
                <a:solidFill>
                  <a:srgbClr val="000066"/>
                </a:solidFill>
                <a:latin typeface="Arial" charset="0"/>
              </a:rPr>
              <a:t>, Poland</a:t>
            </a:r>
          </a:p>
          <a:p>
            <a:pPr algn="ctr" eaLnBrk="1" hangingPunct="1">
              <a:buClr>
                <a:srgbClr val="666699"/>
              </a:buClr>
            </a:pPr>
            <a:endParaRPr lang="pl-PL" sz="2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45802" y="5517232"/>
            <a:ext cx="847467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660066"/>
              </a:buClr>
            </a:pPr>
            <a:r>
              <a:rPr lang="en-GB" sz="2000" b="1" dirty="0" smtClean="0">
                <a:solidFill>
                  <a:srgbClr val="FFFFFF"/>
                </a:solidFill>
              </a:rPr>
              <a:t>-</a:t>
            </a:r>
            <a:r>
              <a:rPr lang="pl-PL" sz="2000" b="1" dirty="0" smtClean="0">
                <a:solidFill>
                  <a:srgbClr val="FFFFFF"/>
                </a:solidFill>
              </a:rPr>
              <a:t>EE</a:t>
            </a:r>
            <a:endParaRPr lang="pl-PL" sz="28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Clr>
                <a:srgbClr val="660066"/>
              </a:buClr>
            </a:pP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  MENU 2016</a:t>
            </a:r>
          </a:p>
          <a:p>
            <a:pPr algn="ctr" eaLnBrk="1" hangingPunct="1">
              <a:buClr>
                <a:srgbClr val="660066"/>
              </a:buClr>
            </a:pP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Kyoto </a:t>
            </a:r>
            <a:r>
              <a:rPr lang="pl-PL" sz="2800" b="1" dirty="0" err="1" smtClean="0">
                <a:solidFill>
                  <a:srgbClr val="000066"/>
                </a:solidFill>
                <a:latin typeface="Arial" charset="0"/>
              </a:rPr>
              <a:t>University</a:t>
            </a: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, Kyoto, 25-30 </a:t>
            </a:r>
            <a:r>
              <a:rPr lang="pl-PL" sz="2800" b="1" dirty="0" err="1" smtClean="0">
                <a:solidFill>
                  <a:srgbClr val="000066"/>
                </a:solidFill>
                <a:latin typeface="Arial" charset="0"/>
              </a:rPr>
              <a:t>July</a:t>
            </a: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en-GB" sz="2800" b="1" dirty="0" smtClean="0">
                <a:solidFill>
                  <a:srgbClr val="000066"/>
                </a:solidFill>
                <a:latin typeface="Arial" charset="0"/>
              </a:rPr>
              <a:t>20</a:t>
            </a: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16</a:t>
            </a:r>
          </a:p>
          <a:p>
            <a:pPr algn="ctr" eaLnBrk="1" hangingPunct="1">
              <a:buClr>
                <a:srgbClr val="660066"/>
              </a:buClr>
            </a:pPr>
            <a:endParaRPr lang="en-GB" sz="32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054" name="Picture 9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" y="332656"/>
            <a:ext cx="9858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3846"/>
            <a:ext cx="9858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AK-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107504"/>
            <a:ext cx="19446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AK-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3" y="-1035496"/>
            <a:ext cx="19446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-468560" y="-315416"/>
            <a:ext cx="10153127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000066"/>
              </a:buClr>
              <a:buFont typeface="Arial" charset="0"/>
              <a:buNone/>
            </a:pPr>
            <a:r>
              <a:rPr lang="pl-PL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Resent</a:t>
            </a: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WASA-</a:t>
            </a:r>
            <a:r>
              <a:rPr lang="pl-PL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-COSY  </a:t>
            </a:r>
          </a:p>
        </p:txBody>
      </p:sp>
      <p:sp>
        <p:nvSpPr>
          <p:cNvPr id="12" name="Prostokąt 7"/>
          <p:cNvSpPr/>
          <p:nvPr/>
        </p:nvSpPr>
        <p:spPr>
          <a:xfrm>
            <a:off x="2808312" y="1534140"/>
            <a:ext cx="9324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l-PL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mesons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pl-PL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mesons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decays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(10</a:t>
            </a:r>
            <a:r>
              <a:rPr lang="pl-PL" b="1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10</a:t>
            </a:r>
            <a:r>
              <a:rPr lang="pl-PL" b="1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l-G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pl-PL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Ankita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Goswami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18:20, Hall II) </a:t>
            </a:r>
          </a:p>
        </p:txBody>
      </p:sp>
    </p:spTree>
    <p:extLst>
      <p:ext uri="{BB962C8B-B14F-4D97-AF65-F5344CB8AC3E}">
        <p14:creationId xmlns:p14="http://schemas.microsoft.com/office/powerpoint/2010/main" val="647927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468560" y="2898810"/>
            <a:ext cx="10046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</a:t>
            </a:r>
            <a:r>
              <a:rPr lang="pl-PL" sz="5400" b="1" dirty="0" smtClean="0">
                <a:solidFill>
                  <a:schemeClr val="accent6"/>
                </a:solidFill>
              </a:rPr>
              <a:t>Experimental indications ...</a:t>
            </a:r>
          </a:p>
        </p:txBody>
      </p:sp>
    </p:spTree>
    <p:extLst>
      <p:ext uri="{BB962C8B-B14F-4D97-AF65-F5344CB8AC3E}">
        <p14:creationId xmlns:p14="http://schemas.microsoft.com/office/powerpoint/2010/main" val="41889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Oval 2"/>
          <p:cNvSpPr>
            <a:spLocks noChangeArrowheads="1"/>
          </p:cNvSpPr>
          <p:nvPr/>
        </p:nvSpPr>
        <p:spPr bwMode="auto">
          <a:xfrm>
            <a:off x="2928938" y="71438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6531" name="Text Box 3"/>
          <p:cNvSpPr txBox="1">
            <a:spLocks noChangeArrowheads="1"/>
          </p:cNvSpPr>
          <p:nvPr/>
        </p:nvSpPr>
        <p:spPr bwMode="auto">
          <a:xfrm>
            <a:off x="0" y="214313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>
                <a:solidFill>
                  <a:srgbClr val="000000"/>
                </a:solidFill>
              </a:rPr>
              <a:t> </a:t>
            </a:r>
            <a:r>
              <a:rPr lang="en-GB" altLang="pl-PL" sz="4400" i="1" u="none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>
                <a:solidFill>
                  <a:srgbClr val="000000"/>
                </a:solidFill>
              </a:rPr>
              <a:t>3</a:t>
            </a:r>
            <a:r>
              <a:rPr lang="en-GB" altLang="pl-PL" sz="4400" u="none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1046532" name="Text Box 4"/>
          <p:cNvSpPr txBox="1">
            <a:spLocks noChangeArrowheads="1"/>
          </p:cNvSpPr>
          <p:nvPr/>
        </p:nvSpPr>
        <p:spPr bwMode="auto">
          <a:xfrm>
            <a:off x="171450" y="1357313"/>
            <a:ext cx="86868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pl-PL" sz="2800" b="1" i="1" u="none" dirty="0" err="1">
                <a:solidFill>
                  <a:srgbClr val="000000"/>
                </a:solidFill>
              </a:rPr>
              <a:t>dp</a:t>
            </a:r>
            <a:r>
              <a:rPr lang="en-GB" altLang="pl-PL" sz="2800" b="1" i="1" u="none" dirty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2800" b="1" i="1" u="none" dirty="0">
                <a:solidFill>
                  <a:srgbClr val="000000"/>
                </a:solidFill>
              </a:rPr>
              <a:t> </a:t>
            </a:r>
            <a:r>
              <a:rPr lang="en-GB" altLang="pl-PL" sz="2800" b="1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2800" b="1" u="none" dirty="0">
                <a:solidFill>
                  <a:srgbClr val="000000"/>
                </a:solidFill>
              </a:rPr>
              <a:t>He</a:t>
            </a:r>
            <a:r>
              <a:rPr lang="en-GB" altLang="pl-PL" sz="2800" b="1" i="1" u="none" dirty="0" smtClean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pl-PL" altLang="pl-PL" sz="2800" b="1" i="1" u="none" dirty="0" smtClean="0">
                <a:solidFill>
                  <a:srgbClr val="000000"/>
                </a:solidFill>
                <a:latin typeface="Symbol" pitchFamily="18" charset="2"/>
              </a:rPr>
              <a:t>                           </a:t>
            </a:r>
            <a:r>
              <a:rPr lang="el-GR" altLang="pl-PL" sz="2800" b="1" i="1" u="none" dirty="0" smtClean="0">
                <a:solidFill>
                  <a:srgbClr val="000000"/>
                </a:solidFill>
                <a:latin typeface="Calibri"/>
              </a:rPr>
              <a:t>γ</a:t>
            </a:r>
            <a:r>
              <a:rPr lang="en-GB" altLang="pl-PL" sz="2800" b="1" baseline="30000" dirty="0">
                <a:solidFill>
                  <a:srgbClr val="000000"/>
                </a:solidFill>
              </a:rPr>
              <a:t> 3</a:t>
            </a:r>
            <a:r>
              <a:rPr lang="en-GB" altLang="pl-PL" sz="2800" b="1" dirty="0">
                <a:solidFill>
                  <a:srgbClr val="000000"/>
                </a:solidFill>
              </a:rPr>
              <a:t>He</a:t>
            </a:r>
            <a:r>
              <a:rPr lang="en-GB" altLang="pl-PL" sz="2800" b="1" i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altLang="pl-PL" sz="2800" b="1" i="1" dirty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2800" b="1" i="1" dirty="0">
                <a:solidFill>
                  <a:srgbClr val="000000"/>
                </a:solidFill>
              </a:rPr>
              <a:t> </a:t>
            </a:r>
            <a:r>
              <a:rPr lang="en-GB" altLang="pl-PL" sz="2800" b="1" baseline="30000" dirty="0">
                <a:solidFill>
                  <a:srgbClr val="000000"/>
                </a:solidFill>
              </a:rPr>
              <a:t>3</a:t>
            </a:r>
            <a:r>
              <a:rPr lang="en-GB" altLang="pl-PL" sz="2800" b="1" dirty="0">
                <a:solidFill>
                  <a:srgbClr val="000000"/>
                </a:solidFill>
              </a:rPr>
              <a:t>He</a:t>
            </a:r>
            <a:r>
              <a:rPr lang="en-GB" altLang="pl-PL" sz="2800" b="1" i="1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pl-PL" altLang="pl-PL" sz="2000" i="1" dirty="0">
                <a:solidFill>
                  <a:srgbClr val="000000"/>
                </a:solidFill>
                <a:latin typeface="Symbol" pitchFamily="18" charset="2"/>
              </a:rPr>
              <a:t> </a:t>
            </a:r>
            <a:endParaRPr lang="en-GB" altLang="pl-PL" sz="2000" i="1" u="none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3200" i="1" u="none" dirty="0" smtClean="0">
                <a:solidFill>
                  <a:srgbClr val="000000"/>
                </a:solidFill>
              </a:rPr>
              <a:t> </a:t>
            </a:r>
            <a:r>
              <a:rPr lang="en-GB" altLang="pl-PL" sz="3200" i="1" u="none" dirty="0" smtClean="0">
                <a:solidFill>
                  <a:srgbClr val="000000"/>
                </a:solidFill>
              </a:rPr>
              <a:t>                          </a:t>
            </a:r>
            <a:endParaRPr lang="en-GB" altLang="pl-PL" sz="3200" i="1" u="none" dirty="0">
              <a:solidFill>
                <a:srgbClr val="000000"/>
              </a:solidFill>
            </a:endParaRPr>
          </a:p>
        </p:txBody>
      </p:sp>
      <p:sp>
        <p:nvSpPr>
          <p:cNvPr id="1046533" name="Rectangle 5"/>
          <p:cNvSpPr>
            <a:spLocks noChangeArrowheads="1"/>
          </p:cNvSpPr>
          <p:nvPr/>
        </p:nvSpPr>
        <p:spPr bwMode="auto">
          <a:xfrm>
            <a:off x="358775" y="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6534" name="Rectangle 6"/>
          <p:cNvSpPr>
            <a:spLocks noChangeArrowheads="1"/>
          </p:cNvSpPr>
          <p:nvPr/>
        </p:nvSpPr>
        <p:spPr bwMode="auto">
          <a:xfrm>
            <a:off x="-2268760" y="5979120"/>
            <a:ext cx="9358313" cy="3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 dirty="0">
                <a:solidFill>
                  <a:srgbClr val="000000"/>
                </a:solidFill>
                <a:latin typeface="Arial" pitchFamily="34" charset="0"/>
              </a:rPr>
              <a:t>ANKE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T.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Mersmann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 et al</a:t>
            </a:r>
            <a:r>
              <a:rPr lang="en-GB" altLang="pl-PL" sz="1400" u="none" dirty="0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400" u="none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Phys. Rev.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GB" altLang="pl-PL" sz="1200" b="1" u="none" dirty="0">
                <a:solidFill>
                  <a:srgbClr val="000000"/>
                </a:solidFill>
                <a:latin typeface="Arial" pitchFamily="34" charset="0"/>
              </a:rPr>
              <a:t>98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 242301 (2007)</a:t>
            </a:r>
          </a:p>
        </p:txBody>
      </p:sp>
      <p:sp>
        <p:nvSpPr>
          <p:cNvPr id="1046535" name="Rectangle 7"/>
          <p:cNvSpPr>
            <a:spLocks noChangeArrowheads="1"/>
          </p:cNvSpPr>
          <p:nvPr/>
        </p:nvSpPr>
        <p:spPr bwMode="auto">
          <a:xfrm>
            <a:off x="-2124744" y="6411168"/>
            <a:ext cx="9034462" cy="3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COSY-11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Smyrski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al., Phys.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pl-PL" sz="1200" b="1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 649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258-262 (2007)</a:t>
            </a:r>
          </a:p>
        </p:txBody>
      </p:sp>
      <p:grpSp>
        <p:nvGrpSpPr>
          <p:cNvPr id="1046536" name="Group 8"/>
          <p:cNvGrpSpPr>
            <a:grpSpLocks/>
          </p:cNvGrpSpPr>
          <p:nvPr/>
        </p:nvGrpSpPr>
        <p:grpSpPr bwMode="auto">
          <a:xfrm>
            <a:off x="-67337" y="2271398"/>
            <a:ext cx="7290429" cy="5838576"/>
            <a:chOff x="315" y="1774"/>
            <a:chExt cx="5445" cy="5037"/>
          </a:xfrm>
        </p:grpSpPr>
        <p:pic>
          <p:nvPicPr>
            <p:cNvPr id="1046537" name="Picture 9" descr="crosssection_ak_nur_ANK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774"/>
              <a:ext cx="5445" cy="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6538" name="Text Box 10"/>
            <p:cNvSpPr txBox="1">
              <a:spLocks noChangeArrowheads="1"/>
            </p:cNvSpPr>
            <p:nvPr/>
          </p:nvSpPr>
          <p:spPr bwMode="auto">
            <a:xfrm>
              <a:off x="1518" y="6413"/>
              <a:ext cx="4030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pl-PL" sz="1400" u="none" dirty="0"/>
                <a:t>T. </a:t>
              </a:r>
              <a:r>
                <a:rPr lang="de-DE" altLang="pl-PL" sz="1400" u="none" dirty="0" err="1"/>
                <a:t>Mersmann</a:t>
              </a:r>
              <a:r>
                <a:rPr lang="de-DE" altLang="pl-PL" sz="1400" u="none" dirty="0"/>
                <a:t> et al., Phys. </a:t>
              </a:r>
              <a:r>
                <a:rPr lang="de-DE" altLang="pl-PL" sz="1400" u="none" dirty="0" err="1"/>
                <a:t>Rev</a:t>
              </a:r>
              <a:r>
                <a:rPr lang="de-DE" altLang="pl-PL" sz="1400" u="none" dirty="0"/>
                <a:t>. </a:t>
              </a:r>
              <a:r>
                <a:rPr lang="de-DE" altLang="pl-PL" sz="1400" u="none" dirty="0" err="1"/>
                <a:t>Lett</a:t>
              </a:r>
              <a:r>
                <a:rPr lang="de-DE" altLang="pl-PL" sz="1400" u="none" dirty="0"/>
                <a:t>. 98, 242301 (2007)</a:t>
              </a:r>
              <a:r>
                <a:rPr lang="de-DE" altLang="pl-PL" sz="2400" u="none" dirty="0"/>
                <a:t> </a:t>
              </a:r>
            </a:p>
          </p:txBody>
        </p:sp>
      </p:grpSp>
      <p:grpSp>
        <p:nvGrpSpPr>
          <p:cNvPr id="20" name="Group 39"/>
          <p:cNvGrpSpPr>
            <a:grpSpLocks noChangeAspect="1"/>
          </p:cNvGrpSpPr>
          <p:nvPr/>
        </p:nvGrpSpPr>
        <p:grpSpPr bwMode="auto">
          <a:xfrm>
            <a:off x="8367843" y="1734891"/>
            <a:ext cx="524637" cy="621083"/>
            <a:chOff x="3243" y="2312"/>
            <a:chExt cx="408" cy="483"/>
          </a:xfrm>
        </p:grpSpPr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23" name="Grupa 22"/>
          <p:cNvGrpSpPr>
            <a:grpSpLocks noChangeAspect="1"/>
          </p:cNvGrpSpPr>
          <p:nvPr/>
        </p:nvGrpSpPr>
        <p:grpSpPr>
          <a:xfrm rot="1503792">
            <a:off x="6852450" y="183552"/>
            <a:ext cx="1339327" cy="1545168"/>
            <a:chOff x="2991728" y="2917567"/>
            <a:chExt cx="2578230" cy="3019664"/>
          </a:xfrm>
        </p:grpSpPr>
        <p:sp>
          <p:nvSpPr>
            <p:cNvPr id="24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9" name="Elipsa 28"/>
          <p:cNvSpPr/>
          <p:nvPr/>
        </p:nvSpPr>
        <p:spPr>
          <a:xfrm>
            <a:off x="6706070" y="332656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69" y="2492896"/>
            <a:ext cx="4450979" cy="34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58136"/>
            <a:ext cx="4810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548216" y="1836113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COSY</a:t>
            </a:r>
            <a:endParaRPr lang="pl-PL" sz="3200" b="1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464868" y="1825660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MAMI</a:t>
            </a:r>
            <a:endParaRPr lang="pl-PL" sz="2800" b="1" dirty="0"/>
          </a:p>
        </p:txBody>
      </p:sp>
      <p:sp>
        <p:nvSpPr>
          <p:cNvPr id="3" name="Prostokąt 2"/>
          <p:cNvSpPr/>
          <p:nvPr/>
        </p:nvSpPr>
        <p:spPr>
          <a:xfrm>
            <a:off x="4480719" y="1295400"/>
            <a:ext cx="2179513" cy="5359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4768751" y="1812948"/>
            <a:ext cx="2179513" cy="5359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763688" y="62373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267744" y="5974742"/>
            <a:ext cx="9358313" cy="79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Arial" pitchFamily="34" charset="0"/>
              </a:rPr>
              <a:t>MAMI</a:t>
            </a:r>
            <a:r>
              <a:rPr lang="en-GB" altLang="pl-PL" sz="1600" u="none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pl-PL" altLang="pl-PL" sz="1800" u="none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1200" dirty="0" smtClean="0">
                <a:solidFill>
                  <a:srgbClr val="000000"/>
                </a:solidFill>
                <a:latin typeface="Arial" pitchFamily="34" charset="0"/>
              </a:rPr>
              <a:t>M. Pfeiffer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et al</a:t>
            </a:r>
            <a:r>
              <a:rPr lang="en-GB" altLang="pl-PL" sz="1400" u="none" dirty="0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400" u="none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Phys. Rev.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GB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9</a:t>
            </a:r>
            <a:r>
              <a:rPr lang="pl-PL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520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01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200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pl-PL" altLang="pl-PL" sz="1200" u="none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      F.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Pheron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et al.,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Phys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pl-PL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 B709  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21 (2012) </a:t>
            </a:r>
            <a:endParaRPr lang="en-GB" altLang="pl-PL" sz="1200" u="none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19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171450" y="1357313"/>
            <a:ext cx="86868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pl-PL" sz="3200" i="1" u="none">
                <a:solidFill>
                  <a:srgbClr val="000000"/>
                </a:solidFill>
              </a:rPr>
              <a:t>dp</a:t>
            </a:r>
            <a:r>
              <a:rPr lang="en-GB" altLang="pl-PL" sz="3200" i="1" u="none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3200" i="1" u="none">
                <a:solidFill>
                  <a:srgbClr val="000000"/>
                </a:solidFill>
              </a:rPr>
              <a:t> </a:t>
            </a:r>
            <a:r>
              <a:rPr lang="en-GB" altLang="pl-PL" sz="3200" u="none" baseline="30000">
                <a:solidFill>
                  <a:srgbClr val="000000"/>
                </a:solidFill>
              </a:rPr>
              <a:t>3</a:t>
            </a:r>
            <a:r>
              <a:rPr lang="en-GB" altLang="pl-PL" sz="3200" u="none">
                <a:solidFill>
                  <a:srgbClr val="000000"/>
                </a:solidFill>
              </a:rPr>
              <a:t>He</a:t>
            </a:r>
            <a:r>
              <a:rPr lang="en-GB" altLang="pl-PL" sz="3200" i="1" u="none">
                <a:solidFill>
                  <a:srgbClr val="000000"/>
                </a:solidFill>
                <a:latin typeface="Symbol" pitchFamily="18" charset="2"/>
              </a:rPr>
              <a:t></a:t>
            </a:r>
            <a:endParaRPr lang="en-GB" altLang="pl-PL" sz="2000" i="1" u="none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3200" i="1" u="none">
                <a:solidFill>
                  <a:srgbClr val="000000"/>
                </a:solidFill>
              </a:rPr>
              <a:t>                          </a:t>
            </a:r>
          </a:p>
        </p:txBody>
      </p:sp>
      <p:sp>
        <p:nvSpPr>
          <p:cNvPr id="1230853" name="Rectangle 5"/>
          <p:cNvSpPr>
            <a:spLocks noChangeArrowheads="1"/>
          </p:cNvSpPr>
          <p:nvPr/>
        </p:nvSpPr>
        <p:spPr bwMode="auto">
          <a:xfrm>
            <a:off x="358775" y="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-177800" y="6940550"/>
            <a:ext cx="93583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>
                <a:solidFill>
                  <a:srgbClr val="000000"/>
                </a:solidFill>
                <a:latin typeface="Arial" pitchFamily="34" charset="0"/>
              </a:rPr>
              <a:t>ANKE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T. Mersmann et al</a:t>
            </a:r>
            <a:r>
              <a:rPr lang="en-GB" altLang="pl-PL" sz="1800" u="none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800" u="none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Phys. Rev. Lett. </a:t>
            </a:r>
            <a:r>
              <a:rPr lang="en-GB" altLang="pl-PL" sz="1600" b="1" u="none">
                <a:solidFill>
                  <a:srgbClr val="000000"/>
                </a:solidFill>
                <a:latin typeface="Arial" pitchFamily="34" charset="0"/>
              </a:rPr>
              <a:t>98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 242301 (2007)</a:t>
            </a:r>
          </a:p>
        </p:txBody>
      </p:sp>
      <p:sp>
        <p:nvSpPr>
          <p:cNvPr id="1230855" name="Rectangle 7"/>
          <p:cNvSpPr>
            <a:spLocks noChangeArrowheads="1"/>
          </p:cNvSpPr>
          <p:nvPr/>
        </p:nvSpPr>
        <p:spPr bwMode="auto">
          <a:xfrm>
            <a:off x="1588" y="7419975"/>
            <a:ext cx="90344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COSY-11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J. Smyrski et al., Phys. Lett </a:t>
            </a:r>
            <a:r>
              <a:rPr lang="en-GB" altLang="pl-PL" sz="16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 649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258-262 (2007)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5583238" y="2500313"/>
            <a:ext cx="22463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|Re(a)| &gt; Im(a) </a:t>
            </a:r>
          </a:p>
        </p:txBody>
      </p:sp>
      <p:sp>
        <p:nvSpPr>
          <p:cNvPr id="1230857" name="Text Box 9"/>
          <p:cNvSpPr txBox="1">
            <a:spLocks noChangeArrowheads="1"/>
          </p:cNvSpPr>
          <p:nvPr/>
        </p:nvSpPr>
        <p:spPr bwMode="auto">
          <a:xfrm>
            <a:off x="4857750" y="4143375"/>
            <a:ext cx="39592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|Re(a)| = 2.9 </a:t>
            </a:r>
            <a:r>
              <a:rPr lang="en-GB" altLang="pl-PL" u="none">
                <a:solidFill>
                  <a:srgbClr val="000000"/>
                </a:solidFill>
              </a:rPr>
              <a:t>±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 0.6 fm</a:t>
            </a:r>
          </a:p>
        </p:txBody>
      </p:sp>
      <p:sp>
        <p:nvSpPr>
          <p:cNvPr id="1230858" name="Text Box 10"/>
          <p:cNvSpPr txBox="1">
            <a:spLocks noChangeArrowheads="1"/>
          </p:cNvSpPr>
          <p:nvPr/>
        </p:nvSpPr>
        <p:spPr bwMode="auto">
          <a:xfrm>
            <a:off x="4857750" y="4622800"/>
            <a:ext cx="39592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Im(a) = 3.2 ± 0.4 fm</a:t>
            </a:r>
          </a:p>
        </p:txBody>
      </p:sp>
      <p:sp>
        <p:nvSpPr>
          <p:cNvPr id="1230859" name="Text Box 11"/>
          <p:cNvSpPr txBox="1">
            <a:spLocks noChangeArrowheads="1"/>
          </p:cNvSpPr>
          <p:nvPr/>
        </p:nvSpPr>
        <p:spPr bwMode="auto">
          <a:xfrm>
            <a:off x="4433888" y="3214688"/>
            <a:ext cx="4464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σ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tot 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= p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cm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/p</a:t>
            </a:r>
            <a:r>
              <a:rPr lang="en-GB" altLang="pl-PL" u="none" baseline="30000">
                <a:solidFill>
                  <a:srgbClr val="000000"/>
                </a:solidFill>
                <a:latin typeface="Arial" pitchFamily="34" charset="0"/>
              </a:rPr>
              <a:t>cm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beam 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|f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B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/(1-i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p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</a:rPr>
              <a:t>cm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)|</a:t>
            </a:r>
            <a:r>
              <a:rPr lang="en-GB" altLang="pl-PL" u="none" baseline="30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2308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92288"/>
            <a:ext cx="4140200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8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668463"/>
            <a:ext cx="4500562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862" name="Text Box 14"/>
          <p:cNvSpPr txBox="1">
            <a:spLocks noChangeArrowheads="1"/>
          </p:cNvSpPr>
          <p:nvPr/>
        </p:nvSpPr>
        <p:spPr bwMode="auto">
          <a:xfrm>
            <a:off x="4788024" y="1462217"/>
            <a:ext cx="4033019" cy="310599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altLang="pl-PL" sz="1400" i="1" u="none" dirty="0" err="1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C.Wilkin</a:t>
            </a:r>
            <a:r>
              <a:rPr lang="pl-PL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 et al.</a:t>
            </a:r>
            <a:r>
              <a:rPr lang="en-GB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, </a:t>
            </a:r>
            <a:r>
              <a:rPr lang="pl-PL" altLang="pl-PL" sz="1400" i="1" u="none" dirty="0" err="1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Phys</a:t>
            </a:r>
            <a:r>
              <a:rPr lang="pl-PL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. </a:t>
            </a:r>
            <a:r>
              <a:rPr lang="pl-PL" altLang="pl-PL" sz="1400" i="1" u="none" dirty="0" err="1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Lett</a:t>
            </a:r>
            <a:r>
              <a:rPr lang="pl-PL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. B654 </a:t>
            </a:r>
            <a:r>
              <a:rPr lang="en-GB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(2007)</a:t>
            </a:r>
            <a:r>
              <a:rPr lang="pl-PL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 92</a:t>
            </a:r>
            <a:r>
              <a:rPr lang="ar-SA" altLang="pl-PL" sz="18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‏</a:t>
            </a:r>
            <a:endParaRPr lang="en-GB" altLang="pl-PL" sz="1800" i="1" u="none" dirty="0">
              <a:solidFill>
                <a:srgbClr val="000000"/>
              </a:solidFill>
              <a:latin typeface="Arial" pitchFamily="34" charset="0"/>
              <a:cs typeface="Lucida Sans Unicode" pitchFamily="34" charset="0"/>
            </a:endParaRPr>
          </a:p>
        </p:txBody>
      </p:sp>
      <p:pic>
        <p:nvPicPr>
          <p:cNvPr id="12308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3460"/>
          <a:stretch>
            <a:fillRect/>
          </a:stretch>
        </p:blipFill>
        <p:spPr bwMode="auto">
          <a:xfrm>
            <a:off x="-180975" y="908050"/>
            <a:ext cx="4764088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50" name="Oval 2"/>
          <p:cNvSpPr>
            <a:spLocks noChangeArrowheads="1"/>
          </p:cNvSpPr>
          <p:nvPr/>
        </p:nvSpPr>
        <p:spPr bwMode="auto">
          <a:xfrm>
            <a:off x="3132138" y="44450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851" name="Text Box 3"/>
          <p:cNvSpPr txBox="1">
            <a:spLocks noChangeArrowheads="1"/>
          </p:cNvSpPr>
          <p:nvPr/>
        </p:nvSpPr>
        <p:spPr bwMode="auto">
          <a:xfrm>
            <a:off x="250825" y="10160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>
                <a:solidFill>
                  <a:srgbClr val="000000"/>
                </a:solidFill>
              </a:rPr>
              <a:t> </a:t>
            </a:r>
            <a:r>
              <a:rPr lang="en-GB" altLang="pl-PL" sz="4400" i="1" u="none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>
                <a:solidFill>
                  <a:srgbClr val="000000"/>
                </a:solidFill>
              </a:rPr>
              <a:t> - </a:t>
            </a:r>
            <a:r>
              <a:rPr lang="en-GB" altLang="pl-PL" sz="4400" u="none">
                <a:solidFill>
                  <a:srgbClr val="000000"/>
                </a:solidFill>
              </a:rPr>
              <a:t>He</a:t>
            </a:r>
          </a:p>
        </p:txBody>
      </p:sp>
      <p:grpSp>
        <p:nvGrpSpPr>
          <p:cNvPr id="23" name="Group 39"/>
          <p:cNvGrpSpPr>
            <a:grpSpLocks noChangeAspect="1"/>
          </p:cNvGrpSpPr>
          <p:nvPr/>
        </p:nvGrpSpPr>
        <p:grpSpPr bwMode="auto">
          <a:xfrm>
            <a:off x="2267744" y="548680"/>
            <a:ext cx="524637" cy="621083"/>
            <a:chOff x="3243" y="2312"/>
            <a:chExt cx="408" cy="483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26" name="Grupa 25"/>
          <p:cNvGrpSpPr>
            <a:grpSpLocks noChangeAspect="1"/>
          </p:cNvGrpSpPr>
          <p:nvPr/>
        </p:nvGrpSpPr>
        <p:grpSpPr>
          <a:xfrm>
            <a:off x="683568" y="5222106"/>
            <a:ext cx="1563903" cy="1545168"/>
            <a:chOff x="3426769" y="2917567"/>
            <a:chExt cx="3010542" cy="3019664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 rot="12539880">
              <a:off x="3426769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 rot="12539880">
              <a:off x="5188591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3" name="Group 39"/>
          <p:cNvGrpSpPr>
            <a:grpSpLocks noChangeAspect="1"/>
          </p:cNvGrpSpPr>
          <p:nvPr/>
        </p:nvGrpSpPr>
        <p:grpSpPr bwMode="auto">
          <a:xfrm>
            <a:off x="2679211" y="5688237"/>
            <a:ext cx="524637" cy="621083"/>
            <a:chOff x="3243" y="2312"/>
            <a:chExt cx="408" cy="483"/>
          </a:xfrm>
        </p:grpSpPr>
        <p:sp>
          <p:nvSpPr>
            <p:cNvPr id="34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36" name="Grupa 35"/>
          <p:cNvGrpSpPr>
            <a:grpSpLocks noChangeAspect="1"/>
          </p:cNvGrpSpPr>
          <p:nvPr/>
        </p:nvGrpSpPr>
        <p:grpSpPr>
          <a:xfrm rot="1503792">
            <a:off x="443738" y="16712"/>
            <a:ext cx="1339327" cy="1545168"/>
            <a:chOff x="2991728" y="2917567"/>
            <a:chExt cx="2578230" cy="3019664"/>
          </a:xfrm>
        </p:grpSpPr>
        <p:sp>
          <p:nvSpPr>
            <p:cNvPr id="37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42" name="Elipsa 41"/>
          <p:cNvSpPr/>
          <p:nvPr/>
        </p:nvSpPr>
        <p:spPr>
          <a:xfrm>
            <a:off x="343991" y="128375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496391" y="5157192"/>
            <a:ext cx="1902938" cy="1711350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5076056" y="5733256"/>
            <a:ext cx="3533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COSY-11 ,  COSY-ANKE</a:t>
            </a:r>
          </a:p>
          <a:p>
            <a:r>
              <a:rPr lang="pl-PL" b="1" dirty="0"/>
              <a:t>a</a:t>
            </a:r>
            <a:r>
              <a:rPr lang="pl-PL" b="1" dirty="0" smtClean="0"/>
              <a:t>nd </a:t>
            </a:r>
            <a:r>
              <a:rPr lang="pl-PL" b="1" dirty="0" err="1" smtClean="0"/>
              <a:t>also</a:t>
            </a:r>
            <a:r>
              <a:rPr lang="pl-PL" b="1" dirty="0" smtClean="0"/>
              <a:t> MAMI …</a:t>
            </a:r>
            <a:endParaRPr lang="pl-PL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6997975"/>
            <a:ext cx="13382563" cy="161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945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468560" y="2898810"/>
            <a:ext cx="8090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</a:t>
            </a:r>
            <a:r>
              <a:rPr lang="pl-PL" sz="5400" b="1" dirty="0" smtClean="0">
                <a:solidFill>
                  <a:schemeClr val="accent6"/>
                </a:solidFill>
              </a:rPr>
              <a:t>Expected signature ...</a:t>
            </a:r>
          </a:p>
        </p:txBody>
      </p:sp>
    </p:spTree>
    <p:extLst>
      <p:ext uri="{BB962C8B-B14F-4D97-AF65-F5344CB8AC3E}">
        <p14:creationId xmlns:p14="http://schemas.microsoft.com/office/powerpoint/2010/main" val="40974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18"/>
          <p:cNvSpPr>
            <a:spLocks noChangeArrowheads="1"/>
          </p:cNvSpPr>
          <p:nvPr/>
        </p:nvSpPr>
        <p:spPr bwMode="auto">
          <a:xfrm rot="12539880">
            <a:off x="3778389" y="3195051"/>
            <a:ext cx="800840" cy="7849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 rot="12539880">
            <a:off x="4695565" y="2773547"/>
            <a:ext cx="812539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828434" y="2685136"/>
            <a:ext cx="1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 rot="12539880">
            <a:off x="4479541" y="3853666"/>
            <a:ext cx="812540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614867" y="3781806"/>
            <a:ext cx="138463" cy="5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952359" name="Group 39"/>
          <p:cNvGrpSpPr>
            <a:grpSpLocks/>
          </p:cNvGrpSpPr>
          <p:nvPr/>
        </p:nvGrpSpPr>
        <p:grpSpPr bwMode="auto">
          <a:xfrm>
            <a:off x="5148759" y="3843313"/>
            <a:ext cx="647700" cy="720725"/>
            <a:chOff x="3243" y="2341"/>
            <a:chExt cx="408" cy="454"/>
          </a:xfrm>
        </p:grpSpPr>
        <p:sp>
          <p:nvSpPr>
            <p:cNvPr id="8213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14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952336" name="Oval 16"/>
          <p:cNvSpPr>
            <a:spLocks noChangeArrowheads="1"/>
          </p:cNvSpPr>
          <p:nvPr/>
        </p:nvSpPr>
        <p:spPr bwMode="auto">
          <a:xfrm>
            <a:off x="4426322" y="3789040"/>
            <a:ext cx="1008063" cy="894905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7" name="Rectangle 17"/>
          <p:cNvSpPr>
            <a:spLocks noChangeArrowheads="1"/>
          </p:cNvSpPr>
          <p:nvPr/>
        </p:nvSpPr>
        <p:spPr bwMode="auto">
          <a:xfrm>
            <a:off x="4642346" y="3918000"/>
            <a:ext cx="79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38" name="Oval 18"/>
          <p:cNvSpPr>
            <a:spLocks noChangeArrowheads="1"/>
          </p:cNvSpPr>
          <p:nvPr/>
        </p:nvSpPr>
        <p:spPr bwMode="auto">
          <a:xfrm>
            <a:off x="3676672" y="3140968"/>
            <a:ext cx="1008063" cy="85307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9" name="Rectangle 19"/>
          <p:cNvSpPr>
            <a:spLocks noChangeArrowheads="1"/>
          </p:cNvSpPr>
          <p:nvPr/>
        </p:nvSpPr>
        <p:spPr bwMode="auto">
          <a:xfrm>
            <a:off x="3852292" y="3258904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41" name="Oval 21"/>
          <p:cNvSpPr>
            <a:spLocks noChangeArrowheads="1"/>
          </p:cNvSpPr>
          <p:nvPr/>
        </p:nvSpPr>
        <p:spPr bwMode="auto">
          <a:xfrm>
            <a:off x="7380684" y="3231853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42" name="Text Box 22"/>
          <p:cNvSpPr txBox="1">
            <a:spLocks noChangeArrowheads="1"/>
          </p:cNvSpPr>
          <p:nvPr/>
        </p:nvSpPr>
        <p:spPr bwMode="auto">
          <a:xfrm>
            <a:off x="7496571" y="3228678"/>
            <a:ext cx="527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u="none" dirty="0" smtClean="0">
                <a:cs typeface="Times New Roman" pitchFamily="18" charset="0"/>
              </a:rPr>
              <a:t>π‾</a:t>
            </a:r>
            <a:endParaRPr lang="el-GR" sz="3200" u="none" dirty="0">
              <a:cs typeface="Times New Roman" pitchFamily="18" charset="0"/>
            </a:endParaRPr>
          </a:p>
        </p:txBody>
      </p:sp>
      <p:sp>
        <p:nvSpPr>
          <p:cNvPr id="952343" name="Line 23"/>
          <p:cNvSpPr>
            <a:spLocks noChangeShapeType="1"/>
          </p:cNvSpPr>
          <p:nvPr/>
        </p:nvSpPr>
        <p:spPr bwMode="auto">
          <a:xfrm flipV="1">
            <a:off x="4566493" y="3563045"/>
            <a:ext cx="2814191" cy="28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52346" name="Line 26"/>
          <p:cNvSpPr>
            <a:spLocks noChangeShapeType="1"/>
          </p:cNvSpPr>
          <p:nvPr/>
        </p:nvSpPr>
        <p:spPr bwMode="auto">
          <a:xfrm flipH="1">
            <a:off x="1564895" y="3588271"/>
            <a:ext cx="2215389" cy="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 rot="12539880">
            <a:off x="753682" y="3234493"/>
            <a:ext cx="812539" cy="79645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899592" y="3172247"/>
            <a:ext cx="215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0" y="7503839"/>
            <a:ext cx="943203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pl-PL" dirty="0" smtClean="0"/>
              <a:t>                      Talk by </a:t>
            </a:r>
            <a:r>
              <a:rPr lang="pl-PL" b="1" dirty="0" smtClean="0"/>
              <a:t>Wojciech Krzemień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conference</a:t>
            </a:r>
            <a:r>
              <a:rPr lang="pl-PL" dirty="0" smtClean="0"/>
              <a:t> …</a:t>
            </a:r>
            <a:endParaRPr lang="pl-PL" b="1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187743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THE</a:t>
            </a:r>
            <a:r>
              <a:rPr lang="pl-PL" sz="44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4400" b="1" dirty="0">
                <a:solidFill>
                  <a:schemeClr val="tx2"/>
                </a:solidFill>
                <a:latin typeface="Arial" pitchFamily="34" charset="0"/>
              </a:rPr>
              <a:t>ETA-MESIC NUCLEUS</a:t>
            </a:r>
            <a:endParaRPr lang="pl-PL" sz="4400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η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meson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bound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with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nucleus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via </a:t>
            </a:r>
          </a:p>
          <a:p>
            <a:pPr algn="ctr">
              <a:spcAft>
                <a:spcPts val="0"/>
              </a:spcAft>
            </a:pP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STRONG </a:t>
            </a:r>
            <a:r>
              <a:rPr lang="pl-PL" sz="3600" dirty="0" smtClean="0">
                <a:solidFill>
                  <a:schemeClr val="tx2"/>
                </a:solidFill>
                <a:latin typeface="Arial" pitchFamily="34" charset="0"/>
              </a:rPr>
              <a:t>INTERACTION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44239" y="6237312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 rot="12539880">
            <a:off x="5215261" y="3363199"/>
            <a:ext cx="800840" cy="7849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9978153" y="2837536"/>
            <a:ext cx="1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9764586" y="3934206"/>
            <a:ext cx="138463" cy="5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7" name="Elipsa 36"/>
          <p:cNvSpPr/>
          <p:nvPr/>
        </p:nvSpPr>
        <p:spPr>
          <a:xfrm>
            <a:off x="3491880" y="2283157"/>
            <a:ext cx="3069726" cy="2782978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2.19653E-6 C -0.03611 0.06844 -0.10746 0.08486 -0.15885 0.0363 C -0.21006 -0.01202 -0.22222 -0.10705 -0.18593 -0.17549 C -0.14947 -0.24416 -0.07829 -0.25988 -0.02691 -0.21156 C 0.02448 -0.163 0.03664 -0.06844 -4.44444E-6 -2.19653E-6 Z " pathEditMode="relative" rAng="7520012" ptsTypes="fffff">
                                      <p:cBhvr>
                                        <p:cTn id="6" dur="3000" fill="hold"/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8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5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52336" grpId="0" animBg="1"/>
      <p:bldP spid="952336" grpId="1" animBg="1"/>
      <p:bldP spid="952337" grpId="0"/>
      <p:bldP spid="952337" grpId="1"/>
      <p:bldP spid="952338" grpId="0" animBg="1"/>
      <p:bldP spid="952338" grpId="1" animBg="1"/>
      <p:bldP spid="952339" grpId="0"/>
      <p:bldP spid="952339" grpId="1"/>
      <p:bldP spid="952341" grpId="0" animBg="1"/>
      <p:bldP spid="952342" grpId="0"/>
      <p:bldP spid="952343" grpId="0" animBg="1"/>
      <p:bldP spid="952346" grpId="0" animBg="1"/>
      <p:bldP spid="31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9180512" cy="1522853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44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6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pl-PL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en-GB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9" y="1474066"/>
            <a:ext cx="7564087" cy="541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pole tekstowe 1"/>
          <p:cNvSpPr txBox="1">
            <a:spLocks noChangeArrowheads="1"/>
          </p:cNvSpPr>
          <p:nvPr/>
        </p:nvSpPr>
        <p:spPr bwMode="auto">
          <a:xfrm>
            <a:off x="1637922" y="2276872"/>
            <a:ext cx="30060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SIMULATIONS</a:t>
            </a:r>
            <a:endParaRPr lang="pl-PL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8500"/>
            <a:ext cx="79248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532063" y="76200"/>
            <a:ext cx="40782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000CC"/>
              </a:buClr>
              <a:buFont typeface="Arial" pitchFamily="34" charset="0"/>
              <a:buNone/>
            </a:pP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CO</a:t>
            </a:r>
            <a:r>
              <a:rPr lang="en-GB" altLang="pl-PL" sz="2400" b="1">
                <a:solidFill>
                  <a:srgbClr val="0000CC"/>
                </a:solidFill>
                <a:latin typeface="Arial" pitchFamily="34" charset="0"/>
              </a:rPr>
              <a:t>oler </a:t>
            </a: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SY</a:t>
            </a:r>
            <a:r>
              <a:rPr lang="en-GB" altLang="pl-PL" sz="2400" b="1">
                <a:solidFill>
                  <a:srgbClr val="0000CC"/>
                </a:solidFill>
                <a:latin typeface="Arial" pitchFamily="34" charset="0"/>
              </a:rPr>
              <a:t>nchrotron </a:t>
            </a: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COSY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541338" y="-2346325"/>
            <a:ext cx="5899151" cy="2300287"/>
            <a:chOff x="-341" y="-1478"/>
            <a:chExt cx="3716" cy="1449"/>
          </a:xfrm>
        </p:grpSpPr>
        <p:sp>
          <p:nvSpPr>
            <p:cNvPr id="23562" name="Rectangle 4"/>
            <p:cNvSpPr>
              <a:spLocks noChangeArrowheads="1"/>
            </p:cNvSpPr>
            <p:nvPr/>
          </p:nvSpPr>
          <p:spPr bwMode="auto">
            <a:xfrm>
              <a:off x="-341" y="-1478"/>
              <a:ext cx="3717" cy="49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spolaryzowana lub niespolaryzowana 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wiązka protonów i deuteronów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       </a:t>
              </a:r>
            </a:p>
          </p:txBody>
        </p:sp>
        <p:sp>
          <p:nvSpPr>
            <p:cNvPr id="23563" name="Rectangle 5"/>
            <p:cNvSpPr>
              <a:spLocks noChangeArrowheads="1"/>
            </p:cNvSpPr>
            <p:nvPr/>
          </p:nvSpPr>
          <p:spPr bwMode="auto">
            <a:xfrm>
              <a:off x="-341" y="-979"/>
              <a:ext cx="3717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chłodzenie stochasyczne i elektronowe</a:t>
              </a:r>
            </a:p>
          </p:txBody>
        </p:sp>
        <p:sp>
          <p:nvSpPr>
            <p:cNvPr id="23564" name="Rectangle 6"/>
            <p:cNvSpPr>
              <a:spLocks noChangeArrowheads="1"/>
            </p:cNvSpPr>
            <p:nvPr/>
          </p:nvSpPr>
          <p:spPr bwMode="auto">
            <a:xfrm>
              <a:off x="-341" y="-649"/>
              <a:ext cx="3717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zakres pędu: 600 – 3700 MeV/c</a:t>
              </a:r>
            </a:p>
          </p:txBody>
        </p:sp>
        <p:sp>
          <p:nvSpPr>
            <p:cNvPr id="23565" name="Rectangle 7"/>
            <p:cNvSpPr>
              <a:spLocks noChangeArrowheads="1"/>
            </p:cNvSpPr>
            <p:nvPr/>
          </p:nvSpPr>
          <p:spPr bwMode="auto">
            <a:xfrm>
              <a:off x="-341" y="-321"/>
              <a:ext cx="3717" cy="2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produkcja mezonów do  </a:t>
              </a:r>
              <a:r>
                <a:rPr lang="en-GB" altLang="pl-PL" sz="2000">
                  <a:solidFill>
                    <a:srgbClr val="FF0000"/>
                  </a:solidFill>
                  <a:latin typeface="Symbol" pitchFamily="18" charset="2"/>
                </a:rPr>
                <a:t></a:t>
              </a: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(1020) włącznie</a:t>
              </a: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3779838" y="-2438400"/>
            <a:ext cx="4748212" cy="2298700"/>
            <a:chOff x="2381" y="-1536"/>
            <a:chExt cx="2991" cy="1448"/>
          </a:xfrm>
        </p:grpSpPr>
        <p:sp>
          <p:nvSpPr>
            <p:cNvPr id="23558" name="Rectangle 9"/>
            <p:cNvSpPr>
              <a:spLocks noChangeArrowheads="1"/>
            </p:cNvSpPr>
            <p:nvPr/>
          </p:nvSpPr>
          <p:spPr bwMode="auto">
            <a:xfrm>
              <a:off x="2381" y="-1536"/>
              <a:ext cx="2992" cy="49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polarised and unpolarised proton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       and deuteron beams</a:t>
              </a:r>
            </a:p>
          </p:txBody>
        </p:sp>
        <p:sp>
          <p:nvSpPr>
            <p:cNvPr id="23559" name="Rectangle 10"/>
            <p:cNvSpPr>
              <a:spLocks noChangeArrowheads="1"/>
            </p:cNvSpPr>
            <p:nvPr/>
          </p:nvSpPr>
          <p:spPr bwMode="auto">
            <a:xfrm>
              <a:off x="2381" y="-1037"/>
              <a:ext cx="2992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stochastic and electron cooling</a:t>
              </a:r>
            </a:p>
          </p:txBody>
        </p:sp>
        <p:sp>
          <p:nvSpPr>
            <p:cNvPr id="23560" name="Rectangle 11"/>
            <p:cNvSpPr>
              <a:spLocks noChangeArrowheads="1"/>
            </p:cNvSpPr>
            <p:nvPr/>
          </p:nvSpPr>
          <p:spPr bwMode="auto">
            <a:xfrm>
              <a:off x="2381" y="-706"/>
              <a:ext cx="2992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momentum range: 600 – 3700 MeV/c</a:t>
              </a:r>
            </a:p>
          </p:txBody>
        </p:sp>
        <p:sp>
          <p:nvSpPr>
            <p:cNvPr id="23561" name="Rectangle 12"/>
            <p:cNvSpPr>
              <a:spLocks noChangeArrowheads="1"/>
            </p:cNvSpPr>
            <p:nvPr/>
          </p:nvSpPr>
          <p:spPr bwMode="auto">
            <a:xfrm>
              <a:off x="2381" y="-380"/>
              <a:ext cx="2992" cy="2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meson production  up to </a:t>
              </a:r>
              <a:r>
                <a:rPr lang="en-GB" altLang="pl-PL" sz="2000">
                  <a:solidFill>
                    <a:srgbClr val="FF0000"/>
                  </a:solidFill>
                  <a:latin typeface="Symbol" pitchFamily="18" charset="2"/>
                </a:rPr>
                <a:t></a:t>
              </a: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(1020)</a:t>
              </a:r>
              <a:r>
                <a:rPr lang="ar-SA" altLang="pl-PL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‏</a:t>
              </a:r>
              <a:endParaRPr lang="en-GB" altLang="pl-PL" sz="200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992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32" name="Picture 8" descr="eta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3879" y="1772989"/>
            <a:ext cx="3474665" cy="583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2800" b="1" dirty="0"/>
              <a:t> </a:t>
            </a:r>
            <a:r>
              <a:rPr lang="pl-PL" sz="2800" b="1" dirty="0" smtClean="0"/>
              <a:t>  </a:t>
            </a:r>
            <a:r>
              <a:rPr lang="pl-PL" sz="3600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      dp</a:t>
            </a:r>
            <a:r>
              <a:rPr lang="it-IT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3600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3600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X</a:t>
            </a:r>
            <a:endParaRPr lang="pl-PL" sz="36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410628" name="Picture 4" descr="he3_p_m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" y="620688"/>
            <a:ext cx="6120358" cy="62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4779764" y="13176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l-PL" u="none" dirty="0">
                <a:latin typeface="Arial" charset="0"/>
                <a:sym typeface="Symbol" pitchFamily="18" charset="2"/>
              </a:rPr>
              <a:t>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2002160" y="1344613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l-PL" u="none" dirty="0">
                <a:latin typeface="Arial" charset="0"/>
                <a:sym typeface="Symbol" pitchFamily="18" charset="2"/>
              </a:rPr>
              <a:t></a:t>
            </a:r>
          </a:p>
        </p:txBody>
      </p:sp>
      <p:grpSp>
        <p:nvGrpSpPr>
          <p:cNvPr id="10" name="Grupa 9"/>
          <p:cNvGrpSpPr>
            <a:grpSpLocks noChangeAspect="1"/>
          </p:cNvGrpSpPr>
          <p:nvPr/>
        </p:nvGrpSpPr>
        <p:grpSpPr>
          <a:xfrm rot="1503792">
            <a:off x="6517785" y="1006032"/>
            <a:ext cx="1339327" cy="1545168"/>
            <a:chOff x="2991728" y="2917567"/>
            <a:chExt cx="2578230" cy="3019664"/>
          </a:xfrm>
        </p:grpSpPr>
        <p:sp>
          <p:nvSpPr>
            <p:cNvPr id="11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17" name="Group 39"/>
          <p:cNvGrpSpPr>
            <a:grpSpLocks noChangeAspect="1"/>
          </p:cNvGrpSpPr>
          <p:nvPr/>
        </p:nvGrpSpPr>
        <p:grpSpPr bwMode="auto">
          <a:xfrm>
            <a:off x="8151819" y="2598987"/>
            <a:ext cx="524637" cy="621083"/>
            <a:chOff x="3243" y="2312"/>
            <a:chExt cx="408" cy="483"/>
          </a:xfrm>
        </p:grpSpPr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3" name="Elipsa 2"/>
          <p:cNvSpPr/>
          <p:nvPr/>
        </p:nvSpPr>
        <p:spPr>
          <a:xfrm>
            <a:off x="6397457" y="1117695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89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7" name="Oval 3"/>
          <p:cNvSpPr>
            <a:spLocks noChangeArrowheads="1"/>
          </p:cNvSpPr>
          <p:nvPr/>
        </p:nvSpPr>
        <p:spPr bwMode="auto">
          <a:xfrm>
            <a:off x="928688" y="3643313"/>
            <a:ext cx="1143000" cy="571500"/>
          </a:xfrm>
          <a:prstGeom prst="ellipse">
            <a:avLst/>
          </a:prstGeom>
          <a:solidFill>
            <a:srgbClr val="C0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</a:rPr>
              <a:t>WASA</a:t>
            </a:r>
          </a:p>
        </p:txBody>
      </p:sp>
      <p:pic>
        <p:nvPicPr>
          <p:cNvPr id="128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36512" y="5157192"/>
            <a:ext cx="9180512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                                                WASA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                 A WARSHIP </a:t>
            </a:r>
            <a:r>
              <a:rPr lang="pl-PL" dirty="0" err="1" smtClean="0">
                <a:solidFill>
                  <a:schemeClr val="bg1"/>
                </a:solidFill>
              </a:rPr>
              <a:t>built</a:t>
            </a:r>
            <a:r>
              <a:rPr lang="pl-PL" dirty="0" smtClean="0">
                <a:solidFill>
                  <a:schemeClr val="bg1"/>
                </a:solidFill>
              </a:rPr>
              <a:t> for the war with Poland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         </a:t>
            </a:r>
            <a:r>
              <a:rPr lang="pl-PL" dirty="0" err="1" smtClean="0">
                <a:solidFill>
                  <a:schemeClr val="bg1"/>
                </a:solidFill>
              </a:rPr>
              <a:t>which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sank</a:t>
            </a:r>
            <a:r>
              <a:rPr lang="pl-PL" dirty="0" smtClean="0">
                <a:solidFill>
                  <a:schemeClr val="bg1"/>
                </a:solidFill>
              </a:rPr>
              <a:t> in 1628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the middle of Stockholm </a:t>
            </a:r>
            <a:r>
              <a:rPr lang="en-US" dirty="0" err="1">
                <a:solidFill>
                  <a:schemeClr val="bg1"/>
                </a:solidFill>
              </a:rPr>
              <a:t>harbour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                        </a:t>
            </a:r>
            <a:r>
              <a:rPr lang="en-US" dirty="0" smtClean="0">
                <a:solidFill>
                  <a:schemeClr val="bg1"/>
                </a:solidFill>
              </a:rPr>
              <a:t>after </a:t>
            </a:r>
            <a:r>
              <a:rPr lang="en-US" dirty="0">
                <a:solidFill>
                  <a:schemeClr val="bg1"/>
                </a:solidFill>
              </a:rPr>
              <a:t>sailing barely 1300 meters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5242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09" y="-350325"/>
            <a:ext cx="5482532" cy="76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33" y="1854200"/>
            <a:ext cx="5072063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584775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from WASA-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-COSY </a:t>
            </a:r>
            <a:endParaRPr lang="it-IT" sz="48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336704" cy="156966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ctr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mesic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nuclei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dibaryons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    </a:t>
            </a: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619672" y="2276872"/>
            <a:ext cx="6336704" cy="79208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71800" y="5949280"/>
            <a:ext cx="4320480" cy="369332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1800" b="1" dirty="0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P.M., Acta </a:t>
            </a:r>
            <a:r>
              <a:rPr lang="pl-PL" sz="1800" b="1" dirty="0" err="1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. Polon. B 47 (2016) 97 </a:t>
            </a:r>
          </a:p>
        </p:txBody>
      </p:sp>
    </p:spTree>
    <p:extLst>
      <p:ext uri="{BB962C8B-B14F-4D97-AF65-F5344CB8AC3E}">
        <p14:creationId xmlns:p14="http://schemas.microsoft.com/office/powerpoint/2010/main" val="1902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04875"/>
            <a:ext cx="6553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463"/>
            <a:ext cx="90011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125" y="1340768"/>
            <a:ext cx="47720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144655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</a:t>
            </a:r>
            <a:r>
              <a:rPr lang="pl-PL" sz="3600" b="1" dirty="0" smtClean="0"/>
              <a:t>                 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sz="4400" b="1" dirty="0" err="1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pd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3660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144655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</a:t>
            </a:r>
            <a:r>
              <a:rPr lang="pl-PL" sz="3600" b="1" dirty="0" smtClean="0"/>
              <a:t>                 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sz="4400" b="1" dirty="0" err="1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pd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2259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" y="-117951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-4737"/>
            <a:ext cx="9180512" cy="76944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smtClean="0"/>
              <a:t>                      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8533" y="13407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/>
              <a:t>→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29" y="3879180"/>
            <a:ext cx="1629592" cy="131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0" y="415886"/>
            <a:ext cx="47720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9180512" cy="1522853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44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6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pl-PL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en-GB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40" y="1655524"/>
            <a:ext cx="4899222" cy="321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5819050" y="3111351"/>
            <a:ext cx="3006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EXPERIMENT</a:t>
            </a:r>
            <a:endParaRPr lang="pl-PL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6512" y="4941168"/>
            <a:ext cx="9180512" cy="1165832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Upper limit of </a:t>
            </a:r>
            <a:r>
              <a:rPr lang="pl-PL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about</a:t>
            </a: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25 </a:t>
            </a:r>
            <a:r>
              <a:rPr lang="pl-PL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endParaRPr lang="pl-PL" sz="3200" b="1" dirty="0" smtClean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WASA-</a:t>
            </a:r>
            <a:r>
              <a:rPr lang="pl-PL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at</a:t>
            </a: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-COSY: </a:t>
            </a:r>
            <a:r>
              <a:rPr lang="pl-PL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</a:t>
            </a:r>
            <a:r>
              <a:rPr lang="pl-PL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Rev</a:t>
            </a: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C87 (2013)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035204</a:t>
            </a:r>
            <a:endParaRPr lang="pl-PL" sz="3200" b="1" baseline="33000" dirty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8" y="1474066"/>
            <a:ext cx="4593502" cy="328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pole tekstowe 1"/>
          <p:cNvSpPr txBox="1">
            <a:spLocks noChangeArrowheads="1"/>
          </p:cNvSpPr>
          <p:nvPr/>
        </p:nvSpPr>
        <p:spPr bwMode="auto">
          <a:xfrm>
            <a:off x="629810" y="3117431"/>
            <a:ext cx="3006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SIMULATIONS</a:t>
            </a:r>
            <a:endParaRPr lang="pl-PL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441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" y="3639733"/>
            <a:ext cx="4679780" cy="317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464496" cy="32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7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87424"/>
            <a:ext cx="925873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9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4" y="692696"/>
            <a:ext cx="91884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6165304"/>
            <a:ext cx="4134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Acta </a:t>
            </a:r>
            <a:r>
              <a:rPr lang="pl-PL" b="1" dirty="0" err="1" smtClean="0"/>
              <a:t>Phys</a:t>
            </a:r>
            <a:r>
              <a:rPr lang="pl-PL" b="1" dirty="0" smtClean="0"/>
              <a:t>. Polon. B 47 (2016)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402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928938" y="44624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87499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pl-PL" altLang="pl-PL" sz="4400" baseline="30000" dirty="0">
                <a:solidFill>
                  <a:srgbClr val="000000"/>
                </a:solidFill>
              </a:rPr>
              <a:t>4</a:t>
            </a:r>
            <a:r>
              <a:rPr lang="en-GB" altLang="pl-PL" sz="4400" u="none" dirty="0" smtClean="0">
                <a:solidFill>
                  <a:srgbClr val="000000"/>
                </a:solidFill>
              </a:rPr>
              <a:t>He</a:t>
            </a:r>
            <a:endParaRPr lang="en-GB" altLang="pl-PL" sz="4400" u="none" dirty="0">
              <a:solidFill>
                <a:srgbClr val="000000"/>
              </a:solidFill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073474" y="3429000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4536" y="3576687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4400" u="none" dirty="0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2" name="Prostokąt 1"/>
          <p:cNvSpPr/>
          <p:nvPr/>
        </p:nvSpPr>
        <p:spPr>
          <a:xfrm>
            <a:off x="-180528" y="1124744"/>
            <a:ext cx="9505057" cy="1786386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~ 6 nb --  Present preliminary experimental upper limit             </a:t>
            </a:r>
            <a:r>
              <a:rPr lang="pl-PL" sz="5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</a:t>
            </a:r>
            <a:endParaRPr lang="pl-PL" b="1" dirty="0" smtClean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9000"/>
              </a:lnSpc>
              <a:buClr>
                <a:srgbClr val="000000"/>
              </a:buClr>
              <a:buSzPct val="100000"/>
            </a:pPr>
            <a:endParaRPr lang="pl-PL" b="1" dirty="0" smtClean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~ 4 nb --  Theoretical estimation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  </a:t>
            </a:r>
            <a:r>
              <a:rPr lang="pl-PL" sz="5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S. Wycech, W.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Krzemien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, Acta.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Pol. B45 (2014) 745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</a:t>
            </a:r>
            <a:r>
              <a:rPr lang="pl-PL" sz="600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</a:t>
            </a: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468560" y="4464469"/>
            <a:ext cx="9612560" cy="270894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~270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--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Present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experimental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upper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limit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ppp</a:t>
            </a:r>
            <a:r>
              <a:rPr lang="el-GR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π</a:t>
            </a:r>
            <a:r>
              <a:rPr lang="el-GR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COSY-11: Acta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B41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(2010)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~80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--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Theoretical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estimation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</a:t>
            </a:r>
            <a:r>
              <a:rPr lang="pl-PL" sz="1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C.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Wilkin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, 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Acta. </a:t>
            </a:r>
            <a:r>
              <a:rPr lang="pl-PL" sz="1800" b="1" dirty="0" err="1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Pol. B45 (2014)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603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~ 10nb -- 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expected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from New WASA-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at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-COSY data </a:t>
            </a:r>
            <a:b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</a:b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collected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in May 2014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</a:t>
            </a: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3460"/>
          <a:stretch>
            <a:fillRect/>
          </a:stretch>
        </p:blipFill>
        <p:spPr bwMode="auto">
          <a:xfrm>
            <a:off x="5643563" y="1948204"/>
            <a:ext cx="3500437" cy="370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899592" y="836712"/>
            <a:ext cx="81123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Eulochio</a:t>
            </a:r>
            <a:r>
              <a:rPr lang="pl-PL" dirty="0" smtClean="0"/>
              <a:t> Oset et al., (</a:t>
            </a:r>
            <a:r>
              <a:rPr lang="pl-PL" dirty="0" err="1" smtClean="0"/>
              <a:t>priv</a:t>
            </a:r>
            <a:r>
              <a:rPr lang="pl-PL" dirty="0" smtClean="0"/>
              <a:t>. </a:t>
            </a:r>
            <a:r>
              <a:rPr lang="pl-PL" dirty="0"/>
              <a:t>c</a:t>
            </a:r>
            <a:r>
              <a:rPr lang="pl-PL" dirty="0" smtClean="0"/>
              <a:t>om. 2016) </a:t>
            </a:r>
          </a:p>
          <a:p>
            <a:r>
              <a:rPr lang="pl-PL" dirty="0" err="1" smtClean="0"/>
              <a:t>Chiral</a:t>
            </a:r>
            <a:r>
              <a:rPr lang="pl-PL" dirty="0" smtClean="0"/>
              <a:t> </a:t>
            </a:r>
            <a:r>
              <a:rPr lang="pl-PL" dirty="0" err="1"/>
              <a:t>u</a:t>
            </a:r>
            <a:r>
              <a:rPr lang="pl-PL" dirty="0" err="1" smtClean="0"/>
              <a:t>nitary</a:t>
            </a:r>
            <a:r>
              <a:rPr lang="pl-PL" dirty="0" smtClean="0"/>
              <a:t> </a:t>
            </a:r>
            <a:r>
              <a:rPr lang="pl-PL" dirty="0" err="1" smtClean="0"/>
              <a:t>approach</a:t>
            </a:r>
            <a:endParaRPr lang="pl-PL" dirty="0" smtClean="0"/>
          </a:p>
          <a:p>
            <a:r>
              <a:rPr lang="pl-PL" dirty="0" err="1" smtClean="0"/>
              <a:t>Generates</a:t>
            </a:r>
            <a:r>
              <a:rPr lang="pl-PL" dirty="0" smtClean="0"/>
              <a:t> the 3He-eta </a:t>
            </a:r>
            <a:r>
              <a:rPr lang="pl-PL" dirty="0" err="1" smtClean="0"/>
              <a:t>amplitude</a:t>
            </a:r>
            <a:r>
              <a:rPr lang="pl-PL" dirty="0" smtClean="0"/>
              <a:t> from the eta-3He </a:t>
            </a:r>
            <a:r>
              <a:rPr lang="pl-PL" dirty="0" err="1" smtClean="0"/>
              <a:t>potential</a:t>
            </a:r>
            <a:endParaRPr lang="pl-PL" dirty="0" smtClean="0"/>
          </a:p>
          <a:p>
            <a:r>
              <a:rPr lang="pl-PL" dirty="0" err="1"/>
              <a:t>f</a:t>
            </a:r>
            <a:r>
              <a:rPr lang="pl-PL" dirty="0" err="1" smtClean="0"/>
              <a:t>itted</a:t>
            </a:r>
            <a:r>
              <a:rPr lang="pl-PL" dirty="0" smtClean="0"/>
              <a:t> to the data. </a:t>
            </a:r>
            <a:r>
              <a:rPr lang="en-US" dirty="0" smtClean="0"/>
              <a:t>With </a:t>
            </a:r>
            <a:r>
              <a:rPr lang="en-US" dirty="0"/>
              <a:t>this optical </a:t>
            </a:r>
            <a:r>
              <a:rPr lang="en-US" dirty="0" smtClean="0"/>
              <a:t>potential</a:t>
            </a:r>
            <a:r>
              <a:rPr lang="pl-PL" dirty="0" smtClean="0"/>
              <a:t> </a:t>
            </a:r>
            <a:r>
              <a:rPr lang="en-US" dirty="0" smtClean="0"/>
              <a:t>solve </a:t>
            </a:r>
            <a:r>
              <a:rPr lang="en-US" dirty="0"/>
              <a:t>the BSE </a:t>
            </a:r>
            <a:endParaRPr lang="pl-PL" dirty="0" smtClean="0"/>
          </a:p>
          <a:p>
            <a:r>
              <a:rPr lang="en-US" dirty="0" smtClean="0"/>
              <a:t>for </a:t>
            </a:r>
            <a:r>
              <a:rPr lang="en-US" dirty="0"/>
              <a:t>the η </a:t>
            </a:r>
            <a:r>
              <a:rPr lang="en-US" dirty="0" smtClean="0"/>
              <a:t>3He</a:t>
            </a:r>
            <a:r>
              <a:rPr lang="pl-PL" dirty="0" smtClean="0"/>
              <a:t> </a:t>
            </a:r>
            <a:r>
              <a:rPr lang="en-US" dirty="0" smtClean="0"/>
              <a:t>system and</a:t>
            </a:r>
            <a:r>
              <a:rPr lang="pl-PL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an η bound state around 0.3 MeV </a:t>
            </a:r>
            <a:endParaRPr lang="pl-PL" dirty="0" smtClean="0"/>
          </a:p>
          <a:p>
            <a:r>
              <a:rPr lang="en-US" dirty="0" smtClean="0"/>
              <a:t>and </a:t>
            </a:r>
            <a:r>
              <a:rPr lang="en-US" dirty="0"/>
              <a:t>a width around 3 MeV,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12" y="3284984"/>
            <a:ext cx="4286316" cy="310311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02833" y="6960666"/>
            <a:ext cx="6397651" cy="20129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605" y="3284984"/>
            <a:ext cx="4412899" cy="31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27384"/>
            <a:ext cx="9180512" cy="8412175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40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</a:t>
            </a:r>
            <a:r>
              <a:rPr lang="pl-PL" sz="4000" dirty="0" err="1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ecay</a:t>
            </a: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via  N*</a:t>
            </a: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40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40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200" baseline="-33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pl-PL" sz="3200" baseline="-33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 +</a:t>
            </a:r>
            <a:r>
              <a:rPr lang="en-GB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 </a:t>
            </a: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</a:t>
            </a:r>
            <a:r>
              <a:rPr lang="en-GB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π</a:t>
            </a:r>
            <a:r>
              <a:rPr lang="en-GB" sz="40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pl-PL" sz="4000" baseline="33000" dirty="0" smtClean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40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40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2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pl-PL" sz="32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π</a:t>
            </a:r>
            <a:r>
              <a:rPr lang="pl-PL" sz="4000" baseline="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0        </a:t>
            </a:r>
            <a:r>
              <a:rPr lang="pl-PL" sz="40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l-PL" sz="40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</a:br>
            <a:endParaRPr lang="pl-PL" sz="40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32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32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baseline="-33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pl-PL" baseline="-33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en-GB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 +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p </a:t>
            </a:r>
            <a:r>
              <a:rPr lang="pl-PL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</a:t>
            </a:r>
            <a:r>
              <a:rPr lang="pl-PL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n </a:t>
            </a:r>
            <a:r>
              <a:rPr lang="en-GB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π</a:t>
            </a:r>
            <a:r>
              <a:rPr lang="pl-PL" sz="32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0</a:t>
            </a: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32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32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pl-PL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baseline="-33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</a:t>
            </a:r>
            <a:r>
              <a:rPr lang="pl-PL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n 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</a:t>
            </a:r>
            <a:r>
              <a:rPr lang="en-GB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pl-PL" sz="32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       </a:t>
            </a:r>
            <a:endParaRPr lang="pl-PL" sz="32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endParaRPr lang="pl-PL" sz="4000" baseline="33000" dirty="0" smtClean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endParaRPr lang="pl-PL" sz="4000" baseline="33000" dirty="0" smtClean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4000" dirty="0" err="1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decay</a:t>
            </a: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 err="1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while</a:t>
            </a: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 err="1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orbiting</a:t>
            </a:r>
            <a:endParaRPr lang="pl-PL" sz="4000" baseline="33000" dirty="0" smtClean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40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40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2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pl-PL" sz="32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baseline="330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40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</a:t>
            </a:r>
            <a:r>
              <a:rPr lang="pl-PL" sz="40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 smtClean="0">
                <a:latin typeface="Calibri"/>
                <a:ea typeface="Lucida Sans Unicode" pitchFamily="34" charset="0"/>
                <a:cs typeface="Lucida Sans Unicode" pitchFamily="34" charset="0"/>
              </a:rPr>
              <a:t>6</a:t>
            </a:r>
            <a:r>
              <a:rPr lang="el-GR" sz="4000" dirty="0" smtClean="0">
                <a:latin typeface="Calibri"/>
                <a:ea typeface="Lucida Sans Unicode" pitchFamily="34" charset="0"/>
                <a:cs typeface="Lucida Sans Unicode" pitchFamily="34" charset="0"/>
              </a:rPr>
              <a:t>γ</a:t>
            </a:r>
            <a:r>
              <a:rPr lang="pl-PL" sz="4000" baseline="33000" dirty="0" smtClean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  </a:t>
            </a: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32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32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pl-PL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200" baseline="330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32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</a:t>
            </a:r>
            <a:r>
              <a:rPr lang="pl-PL" sz="32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l-GR" sz="3200" dirty="0">
                <a:latin typeface="Calibri"/>
                <a:ea typeface="Lucida Sans Unicode" pitchFamily="34" charset="0"/>
                <a:cs typeface="Lucida Sans Unicode" pitchFamily="34" charset="0"/>
              </a:rPr>
              <a:t>γγ</a:t>
            </a:r>
            <a:r>
              <a:rPr lang="pl-PL" sz="3200" baseline="330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200" baseline="33000" dirty="0" smtClean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3200" dirty="0" smtClean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(H. </a:t>
            </a:r>
            <a:r>
              <a:rPr lang="pl-PL" sz="3200" dirty="0" err="1" smtClean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Nagahiro</a:t>
            </a:r>
            <a:r>
              <a:rPr lang="pl-PL" sz="3200" dirty="0" smtClean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, S. </a:t>
            </a:r>
            <a:r>
              <a:rPr lang="pl-PL" sz="3200" dirty="0" err="1" smtClean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Hirenzaki</a:t>
            </a:r>
            <a:r>
              <a:rPr lang="pl-PL" sz="32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)</a:t>
            </a: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4400" baseline="33000" dirty="0" smtClean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 </a:t>
            </a:r>
            <a:endParaRPr lang="pl-PL" sz="4400" baseline="33000" dirty="0"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endParaRPr lang="pl-PL" sz="4400" baseline="33000" dirty="0" smtClean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endParaRPr lang="pl-PL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1798814" y="2852936"/>
            <a:ext cx="1642460" cy="164416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val 3"/>
          <p:cNvSpPr/>
          <p:nvPr/>
        </p:nvSpPr>
        <p:spPr>
          <a:xfrm>
            <a:off x="1646413" y="5003096"/>
            <a:ext cx="1701451" cy="170321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3" descr="C:\Users\admin\Downloads\inde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" y="44624"/>
            <a:ext cx="4109550" cy="256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inde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908720"/>
            <a:ext cx="5233688" cy="26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11" y="44624"/>
            <a:ext cx="3053945" cy="260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29" y="2385783"/>
            <a:ext cx="3051742" cy="374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6917" y="6093296"/>
            <a:ext cx="378610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Kenta Itahashi, RIKEN</a:t>
            </a:r>
          </a:p>
          <a:p>
            <a:r>
              <a:rPr lang="pl-PL" sz="1600" b="1" dirty="0" smtClean="0"/>
              <a:t>From talk at Symposium in Cracow 2013</a:t>
            </a: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 rot="12539880">
            <a:off x="2222869" y="3292682"/>
            <a:ext cx="812539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355415" y="3204271"/>
            <a:ext cx="1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176316" y="3847303"/>
            <a:ext cx="323850" cy="294409"/>
          </a:xfrm>
          <a:prstGeom prst="ellipse">
            <a:avLst/>
          </a:prstGeom>
          <a:gradFill rotWithShape="1">
            <a:gsLst>
              <a:gs pos="0">
                <a:srgbClr val="CCFF33"/>
              </a:gs>
              <a:gs pos="100000">
                <a:srgbClr val="5E761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166567" y="3565671"/>
            <a:ext cx="3561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FF33"/>
                    </a:gs>
                    <a:gs pos="100000">
                      <a:srgbClr val="5E7618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4000" u="none" dirty="0">
                <a:solidFill>
                  <a:schemeClr val="bg1"/>
                </a:solidFill>
                <a:cs typeface="Times New Roman" pitchFamily="18" charset="0"/>
              </a:rPr>
              <a:t>-</a:t>
            </a:r>
            <a:endParaRPr lang="el-GR" sz="4000" u="none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 rot="12539880">
            <a:off x="2095215" y="5406227"/>
            <a:ext cx="812539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228084" y="5317816"/>
            <a:ext cx="1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2889893" y="5827918"/>
            <a:ext cx="647700" cy="720725"/>
            <a:chOff x="3243" y="2341"/>
            <a:chExt cx="408" cy="454"/>
          </a:xfrm>
        </p:grpSpPr>
        <p:sp>
          <p:nvSpPr>
            <p:cNvPr id="22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8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584775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>
                <a:latin typeface="Arial" pitchFamily="34" charset="0"/>
                <a:cs typeface="Arial" pitchFamily="34" charset="0"/>
              </a:rPr>
              <a:t>s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earch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for the exotic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matter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48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336704" cy="156966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ctr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mesic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nuclei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dibaryons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    </a:t>
            </a: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619672" y="2276872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1619672" y="3174930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9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43408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76944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MATTER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6333" y="6970018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227663" y="1340768"/>
            <a:ext cx="936625" cy="9366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5295974" y="1670832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6223755" y="2277393"/>
            <a:ext cx="936625" cy="9366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Elipsa 20"/>
          <p:cNvSpPr/>
          <p:nvPr/>
        </p:nvSpPr>
        <p:spPr>
          <a:xfrm>
            <a:off x="5044432" y="980728"/>
            <a:ext cx="2623912" cy="2448270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555255" y="1556271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1566889" y="1535533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Elipsa 1"/>
          <p:cNvSpPr/>
          <p:nvPr/>
        </p:nvSpPr>
        <p:spPr>
          <a:xfrm>
            <a:off x="1547664" y="1196752"/>
            <a:ext cx="1959765" cy="1728354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857145" y="692696"/>
            <a:ext cx="1434123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>
                <a:solidFill>
                  <a:schemeClr val="tx2"/>
                </a:solidFill>
                <a:latin typeface="Arial" pitchFamily="34" charset="0"/>
              </a:rPr>
              <a:t>M</a:t>
            </a:r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eson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5586149" y="745540"/>
            <a:ext cx="1434123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Baryon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857143" y="4273931"/>
            <a:ext cx="5303237" cy="1384995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2800" b="1" dirty="0" smtClean="0">
                <a:solidFill>
                  <a:schemeClr val="tx2"/>
                </a:solidFill>
                <a:latin typeface="Arial" pitchFamily="34" charset="0"/>
              </a:rPr>
              <a:t>1947   Powell in </a:t>
            </a:r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Cracow</a:t>
            </a:r>
            <a:endParaRPr lang="pl-PL" sz="28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514350" indent="-514350">
              <a:buAutoNum type="arabicPlain" startAt="1950"/>
            </a:pPr>
            <a:r>
              <a:rPr lang="pl-PL" sz="2800" b="1" dirty="0" smtClean="0">
                <a:solidFill>
                  <a:schemeClr val="tx2"/>
                </a:solidFill>
                <a:latin typeface="Arial" pitchFamily="34" charset="0"/>
              </a:rPr>
              <a:t>   Powell   &lt;--  Nobel </a:t>
            </a:r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Prize</a:t>
            </a:r>
            <a:endParaRPr lang="pl-PL" sz="2800" b="1" dirty="0" smtClean="0">
              <a:solidFill>
                <a:schemeClr val="tx2"/>
              </a:solidFill>
              <a:latin typeface="Arial" pitchFamily="34" charset="0"/>
            </a:endParaRPr>
          </a:p>
          <a:p>
            <a:r>
              <a:rPr lang="pl-PL" sz="2800" b="1" dirty="0" smtClean="0">
                <a:solidFill>
                  <a:schemeClr val="tx2"/>
                </a:solidFill>
                <a:latin typeface="Arial" pitchFamily="34" charset="0"/>
              </a:rPr>
              <a:t>~1960   Quark Model </a:t>
            </a:r>
            <a:endParaRPr lang="pl-PL" sz="28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pole tekstowe 3"/>
          <p:cNvSpPr txBox="1">
            <a:spLocks noChangeArrowheads="1"/>
          </p:cNvSpPr>
          <p:nvPr/>
        </p:nvSpPr>
        <p:spPr bwMode="auto">
          <a:xfrm>
            <a:off x="3275856" y="6855469"/>
            <a:ext cx="313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altLang="pl-PL" dirty="0" err="1"/>
              <a:t>historical</a:t>
            </a:r>
            <a:r>
              <a:rPr lang="pl-PL" altLang="pl-PL" dirty="0"/>
              <a:t> </a:t>
            </a:r>
            <a:r>
              <a:rPr lang="pl-PL" altLang="pl-PL" dirty="0" err="1"/>
              <a:t>entanglement</a:t>
            </a:r>
            <a:endParaRPr lang="pl-PL" altLang="pl-PL" dirty="0"/>
          </a:p>
        </p:txBody>
      </p:sp>
      <p:sp>
        <p:nvSpPr>
          <p:cNvPr id="3079" name="Prostokąt 4"/>
          <p:cNvSpPr>
            <a:spLocks noChangeArrowheads="1"/>
          </p:cNvSpPr>
          <p:nvPr/>
        </p:nvSpPr>
        <p:spPr bwMode="auto">
          <a:xfrm>
            <a:off x="2051050" y="56679"/>
            <a:ext cx="524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altLang="pl-PL" sz="4000" b="1" dirty="0" err="1">
                <a:solidFill>
                  <a:srgbClr val="000066"/>
                </a:solidFill>
              </a:rPr>
              <a:t>Jagiellonian</a:t>
            </a:r>
            <a:r>
              <a:rPr lang="pl-PL" altLang="pl-PL" sz="4000" b="1" dirty="0">
                <a:solidFill>
                  <a:srgbClr val="000066"/>
                </a:solidFill>
              </a:rPr>
              <a:t> </a:t>
            </a:r>
            <a:r>
              <a:rPr lang="pl-PL" altLang="pl-PL" sz="4000" b="1" dirty="0" err="1">
                <a:solidFill>
                  <a:srgbClr val="000066"/>
                </a:solidFill>
              </a:rPr>
              <a:t>University</a:t>
            </a:r>
            <a:endParaRPr lang="pl-PL" altLang="pl-PL" sz="4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487618" y="404664"/>
            <a:ext cx="223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dirty="0" smtClean="0">
                <a:solidFill>
                  <a:srgbClr val="002060"/>
                </a:solidFill>
              </a:rPr>
              <a:t>1364</a:t>
            </a:r>
            <a:endParaRPr lang="pl-PL" sz="7200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675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487487" y="6165304"/>
            <a:ext cx="785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02060"/>
                </a:solidFill>
              </a:rPr>
              <a:t>Collegium Maius</a:t>
            </a:r>
            <a:r>
              <a:rPr lang="pl-PL" sz="3200" dirty="0">
                <a:solidFill>
                  <a:srgbClr val="002060"/>
                </a:solidFill>
              </a:rPr>
              <a:t> </a:t>
            </a:r>
            <a:r>
              <a:rPr lang="pl-PL" sz="3200" dirty="0" smtClean="0">
                <a:solidFill>
                  <a:srgbClr val="002060"/>
                </a:solidFill>
              </a:rPr>
              <a:t>at the </a:t>
            </a:r>
            <a:r>
              <a:rPr lang="pl-PL" sz="3200" dirty="0">
                <a:solidFill>
                  <a:srgbClr val="002060"/>
                </a:solidFill>
              </a:rPr>
              <a:t>U</a:t>
            </a:r>
            <a:r>
              <a:rPr lang="pl-PL" sz="3200" dirty="0" smtClean="0">
                <a:solidFill>
                  <a:srgbClr val="002060"/>
                </a:solidFill>
              </a:rPr>
              <a:t>niversity since </a:t>
            </a:r>
            <a:r>
              <a:rPr lang="pl-PL" sz="3600" b="1" dirty="0" smtClean="0">
                <a:solidFill>
                  <a:srgbClr val="002060"/>
                </a:solidFill>
              </a:rPr>
              <a:t>1400</a:t>
            </a:r>
            <a:endParaRPr lang="pl-PL" sz="3600" b="1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" y="2348880"/>
            <a:ext cx="259715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Moskal\Desktop\Karol_Wojtyla_czasach_36192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41" y="6957392"/>
            <a:ext cx="4191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\Desktop\j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448" y="2694030"/>
            <a:ext cx="2156272" cy="304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-180528" y="6020097"/>
            <a:ext cx="922246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Jagiellonian</a:t>
            </a:r>
            <a:r>
              <a:rPr lang="en-US" b="1" dirty="0"/>
              <a:t> </a:t>
            </a:r>
            <a:r>
              <a:rPr lang="en-US" b="1" dirty="0" smtClean="0"/>
              <a:t>Symposium</a:t>
            </a:r>
            <a:r>
              <a:rPr lang="pl-PL" b="1" dirty="0" smtClean="0"/>
              <a:t>, Collegium </a:t>
            </a:r>
            <a:r>
              <a:rPr lang="pl-PL" b="1" dirty="0" err="1" smtClean="0"/>
              <a:t>Maius</a:t>
            </a:r>
            <a:r>
              <a:rPr lang="pl-PL" b="1" dirty="0" smtClean="0"/>
              <a:t>, 4-11 </a:t>
            </a:r>
            <a:r>
              <a:rPr lang="pl-PL" b="1" dirty="0" err="1" smtClean="0"/>
              <a:t>June</a:t>
            </a:r>
            <a:r>
              <a:rPr lang="pl-PL" b="1" dirty="0" smtClean="0"/>
              <a:t> 2017 http</a:t>
            </a:r>
            <a:r>
              <a:rPr lang="pl-PL" b="1" dirty="0"/>
              <a:t>://koza.if.uj.edu.pl/conferences/</a:t>
            </a:r>
          </a:p>
        </p:txBody>
      </p:sp>
      <p:pic>
        <p:nvPicPr>
          <p:cNvPr id="3076" name="Picture 9" descr="uj_log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-26988"/>
            <a:ext cx="1479550" cy="1727201"/>
          </a:xfrm>
          <a:noFill/>
        </p:spPr>
      </p:pic>
      <p:pic>
        <p:nvPicPr>
          <p:cNvPr id="3077" name="Picture 14" descr="uj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92" y="-16102"/>
            <a:ext cx="1403350" cy="1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43408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76944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MATTER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6333" y="6970018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227663" y="1340768"/>
            <a:ext cx="936625" cy="9366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5295974" y="1670832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6223755" y="2277393"/>
            <a:ext cx="936625" cy="9366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Elipsa 20"/>
          <p:cNvSpPr/>
          <p:nvPr/>
        </p:nvSpPr>
        <p:spPr>
          <a:xfrm>
            <a:off x="5044432" y="980728"/>
            <a:ext cx="2623912" cy="2448270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555255" y="1556271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1566889" y="1535533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Elipsa 1"/>
          <p:cNvSpPr/>
          <p:nvPr/>
        </p:nvSpPr>
        <p:spPr>
          <a:xfrm>
            <a:off x="1547664" y="1196752"/>
            <a:ext cx="1959765" cy="1728354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857145" y="692696"/>
            <a:ext cx="1434123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>
                <a:solidFill>
                  <a:schemeClr val="tx2"/>
                </a:solidFill>
                <a:latin typeface="Arial" pitchFamily="34" charset="0"/>
              </a:rPr>
              <a:t>M</a:t>
            </a:r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eson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5586149" y="745540"/>
            <a:ext cx="1434123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Baryon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857143" y="4273931"/>
            <a:ext cx="5303237" cy="1384995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2800" b="1" dirty="0" smtClean="0">
                <a:solidFill>
                  <a:schemeClr val="tx2"/>
                </a:solidFill>
                <a:latin typeface="Arial" pitchFamily="34" charset="0"/>
              </a:rPr>
              <a:t>1947   Powell in </a:t>
            </a:r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Cracow</a:t>
            </a:r>
            <a:endParaRPr lang="pl-PL" sz="28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514350" indent="-514350">
              <a:buAutoNum type="arabicPlain" startAt="1950"/>
            </a:pPr>
            <a:r>
              <a:rPr lang="pl-PL" sz="2800" b="1" dirty="0" smtClean="0">
                <a:solidFill>
                  <a:schemeClr val="tx2"/>
                </a:solidFill>
                <a:latin typeface="Arial" pitchFamily="34" charset="0"/>
              </a:rPr>
              <a:t>   Powell   &lt;--  Nobel </a:t>
            </a:r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Prize</a:t>
            </a:r>
            <a:endParaRPr lang="pl-PL" sz="2800" b="1" dirty="0" smtClean="0">
              <a:solidFill>
                <a:schemeClr val="tx2"/>
              </a:solidFill>
              <a:latin typeface="Arial" pitchFamily="34" charset="0"/>
            </a:endParaRPr>
          </a:p>
          <a:p>
            <a:r>
              <a:rPr lang="pl-PL" sz="2800" b="1" dirty="0" smtClean="0">
                <a:solidFill>
                  <a:schemeClr val="tx2"/>
                </a:solidFill>
                <a:latin typeface="Arial" pitchFamily="34" charset="0"/>
              </a:rPr>
              <a:t>~1960   Quark Model </a:t>
            </a:r>
            <a:endParaRPr lang="pl-PL" sz="28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43408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76944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MATTER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6333" y="6970018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227663" y="1340768"/>
            <a:ext cx="936625" cy="9366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5295974" y="1670832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6223755" y="2277393"/>
            <a:ext cx="936625" cy="9366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Elipsa 20"/>
          <p:cNvSpPr/>
          <p:nvPr/>
        </p:nvSpPr>
        <p:spPr>
          <a:xfrm>
            <a:off x="5044432" y="980728"/>
            <a:ext cx="2623912" cy="2448270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1437308" y="4051481"/>
            <a:ext cx="936625" cy="9366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505619" y="4381545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1433400" y="4988106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Elipsa 38"/>
          <p:cNvSpPr/>
          <p:nvPr/>
        </p:nvSpPr>
        <p:spPr>
          <a:xfrm>
            <a:off x="35496" y="3861048"/>
            <a:ext cx="2808312" cy="2736304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555255" y="1556271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561886" y="5372693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1566889" y="1535533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Elipsa 1"/>
          <p:cNvSpPr/>
          <p:nvPr/>
        </p:nvSpPr>
        <p:spPr>
          <a:xfrm>
            <a:off x="1547664" y="1196752"/>
            <a:ext cx="1959765" cy="1728354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58051" y="4116714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>
            <a:off x="3683312" y="3933056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363276" y="4742924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4646319" y="4893290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1F1F7F">
                  <a:shade val="30000"/>
                  <a:satMod val="115000"/>
                </a:srgbClr>
              </a:gs>
              <a:gs pos="50000">
                <a:srgbClr val="1F1F7F">
                  <a:shade val="67500"/>
                  <a:satMod val="115000"/>
                </a:srgbClr>
              </a:gs>
              <a:gs pos="100000">
                <a:srgbClr val="1F1F7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3925718" y="5438455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Elipsa 47"/>
          <p:cNvSpPr/>
          <p:nvPr/>
        </p:nvSpPr>
        <p:spPr>
          <a:xfrm>
            <a:off x="2911717" y="3645024"/>
            <a:ext cx="3100443" cy="2910013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7537793" y="4044707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6663054" y="3861049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auto">
          <a:xfrm>
            <a:off x="6257982" y="4721475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5"/>
          <p:cNvSpPr>
            <a:spLocks noChangeArrowheads="1"/>
          </p:cNvSpPr>
          <p:nvPr/>
        </p:nvSpPr>
        <p:spPr bwMode="auto">
          <a:xfrm>
            <a:off x="7194607" y="4797674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1F1F7F">
                  <a:shade val="30000"/>
                  <a:satMod val="115000"/>
                </a:srgbClr>
              </a:gs>
              <a:gs pos="50000">
                <a:srgbClr val="1F1F7F">
                  <a:shade val="67500"/>
                  <a:satMod val="115000"/>
                </a:srgbClr>
              </a:gs>
              <a:gs pos="100000">
                <a:srgbClr val="1F1F7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7753817" y="5503691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6591312" y="5581947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1F1F7F">
                  <a:shade val="30000"/>
                  <a:satMod val="115000"/>
                </a:srgbClr>
              </a:gs>
              <a:gs pos="50000">
                <a:srgbClr val="1F1F7F">
                  <a:shade val="67500"/>
                  <a:satMod val="115000"/>
                </a:srgbClr>
              </a:gs>
              <a:gs pos="100000">
                <a:srgbClr val="1F1F7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Elipsa 54"/>
          <p:cNvSpPr/>
          <p:nvPr/>
        </p:nvSpPr>
        <p:spPr>
          <a:xfrm>
            <a:off x="5940152" y="3620475"/>
            <a:ext cx="3217833" cy="3264909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857145" y="692696"/>
            <a:ext cx="1434123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>
                <a:solidFill>
                  <a:schemeClr val="tx2"/>
                </a:solidFill>
                <a:latin typeface="Arial" pitchFamily="34" charset="0"/>
              </a:rPr>
              <a:t>M</a:t>
            </a:r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eson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5586149" y="745540"/>
            <a:ext cx="1434123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Baryon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7059624" y="3404451"/>
            <a:ext cx="1939370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Dibaryon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395536" y="3501008"/>
            <a:ext cx="2084329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Tetraquark</a:t>
            </a:r>
            <a:endParaRPr lang="pl-PL" sz="28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139952" y="4293096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62" name="pole tekstowe 61"/>
          <p:cNvSpPr txBox="1"/>
          <p:nvPr/>
        </p:nvSpPr>
        <p:spPr>
          <a:xfrm>
            <a:off x="7352980" y="416876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63" name="pole tekstowe 62"/>
          <p:cNvSpPr txBox="1"/>
          <p:nvPr/>
        </p:nvSpPr>
        <p:spPr>
          <a:xfrm>
            <a:off x="987996" y="4381545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491880" y="3356992"/>
            <a:ext cx="2272406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Pentaquark</a:t>
            </a:r>
            <a:endParaRPr lang="pl-PL" sz="28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43408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76944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MATTER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6333" y="6970018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227663" y="1340768"/>
            <a:ext cx="936625" cy="9366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5295974" y="1670832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6223755" y="2277393"/>
            <a:ext cx="936625" cy="9366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Elipsa 20"/>
          <p:cNvSpPr/>
          <p:nvPr/>
        </p:nvSpPr>
        <p:spPr>
          <a:xfrm>
            <a:off x="5044432" y="980728"/>
            <a:ext cx="2623912" cy="2448270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1437308" y="4051481"/>
            <a:ext cx="936625" cy="9366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505619" y="4381545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1433400" y="4988106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Elipsa 38"/>
          <p:cNvSpPr/>
          <p:nvPr/>
        </p:nvSpPr>
        <p:spPr>
          <a:xfrm>
            <a:off x="35496" y="3861048"/>
            <a:ext cx="2808312" cy="2736304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555255" y="1556271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561886" y="5372693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1566889" y="1535533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Elipsa 1"/>
          <p:cNvSpPr/>
          <p:nvPr/>
        </p:nvSpPr>
        <p:spPr>
          <a:xfrm>
            <a:off x="1547664" y="1196752"/>
            <a:ext cx="1959765" cy="1728354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58051" y="4116714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>
            <a:off x="3683312" y="3933056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363276" y="4742924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4646319" y="4893290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1F1F7F">
                  <a:shade val="30000"/>
                  <a:satMod val="115000"/>
                </a:srgbClr>
              </a:gs>
              <a:gs pos="50000">
                <a:srgbClr val="1F1F7F">
                  <a:shade val="67500"/>
                  <a:satMod val="115000"/>
                </a:srgbClr>
              </a:gs>
              <a:gs pos="100000">
                <a:srgbClr val="1F1F7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3925718" y="5438455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Elipsa 47"/>
          <p:cNvSpPr/>
          <p:nvPr/>
        </p:nvSpPr>
        <p:spPr>
          <a:xfrm>
            <a:off x="2911717" y="3645024"/>
            <a:ext cx="3100443" cy="2910013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7537793" y="4044707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6663054" y="3861049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auto">
          <a:xfrm>
            <a:off x="6257982" y="4721475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5"/>
          <p:cNvSpPr>
            <a:spLocks noChangeArrowheads="1"/>
          </p:cNvSpPr>
          <p:nvPr/>
        </p:nvSpPr>
        <p:spPr bwMode="auto">
          <a:xfrm>
            <a:off x="7194607" y="4797674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1F1F7F">
                  <a:shade val="30000"/>
                  <a:satMod val="115000"/>
                </a:srgbClr>
              </a:gs>
              <a:gs pos="50000">
                <a:srgbClr val="1F1F7F">
                  <a:shade val="67500"/>
                  <a:satMod val="115000"/>
                </a:srgbClr>
              </a:gs>
              <a:gs pos="100000">
                <a:srgbClr val="1F1F7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7753817" y="5503691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6591312" y="5581947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1F1F7F">
                  <a:shade val="30000"/>
                  <a:satMod val="115000"/>
                </a:srgbClr>
              </a:gs>
              <a:gs pos="50000">
                <a:srgbClr val="1F1F7F">
                  <a:shade val="67500"/>
                  <a:satMod val="115000"/>
                </a:srgbClr>
              </a:gs>
              <a:gs pos="100000">
                <a:srgbClr val="1F1F7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Elipsa 54"/>
          <p:cNvSpPr/>
          <p:nvPr/>
        </p:nvSpPr>
        <p:spPr>
          <a:xfrm>
            <a:off x="5940152" y="3620475"/>
            <a:ext cx="3217833" cy="3264909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857145" y="692696"/>
            <a:ext cx="1434123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>
                <a:solidFill>
                  <a:schemeClr val="tx2"/>
                </a:solidFill>
                <a:latin typeface="Arial" pitchFamily="34" charset="0"/>
              </a:rPr>
              <a:t>M</a:t>
            </a:r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eson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5586149" y="745540"/>
            <a:ext cx="1434123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Baryon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7059624" y="3404451"/>
            <a:ext cx="1939370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Dibaryon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395536" y="3501008"/>
            <a:ext cx="2084329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Tetraquark</a:t>
            </a:r>
            <a:endParaRPr lang="pl-PL" sz="28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107503" y="6485274"/>
            <a:ext cx="5764739" cy="40011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000" b="1" dirty="0" err="1" smtClean="0">
                <a:solidFill>
                  <a:schemeClr val="tx2"/>
                </a:solidFill>
                <a:latin typeface="Arial" pitchFamily="34" charset="0"/>
              </a:rPr>
              <a:t>Belle</a:t>
            </a:r>
            <a:r>
              <a:rPr lang="pl-PL" sz="2000" b="1" dirty="0" smtClean="0">
                <a:solidFill>
                  <a:schemeClr val="tx2"/>
                </a:solidFill>
                <a:latin typeface="Arial" pitchFamily="34" charset="0"/>
              </a:rPr>
              <a:t> 2003; </a:t>
            </a:r>
            <a:r>
              <a:rPr lang="pl-PL" sz="2000" b="1" dirty="0" err="1" smtClean="0">
                <a:solidFill>
                  <a:schemeClr val="tx2"/>
                </a:solidFill>
                <a:latin typeface="Arial" pitchFamily="34" charset="0"/>
              </a:rPr>
              <a:t>LHCb</a:t>
            </a:r>
            <a:r>
              <a:rPr lang="pl-PL" sz="2000" b="1" dirty="0" smtClean="0">
                <a:solidFill>
                  <a:schemeClr val="tx2"/>
                </a:solidFill>
                <a:latin typeface="Arial" pitchFamily="34" charset="0"/>
              </a:rPr>
              <a:t> 2014;  </a:t>
            </a:r>
            <a:r>
              <a:rPr lang="pl-PL" sz="2000" b="1" dirty="0" err="1" smtClean="0">
                <a:solidFill>
                  <a:schemeClr val="tx2"/>
                </a:solidFill>
                <a:latin typeface="Arial" pitchFamily="34" charset="0"/>
              </a:rPr>
              <a:t>LHCb</a:t>
            </a:r>
            <a:r>
              <a:rPr lang="pl-PL" sz="2000" b="1" dirty="0" smtClean="0">
                <a:solidFill>
                  <a:schemeClr val="tx2"/>
                </a:solidFill>
                <a:latin typeface="Arial" pitchFamily="34" charset="0"/>
              </a:rPr>
              <a:t> 2015;                </a:t>
            </a:r>
            <a:endParaRPr lang="pl-PL" sz="1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2" name="pole tekstowe 61"/>
          <p:cNvSpPr txBox="1"/>
          <p:nvPr/>
        </p:nvSpPr>
        <p:spPr>
          <a:xfrm>
            <a:off x="7352980" y="416876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275856" y="3356992"/>
            <a:ext cx="2448272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Pentaquark</a:t>
            </a:r>
            <a:endParaRPr lang="pl-PL" sz="28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51" y="1396784"/>
            <a:ext cx="5757961" cy="390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1" y="-27384"/>
            <a:ext cx="9289032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 dirty="0" err="1"/>
              <a:t>D</a:t>
            </a:r>
            <a:r>
              <a:rPr lang="pl-PL" sz="2800" b="1" dirty="0" err="1" smtClean="0"/>
              <a:t>ouble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pionic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fusion</a:t>
            </a:r>
            <a:r>
              <a:rPr lang="pl-PL" sz="2800" b="1" dirty="0"/>
              <a:t> </a:t>
            </a:r>
            <a:r>
              <a:rPr lang="pl-PL" sz="2800" b="1" dirty="0" smtClean="0"/>
              <a:t>-  a </a:t>
            </a:r>
            <a:r>
              <a:rPr lang="pl-PL" sz="2800" b="1" dirty="0" err="1" smtClean="0"/>
              <a:t>new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resonance</a:t>
            </a:r>
            <a:r>
              <a:rPr lang="pl-PL" sz="2800" b="1" dirty="0" smtClean="0"/>
              <a:t>? </a:t>
            </a:r>
            <a:endParaRPr lang="de-DE" sz="2800" b="1" baseline="30000" dirty="0">
              <a:latin typeface="FreeSerif" pitchFamily="16" charset="0"/>
              <a:cs typeface="Times New Roman" pitchFamily="1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22351" y="5311801"/>
            <a:ext cx="5757961" cy="37151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l-PL" sz="1800" b="1" dirty="0" smtClean="0">
                <a:latin typeface="Times New Roman" pitchFamily="16" charset="0"/>
              </a:rPr>
              <a:t>    WASA-</a:t>
            </a:r>
            <a:r>
              <a:rPr lang="pl-PL" sz="1800" b="1" dirty="0" err="1" smtClean="0">
                <a:latin typeface="Times New Roman" pitchFamily="16" charset="0"/>
              </a:rPr>
              <a:t>at</a:t>
            </a:r>
            <a:r>
              <a:rPr lang="pl-PL" sz="1800" b="1" dirty="0" smtClean="0">
                <a:latin typeface="Times New Roman" pitchFamily="16" charset="0"/>
              </a:rPr>
              <a:t>-COSY: </a:t>
            </a:r>
            <a:r>
              <a:rPr lang="en-US" sz="1800" b="1" dirty="0" smtClean="0">
                <a:latin typeface="Times New Roman" pitchFamily="16" charset="0"/>
              </a:rPr>
              <a:t>Phys</a:t>
            </a:r>
            <a:r>
              <a:rPr lang="en-US" sz="1800" b="1" dirty="0">
                <a:latin typeface="Times New Roman" pitchFamily="16" charset="0"/>
              </a:rPr>
              <a:t>. Rev. </a:t>
            </a:r>
            <a:r>
              <a:rPr lang="en-US" sz="1800" b="1" dirty="0" err="1">
                <a:latin typeface="Times New Roman" pitchFamily="16" charset="0"/>
              </a:rPr>
              <a:t>Lett</a:t>
            </a:r>
            <a:r>
              <a:rPr lang="en-US" sz="1800" b="1" dirty="0">
                <a:latin typeface="Times New Roman" pitchFamily="16" charset="0"/>
              </a:rPr>
              <a:t>. </a:t>
            </a:r>
            <a:r>
              <a:rPr lang="en-US" sz="1800" b="1" dirty="0" smtClean="0">
                <a:latin typeface="Times New Roman" pitchFamily="16" charset="0"/>
              </a:rPr>
              <a:t>106</a:t>
            </a:r>
            <a:r>
              <a:rPr lang="pl-PL" sz="1800" b="1" dirty="0" smtClean="0">
                <a:latin typeface="Times New Roman" pitchFamily="16" charset="0"/>
              </a:rPr>
              <a:t> (2011) </a:t>
            </a:r>
            <a:r>
              <a:rPr lang="en-US" sz="1800" b="1" dirty="0" smtClean="0">
                <a:latin typeface="Times New Roman" pitchFamily="16" charset="0"/>
              </a:rPr>
              <a:t>242302</a:t>
            </a:r>
            <a:endParaRPr lang="pl-PL" sz="1800" b="1" dirty="0" smtClean="0">
              <a:latin typeface="Times New Roman" pitchFamily="16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2351" y="1106500"/>
            <a:ext cx="5757961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 dirty="0" smtClean="0"/>
              <a:t>Cross </a:t>
            </a:r>
            <a:r>
              <a:rPr lang="pl-PL" sz="2800" b="1" dirty="0" err="1" smtClean="0"/>
              <a:t>section</a:t>
            </a:r>
            <a:r>
              <a:rPr lang="pl-PL" sz="2800" b="1" dirty="0" smtClean="0"/>
              <a:t> for </a:t>
            </a:r>
            <a:r>
              <a:rPr lang="de-DE" sz="2800" b="1" dirty="0" err="1" smtClean="0"/>
              <a:t>pn</a:t>
            </a:r>
            <a:r>
              <a:rPr lang="de-DE" sz="2800" b="1" dirty="0" smtClean="0"/>
              <a:t> </a:t>
            </a:r>
            <a:r>
              <a:rPr lang="de-DE" sz="2800" b="1" dirty="0"/>
              <a:t>→ d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7245796"/>
            <a:ext cx="6677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7359674"/>
            <a:ext cx="72294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483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51" y="1396784"/>
            <a:ext cx="5757961" cy="390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22351" y="5311801"/>
            <a:ext cx="5757961" cy="37151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l-PL" sz="1800" b="1" dirty="0" smtClean="0">
                <a:latin typeface="Times New Roman" pitchFamily="16" charset="0"/>
              </a:rPr>
              <a:t>WASA-at-COSY: </a:t>
            </a:r>
            <a:r>
              <a:rPr lang="en-US" sz="1800" b="1" dirty="0" smtClean="0">
                <a:latin typeface="Times New Roman" pitchFamily="16" charset="0"/>
              </a:rPr>
              <a:t>Phys</a:t>
            </a:r>
            <a:r>
              <a:rPr lang="en-US" sz="1800" b="1" dirty="0">
                <a:latin typeface="Times New Roman" pitchFamily="16" charset="0"/>
              </a:rPr>
              <a:t>. Rev. </a:t>
            </a:r>
            <a:r>
              <a:rPr lang="en-US" sz="1800" b="1" dirty="0" err="1">
                <a:latin typeface="Times New Roman" pitchFamily="16" charset="0"/>
              </a:rPr>
              <a:t>Lett</a:t>
            </a:r>
            <a:r>
              <a:rPr lang="en-US" sz="1800" b="1" dirty="0">
                <a:latin typeface="Times New Roman" pitchFamily="16" charset="0"/>
              </a:rPr>
              <a:t>. </a:t>
            </a:r>
            <a:r>
              <a:rPr lang="en-US" sz="1800" b="1" dirty="0" smtClean="0">
                <a:latin typeface="Times New Roman" pitchFamily="16" charset="0"/>
              </a:rPr>
              <a:t>106</a:t>
            </a:r>
            <a:r>
              <a:rPr lang="pl-PL" sz="1800" b="1" dirty="0" smtClean="0">
                <a:latin typeface="Times New Roman" pitchFamily="16" charset="0"/>
              </a:rPr>
              <a:t> (2011) </a:t>
            </a:r>
            <a:r>
              <a:rPr lang="en-US" sz="1800" b="1" dirty="0" smtClean="0">
                <a:latin typeface="Times New Roman" pitchFamily="16" charset="0"/>
              </a:rPr>
              <a:t>242302</a:t>
            </a:r>
            <a:endParaRPr lang="pl-PL" sz="1800" b="1" dirty="0" smtClean="0">
              <a:latin typeface="Times New Roman" pitchFamily="16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2351" y="1106500"/>
            <a:ext cx="5757961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 dirty="0" smtClean="0"/>
              <a:t>Cross </a:t>
            </a:r>
            <a:r>
              <a:rPr lang="pl-PL" sz="2800" b="1" dirty="0" err="1" smtClean="0"/>
              <a:t>section</a:t>
            </a:r>
            <a:r>
              <a:rPr lang="pl-PL" sz="2800" b="1" dirty="0" smtClean="0"/>
              <a:t> for </a:t>
            </a:r>
            <a:r>
              <a:rPr lang="de-DE" sz="2800" b="1" dirty="0" err="1" smtClean="0"/>
              <a:t>pn</a:t>
            </a:r>
            <a:r>
              <a:rPr lang="de-DE" sz="2800" b="1" dirty="0" smtClean="0"/>
              <a:t> </a:t>
            </a:r>
            <a:r>
              <a:rPr lang="de-DE" sz="2800" b="1" dirty="0"/>
              <a:t>→ d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7245796"/>
            <a:ext cx="6677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3573016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NN*(1440)</a:t>
            </a:r>
            <a:endParaRPr lang="pl-PL" sz="20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38581" y="3900556"/>
            <a:ext cx="683841" cy="680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901" y="3356992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Δ</a:t>
            </a:r>
            <a:r>
              <a:rPr lang="el-GR" sz="2000" b="1" dirty="0" smtClean="0"/>
              <a:t>Δ</a:t>
            </a:r>
            <a:endParaRPr lang="pl-PL" sz="2000" b="1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5578901" y="3757102"/>
            <a:ext cx="252634" cy="608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4086224" y="3458028"/>
            <a:ext cx="70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930303" y="2564904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ym typeface="Symbol" pitchFamily="18" charset="2"/>
              </a:rPr>
              <a:t>70 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2718448" y="1772816"/>
                <a:ext cx="394178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000" b="1" i="0" smtClean="0">
                          <a:latin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</a:rPr>
                        <m:t>𝟕𝟎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𝐌𝐞𝐕</m:t>
                      </m:r>
                      <m:r>
                        <a:rPr lang="en-US" sz="20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𝟐𝟒𝟎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8448" y="1772816"/>
                <a:ext cx="3941784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889" y="125016"/>
            <a:ext cx="9289032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 dirty="0"/>
              <a:t>D</a:t>
            </a:r>
            <a:r>
              <a:rPr lang="pl-PL" sz="2800" b="1" dirty="0" smtClean="0"/>
              <a:t>ouble pionic fusion</a:t>
            </a:r>
            <a:r>
              <a:rPr lang="pl-PL" sz="2800" b="1" dirty="0"/>
              <a:t> </a:t>
            </a:r>
            <a:r>
              <a:rPr lang="pl-PL" sz="2800" b="1" dirty="0" smtClean="0"/>
              <a:t>-  a new resonance </a:t>
            </a:r>
            <a:endParaRPr lang="de-DE" sz="2800" b="1" baseline="30000" dirty="0">
              <a:latin typeface="FreeSerif" pitchFamily="16" charset="0"/>
              <a:cs typeface="Times New Roman" pitchFamily="16" charset="0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1125397" y="5661174"/>
            <a:ext cx="6984776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3600" dirty="0" smtClean="0"/>
              <a:t>pn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3600" dirty="0" smtClean="0">
                <a:sym typeface="Symbol" pitchFamily="18" charset="2"/>
              </a:rPr>
              <a:t>  d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pl-PL" sz="3600" baseline="300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pl-PL" sz="36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pl-PL" sz="3600" dirty="0" smtClean="0"/>
              <a:t>; </a:t>
            </a:r>
            <a:r>
              <a:rPr lang="de-DE" sz="3600" dirty="0" smtClean="0"/>
              <a:t>pn </a:t>
            </a:r>
            <a:r>
              <a:rPr lang="de-DE" sz="3600" baseline="30000" dirty="0" smtClean="0">
                <a:sym typeface="Symbol" pitchFamily="18" charset="2"/>
              </a:rPr>
              <a:t> </a:t>
            </a:r>
            <a:r>
              <a:rPr lang="de-DE" sz="3600" dirty="0">
                <a:sym typeface="Symbol" pitchFamily="18" charset="2"/>
              </a:rPr>
              <a:t> </a:t>
            </a:r>
            <a:r>
              <a:rPr lang="pl-PL" sz="3600" dirty="0" smtClean="0">
                <a:latin typeface="Symbol" pitchFamily="18" charset="2"/>
                <a:sym typeface="Symbol" pitchFamily="18" charset="2"/>
              </a:rPr>
              <a:t>NN*</a:t>
            </a:r>
            <a:r>
              <a:rPr lang="de-DE" sz="3600" dirty="0" smtClean="0">
                <a:sym typeface="Symbol" pitchFamily="18" charset="2"/>
              </a:rPr>
              <a:t> </a:t>
            </a:r>
            <a:r>
              <a:rPr lang="de-DE" sz="3600" dirty="0">
                <a:sym typeface="Symbol" pitchFamily="18" charset="2"/>
              </a:rPr>
              <a:t> </a:t>
            </a:r>
            <a:r>
              <a:rPr lang="de-DE" sz="3600" dirty="0" smtClean="0">
                <a:sym typeface="Symbol" pitchFamily="18" charset="2"/>
              </a:rPr>
              <a:t>d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 smtClean="0">
                <a:latin typeface="Symbol" pitchFamily="18" charset="2"/>
                <a:sym typeface="Symbol" pitchFamily="18" charset="2"/>
              </a:rPr>
              <a:t>0</a:t>
            </a:r>
            <a:endParaRPr lang="de-DE" sz="3600" baseline="30000" dirty="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1115616" y="6309320"/>
            <a:ext cx="6984776" cy="72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sz="3600" dirty="0" smtClean="0"/>
              <a:t>pn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dibaryon</a:t>
            </a:r>
            <a:r>
              <a:rPr lang="de-DE" sz="3600" baseline="30000" dirty="0" smtClean="0">
                <a:sym typeface="Symbol" pitchFamily="18" charset="2"/>
              </a:rPr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3600" dirty="0" smtClean="0">
                <a:sym typeface="Symbol" pitchFamily="18" charset="2"/>
              </a:rPr>
              <a:t>  d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 smtClean="0">
                <a:latin typeface="Symbol" pitchFamily="18" charset="2"/>
                <a:sym typeface="Symbol" pitchFamily="18" charset="2"/>
              </a:rPr>
              <a:t>0</a:t>
            </a:r>
          </a:p>
          <a:p>
            <a:endParaRPr lang="de-DE" sz="3600" baseline="30000" dirty="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6023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Zdjęcie0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1" y="-27384"/>
            <a:ext cx="9289032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 dirty="0" err="1"/>
              <a:t>D</a:t>
            </a:r>
            <a:r>
              <a:rPr lang="pl-PL" sz="2800" b="1" dirty="0" err="1" smtClean="0"/>
              <a:t>ouble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pionic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fusion</a:t>
            </a:r>
            <a:r>
              <a:rPr lang="pl-PL" sz="2800" b="1" dirty="0"/>
              <a:t> </a:t>
            </a:r>
            <a:r>
              <a:rPr lang="pl-PL" sz="2800" b="1" dirty="0" smtClean="0"/>
              <a:t>-  a </a:t>
            </a:r>
            <a:r>
              <a:rPr lang="pl-PL" sz="2800" b="1" dirty="0" err="1" smtClean="0"/>
              <a:t>new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resonance</a:t>
            </a:r>
            <a:r>
              <a:rPr lang="pl-PL" sz="2800" b="1" dirty="0" smtClean="0"/>
              <a:t>? </a:t>
            </a:r>
            <a:endParaRPr lang="de-DE" sz="2800" b="1" baseline="30000" dirty="0">
              <a:latin typeface="FreeSerif" pitchFamily="16" charset="0"/>
              <a:cs typeface="Times New Roman" pitchFamily="1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22351" y="5311801"/>
            <a:ext cx="5757961" cy="80240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l-PL" sz="1800" b="1" dirty="0" smtClean="0">
                <a:latin typeface="Times New Roman" pitchFamily="16" charset="0"/>
              </a:rPr>
              <a:t>WASA-at-COSY: </a:t>
            </a:r>
            <a:r>
              <a:rPr lang="en-US" sz="1800" b="1" dirty="0" smtClean="0">
                <a:latin typeface="Times New Roman" pitchFamily="16" charset="0"/>
              </a:rPr>
              <a:t>Phys</a:t>
            </a:r>
            <a:r>
              <a:rPr lang="en-US" sz="1800" b="1" dirty="0">
                <a:latin typeface="Times New Roman" pitchFamily="16" charset="0"/>
              </a:rPr>
              <a:t>. Rev. </a:t>
            </a:r>
            <a:r>
              <a:rPr lang="en-US" sz="1800" b="1" dirty="0" err="1">
                <a:latin typeface="Times New Roman" pitchFamily="16" charset="0"/>
              </a:rPr>
              <a:t>Lett</a:t>
            </a:r>
            <a:r>
              <a:rPr lang="en-US" sz="1800" b="1" dirty="0">
                <a:latin typeface="Times New Roman" pitchFamily="16" charset="0"/>
              </a:rPr>
              <a:t>. </a:t>
            </a:r>
            <a:r>
              <a:rPr lang="en-US" sz="1800" b="1" dirty="0" smtClean="0">
                <a:latin typeface="Times New Roman" pitchFamily="16" charset="0"/>
              </a:rPr>
              <a:t>106</a:t>
            </a:r>
            <a:r>
              <a:rPr lang="pl-PL" sz="1800" b="1" dirty="0" smtClean="0">
                <a:latin typeface="Times New Roman" pitchFamily="16" charset="0"/>
              </a:rPr>
              <a:t> (2011) </a:t>
            </a:r>
            <a:r>
              <a:rPr lang="en-US" sz="1800" b="1" dirty="0" smtClean="0">
                <a:latin typeface="Times New Roman" pitchFamily="16" charset="0"/>
              </a:rPr>
              <a:t>242302</a:t>
            </a:r>
            <a:endParaRPr lang="pl-PL" sz="1800" b="1" dirty="0" smtClean="0">
              <a:latin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pl-PL" sz="2800" b="1" dirty="0" smtClean="0">
                <a:latin typeface="Times New Roman" pitchFamily="16" charset="0"/>
              </a:rPr>
              <a:t>I = 0;  J</a:t>
            </a:r>
            <a:r>
              <a:rPr lang="pl-PL" sz="2800" b="1" baseline="30000" dirty="0" smtClean="0">
                <a:latin typeface="Times New Roman" pitchFamily="16" charset="0"/>
              </a:rPr>
              <a:t>P</a:t>
            </a:r>
            <a:r>
              <a:rPr lang="pl-PL" sz="2800" b="1" dirty="0" smtClean="0">
                <a:latin typeface="Times New Roman" pitchFamily="16" charset="0"/>
              </a:rPr>
              <a:t> = 3</a:t>
            </a:r>
            <a:r>
              <a:rPr lang="pl-PL" sz="2800" b="1" baseline="30000" dirty="0" smtClean="0">
                <a:latin typeface="Times New Roman" pitchFamily="16" charset="0"/>
              </a:rPr>
              <a:t>+</a:t>
            </a:r>
            <a:endParaRPr lang="en-US" sz="2800" b="1" baseline="30000" dirty="0">
              <a:latin typeface="Times New Roman" pitchFamily="16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2351" y="1106500"/>
            <a:ext cx="5757961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 dirty="0" smtClean="0"/>
              <a:t>Cross </a:t>
            </a:r>
            <a:r>
              <a:rPr lang="pl-PL" sz="2800" b="1" dirty="0" err="1" smtClean="0"/>
              <a:t>section</a:t>
            </a:r>
            <a:r>
              <a:rPr lang="pl-PL" sz="2800" b="1" dirty="0" smtClean="0"/>
              <a:t> for </a:t>
            </a:r>
            <a:r>
              <a:rPr lang="de-DE" sz="2800" b="1" dirty="0" err="1" smtClean="0"/>
              <a:t>pn</a:t>
            </a:r>
            <a:r>
              <a:rPr lang="de-DE" sz="2800" b="1" dirty="0" smtClean="0"/>
              <a:t> </a:t>
            </a:r>
            <a:r>
              <a:rPr lang="de-DE" sz="2800" b="1" dirty="0"/>
              <a:t>→ d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6309692"/>
            <a:ext cx="6677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96682" y="378904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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6176813" y="4222229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732088" y="3482308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NN*(1440)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184526" y="3914704"/>
            <a:ext cx="811212" cy="666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626047" y="2132856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ym typeface="Symbol" pitchFamily="18" charset="2"/>
              </a:rPr>
              <a:t>70 MeV</a:t>
            </a:r>
          </a:p>
        </p:txBody>
      </p:sp>
      <p:pic>
        <p:nvPicPr>
          <p:cNvPr id="13" name="Picture 2" descr="ang_1200_peak_errors_legFit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8375" y="1700808"/>
            <a:ext cx="5253905" cy="3563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519316" y="3501008"/>
            <a:ext cx="707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J=1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516216" y="2765871"/>
            <a:ext cx="707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J=3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384600" y="2186507"/>
          <a:ext cx="2627560" cy="81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Формула" r:id="rId7" imgW="1716120" imgH="558360" progId="Equation.3">
                  <p:embed/>
                </p:oleObj>
              </mc:Choice>
              <mc:Fallback>
                <p:oleObj name="Формула" r:id="rId7" imgW="1716120" imgH="558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600" y="2186507"/>
                        <a:ext cx="2627560" cy="810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833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51" y="1396784"/>
            <a:ext cx="5757961" cy="390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22351" y="5311801"/>
            <a:ext cx="5757961" cy="80240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l-PL" sz="1800" b="1" dirty="0" smtClean="0">
                <a:latin typeface="Times New Roman" pitchFamily="16" charset="0"/>
              </a:rPr>
              <a:t>WASA-at-COSY: </a:t>
            </a:r>
            <a:r>
              <a:rPr lang="en-US" sz="1800" b="1" dirty="0" smtClean="0">
                <a:latin typeface="Times New Roman" pitchFamily="16" charset="0"/>
              </a:rPr>
              <a:t>Phys</a:t>
            </a:r>
            <a:r>
              <a:rPr lang="en-US" sz="1800" b="1" dirty="0">
                <a:latin typeface="Times New Roman" pitchFamily="16" charset="0"/>
              </a:rPr>
              <a:t>. Rev. </a:t>
            </a:r>
            <a:r>
              <a:rPr lang="en-US" sz="1800" b="1" dirty="0" err="1">
                <a:latin typeface="Times New Roman" pitchFamily="16" charset="0"/>
              </a:rPr>
              <a:t>Lett</a:t>
            </a:r>
            <a:r>
              <a:rPr lang="en-US" sz="1800" b="1" dirty="0">
                <a:latin typeface="Times New Roman" pitchFamily="16" charset="0"/>
              </a:rPr>
              <a:t>. </a:t>
            </a:r>
            <a:r>
              <a:rPr lang="en-US" sz="1800" b="1" dirty="0" smtClean="0">
                <a:latin typeface="Times New Roman" pitchFamily="16" charset="0"/>
              </a:rPr>
              <a:t>106</a:t>
            </a:r>
            <a:r>
              <a:rPr lang="pl-PL" sz="1800" b="1" dirty="0" smtClean="0">
                <a:latin typeface="Times New Roman" pitchFamily="16" charset="0"/>
              </a:rPr>
              <a:t> (2011) </a:t>
            </a:r>
            <a:r>
              <a:rPr lang="en-US" sz="1800" b="1" dirty="0" smtClean="0">
                <a:latin typeface="Times New Roman" pitchFamily="16" charset="0"/>
              </a:rPr>
              <a:t>242302</a:t>
            </a:r>
            <a:endParaRPr lang="pl-PL" sz="1800" b="1" dirty="0" smtClean="0">
              <a:latin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pl-PL" sz="2800" b="1" dirty="0" smtClean="0">
                <a:latin typeface="Times New Roman" pitchFamily="16" charset="0"/>
              </a:rPr>
              <a:t>I = 0;  J</a:t>
            </a:r>
            <a:r>
              <a:rPr lang="pl-PL" sz="2800" b="1" baseline="30000" dirty="0" smtClean="0">
                <a:latin typeface="Times New Roman" pitchFamily="16" charset="0"/>
              </a:rPr>
              <a:t>P</a:t>
            </a:r>
            <a:r>
              <a:rPr lang="pl-PL" sz="2800" b="1" dirty="0" smtClean="0">
                <a:latin typeface="Times New Roman" pitchFamily="16" charset="0"/>
              </a:rPr>
              <a:t> = 3</a:t>
            </a:r>
            <a:r>
              <a:rPr lang="pl-PL" sz="2800" b="1" baseline="30000" dirty="0" smtClean="0">
                <a:latin typeface="Times New Roman" pitchFamily="16" charset="0"/>
              </a:rPr>
              <a:t>+</a:t>
            </a:r>
            <a:endParaRPr lang="en-US" sz="2800" b="1" baseline="30000" dirty="0">
              <a:latin typeface="Times New Roman" pitchFamily="16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2351" y="1106500"/>
            <a:ext cx="5757961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 dirty="0" smtClean="0"/>
              <a:t>Cross </a:t>
            </a:r>
            <a:r>
              <a:rPr lang="pl-PL" sz="2800" b="1" dirty="0" err="1" smtClean="0"/>
              <a:t>section</a:t>
            </a:r>
            <a:r>
              <a:rPr lang="pl-PL" sz="2800" b="1" dirty="0" smtClean="0"/>
              <a:t> for </a:t>
            </a:r>
            <a:r>
              <a:rPr lang="de-DE" sz="2800" b="1" dirty="0" err="1" smtClean="0"/>
              <a:t>pn</a:t>
            </a:r>
            <a:r>
              <a:rPr lang="de-DE" sz="2800" b="1" dirty="0" smtClean="0"/>
              <a:t> </a:t>
            </a:r>
            <a:r>
              <a:rPr lang="de-DE" sz="2800" b="1" dirty="0"/>
              <a:t>→ d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6309692"/>
            <a:ext cx="6677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3573016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NN*(1440)</a:t>
            </a:r>
            <a:endParaRPr lang="pl-PL" sz="2000" b="1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3167609" y="3973126"/>
            <a:ext cx="683841" cy="680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8901" y="3356992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Δ</a:t>
            </a:r>
            <a:r>
              <a:rPr lang="el-GR" sz="2000" b="1" dirty="0" smtClean="0"/>
              <a:t>Δ</a:t>
            </a:r>
            <a:endParaRPr lang="pl-PL" sz="2000" b="1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5578901" y="3757102"/>
            <a:ext cx="252634" cy="608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4086224" y="3458028"/>
            <a:ext cx="70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930303" y="2564904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ym typeface="Symbol" pitchFamily="18" charset="2"/>
              </a:rPr>
              <a:t>70 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2718448" y="1772816"/>
                <a:ext cx="394178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000" b="1" i="0" smtClean="0">
                          <a:latin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</a:rPr>
                        <m:t>𝟕𝟎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𝐌𝐞𝐕</m:t>
                      </m:r>
                      <m:r>
                        <a:rPr lang="en-US" sz="20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𝟐𝟒𝟎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8448" y="1772816"/>
                <a:ext cx="3941784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889" y="125016"/>
            <a:ext cx="9289032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 dirty="0"/>
              <a:t>D</a:t>
            </a:r>
            <a:r>
              <a:rPr lang="pl-PL" sz="2800" b="1" dirty="0" smtClean="0"/>
              <a:t>ouble pionic fusion</a:t>
            </a:r>
            <a:r>
              <a:rPr lang="pl-PL" sz="2800" b="1" dirty="0"/>
              <a:t> </a:t>
            </a:r>
            <a:r>
              <a:rPr lang="pl-PL" sz="2800" b="1" dirty="0" smtClean="0"/>
              <a:t>-  a new resonance </a:t>
            </a:r>
            <a:endParaRPr lang="de-DE" sz="2800" b="1" baseline="30000" dirty="0">
              <a:latin typeface="FreeSerif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28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1798814" y="2852936"/>
            <a:ext cx="1642460" cy="164416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val 3"/>
          <p:cNvSpPr/>
          <p:nvPr/>
        </p:nvSpPr>
        <p:spPr>
          <a:xfrm>
            <a:off x="1646413" y="5003096"/>
            <a:ext cx="1701451" cy="170321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3" descr="C:\Users\admin\Downloads\inde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" y="44624"/>
            <a:ext cx="4109550" cy="256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inde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908720"/>
            <a:ext cx="5233688" cy="26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11" y="44624"/>
            <a:ext cx="3053945" cy="260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29" y="2385783"/>
            <a:ext cx="3051742" cy="374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6917" y="6093296"/>
            <a:ext cx="378610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Kenta Itahashi, RIKEN</a:t>
            </a:r>
          </a:p>
          <a:p>
            <a:r>
              <a:rPr lang="pl-PL" sz="1600" b="1" dirty="0" smtClean="0"/>
              <a:t>From talk at Symposium in Cracow 2013</a:t>
            </a: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 rot="12539880">
            <a:off x="2222869" y="3292682"/>
            <a:ext cx="812539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355415" y="3204271"/>
            <a:ext cx="1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176316" y="3847303"/>
            <a:ext cx="323850" cy="294409"/>
          </a:xfrm>
          <a:prstGeom prst="ellipse">
            <a:avLst/>
          </a:prstGeom>
          <a:gradFill rotWithShape="1">
            <a:gsLst>
              <a:gs pos="0">
                <a:srgbClr val="CCFF33"/>
              </a:gs>
              <a:gs pos="100000">
                <a:srgbClr val="5E761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166567" y="3565671"/>
            <a:ext cx="3561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FF33"/>
                    </a:gs>
                    <a:gs pos="100000">
                      <a:srgbClr val="5E7618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4000" u="none" dirty="0">
                <a:solidFill>
                  <a:schemeClr val="bg1"/>
                </a:solidFill>
                <a:cs typeface="Times New Roman" pitchFamily="18" charset="0"/>
              </a:rPr>
              <a:t>-</a:t>
            </a:r>
            <a:endParaRPr lang="el-GR" sz="4000" u="none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 rot="12539880">
            <a:off x="2095215" y="5406227"/>
            <a:ext cx="812539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228084" y="5317816"/>
            <a:ext cx="1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2889893" y="5827918"/>
            <a:ext cx="647700" cy="720725"/>
            <a:chOff x="3243" y="2341"/>
            <a:chExt cx="408" cy="454"/>
          </a:xfrm>
        </p:grpSpPr>
        <p:sp>
          <p:nvSpPr>
            <p:cNvPr id="22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6" y="32068"/>
            <a:ext cx="1680461" cy="195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66792" y="2132856"/>
            <a:ext cx="455926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 err="1" smtClean="0"/>
              <a:t>Jagiellonian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/>
              <a:t>Student of </a:t>
            </a:r>
            <a:r>
              <a:rPr lang="pl-PL" dirty="0" err="1" smtClean="0"/>
              <a:t>astronomy</a:t>
            </a:r>
            <a:r>
              <a:rPr lang="pl-PL" dirty="0" smtClean="0"/>
              <a:t> in 1491-1495</a:t>
            </a:r>
          </a:p>
        </p:txBody>
      </p:sp>
    </p:spTree>
    <p:extLst>
      <p:ext uri="{BB962C8B-B14F-4D97-AF65-F5344CB8AC3E}">
        <p14:creationId xmlns:p14="http://schemas.microsoft.com/office/powerpoint/2010/main" val="18593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16416" y="6381328"/>
            <a:ext cx="583704" cy="365125"/>
          </a:xfrm>
        </p:spPr>
        <p:txBody>
          <a:bodyPr/>
          <a:lstStyle/>
          <a:p>
            <a:fld id="{24F5AF05-6CAD-4718-B161-64DA861C9853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4848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ecay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dibaryon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18363"/>
              </p:ext>
            </p:extLst>
          </p:nvPr>
        </p:nvGraphicFramePr>
        <p:xfrm>
          <a:off x="179512" y="1412776"/>
          <a:ext cx="8784976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28"/>
                <a:gridCol w="7501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Channel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Publications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P. </a:t>
                      </a:r>
                      <a:r>
                        <a:rPr lang="en-US" sz="2400" b="1" dirty="0" err="1" smtClean="0"/>
                        <a:t>Adlarson</a:t>
                      </a:r>
                      <a:r>
                        <a:rPr lang="en-US" sz="2400" b="1" dirty="0" smtClean="0"/>
                        <a:t> et al</a:t>
                      </a:r>
                      <a:r>
                        <a:rPr lang="pl-PL" sz="2400" b="1" dirty="0" smtClean="0"/>
                        <a:t>.,</a:t>
                      </a:r>
                      <a:r>
                        <a:rPr lang="en-US" sz="2400" b="1" dirty="0" smtClean="0"/>
                        <a:t> Phys. Rev. </a:t>
                      </a:r>
                      <a:r>
                        <a:rPr lang="en-US" sz="2400" b="1" dirty="0" err="1" smtClean="0"/>
                        <a:t>Lett</a:t>
                      </a:r>
                      <a:r>
                        <a:rPr lang="en-US" sz="2400" b="1" dirty="0" smtClean="0"/>
                        <a:t>. 106</a:t>
                      </a:r>
                      <a:r>
                        <a:rPr lang="pl-PL" sz="2400" b="1" baseline="0" dirty="0" smtClean="0"/>
                        <a:t> (2011) </a:t>
                      </a:r>
                      <a:r>
                        <a:rPr lang="en-US" sz="2400" b="1" dirty="0" smtClean="0"/>
                        <a:t>242302</a:t>
                      </a:r>
                    </a:p>
                    <a:p>
                      <a:r>
                        <a:rPr lang="en-US" sz="2400" dirty="0" smtClean="0"/>
                        <a:t>P. </a:t>
                      </a:r>
                      <a:r>
                        <a:rPr lang="en-US" sz="2400" dirty="0" err="1" smtClean="0"/>
                        <a:t>Adlarson</a:t>
                      </a:r>
                      <a:r>
                        <a:rPr lang="en-US" sz="2400" dirty="0" smtClean="0"/>
                        <a:t> et</a:t>
                      </a:r>
                      <a:r>
                        <a:rPr lang="pl-PL" sz="2400" baseline="0" dirty="0" smtClean="0"/>
                        <a:t> a</a:t>
                      </a:r>
                      <a:r>
                        <a:rPr lang="en-US" sz="2400" dirty="0" smtClean="0"/>
                        <a:t>l.</a:t>
                      </a:r>
                      <a:r>
                        <a:rPr lang="pl-PL" sz="2400" dirty="0" smtClean="0"/>
                        <a:t>,</a:t>
                      </a:r>
                      <a:r>
                        <a:rPr lang="en-US" sz="2400" dirty="0" smtClean="0"/>
                        <a:t> Phys.</a:t>
                      </a:r>
                      <a:r>
                        <a:rPr lang="pl-PL" sz="2400" dirty="0" smtClean="0"/>
                        <a:t> </a:t>
                      </a:r>
                      <a:r>
                        <a:rPr lang="en-US" sz="2400" dirty="0" err="1" smtClean="0"/>
                        <a:t>Lett</a:t>
                      </a:r>
                      <a:r>
                        <a:rPr lang="en-US" sz="2400" dirty="0" smtClean="0"/>
                        <a:t>. B721 (2013) 229-236</a:t>
                      </a:r>
                      <a:r>
                        <a:rPr lang="pl-PL" sz="2400" dirty="0" smtClean="0"/>
                        <a:t/>
                      </a:r>
                      <a:br>
                        <a:rPr lang="pl-PL" sz="2400" dirty="0" smtClean="0"/>
                      </a:br>
                      <a:r>
                        <a:rPr lang="pl-PL" sz="2400" dirty="0" smtClean="0"/>
                        <a:t>P. </a:t>
                      </a:r>
                      <a:r>
                        <a:rPr lang="pl-PL" sz="2400" dirty="0" err="1" smtClean="0"/>
                        <a:t>Adlarson</a:t>
                      </a:r>
                      <a:r>
                        <a:rPr lang="pl-PL" sz="2400" dirty="0" smtClean="0"/>
                        <a:t> et al., </a:t>
                      </a:r>
                      <a:r>
                        <a:rPr lang="pl-PL" sz="2400" b="0" dirty="0" err="1" smtClean="0"/>
                        <a:t>Eur</a:t>
                      </a:r>
                      <a:r>
                        <a:rPr lang="pl-PL" sz="2400" b="0" dirty="0" smtClean="0"/>
                        <a:t>. </a:t>
                      </a:r>
                      <a:r>
                        <a:rPr lang="pl-PL" sz="2400" b="0" dirty="0" err="1" smtClean="0"/>
                        <a:t>Phys</a:t>
                      </a:r>
                      <a:r>
                        <a:rPr lang="pl-PL" sz="2400" b="0" dirty="0" smtClean="0"/>
                        <a:t>.  J. A52 (2016) 147</a:t>
                      </a:r>
                      <a:endParaRPr lang="en-GB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+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pl-PL" sz="2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+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pl-PL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endParaRPr lang="pl-PL" sz="2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P. </a:t>
                      </a:r>
                      <a:r>
                        <a:rPr lang="en-US" sz="2400" dirty="0" err="1" smtClean="0"/>
                        <a:t>Adlarson</a:t>
                      </a:r>
                      <a:r>
                        <a:rPr lang="en-US" sz="2400" dirty="0" smtClean="0"/>
                        <a:t> et</a:t>
                      </a:r>
                      <a:r>
                        <a:rPr lang="pl-PL" sz="2400" baseline="0" dirty="0" smtClean="0"/>
                        <a:t> al</a:t>
                      </a:r>
                      <a:r>
                        <a:rPr lang="pl-PL" sz="2400" dirty="0" smtClean="0"/>
                        <a:t>.,</a:t>
                      </a:r>
                      <a:r>
                        <a:rPr lang="en-US" sz="2400" dirty="0" smtClean="0"/>
                        <a:t> Phys.</a:t>
                      </a:r>
                      <a:r>
                        <a:rPr lang="pl-PL" sz="2400" dirty="0" smtClean="0"/>
                        <a:t> </a:t>
                      </a:r>
                      <a:r>
                        <a:rPr lang="en-US" sz="2400" dirty="0" err="1" smtClean="0"/>
                        <a:t>Lett</a:t>
                      </a:r>
                      <a:r>
                        <a:rPr lang="en-US" sz="2400" dirty="0" smtClean="0"/>
                        <a:t>. B721 (2013) 229-236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pp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P. </a:t>
                      </a:r>
                      <a:r>
                        <a:rPr lang="en-US" sz="2400" dirty="0" err="1" smtClean="0"/>
                        <a:t>Adlarson</a:t>
                      </a:r>
                      <a:r>
                        <a:rPr lang="en-US" sz="2400" dirty="0" smtClean="0"/>
                        <a:t> et al</a:t>
                      </a:r>
                      <a:r>
                        <a:rPr lang="pl-PL" sz="2400" dirty="0" smtClean="0"/>
                        <a:t>.,</a:t>
                      </a:r>
                      <a:r>
                        <a:rPr lang="en-US" sz="2400" dirty="0" smtClean="0"/>
                        <a:t>  </a:t>
                      </a:r>
                      <a:r>
                        <a:rPr lang="en-GB" sz="2400" dirty="0" smtClean="0"/>
                        <a:t>Phys.</a:t>
                      </a:r>
                      <a:r>
                        <a:rPr lang="en-GB" sz="2400" baseline="0" dirty="0" smtClean="0"/>
                        <a:t> Rev.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88</a:t>
                      </a:r>
                      <a:r>
                        <a:rPr kumimoji="0" lang="pl-PL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(2013)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055208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P.</a:t>
                      </a:r>
                      <a:r>
                        <a:rPr lang="pl-PL" sz="2400" baseline="0" dirty="0" smtClean="0"/>
                        <a:t> Adlarson et al., Phys. Lett. B743 (2015) 325-332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endParaRPr lang="de-DE" sz="2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P. </a:t>
                      </a:r>
                      <a:r>
                        <a:rPr lang="en-US" sz="2400" b="1" dirty="0" err="1" smtClean="0"/>
                        <a:t>Adlarson</a:t>
                      </a:r>
                      <a:r>
                        <a:rPr lang="en-US" sz="2400" b="1" dirty="0" smtClean="0"/>
                        <a:t> et al.</a:t>
                      </a:r>
                      <a:r>
                        <a:rPr lang="pl-PL" sz="2400" b="1" dirty="0" smtClean="0"/>
                        <a:t>,</a:t>
                      </a:r>
                      <a:r>
                        <a:rPr lang="en-US" sz="2400" b="1" dirty="0" smtClean="0"/>
                        <a:t> Phys. Rev. </a:t>
                      </a:r>
                      <a:r>
                        <a:rPr lang="en-US" sz="2400" b="1" dirty="0" err="1" smtClean="0"/>
                        <a:t>Lett</a:t>
                      </a:r>
                      <a:r>
                        <a:rPr lang="en-US" sz="2400" b="1" dirty="0" smtClean="0"/>
                        <a:t>. 112</a:t>
                      </a:r>
                      <a:r>
                        <a:rPr lang="pl-PL" sz="2400" b="1" baseline="0" dirty="0" smtClean="0"/>
                        <a:t> (2014) </a:t>
                      </a:r>
                      <a:r>
                        <a:rPr lang="en-US" sz="2400" b="1" dirty="0" smtClean="0"/>
                        <a:t>202301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P. </a:t>
                      </a:r>
                      <a:r>
                        <a:rPr lang="en-US" sz="2400" dirty="0" err="1" smtClean="0"/>
                        <a:t>Adlarson</a:t>
                      </a:r>
                      <a:r>
                        <a:rPr lang="en-US" sz="2400" dirty="0" smtClean="0"/>
                        <a:t> et al.</a:t>
                      </a:r>
                      <a:r>
                        <a:rPr lang="pl-PL" sz="2400" dirty="0" smtClean="0"/>
                        <a:t>,</a:t>
                      </a:r>
                      <a:r>
                        <a:rPr lang="en-US" sz="2400" dirty="0" smtClean="0"/>
                        <a:t> 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Phys. Rev. C</a:t>
                      </a:r>
                      <a:r>
                        <a:rPr kumimoji="0"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pl-PL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(2014) 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035204 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P. Adlarson</a:t>
                      </a:r>
                      <a:r>
                        <a:rPr lang="pl-PL" sz="2400" baseline="0" dirty="0" smtClean="0"/>
                        <a:t> et al., Phys. Rev. C91 (2015) 015201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P. </a:t>
                      </a:r>
                      <a:r>
                        <a:rPr lang="en-US" sz="2400" dirty="0" err="1" smtClean="0"/>
                        <a:t>Adlarson</a:t>
                      </a:r>
                      <a:r>
                        <a:rPr lang="en-US" sz="2400" dirty="0" smtClean="0"/>
                        <a:t> et al</a:t>
                      </a:r>
                      <a:r>
                        <a:rPr lang="pl-PL" sz="2400" dirty="0" smtClean="0"/>
                        <a:t>.,</a:t>
                      </a:r>
                      <a:r>
                        <a:rPr lang="en-US" sz="2400" dirty="0" smtClean="0"/>
                        <a:t> </a:t>
                      </a:r>
                      <a:r>
                        <a:rPr lang="en-GB" sz="2400" dirty="0" smtClean="0"/>
                        <a:t>Phys.</a:t>
                      </a:r>
                      <a:r>
                        <a:rPr lang="pl-PL" sz="2400" dirty="0" smtClean="0"/>
                        <a:t> </a:t>
                      </a:r>
                      <a:r>
                        <a:rPr lang="en-GB" sz="2400" dirty="0" smtClean="0"/>
                        <a:t>Rev. C86 (2012) 032201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....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8172400" y="6309320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3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1" y="-531440"/>
            <a:ext cx="8428022" cy="1241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7767-358C-4A6C-A307-B0FDD95E144F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 smtClean="0">
                <a:solidFill>
                  <a:schemeClr val="tx2"/>
                </a:solidFill>
                <a:latin typeface="+mj-lt"/>
              </a:rPr>
              <a:t>pN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 d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 </a:t>
            </a:r>
            <a:endParaRPr lang="en-US" sz="40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251519" y="6412661"/>
            <a:ext cx="8428023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0000"/>
                </a:solidFill>
              </a:rPr>
              <a:t>   WASA-</a:t>
            </a:r>
            <a:r>
              <a:rPr lang="pl-PL" sz="2800" b="1" dirty="0" err="1" smtClean="0">
                <a:solidFill>
                  <a:srgbClr val="000000"/>
                </a:solidFill>
              </a:rPr>
              <a:t>at</a:t>
            </a:r>
            <a:r>
              <a:rPr lang="pl-PL" sz="2800" b="1" dirty="0" smtClean="0">
                <a:solidFill>
                  <a:srgbClr val="000000"/>
                </a:solidFill>
              </a:rPr>
              <a:t>-COSY:</a:t>
            </a:r>
            <a:r>
              <a:rPr lang="en-US" sz="2800" b="1" dirty="0" smtClean="0">
                <a:solidFill>
                  <a:srgbClr val="000000"/>
                </a:solidFill>
              </a:rPr>
              <a:t> Phys. </a:t>
            </a:r>
            <a:r>
              <a:rPr lang="en-US" sz="2800" b="1" dirty="0" err="1" smtClean="0">
                <a:solidFill>
                  <a:srgbClr val="000000"/>
                </a:solidFill>
              </a:rPr>
              <a:t>Lett</a:t>
            </a:r>
            <a:r>
              <a:rPr lang="en-US" sz="2800" b="1" dirty="0" smtClean="0">
                <a:solidFill>
                  <a:srgbClr val="000000"/>
                </a:solidFill>
              </a:rPr>
              <a:t>. B721 (2013) 229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9612"/>
            <a:ext cx="8428023" cy="5707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>
            <a:stCxn id="8" idx="2"/>
          </p:cNvCxnSpPr>
          <p:nvPr/>
        </p:nvCxnSpPr>
        <p:spPr>
          <a:xfrm flipH="1">
            <a:off x="4465531" y="2285583"/>
            <a:ext cx="798680" cy="693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2" idx="1"/>
          </p:cNvCxnSpPr>
          <p:nvPr/>
        </p:nvCxnSpPr>
        <p:spPr>
          <a:xfrm flipH="1">
            <a:off x="4465531" y="3485929"/>
            <a:ext cx="394501" cy="30311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3" idx="1"/>
          </p:cNvCxnSpPr>
          <p:nvPr/>
        </p:nvCxnSpPr>
        <p:spPr>
          <a:xfrm flipH="1">
            <a:off x="4662781" y="4735078"/>
            <a:ext cx="995931" cy="29796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348967" y="1259468"/>
            <a:ext cx="887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</a:rPr>
              <a:t>I=0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348968" y="-99392"/>
            <a:ext cx="887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i="1" dirty="0"/>
              <a:t>I=1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18636" y="260648"/>
                <a:ext cx="7272808" cy="9762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𝑝𝑛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latin typeface="Cambria Math"/>
                            </a:rPr>
                            <m:t>→</m:t>
                          </m:r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                               +2</m:t>
                      </m:r>
                      <m:r>
                        <a:rPr lang="en-US" sz="2000" i="1">
                          <a:latin typeface="Cambria Math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636" y="260648"/>
                <a:ext cx="7272808" cy="976293"/>
              </a:xfrm>
              <a:prstGeom prst="rect">
                <a:avLst/>
              </a:prstGeom>
              <a:blipFill rotWithShape="0"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utoShape 7"/>
          <p:cNvSpPr>
            <a:spLocks/>
          </p:cNvSpPr>
          <p:nvPr/>
        </p:nvSpPr>
        <p:spPr bwMode="auto">
          <a:xfrm rot="5400000">
            <a:off x="6041145" y="-848456"/>
            <a:ext cx="431800" cy="2217961"/>
          </a:xfrm>
          <a:prstGeom prst="leftBrace">
            <a:avLst>
              <a:gd name="adj1" fmla="val 750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 rot="16200000">
            <a:off x="5914485" y="203038"/>
            <a:ext cx="431800" cy="2211822"/>
          </a:xfrm>
          <a:prstGeom prst="leftBrace">
            <a:avLst>
              <a:gd name="adj1" fmla="val 750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59" y="1124744"/>
            <a:ext cx="4710986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95288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smtClean="0"/>
              <a:t>pn </a:t>
            </a:r>
            <a:r>
              <a:rPr lang="en-US" sz="4000" smtClean="0">
                <a:sym typeface="Symbol" pitchFamily="18" charset="2"/>
              </a:rPr>
              <a:t> pn</a:t>
            </a:r>
            <a:r>
              <a:rPr lang="en-US" sz="4000" baseline="30000" smtClean="0">
                <a:sym typeface="Symbol" pitchFamily="18" charset="2"/>
              </a:rPr>
              <a:t>0</a:t>
            </a:r>
            <a:r>
              <a:rPr lang="en-US" sz="4000" smtClean="0">
                <a:sym typeface="Symbol" pitchFamily="18" charset="2"/>
              </a:rPr>
              <a:t></a:t>
            </a:r>
            <a:r>
              <a:rPr lang="en-US" sz="4000" baseline="30000" smtClean="0">
                <a:sym typeface="Symbol" pitchFamily="18" charset="2"/>
              </a:rPr>
              <a:t>0</a:t>
            </a:r>
            <a:endParaRPr lang="en-US" sz="4000" baseline="30000" dirty="0">
              <a:sym typeface="Symbol" pitchFamily="18" charset="2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81" y="1124745"/>
            <a:ext cx="4710985" cy="453650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3364" y="6372036"/>
            <a:ext cx="5570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P. </a:t>
            </a:r>
            <a:r>
              <a:rPr kumimoji="0" lang="pl-PL" altLang="pl-P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Adlarson</a:t>
            </a:r>
            <a:r>
              <a:rPr kumimoji="0" lang="pl-PL" alt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al., </a:t>
            </a:r>
            <a:r>
              <a:rPr kumimoji="0" lang="pl-PL" altLang="pl-P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Phys.Lett</a:t>
            </a:r>
            <a:r>
              <a:rPr kumimoji="0" lang="pl-PL" alt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B743 (2015) 325-332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4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16416" y="6381328"/>
            <a:ext cx="583704" cy="365125"/>
          </a:xfrm>
        </p:spPr>
        <p:txBody>
          <a:bodyPr/>
          <a:lstStyle/>
          <a:p>
            <a:fld id="{24F5AF05-6CAD-4718-B161-64DA861C9853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4848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ecay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dibaryon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9512" y="1412776"/>
          <a:ext cx="878497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28"/>
                <a:gridCol w="7501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Channel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Publications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P. </a:t>
                      </a:r>
                      <a:r>
                        <a:rPr lang="en-US" sz="2400" b="1" dirty="0" err="1" smtClean="0"/>
                        <a:t>Adlarson</a:t>
                      </a:r>
                      <a:r>
                        <a:rPr lang="en-US" sz="2400" b="1" dirty="0" smtClean="0"/>
                        <a:t> et. al Phys. Rev. </a:t>
                      </a:r>
                      <a:r>
                        <a:rPr lang="en-US" sz="2400" b="1" dirty="0" err="1" smtClean="0"/>
                        <a:t>Lett</a:t>
                      </a:r>
                      <a:r>
                        <a:rPr lang="en-US" sz="2400" b="1" dirty="0" smtClean="0"/>
                        <a:t>. 106</a:t>
                      </a:r>
                      <a:r>
                        <a:rPr lang="pl-PL" sz="2400" b="1" baseline="0" dirty="0" smtClean="0"/>
                        <a:t> (2011) </a:t>
                      </a:r>
                      <a:r>
                        <a:rPr lang="en-US" sz="2400" b="1" dirty="0" smtClean="0"/>
                        <a:t>242302</a:t>
                      </a:r>
                    </a:p>
                    <a:p>
                      <a:r>
                        <a:rPr lang="en-US" sz="2400" dirty="0" smtClean="0"/>
                        <a:t>P. </a:t>
                      </a:r>
                      <a:r>
                        <a:rPr lang="en-US" sz="2400" dirty="0" err="1" smtClean="0"/>
                        <a:t>Adlarson</a:t>
                      </a:r>
                      <a:r>
                        <a:rPr lang="en-US" sz="2400" dirty="0" smtClean="0"/>
                        <a:t> et. al Phys.</a:t>
                      </a:r>
                      <a:r>
                        <a:rPr lang="pl-PL" sz="2400" dirty="0" smtClean="0"/>
                        <a:t> </a:t>
                      </a:r>
                      <a:r>
                        <a:rPr lang="en-US" sz="2400" dirty="0" err="1" smtClean="0"/>
                        <a:t>Lett</a:t>
                      </a:r>
                      <a:r>
                        <a:rPr lang="en-US" sz="2400" dirty="0" smtClean="0"/>
                        <a:t>. B721 (2013) 229-236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+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pl-PL" sz="2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+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pl-PL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endParaRPr lang="pl-PL" sz="2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P. </a:t>
                      </a:r>
                      <a:r>
                        <a:rPr lang="en-US" sz="2400" dirty="0" err="1" smtClean="0"/>
                        <a:t>Adlarson</a:t>
                      </a:r>
                      <a:r>
                        <a:rPr lang="en-US" sz="2400" dirty="0" smtClean="0"/>
                        <a:t> et. al Phys.</a:t>
                      </a:r>
                      <a:r>
                        <a:rPr lang="pl-PL" sz="2400" dirty="0" smtClean="0"/>
                        <a:t> </a:t>
                      </a:r>
                      <a:r>
                        <a:rPr lang="en-US" sz="2400" dirty="0" err="1" smtClean="0"/>
                        <a:t>Lett</a:t>
                      </a:r>
                      <a:r>
                        <a:rPr lang="en-US" sz="2400" dirty="0" smtClean="0"/>
                        <a:t>. B721 (2013) 229-236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pp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P. </a:t>
                      </a:r>
                      <a:r>
                        <a:rPr lang="en-US" sz="2400" dirty="0" err="1" smtClean="0"/>
                        <a:t>Adlarson</a:t>
                      </a:r>
                      <a:r>
                        <a:rPr lang="en-US" sz="2400" dirty="0" smtClean="0"/>
                        <a:t> et. al  </a:t>
                      </a:r>
                      <a:r>
                        <a:rPr lang="en-GB" sz="2400" dirty="0" smtClean="0"/>
                        <a:t>Phys.</a:t>
                      </a:r>
                      <a:r>
                        <a:rPr lang="en-GB" sz="2400" baseline="0" dirty="0" smtClean="0"/>
                        <a:t> Rev.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88</a:t>
                      </a:r>
                      <a:r>
                        <a:rPr kumimoji="0" lang="pl-PL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(2013)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055208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P.</a:t>
                      </a:r>
                      <a:r>
                        <a:rPr lang="pl-PL" sz="2400" baseline="0" dirty="0" smtClean="0"/>
                        <a:t> Adlarson et al., Phys. Lett. B743 (2015) 325-332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endParaRPr lang="de-DE" sz="2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P. </a:t>
                      </a:r>
                      <a:r>
                        <a:rPr lang="en-US" sz="2400" b="1" dirty="0" err="1" smtClean="0"/>
                        <a:t>Adlarson</a:t>
                      </a:r>
                      <a:r>
                        <a:rPr lang="en-US" sz="2400" b="1" dirty="0" smtClean="0"/>
                        <a:t> et al. Phys. Rev. </a:t>
                      </a:r>
                      <a:r>
                        <a:rPr lang="en-US" sz="2400" b="1" dirty="0" err="1" smtClean="0"/>
                        <a:t>Lett</a:t>
                      </a:r>
                      <a:r>
                        <a:rPr lang="en-US" sz="2400" b="1" dirty="0" smtClean="0"/>
                        <a:t>. 112</a:t>
                      </a:r>
                      <a:r>
                        <a:rPr lang="pl-PL" sz="2400" b="1" baseline="0" dirty="0" smtClean="0"/>
                        <a:t> (2014) </a:t>
                      </a:r>
                      <a:r>
                        <a:rPr lang="en-US" sz="2400" b="1" dirty="0" smtClean="0"/>
                        <a:t>202301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P. </a:t>
                      </a:r>
                      <a:r>
                        <a:rPr lang="en-US" sz="2400" dirty="0" err="1" smtClean="0"/>
                        <a:t>Adlarson</a:t>
                      </a:r>
                      <a:r>
                        <a:rPr lang="en-US" sz="2400" dirty="0" smtClean="0"/>
                        <a:t> et al. 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Phys. Rev. C</a:t>
                      </a:r>
                      <a:r>
                        <a:rPr kumimoji="0"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pl-PL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(2014) 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035204 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P. Adlarson</a:t>
                      </a:r>
                      <a:r>
                        <a:rPr lang="pl-PL" sz="2400" baseline="0" dirty="0" smtClean="0"/>
                        <a:t> et al., Phys. Rev. C91 (2015) 015201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24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P. </a:t>
                      </a:r>
                      <a:r>
                        <a:rPr lang="en-US" sz="2400" dirty="0" err="1" smtClean="0"/>
                        <a:t>Adlarson</a:t>
                      </a:r>
                      <a:r>
                        <a:rPr lang="en-US" sz="2400" dirty="0" smtClean="0"/>
                        <a:t> et. al</a:t>
                      </a:r>
                      <a:r>
                        <a:rPr lang="pl-PL" sz="2400" dirty="0" smtClean="0"/>
                        <a:t>.</a:t>
                      </a:r>
                      <a:r>
                        <a:rPr lang="en-US" sz="2400" dirty="0" smtClean="0"/>
                        <a:t> </a:t>
                      </a:r>
                      <a:r>
                        <a:rPr lang="en-GB" sz="2400" dirty="0" smtClean="0"/>
                        <a:t>Phys.</a:t>
                      </a:r>
                      <a:r>
                        <a:rPr lang="pl-PL" sz="2400" dirty="0" smtClean="0"/>
                        <a:t> </a:t>
                      </a:r>
                      <a:r>
                        <a:rPr lang="en-GB" sz="2400" dirty="0" smtClean="0"/>
                        <a:t>Rev. C86 (2012) 032201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....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8172400" y="6309320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9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" y="980728"/>
            <a:ext cx="8184500" cy="555040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/>
                  <a:t>energy dependence </a:t>
                </a:r>
                <a:r>
                  <a:rPr lang="de-DE" sz="4000" dirty="0" smtClean="0"/>
                  <a:t>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0">
                <a:blip r:embed="rId5"/>
                <a:stretch>
                  <a:fillRect t="-8889" b="-214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5495" y="317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Формула" r:id="rId6" imgW="965160" imgH="203040" progId="Equation.3">
                  <p:embed/>
                </p:oleObj>
              </mc:Choice>
              <mc:Fallback>
                <p:oleObj name="Формула" r:id="rId6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441181" y="4725144"/>
            <a:ext cx="17828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New</a:t>
            </a:r>
            <a:r>
              <a:rPr lang="en-US" sz="2800" b="1" dirty="0" smtClean="0">
                <a:solidFill>
                  <a:srgbClr val="FF0000"/>
                </a:solidFill>
              </a:rPr>
              <a:t> SAID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solutions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5786135" y="4437111"/>
            <a:ext cx="292400" cy="3245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0" y="6381328"/>
            <a:ext cx="9143999" cy="892552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 WASA-</a:t>
            </a:r>
            <a:r>
              <a:rPr lang="pl-PL" sz="2800" b="1" dirty="0" err="1" smtClean="0"/>
              <a:t>at</a:t>
            </a:r>
            <a:r>
              <a:rPr lang="pl-PL" sz="2800" b="1" dirty="0" smtClean="0"/>
              <a:t>-COSY:</a:t>
            </a:r>
            <a:r>
              <a:rPr lang="en-US" sz="2800" b="1" dirty="0" smtClean="0"/>
              <a:t> </a:t>
            </a:r>
            <a:r>
              <a:rPr lang="en-US" sz="2800" b="1" dirty="0"/>
              <a:t>Phys. Rev. </a:t>
            </a:r>
            <a:r>
              <a:rPr lang="en-US" sz="2800" b="1" dirty="0" err="1"/>
              <a:t>Lett</a:t>
            </a:r>
            <a:r>
              <a:rPr lang="en-US" sz="2800" b="1" dirty="0"/>
              <a:t>. </a:t>
            </a:r>
            <a:r>
              <a:rPr lang="en-US" sz="2800" b="1" dirty="0" smtClean="0"/>
              <a:t>112</a:t>
            </a:r>
            <a:r>
              <a:rPr lang="pl-PL" sz="2800" b="1" dirty="0" smtClean="0"/>
              <a:t> (2014)</a:t>
            </a:r>
            <a:r>
              <a:rPr lang="en-US" sz="2800" b="1" dirty="0" smtClean="0"/>
              <a:t> 202301</a:t>
            </a:r>
            <a:endParaRPr lang="en-US" sz="2800" b="1" dirty="0"/>
          </a:p>
          <a:p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3" name="Prostokąt 2"/>
          <p:cNvSpPr/>
          <p:nvPr/>
        </p:nvSpPr>
        <p:spPr>
          <a:xfrm>
            <a:off x="8198395" y="5935328"/>
            <a:ext cx="547687" cy="43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13" name="Picture 8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93" y="1700808"/>
            <a:ext cx="64674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9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Deuteron to </a:t>
            </a:r>
            <a:r>
              <a:rPr lang="en-US" dirty="0" err="1" smtClean="0"/>
              <a:t>Deltaron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0(1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5967585" y="1196752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162099" y="1909192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V="1">
            <a:off x="1053943" y="20679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V="1">
            <a:off x="1532379" y="20473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>
            <a:off x="1965704" y="2055459"/>
            <a:ext cx="0" cy="8621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10"/>
          <p:cNvSpPr>
            <a:spLocks noChangeArrowheads="1"/>
          </p:cNvSpPr>
          <p:nvPr/>
        </p:nvSpPr>
        <p:spPr bwMode="auto">
          <a:xfrm>
            <a:off x="847899" y="22931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1315119" y="22742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2"/>
          <p:cNvSpPr>
            <a:spLocks noChangeArrowheads="1"/>
          </p:cNvSpPr>
          <p:nvPr/>
        </p:nvSpPr>
        <p:spPr bwMode="auto">
          <a:xfrm>
            <a:off x="1759659" y="22548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V="1">
            <a:off x="2442998" y="20099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 flipV="1">
            <a:off x="2979600" y="20279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3417090" y="2076032"/>
            <a:ext cx="0" cy="84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Oval 19"/>
          <p:cNvSpPr>
            <a:spLocks noChangeArrowheads="1"/>
          </p:cNvSpPr>
          <p:nvPr/>
        </p:nvSpPr>
        <p:spPr bwMode="auto">
          <a:xfrm>
            <a:off x="2244376" y="229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2771247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21"/>
          <p:cNvSpPr>
            <a:spLocks noChangeArrowheads="1"/>
          </p:cNvSpPr>
          <p:nvPr/>
        </p:nvSpPr>
        <p:spPr bwMode="auto">
          <a:xfrm>
            <a:off x="3211046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930613" y="23417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1371659" y="23243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1856737" y="233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2322805" y="23333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4" name="Text Box 47"/>
          <p:cNvSpPr txBox="1">
            <a:spLocks noChangeArrowheads="1"/>
          </p:cNvSpPr>
          <p:nvPr/>
        </p:nvSpPr>
        <p:spPr bwMode="auto">
          <a:xfrm>
            <a:off x="2857098" y="23193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5" name="Text Box 48"/>
          <p:cNvSpPr txBox="1">
            <a:spLocks noChangeArrowheads="1"/>
          </p:cNvSpPr>
          <p:nvPr/>
        </p:nvSpPr>
        <p:spPr bwMode="auto">
          <a:xfrm>
            <a:off x="3296897" y="23083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4905375" y="1904283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 flipV="1">
            <a:off x="5797219" y="2076031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4"/>
          <p:cNvSpPr>
            <a:spLocks noChangeShapeType="1"/>
          </p:cNvSpPr>
          <p:nvPr/>
        </p:nvSpPr>
        <p:spPr bwMode="auto">
          <a:xfrm flipV="1">
            <a:off x="6275655" y="2055458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5"/>
          <p:cNvSpPr>
            <a:spLocks noChangeShapeType="1"/>
          </p:cNvSpPr>
          <p:nvPr/>
        </p:nvSpPr>
        <p:spPr bwMode="auto">
          <a:xfrm flipV="1">
            <a:off x="6720206" y="2045840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10"/>
          <p:cNvSpPr>
            <a:spLocks noChangeArrowheads="1"/>
          </p:cNvSpPr>
          <p:nvPr/>
        </p:nvSpPr>
        <p:spPr bwMode="auto">
          <a:xfrm>
            <a:off x="5591175" y="2301247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1"/>
          <p:cNvSpPr>
            <a:spLocks noChangeArrowheads="1"/>
          </p:cNvSpPr>
          <p:nvPr/>
        </p:nvSpPr>
        <p:spPr bwMode="auto">
          <a:xfrm>
            <a:off x="6058395" y="228236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6502935" y="226295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 flipV="1">
            <a:off x="7186274" y="201808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7722876" y="203604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/>
        </p:nvSpPr>
        <p:spPr bwMode="auto">
          <a:xfrm flipV="1">
            <a:off x="8160366" y="2036049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Oval 19"/>
          <p:cNvSpPr>
            <a:spLocks noChangeArrowheads="1"/>
          </p:cNvSpPr>
          <p:nvPr/>
        </p:nvSpPr>
        <p:spPr bwMode="auto">
          <a:xfrm>
            <a:off x="6987652" y="230293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20"/>
          <p:cNvSpPr>
            <a:spLocks noChangeArrowheads="1"/>
          </p:cNvSpPr>
          <p:nvPr/>
        </p:nvSpPr>
        <p:spPr bwMode="auto">
          <a:xfrm>
            <a:off x="7514523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1"/>
          <p:cNvSpPr>
            <a:spLocks noChangeArrowheads="1"/>
          </p:cNvSpPr>
          <p:nvPr/>
        </p:nvSpPr>
        <p:spPr bwMode="auto">
          <a:xfrm>
            <a:off x="7954322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 Box 38"/>
          <p:cNvSpPr txBox="1">
            <a:spLocks noChangeArrowheads="1"/>
          </p:cNvSpPr>
          <p:nvPr/>
        </p:nvSpPr>
        <p:spPr bwMode="auto">
          <a:xfrm>
            <a:off x="5673889" y="234985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auto">
          <a:xfrm>
            <a:off x="6114935" y="23324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1" name="Text Box 40"/>
          <p:cNvSpPr txBox="1">
            <a:spLocks noChangeArrowheads="1"/>
          </p:cNvSpPr>
          <p:nvPr/>
        </p:nvSpPr>
        <p:spPr bwMode="auto">
          <a:xfrm>
            <a:off x="6600013" y="23451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2" name="Text Box 44"/>
          <p:cNvSpPr txBox="1">
            <a:spLocks noChangeArrowheads="1"/>
          </p:cNvSpPr>
          <p:nvPr/>
        </p:nvSpPr>
        <p:spPr bwMode="auto">
          <a:xfrm>
            <a:off x="7066081" y="234144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3" name="Text Box 47"/>
          <p:cNvSpPr txBox="1">
            <a:spLocks noChangeArrowheads="1"/>
          </p:cNvSpPr>
          <p:nvPr/>
        </p:nvSpPr>
        <p:spPr bwMode="auto">
          <a:xfrm>
            <a:off x="7600374" y="232741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4" name="Text Box 48"/>
          <p:cNvSpPr txBox="1">
            <a:spLocks noChangeArrowheads="1"/>
          </p:cNvSpPr>
          <p:nvPr/>
        </p:nvSpPr>
        <p:spPr bwMode="auto">
          <a:xfrm>
            <a:off x="8040173" y="231640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20" y="6453336"/>
            <a:ext cx="5914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M. Bashkanov, Jagiellonian Symposium, 2015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50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60" y="-141039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Deltaron</a:t>
            </a:r>
            <a:r>
              <a:rPr lang="en-US" dirty="0" smtClean="0"/>
              <a:t>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5846713"/>
            <a:ext cx="1905000" cy="457200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524698" y="1492141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2677248" y="1473091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1812829" y="520130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959029" y="520130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596135" y="147309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742335" y="145404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55350" y="4125649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2928600" y="4125649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Прямая со стрелкой 15"/>
          <p:cNvCxnSpPr>
            <a:stCxn id="14" idx="4"/>
          </p:cNvCxnSpPr>
          <p:nvPr/>
        </p:nvCxnSpPr>
        <p:spPr>
          <a:xfrm>
            <a:off x="1343481" y="4701911"/>
            <a:ext cx="0" cy="111693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15937" y="4701912"/>
            <a:ext cx="794" cy="1168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6"/>
            <a:endCxn id="15" idx="2"/>
          </p:cNvCxnSpPr>
          <p:nvPr/>
        </p:nvCxnSpPr>
        <p:spPr>
          <a:xfrm>
            <a:off x="1631612" y="4414574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280106" y="2841806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126787" y="410659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2993687" y="410659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1828462" y="4690799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65080" y="1977438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65582" y="1533089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65582" y="2238090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8318" y="248375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4" idx="4"/>
          </p:cNvCxnSpPr>
          <p:nvPr/>
        </p:nvCxnSpPr>
        <p:spPr>
          <a:xfrm>
            <a:off x="1812829" y="2068403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59029" y="2049353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813623" y="2329938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31110" y="237542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937857" y="753302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364" y="5661248"/>
                <a:ext cx="4557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≈5%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ΔΔ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𝑐𝑜𝑛𝑓𝑖𝑔𝑢𝑟𝑎𝑡𝑖𝑜𝑛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" y="5661248"/>
                <a:ext cx="45570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5546339" y="4836895"/>
            <a:ext cx="197288" cy="427747"/>
            <a:chOff x="5176362" y="3719872"/>
            <a:chExt cx="197288" cy="427747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754777" y="4823506"/>
            <a:ext cx="197288" cy="427747"/>
            <a:chOff x="5400043" y="3717058"/>
            <a:chExt cx="197288" cy="427747"/>
          </a:xfrm>
        </p:grpSpPr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361202" y="4553027"/>
            <a:ext cx="197288" cy="427747"/>
            <a:chOff x="6025788" y="3476840"/>
            <a:chExt cx="197288" cy="427747"/>
          </a:xfrm>
        </p:grpSpPr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575680" y="4560581"/>
            <a:ext cx="197288" cy="427747"/>
            <a:chOff x="6197644" y="3478692"/>
            <a:chExt cx="197288" cy="427747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197398" y="5329433"/>
            <a:ext cx="197288" cy="427747"/>
            <a:chOff x="5840064" y="4220114"/>
            <a:chExt cx="197288" cy="427747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394686" y="5333032"/>
            <a:ext cx="197288" cy="427747"/>
            <a:chOff x="6058653" y="4221088"/>
            <a:chExt cx="197288" cy="427747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Овал 55"/>
          <p:cNvSpPr/>
          <p:nvPr/>
        </p:nvSpPr>
        <p:spPr>
          <a:xfrm>
            <a:off x="5475139" y="4757649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284937" y="4500798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115048" y="5255616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6032100" y="5021215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6235025" y="5006225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6032100" y="5066182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232053" y="4305871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5354719" y="1193225"/>
            <a:ext cx="197288" cy="427747"/>
            <a:chOff x="5176362" y="3719872"/>
            <a:chExt cx="197288" cy="427747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563157" y="1179836"/>
            <a:ext cx="197288" cy="427747"/>
            <a:chOff x="5400043" y="3717058"/>
            <a:chExt cx="197288" cy="427747"/>
          </a:xfrm>
        </p:grpSpPr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777906" y="1182298"/>
            <a:ext cx="197288" cy="427747"/>
            <a:chOff x="6025788" y="3476840"/>
            <a:chExt cx="197288" cy="427747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770567" y="1187798"/>
            <a:ext cx="197288" cy="427747"/>
            <a:chOff x="6197644" y="3478692"/>
            <a:chExt cx="197288" cy="427747"/>
          </a:xfrm>
        </p:grpSpPr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347036" y="1180210"/>
            <a:ext cx="197288" cy="427747"/>
            <a:chOff x="5840064" y="4220114"/>
            <a:chExt cx="197288" cy="427747"/>
          </a:xfrm>
        </p:grpSpPr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566022" y="1183809"/>
            <a:ext cx="197288" cy="427747"/>
            <a:chOff x="6058653" y="4221088"/>
            <a:chExt cx="197288" cy="427747"/>
          </a:xfrm>
        </p:grpSpPr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Овал 80"/>
          <p:cNvSpPr/>
          <p:nvPr/>
        </p:nvSpPr>
        <p:spPr>
          <a:xfrm>
            <a:off x="5283519" y="1113979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64685" y="1106393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112557" y="612382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5593660" y="3160393"/>
            <a:ext cx="197288" cy="427747"/>
            <a:chOff x="5176362" y="3719872"/>
            <a:chExt cx="197288" cy="427747"/>
          </a:xfrm>
        </p:grpSpPr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861238" y="2782667"/>
            <a:ext cx="197288" cy="427747"/>
            <a:chOff x="5400043" y="3717058"/>
            <a:chExt cx="197288" cy="427747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428877" y="2785896"/>
            <a:ext cx="197288" cy="427747"/>
            <a:chOff x="6025788" y="3476840"/>
            <a:chExt cx="197288" cy="42774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814006" y="3160618"/>
            <a:ext cx="197288" cy="427747"/>
            <a:chOff x="6197644" y="3478692"/>
            <a:chExt cx="197288" cy="427747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6426832" y="3535951"/>
            <a:ext cx="197288" cy="427747"/>
            <a:chOff x="5840064" y="4220114"/>
            <a:chExt cx="197288" cy="427747"/>
          </a:xfrm>
        </p:grpSpPr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5951437" y="3535951"/>
            <a:ext cx="197288" cy="427747"/>
            <a:chOff x="6058653" y="4221088"/>
            <a:chExt cx="197288" cy="427747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Овал 101"/>
          <p:cNvSpPr/>
          <p:nvPr/>
        </p:nvSpPr>
        <p:spPr>
          <a:xfrm>
            <a:off x="5209293" y="2560087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1343481" y="3499509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215937" y="3514938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423010" y="344856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1343481" y="3889435"/>
            <a:ext cx="18724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2" idx="0"/>
          </p:cNvCxnSpPr>
          <p:nvPr/>
        </p:nvCxnSpPr>
        <p:spPr>
          <a:xfrm>
            <a:off x="4587212" y="2560087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578780" y="4188448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4871955" y="2576123"/>
            <a:ext cx="3289" cy="1568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069957" y="305053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.7 </a:t>
            </a:r>
            <a:r>
              <a:rPr lang="en-US" dirty="0" err="1" smtClean="0"/>
              <a:t>fm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524328" y="3140188"/>
                <a:ext cx="1443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≈66%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140188"/>
                <a:ext cx="144340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7495409" y="1132099"/>
                <a:ext cx="1443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≈33%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409" y="1132099"/>
                <a:ext cx="144340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713721" y="4902266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721" y="4902266"/>
                <a:ext cx="51488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4716016" y="5919663"/>
            <a:ext cx="4083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sz="1600" dirty="0"/>
              <a:t>arXiv:1408.0458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-36512" y="6423719"/>
            <a:ext cx="5914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M. Bashkanov, Jagiellonian Symposium, 2015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1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43408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76944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MATTER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6333" y="6970018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227663" y="1340768"/>
            <a:ext cx="936625" cy="9366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5295974" y="1670832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6223755" y="2277393"/>
            <a:ext cx="936625" cy="9366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Elipsa 20"/>
          <p:cNvSpPr/>
          <p:nvPr/>
        </p:nvSpPr>
        <p:spPr>
          <a:xfrm>
            <a:off x="5044432" y="980728"/>
            <a:ext cx="2623912" cy="2448270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1437308" y="4051481"/>
            <a:ext cx="936625" cy="9366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505619" y="4381545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1433400" y="4988106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Elipsa 38"/>
          <p:cNvSpPr/>
          <p:nvPr/>
        </p:nvSpPr>
        <p:spPr>
          <a:xfrm>
            <a:off x="35496" y="3861048"/>
            <a:ext cx="2808312" cy="2736304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555255" y="1556271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561886" y="5372693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1566889" y="1535533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Elipsa 1"/>
          <p:cNvSpPr/>
          <p:nvPr/>
        </p:nvSpPr>
        <p:spPr>
          <a:xfrm>
            <a:off x="1547664" y="1196752"/>
            <a:ext cx="1959765" cy="1728354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58051" y="4116714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>
            <a:off x="3683312" y="3933056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363276" y="4742924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4646319" y="4893290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1F1F7F">
                  <a:shade val="30000"/>
                  <a:satMod val="115000"/>
                </a:srgbClr>
              </a:gs>
              <a:gs pos="50000">
                <a:srgbClr val="1F1F7F">
                  <a:shade val="67500"/>
                  <a:satMod val="115000"/>
                </a:srgbClr>
              </a:gs>
              <a:gs pos="100000">
                <a:srgbClr val="1F1F7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3925718" y="5438455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Elipsa 47"/>
          <p:cNvSpPr/>
          <p:nvPr/>
        </p:nvSpPr>
        <p:spPr>
          <a:xfrm>
            <a:off x="2911717" y="3645024"/>
            <a:ext cx="3100443" cy="2910013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7537793" y="4044707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6663054" y="3861049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auto">
          <a:xfrm>
            <a:off x="6257982" y="4721475"/>
            <a:ext cx="936625" cy="9366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5"/>
          <p:cNvSpPr>
            <a:spLocks noChangeArrowheads="1"/>
          </p:cNvSpPr>
          <p:nvPr/>
        </p:nvSpPr>
        <p:spPr bwMode="auto">
          <a:xfrm>
            <a:off x="7194607" y="4797674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1F1F7F">
                  <a:shade val="30000"/>
                  <a:satMod val="115000"/>
                </a:srgbClr>
              </a:gs>
              <a:gs pos="50000">
                <a:srgbClr val="1F1F7F">
                  <a:shade val="67500"/>
                  <a:satMod val="115000"/>
                </a:srgbClr>
              </a:gs>
              <a:gs pos="100000">
                <a:srgbClr val="1F1F7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7753817" y="5503691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6591312" y="5581947"/>
            <a:ext cx="936625" cy="936625"/>
          </a:xfrm>
          <a:prstGeom prst="ellipse">
            <a:avLst/>
          </a:prstGeom>
          <a:gradFill flip="none" rotWithShape="1">
            <a:gsLst>
              <a:gs pos="0">
                <a:srgbClr val="1F1F7F">
                  <a:shade val="30000"/>
                  <a:satMod val="115000"/>
                </a:srgbClr>
              </a:gs>
              <a:gs pos="50000">
                <a:srgbClr val="1F1F7F">
                  <a:shade val="67500"/>
                  <a:satMod val="115000"/>
                </a:srgbClr>
              </a:gs>
              <a:gs pos="100000">
                <a:srgbClr val="1F1F7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Elipsa 54"/>
          <p:cNvSpPr/>
          <p:nvPr/>
        </p:nvSpPr>
        <p:spPr>
          <a:xfrm>
            <a:off x="5940152" y="3620475"/>
            <a:ext cx="3217833" cy="3264909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857145" y="692696"/>
            <a:ext cx="1434123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>
                <a:solidFill>
                  <a:schemeClr val="tx2"/>
                </a:solidFill>
                <a:latin typeface="Arial" pitchFamily="34" charset="0"/>
              </a:rPr>
              <a:t>M</a:t>
            </a:r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eson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5586149" y="745540"/>
            <a:ext cx="1434123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Baryon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7059624" y="3404451"/>
            <a:ext cx="1939370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b="1" dirty="0" err="1" smtClean="0">
                <a:solidFill>
                  <a:schemeClr val="tx2"/>
                </a:solidFill>
                <a:latin typeface="Arial" pitchFamily="34" charset="0"/>
              </a:rPr>
              <a:t>Dibaryon</a:t>
            </a:r>
            <a:endParaRPr lang="pl-PL" sz="2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395536" y="3501008"/>
            <a:ext cx="2084329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dirty="0" err="1" smtClean="0">
                <a:solidFill>
                  <a:schemeClr val="tx2"/>
                </a:solidFill>
                <a:latin typeface="Arial" pitchFamily="34" charset="0"/>
              </a:rPr>
              <a:t>Tetraquark</a:t>
            </a:r>
            <a:endParaRPr lang="pl-PL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395536" y="5949280"/>
            <a:ext cx="5478646" cy="92333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1800" b="1" dirty="0" err="1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Belle</a:t>
            </a:r>
            <a:r>
              <a:rPr lang="pl-PL" sz="1800" b="1" dirty="0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 2003: 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91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2003)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endParaRPr lang="pl-PL" sz="1800" b="1" dirty="0" smtClean="0">
              <a:solidFill>
                <a:schemeClr val="tx2"/>
              </a:solidFill>
              <a:latin typeface="Arial" pitchFamily="34" charset="0"/>
              <a:cs typeface="Arial" panose="020B0604020202020204" pitchFamily="34" charset="0"/>
            </a:endParaRPr>
          </a:p>
          <a:p>
            <a:r>
              <a:rPr lang="pl-PL" sz="1800" b="1" dirty="0" err="1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LHCb</a:t>
            </a:r>
            <a:r>
              <a:rPr lang="pl-PL" sz="1800" b="1" dirty="0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 2014: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. 112  (2014)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222002</a:t>
            </a:r>
          </a:p>
          <a:p>
            <a:r>
              <a:rPr lang="pl-PL" sz="1800" b="1" dirty="0" err="1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LHCb</a:t>
            </a:r>
            <a:r>
              <a:rPr lang="pl-PL" sz="1800" b="1" dirty="0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 2015: </a:t>
            </a:r>
            <a:r>
              <a:rPr lang="pl-PL" sz="1800" b="1" dirty="0" err="1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. </a:t>
            </a:r>
            <a:r>
              <a:rPr lang="pl-PL" sz="1800" b="1" dirty="0" err="1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Rev</a:t>
            </a:r>
            <a:r>
              <a:rPr lang="pl-PL" sz="1800" b="1" dirty="0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. </a:t>
            </a:r>
            <a:r>
              <a:rPr lang="pl-PL" sz="1800" b="1" dirty="0" err="1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Lett</a:t>
            </a:r>
            <a:r>
              <a:rPr lang="pl-PL" sz="1800" b="1" dirty="0" smtClean="0">
                <a:solidFill>
                  <a:schemeClr val="tx2"/>
                </a:solidFill>
                <a:latin typeface="Arial" pitchFamily="34" charset="0"/>
                <a:cs typeface="Arial" panose="020B0604020202020204" pitchFamily="34" charset="0"/>
              </a:rPr>
              <a:t>. 115 (2015) 072001</a:t>
            </a:r>
            <a:endParaRPr lang="pl-PL" sz="1800" b="1" dirty="0">
              <a:solidFill>
                <a:schemeClr val="tx2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6588224" y="5877272"/>
            <a:ext cx="2517457" cy="1015663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b="1" dirty="0" smtClean="0">
                <a:solidFill>
                  <a:schemeClr val="tx2"/>
                </a:solidFill>
                <a:latin typeface="Arial" pitchFamily="34" charset="0"/>
              </a:rPr>
              <a:t>WASA-</a:t>
            </a:r>
            <a:r>
              <a:rPr lang="pl-PL" b="1" dirty="0" err="1" smtClean="0">
                <a:solidFill>
                  <a:schemeClr val="tx2"/>
                </a:solidFill>
                <a:latin typeface="Arial" pitchFamily="34" charset="0"/>
              </a:rPr>
              <a:t>at</a:t>
            </a:r>
            <a:r>
              <a:rPr lang="pl-PL" b="1" dirty="0" smtClean="0">
                <a:solidFill>
                  <a:schemeClr val="tx2"/>
                </a:solidFill>
                <a:latin typeface="Arial" pitchFamily="34" charset="0"/>
              </a:rPr>
              <a:t>-COSY</a:t>
            </a:r>
          </a:p>
          <a:p>
            <a:pPr algn="ctr"/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112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(2014)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202311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639799" y="3429000"/>
            <a:ext cx="2084329" cy="52322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2800" dirty="0" err="1" smtClean="0">
                <a:solidFill>
                  <a:schemeClr val="tx2"/>
                </a:solidFill>
                <a:latin typeface="Arial" pitchFamily="34" charset="0"/>
              </a:rPr>
              <a:t>Pentaquark</a:t>
            </a:r>
            <a:endParaRPr lang="pl-PL" sz="28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67744" y="1039951"/>
            <a:ext cx="6336704" cy="553997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mesic-nuclei</a:t>
            </a:r>
          </a:p>
          <a:p>
            <a:pPr algn="ctr"/>
            <a:endParaRPr lang="pl-PL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pl-PL" sz="3200" b="1" dirty="0">
                <a:latin typeface="Arial" pitchFamily="34" charset="0"/>
                <a:cs typeface="Arial" pitchFamily="34" charset="0"/>
              </a:rPr>
              <a:t>d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iscovery of dibaryons</a:t>
            </a:r>
          </a:p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8"/>
          <p:cNvSpPr/>
          <p:nvPr/>
        </p:nvSpPr>
        <p:spPr>
          <a:xfrm flipV="1">
            <a:off x="2267744" y="2852936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8"/>
          <p:cNvSpPr/>
          <p:nvPr/>
        </p:nvSpPr>
        <p:spPr>
          <a:xfrm flipV="1">
            <a:off x="2843808" y="5229200"/>
            <a:ext cx="5760640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                 from WASA-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-COSY</a:t>
            </a:r>
          </a:p>
        </p:txBody>
      </p:sp>
      <p:grpSp>
        <p:nvGrpSpPr>
          <p:cNvPr id="14" name="Grupa 23"/>
          <p:cNvGrpSpPr/>
          <p:nvPr/>
        </p:nvGrpSpPr>
        <p:grpSpPr>
          <a:xfrm>
            <a:off x="610037" y="1861429"/>
            <a:ext cx="1729715" cy="1964984"/>
            <a:chOff x="3426769" y="3134649"/>
            <a:chExt cx="2697081" cy="3110480"/>
          </a:xfrm>
        </p:grpSpPr>
        <p:sp>
          <p:nvSpPr>
            <p:cNvPr id="15" name="Oval 18"/>
            <p:cNvSpPr>
              <a:spLocks noChangeArrowheads="1"/>
            </p:cNvSpPr>
            <p:nvPr/>
          </p:nvSpPr>
          <p:spPr bwMode="auto">
            <a:xfrm rot="12539880">
              <a:off x="3426769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 rot="12539880">
              <a:off x="4856888" y="3274599"/>
              <a:ext cx="1266962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5064066" y="3134649"/>
              <a:ext cx="215900" cy="146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 rot="12539880">
              <a:off x="4520050" y="4984378"/>
              <a:ext cx="1266964" cy="1260751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731058" y="4870628"/>
              <a:ext cx="215900" cy="92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2123728" y="2682941"/>
            <a:ext cx="647700" cy="720725"/>
            <a:chOff x="3243" y="2341"/>
            <a:chExt cx="408" cy="454"/>
          </a:xfrm>
        </p:grpSpPr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23" name="Elipsa 1"/>
          <p:cNvSpPr/>
          <p:nvPr/>
        </p:nvSpPr>
        <p:spPr>
          <a:xfrm>
            <a:off x="107504" y="1268760"/>
            <a:ext cx="3069726" cy="2782978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" y="4365104"/>
            <a:ext cx="3348746" cy="22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03542 C -0.04011 0.10347 -0.11146 0.1206 -0.1632 0.07292 C -0.21458 0.02384 -0.22674 -0.07037 -0.1908 -0.13866 C -0.15469 -0.20764 -0.08386 -0.22431 -0.03195 -0.17616 C 0.0191 -0.12755 0.03177 -0.03403 -0.00434 0.03542 Z " pathEditMode="relative" rAng="7500000" ptsTypes="AAAAA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2898810"/>
            <a:ext cx="8097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</a:t>
            </a:r>
            <a:r>
              <a:rPr lang="pl-PL" sz="5400" b="1" dirty="0" smtClean="0">
                <a:solidFill>
                  <a:schemeClr val="accent6"/>
                </a:solidFill>
              </a:rPr>
              <a:t>THANK YOU </a:t>
            </a:r>
          </a:p>
          <a:p>
            <a:r>
              <a:rPr lang="pl-PL" sz="5400" b="1" dirty="0" smtClean="0">
                <a:solidFill>
                  <a:schemeClr val="accent6"/>
                </a:solidFill>
              </a:rPr>
              <a:t>FOR  YOUR ATTENTION</a:t>
            </a:r>
            <a:endParaRPr lang="pl-PL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18"/>
          <p:cNvSpPr>
            <a:spLocks noChangeArrowheads="1"/>
          </p:cNvSpPr>
          <p:nvPr/>
        </p:nvSpPr>
        <p:spPr bwMode="auto">
          <a:xfrm rot="12539880">
            <a:off x="3778389" y="3195051"/>
            <a:ext cx="800840" cy="7849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 rot="12539880">
            <a:off x="4695565" y="2773547"/>
            <a:ext cx="812539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828434" y="2685136"/>
            <a:ext cx="1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 rot="12539880">
            <a:off x="4479541" y="3853666"/>
            <a:ext cx="812540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614867" y="3781806"/>
            <a:ext cx="138463" cy="5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952359" name="Group 39"/>
          <p:cNvGrpSpPr>
            <a:grpSpLocks/>
          </p:cNvGrpSpPr>
          <p:nvPr/>
        </p:nvGrpSpPr>
        <p:grpSpPr bwMode="auto">
          <a:xfrm>
            <a:off x="5148759" y="3843313"/>
            <a:ext cx="647700" cy="720725"/>
            <a:chOff x="3243" y="2341"/>
            <a:chExt cx="408" cy="454"/>
          </a:xfrm>
        </p:grpSpPr>
        <p:sp>
          <p:nvSpPr>
            <p:cNvPr id="8213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14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952336" name="Oval 16"/>
          <p:cNvSpPr>
            <a:spLocks noChangeArrowheads="1"/>
          </p:cNvSpPr>
          <p:nvPr/>
        </p:nvSpPr>
        <p:spPr bwMode="auto">
          <a:xfrm>
            <a:off x="4426322" y="3789040"/>
            <a:ext cx="1008063" cy="894905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7" name="Rectangle 17"/>
          <p:cNvSpPr>
            <a:spLocks noChangeArrowheads="1"/>
          </p:cNvSpPr>
          <p:nvPr/>
        </p:nvSpPr>
        <p:spPr bwMode="auto">
          <a:xfrm>
            <a:off x="4642346" y="3918000"/>
            <a:ext cx="79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38" name="Oval 18"/>
          <p:cNvSpPr>
            <a:spLocks noChangeArrowheads="1"/>
          </p:cNvSpPr>
          <p:nvPr/>
        </p:nvSpPr>
        <p:spPr bwMode="auto">
          <a:xfrm>
            <a:off x="3676672" y="3140968"/>
            <a:ext cx="1008063" cy="85307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9" name="Rectangle 19"/>
          <p:cNvSpPr>
            <a:spLocks noChangeArrowheads="1"/>
          </p:cNvSpPr>
          <p:nvPr/>
        </p:nvSpPr>
        <p:spPr bwMode="auto">
          <a:xfrm>
            <a:off x="3852292" y="3258904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41" name="Oval 21"/>
          <p:cNvSpPr>
            <a:spLocks noChangeArrowheads="1"/>
          </p:cNvSpPr>
          <p:nvPr/>
        </p:nvSpPr>
        <p:spPr bwMode="auto">
          <a:xfrm>
            <a:off x="7380684" y="3231853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42" name="Text Box 22"/>
          <p:cNvSpPr txBox="1">
            <a:spLocks noChangeArrowheads="1"/>
          </p:cNvSpPr>
          <p:nvPr/>
        </p:nvSpPr>
        <p:spPr bwMode="auto">
          <a:xfrm>
            <a:off x="7496571" y="3228678"/>
            <a:ext cx="527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u="none" dirty="0" smtClean="0">
                <a:cs typeface="Times New Roman" pitchFamily="18" charset="0"/>
              </a:rPr>
              <a:t>π‾</a:t>
            </a:r>
            <a:endParaRPr lang="el-GR" sz="3200" u="none" dirty="0">
              <a:cs typeface="Times New Roman" pitchFamily="18" charset="0"/>
            </a:endParaRPr>
          </a:p>
        </p:txBody>
      </p:sp>
      <p:sp>
        <p:nvSpPr>
          <p:cNvPr id="952343" name="Line 23"/>
          <p:cNvSpPr>
            <a:spLocks noChangeShapeType="1"/>
          </p:cNvSpPr>
          <p:nvPr/>
        </p:nvSpPr>
        <p:spPr bwMode="auto">
          <a:xfrm flipV="1">
            <a:off x="4566493" y="3563045"/>
            <a:ext cx="2814191" cy="28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52346" name="Line 26"/>
          <p:cNvSpPr>
            <a:spLocks noChangeShapeType="1"/>
          </p:cNvSpPr>
          <p:nvPr/>
        </p:nvSpPr>
        <p:spPr bwMode="auto">
          <a:xfrm flipH="1">
            <a:off x="1564895" y="3588271"/>
            <a:ext cx="2215389" cy="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 rot="12539880">
            <a:off x="753682" y="3234493"/>
            <a:ext cx="812539" cy="79645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899592" y="3172247"/>
            <a:ext cx="215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0" y="7503839"/>
            <a:ext cx="943203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pl-PL" dirty="0" smtClean="0"/>
              <a:t>                      Talk by </a:t>
            </a:r>
            <a:r>
              <a:rPr lang="pl-PL" b="1" dirty="0" smtClean="0"/>
              <a:t>Wojciech Krzemień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conference</a:t>
            </a:r>
            <a:r>
              <a:rPr lang="pl-PL" dirty="0" smtClean="0"/>
              <a:t> …</a:t>
            </a:r>
            <a:endParaRPr lang="pl-PL" b="1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187743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THE</a:t>
            </a:r>
            <a:r>
              <a:rPr lang="pl-PL" sz="44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4400" b="1" dirty="0">
                <a:solidFill>
                  <a:schemeClr val="tx2"/>
                </a:solidFill>
                <a:latin typeface="Arial" pitchFamily="34" charset="0"/>
              </a:rPr>
              <a:t>ETA-MESIC NUCLEUS</a:t>
            </a:r>
            <a:endParaRPr lang="pl-PL" sz="4400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η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meson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bound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with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nucleus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via </a:t>
            </a:r>
          </a:p>
          <a:p>
            <a:pPr algn="ctr">
              <a:spcAft>
                <a:spcPts val="0"/>
              </a:spcAft>
            </a:pP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STRONG </a:t>
            </a:r>
            <a:r>
              <a:rPr lang="pl-PL" sz="3600" dirty="0" smtClean="0">
                <a:solidFill>
                  <a:schemeClr val="tx2"/>
                </a:solidFill>
                <a:latin typeface="Arial" pitchFamily="34" charset="0"/>
              </a:rPr>
              <a:t>INTERACTION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44239" y="6237312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37" name="Elipsa 36"/>
          <p:cNvSpPr/>
          <p:nvPr/>
        </p:nvSpPr>
        <p:spPr>
          <a:xfrm>
            <a:off x="3059832" y="2283157"/>
            <a:ext cx="3069726" cy="2782978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10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2.19653E-6 C -0.03611 0.06844 -0.10746 0.08486 -0.15885 0.0363 C -0.21006 -0.01202 -0.22222 -0.10705 -0.18593 -0.17549 C -0.14947 -0.24416 -0.07829 -0.25988 -0.02691 -0.21156 C 0.02448 -0.163 0.03664 -0.06844 -4.44444E-6 -2.19653E-6 Z " pathEditMode="relative" rAng="7520012" ptsTypes="fffff">
                                      <p:cBhvr>
                                        <p:cTn id="6" dur="3000" fill="hold"/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8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5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52336" grpId="0" animBg="1"/>
      <p:bldP spid="952336" grpId="1" animBg="1"/>
      <p:bldP spid="952337" grpId="0"/>
      <p:bldP spid="952337" grpId="1"/>
      <p:bldP spid="952338" grpId="0" animBg="1"/>
      <p:bldP spid="952338" grpId="1" animBg="1"/>
      <p:bldP spid="952339" grpId="0"/>
      <p:bldP spid="952339" grpId="1"/>
      <p:bldP spid="952341" grpId="0" animBg="1"/>
      <p:bldP spid="952342" grpId="0"/>
      <p:bldP spid="952343" grpId="0" animBg="1"/>
      <p:bldP spid="952346" grpId="0" animBg="1"/>
      <p:bldP spid="31" grpId="0" animBg="1"/>
      <p:bldP spid="34" grpId="0"/>
      <p:bldP spid="3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3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73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a 23"/>
          <p:cNvGrpSpPr/>
          <p:nvPr/>
        </p:nvGrpSpPr>
        <p:grpSpPr>
          <a:xfrm>
            <a:off x="3778389" y="2685136"/>
            <a:ext cx="1729715" cy="1964984"/>
            <a:chOff x="3426769" y="3134649"/>
            <a:chExt cx="2697081" cy="3110480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2539880">
              <a:off x="3426769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 rot="12539880">
              <a:off x="4856888" y="3274599"/>
              <a:ext cx="1266962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5064066" y="3134649"/>
              <a:ext cx="215900" cy="146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 rot="12539880">
              <a:off x="4520050" y="4984378"/>
              <a:ext cx="1266964" cy="1260751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731058" y="4870628"/>
              <a:ext cx="215900" cy="92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952359" name="Group 39"/>
          <p:cNvGrpSpPr>
            <a:grpSpLocks/>
          </p:cNvGrpSpPr>
          <p:nvPr/>
        </p:nvGrpSpPr>
        <p:grpSpPr bwMode="auto">
          <a:xfrm>
            <a:off x="5148759" y="3843313"/>
            <a:ext cx="647700" cy="720725"/>
            <a:chOff x="3243" y="2341"/>
            <a:chExt cx="408" cy="454"/>
          </a:xfrm>
        </p:grpSpPr>
        <p:sp>
          <p:nvSpPr>
            <p:cNvPr id="8213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14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952342" name="Text Box 22"/>
          <p:cNvSpPr txBox="1">
            <a:spLocks noChangeArrowheads="1"/>
          </p:cNvSpPr>
          <p:nvPr/>
        </p:nvSpPr>
        <p:spPr bwMode="auto">
          <a:xfrm>
            <a:off x="6156176" y="1916832"/>
            <a:ext cx="49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5400" u="none" dirty="0">
                <a:cs typeface="Times New Roman" pitchFamily="18" charset="0"/>
              </a:rPr>
              <a:t>γ</a:t>
            </a:r>
          </a:p>
        </p:txBody>
      </p:sp>
      <p:sp>
        <p:nvSpPr>
          <p:cNvPr id="952343" name="Line 23"/>
          <p:cNvSpPr>
            <a:spLocks noChangeShapeType="1"/>
          </p:cNvSpPr>
          <p:nvPr/>
        </p:nvSpPr>
        <p:spPr bwMode="auto">
          <a:xfrm flipV="1">
            <a:off x="5651997" y="2114676"/>
            <a:ext cx="504624" cy="180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52346" name="Line 26"/>
          <p:cNvSpPr>
            <a:spLocks noChangeShapeType="1"/>
          </p:cNvSpPr>
          <p:nvPr/>
        </p:nvSpPr>
        <p:spPr bwMode="auto">
          <a:xfrm flipH="1">
            <a:off x="5148064" y="3861048"/>
            <a:ext cx="518914" cy="17630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0" y="7503839"/>
            <a:ext cx="943203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pl-PL" dirty="0" smtClean="0"/>
              <a:t>                      Talk by </a:t>
            </a:r>
            <a:r>
              <a:rPr lang="pl-PL" b="1" dirty="0" smtClean="0"/>
              <a:t>Wojciech Krzemień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conference</a:t>
            </a:r>
            <a:r>
              <a:rPr lang="pl-PL" dirty="0" smtClean="0"/>
              <a:t> …</a:t>
            </a:r>
            <a:endParaRPr lang="pl-PL" b="1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187743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THE</a:t>
            </a:r>
            <a:r>
              <a:rPr lang="pl-PL" sz="44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4400" b="1" dirty="0">
                <a:solidFill>
                  <a:schemeClr val="tx2"/>
                </a:solidFill>
                <a:latin typeface="Arial" pitchFamily="34" charset="0"/>
              </a:rPr>
              <a:t>ETA-MESIC NUCLEUS</a:t>
            </a:r>
            <a:endParaRPr lang="pl-PL" sz="4400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η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meson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bound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with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nucleus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via </a:t>
            </a:r>
          </a:p>
          <a:p>
            <a:pPr algn="ctr">
              <a:spcAft>
                <a:spcPts val="0"/>
              </a:spcAft>
            </a:pP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STRONG </a:t>
            </a:r>
            <a:r>
              <a:rPr lang="pl-PL" sz="3600" dirty="0" smtClean="0">
                <a:solidFill>
                  <a:schemeClr val="tx2"/>
                </a:solidFill>
                <a:latin typeface="Arial" pitchFamily="34" charset="0"/>
              </a:rPr>
              <a:t>INTERACTION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6333" y="6970018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2" name="Elipsa 1"/>
          <p:cNvSpPr/>
          <p:nvPr/>
        </p:nvSpPr>
        <p:spPr>
          <a:xfrm>
            <a:off x="3158458" y="2283157"/>
            <a:ext cx="3069726" cy="2782978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220072" y="5085184"/>
            <a:ext cx="49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5400" u="none" dirty="0">
                <a:cs typeface="Times New Roman" pitchFamily="18" charset="0"/>
              </a:rPr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9138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0093 C -0.03802 0.06922 -0.10938 0.08565 -0.16094 0.03727 C -0.21216 -0.01134 -0.22413 -0.10625 -0.18768 -0.17453 C -0.15122 -0.24328 -0.08021 -0.25926 -0.02882 -0.21088 C 0.02239 -0.16203 0.03472 -0.06782 -0.00209 0.00093 Z " pathEditMode="relative" rAng="7520012" ptsTypes="fffff">
                                      <p:cBhvr>
                                        <p:cTn id="6" dur="3000" fill="hold"/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"/>
                                        <p:tgtEl>
                                          <p:spTgt spid="9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"/>
                                        <p:tgtEl>
                                          <p:spTgt spid="9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2" grpId="0"/>
      <p:bldP spid="952343" grpId="0" animBg="1"/>
      <p:bldP spid="952346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468560" y="2898810"/>
            <a:ext cx="9552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</a:t>
            </a:r>
            <a:r>
              <a:rPr lang="pl-PL" sz="5400" b="1" dirty="0" smtClean="0">
                <a:solidFill>
                  <a:schemeClr val="accent6"/>
                </a:solidFill>
              </a:rPr>
              <a:t>Theoretical indications ...</a:t>
            </a:r>
          </a:p>
        </p:txBody>
      </p:sp>
    </p:spTree>
    <p:extLst>
      <p:ext uri="{BB962C8B-B14F-4D97-AF65-F5344CB8AC3E}">
        <p14:creationId xmlns:p14="http://schemas.microsoft.com/office/powerpoint/2010/main" val="9495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6770" name="Rectangle 2"/>
          <p:cNvSpPr>
            <a:spLocks noGrp="1" noChangeArrowheads="1"/>
          </p:cNvSpPr>
          <p:nvPr>
            <p:ph type="subTitle"/>
          </p:nvPr>
        </p:nvSpPr>
        <p:spPr>
          <a:xfrm>
            <a:off x="1115616" y="-815990"/>
            <a:ext cx="7128792" cy="6264275"/>
          </a:xfr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  <a:ln/>
          <a:extLst/>
        </p:spPr>
        <p:txBody>
          <a:bodyPr lIns="0" tIns="0" rIns="0" bIns="0"/>
          <a:lstStyle/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en-GB" altLang="pl-PL" sz="2400" dirty="0">
                <a:solidFill>
                  <a:schemeClr val="tx1"/>
                </a:solidFill>
                <a:latin typeface="Comic Sans MS" pitchFamily="66" charset="0"/>
              </a:rPr>
              <a:t>Attractive interaction between η and N</a:t>
            </a:r>
            <a:r>
              <a:rPr lang="en-GB" altLang="pl-P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400" dirty="0">
                <a:solidFill>
                  <a:schemeClr val="tx1"/>
                </a:solidFill>
              </a:rPr>
              <a:t>       </a:t>
            </a:r>
            <a:r>
              <a:rPr lang="en-GB" altLang="pl-PL" sz="1600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R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pl-PL" altLang="pl-PL" sz="1600" i="1" dirty="0" err="1">
                <a:solidFill>
                  <a:schemeClr val="tx1"/>
                </a:solidFill>
                <a:latin typeface="Comic Sans MS" pitchFamily="66" charset="0"/>
              </a:rPr>
              <a:t>Bhalerao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 and L. C. Liu, Phys. </a:t>
            </a:r>
            <a:r>
              <a:rPr lang="en-GB" altLang="pl-PL" sz="1600" i="1" dirty="0" err="1">
                <a:solidFill>
                  <a:schemeClr val="tx1"/>
                </a:solidFill>
                <a:latin typeface="Comic Sans MS" pitchFamily="66" charset="0"/>
              </a:rPr>
              <a:t>Lett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. B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54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 (198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5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) 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685</a:t>
            </a:r>
            <a:r>
              <a:rPr lang="en-GB" altLang="pl-PL" sz="1600" dirty="0">
                <a:solidFill>
                  <a:schemeClr val="tx1"/>
                </a:solidFill>
                <a:latin typeface="Comic Sans MS" pitchFamily="66" charset="0"/>
              </a:rPr>
              <a:t> )</a:t>
            </a:r>
            <a:r>
              <a:rPr lang="ar-SA" altLang="pl-PL" sz="1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‏</a:t>
            </a:r>
            <a:endParaRPr lang="en-GB" altLang="pl-PL" sz="1600" dirty="0">
              <a:solidFill>
                <a:schemeClr val="tx1"/>
              </a:solidFill>
            </a:endParaRPr>
          </a:p>
          <a:p>
            <a:pPr marL="414338" lvl="1" indent="-204788" algn="l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800" dirty="0">
                <a:solidFill>
                  <a:schemeClr val="tx1"/>
                </a:solidFill>
                <a:latin typeface="Comic Sans MS" pitchFamily="66" charset="0"/>
              </a:rPr>
              <a:t>         </a:t>
            </a:r>
            <a:endParaRPr lang="pl-PL" altLang="pl-PL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800" dirty="0" smtClean="0">
                <a:solidFill>
                  <a:schemeClr val="tx1"/>
                </a:solidFill>
                <a:latin typeface="Comic Sans MS" pitchFamily="66" charset="0"/>
              </a:rPr>
              <a:t>    </a:t>
            </a:r>
            <a:r>
              <a:rPr lang="en-GB" altLang="pl-PL" sz="2400" dirty="0" smtClean="0">
                <a:solidFill>
                  <a:schemeClr val="tx1"/>
                </a:solidFill>
                <a:latin typeface="Comic Sans MS" pitchFamily="66" charset="0"/>
              </a:rPr>
              <a:t>possible existence of bound states </a:t>
            </a:r>
            <a:endParaRPr lang="pl-PL" altLang="pl-P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400" dirty="0" smtClean="0">
                <a:solidFill>
                  <a:schemeClr val="tx1"/>
                </a:solidFill>
                <a:latin typeface="Comic Sans MS" pitchFamily="66" charset="0"/>
              </a:rPr>
              <a:t>    of </a:t>
            </a:r>
            <a:r>
              <a:rPr lang="pl-PL" altLang="pl-PL" sz="2400" dirty="0"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en-GB" altLang="pl-PL" sz="2400" dirty="0">
                <a:solidFill>
                  <a:schemeClr val="tx1"/>
                </a:solidFill>
                <a:latin typeface="Comic Sans MS" pitchFamily="66" charset="0"/>
              </a:rPr>
              <a:t>η </a:t>
            </a:r>
            <a:r>
              <a:rPr lang="pl-PL" altLang="pl-PL" sz="2400" dirty="0" err="1">
                <a:solidFill>
                  <a:schemeClr val="tx1"/>
                </a:solidFill>
                <a:latin typeface="Comic Sans MS" pitchFamily="66" charset="0"/>
              </a:rPr>
              <a:t>meson</a:t>
            </a:r>
            <a:r>
              <a:rPr lang="pl-PL" altLang="pl-P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altLang="pl-PL" sz="2400" dirty="0">
                <a:solidFill>
                  <a:schemeClr val="tx1"/>
                </a:solidFill>
                <a:latin typeface="Comic Sans MS" pitchFamily="66" charset="0"/>
              </a:rPr>
              <a:t>with  nuclei for A&gt;10 </a:t>
            </a:r>
            <a:r>
              <a:rPr lang="pl-PL" altLang="pl-PL" sz="28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pl-PL" altLang="pl-PL" sz="2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altLang="pl-PL" sz="28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GB" altLang="pl-PL" sz="1800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GB" altLang="pl-PL" sz="1800" i="1" dirty="0">
                <a:solidFill>
                  <a:schemeClr val="tx1"/>
                </a:solidFill>
                <a:latin typeface="Comic Sans MS" pitchFamily="66" charset="0"/>
              </a:rPr>
              <a:t>Q. </a:t>
            </a:r>
            <a:r>
              <a:rPr lang="en-GB" altLang="pl-PL" sz="1800" i="1" dirty="0" err="1">
                <a:solidFill>
                  <a:schemeClr val="tx1"/>
                </a:solidFill>
                <a:latin typeface="Comic Sans MS" pitchFamily="66" charset="0"/>
              </a:rPr>
              <a:t>Haider</a:t>
            </a:r>
            <a:r>
              <a:rPr lang="en-GB" altLang="pl-PL" sz="1800" i="1" dirty="0">
                <a:solidFill>
                  <a:schemeClr val="tx1"/>
                </a:solidFill>
                <a:latin typeface="Comic Sans MS" pitchFamily="66" charset="0"/>
              </a:rPr>
              <a:t> and L. C. Liu, Phys. </a:t>
            </a:r>
            <a:r>
              <a:rPr lang="en-GB" altLang="pl-PL" sz="1800" i="1" dirty="0" err="1">
                <a:solidFill>
                  <a:schemeClr val="tx1"/>
                </a:solidFill>
                <a:latin typeface="Comic Sans MS" pitchFamily="66" charset="0"/>
              </a:rPr>
              <a:t>Lett</a:t>
            </a:r>
            <a:r>
              <a:rPr lang="en-GB" altLang="pl-PL" sz="1800" i="1" dirty="0">
                <a:solidFill>
                  <a:schemeClr val="tx1"/>
                </a:solidFill>
                <a:latin typeface="Comic Sans MS" pitchFamily="66" charset="0"/>
              </a:rPr>
              <a:t>. B172 (1986) 257</a:t>
            </a:r>
            <a:r>
              <a:rPr lang="en-GB" altLang="pl-PL" sz="1800" dirty="0">
                <a:solidFill>
                  <a:schemeClr val="tx1"/>
                </a:solidFill>
                <a:latin typeface="Comic Sans MS" pitchFamily="66" charset="0"/>
              </a:rPr>
              <a:t> )</a:t>
            </a:r>
            <a:r>
              <a:rPr lang="ar-SA" altLang="pl-PL" sz="1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‏</a:t>
            </a:r>
            <a:endParaRPr lang="en-GB" altLang="pl-PL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pl-PL" altLang="pl-PL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pl-PL" altLang="pl-PL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en-GB" altLang="pl-P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56771" name="AutoShape 3"/>
          <p:cNvSpPr>
            <a:spLocks noChangeArrowheads="1"/>
          </p:cNvSpPr>
          <p:nvPr/>
        </p:nvSpPr>
        <p:spPr bwMode="auto">
          <a:xfrm>
            <a:off x="4460877" y="1056218"/>
            <a:ext cx="203198" cy="431800"/>
          </a:xfrm>
          <a:prstGeom prst="downArrow">
            <a:avLst>
              <a:gd name="adj1" fmla="val 50000"/>
              <a:gd name="adj2" fmla="val 35052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sz="2000"/>
          </a:p>
        </p:txBody>
      </p:sp>
      <p:sp>
        <p:nvSpPr>
          <p:cNvPr id="1056772" name="AutoShape 4"/>
          <p:cNvSpPr>
            <a:spLocks noChangeArrowheads="1"/>
          </p:cNvSpPr>
          <p:nvPr/>
        </p:nvSpPr>
        <p:spPr bwMode="auto">
          <a:xfrm>
            <a:off x="4427984" y="2640394"/>
            <a:ext cx="307975" cy="431800"/>
          </a:xfrm>
          <a:prstGeom prst="downArrow">
            <a:avLst>
              <a:gd name="adj1" fmla="val 50000"/>
              <a:gd name="adj2" fmla="val 35052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6773" name="Rectangle 5"/>
          <p:cNvSpPr>
            <a:spLocks noChangeArrowheads="1"/>
          </p:cNvSpPr>
          <p:nvPr/>
        </p:nvSpPr>
        <p:spPr bwMode="auto">
          <a:xfrm>
            <a:off x="-1548680" y="2136338"/>
            <a:ext cx="8623300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063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4222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3182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8540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13112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17684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22256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26828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98000"/>
              </a:lnSpc>
            </a:pPr>
            <a:r>
              <a:rPr lang="en-GB" altLang="pl-PL" sz="1400" b="0" i="1" u="none" dirty="0" smtClean="0">
                <a:latin typeface="Comic Sans MS" pitchFamily="66" charset="0"/>
              </a:rPr>
              <a:t>(</a:t>
            </a:r>
            <a:r>
              <a:rPr lang="en-GB" altLang="pl-PL" sz="1400" b="0" i="1" u="none" dirty="0" err="1" smtClean="0">
                <a:latin typeface="Comic Sans MS" pitchFamily="66" charset="0"/>
              </a:rPr>
              <a:t>C.Garcia-Recio</a:t>
            </a:r>
            <a:r>
              <a:rPr lang="en-GB" altLang="pl-PL" sz="1400" b="0" i="1" u="none" dirty="0">
                <a:latin typeface="Comic Sans MS" pitchFamily="66" charset="0"/>
              </a:rPr>
              <a:t>, T. Inoue, </a:t>
            </a:r>
            <a:r>
              <a:rPr lang="en-GB" altLang="pl-PL" sz="1400" b="0" i="1" u="none" dirty="0" err="1">
                <a:latin typeface="Comic Sans MS" pitchFamily="66" charset="0"/>
              </a:rPr>
              <a:t>J.Nieves</a:t>
            </a:r>
            <a:r>
              <a:rPr lang="en-GB" altLang="pl-PL" sz="1400" b="0" i="1" u="none" dirty="0">
                <a:latin typeface="Comic Sans MS" pitchFamily="66" charset="0"/>
              </a:rPr>
              <a:t>, </a:t>
            </a:r>
            <a:endParaRPr lang="pl-PL" altLang="pl-PL" sz="1400" b="0" i="1" u="none" dirty="0" smtClean="0">
              <a:latin typeface="Comic Sans MS" pitchFamily="66" charset="0"/>
            </a:endParaRPr>
          </a:p>
          <a:p>
            <a:pPr lvl="1" algn="just">
              <a:lnSpc>
                <a:spcPct val="98000"/>
              </a:lnSpc>
            </a:pPr>
            <a:r>
              <a:rPr lang="pl-PL" altLang="pl-PL" sz="1400" b="0" i="1" u="none" dirty="0" smtClean="0">
                <a:latin typeface="Comic Sans MS" pitchFamily="66" charset="0"/>
              </a:rPr>
              <a:t>                                                     </a:t>
            </a:r>
            <a:r>
              <a:rPr lang="en-GB" altLang="pl-PL" sz="1400" b="0" i="1" u="none" dirty="0" smtClean="0">
                <a:latin typeface="Comic Sans MS" pitchFamily="66" charset="0"/>
              </a:rPr>
              <a:t>E</a:t>
            </a:r>
            <a:r>
              <a:rPr lang="en-GB" altLang="pl-PL" sz="1400" b="0" i="1" u="none" dirty="0">
                <a:latin typeface="Comic Sans MS" pitchFamily="66" charset="0"/>
              </a:rPr>
              <a:t>. </a:t>
            </a:r>
            <a:r>
              <a:rPr lang="en-GB" altLang="pl-PL" sz="1400" b="0" i="1" u="none" dirty="0" err="1" smtClean="0">
                <a:latin typeface="Comic Sans MS" pitchFamily="66" charset="0"/>
              </a:rPr>
              <a:t>Oset</a:t>
            </a:r>
            <a:r>
              <a:rPr lang="en-GB" altLang="pl-PL" sz="1400" b="0" i="1" u="none" dirty="0" smtClean="0">
                <a:latin typeface="Comic Sans MS" pitchFamily="66" charset="0"/>
              </a:rPr>
              <a:t>,</a:t>
            </a:r>
            <a:r>
              <a:rPr lang="pl-PL" altLang="pl-PL" sz="1400" i="1" dirty="0">
                <a:latin typeface="Comic Sans MS" pitchFamily="66" charset="0"/>
              </a:rPr>
              <a:t> </a:t>
            </a:r>
            <a:r>
              <a:rPr lang="en-GB" altLang="pl-PL" sz="1400" b="0" i="1" u="none" dirty="0" smtClean="0">
                <a:latin typeface="Comic Sans MS" pitchFamily="66" charset="0"/>
              </a:rPr>
              <a:t>Phys</a:t>
            </a:r>
            <a:r>
              <a:rPr lang="en-GB" altLang="pl-PL" sz="1400" b="0" i="1" u="none" dirty="0">
                <a:latin typeface="Comic Sans MS" pitchFamily="66" charset="0"/>
              </a:rPr>
              <a:t>.</a:t>
            </a:r>
            <a:r>
              <a:rPr lang="pl-PL" altLang="pl-PL" sz="1400" b="0" i="1" u="none" dirty="0">
                <a:latin typeface="Comic Sans MS" pitchFamily="66" charset="0"/>
              </a:rPr>
              <a:t> </a:t>
            </a:r>
            <a:r>
              <a:rPr lang="en-GB" altLang="pl-PL" sz="1400" b="0" i="1" u="none" dirty="0" err="1">
                <a:latin typeface="Comic Sans MS" pitchFamily="66" charset="0"/>
              </a:rPr>
              <a:t>Lett</a:t>
            </a:r>
            <a:r>
              <a:rPr lang="en-GB" altLang="pl-PL" sz="1400" b="0" i="1" u="none" dirty="0">
                <a:latin typeface="Comic Sans MS" pitchFamily="66" charset="0"/>
              </a:rPr>
              <a:t>.</a:t>
            </a:r>
            <a:r>
              <a:rPr lang="pl-PL" altLang="pl-PL" sz="1400" b="0" i="1" u="none" dirty="0">
                <a:latin typeface="Comic Sans MS" pitchFamily="66" charset="0"/>
              </a:rPr>
              <a:t> </a:t>
            </a:r>
            <a:r>
              <a:rPr lang="en-GB" altLang="pl-PL" sz="1400" b="0" i="1" u="none" dirty="0">
                <a:latin typeface="Comic Sans MS" pitchFamily="66" charset="0"/>
              </a:rPr>
              <a:t>B550 (2002)</a:t>
            </a:r>
            <a:r>
              <a:rPr lang="pl-PL" altLang="pl-PL" sz="1400" b="0" i="1" u="none" dirty="0">
                <a:latin typeface="Comic Sans MS" pitchFamily="66" charset="0"/>
              </a:rPr>
              <a:t> </a:t>
            </a:r>
            <a:r>
              <a:rPr lang="en-GB" altLang="pl-PL" sz="1400" b="0" i="1" u="none" dirty="0">
                <a:latin typeface="Comic Sans MS" pitchFamily="66" charset="0"/>
              </a:rPr>
              <a:t>47).</a:t>
            </a:r>
            <a:r>
              <a:rPr lang="en-GB" altLang="pl-PL" sz="1600" i="1" u="none" dirty="0">
                <a:latin typeface="Comic Sans MS" pitchFamily="66" charset="0"/>
              </a:rPr>
              <a:t> </a:t>
            </a:r>
          </a:p>
        </p:txBody>
      </p:sp>
      <p:pic>
        <p:nvPicPr>
          <p:cNvPr id="1056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2" y="3060772"/>
            <a:ext cx="3162592" cy="2369938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273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842" name="Oval 2"/>
          <p:cNvSpPr>
            <a:spLocks noChangeArrowheads="1"/>
          </p:cNvSpPr>
          <p:nvPr/>
        </p:nvSpPr>
        <p:spPr bwMode="auto">
          <a:xfrm>
            <a:off x="3752907" y="1483568"/>
            <a:ext cx="2010907" cy="649288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9843" name="Oval 3"/>
          <p:cNvSpPr>
            <a:spLocks noChangeArrowheads="1"/>
          </p:cNvSpPr>
          <p:nvPr/>
        </p:nvSpPr>
        <p:spPr bwMode="auto">
          <a:xfrm>
            <a:off x="5481694" y="1483568"/>
            <a:ext cx="2010907" cy="649288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9844" name="Oval 4"/>
          <p:cNvSpPr>
            <a:spLocks noChangeArrowheads="1"/>
          </p:cNvSpPr>
          <p:nvPr/>
        </p:nvSpPr>
        <p:spPr bwMode="auto">
          <a:xfrm>
            <a:off x="2025707" y="1481981"/>
            <a:ext cx="2010907" cy="649287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9846" name="Rectangle 6"/>
          <p:cNvSpPr>
            <a:spLocks noChangeArrowheads="1"/>
          </p:cNvSpPr>
          <p:nvPr/>
        </p:nvSpPr>
        <p:spPr bwMode="auto">
          <a:xfrm>
            <a:off x="-180528" y="1916832"/>
            <a:ext cx="9581380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pl-PL" sz="3300" b="0" u="none" baseline="33000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3</a:t>
            </a:r>
            <a:r>
              <a:rPr lang="en-GB" altLang="pl-PL" sz="3300" b="0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He-</a:t>
            </a:r>
            <a:r>
              <a:rPr lang="en-GB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pl-PL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en-GB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pl-PL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   </a:t>
            </a:r>
            <a:r>
              <a:rPr lang="en-GB" altLang="pl-PL" sz="3300" b="0" u="none" baseline="33000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3</a:t>
            </a:r>
            <a:r>
              <a:rPr lang="en-GB" altLang="pl-PL" sz="3300" b="0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H-</a:t>
            </a:r>
            <a:r>
              <a:rPr lang="en-GB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pl-PL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en-GB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pl-PL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   </a:t>
            </a:r>
            <a:r>
              <a:rPr lang="en-GB" altLang="pl-PL" sz="3300" b="0" u="none" baseline="33000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4</a:t>
            </a:r>
            <a:r>
              <a:rPr lang="en-GB" altLang="pl-PL" sz="3300" b="0" u="none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He-</a:t>
            </a:r>
            <a:r>
              <a:rPr lang="en-GB" altLang="pl-PL" sz="3300" b="0" i="1" u="none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en-GB" altLang="pl-PL" sz="2000" b="0" u="none" dirty="0">
                <a:solidFill>
                  <a:srgbClr val="000000"/>
                </a:solidFill>
              </a:rPr>
              <a:t/>
            </a:r>
            <a:br>
              <a:rPr lang="en-GB" altLang="pl-PL" sz="2000" b="0" u="none" dirty="0">
                <a:solidFill>
                  <a:srgbClr val="000000"/>
                </a:solidFill>
              </a:rPr>
            </a:br>
            <a:r>
              <a:rPr lang="pl-PL" altLang="pl-PL" sz="2000" b="0" u="none" dirty="0">
                <a:solidFill>
                  <a:srgbClr val="000000"/>
                </a:solidFill>
              </a:rPr>
              <a:t/>
            </a:r>
            <a:br>
              <a:rPr lang="pl-PL" altLang="pl-PL" sz="2000" b="0" u="none" dirty="0">
                <a:solidFill>
                  <a:srgbClr val="000000"/>
                </a:solidFill>
              </a:rPr>
            </a:br>
            <a:r>
              <a:rPr lang="en-GB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</a:p>
        </p:txBody>
      </p:sp>
      <p:sp>
        <p:nvSpPr>
          <p:cNvPr id="1059847" name="Text Box 7"/>
          <p:cNvSpPr txBox="1">
            <a:spLocks noChangeArrowheads="1"/>
          </p:cNvSpPr>
          <p:nvPr/>
        </p:nvSpPr>
        <p:spPr bwMode="auto">
          <a:xfrm>
            <a:off x="-268875" y="316581"/>
            <a:ext cx="9581380" cy="7913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lIns="0" tIns="0" rIns="0" bIns="0" anchor="ctr"/>
          <a:lstStyle>
            <a:lvl1pPr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6238" indent="-185738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50863" indent="-174625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7713" indent="-176213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42975" indent="-176213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001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573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145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7717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pl-PL" sz="29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en-GB" altLang="pl-PL" sz="2900" b="0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bound state possible with the light </a:t>
            </a:r>
            <a:r>
              <a:rPr lang="en-GB" altLang="pl-PL" sz="2900" b="0" u="none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nuclei</a:t>
            </a:r>
            <a:endParaRPr lang="pl-PL" altLang="pl-PL" sz="2900" b="0" u="none" dirty="0" smtClean="0">
              <a:solidFill>
                <a:srgbClr val="000000"/>
              </a:solidFill>
              <a:latin typeface="Comic Sans MS" pitchFamily="66" charset="0"/>
              <a:cs typeface="Lucida Sans Unicode" pitchFamily="34" charset="0"/>
            </a:endParaRPr>
          </a:p>
          <a:p>
            <a:pPr lvl="1" algn="ctr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2900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C. </a:t>
            </a:r>
            <a:r>
              <a:rPr lang="pl-PL" altLang="pl-PL" sz="2900" dirty="0" err="1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Wilkin</a:t>
            </a:r>
            <a:r>
              <a:rPr lang="pl-PL" altLang="pl-PL" sz="2900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, </a:t>
            </a:r>
            <a:r>
              <a:rPr lang="pl-PL" altLang="pl-PL" sz="2900" dirty="0" err="1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Phys</a:t>
            </a:r>
            <a:r>
              <a:rPr lang="pl-PL" altLang="pl-PL" sz="2900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. </a:t>
            </a:r>
            <a:r>
              <a:rPr lang="pl-PL" altLang="pl-PL" sz="2900" dirty="0" err="1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Rev</a:t>
            </a:r>
            <a:r>
              <a:rPr lang="pl-PL" altLang="pl-PL" sz="2900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. C47 (1993) 938</a:t>
            </a:r>
            <a:endParaRPr lang="en-GB" altLang="pl-PL" sz="2900" b="0" u="none" dirty="0">
              <a:solidFill>
                <a:srgbClr val="000000"/>
              </a:solidFill>
              <a:latin typeface="Comic Sans MS" pitchFamily="66" charset="0"/>
              <a:cs typeface="Lucida Sans Unicode" pitchFamily="34" charset="0"/>
            </a:endParaRPr>
          </a:p>
        </p:txBody>
      </p:sp>
      <p:sp>
        <p:nvSpPr>
          <p:cNvPr id="1059849" name="Rectangle 9"/>
          <p:cNvSpPr>
            <a:spLocks noChangeArrowheads="1"/>
          </p:cNvSpPr>
          <p:nvPr/>
        </p:nvSpPr>
        <p:spPr bwMode="auto">
          <a:xfrm>
            <a:off x="-955791" y="2492871"/>
            <a:ext cx="10568351" cy="21602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l-PL" sz="3600" b="0" u="none" dirty="0"/>
              <a:t>Supported by model calculations of:</a:t>
            </a:r>
            <a:endParaRPr lang="en-US" altLang="pl-PL" sz="2800" b="0" u="none" dirty="0"/>
          </a:p>
          <a:p>
            <a:pPr>
              <a:lnSpc>
                <a:spcPct val="90000"/>
              </a:lnSpc>
            </a:pPr>
            <a:r>
              <a:rPr lang="en-US" altLang="pl-PL" sz="2800" b="0" u="none" dirty="0"/>
              <a:t>    </a:t>
            </a:r>
            <a:r>
              <a:rPr lang="en-US" altLang="pl-PL" sz="2400" b="0" u="none" dirty="0"/>
              <a:t>- S. </a:t>
            </a:r>
            <a:r>
              <a:rPr lang="en-US" altLang="pl-PL" sz="2400" b="0" u="none" dirty="0" err="1"/>
              <a:t>Wycech</a:t>
            </a:r>
            <a:r>
              <a:rPr lang="en-US" altLang="pl-PL" sz="2400" b="0" u="none" dirty="0"/>
              <a:t> et al., Phys. Rev. </a:t>
            </a:r>
            <a:r>
              <a:rPr lang="en-US" altLang="pl-PL" sz="2400" u="none" dirty="0"/>
              <a:t>C52</a:t>
            </a:r>
            <a:r>
              <a:rPr lang="en-US" altLang="pl-PL" sz="2400" b="0" u="none" dirty="0"/>
              <a:t>(1995)544</a:t>
            </a:r>
            <a:endParaRPr lang="pl-PL" altLang="pl-PL" sz="2400" b="0" u="none" dirty="0"/>
          </a:p>
          <a:p>
            <a:pPr>
              <a:lnSpc>
                <a:spcPct val="90000"/>
              </a:lnSpc>
            </a:pPr>
            <a:r>
              <a:rPr lang="pl-PL" altLang="pl-PL" sz="2000" b="0" i="1" u="none" dirty="0">
                <a:solidFill>
                  <a:schemeClr val="bg2"/>
                </a:solidFill>
              </a:rPr>
              <a:t>        (the </a:t>
            </a:r>
            <a:r>
              <a:rPr lang="pl-PL" altLang="pl-PL" sz="2000" b="0" i="1" u="none" dirty="0" err="1">
                <a:solidFill>
                  <a:schemeClr val="bg2"/>
                </a:solidFill>
              </a:rPr>
              <a:t>multiple</a:t>
            </a:r>
            <a:r>
              <a:rPr lang="pl-PL" altLang="pl-PL" sz="2000" b="0" i="1" u="none" dirty="0">
                <a:solidFill>
                  <a:schemeClr val="bg2"/>
                </a:solidFill>
              </a:rPr>
              <a:t> </a:t>
            </a:r>
            <a:r>
              <a:rPr lang="pl-PL" altLang="pl-PL" sz="2000" b="0" i="1" u="none" dirty="0" err="1">
                <a:solidFill>
                  <a:schemeClr val="bg2"/>
                </a:solidFill>
              </a:rPr>
              <a:t>scattering</a:t>
            </a:r>
            <a:r>
              <a:rPr lang="pl-PL" altLang="pl-PL" sz="2000" b="0" i="1" u="none" dirty="0">
                <a:solidFill>
                  <a:schemeClr val="bg2"/>
                </a:solidFill>
              </a:rPr>
              <a:t> </a:t>
            </a:r>
            <a:r>
              <a:rPr lang="pl-PL" altLang="pl-PL" sz="2000" b="0" i="1" u="none" dirty="0" err="1">
                <a:solidFill>
                  <a:schemeClr val="bg2"/>
                </a:solidFill>
              </a:rPr>
              <a:t>theory</a:t>
            </a:r>
            <a:r>
              <a:rPr lang="pl-PL" altLang="pl-PL" sz="2000" b="0" i="1" u="none" dirty="0">
                <a:solidFill>
                  <a:schemeClr val="bg2"/>
                </a:solidFill>
              </a:rPr>
              <a:t>)</a:t>
            </a:r>
            <a:endParaRPr lang="en-US" altLang="pl-PL" sz="2000" b="0" i="1" u="none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pl-PL" altLang="pl-PL" sz="2400" b="0" u="none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pl-PL" altLang="pl-PL" sz="2400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pl-PL" altLang="pl-PL" sz="2400" b="0" u="none" dirty="0" smtClean="0"/>
              <a:t>…</a:t>
            </a:r>
          </a:p>
          <a:p>
            <a:pPr>
              <a:lnSpc>
                <a:spcPct val="90000"/>
              </a:lnSpc>
            </a:pPr>
            <a:endParaRPr lang="en-US" altLang="pl-PL" sz="2400" b="0" u="none" dirty="0"/>
          </a:p>
        </p:txBody>
      </p:sp>
      <p:sp>
        <p:nvSpPr>
          <p:cNvPr id="9" name="pole tekstowe 8"/>
          <p:cNvSpPr txBox="1"/>
          <p:nvPr/>
        </p:nvSpPr>
        <p:spPr>
          <a:xfrm>
            <a:off x="-540567" y="4923165"/>
            <a:ext cx="9853072" cy="2062103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latin typeface="+mj-lt"/>
              </a:rPr>
              <a:t>                           </a:t>
            </a:r>
            <a:r>
              <a:rPr lang="en-US" sz="2800" b="1" i="1" dirty="0" smtClean="0">
                <a:latin typeface="+mj-lt"/>
              </a:rPr>
              <a:t>η</a:t>
            </a:r>
            <a:r>
              <a:rPr lang="en-US" sz="2800" b="1" dirty="0" smtClean="0">
                <a:latin typeface="+mj-lt"/>
              </a:rPr>
              <a:t>-nuclear </a:t>
            </a:r>
            <a:r>
              <a:rPr lang="en-US" sz="2800" b="1" dirty="0">
                <a:latin typeface="+mj-lt"/>
              </a:rPr>
              <a:t>bound states </a:t>
            </a:r>
            <a:r>
              <a:rPr lang="en-US" sz="2800" b="1" dirty="0" smtClean="0">
                <a:latin typeface="+mj-lt"/>
              </a:rPr>
              <a:t>revisited</a:t>
            </a:r>
            <a:endParaRPr lang="pl-PL" sz="2800" b="1" dirty="0" smtClean="0">
              <a:latin typeface="+mj-lt"/>
            </a:endParaRPr>
          </a:p>
          <a:p>
            <a:r>
              <a:rPr lang="pl-PL" sz="2800" b="1" dirty="0" smtClean="0">
                <a:latin typeface="+mj-lt"/>
              </a:rPr>
              <a:t>              </a:t>
            </a:r>
            <a:r>
              <a:rPr lang="pl-PL" b="1" dirty="0" smtClean="0">
                <a:latin typeface="+mj-lt"/>
              </a:rPr>
              <a:t>E. Friedman, A. Gal,  J. </a:t>
            </a:r>
            <a:r>
              <a:rPr lang="pl-PL" b="1" dirty="0" err="1" smtClean="0">
                <a:latin typeface="+mj-lt"/>
              </a:rPr>
              <a:t>Mares</a:t>
            </a:r>
            <a:r>
              <a:rPr lang="pl-PL" b="1" dirty="0" smtClean="0">
                <a:latin typeface="+mj-lt"/>
              </a:rPr>
              <a:t>,  </a:t>
            </a:r>
            <a:r>
              <a:rPr lang="en-US" b="1" dirty="0" smtClean="0">
                <a:latin typeface="+mj-lt"/>
              </a:rPr>
              <a:t>Phys.</a:t>
            </a:r>
            <a:r>
              <a:rPr lang="pl-PL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Lett</a:t>
            </a:r>
            <a:r>
              <a:rPr lang="en-US" b="1" dirty="0"/>
              <a:t>. B725 (2013) </a:t>
            </a:r>
            <a:r>
              <a:rPr lang="en-US" b="1" dirty="0" smtClean="0"/>
              <a:t>334</a:t>
            </a:r>
            <a:endParaRPr lang="pl-PL" b="1" dirty="0" smtClean="0"/>
          </a:p>
          <a:p>
            <a:r>
              <a:rPr lang="pl-PL" b="1" dirty="0"/>
              <a:t> </a:t>
            </a:r>
            <a:r>
              <a:rPr lang="pl-PL" b="1" dirty="0" smtClean="0"/>
              <a:t>                </a:t>
            </a:r>
          </a:p>
          <a:p>
            <a:r>
              <a:rPr lang="pl-PL" b="1" dirty="0"/>
              <a:t> </a:t>
            </a:r>
            <a:r>
              <a:rPr lang="pl-PL" b="1" dirty="0" smtClean="0"/>
              <a:t>                  N. </a:t>
            </a:r>
            <a:r>
              <a:rPr lang="pl-PL" b="1" dirty="0"/>
              <a:t>Kelkar et al., Rept</a:t>
            </a:r>
            <a:r>
              <a:rPr lang="pl-PL" b="1" dirty="0" smtClean="0"/>
              <a:t>. Prog. Phys</a:t>
            </a:r>
            <a:r>
              <a:rPr lang="pl-PL" b="1" dirty="0"/>
              <a:t>. 76 (2013) </a:t>
            </a:r>
            <a:r>
              <a:rPr lang="pl-PL" b="1" dirty="0" smtClean="0"/>
              <a:t>066301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26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11692</TotalTime>
  <Words>3119</Words>
  <Application>Microsoft Office PowerPoint</Application>
  <PresentationFormat>Pokaz na ekranie (4:3)</PresentationFormat>
  <Paragraphs>578</Paragraphs>
  <Slides>50</Slides>
  <Notes>39</Notes>
  <HiddenSlides>0</HiddenSlides>
  <MMClips>0</MMClips>
  <ScaleCrop>false</ScaleCrop>
  <HeadingPairs>
    <vt:vector size="8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64" baseType="lpstr">
      <vt:lpstr>MS Gothic</vt:lpstr>
      <vt:lpstr>ＭＳ Ｐゴシック</vt:lpstr>
      <vt:lpstr>Arial</vt:lpstr>
      <vt:lpstr>Calibri</vt:lpstr>
      <vt:lpstr>Cambria Math</vt:lpstr>
      <vt:lpstr>Comic Sans MS</vt:lpstr>
      <vt:lpstr>FreeSerif</vt:lpstr>
      <vt:lpstr>Lucida Sans Unicode</vt:lpstr>
      <vt:lpstr>Symbol</vt:lpstr>
      <vt:lpstr>Tahoma</vt:lpstr>
      <vt:lpstr>Times New Roman</vt:lpstr>
      <vt:lpstr>Wingdings</vt:lpstr>
      <vt:lpstr>Standarddesign</vt:lpstr>
      <vt:lpstr>Формула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Double pionic fusion -  a new resonance? </vt:lpstr>
      <vt:lpstr>Cross section for pn → dπ0π0</vt:lpstr>
      <vt:lpstr>Double pionic fusion -  a new resonance? </vt:lpstr>
      <vt:lpstr>Cross section for pn → dπ0π0</vt:lpstr>
      <vt:lpstr>The decay modes of the dibaryon</vt:lpstr>
      <vt:lpstr>Prezentacja programu PowerPoint</vt:lpstr>
      <vt:lpstr>Prezentacja programu PowerPoint</vt:lpstr>
      <vt:lpstr>The decay modes of the dibaryon</vt:lpstr>
      <vt:lpstr>A_y energy dependence at 83°</vt:lpstr>
      <vt:lpstr>Deuteron to Deltaron</vt:lpstr>
      <vt:lpstr>Deltaron vs Hexaquark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Moskal</dc:creator>
  <cp:lastModifiedBy>admin</cp:lastModifiedBy>
  <cp:revision>1240</cp:revision>
  <dcterms:created xsi:type="dcterms:W3CDTF">1601-01-01T00:00:00Z</dcterms:created>
  <dcterms:modified xsi:type="dcterms:W3CDTF">2016-07-29T01:01:26Z</dcterms:modified>
</cp:coreProperties>
</file>