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6" autoAdjust="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7CE5-DA07-44A5-ACEF-9A9B0DE8D3CC}" type="datetimeFigureOut">
              <a:rPr lang="ru-RU" smtClean="0"/>
              <a:pPr/>
              <a:t>24.07.2016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DFC7-FDFF-4A06-B628-1598E93A12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8386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7CE5-DA07-44A5-ACEF-9A9B0DE8D3CC}" type="datetimeFigureOut">
              <a:rPr lang="ru-RU" smtClean="0"/>
              <a:pPr/>
              <a:t>24.07.2016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DFC7-FDFF-4A06-B628-1598E93A12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3330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7CE5-DA07-44A5-ACEF-9A9B0DE8D3CC}" type="datetimeFigureOut">
              <a:rPr lang="ru-RU" smtClean="0"/>
              <a:pPr/>
              <a:t>24.07.2016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DFC7-FDFF-4A06-B628-1598E93A12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048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7CE5-DA07-44A5-ACEF-9A9B0DE8D3CC}" type="datetimeFigureOut">
              <a:rPr lang="ru-RU" smtClean="0"/>
              <a:pPr/>
              <a:t>24.07.2016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DFC7-FDFF-4A06-B628-1598E93A12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600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7CE5-DA07-44A5-ACEF-9A9B0DE8D3CC}" type="datetimeFigureOut">
              <a:rPr lang="ru-RU" smtClean="0"/>
              <a:pPr/>
              <a:t>24.07.2016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DFC7-FDFF-4A06-B628-1598E93A12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4570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7CE5-DA07-44A5-ACEF-9A9B0DE8D3CC}" type="datetimeFigureOut">
              <a:rPr lang="ru-RU" smtClean="0"/>
              <a:pPr/>
              <a:t>24.07.2016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DFC7-FDFF-4A06-B628-1598E93A12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3045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7CE5-DA07-44A5-ACEF-9A9B0DE8D3CC}" type="datetimeFigureOut">
              <a:rPr lang="ru-RU" smtClean="0"/>
              <a:pPr/>
              <a:t>24.07.2016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DFC7-FDFF-4A06-B628-1598E93A12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988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7CE5-DA07-44A5-ACEF-9A9B0DE8D3CC}" type="datetimeFigureOut">
              <a:rPr lang="ru-RU" smtClean="0"/>
              <a:pPr/>
              <a:t>24.07.2016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DFC7-FDFF-4A06-B628-1598E93A12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884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7CE5-DA07-44A5-ACEF-9A9B0DE8D3CC}" type="datetimeFigureOut">
              <a:rPr lang="ru-RU" smtClean="0"/>
              <a:pPr/>
              <a:t>24.07.2016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DFC7-FDFF-4A06-B628-1598E93A12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815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7CE5-DA07-44A5-ACEF-9A9B0DE8D3CC}" type="datetimeFigureOut">
              <a:rPr lang="ru-RU" smtClean="0"/>
              <a:pPr/>
              <a:t>24.07.2016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DFC7-FDFF-4A06-B628-1598E93A12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2110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7CE5-DA07-44A5-ACEF-9A9B0DE8D3CC}" type="datetimeFigureOut">
              <a:rPr lang="ru-RU" smtClean="0"/>
              <a:pPr/>
              <a:t>24.07.2016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6DFC7-FDFF-4A06-B628-1598E93A12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15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87CE5-DA07-44A5-ACEF-9A9B0DE8D3CC}" type="datetimeFigureOut">
              <a:rPr lang="ru-RU" smtClean="0"/>
              <a:pPr/>
              <a:t>24.07.2016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6DFC7-FDFF-4A06-B628-1598E93A12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239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2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Заголовок 1"/>
              <p:cNvSpPr>
                <a:spLocks noGrp="1"/>
              </p:cNvSpPr>
              <p:nvPr>
                <p:ph type="ctrTitle"/>
              </p:nvPr>
            </p:nvSpPr>
            <p:spPr>
              <a:xfrm>
                <a:off x="683568" y="476673"/>
                <a:ext cx="7776864" cy="1872207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Searches for Lepton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Number Violation and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resonances in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K</a:t>
                </a:r>
                <a:r>
                  <a:rPr lang="en-US" sz="32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±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 dirty="0" smtClean="0">
                        <a:latin typeface="Cambria Math"/>
                        <a:cs typeface="Times New Roman" panose="02020603050405020304" pitchFamily="18" charset="0"/>
                      </a:rPr>
                      <m:t>π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µµ decays by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NA48/2 at CERN</a:t>
                </a:r>
                <a:endPara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83568" y="476673"/>
                <a:ext cx="7776864" cy="1872207"/>
              </a:xfrm>
              <a:blipFill rotWithShape="1">
                <a:blip r:embed="rId2" cstate="print"/>
                <a:stretch>
                  <a:fillRect b="-1954"/>
                </a:stretch>
              </a:blipFill>
            </p:spPr>
            <p:txBody>
              <a:bodyPr/>
              <a:lstStyle/>
              <a:p>
                <a:r>
                  <a:rPr lang="ru-RU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420888"/>
            <a:ext cx="6400800" cy="1198984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Andrey </a:t>
            </a:r>
            <a:r>
              <a:rPr lang="en-US" sz="2000" dirty="0" err="1" smtClean="0">
                <a:solidFill>
                  <a:schemeClr val="tx1"/>
                </a:solidFill>
              </a:rPr>
              <a:t>Zinchenko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– </a:t>
            </a:r>
            <a:r>
              <a:rPr lang="en-US" sz="2000" dirty="0" smtClean="0">
                <a:solidFill>
                  <a:schemeClr val="tx1"/>
                </a:solidFill>
              </a:rPr>
              <a:t>Joint Institute for Nuclear Research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i="1" dirty="0">
                <a:solidFill>
                  <a:schemeClr val="tx1"/>
                </a:solidFill>
              </a:rPr>
              <a:t>on behalf of the NA48/2 Collaboration</a:t>
            </a:r>
          </a:p>
          <a:p>
            <a:r>
              <a:rPr lang="en-US" sz="2000" i="1" dirty="0">
                <a:solidFill>
                  <a:schemeClr val="tx1"/>
                </a:solidFill>
              </a:rPr>
              <a:t>(email: </a:t>
            </a:r>
            <a:r>
              <a:rPr lang="en-US" sz="2000" i="1" dirty="0" smtClean="0">
                <a:solidFill>
                  <a:schemeClr val="tx1"/>
                </a:solidFill>
              </a:rPr>
              <a:t>Andrei.Zinchenko@cern.ch</a:t>
            </a:r>
            <a:r>
              <a:rPr lang="en-US" sz="2000" i="1" dirty="0">
                <a:solidFill>
                  <a:schemeClr val="tx1"/>
                </a:solidFill>
              </a:rPr>
              <a:t>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3501008"/>
            <a:ext cx="554461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/>
              <a:t>Outline:</a:t>
            </a:r>
          </a:p>
          <a:p>
            <a:r>
              <a:rPr lang="en-US" sz="1600" dirty="0"/>
              <a:t>● The NA48/2 experiment</a:t>
            </a:r>
          </a:p>
          <a:p>
            <a:r>
              <a:rPr lang="en-US" sz="1600" dirty="0"/>
              <a:t>● Theoretical Motivations</a:t>
            </a:r>
          </a:p>
          <a:p>
            <a:r>
              <a:rPr lang="en-US" sz="1600" dirty="0"/>
              <a:t>● Search for LNV </a:t>
            </a:r>
            <a:r>
              <a:rPr lang="en-US" sz="1600" dirty="0" smtClean="0"/>
              <a:t>K</a:t>
            </a:r>
            <a:r>
              <a:rPr lang="en-US" sz="1600" baseline="30000" dirty="0" smtClean="0"/>
              <a:t>±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l-GR" sz="1600" dirty="0" smtClean="0"/>
              <a:t>π</a:t>
            </a:r>
            <a:r>
              <a:rPr lang="en-US" sz="1600" baseline="30000" dirty="0" smtClean="0"/>
              <a:t>∓</a:t>
            </a:r>
            <a:r>
              <a:rPr lang="en-US" sz="1600" dirty="0" smtClean="0"/>
              <a:t>µ</a:t>
            </a:r>
            <a:r>
              <a:rPr lang="en-US" sz="1600" baseline="30000" dirty="0" smtClean="0"/>
              <a:t>±</a:t>
            </a:r>
            <a:r>
              <a:rPr lang="en-US" sz="1600" dirty="0" smtClean="0"/>
              <a:t>µ</a:t>
            </a:r>
            <a:r>
              <a:rPr lang="en-US" sz="1600" baseline="30000" dirty="0" smtClean="0"/>
              <a:t>±</a:t>
            </a:r>
            <a:r>
              <a:rPr lang="en-US" sz="1600" dirty="0" smtClean="0"/>
              <a:t> </a:t>
            </a:r>
            <a:r>
              <a:rPr lang="en-US" sz="1600" dirty="0"/>
              <a:t>decay – </a:t>
            </a:r>
            <a:r>
              <a:rPr lang="en-US" sz="1600" dirty="0" err="1" smtClean="0"/>
              <a:t>Majorana</a:t>
            </a:r>
            <a:r>
              <a:rPr lang="en-US" sz="1600" dirty="0" smtClean="0"/>
              <a:t> neutrinos</a:t>
            </a:r>
            <a:endParaRPr lang="en-US" sz="1600" dirty="0"/>
          </a:p>
          <a:p>
            <a:r>
              <a:rPr lang="en-US" sz="1600" dirty="0"/>
              <a:t>● Search for resonances in </a:t>
            </a:r>
            <a:r>
              <a:rPr lang="en-US" sz="1600" dirty="0" smtClean="0"/>
              <a:t>K</a:t>
            </a:r>
            <a:r>
              <a:rPr lang="en-US" sz="1600" baseline="30000" dirty="0" smtClean="0"/>
              <a:t>±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l-GR" sz="1600" dirty="0" smtClean="0"/>
              <a:t>π</a:t>
            </a:r>
            <a:r>
              <a:rPr lang="en-US" sz="1600" baseline="30000" dirty="0" smtClean="0"/>
              <a:t>±</a:t>
            </a:r>
            <a:r>
              <a:rPr lang="en-US" sz="1600" dirty="0" smtClean="0"/>
              <a:t>µ</a:t>
            </a:r>
            <a:r>
              <a:rPr lang="en-US" sz="1600" baseline="30000" dirty="0" smtClean="0"/>
              <a:t>+</a:t>
            </a:r>
            <a:r>
              <a:rPr lang="en-US" sz="1600" dirty="0" smtClean="0"/>
              <a:t>µ</a:t>
            </a:r>
            <a:r>
              <a:rPr lang="en-US" sz="1600" baseline="30000" dirty="0" smtClean="0"/>
              <a:t>–</a:t>
            </a:r>
            <a:r>
              <a:rPr lang="en-US" sz="1600" dirty="0" smtClean="0"/>
              <a:t> </a:t>
            </a:r>
            <a:r>
              <a:rPr lang="en-US" sz="1600" dirty="0" smtClean="0"/>
              <a:t>decays</a:t>
            </a:r>
          </a:p>
          <a:p>
            <a:r>
              <a:rPr lang="en-US" sz="1600" dirty="0" smtClean="0"/>
              <a:t>● Prospects for the NA62 experiment</a:t>
            </a:r>
            <a:endParaRPr lang="en-US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68662" y="5344123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14th International Conference on Meson-Nucleon Physics and the Structure of the Nucleon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6093296"/>
            <a:ext cx="3216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July 25-30, 2016 in Kyoto, Japan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8405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Search for resonances in K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i="1" dirty="0" smtClean="0"/>
              <a:t>πµµ </a:t>
            </a:r>
            <a:r>
              <a:rPr lang="en-US" i="1" dirty="0" smtClean="0"/>
              <a:t>decays </a:t>
            </a:r>
            <a:r>
              <a:rPr lang="en-US" i="1" dirty="0" smtClean="0"/>
              <a:t>– Final results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261145" cy="46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07704" y="548680"/>
            <a:ext cx="53837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Search for K</a:t>
            </a:r>
            <a:r>
              <a:rPr lang="en-US" sz="2400" b="1" baseline="30000" dirty="0" smtClean="0"/>
              <a:t>±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2400" b="1" dirty="0" smtClean="0"/>
              <a:t>µ</a:t>
            </a:r>
            <a:r>
              <a:rPr lang="en-US" sz="2400" b="1" baseline="30000" dirty="0" smtClean="0"/>
              <a:t>±</a:t>
            </a:r>
            <a:r>
              <a:rPr lang="en-US" sz="2400" b="1" dirty="0" smtClean="0"/>
              <a:t>N</a:t>
            </a:r>
            <a:r>
              <a:rPr lang="en-US" sz="2400" b="1" baseline="-25000" dirty="0" smtClean="0"/>
              <a:t>4</a:t>
            </a:r>
            <a:r>
              <a:rPr lang="en-US" sz="2400" b="1" dirty="0" smtClean="0"/>
              <a:t>(N</a:t>
            </a:r>
            <a:r>
              <a:rPr lang="en-US" sz="2400" b="1" baseline="-25000" dirty="0" smtClean="0"/>
              <a:t>4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2400" b="1" dirty="0" smtClean="0"/>
              <a:t>π</a:t>
            </a:r>
            <a:r>
              <a:rPr lang="en-US" sz="2400" b="1" baseline="30000" dirty="0" smtClean="0"/>
              <a:t>± </a:t>
            </a:r>
            <a:r>
              <a:rPr lang="en-US" sz="2400" b="1" dirty="0" smtClean="0"/>
              <a:t>µ</a:t>
            </a:r>
            <a:r>
              <a:rPr lang="en-US" sz="2400" b="1" baseline="30000" dirty="0" smtClean="0"/>
              <a:t> </a:t>
            </a:r>
            <a:r>
              <a:rPr lang="en-US" b="1" baseline="30000" dirty="0" smtClean="0"/>
              <a:t>∓</a:t>
            </a:r>
            <a:r>
              <a:rPr lang="en-US" sz="2400" b="1" dirty="0" smtClean="0"/>
              <a:t>) </a:t>
            </a:r>
            <a:r>
              <a:rPr lang="en-US" sz="2400" b="1" dirty="0" smtClean="0"/>
              <a:t>decays</a:t>
            </a:r>
            <a:endParaRPr lang="ru-RU" sz="2400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052736"/>
            <a:ext cx="3888860" cy="373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139952" y="1052736"/>
            <a:ext cx="3312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UL(BR(K</a:t>
            </a:r>
            <a:r>
              <a:rPr lang="en-US" i="1" baseline="30000" dirty="0" smtClean="0"/>
              <a:t>±</a:t>
            </a:r>
            <a:r>
              <a:rPr lang="en-US" i="1" dirty="0" smtClean="0"/>
              <a:t>→</a:t>
            </a:r>
            <a:r>
              <a:rPr lang="el-GR" i="1" dirty="0" smtClean="0"/>
              <a:t>μ</a:t>
            </a:r>
            <a:r>
              <a:rPr lang="el-GR" i="1" baseline="30000" dirty="0" smtClean="0"/>
              <a:t>±</a:t>
            </a:r>
            <a:r>
              <a:rPr lang="el-GR" i="1" dirty="0" smtClean="0"/>
              <a:t> </a:t>
            </a:r>
            <a:r>
              <a:rPr lang="en-US" i="1" dirty="0" smtClean="0"/>
              <a:t>N4)BR(N4→</a:t>
            </a:r>
            <a:r>
              <a:rPr lang="el-GR" i="1" dirty="0" smtClean="0"/>
              <a:t>π</a:t>
            </a:r>
            <a:r>
              <a:rPr lang="el-GR" i="1" baseline="30000" dirty="0" smtClean="0"/>
              <a:t>±</a:t>
            </a:r>
            <a:r>
              <a:rPr lang="el-GR" i="1" dirty="0" smtClean="0"/>
              <a:t>μ</a:t>
            </a:r>
            <a:r>
              <a:rPr lang="el-GR" sz="1200" i="1" baseline="30000" dirty="0" smtClean="0"/>
              <a:t>∓</a:t>
            </a:r>
            <a:r>
              <a:rPr lang="el-GR" i="1" dirty="0" smtClean="0"/>
              <a:t>))=</a:t>
            </a:r>
            <a:endParaRPr lang="ru-RU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484784"/>
            <a:ext cx="4188978" cy="402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797152"/>
            <a:ext cx="3774554" cy="1089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355976" y="57332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Statistical significance</a:t>
            </a:r>
          </a:p>
          <a:p>
            <a:r>
              <a:rPr lang="en-US" dirty="0" smtClean="0"/>
              <a:t>never exceeds +</a:t>
            </a:r>
            <a:r>
              <a:rPr lang="en-US" dirty="0" smtClean="0"/>
              <a:t>3</a:t>
            </a:r>
            <a:r>
              <a:rPr lang="el-GR" dirty="0" smtClean="0"/>
              <a:t>σ</a:t>
            </a:r>
            <a:r>
              <a:rPr lang="en-US" dirty="0" smtClean="0"/>
              <a:t>: </a:t>
            </a:r>
            <a:r>
              <a:rPr lang="en-US" dirty="0" smtClean="0"/>
              <a:t>no signal observed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6381328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26</a:t>
            </a:r>
            <a:r>
              <a:rPr lang="ru-RU" dirty="0" smtClean="0"/>
              <a:t>/0</a:t>
            </a:r>
            <a:r>
              <a:rPr lang="en-US" dirty="0" smtClean="0"/>
              <a:t>7</a:t>
            </a:r>
            <a:r>
              <a:rPr lang="ru-RU" dirty="0" smtClean="0"/>
              <a:t>/2016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39752" y="6381328"/>
            <a:ext cx="3966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Andrey</a:t>
            </a:r>
            <a:r>
              <a:rPr lang="en-US" dirty="0" smtClean="0"/>
              <a:t> </a:t>
            </a:r>
            <a:r>
              <a:rPr lang="en-US" dirty="0" err="1" smtClean="0"/>
              <a:t>Zinchenko</a:t>
            </a:r>
            <a:r>
              <a:rPr lang="en-US" dirty="0" smtClean="0"/>
              <a:t> – MENU 2016 – Kyoto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Search for resonances in K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i="1" dirty="0" smtClean="0"/>
              <a:t>πµµ decays – Final results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261145" cy="46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83768" y="548680"/>
            <a:ext cx="50138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Search for K</a:t>
            </a:r>
            <a:r>
              <a:rPr lang="en-US" sz="2400" b="1" baseline="30000" dirty="0" smtClean="0"/>
              <a:t>±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2400" b="1" dirty="0" err="1" smtClean="0"/>
              <a:t>π</a:t>
            </a:r>
            <a:r>
              <a:rPr lang="en-US" sz="2000" b="1" baseline="30000" dirty="0" err="1" smtClean="0"/>
              <a:t>±</a:t>
            </a:r>
            <a:r>
              <a:rPr lang="en-US" sz="2400" b="1" dirty="0" err="1" smtClean="0"/>
              <a:t>X</a:t>
            </a:r>
            <a:r>
              <a:rPr lang="en-US" sz="2400" b="1" dirty="0" smtClean="0"/>
              <a:t>(X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2400" b="1" dirty="0" smtClean="0"/>
              <a:t>µ</a:t>
            </a:r>
            <a:r>
              <a:rPr lang="en-US" sz="2400" b="1" baseline="30000" dirty="0" smtClean="0"/>
              <a:t>+</a:t>
            </a:r>
            <a:r>
              <a:rPr lang="en-US" sz="2400" b="1" dirty="0" smtClean="0"/>
              <a:t>µ</a:t>
            </a:r>
            <a:r>
              <a:rPr lang="en-US" sz="2400" b="1" baseline="30000" dirty="0" smtClean="0"/>
              <a:t>‒</a:t>
            </a:r>
            <a:r>
              <a:rPr lang="en-US" sz="2400" b="1" dirty="0" smtClean="0"/>
              <a:t>)</a:t>
            </a:r>
            <a:r>
              <a:rPr lang="en-US" sz="2400" b="1" dirty="0" smtClean="0"/>
              <a:t> </a:t>
            </a:r>
            <a:r>
              <a:rPr lang="en-US" sz="2400" b="1" dirty="0" smtClean="0"/>
              <a:t>decays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052736"/>
            <a:ext cx="3510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Oppositesign</a:t>
            </a:r>
            <a:r>
              <a:rPr lang="en-US" dirty="0" smtClean="0"/>
              <a:t> </a:t>
            </a:r>
            <a:r>
              <a:rPr lang="en-US" dirty="0" err="1" smtClean="0"/>
              <a:t>muons</a:t>
            </a:r>
            <a:r>
              <a:rPr lang="en-US" dirty="0" smtClean="0"/>
              <a:t> </a:t>
            </a:r>
            <a:r>
              <a:rPr lang="en-US" dirty="0" smtClean="0"/>
              <a:t>sample (LNC)</a:t>
            </a:r>
            <a:endParaRPr lang="ru-RU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484784"/>
            <a:ext cx="3588743" cy="3444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5085184"/>
            <a:ext cx="3486522" cy="1006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779912" y="1052736"/>
            <a:ext cx="2981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UL(BR(K</a:t>
            </a:r>
            <a:r>
              <a:rPr lang="en-US" i="1" baseline="30000" dirty="0" smtClean="0"/>
              <a:t>±</a:t>
            </a:r>
            <a:r>
              <a:rPr lang="en-US" i="1" dirty="0" smtClean="0"/>
              <a:t>→</a:t>
            </a:r>
            <a:r>
              <a:rPr lang="el-GR" i="1" dirty="0" smtClean="0"/>
              <a:t>π</a:t>
            </a:r>
            <a:r>
              <a:rPr lang="el-GR" i="1" baseline="30000" dirty="0" smtClean="0"/>
              <a:t>±</a:t>
            </a:r>
            <a:r>
              <a:rPr lang="el-GR" i="1" dirty="0" smtClean="0"/>
              <a:t> </a:t>
            </a:r>
            <a:r>
              <a:rPr lang="en-US" i="1" dirty="0" smtClean="0"/>
              <a:t>X)BR(X→</a:t>
            </a:r>
            <a:r>
              <a:rPr lang="el-GR" i="1" dirty="0" smtClean="0"/>
              <a:t>μ</a:t>
            </a:r>
            <a:r>
              <a:rPr lang="el-GR" i="1" baseline="30000" dirty="0" smtClean="0"/>
              <a:t>+</a:t>
            </a:r>
            <a:r>
              <a:rPr lang="el-GR" i="1" dirty="0" smtClean="0"/>
              <a:t>μ</a:t>
            </a:r>
            <a:r>
              <a:rPr lang="el-GR" i="1" baseline="30000" dirty="0" smtClean="0"/>
              <a:t>–</a:t>
            </a:r>
            <a:r>
              <a:rPr lang="el-GR" i="1" dirty="0" smtClean="0"/>
              <a:t>))=</a:t>
            </a:r>
            <a:endParaRPr lang="ru-RU" dirty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1484784"/>
            <a:ext cx="4264007" cy="4092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4283968" y="57332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Statistical significance</a:t>
            </a:r>
          </a:p>
          <a:p>
            <a:r>
              <a:rPr lang="en-US" dirty="0" smtClean="0"/>
              <a:t>never exceeds +</a:t>
            </a:r>
            <a:r>
              <a:rPr lang="en-US" dirty="0" smtClean="0"/>
              <a:t>3</a:t>
            </a:r>
            <a:r>
              <a:rPr lang="el-GR" dirty="0" smtClean="0"/>
              <a:t>σ</a:t>
            </a:r>
            <a:r>
              <a:rPr lang="en-US" dirty="0" smtClean="0"/>
              <a:t>: </a:t>
            </a:r>
            <a:r>
              <a:rPr lang="en-US" dirty="0" smtClean="0"/>
              <a:t>no signal observed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7504" y="6381328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26</a:t>
            </a:r>
            <a:r>
              <a:rPr lang="ru-RU" dirty="0" smtClean="0"/>
              <a:t>/0</a:t>
            </a:r>
            <a:r>
              <a:rPr lang="en-US" dirty="0" smtClean="0"/>
              <a:t>7</a:t>
            </a:r>
            <a:r>
              <a:rPr lang="ru-RU" dirty="0" smtClean="0"/>
              <a:t>/2016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483768" y="6381328"/>
            <a:ext cx="3966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Andrey</a:t>
            </a:r>
            <a:r>
              <a:rPr lang="en-US" dirty="0" smtClean="0"/>
              <a:t> </a:t>
            </a:r>
            <a:r>
              <a:rPr lang="en-US" dirty="0" err="1" smtClean="0"/>
              <a:t>Zinchenko</a:t>
            </a:r>
            <a:r>
              <a:rPr lang="en-US" dirty="0" smtClean="0"/>
              <a:t> – MENU 2016 – Kyoto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3319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The NA62 experiment – Prospects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261145" cy="46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55776" y="620688"/>
            <a:ext cx="3934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Prospects for the new NA62 experiment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124744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NA62 will collect the </a:t>
            </a:r>
            <a:r>
              <a:rPr lang="en-US" dirty="0" smtClean="0"/>
              <a:t>world-largest K</a:t>
            </a:r>
            <a:r>
              <a:rPr lang="en-US" dirty="0" smtClean="0"/>
              <a:t>+ decay sample: ~ </a:t>
            </a:r>
            <a:r>
              <a:rPr lang="en-US" dirty="0" smtClean="0"/>
              <a:t>10</a:t>
            </a:r>
            <a:r>
              <a:rPr lang="en-US" baseline="30000" dirty="0" smtClean="0"/>
              <a:t>13</a:t>
            </a:r>
            <a:r>
              <a:rPr lang="en-US" dirty="0" smtClean="0"/>
              <a:t> decays </a:t>
            </a:r>
            <a:r>
              <a:rPr lang="en-US" dirty="0" smtClean="0"/>
              <a:t>in 3 years of data </a:t>
            </a:r>
            <a:r>
              <a:rPr lang="en-US" dirty="0" smtClean="0"/>
              <a:t>taking (~ </a:t>
            </a:r>
            <a:r>
              <a:rPr lang="en-US" dirty="0" smtClean="0"/>
              <a:t>50 times more than NA48/2)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1772816"/>
            <a:ext cx="2625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Kaon</a:t>
            </a:r>
            <a:r>
              <a:rPr lang="en-US" b="1" dirty="0" smtClean="0"/>
              <a:t> and </a:t>
            </a:r>
            <a:r>
              <a:rPr lang="el-GR" b="1" dirty="0" smtClean="0"/>
              <a:t>π</a:t>
            </a:r>
            <a:r>
              <a:rPr lang="en-US" b="1" baseline="30000" dirty="0" smtClean="0"/>
              <a:t>0</a:t>
            </a:r>
            <a:r>
              <a:rPr lang="en-US" b="1" dirty="0" smtClean="0"/>
              <a:t> </a:t>
            </a:r>
            <a:r>
              <a:rPr lang="en-US" b="1" dirty="0" smtClean="0"/>
              <a:t>LNFV decays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07504" y="2204864"/>
          <a:ext cx="6048672" cy="4038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637"/>
                <a:gridCol w="1311759"/>
                <a:gridCol w="1530387"/>
                <a:gridCol w="1821889"/>
              </a:tblGrid>
              <a:tr h="613657"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Mode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UL at 90% CL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Experiment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NA62 acceptance*</a:t>
                      </a:r>
                      <a:endParaRPr lang="ru-RU" sz="1600" dirty="0"/>
                    </a:p>
                  </a:txBody>
                  <a:tcPr/>
                </a:tc>
              </a:tr>
              <a:tr h="387572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800" b="1" dirty="0" smtClean="0">
                          <a:latin typeface="Times New Roman"/>
                          <a:cs typeface="Times New Roman"/>
                        </a:rPr>
                        <a:t>→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µ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</a:t>
                      </a:r>
                      <a:endParaRPr lang="ru-RU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 × 10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−11</a:t>
                      </a:r>
                      <a:endParaRPr lang="ru-RU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BNL 777/865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 10%</a:t>
                      </a:r>
                      <a:endParaRPr lang="ru-RU" dirty="0"/>
                    </a:p>
                  </a:txBody>
                  <a:tcPr/>
                </a:tc>
              </a:tr>
              <a:tr h="3875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800" b="1" dirty="0" smtClean="0">
                          <a:latin typeface="Times New Roman"/>
                          <a:cs typeface="Times New Roman"/>
                        </a:rPr>
                        <a:t>→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µ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ru-RU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 × 10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-10</a:t>
                      </a:r>
                      <a:endParaRPr lang="ru-RU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BNL 865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 10%</a:t>
                      </a:r>
                      <a:endParaRPr lang="ru-RU" dirty="0"/>
                    </a:p>
                  </a:txBody>
                  <a:tcPr/>
                </a:tc>
              </a:tr>
              <a:tr h="3875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800" b="1" dirty="0" smtClean="0">
                          <a:latin typeface="Times New Roman"/>
                          <a:cs typeface="Times New Roman"/>
                        </a:rPr>
                        <a:t>→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µ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ru-RU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 × 10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-10</a:t>
                      </a:r>
                      <a:endParaRPr lang="ru-RU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BNL 865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 10%</a:t>
                      </a:r>
                      <a:endParaRPr lang="ru-RU" dirty="0"/>
                    </a:p>
                  </a:txBody>
                  <a:tcPr/>
                </a:tc>
              </a:tr>
              <a:tr h="311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800" b="1" dirty="0" smtClean="0">
                          <a:latin typeface="Times New Roman"/>
                          <a:cs typeface="Times New Roman"/>
                        </a:rPr>
                        <a:t>→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800" kern="1200" baseline="30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ru-RU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6.4 × 10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-10</a:t>
                      </a:r>
                      <a:endParaRPr lang="ru-RU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BNL 865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 5%</a:t>
                      </a:r>
                      <a:endParaRPr lang="ru-RU" dirty="0"/>
                    </a:p>
                  </a:txBody>
                  <a:tcPr/>
                </a:tc>
              </a:tr>
              <a:tr h="3875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800" b="1" dirty="0" smtClean="0">
                          <a:latin typeface="Times New Roman"/>
                          <a:cs typeface="Times New Roman"/>
                        </a:rPr>
                        <a:t>→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µ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µ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ru-RU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8.6 × 10</a:t>
                      </a:r>
                      <a:r>
                        <a:rPr lang="ru-RU" sz="18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-11</a:t>
                      </a:r>
                      <a:endParaRPr lang="ru-RU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NA48/2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 20%</a:t>
                      </a:r>
                      <a:endParaRPr lang="ru-RU" dirty="0"/>
                    </a:p>
                  </a:txBody>
                  <a:tcPr/>
                </a:tc>
              </a:tr>
              <a:tr h="328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800" b="1" dirty="0" smtClean="0">
                          <a:latin typeface="Times New Roman"/>
                          <a:cs typeface="Times New Roman"/>
                        </a:rPr>
                        <a:t>→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µ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ν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800" kern="1200" baseline="30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ru-RU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2.0 × 10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-8</a:t>
                      </a:r>
                      <a:endParaRPr lang="ru-RU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Geneva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Saclay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 2%</a:t>
                      </a:r>
                      <a:endParaRPr lang="ru-RU" dirty="0"/>
                    </a:p>
                  </a:txBody>
                  <a:tcPr/>
                </a:tc>
              </a:tr>
              <a:tr h="3875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800" b="1" dirty="0" smtClean="0">
                          <a:latin typeface="Times New Roman"/>
                          <a:cs typeface="Times New Roman"/>
                        </a:rPr>
                        <a:t>→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ν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µ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µ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ru-RU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data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 10%</a:t>
                      </a:r>
                      <a:endParaRPr lang="ru-RU" dirty="0"/>
                    </a:p>
                  </a:txBody>
                  <a:tcPr/>
                </a:tc>
              </a:tr>
              <a:tr h="367557">
                <a:tc>
                  <a:txBody>
                    <a:bodyPr/>
                    <a:lstStyle/>
                    <a:p>
                      <a:r>
                        <a:rPr lang="el-GR" dirty="0" smtClean="0"/>
                        <a:t>π</a:t>
                      </a:r>
                      <a:r>
                        <a:rPr lang="en-US" baseline="30000" dirty="0" smtClean="0"/>
                        <a:t>0</a:t>
                      </a:r>
                      <a:r>
                        <a:rPr lang="en-US" sz="1800" b="1" dirty="0" smtClean="0">
                          <a:latin typeface="Times New Roman"/>
                          <a:cs typeface="Times New Roman"/>
                        </a:rPr>
                        <a:t>→</a:t>
                      </a:r>
                      <a:r>
                        <a:rPr lang="en-US" sz="1800" b="0" dirty="0" smtClean="0">
                          <a:latin typeface="Times New Roman"/>
                          <a:cs typeface="Times New Roman"/>
                        </a:rPr>
                        <a:t>µ</a:t>
                      </a:r>
                      <a:r>
                        <a:rPr lang="en-US" sz="1800" b="0" baseline="30000" dirty="0" smtClean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lang="en-US" sz="1800" b="0" dirty="0" smtClean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lang="en-US" baseline="30000" dirty="0" smtClean="0"/>
                        <a:t>‒</a:t>
                      </a:r>
                      <a:endParaRPr lang="ru-RU" b="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3.6 × 10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</a:t>
                      </a:r>
                      <a:endParaRPr lang="ru-RU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KTeV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~2%</a:t>
                      </a:r>
                      <a:endParaRPr lang="ru-RU" dirty="0"/>
                    </a:p>
                  </a:txBody>
                  <a:tcPr/>
                </a:tc>
              </a:tr>
              <a:tr h="3875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π</a:t>
                      </a:r>
                      <a:r>
                        <a:rPr lang="en-US" baseline="30000" dirty="0" smtClean="0"/>
                        <a:t>0</a:t>
                      </a:r>
                      <a:r>
                        <a:rPr lang="en-US" sz="1800" b="1" dirty="0" smtClean="0">
                          <a:latin typeface="Times New Roman"/>
                          <a:cs typeface="Times New Roman"/>
                        </a:rPr>
                        <a:t>→</a:t>
                      </a:r>
                      <a:r>
                        <a:rPr lang="en-US" sz="1800" b="0" dirty="0" smtClean="0">
                          <a:latin typeface="Times New Roman"/>
                          <a:cs typeface="Times New Roman"/>
                        </a:rPr>
                        <a:t>µ</a:t>
                      </a:r>
                      <a:r>
                        <a:rPr lang="en-US" baseline="30000" dirty="0" smtClean="0"/>
                        <a:t>‒</a:t>
                      </a:r>
                      <a:r>
                        <a:rPr lang="en-US" sz="1800" b="0" dirty="0" smtClean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lang="en-US" sz="1800" b="0" baseline="30000" dirty="0" smtClean="0">
                          <a:latin typeface="Times New Roman"/>
                          <a:cs typeface="Times New Roman"/>
                        </a:rPr>
                        <a:t>+</a:t>
                      </a:r>
                      <a:endParaRPr lang="ru-RU" b="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300192" y="2420888"/>
            <a:ext cx="2699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 From fast MC with flat</a:t>
            </a:r>
          </a:p>
          <a:p>
            <a:r>
              <a:rPr lang="en-US" dirty="0" smtClean="0"/>
              <a:t>p</a:t>
            </a:r>
            <a:r>
              <a:rPr lang="en-US" dirty="0" smtClean="0"/>
              <a:t>hase-space distribution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00192" y="3068960"/>
            <a:ext cx="2699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Single-event sensitivity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300192" y="5445224"/>
            <a:ext cx="2699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NA62 Sensitivities:</a:t>
            </a:r>
          </a:p>
          <a:p>
            <a:r>
              <a:rPr lang="en-US" dirty="0" smtClean="0"/>
              <a:t>~10</a:t>
            </a:r>
            <a:r>
              <a:rPr lang="en-US" baseline="30000" dirty="0" smtClean="0"/>
              <a:t>−12 </a:t>
            </a:r>
            <a:r>
              <a:rPr lang="en-US" dirty="0" smtClean="0"/>
              <a:t>for K</a:t>
            </a:r>
            <a:r>
              <a:rPr lang="en-US" baseline="30000" dirty="0" smtClean="0"/>
              <a:t>+</a:t>
            </a:r>
            <a:r>
              <a:rPr lang="en-US" dirty="0" smtClean="0"/>
              <a:t> decays</a:t>
            </a:r>
          </a:p>
          <a:p>
            <a:r>
              <a:rPr lang="en-US" dirty="0" smtClean="0"/>
              <a:t>~10</a:t>
            </a:r>
            <a:r>
              <a:rPr lang="en-US" baseline="30000" dirty="0" smtClean="0"/>
              <a:t>−11 </a:t>
            </a:r>
            <a:r>
              <a:rPr lang="en-US" dirty="0" smtClean="0"/>
              <a:t>for </a:t>
            </a:r>
            <a:r>
              <a:rPr lang="el-GR" dirty="0" smtClean="0"/>
              <a:t>π</a:t>
            </a:r>
            <a:r>
              <a:rPr lang="en-US" baseline="30000" dirty="0" smtClean="0"/>
              <a:t>0</a:t>
            </a:r>
            <a:r>
              <a:rPr lang="en-US" dirty="0" smtClean="0"/>
              <a:t> </a:t>
            </a:r>
            <a:r>
              <a:rPr lang="en-US" dirty="0" smtClean="0"/>
              <a:t>decays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7504" y="6381328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26</a:t>
            </a:r>
            <a:r>
              <a:rPr lang="ru-RU" dirty="0" smtClean="0"/>
              <a:t>/0</a:t>
            </a:r>
            <a:r>
              <a:rPr lang="en-US" dirty="0" smtClean="0"/>
              <a:t>7</a:t>
            </a:r>
            <a:r>
              <a:rPr lang="ru-RU" dirty="0" smtClean="0"/>
              <a:t>/2016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195736" y="6381328"/>
            <a:ext cx="3966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Andrey</a:t>
            </a:r>
            <a:r>
              <a:rPr lang="en-US" dirty="0" smtClean="0"/>
              <a:t> </a:t>
            </a:r>
            <a:r>
              <a:rPr lang="en-US" dirty="0" err="1" smtClean="0"/>
              <a:t>Zinchenko</a:t>
            </a:r>
            <a:r>
              <a:rPr lang="en-US" dirty="0" smtClean="0"/>
              <a:t> – MENU 2016 – Kyoto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1279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Conclusions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261145" cy="46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63888" y="404664"/>
            <a:ext cx="16995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Conclusions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052736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NA48/2 experiment at CERN was exposed </a:t>
            </a:r>
            <a:r>
              <a:rPr lang="en-US" dirty="0" smtClean="0"/>
              <a:t>to   ̴2x10</a:t>
            </a:r>
            <a:r>
              <a:rPr lang="en-US" baseline="30000" dirty="0" smtClean="0"/>
              <a:t>11</a:t>
            </a:r>
            <a:r>
              <a:rPr lang="en-US" dirty="0" smtClean="0"/>
              <a:t> K</a:t>
            </a:r>
            <a:r>
              <a:rPr lang="en-US" baseline="30000" dirty="0" smtClean="0"/>
              <a:t>±</a:t>
            </a:r>
            <a:r>
              <a:rPr lang="en-US" dirty="0" smtClean="0"/>
              <a:t> </a:t>
            </a:r>
            <a:r>
              <a:rPr lang="en-US" dirty="0" smtClean="0"/>
              <a:t>decays in </a:t>
            </a:r>
            <a:r>
              <a:rPr lang="en-US" dirty="0" smtClean="0"/>
              <a:t>2003-2004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484784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● New NA48/2 results presented for the first time today: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844824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− Search for LNV K</a:t>
            </a:r>
            <a:r>
              <a:rPr lang="en-US" baseline="30000" dirty="0" smtClean="0"/>
              <a:t>±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dirty="0" smtClean="0"/>
              <a:t>π</a:t>
            </a:r>
            <a:r>
              <a:rPr lang="en-US" sz="1400" baseline="30000" dirty="0" smtClean="0"/>
              <a:t>∓</a:t>
            </a:r>
            <a:r>
              <a:rPr lang="en-US" dirty="0" smtClean="0"/>
              <a:t>µ</a:t>
            </a:r>
            <a:r>
              <a:rPr lang="en-US" baseline="30000" dirty="0" smtClean="0"/>
              <a:t>±</a:t>
            </a:r>
            <a:r>
              <a:rPr lang="en-US" dirty="0" smtClean="0"/>
              <a:t>µ</a:t>
            </a:r>
            <a:r>
              <a:rPr lang="en-US" baseline="30000" dirty="0" smtClean="0"/>
              <a:t>±</a:t>
            </a:r>
            <a:r>
              <a:rPr lang="en-US" dirty="0" smtClean="0"/>
              <a:t> </a:t>
            </a:r>
            <a:r>
              <a:rPr lang="en-US" b="1" dirty="0" smtClean="0"/>
              <a:t>decay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   ● BR(</a:t>
            </a:r>
            <a:r>
              <a:rPr lang="en-US" dirty="0" smtClean="0"/>
              <a:t>K</a:t>
            </a:r>
            <a:r>
              <a:rPr lang="en-US" baseline="30000" dirty="0" smtClean="0"/>
              <a:t>±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dirty="0" smtClean="0"/>
              <a:t>π</a:t>
            </a:r>
            <a:r>
              <a:rPr lang="en-US" sz="1400" baseline="30000" dirty="0" smtClean="0"/>
              <a:t>∓</a:t>
            </a:r>
            <a:r>
              <a:rPr lang="en-US" dirty="0" smtClean="0"/>
              <a:t>µ</a:t>
            </a:r>
            <a:r>
              <a:rPr lang="en-US" baseline="30000" dirty="0" smtClean="0"/>
              <a:t>±</a:t>
            </a:r>
            <a:r>
              <a:rPr lang="en-US" dirty="0" smtClean="0"/>
              <a:t>µ</a:t>
            </a:r>
            <a:r>
              <a:rPr lang="en-US" baseline="30000" dirty="0" smtClean="0"/>
              <a:t>±</a:t>
            </a:r>
            <a:r>
              <a:rPr lang="en-US" dirty="0" smtClean="0"/>
              <a:t> </a:t>
            </a:r>
            <a:r>
              <a:rPr lang="en-US" b="1" dirty="0" smtClean="0"/>
              <a:t>) </a:t>
            </a:r>
            <a:r>
              <a:rPr lang="en-US" b="1" dirty="0" smtClean="0"/>
              <a:t>&lt; 8.6 </a:t>
            </a:r>
            <a:r>
              <a:rPr lang="en-US" b="1" dirty="0" smtClean="0"/>
              <a:t>x 10</a:t>
            </a:r>
            <a:r>
              <a:rPr lang="en-US" b="1" baseline="30000" dirty="0" smtClean="0"/>
              <a:t>-11</a:t>
            </a:r>
            <a:r>
              <a:rPr lang="en-US" b="1" dirty="0" smtClean="0"/>
              <a:t> </a:t>
            </a:r>
            <a:r>
              <a:rPr lang="en-US" dirty="0" smtClean="0"/>
              <a:t>@ </a:t>
            </a:r>
            <a:r>
              <a:rPr lang="en-US" dirty="0" smtClean="0"/>
              <a:t>90% CL [World Best Limit]</a:t>
            </a:r>
          </a:p>
          <a:p>
            <a:r>
              <a:rPr lang="en-US" dirty="0" smtClean="0"/>
              <a:t>   ● </a:t>
            </a:r>
            <a:r>
              <a:rPr lang="en-US" dirty="0" smtClean="0"/>
              <a:t>Factor of 10 improvement with respect to previous best limit [1.1 </a:t>
            </a:r>
            <a:r>
              <a:rPr lang="en-US" dirty="0" smtClean="0"/>
              <a:t>x 10</a:t>
            </a:r>
            <a:r>
              <a:rPr lang="en-US" baseline="30000" dirty="0" smtClean="0"/>
              <a:t>-9</a:t>
            </a:r>
            <a:r>
              <a:rPr lang="en-US" dirty="0" smtClean="0"/>
              <a:t> @ </a:t>
            </a:r>
            <a:r>
              <a:rPr lang="en-US" dirty="0" smtClean="0"/>
              <a:t>90% CL]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780928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− Search for K</a:t>
            </a:r>
            <a:r>
              <a:rPr lang="en-US" baseline="30000" dirty="0" smtClean="0"/>
              <a:t>±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dirty="0" smtClean="0"/>
              <a:t>µ</a:t>
            </a:r>
            <a:r>
              <a:rPr lang="en-US" baseline="30000" dirty="0" smtClean="0"/>
              <a:t>±</a:t>
            </a:r>
            <a:r>
              <a:rPr lang="en-US" dirty="0" smtClean="0"/>
              <a:t>N</a:t>
            </a:r>
            <a:r>
              <a:rPr lang="en-US" baseline="-25000" dirty="0" smtClean="0"/>
              <a:t>4</a:t>
            </a:r>
            <a:r>
              <a:rPr lang="en-US" dirty="0" smtClean="0"/>
              <a:t>(N</a:t>
            </a:r>
            <a:r>
              <a:rPr lang="en-US" baseline="-25000" dirty="0" smtClean="0"/>
              <a:t>4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dirty="0" smtClean="0"/>
              <a:t>π</a:t>
            </a:r>
            <a:r>
              <a:rPr lang="en-US" sz="1200" b="1" baseline="30000" dirty="0" smtClean="0"/>
              <a:t>∓</a:t>
            </a:r>
            <a:r>
              <a:rPr lang="en-US" baseline="30000" dirty="0" smtClean="0"/>
              <a:t> </a:t>
            </a:r>
            <a:r>
              <a:rPr lang="en-US" dirty="0" smtClean="0"/>
              <a:t>µ</a:t>
            </a:r>
            <a:r>
              <a:rPr lang="en-US" baseline="30000" dirty="0" smtClean="0"/>
              <a:t>±</a:t>
            </a:r>
            <a:r>
              <a:rPr lang="en-US" dirty="0" smtClean="0"/>
              <a:t>)</a:t>
            </a:r>
            <a:r>
              <a:rPr lang="en-US" b="1" dirty="0" smtClean="0"/>
              <a:t> </a:t>
            </a:r>
            <a:r>
              <a:rPr lang="en-US" b="1" dirty="0" smtClean="0"/>
              <a:t>decays [</a:t>
            </a:r>
            <a:r>
              <a:rPr lang="en-US" b="1" dirty="0" err="1" smtClean="0"/>
              <a:t>Majorana</a:t>
            </a:r>
            <a:r>
              <a:rPr lang="en-US" b="1" dirty="0" smtClean="0"/>
              <a:t> neutrinos]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068960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● Limits on BR products of the order of </a:t>
            </a:r>
            <a:r>
              <a:rPr lang="en-US" dirty="0" smtClean="0"/>
              <a:t>10</a:t>
            </a:r>
            <a:r>
              <a:rPr lang="en-US" baseline="30000" dirty="0" smtClean="0"/>
              <a:t>-10</a:t>
            </a:r>
            <a:r>
              <a:rPr lang="en-US" dirty="0" smtClean="0"/>
              <a:t> for </a:t>
            </a:r>
            <a:r>
              <a:rPr lang="en-US" dirty="0" smtClean="0"/>
              <a:t>neutrino lifetimes &lt; 100 </a:t>
            </a:r>
            <a:r>
              <a:rPr lang="en-US" dirty="0" err="1" smtClean="0"/>
              <a:t>ps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3429000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− Search for K</a:t>
            </a:r>
            <a:r>
              <a:rPr lang="en-US" baseline="30000" dirty="0" smtClean="0"/>
              <a:t>±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dirty="0" smtClean="0"/>
              <a:t>µ</a:t>
            </a:r>
            <a:r>
              <a:rPr lang="en-US" baseline="30000" dirty="0" smtClean="0"/>
              <a:t>±</a:t>
            </a:r>
            <a:r>
              <a:rPr lang="en-US" dirty="0" smtClean="0"/>
              <a:t>N</a:t>
            </a:r>
            <a:r>
              <a:rPr lang="en-US" baseline="-25000" dirty="0" smtClean="0"/>
              <a:t>4</a:t>
            </a:r>
            <a:r>
              <a:rPr lang="en-US" dirty="0" smtClean="0"/>
              <a:t>(N</a:t>
            </a:r>
            <a:r>
              <a:rPr lang="en-US" baseline="-25000" dirty="0" smtClean="0"/>
              <a:t>4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dirty="0" smtClean="0"/>
              <a:t>π</a:t>
            </a:r>
            <a:r>
              <a:rPr lang="en-US" baseline="30000" dirty="0" smtClean="0"/>
              <a:t>± </a:t>
            </a:r>
            <a:r>
              <a:rPr lang="en-US" dirty="0" smtClean="0"/>
              <a:t>µ</a:t>
            </a:r>
            <a:r>
              <a:rPr lang="en-US" b="1" baseline="30000" dirty="0" smtClean="0"/>
              <a:t> </a:t>
            </a:r>
            <a:r>
              <a:rPr lang="en-US" sz="1200" b="1" baseline="30000" dirty="0" smtClean="0"/>
              <a:t>∓</a:t>
            </a:r>
            <a:r>
              <a:rPr lang="en-US" dirty="0" smtClean="0"/>
              <a:t>)</a:t>
            </a:r>
            <a:r>
              <a:rPr lang="en-US" b="1" dirty="0" smtClean="0"/>
              <a:t> </a:t>
            </a:r>
            <a:r>
              <a:rPr lang="en-US" b="1" dirty="0" smtClean="0"/>
              <a:t>decays [LNC heavy neutrinos]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3717032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● Limits on BR products of the order of </a:t>
            </a:r>
            <a:r>
              <a:rPr lang="en-US" dirty="0" smtClean="0"/>
              <a:t>10</a:t>
            </a:r>
            <a:r>
              <a:rPr lang="en-US" baseline="30000" dirty="0" smtClean="0"/>
              <a:t>-9</a:t>
            </a:r>
            <a:r>
              <a:rPr lang="en-US" dirty="0" smtClean="0"/>
              <a:t> for </a:t>
            </a:r>
            <a:r>
              <a:rPr lang="en-US" dirty="0" smtClean="0"/>
              <a:t>neutrino lifetimes &lt; 100 </a:t>
            </a:r>
            <a:r>
              <a:rPr lang="en-US" dirty="0" err="1" smtClean="0"/>
              <a:t>ps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4149080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− Search for K</a:t>
            </a:r>
            <a:r>
              <a:rPr lang="en-US" baseline="30000" dirty="0" smtClean="0"/>
              <a:t>±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dirty="0" err="1" smtClean="0"/>
              <a:t>π</a:t>
            </a:r>
            <a:r>
              <a:rPr lang="en-US" sz="1600" baseline="30000" dirty="0" err="1" smtClean="0"/>
              <a:t>±</a:t>
            </a:r>
            <a:r>
              <a:rPr lang="en-US" dirty="0" err="1" smtClean="0"/>
              <a:t>X</a:t>
            </a:r>
            <a:r>
              <a:rPr lang="en-US" dirty="0" smtClean="0"/>
              <a:t>(X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dirty="0" smtClean="0"/>
              <a:t>µ</a:t>
            </a:r>
            <a:r>
              <a:rPr lang="en-US" baseline="30000" dirty="0" smtClean="0"/>
              <a:t>+</a:t>
            </a:r>
            <a:r>
              <a:rPr lang="en-US" dirty="0" smtClean="0"/>
              <a:t>µ</a:t>
            </a:r>
            <a:r>
              <a:rPr lang="en-US" baseline="30000" dirty="0" smtClean="0"/>
              <a:t>‒</a:t>
            </a:r>
            <a:r>
              <a:rPr lang="en-US" dirty="0" smtClean="0"/>
              <a:t>)</a:t>
            </a:r>
            <a:r>
              <a:rPr lang="en-US" b="1" dirty="0" smtClean="0"/>
              <a:t> </a:t>
            </a:r>
            <a:r>
              <a:rPr lang="en-US" b="1" dirty="0" smtClean="0"/>
              <a:t>decays [</a:t>
            </a:r>
            <a:r>
              <a:rPr lang="en-US" b="1" dirty="0" err="1" smtClean="0"/>
              <a:t>Inflatons</a:t>
            </a:r>
            <a:r>
              <a:rPr lang="en-US" b="1" dirty="0" smtClean="0"/>
              <a:t>, …]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11560" y="4437112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● Limits on BR products of the order of </a:t>
            </a:r>
            <a:r>
              <a:rPr lang="en-US" dirty="0" smtClean="0"/>
              <a:t>10</a:t>
            </a:r>
            <a:r>
              <a:rPr lang="en-US" baseline="30000" dirty="0" smtClean="0"/>
              <a:t>-9</a:t>
            </a:r>
            <a:r>
              <a:rPr lang="en-US" dirty="0" smtClean="0"/>
              <a:t> for </a:t>
            </a:r>
            <a:r>
              <a:rPr lang="en-US" dirty="0" smtClean="0"/>
              <a:t>resonance lifetimes &lt; 100 </a:t>
            </a:r>
            <a:r>
              <a:rPr lang="en-US" dirty="0" err="1" smtClean="0"/>
              <a:t>ps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07504" y="4869160"/>
            <a:ext cx="4189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● Prospects for the new NA62 experiment: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23528" y="522920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● Major beam and detector upgrades for </a:t>
            </a:r>
            <a:r>
              <a:rPr lang="en-US" dirty="0" smtClean="0"/>
              <a:t>K</a:t>
            </a:r>
            <a:r>
              <a:rPr lang="en-US" baseline="30000" dirty="0" smtClean="0"/>
              <a:t>+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latin typeface="Times New Roman"/>
                <a:cs typeface="Times New Roman"/>
              </a:rPr>
              <a:t>→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/>
              <a:t>π</a:t>
            </a:r>
            <a:r>
              <a:rPr lang="en-US" sz="1600" baseline="30000" dirty="0" smtClean="0"/>
              <a:t>+</a:t>
            </a:r>
            <a:r>
              <a:rPr lang="el-GR" dirty="0" smtClean="0"/>
              <a:t>ν</a:t>
            </a:r>
            <a:r>
              <a:rPr lang="en-US" dirty="0" smtClean="0"/>
              <a:t>ν̅: </a:t>
            </a:r>
            <a:r>
              <a:rPr lang="en-US" dirty="0" smtClean="0"/>
              <a:t>improved performances</a:t>
            </a:r>
          </a:p>
          <a:p>
            <a:r>
              <a:rPr lang="en-US" dirty="0" smtClean="0"/>
              <a:t>● NA62 will collect the </a:t>
            </a:r>
            <a:r>
              <a:rPr lang="en-US" dirty="0" smtClean="0"/>
              <a:t>world-largest K</a:t>
            </a:r>
            <a:r>
              <a:rPr lang="en-US" baseline="30000" dirty="0" smtClean="0"/>
              <a:t>+</a:t>
            </a:r>
            <a:r>
              <a:rPr lang="en-US" dirty="0" smtClean="0"/>
              <a:t> decay sample </a:t>
            </a:r>
            <a:r>
              <a:rPr lang="en-US" dirty="0" smtClean="0"/>
              <a:t>(  ̴10</a:t>
            </a:r>
            <a:r>
              <a:rPr lang="en-US" baseline="30000" dirty="0" smtClean="0"/>
              <a:t>13</a:t>
            </a:r>
            <a:r>
              <a:rPr lang="en-US" dirty="0" smtClean="0"/>
              <a:t>) in 3 years of data taking</a:t>
            </a:r>
          </a:p>
          <a:p>
            <a:r>
              <a:rPr lang="en-US" dirty="0" smtClean="0"/>
              <a:t>● Potential sensitivities ~ </a:t>
            </a:r>
            <a:r>
              <a:rPr lang="en-US" dirty="0" smtClean="0"/>
              <a:t>10</a:t>
            </a:r>
            <a:r>
              <a:rPr lang="en-US" baseline="30000" dirty="0" smtClean="0"/>
              <a:t>-12</a:t>
            </a:r>
            <a:r>
              <a:rPr lang="en-US" dirty="0" smtClean="0"/>
              <a:t> for </a:t>
            </a:r>
            <a:r>
              <a:rPr lang="en-US" dirty="0" smtClean="0"/>
              <a:t>K decays, ~ </a:t>
            </a:r>
            <a:r>
              <a:rPr lang="en-US" dirty="0" smtClean="0"/>
              <a:t>10</a:t>
            </a:r>
            <a:r>
              <a:rPr lang="en-US" baseline="30000" dirty="0" smtClean="0"/>
              <a:t>-11</a:t>
            </a:r>
            <a:r>
              <a:rPr lang="en-US" dirty="0" smtClean="0"/>
              <a:t> for π</a:t>
            </a:r>
            <a:r>
              <a:rPr lang="en-US" baseline="30000" dirty="0" smtClean="0"/>
              <a:t>0</a:t>
            </a:r>
            <a:r>
              <a:rPr lang="en-US" dirty="0" smtClean="0"/>
              <a:t> </a:t>
            </a:r>
            <a:r>
              <a:rPr lang="en-US" dirty="0" smtClean="0"/>
              <a:t>decays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79512" y="6381328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26</a:t>
            </a:r>
            <a:r>
              <a:rPr lang="ru-RU" dirty="0" smtClean="0"/>
              <a:t>/0</a:t>
            </a:r>
            <a:r>
              <a:rPr lang="en-US" dirty="0" smtClean="0"/>
              <a:t>7</a:t>
            </a:r>
            <a:r>
              <a:rPr lang="ru-RU" dirty="0" smtClean="0"/>
              <a:t>/2016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195736" y="6381328"/>
            <a:ext cx="3966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Andrey</a:t>
            </a:r>
            <a:r>
              <a:rPr lang="en-US" dirty="0" smtClean="0"/>
              <a:t> </a:t>
            </a:r>
            <a:r>
              <a:rPr lang="en-US" dirty="0" err="1" smtClean="0"/>
              <a:t>Zinchenko</a:t>
            </a:r>
            <a:r>
              <a:rPr lang="en-US" dirty="0" smtClean="0"/>
              <a:t> – MENU 2016 – Kyoto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6632"/>
            <a:ext cx="3777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Introduction – The NA48/2 experiment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261145" cy="46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55776" y="434943"/>
            <a:ext cx="37667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The NA48/2 detector</a:t>
            </a:r>
            <a:endParaRPr lang="ru-RU" sz="32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31779" y="1117805"/>
            <a:ext cx="4769718" cy="4330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1997" y="1019718"/>
            <a:ext cx="41724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Narrow momentum band </a:t>
            </a:r>
            <a:r>
              <a:rPr lang="en-US" b="1" dirty="0" smtClean="0"/>
              <a:t>K</a:t>
            </a:r>
            <a:r>
              <a:rPr lang="en-US" b="1" baseline="30000" dirty="0" smtClean="0"/>
              <a:t>± </a:t>
            </a:r>
            <a:r>
              <a:rPr lang="en-US" b="1" dirty="0" smtClean="0"/>
              <a:t>beams</a:t>
            </a:r>
            <a:r>
              <a:rPr lang="en-US" b="1" dirty="0"/>
              <a:t>:</a:t>
            </a:r>
          </a:p>
          <a:p>
            <a:r>
              <a:rPr lang="en-US" dirty="0"/>
              <a:t>P</a:t>
            </a:r>
            <a:r>
              <a:rPr lang="en-US" baseline="-25000" dirty="0"/>
              <a:t>K</a:t>
            </a:r>
            <a:r>
              <a:rPr lang="en-US" dirty="0"/>
              <a:t> = 60 GeV/c, </a:t>
            </a:r>
            <a:r>
              <a:rPr lang="el-GR" dirty="0" smtClean="0"/>
              <a:t>δ</a:t>
            </a:r>
            <a:r>
              <a:rPr lang="en-US" dirty="0" smtClean="0"/>
              <a:t>P</a:t>
            </a:r>
            <a:r>
              <a:rPr lang="en-US" baseline="-25000" dirty="0" smtClean="0"/>
              <a:t>K</a:t>
            </a:r>
            <a:r>
              <a:rPr lang="en-US" dirty="0" smtClean="0"/>
              <a:t>/P</a:t>
            </a:r>
            <a:r>
              <a:rPr lang="en-US" baseline="-25000" dirty="0" smtClean="0"/>
              <a:t>K</a:t>
            </a:r>
            <a:r>
              <a:rPr lang="en-US" dirty="0" smtClean="0"/>
              <a:t>   ̴4</a:t>
            </a:r>
            <a:r>
              <a:rPr lang="en-US" dirty="0"/>
              <a:t>% (</a:t>
            </a:r>
            <a:r>
              <a:rPr lang="en-US" dirty="0" err="1"/>
              <a:t>rms</a:t>
            </a:r>
            <a:r>
              <a:rPr lang="en-US" dirty="0"/>
              <a:t>)</a:t>
            </a:r>
          </a:p>
          <a:p>
            <a:r>
              <a:rPr lang="en-US" b="1" dirty="0"/>
              <a:t>Nominal </a:t>
            </a:r>
            <a:r>
              <a:rPr lang="en-US" b="1" dirty="0" smtClean="0"/>
              <a:t>K</a:t>
            </a:r>
            <a:r>
              <a:rPr lang="en-US" b="1" baseline="30000" dirty="0" smtClean="0"/>
              <a:t>± </a:t>
            </a:r>
            <a:r>
              <a:rPr lang="en-US" b="1" dirty="0" smtClean="0"/>
              <a:t>decay </a:t>
            </a:r>
            <a:r>
              <a:rPr lang="en-US" b="1" dirty="0"/>
              <a:t>rate</a:t>
            </a:r>
            <a:r>
              <a:rPr lang="en-US" b="1" dirty="0" smtClean="0"/>
              <a:t>:</a:t>
            </a:r>
            <a:r>
              <a:rPr lang="en-US" dirty="0" smtClean="0"/>
              <a:t>   ̴100 </a:t>
            </a:r>
            <a:r>
              <a:rPr lang="en-US" dirty="0"/>
              <a:t>kHz</a:t>
            </a:r>
          </a:p>
          <a:p>
            <a:r>
              <a:rPr lang="en-US" b="1" dirty="0"/>
              <a:t>Main triggers: </a:t>
            </a:r>
            <a:r>
              <a:rPr lang="en-US" dirty="0" smtClean="0"/>
              <a:t>3-track vertex K</a:t>
            </a:r>
            <a:r>
              <a:rPr lang="en-US" baseline="30000" dirty="0" smtClean="0"/>
              <a:t>±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l-GR" dirty="0" smtClean="0"/>
              <a:t>π</a:t>
            </a:r>
            <a:r>
              <a:rPr lang="en-US" baseline="30000" dirty="0" smtClean="0"/>
              <a:t>±</a:t>
            </a:r>
            <a:r>
              <a:rPr lang="el-GR" dirty="0" smtClean="0"/>
              <a:t>π</a:t>
            </a:r>
            <a:r>
              <a:rPr lang="el-GR" baseline="30000" dirty="0" smtClean="0"/>
              <a:t>+</a:t>
            </a:r>
            <a:r>
              <a:rPr lang="el-GR" dirty="0" smtClean="0"/>
              <a:t>π</a:t>
            </a:r>
            <a:r>
              <a:rPr lang="el-GR" baseline="30000" dirty="0" smtClean="0"/>
              <a:t>-</a:t>
            </a:r>
            <a:endParaRPr lang="en-US" baseline="30000" dirty="0"/>
          </a:p>
          <a:p>
            <a:r>
              <a:rPr lang="en-US" b="1" dirty="0"/>
              <a:t>Simultaneous K+/K– beams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492896"/>
            <a:ext cx="64807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Principal </a:t>
            </a:r>
            <a:r>
              <a:rPr lang="en-US" b="1" u="sng" dirty="0" smtClean="0"/>
              <a:t>sub-detectors</a:t>
            </a:r>
            <a:r>
              <a:rPr lang="en-US" b="1" u="sng" dirty="0"/>
              <a:t>:</a:t>
            </a:r>
          </a:p>
          <a:p>
            <a:r>
              <a:rPr lang="en-US" b="1" dirty="0"/>
              <a:t>● </a:t>
            </a:r>
            <a:r>
              <a:rPr lang="en-US" b="1" dirty="0" smtClean="0"/>
              <a:t>Spectrometer </a:t>
            </a:r>
            <a:r>
              <a:rPr lang="en-US" b="1" dirty="0"/>
              <a:t>(4 </a:t>
            </a:r>
            <a:r>
              <a:rPr lang="en-US" b="1" dirty="0" smtClean="0"/>
              <a:t>DCHs)</a:t>
            </a:r>
            <a:endParaRPr lang="en-US" b="1" dirty="0"/>
          </a:p>
          <a:p>
            <a:r>
              <a:rPr lang="el-GR" dirty="0" smtClean="0"/>
              <a:t>σ</a:t>
            </a:r>
            <a:r>
              <a:rPr lang="en-US" baseline="-25000" dirty="0" smtClean="0"/>
              <a:t>p</a:t>
            </a:r>
            <a:r>
              <a:rPr lang="en-US" dirty="0" smtClean="0"/>
              <a:t>/p </a:t>
            </a:r>
            <a:r>
              <a:rPr lang="en-US" dirty="0"/>
              <a:t>= 1.02% </a:t>
            </a:r>
            <a:r>
              <a:rPr lang="en-US" dirty="0" smtClean="0">
                <a:latin typeface="SimSun"/>
                <a:ea typeface="SimSun"/>
              </a:rPr>
              <a:t>⊕</a:t>
            </a:r>
            <a:r>
              <a:rPr lang="en-US" dirty="0" smtClean="0"/>
              <a:t> </a:t>
            </a:r>
            <a:r>
              <a:rPr lang="en-US" dirty="0"/>
              <a:t>0.044% </a:t>
            </a:r>
            <a:r>
              <a:rPr lang="en-US" dirty="0" smtClean="0"/>
              <a:t>p(GeV/c)</a:t>
            </a:r>
            <a:endParaRPr lang="en-US" dirty="0"/>
          </a:p>
          <a:p>
            <a:r>
              <a:rPr lang="en-US" dirty="0"/>
              <a:t>4 views/DCH: </a:t>
            </a:r>
            <a:r>
              <a:rPr lang="en-US" dirty="0" smtClean="0"/>
              <a:t>redundancy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dirty="0" smtClean="0"/>
              <a:t>efficiency</a:t>
            </a:r>
            <a:endParaRPr lang="en-US" dirty="0"/>
          </a:p>
          <a:p>
            <a:r>
              <a:rPr lang="en-US" b="1" dirty="0"/>
              <a:t>● Scintillator </a:t>
            </a:r>
            <a:r>
              <a:rPr lang="en-US" b="1" dirty="0" err="1"/>
              <a:t>Hodoscope</a:t>
            </a:r>
            <a:endParaRPr lang="en-US" b="1" dirty="0"/>
          </a:p>
          <a:p>
            <a:r>
              <a:rPr lang="en-US" dirty="0"/>
              <a:t>Fast trigger, time measurement </a:t>
            </a:r>
            <a:r>
              <a:rPr lang="el-GR" dirty="0" smtClean="0">
                <a:ea typeface="SimSun"/>
              </a:rPr>
              <a:t>σ</a:t>
            </a:r>
            <a:r>
              <a:rPr lang="en-US" baseline="-25000" dirty="0" smtClean="0"/>
              <a:t>t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ru-RU" dirty="0" smtClean="0"/>
              <a:t>̴</a:t>
            </a:r>
            <a:r>
              <a:rPr lang="en-US" dirty="0" smtClean="0">
                <a:ea typeface="SimSun"/>
              </a:rPr>
              <a:t> </a:t>
            </a:r>
            <a:r>
              <a:rPr lang="en-US" dirty="0" smtClean="0"/>
              <a:t>150 </a:t>
            </a:r>
            <a:r>
              <a:rPr lang="en-US" dirty="0" err="1"/>
              <a:t>ps</a:t>
            </a:r>
            <a:endParaRPr lang="en-US" dirty="0"/>
          </a:p>
          <a:p>
            <a:r>
              <a:rPr lang="en-US" b="1" dirty="0"/>
              <a:t>● </a:t>
            </a:r>
            <a:r>
              <a:rPr lang="en-US" b="1" dirty="0" err="1"/>
              <a:t>LKr</a:t>
            </a:r>
            <a:r>
              <a:rPr lang="en-US" b="1" dirty="0"/>
              <a:t> EM calorimeter</a:t>
            </a:r>
          </a:p>
          <a:p>
            <a:r>
              <a:rPr lang="en-US" dirty="0" smtClean="0"/>
              <a:t>High-granularity, quasi-homogeneous</a:t>
            </a:r>
            <a:endParaRPr lang="en-US" dirty="0"/>
          </a:p>
          <a:p>
            <a:r>
              <a:rPr lang="en-US" dirty="0" err="1"/>
              <a:t>σ</a:t>
            </a:r>
            <a:r>
              <a:rPr lang="en-US" baseline="-25000" dirty="0" err="1" smtClean="0"/>
              <a:t>E</a:t>
            </a:r>
            <a:r>
              <a:rPr lang="en-US" dirty="0" smtClean="0"/>
              <a:t>/E </a:t>
            </a:r>
            <a:r>
              <a:rPr lang="en-US" dirty="0"/>
              <a:t>= 3.2%/√E(GeV</a:t>
            </a:r>
            <a:r>
              <a:rPr lang="en-US" dirty="0" smtClean="0"/>
              <a:t>)</a:t>
            </a:r>
            <a:r>
              <a:rPr lang="en-US" dirty="0" smtClean="0">
                <a:latin typeface="SimSun"/>
                <a:ea typeface="SimSun"/>
              </a:rPr>
              <a:t>⊕</a:t>
            </a:r>
            <a:r>
              <a:rPr lang="en-US" dirty="0" smtClean="0"/>
              <a:t>9</a:t>
            </a:r>
            <a:r>
              <a:rPr lang="en-US" dirty="0"/>
              <a:t>%/E(GeV) </a:t>
            </a:r>
            <a:r>
              <a:rPr lang="en-US" dirty="0" smtClean="0">
                <a:latin typeface="SimSun"/>
                <a:ea typeface="SimSun"/>
              </a:rPr>
              <a:t>⊕</a:t>
            </a:r>
            <a:r>
              <a:rPr lang="en-US" dirty="0" smtClean="0"/>
              <a:t> </a:t>
            </a:r>
            <a:r>
              <a:rPr lang="en-US" dirty="0"/>
              <a:t>0.42%</a:t>
            </a:r>
          </a:p>
          <a:p>
            <a:r>
              <a:rPr lang="en-US" dirty="0" err="1"/>
              <a:t>σ</a:t>
            </a:r>
            <a:r>
              <a:rPr lang="en-US" baseline="-25000" dirty="0" err="1" smtClean="0"/>
              <a:t>x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l-GR" dirty="0" smtClean="0"/>
              <a:t>σ</a:t>
            </a:r>
            <a:r>
              <a:rPr lang="en-US" baseline="-25000" dirty="0" smtClean="0"/>
              <a:t>y</a:t>
            </a:r>
            <a:r>
              <a:rPr lang="en-US" dirty="0" smtClean="0"/>
              <a:t> </a:t>
            </a:r>
            <a:r>
              <a:rPr lang="en-US" dirty="0"/>
              <a:t>= 4.2mm/√E(GeV) </a:t>
            </a:r>
            <a:r>
              <a:rPr lang="en-US" dirty="0">
                <a:latin typeface="SimSun"/>
                <a:ea typeface="SimSun"/>
              </a:rPr>
              <a:t>⊕</a:t>
            </a:r>
            <a:r>
              <a:rPr lang="en-US" dirty="0" smtClean="0"/>
              <a:t> </a:t>
            </a:r>
            <a:r>
              <a:rPr lang="en-US" dirty="0"/>
              <a:t>0.6mm (1.5mm @ 10 </a:t>
            </a:r>
            <a:r>
              <a:rPr lang="en-US" dirty="0" err="1"/>
              <a:t>GeV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● </a:t>
            </a:r>
            <a:r>
              <a:rPr lang="en-US" b="1" dirty="0" smtClean="0"/>
              <a:t>MUV: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consisted </a:t>
            </a:r>
            <a:r>
              <a:rPr lang="en-US" dirty="0" smtClean="0"/>
              <a:t>of </a:t>
            </a:r>
            <a:r>
              <a:rPr lang="en-US" dirty="0" smtClean="0"/>
              <a:t>three 2:7 x 2:7 </a:t>
            </a:r>
            <a:r>
              <a:rPr lang="en-US" dirty="0" smtClean="0"/>
              <a:t>m</a:t>
            </a:r>
            <a:r>
              <a:rPr lang="en-US" baseline="30000" dirty="0" smtClean="0"/>
              <a:t>2</a:t>
            </a:r>
            <a:r>
              <a:rPr lang="en-US" dirty="0" smtClean="0"/>
              <a:t> planes of plastic </a:t>
            </a:r>
            <a:r>
              <a:rPr lang="en-US" dirty="0" err="1" smtClean="0"/>
              <a:t>scintillator</a:t>
            </a:r>
            <a:r>
              <a:rPr lang="en-US" dirty="0" smtClean="0"/>
              <a:t> strips, each preceded by a 80 cm thick iron </a:t>
            </a:r>
            <a:r>
              <a:rPr lang="en-US" dirty="0" smtClean="0"/>
              <a:t>wall.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30294" y="6382300"/>
            <a:ext cx="41299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Andrey </a:t>
            </a:r>
            <a:r>
              <a:rPr lang="en-US" dirty="0" err="1" smtClean="0"/>
              <a:t>Zinchenko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MENU </a:t>
            </a:r>
            <a:r>
              <a:rPr lang="en-US" dirty="0"/>
              <a:t>2016 – </a:t>
            </a:r>
            <a:r>
              <a:rPr lang="en-US" dirty="0" smtClean="0"/>
              <a:t>Kyoto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6382300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26</a:t>
            </a:r>
            <a:r>
              <a:rPr lang="ru-RU" dirty="0" smtClean="0"/>
              <a:t>/0</a:t>
            </a:r>
            <a:r>
              <a:rPr lang="en-US" dirty="0" smtClean="0"/>
              <a:t>7</a:t>
            </a:r>
            <a:r>
              <a:rPr lang="ru-RU" dirty="0" smtClean="0"/>
              <a:t>/2016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510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2458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Theoretical </a:t>
            </a:r>
            <a:r>
              <a:rPr lang="en-US" i="1" dirty="0" smtClean="0"/>
              <a:t>Motivations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39"/>
            <a:ext cx="1261145" cy="46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03848" y="476672"/>
            <a:ext cx="27587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/>
              <a:t>Majorana</a:t>
            </a:r>
            <a:r>
              <a:rPr lang="en-US" sz="2400" b="1" dirty="0"/>
              <a:t> Neutrinos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908720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AsakaShaposhnikov</a:t>
            </a:r>
            <a:r>
              <a:rPr lang="en-US" dirty="0"/>
              <a:t> </a:t>
            </a:r>
            <a:r>
              <a:rPr lang="en-US" dirty="0" smtClean="0"/>
              <a:t>model </a:t>
            </a:r>
            <a:r>
              <a:rPr lang="en-US" dirty="0" smtClean="0"/>
              <a:t>(</a:t>
            </a:r>
            <a:r>
              <a:rPr lang="el-GR" dirty="0" smtClean="0"/>
              <a:t>ν</a:t>
            </a:r>
            <a:r>
              <a:rPr lang="en-US" dirty="0" smtClean="0"/>
              <a:t>MSM</a:t>
            </a:r>
            <a:r>
              <a:rPr lang="en-US" dirty="0"/>
              <a:t>) [</a:t>
            </a:r>
            <a:r>
              <a:rPr lang="en-US" dirty="0" err="1">
                <a:solidFill>
                  <a:srgbClr val="0070C0"/>
                </a:solidFill>
              </a:rPr>
              <a:t>Asaka</a:t>
            </a:r>
            <a:r>
              <a:rPr lang="en-US" dirty="0">
                <a:solidFill>
                  <a:srgbClr val="0070C0"/>
                </a:solidFill>
              </a:rPr>
              <a:t> and </a:t>
            </a:r>
            <a:r>
              <a:rPr lang="en-US" dirty="0" err="1">
                <a:solidFill>
                  <a:srgbClr val="0070C0"/>
                </a:solidFill>
              </a:rPr>
              <a:t>Shaposhnikov</a:t>
            </a:r>
            <a:r>
              <a:rPr lang="en-US" dirty="0">
                <a:solidFill>
                  <a:srgbClr val="0070C0"/>
                </a:solidFill>
              </a:rPr>
              <a:t>, PLB 620 (2005) 17</a:t>
            </a:r>
            <a:r>
              <a:rPr lang="en-US" dirty="0"/>
              <a:t>]:</a:t>
            </a:r>
          </a:p>
          <a:p>
            <a:r>
              <a:rPr lang="en-US" dirty="0"/>
              <a:t>Dark Matter + Baryon Asymmetry of the Universe (BAU) + low mass of SM </a:t>
            </a:r>
            <a:r>
              <a:rPr lang="el-GR" dirty="0" smtClean="0"/>
              <a:t>ν</a:t>
            </a:r>
            <a:r>
              <a:rPr lang="en-US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be explained by adding three sterile </a:t>
            </a:r>
            <a:r>
              <a:rPr lang="en-US" dirty="0" err="1"/>
              <a:t>Majorana</a:t>
            </a:r>
            <a:r>
              <a:rPr lang="en-US" dirty="0"/>
              <a:t> neutrinos N</a:t>
            </a:r>
            <a:r>
              <a:rPr lang="en-US" baseline="-25000" dirty="0"/>
              <a:t>i</a:t>
            </a:r>
            <a:r>
              <a:rPr lang="en-US" dirty="0"/>
              <a:t> to the SM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844824"/>
            <a:ext cx="83944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● N1 </a:t>
            </a:r>
            <a:r>
              <a:rPr lang="en-US" sz="1600" dirty="0"/>
              <a:t>is the lightest O(</a:t>
            </a:r>
            <a:r>
              <a:rPr lang="en-US" sz="1600" dirty="0" err="1"/>
              <a:t>keV</a:t>
            </a:r>
            <a:r>
              <a:rPr lang="en-US" sz="1600" dirty="0"/>
              <a:t>) → Dark Matter candidate</a:t>
            </a:r>
          </a:p>
          <a:p>
            <a:r>
              <a:rPr lang="en-US" sz="1600" b="1" dirty="0"/>
              <a:t>● N2, N3 </a:t>
            </a:r>
            <a:r>
              <a:rPr lang="en-US" sz="1600" dirty="0"/>
              <a:t>are nearly degenerate (100 MeV to few </a:t>
            </a:r>
            <a:r>
              <a:rPr lang="en-US" sz="1600" dirty="0" smtClean="0"/>
              <a:t>GeV) to </a:t>
            </a:r>
            <a:r>
              <a:rPr lang="en-US" sz="1600" dirty="0"/>
              <a:t>tune </a:t>
            </a:r>
            <a:r>
              <a:rPr lang="en-US" sz="1600" dirty="0" smtClean="0"/>
              <a:t>CPV-phases</a:t>
            </a:r>
            <a:r>
              <a:rPr lang="en-US" sz="1600" dirty="0"/>
              <a:t> </a:t>
            </a:r>
            <a:r>
              <a:rPr lang="en-US" sz="1600" dirty="0" smtClean="0"/>
              <a:t>and extra-CKM </a:t>
            </a:r>
            <a:r>
              <a:rPr lang="en-US" sz="1600" dirty="0" smtClean="0"/>
              <a:t>sources </a:t>
            </a:r>
            <a:r>
              <a:rPr lang="en-US" sz="1600" dirty="0"/>
              <a:t>of </a:t>
            </a:r>
            <a:r>
              <a:rPr lang="en-US" sz="1600" dirty="0" smtClean="0"/>
              <a:t>baryon asymmetry</a:t>
            </a:r>
            <a:r>
              <a:rPr lang="en-US" sz="1600" dirty="0"/>
              <a:t>. N2, N3 produce standard neutrino </a:t>
            </a:r>
            <a:r>
              <a:rPr lang="en-US" sz="1600" dirty="0" smtClean="0"/>
              <a:t>masses through </a:t>
            </a:r>
            <a:r>
              <a:rPr lang="en-US" sz="1600" dirty="0"/>
              <a:t>seesaw with a Yukawa coupling of ~ </a:t>
            </a:r>
            <a:r>
              <a:rPr lang="en-US" sz="1600" dirty="0" smtClean="0"/>
              <a:t>10</a:t>
            </a:r>
            <a:r>
              <a:rPr lang="en-US" sz="1600" baseline="30000" dirty="0" smtClean="0"/>
              <a:t>-8</a:t>
            </a:r>
            <a:endParaRPr lang="ru-RU" sz="1600" baseline="30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852936"/>
            <a:ext cx="7920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err="1" smtClean="0"/>
              <a:t>Activesterile</a:t>
            </a:r>
            <a:r>
              <a:rPr lang="en-US" sz="1600" u="sng" dirty="0"/>
              <a:t> </a:t>
            </a:r>
            <a:r>
              <a:rPr lang="en-US" sz="1600" u="sng" dirty="0" smtClean="0"/>
              <a:t>neutrino </a:t>
            </a:r>
            <a:r>
              <a:rPr lang="en-US" sz="1600" u="sng" dirty="0"/>
              <a:t>mixing (</a:t>
            </a:r>
            <a:r>
              <a:rPr lang="en-US" sz="1600" u="sng" dirty="0" smtClean="0"/>
              <a:t>U-matrix</a:t>
            </a:r>
            <a:r>
              <a:rPr lang="en-US" sz="1600" u="sng" dirty="0"/>
              <a:t>):</a:t>
            </a:r>
          </a:p>
          <a:p>
            <a:r>
              <a:rPr lang="en-US" sz="1600" dirty="0"/>
              <a:t>Effective vertices involving the sterile neutrinos </a:t>
            </a:r>
            <a:r>
              <a:rPr lang="en-US" sz="1600" dirty="0" smtClean="0"/>
              <a:t>N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, the W</a:t>
            </a:r>
            <a:r>
              <a:rPr lang="en-US" sz="1600" baseline="30000" dirty="0" smtClean="0"/>
              <a:t>±</a:t>
            </a:r>
            <a:r>
              <a:rPr lang="en-US" sz="1600" dirty="0" smtClean="0"/>
              <a:t>, </a:t>
            </a:r>
            <a:r>
              <a:rPr lang="en-US" sz="1600" dirty="0"/>
              <a:t>Z bosons and SM leptons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3429000"/>
            <a:ext cx="39645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BR(K</a:t>
            </a:r>
            <a:r>
              <a:rPr lang="en-US" baseline="30000" dirty="0" smtClean="0"/>
              <a:t>±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dirty="0" smtClean="0"/>
              <a:t>µ</a:t>
            </a:r>
            <a:r>
              <a:rPr lang="en-US" baseline="30000" dirty="0" smtClean="0"/>
              <a:t>±</a:t>
            </a:r>
            <a:r>
              <a:rPr lang="en-US" dirty="0" smtClean="0"/>
              <a:t>N</a:t>
            </a:r>
            <a:r>
              <a:rPr lang="en-US" baseline="-25000" dirty="0" smtClean="0"/>
              <a:t>4</a:t>
            </a:r>
            <a:r>
              <a:rPr lang="en-US" dirty="0" smtClean="0"/>
              <a:t>) x BR(N</a:t>
            </a:r>
            <a:r>
              <a:rPr lang="en-US" baseline="-25000" dirty="0" smtClean="0"/>
              <a:t>4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dirty="0" smtClean="0"/>
              <a:t>π</a:t>
            </a:r>
            <a:r>
              <a:rPr lang="en-US" sz="1200" baseline="30000" dirty="0" smtClean="0"/>
              <a:t>∓</a:t>
            </a:r>
            <a:r>
              <a:rPr lang="en-US" dirty="0" smtClean="0"/>
              <a:t>µ</a:t>
            </a:r>
            <a:r>
              <a:rPr lang="en-US" baseline="30000" dirty="0" smtClean="0"/>
              <a:t>±</a:t>
            </a:r>
            <a:r>
              <a:rPr lang="en-US" dirty="0" smtClean="0"/>
              <a:t>) </a:t>
            </a:r>
            <a:r>
              <a:rPr lang="en-US" dirty="0"/>
              <a:t>~ |</a:t>
            </a:r>
            <a:r>
              <a:rPr lang="en-US" dirty="0" smtClean="0"/>
              <a:t>U</a:t>
            </a:r>
            <a:r>
              <a:rPr lang="en-US" baseline="-25000" dirty="0" smtClean="0"/>
              <a:t>µ4</a:t>
            </a:r>
            <a:r>
              <a:rPr lang="en-US" dirty="0" smtClean="0"/>
              <a:t>|</a:t>
            </a:r>
            <a:r>
              <a:rPr lang="en-US" baseline="30000" dirty="0" smtClean="0"/>
              <a:t>4</a:t>
            </a:r>
            <a:endParaRPr lang="ru-RU" baseline="30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7215" y="6462628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26</a:t>
            </a:r>
            <a:r>
              <a:rPr lang="ru-RU" dirty="0"/>
              <a:t>/0</a:t>
            </a:r>
            <a:r>
              <a:rPr lang="en-US" dirty="0"/>
              <a:t>7</a:t>
            </a:r>
            <a:r>
              <a:rPr lang="ru-RU" dirty="0"/>
              <a:t>/2016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949055" y="6462628"/>
            <a:ext cx="3966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Andrey </a:t>
            </a:r>
            <a:r>
              <a:rPr lang="en-US" dirty="0" err="1"/>
              <a:t>Zinchenko</a:t>
            </a:r>
            <a:r>
              <a:rPr lang="en-US" dirty="0"/>
              <a:t> – MENU 2016 – Kyoto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635896" y="3789040"/>
            <a:ext cx="1289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I</a:t>
            </a:r>
            <a:r>
              <a:rPr lang="en-US" sz="2400" b="1" dirty="0" err="1" smtClean="0"/>
              <a:t>nflatons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39552" y="4221088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Shaposhnikov-Tkachev</a:t>
            </a:r>
            <a:r>
              <a:rPr lang="en-US" dirty="0" smtClean="0"/>
              <a:t> model [</a:t>
            </a:r>
            <a:r>
              <a:rPr lang="en-US" dirty="0" err="1" smtClean="0">
                <a:solidFill>
                  <a:srgbClr val="0070C0"/>
                </a:solidFill>
              </a:rPr>
              <a:t>Shaposhnikov</a:t>
            </a:r>
            <a:r>
              <a:rPr lang="en-US" dirty="0" smtClean="0">
                <a:solidFill>
                  <a:srgbClr val="0070C0"/>
                </a:solidFill>
              </a:rPr>
              <a:t> and </a:t>
            </a:r>
            <a:r>
              <a:rPr lang="en-US" dirty="0" err="1" smtClean="0">
                <a:solidFill>
                  <a:srgbClr val="0070C0"/>
                </a:solidFill>
              </a:rPr>
              <a:t>Tkachev</a:t>
            </a:r>
            <a:r>
              <a:rPr lang="en-US" dirty="0" smtClean="0">
                <a:solidFill>
                  <a:srgbClr val="0070C0"/>
                </a:solidFill>
              </a:rPr>
              <a:t>, PLB 639 (2006) 414</a:t>
            </a:r>
            <a:r>
              <a:rPr lang="en-US" dirty="0" smtClean="0"/>
              <a:t>]:</a:t>
            </a:r>
          </a:p>
          <a:p>
            <a:r>
              <a:rPr lang="en-US" dirty="0" err="1" smtClean="0"/>
              <a:t>νMSM</a:t>
            </a:r>
            <a:r>
              <a:rPr lang="en-US" dirty="0" smtClean="0"/>
              <a:t> + a real scalar field (</a:t>
            </a:r>
            <a:r>
              <a:rPr lang="en-US" dirty="0" err="1" smtClean="0"/>
              <a:t>inflaton</a:t>
            </a:r>
            <a:r>
              <a:rPr lang="en-US" dirty="0" smtClean="0"/>
              <a:t> </a:t>
            </a:r>
            <a:r>
              <a:rPr lang="el-GR" dirty="0" smtClean="0"/>
              <a:t>χ</a:t>
            </a:r>
            <a:r>
              <a:rPr lang="en-US" dirty="0" smtClean="0"/>
              <a:t>) with scale-invariant couplings</a:t>
            </a:r>
          </a:p>
          <a:p>
            <a:r>
              <a:rPr lang="en-US" dirty="0" smtClean="0"/>
              <a:t>Explains Universe homogeneity and isotropy on large scales/structures on smaller scales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11560" y="537321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● </a:t>
            </a:r>
            <a:r>
              <a:rPr lang="el-GR" dirty="0" smtClean="0"/>
              <a:t>χ</a:t>
            </a:r>
            <a:r>
              <a:rPr lang="en-US" dirty="0" smtClean="0"/>
              <a:t>-Higgs mixing with mixing angle </a:t>
            </a:r>
            <a:r>
              <a:rPr lang="el-GR" dirty="0" smtClean="0"/>
              <a:t>θ</a:t>
            </a:r>
            <a:endParaRPr lang="en-US" dirty="0" smtClean="0"/>
          </a:p>
          <a:p>
            <a:r>
              <a:rPr lang="en-US" dirty="0" smtClean="0"/>
              <a:t>● </a:t>
            </a:r>
            <a:r>
              <a:rPr lang="el-GR" dirty="0" smtClean="0"/>
              <a:t>χ</a:t>
            </a:r>
            <a:r>
              <a:rPr lang="en-US" dirty="0" smtClean="0"/>
              <a:t>-Higgs coupling → Universe reheating</a:t>
            </a:r>
          </a:p>
          <a:p>
            <a:r>
              <a:rPr lang="en-US" dirty="0" smtClean="0"/>
              <a:t>● </a:t>
            </a:r>
            <a:r>
              <a:rPr lang="el-GR" dirty="0" smtClean="0"/>
              <a:t>χ</a:t>
            </a:r>
            <a:r>
              <a:rPr lang="en-US" dirty="0" smtClean="0"/>
              <a:t>-is unstable: </a:t>
            </a:r>
            <a:r>
              <a:rPr lang="el-GR" dirty="0" smtClean="0"/>
              <a:t>τ</a:t>
            </a:r>
            <a:r>
              <a:rPr lang="en-US" dirty="0" smtClean="0"/>
              <a:t> ~ (10</a:t>
            </a:r>
            <a:r>
              <a:rPr lang="en-US" baseline="30000" dirty="0" smtClean="0"/>
              <a:t>-8</a:t>
            </a:r>
            <a:r>
              <a:rPr lang="en-US" dirty="0" smtClean="0"/>
              <a:t>-10</a:t>
            </a:r>
            <a:r>
              <a:rPr lang="en-US" baseline="30000" dirty="0" smtClean="0"/>
              <a:t>-12</a:t>
            </a:r>
            <a:r>
              <a:rPr lang="en-US" dirty="0" smtClean="0"/>
              <a:t>) s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148064" y="5445224"/>
            <a:ext cx="3519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χ </a:t>
            </a:r>
            <a:r>
              <a:rPr lang="en-US" dirty="0" smtClean="0"/>
              <a:t>in </a:t>
            </a:r>
            <a:r>
              <a:rPr lang="en-US" dirty="0" err="1" smtClean="0"/>
              <a:t>Kaon</a:t>
            </a:r>
            <a:r>
              <a:rPr lang="en-US" dirty="0" smtClean="0"/>
              <a:t> decays [m</a:t>
            </a:r>
            <a:r>
              <a:rPr lang="el-GR" baseline="-25000" dirty="0" smtClean="0"/>
              <a:t>χ</a:t>
            </a:r>
            <a:r>
              <a:rPr lang="en-US" dirty="0" smtClean="0"/>
              <a:t> &lt; 354 </a:t>
            </a:r>
            <a:r>
              <a:rPr lang="en-US" dirty="0" err="1" smtClean="0"/>
              <a:t>MeV</a:t>
            </a:r>
            <a:r>
              <a:rPr lang="en-US" dirty="0" smtClean="0"/>
              <a:t>/c2]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69872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20" y="44624"/>
            <a:ext cx="5913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/>
              <a:t>Search for resonances in </a:t>
            </a:r>
            <a:r>
              <a:rPr lang="en-US" sz="1600" i="1" dirty="0" smtClean="0"/>
              <a:t>K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1600" i="1" dirty="0" smtClean="0"/>
              <a:t>πµµ</a:t>
            </a:r>
            <a:r>
              <a:rPr lang="en-US" sz="1600" dirty="0" smtClean="0"/>
              <a:t> </a:t>
            </a:r>
            <a:r>
              <a:rPr lang="en-US" sz="1600" i="1" dirty="0"/>
              <a:t>decays – Same-sign muons sample</a:t>
            </a:r>
            <a:endParaRPr lang="ru-RU" sz="1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39"/>
            <a:ext cx="1261145" cy="46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434941"/>
            <a:ext cx="6959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The NA48/2 </a:t>
            </a:r>
            <a:r>
              <a:rPr lang="en-US" sz="2800" b="1" dirty="0" smtClean="0"/>
              <a:t>same-sign muons </a:t>
            </a:r>
            <a:r>
              <a:rPr lang="en-US" sz="2800" b="1" dirty="0"/>
              <a:t>sample (LNV)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58161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Basic principles of the searches:</a:t>
            </a:r>
          </a:p>
          <a:p>
            <a:r>
              <a:rPr lang="en-US" dirty="0"/>
              <a:t>● Fully reconstructed final states, </a:t>
            </a:r>
            <a:r>
              <a:rPr lang="en-US" dirty="0" smtClean="0"/>
              <a:t>3-track vertex </a:t>
            </a:r>
            <a:r>
              <a:rPr lang="en-US" dirty="0"/>
              <a:t>topology</a:t>
            </a:r>
          </a:p>
          <a:p>
            <a:r>
              <a:rPr lang="en-US" dirty="0"/>
              <a:t>● Similar topology to </a:t>
            </a:r>
            <a:r>
              <a:rPr lang="en-US" dirty="0" err="1"/>
              <a:t>normalisation</a:t>
            </a:r>
            <a:r>
              <a:rPr lang="en-US" dirty="0"/>
              <a:t> channel </a:t>
            </a:r>
            <a:r>
              <a:rPr lang="en-US" dirty="0" smtClean="0"/>
              <a:t>K</a:t>
            </a:r>
            <a:r>
              <a:rPr lang="en-US" baseline="30000" dirty="0" smtClean="0"/>
              <a:t>±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l-GR" dirty="0" smtClean="0"/>
              <a:t>π</a:t>
            </a:r>
            <a:r>
              <a:rPr lang="en-US" baseline="30000" dirty="0" smtClean="0"/>
              <a:t>±</a:t>
            </a:r>
            <a:r>
              <a:rPr lang="en-US" dirty="0" err="1" smtClean="0"/>
              <a:t>π</a:t>
            </a:r>
            <a:r>
              <a:rPr lang="en-US" baseline="30000" dirty="0" err="1" smtClean="0"/>
              <a:t>+</a:t>
            </a:r>
            <a:r>
              <a:rPr lang="en-US" dirty="0" err="1" smtClean="0"/>
              <a:t>π</a:t>
            </a:r>
            <a:r>
              <a:rPr lang="en-US" baseline="30000" dirty="0" smtClean="0"/>
              <a:t> ‒</a:t>
            </a:r>
            <a:endParaRPr lang="en-US" baseline="30000" dirty="0"/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dirty="0" smtClean="0"/>
              <a:t>First-order cancellation </a:t>
            </a:r>
            <a:r>
              <a:rPr lang="en-US" dirty="0"/>
              <a:t>of systematic effects (trigger inefficiency, </a:t>
            </a:r>
            <a:r>
              <a:rPr lang="en-US" dirty="0" err="1"/>
              <a:t>etc</a:t>
            </a:r>
            <a:r>
              <a:rPr lang="en-US" dirty="0"/>
              <a:t>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230597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● Method: exclusive search for the </a:t>
            </a:r>
            <a:r>
              <a:rPr lang="en-US" dirty="0" smtClean="0"/>
              <a:t>K</a:t>
            </a:r>
            <a:r>
              <a:rPr lang="en-US" baseline="30000" dirty="0" smtClean="0"/>
              <a:t>±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dirty="0"/>
              <a:t>π</a:t>
            </a:r>
            <a:r>
              <a:rPr lang="en-US" sz="1200" baseline="30000" dirty="0" smtClean="0"/>
              <a:t>∓</a:t>
            </a:r>
            <a:r>
              <a:rPr lang="en-US" dirty="0" smtClean="0"/>
              <a:t>µ</a:t>
            </a:r>
            <a:r>
              <a:rPr lang="en-US" baseline="30000" dirty="0" smtClean="0"/>
              <a:t>±</a:t>
            </a:r>
            <a:r>
              <a:rPr lang="en-US" dirty="0" smtClean="0"/>
              <a:t>µ</a:t>
            </a:r>
            <a:r>
              <a:rPr lang="en-US" baseline="30000" dirty="0"/>
              <a:t>±</a:t>
            </a:r>
            <a:r>
              <a:rPr lang="en-US" dirty="0" smtClean="0"/>
              <a:t> decay</a:t>
            </a:r>
            <a:endParaRPr lang="en-US" dirty="0"/>
          </a:p>
          <a:p>
            <a:r>
              <a:rPr lang="en-US" dirty="0"/>
              <a:t>● Main background: K</a:t>
            </a:r>
            <a:r>
              <a:rPr lang="en-US" baseline="30000" dirty="0" smtClean="0"/>
              <a:t>±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dirty="0" smtClean="0"/>
              <a:t>π</a:t>
            </a:r>
            <a:r>
              <a:rPr lang="en-US" b="1" baseline="30000" dirty="0" smtClean="0"/>
              <a:t>±</a:t>
            </a:r>
            <a:r>
              <a:rPr lang="en-US" dirty="0" smtClean="0"/>
              <a:t>π</a:t>
            </a:r>
            <a:r>
              <a:rPr lang="en-US" baseline="30000" dirty="0" smtClean="0"/>
              <a:t>+</a:t>
            </a:r>
            <a:r>
              <a:rPr lang="en-US" dirty="0" smtClean="0"/>
              <a:t>π</a:t>
            </a:r>
            <a:r>
              <a:rPr lang="en-US" baseline="30000" dirty="0" smtClean="0"/>
              <a:t>­-</a:t>
            </a:r>
            <a:r>
              <a:rPr lang="en-US" dirty="0" smtClean="0"/>
              <a:t> </a:t>
            </a:r>
            <a:r>
              <a:rPr lang="en-US" dirty="0"/>
              <a:t>with 2 </a:t>
            </a:r>
            <a:r>
              <a:rPr lang="el-GR" dirty="0" smtClean="0"/>
              <a:t>π</a:t>
            </a:r>
            <a:r>
              <a:rPr lang="en-US" b="1" baseline="30000" dirty="0" smtClean="0"/>
              <a:t>±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dirty="0" smtClean="0"/>
              <a:t>µ</a:t>
            </a:r>
            <a:r>
              <a:rPr lang="en-US" b="1" baseline="30000" dirty="0" smtClean="0"/>
              <a:t>±</a:t>
            </a:r>
            <a:r>
              <a:rPr lang="en-US" dirty="0"/>
              <a:t>ν</a:t>
            </a:r>
            <a:r>
              <a:rPr lang="en-US" dirty="0" smtClean="0"/>
              <a:t> </a:t>
            </a:r>
            <a:r>
              <a:rPr lang="en-US" dirty="0"/>
              <a:t>decays (one within the Spectrometer)</a:t>
            </a:r>
          </a:p>
          <a:p>
            <a:r>
              <a:rPr lang="en-US" dirty="0"/>
              <a:t>● Sensitivity: UL on </a:t>
            </a:r>
            <a:r>
              <a:rPr lang="en-US" dirty="0" smtClean="0"/>
              <a:t>BR(K</a:t>
            </a:r>
            <a:r>
              <a:rPr lang="en-US" baseline="30000" dirty="0" smtClean="0"/>
              <a:t>±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dirty="0"/>
              <a:t>π</a:t>
            </a:r>
            <a:r>
              <a:rPr lang="en-US" sz="1200" baseline="30000" dirty="0" smtClean="0"/>
              <a:t>∓</a:t>
            </a:r>
            <a:r>
              <a:rPr lang="en-US" dirty="0" smtClean="0"/>
              <a:t>µ</a:t>
            </a:r>
            <a:r>
              <a:rPr lang="en-US" baseline="30000" dirty="0" smtClean="0"/>
              <a:t>±</a:t>
            </a:r>
            <a:r>
              <a:rPr lang="en-US" dirty="0" smtClean="0"/>
              <a:t>µ</a:t>
            </a:r>
            <a:r>
              <a:rPr lang="en-US" baseline="30000" dirty="0" smtClean="0"/>
              <a:t>±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      UL </a:t>
            </a:r>
            <a:r>
              <a:rPr lang="en-US" dirty="0"/>
              <a:t>on </a:t>
            </a:r>
            <a:r>
              <a:rPr lang="en-US" dirty="0" smtClean="0"/>
              <a:t>BR(K</a:t>
            </a:r>
            <a:r>
              <a:rPr lang="en-US" baseline="30000" dirty="0" smtClean="0"/>
              <a:t>±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dirty="0" smtClean="0"/>
              <a:t>µ</a:t>
            </a:r>
            <a:r>
              <a:rPr lang="en-US" baseline="30000" dirty="0" smtClean="0"/>
              <a:t>±</a:t>
            </a:r>
            <a:r>
              <a:rPr lang="en-US" dirty="0" smtClean="0"/>
              <a:t>N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dirty="0" err="1" smtClean="0"/>
              <a:t>xBR</a:t>
            </a:r>
            <a:r>
              <a:rPr lang="en-US" dirty="0" smtClean="0"/>
              <a:t>(N</a:t>
            </a:r>
            <a:r>
              <a:rPr lang="en-US" baseline="-25000" dirty="0" smtClean="0"/>
              <a:t>4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dirty="0" smtClean="0"/>
              <a:t>π</a:t>
            </a:r>
            <a:r>
              <a:rPr lang="en-US" sz="1200" baseline="30000" dirty="0" smtClean="0"/>
              <a:t>∓</a:t>
            </a:r>
            <a:r>
              <a:rPr lang="en-US" dirty="0" smtClean="0"/>
              <a:t>µ</a:t>
            </a:r>
            <a:r>
              <a:rPr lang="en-US" baseline="30000" dirty="0" smtClean="0"/>
              <a:t>±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7170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K</a:t>
            </a:r>
            <a:r>
              <a:rPr lang="en-US" baseline="30000" dirty="0" smtClean="0"/>
              <a:t>±</a:t>
            </a:r>
            <a:r>
              <a:rPr lang="en-US" dirty="0" smtClean="0"/>
              <a:t> </a:t>
            </a:r>
            <a:r>
              <a:rPr lang="en-US" dirty="0"/>
              <a:t>decays in the fiducial volume: N</a:t>
            </a:r>
            <a:r>
              <a:rPr lang="en-US" baseline="-25000" dirty="0"/>
              <a:t>K</a:t>
            </a:r>
            <a:r>
              <a:rPr lang="en-US" dirty="0"/>
              <a:t> </a:t>
            </a:r>
            <a:r>
              <a:rPr lang="en-US" dirty="0" smtClean="0"/>
              <a:t> ̴2x10</a:t>
            </a:r>
            <a:r>
              <a:rPr lang="en-US" baseline="30000" dirty="0" smtClean="0"/>
              <a:t>11</a:t>
            </a:r>
            <a:endParaRPr lang="en-US" baseline="30000" dirty="0"/>
          </a:p>
          <a:p>
            <a:r>
              <a:rPr lang="en-US" dirty="0"/>
              <a:t>(from reconstructed K</a:t>
            </a:r>
            <a:r>
              <a:rPr lang="en-US" baseline="30000" dirty="0" smtClean="0"/>
              <a:t>±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dirty="0" err="1" smtClean="0"/>
              <a:t>π</a:t>
            </a:r>
            <a:r>
              <a:rPr lang="en-US" baseline="30000" dirty="0" err="1" smtClean="0"/>
              <a:t>±</a:t>
            </a:r>
            <a:r>
              <a:rPr lang="en-US" dirty="0" err="1" smtClean="0"/>
              <a:t>π</a:t>
            </a:r>
            <a:r>
              <a:rPr lang="en-US" baseline="30000" dirty="0" err="1" smtClean="0"/>
              <a:t>+</a:t>
            </a:r>
            <a:r>
              <a:rPr lang="en-US" dirty="0" err="1" smtClean="0"/>
              <a:t>π</a:t>
            </a:r>
            <a:r>
              <a:rPr lang="en-US" baseline="30000" dirty="0" smtClean="0"/>
              <a:t> ‒</a:t>
            </a:r>
            <a:r>
              <a:rPr lang="en-US" dirty="0" smtClean="0"/>
              <a:t> </a:t>
            </a:r>
            <a:r>
              <a:rPr lang="en-US" dirty="0"/>
              <a:t>decays)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458112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Mass and lifetime dependence of the</a:t>
            </a:r>
          </a:p>
          <a:p>
            <a:r>
              <a:rPr lang="en-US" dirty="0"/>
              <a:t>signal acceptance from dedicated MC</a:t>
            </a:r>
          </a:p>
          <a:p>
            <a:r>
              <a:rPr lang="en-US" dirty="0"/>
              <a:t>simulation of the signal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301667"/>
            <a:ext cx="3240360" cy="31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84796" y="6309320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26</a:t>
            </a:r>
            <a:r>
              <a:rPr lang="ru-RU" dirty="0"/>
              <a:t>/0</a:t>
            </a:r>
            <a:r>
              <a:rPr lang="en-US" dirty="0"/>
              <a:t>7</a:t>
            </a:r>
            <a:r>
              <a:rPr lang="ru-RU" dirty="0"/>
              <a:t>/2016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411760" y="6330620"/>
            <a:ext cx="3966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Andrey </a:t>
            </a:r>
            <a:r>
              <a:rPr lang="en-US" dirty="0" err="1"/>
              <a:t>Zinchenko</a:t>
            </a:r>
            <a:r>
              <a:rPr lang="en-US" dirty="0"/>
              <a:t> – MENU 2016 – Kyoto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0970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53285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/>
              <a:t>Search for resonances in </a:t>
            </a:r>
            <a:r>
              <a:rPr lang="en-US" sz="1400" i="1" dirty="0" smtClean="0"/>
              <a:t>K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1400" i="1" dirty="0" smtClean="0"/>
              <a:t>πµµ</a:t>
            </a:r>
            <a:r>
              <a:rPr lang="en-US" sz="1400" dirty="0" smtClean="0"/>
              <a:t> </a:t>
            </a:r>
            <a:r>
              <a:rPr lang="en-US" sz="1400" i="1" dirty="0"/>
              <a:t>decays – Same-sign muons sample</a:t>
            </a:r>
            <a:endParaRPr lang="ru-RU" sz="1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39"/>
            <a:ext cx="1261145" cy="46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050" y="1052736"/>
            <a:ext cx="3918570" cy="37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37786" y="509233"/>
            <a:ext cx="53544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The </a:t>
            </a:r>
            <a:r>
              <a:rPr lang="en-US" sz="2400" b="1" dirty="0" smtClean="0"/>
              <a:t>same-sign muons </a:t>
            </a:r>
            <a:r>
              <a:rPr lang="en-US" sz="2400" b="1" dirty="0"/>
              <a:t>selection (LNV)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29497" y="970898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/>
              <a:t>● Blind analysis: </a:t>
            </a:r>
            <a:r>
              <a:rPr lang="en-US" sz="1600" dirty="0" smtClean="0"/>
              <a:t>K</a:t>
            </a:r>
            <a:r>
              <a:rPr lang="en-US" sz="1600" baseline="30000" dirty="0" smtClean="0"/>
              <a:t>±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1600" dirty="0" smtClean="0"/>
              <a:t>π</a:t>
            </a:r>
            <a:r>
              <a:rPr lang="en-US" sz="1200" baseline="30000" dirty="0" smtClean="0"/>
              <a:t>∓</a:t>
            </a:r>
            <a:r>
              <a:rPr lang="en-US" sz="1600" dirty="0" smtClean="0"/>
              <a:t>µ</a:t>
            </a:r>
            <a:r>
              <a:rPr lang="en-US" sz="1600" baseline="30000" dirty="0" smtClean="0"/>
              <a:t>±</a:t>
            </a:r>
            <a:r>
              <a:rPr lang="en-US" sz="1600" dirty="0" smtClean="0"/>
              <a:t>µ</a:t>
            </a:r>
            <a:r>
              <a:rPr lang="en-US" sz="1600" baseline="30000" dirty="0" smtClean="0"/>
              <a:t>±</a:t>
            </a:r>
            <a:r>
              <a:rPr lang="en-US" sz="1600" dirty="0" smtClean="0"/>
              <a:t> </a:t>
            </a:r>
            <a:r>
              <a:rPr lang="en-US" sz="1600" dirty="0"/>
              <a:t>selection based </a:t>
            </a:r>
            <a:r>
              <a:rPr lang="en-US" sz="1600" dirty="0" smtClean="0"/>
              <a:t>on </a:t>
            </a:r>
          </a:p>
          <a:p>
            <a:r>
              <a:rPr lang="en-US" sz="1600" dirty="0" smtClean="0"/>
              <a:t>    o K</a:t>
            </a:r>
            <a:r>
              <a:rPr lang="en-US" sz="1600" baseline="30000" dirty="0" smtClean="0"/>
              <a:t>±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1600" dirty="0" smtClean="0"/>
              <a:t>π</a:t>
            </a:r>
            <a:r>
              <a:rPr lang="en-US" sz="1200" baseline="30000" dirty="0" smtClean="0"/>
              <a:t>∓</a:t>
            </a:r>
            <a:r>
              <a:rPr lang="en-US" sz="1600" dirty="0" smtClean="0"/>
              <a:t>µ</a:t>
            </a:r>
            <a:r>
              <a:rPr lang="en-US" sz="1600" baseline="30000" dirty="0" smtClean="0"/>
              <a:t>±</a:t>
            </a:r>
            <a:r>
              <a:rPr lang="en-US" sz="1600" dirty="0" smtClean="0"/>
              <a:t>µ</a:t>
            </a:r>
            <a:r>
              <a:rPr lang="en-US" sz="1600" baseline="30000" dirty="0" smtClean="0"/>
              <a:t>±</a:t>
            </a:r>
            <a:r>
              <a:rPr lang="en-US" sz="1600" dirty="0" smtClean="0"/>
              <a:t>  MC </a:t>
            </a:r>
            <a:r>
              <a:rPr lang="en-US" sz="1600" dirty="0"/>
              <a:t>simulation</a:t>
            </a:r>
          </a:p>
          <a:p>
            <a:r>
              <a:rPr lang="en-US" sz="1600" dirty="0" smtClean="0"/>
              <a:t>       − </a:t>
            </a:r>
            <a:r>
              <a:rPr lang="en-US" sz="1600" dirty="0"/>
              <a:t>Uniform </a:t>
            </a:r>
            <a:r>
              <a:rPr lang="en-US" sz="1600" dirty="0" err="1" smtClean="0"/>
              <a:t>phasespace</a:t>
            </a:r>
            <a:r>
              <a:rPr lang="en-US" sz="1600" dirty="0"/>
              <a:t> </a:t>
            </a:r>
            <a:r>
              <a:rPr lang="en-US" sz="1600" dirty="0" smtClean="0"/>
              <a:t>(|</a:t>
            </a:r>
            <a:r>
              <a:rPr lang="en-US" sz="1600" dirty="0"/>
              <a:t>M</a:t>
            </a:r>
            <a:r>
              <a:rPr lang="en-US" sz="1600" baseline="-25000" dirty="0"/>
              <a:t>fi</a:t>
            </a:r>
            <a:r>
              <a:rPr lang="en-US" sz="1600" dirty="0"/>
              <a:t>|2 = 1)</a:t>
            </a:r>
          </a:p>
          <a:p>
            <a:r>
              <a:rPr lang="en-US" sz="1600" dirty="0" smtClean="0"/>
              <a:t>       − </a:t>
            </a:r>
            <a:r>
              <a:rPr lang="en-US" sz="1600" dirty="0"/>
              <a:t>Resonant </a:t>
            </a:r>
            <a:r>
              <a:rPr lang="en-US" sz="1600" dirty="0" err="1"/>
              <a:t>Majorana</a:t>
            </a:r>
            <a:r>
              <a:rPr lang="en-US" sz="1600" dirty="0"/>
              <a:t> neutrino model</a:t>
            </a:r>
          </a:p>
          <a:p>
            <a:r>
              <a:rPr lang="en-US" sz="1600" dirty="0" smtClean="0"/>
              <a:t>    o </a:t>
            </a:r>
            <a:r>
              <a:rPr lang="en-US" sz="1600" dirty="0"/>
              <a:t>K</a:t>
            </a:r>
            <a:r>
              <a:rPr lang="en-US" sz="1600" baseline="30000" dirty="0" smtClean="0"/>
              <a:t>±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1600" dirty="0" err="1" smtClean="0"/>
              <a:t>π</a:t>
            </a:r>
            <a:r>
              <a:rPr lang="en-US" sz="1600" baseline="30000" dirty="0" err="1" smtClean="0"/>
              <a:t>±</a:t>
            </a:r>
            <a:r>
              <a:rPr lang="en-US" sz="1600" dirty="0" err="1" smtClean="0"/>
              <a:t>π</a:t>
            </a:r>
            <a:r>
              <a:rPr lang="en-US" sz="1600" baseline="30000" dirty="0" smtClean="0"/>
              <a:t>+</a:t>
            </a:r>
            <a:r>
              <a:rPr lang="el-GR" sz="1600" dirty="0" smtClean="0"/>
              <a:t>π</a:t>
            </a:r>
            <a:r>
              <a:rPr lang="en-US" sz="1600" baseline="30000" dirty="0" smtClean="0"/>
              <a:t>-</a:t>
            </a:r>
            <a:r>
              <a:rPr lang="en-US" sz="1600" dirty="0" smtClean="0"/>
              <a:t> </a:t>
            </a:r>
            <a:r>
              <a:rPr lang="en-US" sz="1600" dirty="0"/>
              <a:t>MC simulation (10</a:t>
            </a:r>
            <a:r>
              <a:rPr lang="en-US" sz="1600" baseline="30000" dirty="0"/>
              <a:t>10</a:t>
            </a:r>
            <a:r>
              <a:rPr lang="en-US" sz="1600" dirty="0"/>
              <a:t> events)</a:t>
            </a:r>
          </a:p>
          <a:p>
            <a:r>
              <a:rPr lang="en-US" sz="1600" dirty="0"/>
              <a:t>o Control Region: </a:t>
            </a:r>
            <a:r>
              <a:rPr lang="en-US" sz="1600" dirty="0" smtClean="0"/>
              <a:t>M(π</a:t>
            </a:r>
            <a:r>
              <a:rPr lang="en-US" sz="1600" baseline="30000" dirty="0" smtClean="0"/>
              <a:t>∓</a:t>
            </a:r>
            <a:r>
              <a:rPr lang="en-US" sz="1600" dirty="0" smtClean="0"/>
              <a:t>µ</a:t>
            </a:r>
            <a:r>
              <a:rPr lang="en-US" sz="1600" baseline="30000" dirty="0" smtClean="0"/>
              <a:t>±</a:t>
            </a:r>
            <a:r>
              <a:rPr lang="en-US" sz="1600" dirty="0" smtClean="0"/>
              <a:t>µ</a:t>
            </a:r>
            <a:r>
              <a:rPr lang="en-US" sz="1600" baseline="30000" dirty="0" smtClean="0"/>
              <a:t>±</a:t>
            </a:r>
            <a:r>
              <a:rPr lang="en-US" sz="1600" dirty="0" smtClean="0"/>
              <a:t>) </a:t>
            </a:r>
            <a:r>
              <a:rPr lang="en-US" sz="1600" dirty="0"/>
              <a:t>&lt; 480 MeV/c2</a:t>
            </a:r>
          </a:p>
          <a:p>
            <a:r>
              <a:rPr lang="en-US" sz="1600" dirty="0"/>
              <a:t>● Event selection:</a:t>
            </a:r>
          </a:p>
          <a:p>
            <a:r>
              <a:rPr lang="en-US" sz="1600" dirty="0" smtClean="0"/>
              <a:t>    o </a:t>
            </a:r>
            <a:r>
              <a:rPr lang="en-US" sz="1600" dirty="0"/>
              <a:t>One </a:t>
            </a:r>
            <a:r>
              <a:rPr lang="en-US" sz="1600" dirty="0" err="1" smtClean="0"/>
              <a:t>wellreconstructed</a:t>
            </a:r>
            <a:r>
              <a:rPr lang="en-US" sz="1600" dirty="0"/>
              <a:t> </a:t>
            </a:r>
            <a:r>
              <a:rPr lang="en-US" sz="1600" dirty="0" smtClean="0"/>
              <a:t>3-track vertex</a:t>
            </a:r>
            <a:endParaRPr lang="en-US" sz="1600" dirty="0"/>
          </a:p>
          <a:p>
            <a:r>
              <a:rPr lang="en-US" sz="1600" dirty="0" smtClean="0"/>
              <a:t>    o </a:t>
            </a:r>
            <a:r>
              <a:rPr lang="en-US" sz="1600" dirty="0"/>
              <a:t>2 </a:t>
            </a:r>
            <a:r>
              <a:rPr lang="en-US" sz="1600" dirty="0" smtClean="0"/>
              <a:t>same-sign muons</a:t>
            </a:r>
            <a:r>
              <a:rPr lang="en-US" sz="1600" dirty="0"/>
              <a:t>, 1 </a:t>
            </a:r>
            <a:r>
              <a:rPr lang="en-US" sz="1600" dirty="0" smtClean="0"/>
              <a:t>odd-sign pion</a:t>
            </a:r>
            <a:endParaRPr lang="en-US" sz="1600" dirty="0"/>
          </a:p>
          <a:p>
            <a:r>
              <a:rPr lang="en-US" sz="1600" dirty="0" smtClean="0"/>
              <a:t>    o </a:t>
            </a:r>
            <a:r>
              <a:rPr lang="en-US" sz="1600" dirty="0"/>
              <a:t>Total P</a:t>
            </a:r>
            <a:r>
              <a:rPr lang="en-US" sz="1600" baseline="-25000" dirty="0"/>
              <a:t>T</a:t>
            </a:r>
            <a:r>
              <a:rPr lang="en-US" sz="1600" dirty="0"/>
              <a:t> consistent with zero</a:t>
            </a:r>
          </a:p>
          <a:p>
            <a:r>
              <a:rPr lang="pt-BR" sz="1600" dirty="0" smtClean="0"/>
              <a:t>    o </a:t>
            </a:r>
            <a:r>
              <a:rPr lang="pt-BR" sz="1600" dirty="0"/>
              <a:t>Signal Region: |</a:t>
            </a:r>
            <a:r>
              <a:rPr lang="pt-BR" sz="1600" dirty="0" smtClean="0"/>
              <a:t>M(</a:t>
            </a:r>
            <a:r>
              <a:rPr lang="en-US" sz="1600" dirty="0" smtClean="0"/>
              <a:t>π</a:t>
            </a:r>
            <a:r>
              <a:rPr lang="en-US" sz="1200" baseline="30000" dirty="0" smtClean="0"/>
              <a:t>∓</a:t>
            </a:r>
            <a:r>
              <a:rPr lang="en-US" sz="1600" dirty="0" smtClean="0"/>
              <a:t>µ</a:t>
            </a:r>
            <a:r>
              <a:rPr lang="en-US" sz="1600" baseline="30000" dirty="0" smtClean="0"/>
              <a:t>±</a:t>
            </a:r>
            <a:r>
              <a:rPr lang="en-US" sz="1600" dirty="0" smtClean="0"/>
              <a:t>µ</a:t>
            </a:r>
            <a:r>
              <a:rPr lang="en-US" sz="1600" baseline="30000" dirty="0" smtClean="0"/>
              <a:t>±</a:t>
            </a:r>
            <a:r>
              <a:rPr lang="pt-BR" sz="1600" dirty="0" smtClean="0"/>
              <a:t>) </a:t>
            </a:r>
            <a:r>
              <a:rPr lang="pt-BR" sz="1600" dirty="0"/>
              <a:t>– M</a:t>
            </a:r>
            <a:r>
              <a:rPr lang="pt-BR" sz="1600" baseline="-25000" dirty="0"/>
              <a:t>K</a:t>
            </a:r>
            <a:r>
              <a:rPr lang="pt-BR" sz="1600" dirty="0"/>
              <a:t>| &lt; 5 MeV/c2</a:t>
            </a:r>
          </a:p>
          <a:p>
            <a:r>
              <a:rPr lang="en-US" sz="1600" dirty="0"/>
              <a:t>● Expected background: Additional </a:t>
            </a:r>
            <a:r>
              <a:rPr lang="en-US" sz="1600" dirty="0" smtClean="0"/>
              <a:t>K</a:t>
            </a:r>
            <a:r>
              <a:rPr lang="en-US" sz="1600" baseline="30000" dirty="0" smtClean="0"/>
              <a:t>±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l-GR" sz="1600" dirty="0" smtClean="0"/>
              <a:t>π</a:t>
            </a:r>
            <a:r>
              <a:rPr lang="en-US" sz="1600" baseline="30000" dirty="0" smtClean="0"/>
              <a:t>±</a:t>
            </a:r>
            <a:r>
              <a:rPr lang="en-US" sz="1600" dirty="0" err="1" smtClean="0"/>
              <a:t>π</a:t>
            </a:r>
            <a:r>
              <a:rPr lang="en-US" sz="1600" baseline="30000" dirty="0" err="1" smtClean="0"/>
              <a:t>+</a:t>
            </a:r>
            <a:r>
              <a:rPr lang="en-US" sz="1600" dirty="0" err="1" smtClean="0"/>
              <a:t>π</a:t>
            </a:r>
            <a:r>
              <a:rPr lang="en-US" sz="1600" baseline="30000" dirty="0" smtClean="0"/>
              <a:t>‒</a:t>
            </a:r>
            <a:endParaRPr lang="en-US" sz="1600" dirty="0"/>
          </a:p>
          <a:p>
            <a:r>
              <a:rPr lang="en-US" sz="1600" dirty="0"/>
              <a:t>MC sample (10</a:t>
            </a:r>
            <a:r>
              <a:rPr lang="en-US" sz="1600" baseline="30000" dirty="0"/>
              <a:t>10</a:t>
            </a:r>
            <a:r>
              <a:rPr lang="en-US" sz="1600" dirty="0"/>
              <a:t> events) used to evaluate number</a:t>
            </a:r>
          </a:p>
          <a:p>
            <a:r>
              <a:rPr lang="en-US" sz="1600" dirty="0"/>
              <a:t>of expected </a:t>
            </a:r>
            <a:r>
              <a:rPr lang="en-US" sz="1600" dirty="0" smtClean="0"/>
              <a:t>K</a:t>
            </a:r>
            <a:r>
              <a:rPr lang="en-US" sz="1600" baseline="30000" dirty="0" smtClean="0"/>
              <a:t>±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l-GR" sz="1600" dirty="0" smtClean="0"/>
              <a:t>π</a:t>
            </a:r>
            <a:r>
              <a:rPr lang="en-US" sz="1600" baseline="30000" dirty="0" smtClean="0"/>
              <a:t>±</a:t>
            </a:r>
            <a:r>
              <a:rPr lang="en-US" sz="1600" dirty="0" err="1" smtClean="0"/>
              <a:t>π</a:t>
            </a:r>
            <a:r>
              <a:rPr lang="en-US" sz="1600" baseline="30000" dirty="0" err="1" smtClean="0"/>
              <a:t>+</a:t>
            </a:r>
            <a:r>
              <a:rPr lang="en-US" sz="1600" dirty="0" err="1" smtClean="0"/>
              <a:t>π</a:t>
            </a:r>
            <a:r>
              <a:rPr lang="en-US" sz="1600" baseline="30000" dirty="0" smtClean="0"/>
              <a:t>‒</a:t>
            </a:r>
            <a:r>
              <a:rPr lang="en-US" sz="1600" dirty="0" smtClean="0"/>
              <a:t> </a:t>
            </a:r>
            <a:r>
              <a:rPr lang="en-US" sz="1600" dirty="0"/>
              <a:t>events in Signal Region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050" y="4844826"/>
            <a:ext cx="87814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Events in Signal Region observed after </a:t>
            </a:r>
            <a:r>
              <a:rPr lang="en-US" dirty="0" err="1"/>
              <a:t>finalising</a:t>
            </a:r>
            <a:r>
              <a:rPr lang="en-US" dirty="0"/>
              <a:t> </a:t>
            </a:r>
            <a:r>
              <a:rPr lang="en-US" dirty="0" smtClean="0"/>
              <a:t>K</a:t>
            </a:r>
            <a:r>
              <a:rPr lang="en-US" baseline="30000" dirty="0" smtClean="0"/>
              <a:t>±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dirty="0" smtClean="0"/>
              <a:t>π</a:t>
            </a:r>
            <a:r>
              <a:rPr lang="en-US" sz="1200" baseline="30000" dirty="0" smtClean="0"/>
              <a:t>∓</a:t>
            </a:r>
            <a:r>
              <a:rPr lang="en-US" dirty="0" smtClean="0"/>
              <a:t>µ</a:t>
            </a:r>
            <a:r>
              <a:rPr lang="en-US" baseline="30000" dirty="0" smtClean="0"/>
              <a:t>±</a:t>
            </a:r>
            <a:r>
              <a:rPr lang="en-US" dirty="0" smtClean="0"/>
              <a:t>µ</a:t>
            </a:r>
            <a:r>
              <a:rPr lang="en-US" baseline="30000" dirty="0" smtClean="0"/>
              <a:t>±</a:t>
            </a:r>
            <a:r>
              <a:rPr lang="en-US" dirty="0" smtClean="0"/>
              <a:t> </a:t>
            </a:r>
            <a:r>
              <a:rPr lang="en-US" dirty="0"/>
              <a:t>selection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obs</a:t>
            </a:r>
            <a:r>
              <a:rPr lang="en-US" dirty="0" smtClean="0"/>
              <a:t> </a:t>
            </a:r>
            <a:r>
              <a:rPr lang="en-US" dirty="0"/>
              <a:t>= 1</a:t>
            </a:r>
          </a:p>
          <a:p>
            <a:r>
              <a:rPr lang="en-US" dirty="0"/>
              <a:t>Expected background (from MC simulation): </a:t>
            </a:r>
            <a:r>
              <a:rPr lang="en-US" dirty="0" err="1"/>
              <a:t>N</a:t>
            </a:r>
            <a:r>
              <a:rPr lang="en-US" baseline="-25000" dirty="0" err="1"/>
              <a:t>exp</a:t>
            </a:r>
            <a:r>
              <a:rPr lang="en-US" dirty="0"/>
              <a:t> </a:t>
            </a:r>
            <a:r>
              <a:rPr lang="en-US" dirty="0" smtClean="0"/>
              <a:t>=1.163±0.867</a:t>
            </a:r>
            <a:r>
              <a:rPr lang="en-US" baseline="-25000" dirty="0" smtClean="0"/>
              <a:t>stat</a:t>
            </a:r>
            <a:r>
              <a:rPr lang="en-US" dirty="0" smtClean="0"/>
              <a:t>±0.021</a:t>
            </a:r>
            <a:r>
              <a:rPr lang="en-US" baseline="-25000" dirty="0" smtClean="0"/>
              <a:t>ext</a:t>
            </a:r>
            <a:r>
              <a:rPr lang="en-US" dirty="0" smtClean="0"/>
              <a:t>±0.116</a:t>
            </a:r>
            <a:r>
              <a:rPr lang="en-US" baseline="-25000" dirty="0" smtClean="0"/>
              <a:t>syst</a:t>
            </a:r>
            <a:endParaRPr lang="ru-RU" baseline="-25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3568" y="5733256"/>
            <a:ext cx="479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Rolke</a:t>
            </a:r>
            <a:r>
              <a:rPr lang="en-US" dirty="0" smtClean="0"/>
              <a:t>-Lopez statistical </a:t>
            </a:r>
            <a:r>
              <a:rPr lang="en-US" dirty="0"/>
              <a:t>treatment to get UL(</a:t>
            </a:r>
            <a:r>
              <a:rPr lang="en-US" dirty="0" err="1"/>
              <a:t>N</a:t>
            </a:r>
            <a:r>
              <a:rPr lang="en-US" baseline="-25000" dirty="0" err="1"/>
              <a:t>sig</a:t>
            </a:r>
            <a:r>
              <a:rPr lang="en-US" dirty="0"/>
              <a:t>)→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873444" y="5733256"/>
            <a:ext cx="3889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BR(K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b="1" dirty="0" smtClean="0"/>
              <a:t>π</a:t>
            </a:r>
            <a:r>
              <a:rPr lang="en-US" sz="1200" b="1" baseline="30000" dirty="0" smtClean="0"/>
              <a:t>∓</a:t>
            </a:r>
            <a:r>
              <a:rPr lang="en-US" b="1" dirty="0" smtClean="0"/>
              <a:t>µ</a:t>
            </a:r>
            <a:r>
              <a:rPr lang="en-US" b="1" baseline="30000" dirty="0" smtClean="0"/>
              <a:t>±</a:t>
            </a:r>
            <a:r>
              <a:rPr lang="en-US" b="1" dirty="0" smtClean="0"/>
              <a:t>µ</a:t>
            </a:r>
            <a:r>
              <a:rPr lang="en-US" b="1" baseline="30000" dirty="0" smtClean="0"/>
              <a:t>±</a:t>
            </a:r>
            <a:r>
              <a:rPr lang="en-US" b="1" dirty="0" smtClean="0"/>
              <a:t> ) </a:t>
            </a:r>
            <a:r>
              <a:rPr lang="en-US" b="1" dirty="0"/>
              <a:t>&lt; 8.6 </a:t>
            </a:r>
            <a:r>
              <a:rPr lang="en-US" b="1" dirty="0" smtClean="0"/>
              <a:t>x</a:t>
            </a:r>
            <a:r>
              <a:rPr lang="en-US" dirty="0" smtClean="0"/>
              <a:t> </a:t>
            </a:r>
            <a:r>
              <a:rPr lang="en-US" b="1" dirty="0" smtClean="0"/>
              <a:t>10</a:t>
            </a:r>
            <a:r>
              <a:rPr lang="en-US" b="1" baseline="30000" dirty="0" smtClean="0"/>
              <a:t>-11</a:t>
            </a:r>
            <a:r>
              <a:rPr lang="en-US" b="1" dirty="0" smtClean="0"/>
              <a:t> </a:t>
            </a:r>
            <a:r>
              <a:rPr lang="en-US" b="1" dirty="0"/>
              <a:t>@ 90% CL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6309320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26</a:t>
            </a:r>
            <a:r>
              <a:rPr lang="ru-RU" dirty="0" smtClean="0"/>
              <a:t>/0</a:t>
            </a:r>
            <a:r>
              <a:rPr lang="en-US" dirty="0" smtClean="0"/>
              <a:t>7</a:t>
            </a:r>
            <a:r>
              <a:rPr lang="ru-RU" dirty="0" smtClean="0"/>
              <a:t>/2016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483768" y="6309320"/>
            <a:ext cx="3966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Andrey</a:t>
            </a:r>
            <a:r>
              <a:rPr lang="en-US" dirty="0" smtClean="0"/>
              <a:t> </a:t>
            </a:r>
            <a:r>
              <a:rPr lang="en-US" dirty="0" err="1" smtClean="0"/>
              <a:t>Zinchenko</a:t>
            </a:r>
            <a:r>
              <a:rPr lang="en-US" dirty="0" smtClean="0"/>
              <a:t> – MENU 2016 – Kyoto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31033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68407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smtClean="0"/>
              <a:t>Search for resonances in K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1600" i="1" dirty="0" smtClean="0"/>
              <a:t>πµµ</a:t>
            </a:r>
            <a:r>
              <a:rPr lang="en-US" sz="1600" dirty="0" smtClean="0"/>
              <a:t> </a:t>
            </a:r>
            <a:r>
              <a:rPr lang="en-US" sz="1600" i="1" dirty="0" smtClean="0"/>
              <a:t>decays – Opposite-sign </a:t>
            </a:r>
            <a:r>
              <a:rPr lang="en-US" sz="1600" i="1" dirty="0" err="1" smtClean="0"/>
              <a:t>muons</a:t>
            </a:r>
            <a:r>
              <a:rPr lang="en-US" sz="1600" i="1" dirty="0" smtClean="0"/>
              <a:t> sample</a:t>
            </a:r>
            <a:endParaRPr lang="ru-RU" sz="1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39"/>
            <a:ext cx="1261145" cy="46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The NA48/2 opposite-sign </a:t>
            </a:r>
            <a:r>
              <a:rPr lang="en-US" sz="2800" b="1" dirty="0" err="1" smtClean="0"/>
              <a:t>muons</a:t>
            </a:r>
            <a:r>
              <a:rPr lang="en-US" sz="2800" b="1" dirty="0" smtClean="0"/>
              <a:t> sample (LNC)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980728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Basic principles of the searches:</a:t>
            </a:r>
          </a:p>
          <a:p>
            <a:r>
              <a:rPr lang="en-US" dirty="0" smtClean="0"/>
              <a:t>● Fully reconstructed final states, 3-track vertex topology</a:t>
            </a:r>
          </a:p>
          <a:p>
            <a:r>
              <a:rPr lang="en-US" dirty="0" smtClean="0"/>
              <a:t>● Similar topology to </a:t>
            </a:r>
            <a:r>
              <a:rPr lang="en-US" dirty="0" err="1" smtClean="0"/>
              <a:t>normalisation</a:t>
            </a:r>
            <a:r>
              <a:rPr lang="en-US" dirty="0" smtClean="0"/>
              <a:t> channel K</a:t>
            </a:r>
            <a:r>
              <a:rPr lang="en-US" baseline="30000" dirty="0" smtClean="0"/>
              <a:t>±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/>
              <a:t>π</a:t>
            </a:r>
            <a:r>
              <a:rPr lang="en-US" baseline="30000" dirty="0" smtClean="0"/>
              <a:t>±</a:t>
            </a:r>
            <a:r>
              <a:rPr lang="en-US" dirty="0" err="1" smtClean="0"/>
              <a:t>π</a:t>
            </a:r>
            <a:r>
              <a:rPr lang="en-US" baseline="30000" dirty="0" err="1" smtClean="0"/>
              <a:t>+</a:t>
            </a:r>
            <a:r>
              <a:rPr lang="en-US" dirty="0" err="1" smtClean="0"/>
              <a:t>π</a:t>
            </a:r>
            <a:r>
              <a:rPr lang="en-US" baseline="30000" dirty="0" smtClean="0"/>
              <a:t> ‒</a:t>
            </a:r>
            <a:endParaRPr lang="en-US" dirty="0" smtClean="0"/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dirty="0" err="1" smtClean="0"/>
              <a:t>Firstorder</a:t>
            </a:r>
            <a:r>
              <a:rPr lang="en-US" dirty="0" smtClean="0"/>
              <a:t> cancellation of systematic effects (trigger inefficiency, etc)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276872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Search for resonances in K</a:t>
            </a:r>
            <a:r>
              <a:rPr lang="en-US" baseline="30000" dirty="0" smtClean="0"/>
              <a:t>±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latin typeface="Times New Roman"/>
                <a:cs typeface="Times New Roman"/>
              </a:rPr>
              <a:t>→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/>
              <a:t>π</a:t>
            </a:r>
            <a:r>
              <a:rPr lang="en-US" sz="1600" baseline="30000" dirty="0" smtClean="0"/>
              <a:t>±</a:t>
            </a:r>
            <a:r>
              <a:rPr lang="en-US" dirty="0" smtClean="0"/>
              <a:t>µ</a:t>
            </a:r>
            <a:r>
              <a:rPr lang="en-US" baseline="30000" dirty="0" smtClean="0"/>
              <a:t>+</a:t>
            </a:r>
            <a:r>
              <a:rPr lang="en-US" dirty="0" smtClean="0"/>
              <a:t>µ</a:t>
            </a:r>
            <a:r>
              <a:rPr lang="en-US" baseline="30000" dirty="0" smtClean="0"/>
              <a:t>‒</a:t>
            </a:r>
            <a:r>
              <a:rPr lang="en-US" dirty="0" smtClean="0"/>
              <a:t> </a:t>
            </a:r>
            <a:r>
              <a:rPr lang="en-US" b="1" dirty="0" smtClean="0"/>
              <a:t>– decays</a:t>
            </a:r>
          </a:p>
          <a:p>
            <a:r>
              <a:rPr lang="en-US" dirty="0" smtClean="0"/>
              <a:t>● Method: exclusive search for the decay chains K</a:t>
            </a:r>
            <a:r>
              <a:rPr lang="en-US" baseline="30000" dirty="0" smtClean="0"/>
              <a:t>±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/>
              <a:t>µ</a:t>
            </a:r>
            <a:r>
              <a:rPr lang="en-US" baseline="30000" dirty="0" smtClean="0"/>
              <a:t>±</a:t>
            </a:r>
            <a:r>
              <a:rPr lang="en-US" dirty="0" smtClean="0"/>
              <a:t>N</a:t>
            </a:r>
            <a:r>
              <a:rPr lang="en-US" baseline="-25000" dirty="0" smtClean="0"/>
              <a:t>4</a:t>
            </a:r>
            <a:r>
              <a:rPr lang="en-US" dirty="0" smtClean="0"/>
              <a:t>(N</a:t>
            </a:r>
            <a:r>
              <a:rPr lang="en-US" baseline="-25000" dirty="0" smtClean="0"/>
              <a:t>4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/>
              <a:t>π</a:t>
            </a:r>
            <a:r>
              <a:rPr lang="en-US" baseline="30000" dirty="0" smtClean="0"/>
              <a:t>± </a:t>
            </a:r>
            <a:r>
              <a:rPr lang="en-US" dirty="0" smtClean="0"/>
              <a:t>µ</a:t>
            </a:r>
            <a:r>
              <a:rPr lang="en-US" baseline="30000" dirty="0" smtClean="0"/>
              <a:t> </a:t>
            </a:r>
            <a:r>
              <a:rPr lang="en-US" sz="1200" baseline="30000" dirty="0" smtClean="0"/>
              <a:t>∓</a:t>
            </a:r>
            <a:r>
              <a:rPr lang="en-US" dirty="0" smtClean="0"/>
              <a:t>), K</a:t>
            </a:r>
            <a:r>
              <a:rPr lang="en-US" baseline="30000" dirty="0" smtClean="0"/>
              <a:t>±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/>
              <a:t>π</a:t>
            </a:r>
            <a:r>
              <a:rPr lang="en-US" sz="1600" baseline="30000" dirty="0" err="1" smtClean="0"/>
              <a:t>±</a:t>
            </a:r>
            <a:r>
              <a:rPr lang="en-US" dirty="0" err="1" smtClean="0"/>
              <a:t>X</a:t>
            </a:r>
            <a:r>
              <a:rPr lang="en-US" dirty="0" smtClean="0"/>
              <a:t>(X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/>
              <a:t>µ</a:t>
            </a:r>
            <a:r>
              <a:rPr lang="en-US" baseline="30000" dirty="0" smtClean="0"/>
              <a:t>+</a:t>
            </a:r>
            <a:r>
              <a:rPr lang="en-US" dirty="0" smtClean="0"/>
              <a:t>µ</a:t>
            </a:r>
            <a:r>
              <a:rPr lang="en-US" baseline="30000" dirty="0" smtClean="0"/>
              <a:t>‒</a:t>
            </a:r>
            <a:r>
              <a:rPr lang="en-US" dirty="0" smtClean="0"/>
              <a:t>)</a:t>
            </a:r>
          </a:p>
          <a:p>
            <a:r>
              <a:rPr lang="en-US" dirty="0" smtClean="0"/>
              <a:t>● Main background: K</a:t>
            </a:r>
            <a:r>
              <a:rPr lang="en-US" baseline="30000" dirty="0" smtClean="0"/>
              <a:t>±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latin typeface="Times New Roman"/>
                <a:cs typeface="Times New Roman"/>
              </a:rPr>
              <a:t>→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/>
              <a:t>π</a:t>
            </a:r>
            <a:r>
              <a:rPr lang="en-US" sz="1600" baseline="30000" dirty="0" smtClean="0"/>
              <a:t>±</a:t>
            </a:r>
            <a:r>
              <a:rPr lang="en-US" dirty="0" smtClean="0"/>
              <a:t>µ</a:t>
            </a:r>
            <a:r>
              <a:rPr lang="en-US" baseline="30000" dirty="0" smtClean="0"/>
              <a:t>+</a:t>
            </a:r>
            <a:r>
              <a:rPr lang="en-US" dirty="0" smtClean="0"/>
              <a:t>µ</a:t>
            </a:r>
            <a:r>
              <a:rPr lang="en-US" baseline="30000" dirty="0" smtClean="0"/>
              <a:t>‒</a:t>
            </a:r>
            <a:r>
              <a:rPr lang="en-US" dirty="0" smtClean="0"/>
              <a:t> </a:t>
            </a:r>
            <a:r>
              <a:rPr lang="en-US" b="1" dirty="0" smtClean="0"/>
              <a:t>– (irreducible)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/>
              <a:t>Limited sensitivity</a:t>
            </a:r>
          </a:p>
          <a:p>
            <a:r>
              <a:rPr lang="en-US" dirty="0" smtClean="0"/>
              <a:t>● Sensitivity: UL on BR(K</a:t>
            </a:r>
            <a:r>
              <a:rPr lang="en-US" baseline="30000" dirty="0" smtClean="0"/>
              <a:t>±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/>
              <a:t>µ</a:t>
            </a:r>
            <a:r>
              <a:rPr lang="en-US" baseline="30000" dirty="0" smtClean="0"/>
              <a:t>±</a:t>
            </a:r>
            <a:r>
              <a:rPr lang="en-US" dirty="0" smtClean="0"/>
              <a:t>N</a:t>
            </a:r>
            <a:r>
              <a:rPr lang="en-US" baseline="-25000" dirty="0" smtClean="0"/>
              <a:t>4</a:t>
            </a:r>
            <a:r>
              <a:rPr lang="en-US" dirty="0" smtClean="0"/>
              <a:t>) x BR(N</a:t>
            </a:r>
            <a:r>
              <a:rPr lang="en-US" baseline="-25000" dirty="0" smtClean="0"/>
              <a:t>4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/>
              <a:t>π</a:t>
            </a:r>
            <a:r>
              <a:rPr lang="en-US" baseline="30000" dirty="0" smtClean="0"/>
              <a:t>± </a:t>
            </a:r>
            <a:r>
              <a:rPr lang="en-US" dirty="0" smtClean="0"/>
              <a:t>µ</a:t>
            </a:r>
            <a:r>
              <a:rPr lang="en-US" baseline="30000" dirty="0" smtClean="0"/>
              <a:t> </a:t>
            </a:r>
            <a:r>
              <a:rPr lang="en-US" sz="1200" baseline="30000" dirty="0" smtClean="0"/>
              <a:t>∓</a:t>
            </a:r>
            <a:r>
              <a:rPr lang="en-US" dirty="0" smtClean="0"/>
              <a:t>)</a:t>
            </a:r>
          </a:p>
          <a:p>
            <a:r>
              <a:rPr lang="en-US" dirty="0" smtClean="0"/>
              <a:t>	      UL on BR(K</a:t>
            </a:r>
            <a:r>
              <a:rPr lang="en-US" baseline="30000" dirty="0" smtClean="0"/>
              <a:t>±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/>
              <a:t>π</a:t>
            </a:r>
            <a:r>
              <a:rPr lang="en-US" sz="1600" baseline="30000" dirty="0" err="1" smtClean="0"/>
              <a:t>±</a:t>
            </a:r>
            <a:r>
              <a:rPr lang="en-US" dirty="0" err="1" smtClean="0"/>
              <a:t>X</a:t>
            </a:r>
            <a:r>
              <a:rPr lang="en-US" dirty="0" smtClean="0"/>
              <a:t>) x BR(X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/>
              <a:t>µ</a:t>
            </a:r>
            <a:r>
              <a:rPr lang="en-US" baseline="30000" dirty="0" smtClean="0"/>
              <a:t>+</a:t>
            </a:r>
            <a:r>
              <a:rPr lang="en-US" dirty="0" smtClean="0"/>
              <a:t>µ</a:t>
            </a:r>
            <a:r>
              <a:rPr lang="en-US" baseline="30000" dirty="0" smtClean="0"/>
              <a:t>‒</a:t>
            </a:r>
            <a:r>
              <a:rPr lang="en-US" dirty="0" smtClean="0"/>
              <a:t>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789040"/>
            <a:ext cx="2766442" cy="2655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3789040"/>
            <a:ext cx="2808312" cy="2695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3789040"/>
            <a:ext cx="2829386" cy="2715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395536" y="6519446"/>
            <a:ext cx="11753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26</a:t>
            </a:r>
            <a:r>
              <a:rPr lang="ru-RU" sz="1600" dirty="0" smtClean="0"/>
              <a:t>/0</a:t>
            </a:r>
            <a:r>
              <a:rPr lang="en-US" sz="1600" dirty="0" smtClean="0"/>
              <a:t>7</a:t>
            </a:r>
            <a:r>
              <a:rPr lang="ru-RU" sz="1600" dirty="0" smtClean="0"/>
              <a:t>/2016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483768" y="6488668"/>
            <a:ext cx="35463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 smtClean="0"/>
              <a:t>Andrey</a:t>
            </a:r>
            <a:r>
              <a:rPr lang="en-US" sz="1600" dirty="0" smtClean="0"/>
              <a:t> </a:t>
            </a:r>
            <a:r>
              <a:rPr lang="en-US" sz="1600" dirty="0" err="1" smtClean="0"/>
              <a:t>Zinchenko</a:t>
            </a:r>
            <a:r>
              <a:rPr lang="en-US" sz="1600" dirty="0" smtClean="0"/>
              <a:t> – MENU 2016 – Kyoto</a:t>
            </a:r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8042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smtClean="0"/>
              <a:t>Search for resonances in K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1600" i="1" dirty="0" smtClean="0"/>
              <a:t>πµµ decays – Opposite-sign </a:t>
            </a:r>
            <a:r>
              <a:rPr lang="en-US" sz="1600" i="1" dirty="0" err="1" smtClean="0"/>
              <a:t>muons</a:t>
            </a:r>
            <a:r>
              <a:rPr lang="en-US" sz="1600" i="1" dirty="0" smtClean="0"/>
              <a:t> sample</a:t>
            </a:r>
            <a:endParaRPr lang="ru-RU" sz="1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261145" cy="46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47664" y="404664"/>
            <a:ext cx="54360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The opposite sign </a:t>
            </a:r>
            <a:r>
              <a:rPr lang="en-US" sz="2400" b="1" dirty="0" err="1" smtClean="0"/>
              <a:t>muons</a:t>
            </a:r>
            <a:r>
              <a:rPr lang="en-US" sz="2400" b="1" dirty="0" smtClean="0"/>
              <a:t> selection (LNC)</a:t>
            </a:r>
            <a:endParaRPr lang="ru-RU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980728"/>
            <a:ext cx="4355976" cy="4180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83968" y="1052736"/>
            <a:ext cx="48600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● Event selection:</a:t>
            </a:r>
          </a:p>
          <a:p>
            <a:r>
              <a:rPr lang="en-US" dirty="0" smtClean="0"/>
              <a:t>   o Minimal changes with respect to same-sign</a:t>
            </a:r>
          </a:p>
          <a:p>
            <a:r>
              <a:rPr lang="en-US" dirty="0" smtClean="0"/>
              <a:t>   o One well-reconstructed 3-track vertex</a:t>
            </a:r>
          </a:p>
          <a:p>
            <a:r>
              <a:rPr lang="en-US" dirty="0" smtClean="0"/>
              <a:t>   o 2 opposite-sign </a:t>
            </a:r>
            <a:r>
              <a:rPr lang="en-US" dirty="0" err="1" smtClean="0"/>
              <a:t>muons</a:t>
            </a:r>
            <a:r>
              <a:rPr lang="en-US" dirty="0" smtClean="0"/>
              <a:t>, 1 </a:t>
            </a:r>
            <a:r>
              <a:rPr lang="en-US" dirty="0" err="1" smtClean="0"/>
              <a:t>pion</a:t>
            </a:r>
            <a:endParaRPr lang="en-US" dirty="0" smtClean="0"/>
          </a:p>
          <a:p>
            <a:r>
              <a:rPr lang="en-US" dirty="0" smtClean="0"/>
              <a:t>   o Total P</a:t>
            </a:r>
            <a:r>
              <a:rPr lang="en-US" baseline="-25000" dirty="0" smtClean="0"/>
              <a:t>T</a:t>
            </a:r>
            <a:r>
              <a:rPr lang="en-US" dirty="0" smtClean="0"/>
              <a:t> consistent with zero</a:t>
            </a:r>
          </a:p>
          <a:p>
            <a:r>
              <a:rPr lang="pt-BR" dirty="0" smtClean="0"/>
              <a:t>   o Signal Region: |M(π</a:t>
            </a:r>
            <a:r>
              <a:rPr lang="pt-BR" baseline="30000" dirty="0" smtClean="0"/>
              <a:t>±</a:t>
            </a:r>
            <a:r>
              <a:rPr lang="pt-BR" dirty="0" smtClean="0"/>
              <a:t>µ</a:t>
            </a:r>
            <a:r>
              <a:rPr lang="pt-BR" baseline="30000" dirty="0" smtClean="0"/>
              <a:t>+</a:t>
            </a:r>
            <a:r>
              <a:rPr lang="pt-BR" dirty="0" smtClean="0"/>
              <a:t>µ</a:t>
            </a:r>
            <a:r>
              <a:rPr lang="pt-BR" baseline="30000" dirty="0" smtClean="0"/>
              <a:t>‒</a:t>
            </a:r>
            <a:r>
              <a:rPr lang="pt-BR" dirty="0" smtClean="0"/>
              <a:t>) – MK| &lt; 8 MeV/c2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2852936"/>
            <a:ext cx="2178293" cy="2090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46768" y="2852936"/>
            <a:ext cx="217585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79512" y="53732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3489 K</a:t>
            </a:r>
            <a:r>
              <a:rPr lang="en-US" baseline="30000" dirty="0" smtClean="0"/>
              <a:t>±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smtClean="0">
                <a:latin typeface="Times New Roman"/>
                <a:cs typeface="Times New Roman"/>
              </a:rPr>
              <a:t>→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/>
              <a:t>π</a:t>
            </a:r>
            <a:r>
              <a:rPr lang="en-US" sz="1600" baseline="30000" dirty="0" smtClean="0"/>
              <a:t>±</a:t>
            </a:r>
            <a:r>
              <a:rPr lang="en-US" dirty="0" smtClean="0"/>
              <a:t>µ</a:t>
            </a:r>
            <a:r>
              <a:rPr lang="en-US" baseline="30000" dirty="0" smtClean="0"/>
              <a:t>+</a:t>
            </a:r>
            <a:r>
              <a:rPr lang="en-US" dirty="0" smtClean="0"/>
              <a:t>µ</a:t>
            </a:r>
            <a:r>
              <a:rPr lang="en-US" baseline="30000" dirty="0" smtClean="0"/>
              <a:t>‒</a:t>
            </a:r>
            <a:r>
              <a:rPr lang="en-US" dirty="0" smtClean="0"/>
              <a:t> candidates in Signal Region</a:t>
            </a:r>
          </a:p>
          <a:p>
            <a:r>
              <a:rPr lang="en-US" dirty="0" smtClean="0"/>
              <a:t> K</a:t>
            </a:r>
            <a:r>
              <a:rPr lang="en-US" baseline="30000" dirty="0" smtClean="0"/>
              <a:t>±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/>
              <a:t>π</a:t>
            </a:r>
            <a:r>
              <a:rPr lang="en-US" baseline="30000" dirty="0" smtClean="0"/>
              <a:t>±</a:t>
            </a:r>
            <a:r>
              <a:rPr lang="en-US" dirty="0" err="1" smtClean="0"/>
              <a:t>π</a:t>
            </a:r>
            <a:r>
              <a:rPr lang="en-US" baseline="30000" dirty="0" err="1" smtClean="0"/>
              <a:t>+</a:t>
            </a:r>
            <a:r>
              <a:rPr lang="en-US" dirty="0" err="1" smtClean="0"/>
              <a:t>π</a:t>
            </a:r>
            <a:r>
              <a:rPr lang="en-US" baseline="30000" dirty="0" smtClean="0"/>
              <a:t> ‒  </a:t>
            </a:r>
            <a:r>
              <a:rPr lang="en-US" dirty="0" smtClean="0"/>
              <a:t>background: (0.36 ± 0.10)%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04048" y="5229200"/>
            <a:ext cx="3528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To be scanned searching for</a:t>
            </a:r>
          </a:p>
          <a:p>
            <a:r>
              <a:rPr lang="en-US" dirty="0" smtClean="0"/>
              <a:t>peaks in M(π</a:t>
            </a:r>
            <a:r>
              <a:rPr lang="en-US" baseline="30000" dirty="0" smtClean="0"/>
              <a:t>± </a:t>
            </a:r>
            <a:r>
              <a:rPr lang="en-US" dirty="0" smtClean="0"/>
              <a:t>µ</a:t>
            </a:r>
            <a:r>
              <a:rPr lang="en-US" baseline="30000" dirty="0" smtClean="0"/>
              <a:t> </a:t>
            </a:r>
            <a:r>
              <a:rPr lang="en-US" sz="1200" baseline="30000" dirty="0" smtClean="0"/>
              <a:t>∓</a:t>
            </a:r>
            <a:r>
              <a:rPr lang="en-US" dirty="0" smtClean="0"/>
              <a:t>) and M(µ</a:t>
            </a:r>
            <a:r>
              <a:rPr lang="en-US" baseline="30000" dirty="0" smtClean="0"/>
              <a:t>+</a:t>
            </a:r>
            <a:r>
              <a:rPr lang="en-US" dirty="0" smtClean="0"/>
              <a:t>µ</a:t>
            </a:r>
            <a:r>
              <a:rPr lang="en-US" baseline="30000" dirty="0" smtClean="0"/>
              <a:t>‒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invariant masses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6381328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26</a:t>
            </a:r>
            <a:r>
              <a:rPr lang="ru-RU" dirty="0" smtClean="0"/>
              <a:t>/0</a:t>
            </a:r>
            <a:r>
              <a:rPr lang="en-US" dirty="0" smtClean="0"/>
              <a:t>7</a:t>
            </a:r>
            <a:r>
              <a:rPr lang="ru-RU" dirty="0" smtClean="0"/>
              <a:t>/2016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699792" y="6381328"/>
            <a:ext cx="3966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Andrey</a:t>
            </a:r>
            <a:r>
              <a:rPr lang="en-US" dirty="0" smtClean="0"/>
              <a:t> </a:t>
            </a:r>
            <a:r>
              <a:rPr lang="en-US" dirty="0" err="1" smtClean="0"/>
              <a:t>Zinchenko</a:t>
            </a:r>
            <a:r>
              <a:rPr lang="en-US" dirty="0" smtClean="0"/>
              <a:t> – MENU 2016 – Kyoto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602128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Improved selection with respect to previous NA48/2 K</a:t>
            </a:r>
            <a:r>
              <a:rPr lang="en-US" baseline="30000" dirty="0" smtClean="0"/>
              <a:t>±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latin typeface="Times New Roman"/>
                <a:cs typeface="Times New Roman"/>
              </a:rPr>
              <a:t>→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/>
              <a:t>π</a:t>
            </a:r>
            <a:r>
              <a:rPr lang="en-US" sz="1600" baseline="30000" dirty="0" smtClean="0"/>
              <a:t>±</a:t>
            </a:r>
            <a:r>
              <a:rPr lang="en-US" dirty="0" smtClean="0"/>
              <a:t>µ</a:t>
            </a:r>
            <a:r>
              <a:rPr lang="en-US" baseline="30000" dirty="0" smtClean="0"/>
              <a:t>+</a:t>
            </a:r>
            <a:r>
              <a:rPr lang="en-US" dirty="0" smtClean="0"/>
              <a:t>µ</a:t>
            </a:r>
            <a:r>
              <a:rPr lang="en-US" baseline="30000" dirty="0" smtClean="0"/>
              <a:t>‒</a:t>
            </a:r>
            <a:r>
              <a:rPr lang="en-US" dirty="0" smtClean="0"/>
              <a:t> analysis [PLB 697 (2011) 107]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70922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smtClean="0"/>
              <a:t>Search for resonances in K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1600" i="1" dirty="0" smtClean="0"/>
              <a:t>πµµ decays – Mass scan framework</a:t>
            </a:r>
            <a:endParaRPr lang="ru-RU" sz="1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261145" cy="46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43808" y="404664"/>
            <a:ext cx="3485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The mass scan framework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836712"/>
            <a:ext cx="9036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Basic principles:</a:t>
            </a:r>
          </a:p>
          <a:p>
            <a:r>
              <a:rPr lang="en-US" dirty="0" smtClean="0"/>
              <a:t>● Based on selected K</a:t>
            </a:r>
            <a:r>
              <a:rPr lang="en-US" baseline="30000" dirty="0" smtClean="0"/>
              <a:t>±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latin typeface="Times New Roman"/>
                <a:cs typeface="Times New Roman"/>
              </a:rPr>
              <a:t>→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/>
              <a:t>π</a:t>
            </a:r>
            <a:r>
              <a:rPr lang="en-US" sz="1600" baseline="30000" dirty="0" smtClean="0"/>
              <a:t>±</a:t>
            </a:r>
            <a:r>
              <a:rPr lang="en-US" dirty="0" smtClean="0"/>
              <a:t>µµ candidates. Variable step = 0.5</a:t>
            </a:r>
            <a:r>
              <a:rPr lang="el-GR" dirty="0" smtClean="0"/>
              <a:t>σ</a:t>
            </a:r>
            <a:r>
              <a:rPr lang="en-US" dirty="0" smtClean="0"/>
              <a:t>(</a:t>
            </a:r>
            <a:r>
              <a:rPr lang="en-US" dirty="0" err="1" smtClean="0"/>
              <a:t>M</a:t>
            </a:r>
            <a:r>
              <a:rPr lang="en-US" baseline="-25000" dirty="0" err="1" smtClean="0"/>
              <a:t>res</a:t>
            </a:r>
            <a:r>
              <a:rPr lang="en-US" dirty="0" smtClean="0"/>
              <a:t>) and window = ± 2σ(</a:t>
            </a:r>
            <a:r>
              <a:rPr lang="en-US" dirty="0" err="1" smtClean="0"/>
              <a:t>M</a:t>
            </a:r>
            <a:r>
              <a:rPr lang="en-US" baseline="-25000" dirty="0" err="1" smtClean="0"/>
              <a:t>res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● For each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res</a:t>
            </a:r>
            <a:r>
              <a:rPr lang="en-US" dirty="0" smtClean="0"/>
              <a:t>: Observed events in data (</a:t>
            </a:r>
            <a:r>
              <a:rPr lang="en-US" dirty="0" err="1" smtClean="0"/>
              <a:t>N</a:t>
            </a:r>
            <a:r>
              <a:rPr lang="en-US" baseline="-25000" dirty="0" err="1" smtClean="0"/>
              <a:t>obs</a:t>
            </a:r>
            <a:r>
              <a:rPr lang="en-US" dirty="0" smtClean="0"/>
              <a:t>) </a:t>
            </a:r>
            <a:r>
              <a:rPr lang="en-US" dirty="0" err="1" smtClean="0"/>
              <a:t>vs</a:t>
            </a:r>
            <a:r>
              <a:rPr lang="en-US" dirty="0" smtClean="0"/>
              <a:t> Expected events from MC (</a:t>
            </a:r>
            <a:r>
              <a:rPr lang="en-US" dirty="0" err="1" smtClean="0"/>
              <a:t>N</a:t>
            </a:r>
            <a:r>
              <a:rPr lang="en-US" baseline="-25000" dirty="0" err="1" smtClean="0"/>
              <a:t>exp</a:t>
            </a:r>
            <a:r>
              <a:rPr lang="en-US" dirty="0" smtClean="0"/>
              <a:t>) → UL(</a:t>
            </a:r>
            <a:r>
              <a:rPr lang="en-US" dirty="0" err="1" smtClean="0"/>
              <a:t>N</a:t>
            </a:r>
            <a:r>
              <a:rPr lang="en-US" baseline="-25000" dirty="0" err="1" smtClean="0"/>
              <a:t>sig</a:t>
            </a:r>
            <a:r>
              <a:rPr lang="en-US" dirty="0" smtClean="0"/>
              <a:t>)</a:t>
            </a:r>
          </a:p>
          <a:p>
            <a:r>
              <a:rPr lang="en-US" dirty="0" smtClean="0"/>
              <a:t>● </a:t>
            </a:r>
            <a:r>
              <a:rPr lang="en-US" dirty="0" err="1" smtClean="0"/>
              <a:t>Rolke</a:t>
            </a:r>
            <a:r>
              <a:rPr lang="en-US" dirty="0" smtClean="0"/>
              <a:t>-Lopez statistical treatment used in each mass hypothesis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res</a:t>
            </a:r>
            <a:r>
              <a:rPr lang="en-US" dirty="0" smtClean="0"/>
              <a:t> to get UL(</a:t>
            </a:r>
            <a:r>
              <a:rPr lang="en-US" dirty="0" err="1" smtClean="0"/>
              <a:t>N</a:t>
            </a:r>
            <a:r>
              <a:rPr lang="en-US" baseline="-25000" dirty="0" err="1" smtClean="0"/>
              <a:t>sig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2060848"/>
            <a:ext cx="9036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Search for Lepton Number Violation – </a:t>
            </a:r>
            <a:r>
              <a:rPr lang="en-US" dirty="0" err="1" smtClean="0"/>
              <a:t>Majorana</a:t>
            </a:r>
            <a:r>
              <a:rPr lang="en-US" dirty="0" smtClean="0"/>
              <a:t> neutrinos</a:t>
            </a:r>
          </a:p>
          <a:p>
            <a:r>
              <a:rPr lang="en-US" dirty="0" smtClean="0"/>
              <a:t>● 284 mass hypotheses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res</a:t>
            </a:r>
            <a:r>
              <a:rPr lang="en-US" dirty="0" smtClean="0"/>
              <a:t> tested</a:t>
            </a:r>
          </a:p>
          <a:p>
            <a:r>
              <a:rPr lang="en-US" dirty="0" smtClean="0"/>
              <a:t>● 2 possibilities in building M(π</a:t>
            </a:r>
            <a:r>
              <a:rPr lang="en-US" sz="1200" baseline="30000" dirty="0" smtClean="0"/>
              <a:t>∓</a:t>
            </a:r>
            <a:r>
              <a:rPr lang="en-US" baseline="30000" dirty="0" smtClean="0"/>
              <a:t> </a:t>
            </a:r>
            <a:r>
              <a:rPr lang="en-US" dirty="0" smtClean="0"/>
              <a:t>µ</a:t>
            </a:r>
            <a:r>
              <a:rPr lang="en-US" baseline="30000" dirty="0" smtClean="0"/>
              <a:t> ±</a:t>
            </a:r>
            <a:r>
              <a:rPr lang="en-US" dirty="0" smtClean="0"/>
              <a:t>) [same-sign µs]: closest invariant mass to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res</a:t>
            </a:r>
            <a:r>
              <a:rPr lang="en-US" dirty="0" smtClean="0"/>
              <a:t> considered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3068960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Search for resonances in K</a:t>
            </a:r>
            <a:r>
              <a:rPr lang="en-US" baseline="30000" dirty="0" smtClean="0"/>
              <a:t>±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latin typeface="Times New Roman"/>
                <a:cs typeface="Times New Roman"/>
              </a:rPr>
              <a:t>→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/>
              <a:t>π</a:t>
            </a:r>
            <a:r>
              <a:rPr lang="en-US" sz="1600" baseline="30000" dirty="0" smtClean="0"/>
              <a:t>±</a:t>
            </a:r>
            <a:r>
              <a:rPr lang="en-US" dirty="0" smtClean="0"/>
              <a:t>µ</a:t>
            </a:r>
            <a:r>
              <a:rPr lang="en-US" baseline="30000" dirty="0" smtClean="0"/>
              <a:t>+</a:t>
            </a:r>
            <a:r>
              <a:rPr lang="en-US" dirty="0" smtClean="0"/>
              <a:t>µ</a:t>
            </a:r>
            <a:r>
              <a:rPr lang="en-US" baseline="30000" dirty="0" smtClean="0"/>
              <a:t>‒</a:t>
            </a:r>
            <a:r>
              <a:rPr lang="en-US" dirty="0" smtClean="0"/>
              <a:t> </a:t>
            </a:r>
            <a:r>
              <a:rPr lang="en-US" b="1" dirty="0" smtClean="0"/>
              <a:t>– </a:t>
            </a:r>
            <a:r>
              <a:rPr lang="en-US" dirty="0" smtClean="0"/>
              <a:t>decays</a:t>
            </a:r>
          </a:p>
          <a:p>
            <a:r>
              <a:rPr lang="en-US" dirty="0" smtClean="0"/>
              <a:t>● The distributions of both invariant masses M(π</a:t>
            </a:r>
            <a:r>
              <a:rPr lang="en-US" baseline="30000" dirty="0" smtClean="0"/>
              <a:t>± </a:t>
            </a:r>
            <a:r>
              <a:rPr lang="en-US" dirty="0" smtClean="0"/>
              <a:t>µ</a:t>
            </a:r>
            <a:r>
              <a:rPr lang="en-US" baseline="30000" dirty="0" smtClean="0"/>
              <a:t> </a:t>
            </a:r>
            <a:r>
              <a:rPr lang="en-US" sz="1200" baseline="30000" dirty="0" smtClean="0"/>
              <a:t>∓</a:t>
            </a:r>
            <a:r>
              <a:rPr lang="en-US" dirty="0" smtClean="0"/>
              <a:t>) and M(µ</a:t>
            </a:r>
            <a:r>
              <a:rPr lang="en-US" baseline="30000" dirty="0" smtClean="0"/>
              <a:t>+</a:t>
            </a:r>
            <a:r>
              <a:rPr lang="en-US" dirty="0" smtClean="0"/>
              <a:t>µ</a:t>
            </a:r>
            <a:r>
              <a:rPr lang="en-US" baseline="30000" dirty="0" smtClean="0"/>
              <a:t>‒</a:t>
            </a:r>
            <a:r>
              <a:rPr lang="en-US" dirty="0" smtClean="0"/>
              <a:t>) are probed</a:t>
            </a:r>
          </a:p>
          <a:p>
            <a:r>
              <a:rPr lang="en-US" dirty="0" smtClean="0"/>
              <a:t>● 267 hypotheses for M(π</a:t>
            </a:r>
            <a:r>
              <a:rPr lang="en-US" baseline="30000" dirty="0" smtClean="0"/>
              <a:t>± </a:t>
            </a:r>
            <a:r>
              <a:rPr lang="en-US" dirty="0" smtClean="0"/>
              <a:t>µ</a:t>
            </a:r>
            <a:r>
              <a:rPr lang="en-US" baseline="30000" dirty="0" smtClean="0"/>
              <a:t> </a:t>
            </a:r>
            <a:r>
              <a:rPr lang="en-US" sz="1200" baseline="30000" dirty="0" smtClean="0"/>
              <a:t>∓</a:t>
            </a:r>
            <a:r>
              <a:rPr lang="en-US" dirty="0" smtClean="0"/>
              <a:t>)</a:t>
            </a:r>
          </a:p>
          <a:p>
            <a:r>
              <a:rPr lang="en-US" dirty="0" smtClean="0"/>
              <a:t>● 280 hypotheses for M(µ</a:t>
            </a:r>
            <a:r>
              <a:rPr lang="en-US" baseline="30000" dirty="0" smtClean="0"/>
              <a:t>+</a:t>
            </a:r>
            <a:r>
              <a:rPr lang="en-US" dirty="0" smtClean="0"/>
              <a:t>µ</a:t>
            </a:r>
            <a:r>
              <a:rPr lang="en-US" baseline="30000" dirty="0" smtClean="0"/>
              <a:t>‒</a:t>
            </a:r>
            <a:r>
              <a:rPr lang="en-US" dirty="0" smtClean="0"/>
              <a:t>)</a:t>
            </a:r>
          </a:p>
          <a:p>
            <a:r>
              <a:rPr lang="en-US" dirty="0" smtClean="0"/>
              <a:t>● K</a:t>
            </a:r>
            <a:r>
              <a:rPr lang="en-US" baseline="30000" dirty="0" smtClean="0"/>
              <a:t>±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latin typeface="Times New Roman"/>
                <a:cs typeface="Times New Roman"/>
              </a:rPr>
              <a:t>→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/>
              <a:t>π</a:t>
            </a:r>
            <a:r>
              <a:rPr lang="en-US" sz="1600" baseline="30000" dirty="0" smtClean="0"/>
              <a:t>±</a:t>
            </a:r>
            <a:r>
              <a:rPr lang="en-US" dirty="0" smtClean="0"/>
              <a:t>µ</a:t>
            </a:r>
            <a:r>
              <a:rPr lang="en-US" baseline="30000" dirty="0" smtClean="0"/>
              <a:t>+</a:t>
            </a:r>
            <a:r>
              <a:rPr lang="en-US" dirty="0" smtClean="0"/>
              <a:t>µ</a:t>
            </a:r>
            <a:r>
              <a:rPr lang="en-US" baseline="30000" dirty="0" smtClean="0"/>
              <a:t>‒</a:t>
            </a:r>
            <a:r>
              <a:rPr lang="en-US" dirty="0" smtClean="0"/>
              <a:t> – MC simulation</a:t>
            </a:r>
          </a:p>
          <a:p>
            <a:r>
              <a:rPr lang="en-US" dirty="0" smtClean="0"/>
              <a:t>uses form factors extracted from</a:t>
            </a:r>
          </a:p>
          <a:p>
            <a:r>
              <a:rPr lang="en-US" dirty="0" smtClean="0"/>
              <a:t>the selected data sample to</a:t>
            </a:r>
          </a:p>
          <a:p>
            <a:r>
              <a:rPr lang="en-US" dirty="0" smtClean="0"/>
              <a:t>obtain best data/MC agreement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717032"/>
            <a:ext cx="2776086" cy="2664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717032"/>
            <a:ext cx="2776083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51520" y="6381328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26</a:t>
            </a:r>
            <a:r>
              <a:rPr lang="ru-RU" dirty="0" smtClean="0"/>
              <a:t>/0</a:t>
            </a:r>
            <a:r>
              <a:rPr lang="en-US" dirty="0" smtClean="0"/>
              <a:t>7</a:t>
            </a:r>
            <a:r>
              <a:rPr lang="ru-RU" dirty="0" smtClean="0"/>
              <a:t>/2016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6381328"/>
            <a:ext cx="3966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Andrey</a:t>
            </a:r>
            <a:r>
              <a:rPr lang="en-US" dirty="0" smtClean="0"/>
              <a:t> </a:t>
            </a:r>
            <a:r>
              <a:rPr lang="en-US" dirty="0" err="1" smtClean="0"/>
              <a:t>Zinchenko</a:t>
            </a:r>
            <a:r>
              <a:rPr lang="en-US" dirty="0" smtClean="0"/>
              <a:t> – MENU 2016 – Kyoto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5436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Search for resonances in K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i="1" dirty="0" smtClean="0"/>
              <a:t>πµµ decays – Final results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261145" cy="46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07704" y="620688"/>
            <a:ext cx="5321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Search for K</a:t>
            </a:r>
            <a:r>
              <a:rPr lang="en-US" sz="2400" b="1" baseline="30000" dirty="0" smtClean="0"/>
              <a:t>±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2400" b="1" dirty="0" smtClean="0"/>
              <a:t>µ</a:t>
            </a:r>
            <a:r>
              <a:rPr lang="en-US" sz="2400" b="1" baseline="30000" dirty="0" smtClean="0"/>
              <a:t>±</a:t>
            </a:r>
            <a:r>
              <a:rPr lang="en-US" sz="2400" b="1" dirty="0" smtClean="0"/>
              <a:t>N</a:t>
            </a:r>
            <a:r>
              <a:rPr lang="en-US" sz="2400" b="1" baseline="-25000" dirty="0" smtClean="0"/>
              <a:t>4</a:t>
            </a:r>
            <a:r>
              <a:rPr lang="en-US" sz="2400" b="1" dirty="0" smtClean="0"/>
              <a:t>(N</a:t>
            </a:r>
            <a:r>
              <a:rPr lang="en-US" sz="2400" b="1" baseline="-25000" dirty="0" smtClean="0"/>
              <a:t>4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2400" b="1" dirty="0" smtClean="0"/>
              <a:t>π</a:t>
            </a:r>
            <a:r>
              <a:rPr lang="en-US" sz="1600" b="1" baseline="30000" dirty="0" smtClean="0"/>
              <a:t>∓</a:t>
            </a:r>
            <a:r>
              <a:rPr lang="en-US" sz="2400" b="1" baseline="30000" dirty="0" smtClean="0"/>
              <a:t> </a:t>
            </a:r>
            <a:r>
              <a:rPr lang="en-US" sz="2400" b="1" dirty="0" smtClean="0"/>
              <a:t>µ</a:t>
            </a:r>
            <a:r>
              <a:rPr lang="en-US" sz="2400" b="1" baseline="30000" dirty="0" smtClean="0"/>
              <a:t>±</a:t>
            </a:r>
            <a:r>
              <a:rPr lang="en-US" sz="2400" b="1" dirty="0" smtClean="0"/>
              <a:t>) decays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980728"/>
            <a:ext cx="324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Same-sign </a:t>
            </a:r>
            <a:r>
              <a:rPr lang="en-US" dirty="0" err="1" smtClean="0"/>
              <a:t>muons</a:t>
            </a:r>
            <a:r>
              <a:rPr lang="en-US" dirty="0" smtClean="0"/>
              <a:t> sample (LNV)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340768"/>
            <a:ext cx="4038919" cy="3876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5301208"/>
            <a:ext cx="4134594" cy="119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283968" y="1124744"/>
            <a:ext cx="3196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smtClean="0"/>
              <a:t>UL(BR(K</a:t>
            </a:r>
            <a:r>
              <a:rPr lang="pt-BR" i="1" baseline="30000" dirty="0" smtClean="0"/>
              <a:t>±</a:t>
            </a:r>
            <a:r>
              <a:rPr lang="pt-BR" i="1" dirty="0" smtClean="0"/>
              <a:t>→μ</a:t>
            </a:r>
            <a:r>
              <a:rPr lang="pt-BR" i="1" baseline="30000" dirty="0" smtClean="0"/>
              <a:t>±</a:t>
            </a:r>
            <a:r>
              <a:rPr lang="pt-BR" i="1" dirty="0" smtClean="0"/>
              <a:t> N</a:t>
            </a:r>
            <a:r>
              <a:rPr lang="pt-BR" i="1" baseline="-25000" dirty="0" smtClean="0"/>
              <a:t>4</a:t>
            </a:r>
            <a:r>
              <a:rPr lang="pt-BR" i="1" dirty="0" smtClean="0"/>
              <a:t>)BR(N</a:t>
            </a:r>
            <a:r>
              <a:rPr lang="pt-BR" i="1" baseline="-25000" dirty="0" smtClean="0"/>
              <a:t>4</a:t>
            </a:r>
            <a:r>
              <a:rPr lang="pt-BR" i="1" dirty="0" smtClean="0"/>
              <a:t>→π</a:t>
            </a:r>
            <a:r>
              <a:rPr lang="pt-BR" sz="1200" i="1" baseline="30000" dirty="0" smtClean="0"/>
              <a:t>∓</a:t>
            </a:r>
            <a:r>
              <a:rPr lang="pt-BR" i="1" dirty="0" smtClean="0"/>
              <a:t>μ</a:t>
            </a:r>
            <a:r>
              <a:rPr lang="pt-BR" i="1" baseline="30000" dirty="0" smtClean="0"/>
              <a:t>±</a:t>
            </a:r>
            <a:r>
              <a:rPr lang="pt-BR" i="1" dirty="0" smtClean="0"/>
              <a:t>))=</a:t>
            </a:r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1556792"/>
            <a:ext cx="4414066" cy="4236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4860032" y="5949280"/>
            <a:ext cx="3888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Statistical significance</a:t>
            </a:r>
          </a:p>
          <a:p>
            <a:r>
              <a:rPr lang="en-US" dirty="0" smtClean="0"/>
              <a:t>never exceeds +3</a:t>
            </a:r>
            <a:r>
              <a:rPr lang="el-GR" dirty="0" smtClean="0"/>
              <a:t>σ</a:t>
            </a:r>
            <a:r>
              <a:rPr lang="en-US" dirty="0" smtClean="0"/>
              <a:t>: no signal observed</a:t>
            </a:r>
            <a:endParaRPr lang="ru-RU" dirty="0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7" name="Формула" r:id="rId7" imgW="114120" imgH="21564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4502150" y="3213100"/>
          <a:ext cx="139700" cy="431800"/>
        </p:xfrm>
        <a:graphic>
          <a:graphicData uri="http://schemas.openxmlformats.org/presentationml/2006/ole">
            <p:oleObj spid="_x0000_s3078" name="Формула" r:id="rId8" imgW="139680" imgH="431640" progId="Equation.3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07504" y="6488668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26</a:t>
            </a:r>
            <a:r>
              <a:rPr lang="ru-RU" dirty="0" smtClean="0"/>
              <a:t>/0</a:t>
            </a:r>
            <a:r>
              <a:rPr lang="en-US" dirty="0" smtClean="0"/>
              <a:t>7</a:t>
            </a:r>
            <a:r>
              <a:rPr lang="ru-RU" dirty="0" smtClean="0"/>
              <a:t>/2016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195736" y="6488668"/>
            <a:ext cx="3966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Andrey</a:t>
            </a:r>
            <a:r>
              <a:rPr lang="en-US" dirty="0" smtClean="0"/>
              <a:t> </a:t>
            </a:r>
            <a:r>
              <a:rPr lang="en-US" dirty="0" err="1" smtClean="0"/>
              <a:t>Zinchenko</a:t>
            </a:r>
            <a:r>
              <a:rPr lang="en-US" dirty="0" smtClean="0"/>
              <a:t> – MENU 2016 – Kyoto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1974</Words>
  <Application>Microsoft Office PowerPoint</Application>
  <PresentationFormat>Экран (4:3)</PresentationFormat>
  <Paragraphs>229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 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Searches for Lepton Number Violation and resonances in the K→ decays by NA48/2 at CERN</dc:title>
  <dc:creator>andrey</dc:creator>
  <cp:lastModifiedBy>andrey</cp:lastModifiedBy>
  <cp:revision>231</cp:revision>
  <dcterms:created xsi:type="dcterms:W3CDTF">2016-07-18T07:42:54Z</dcterms:created>
  <dcterms:modified xsi:type="dcterms:W3CDTF">2016-07-24T09:47:07Z</dcterms:modified>
</cp:coreProperties>
</file>