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3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77" r:id="rId3"/>
    <p:sldId id="325" r:id="rId4"/>
    <p:sldId id="324" r:id="rId5"/>
    <p:sldId id="302" r:id="rId6"/>
    <p:sldId id="303" r:id="rId7"/>
    <p:sldId id="304" r:id="rId8"/>
    <p:sldId id="305" r:id="rId9"/>
    <p:sldId id="321" r:id="rId10"/>
    <p:sldId id="322" r:id="rId11"/>
    <p:sldId id="308" r:id="rId12"/>
    <p:sldId id="282" r:id="rId13"/>
    <p:sldId id="280" r:id="rId14"/>
    <p:sldId id="311" r:id="rId15"/>
    <p:sldId id="313" r:id="rId16"/>
    <p:sldId id="314" r:id="rId17"/>
    <p:sldId id="285" r:id="rId18"/>
    <p:sldId id="279" r:id="rId19"/>
    <p:sldId id="286" r:id="rId20"/>
    <p:sldId id="288" r:id="rId21"/>
    <p:sldId id="289" r:id="rId22"/>
    <p:sldId id="290" r:id="rId23"/>
    <p:sldId id="294" r:id="rId24"/>
    <p:sldId id="292" r:id="rId25"/>
    <p:sldId id="316" r:id="rId26"/>
    <p:sldId id="293" r:id="rId27"/>
    <p:sldId id="276" r:id="rId28"/>
    <p:sldId id="278" r:id="rId29"/>
    <p:sldId id="283" r:id="rId30"/>
    <p:sldId id="319" r:id="rId31"/>
    <p:sldId id="320" r:id="rId32"/>
    <p:sldId id="318" r:id="rId33"/>
    <p:sldId id="287" r:id="rId34"/>
    <p:sldId id="306" r:id="rId35"/>
    <p:sldId id="307" r:id="rId36"/>
    <p:sldId id="295" r:id="rId37"/>
    <p:sldId id="296" r:id="rId38"/>
    <p:sldId id="298" r:id="rId39"/>
    <p:sldId id="297" r:id="rId40"/>
    <p:sldId id="300" r:id="rId41"/>
  </p:sldIdLst>
  <p:sldSz cx="12192000" cy="6858000"/>
  <p:notesSz cx="6858000" cy="9144000"/>
  <p:custDataLst>
    <p:tags r:id="rId43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105"/>
    <a:srgbClr val="382C94"/>
    <a:srgbClr val="FFFFCC"/>
    <a:srgbClr val="342A1C"/>
    <a:srgbClr val="474399"/>
    <a:srgbClr val="BAC711"/>
    <a:srgbClr val="9D454D"/>
    <a:srgbClr val="DB2E0B"/>
    <a:srgbClr val="D5D00C"/>
    <a:srgbClr val="969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E0E0D-09D7-494A-8103-5A8AC654F459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762EB-355A-4C36-B7AE-D097A0044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29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331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829F550-FC4D-4EE0-8FE9-64779C0BF3C8}" type="slidenum">
              <a:rPr lang="en-US" altLang="ja-JP" smtClean="0">
                <a:solidFill>
                  <a:srgbClr val="000000"/>
                </a:solidFill>
              </a:rPr>
              <a:pPr/>
              <a:t>8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3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146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FC7E16C-3A4E-4FBC-ADC0-3B1145ED5C05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54885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1ABB9B6-05DF-4CEE-BBFA-34D850018225}" type="slidenum">
              <a:rPr lang="en-US" altLang="ja-JP" smtClean="0">
                <a:solidFill>
                  <a:srgbClr val="000000"/>
                </a:solidFill>
              </a:rPr>
              <a:pPr/>
              <a:t>29</a:t>
            </a:fld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71499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28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27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1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30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2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07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7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92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79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83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165A-51E4-4AA3-82CE-7A887B45347A}" type="datetimeFigureOut">
              <a:rPr kumimoji="1" lang="ja-JP" altLang="en-US" smtClean="0"/>
              <a:t>2016/7/25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404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77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tags" Target="../tags/tag79.xml"/><Relationship Id="rId10" Type="http://schemas.openxmlformats.org/officeDocument/2006/relationships/image" Target="../media/image39.png"/><Relationship Id="rId4" Type="http://schemas.openxmlformats.org/officeDocument/2006/relationships/tags" Target="../tags/tag78.xml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83.xml"/><Relationship Id="rId7" Type="http://schemas.openxmlformats.org/officeDocument/2006/relationships/image" Target="../media/image45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7.png"/><Relationship Id="rId18" Type="http://schemas.openxmlformats.org/officeDocument/2006/relationships/image" Target="../media/image54.png"/><Relationship Id="rId3" Type="http://schemas.openxmlformats.org/officeDocument/2006/relationships/tags" Target="../tags/tag89.xml"/><Relationship Id="rId21" Type="http://schemas.openxmlformats.org/officeDocument/2006/relationships/image" Target="../media/image57.png"/><Relationship Id="rId7" Type="http://schemas.openxmlformats.org/officeDocument/2006/relationships/tags" Target="../tags/tag9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3.png"/><Relationship Id="rId2" Type="http://schemas.openxmlformats.org/officeDocument/2006/relationships/tags" Target="../tags/tag88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image" Target="../media/image51.png"/><Relationship Id="rId10" Type="http://schemas.openxmlformats.org/officeDocument/2006/relationships/tags" Target="../tags/tag96.xml"/><Relationship Id="rId19" Type="http://schemas.openxmlformats.org/officeDocument/2006/relationships/image" Target="../media/image55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2.png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1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60.png"/><Relationship Id="rId5" Type="http://schemas.openxmlformats.org/officeDocument/2006/relationships/tags" Target="../tags/tag103.xml"/><Relationship Id="rId10" Type="http://schemas.openxmlformats.org/officeDocument/2006/relationships/image" Target="../media/image57.png"/><Relationship Id="rId4" Type="http://schemas.openxmlformats.org/officeDocument/2006/relationships/tags" Target="../tags/tag102.xml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4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3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0.png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7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65.png"/><Relationship Id="rId5" Type="http://schemas.openxmlformats.org/officeDocument/2006/relationships/tags" Target="../tags/tag109.xml"/><Relationship Id="rId10" Type="http://schemas.openxmlformats.org/officeDocument/2006/relationships/image" Target="../media/image56.png"/><Relationship Id="rId4" Type="http://schemas.openxmlformats.org/officeDocument/2006/relationships/tags" Target="../tags/tag108.xml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tags" Target="../tags/tag113.xml"/><Relationship Id="rId21" Type="http://schemas.openxmlformats.org/officeDocument/2006/relationships/image" Target="../media/image75.png"/><Relationship Id="rId7" Type="http://schemas.openxmlformats.org/officeDocument/2006/relationships/tags" Target="../tags/tag117.xml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tags" Target="../tags/tag112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5.xml"/><Relationship Id="rId15" Type="http://schemas.openxmlformats.org/officeDocument/2006/relationships/image" Target="../media/image69.png"/><Relationship Id="rId10" Type="http://schemas.openxmlformats.org/officeDocument/2006/relationships/tags" Target="../tags/tag120.xml"/><Relationship Id="rId19" Type="http://schemas.openxmlformats.org/officeDocument/2006/relationships/image" Target="../media/image73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9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3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127.xml"/><Relationship Id="rId7" Type="http://schemas.openxmlformats.org/officeDocument/2006/relationships/image" Target="../media/image85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8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5.png"/><Relationship Id="rId4" Type="http://schemas.openxmlformats.org/officeDocument/2006/relationships/tags" Target="../tags/tag128.xml"/><Relationship Id="rId9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tags" Target="../tags/tag13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7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image" Target="../media/image96.png"/><Relationship Id="rId5" Type="http://schemas.openxmlformats.org/officeDocument/2006/relationships/tags" Target="../tags/tag133.xml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tags" Target="../tags/tag132.xml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4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Relationship Id="rId4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140.xml"/><Relationship Id="rId7" Type="http://schemas.openxmlformats.org/officeDocument/2006/relationships/image" Target="../media/image113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11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6.png"/><Relationship Id="rId4" Type="http://schemas.openxmlformats.org/officeDocument/2006/relationships/tags" Target="../tags/tag141.xml"/><Relationship Id="rId9" Type="http://schemas.openxmlformats.org/officeDocument/2006/relationships/image" Target="../media/image1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tags" Target="../tags/tag144.xml"/><Relationship Id="rId21" Type="http://schemas.openxmlformats.org/officeDocument/2006/relationships/image" Target="../media/image116.png"/><Relationship Id="rId7" Type="http://schemas.openxmlformats.org/officeDocument/2006/relationships/tags" Target="../tags/tag14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21.png"/><Relationship Id="rId2" Type="http://schemas.openxmlformats.org/officeDocument/2006/relationships/tags" Target="../tags/tag143.xml"/><Relationship Id="rId16" Type="http://schemas.openxmlformats.org/officeDocument/2006/relationships/image" Target="../media/image120.png"/><Relationship Id="rId20" Type="http://schemas.openxmlformats.org/officeDocument/2006/relationships/image" Target="../media/image115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image" Target="../media/image119.png"/><Relationship Id="rId23" Type="http://schemas.openxmlformats.org/officeDocument/2006/relationships/image" Target="../media/image124.png"/><Relationship Id="rId10" Type="http://schemas.openxmlformats.org/officeDocument/2006/relationships/tags" Target="../tags/tag151.xml"/><Relationship Id="rId19" Type="http://schemas.openxmlformats.org/officeDocument/2006/relationships/image" Target="../media/image114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../media/image118.png"/><Relationship Id="rId22" Type="http://schemas.openxmlformats.org/officeDocument/2006/relationships/image" Target="../media/image1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image" Target="../media/image7.png"/><Relationship Id="rId3" Type="http://schemas.openxmlformats.org/officeDocument/2006/relationships/tags" Target="../tags/tag36.xml"/><Relationship Id="rId21" Type="http://schemas.openxmlformats.org/officeDocument/2006/relationships/image" Target="../media/image2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image" Target="../media/image1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image" Target="../media/image3.png"/><Relationship Id="rId10" Type="http://schemas.openxmlformats.org/officeDocument/2006/relationships/tags" Target="../tags/tag43.xml"/><Relationship Id="rId19" Type="http://schemas.openxmlformats.org/officeDocument/2006/relationships/image" Target="../media/image8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7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8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17.png"/><Relationship Id="rId5" Type="http://schemas.openxmlformats.org/officeDocument/2006/relationships/tags" Target="../tags/tag59.xml"/><Relationship Id="rId10" Type="http://schemas.openxmlformats.org/officeDocument/2006/relationships/image" Target="../media/image16.png"/><Relationship Id="rId4" Type="http://schemas.openxmlformats.org/officeDocument/2006/relationships/tags" Target="../tags/tag58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22.png"/><Relationship Id="rId26" Type="http://schemas.openxmlformats.org/officeDocument/2006/relationships/image" Target="../media/image19.png"/><Relationship Id="rId3" Type="http://schemas.openxmlformats.org/officeDocument/2006/relationships/tags" Target="../tags/tag63.xml"/><Relationship Id="rId21" Type="http://schemas.openxmlformats.org/officeDocument/2006/relationships/image" Target="../media/image25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tags" Target="../tags/tag6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28.png"/><Relationship Id="rId5" Type="http://schemas.openxmlformats.org/officeDocument/2006/relationships/tags" Target="../tags/tag65.xml"/><Relationship Id="rId15" Type="http://schemas.openxmlformats.org/officeDocument/2006/relationships/image" Target="../media/image14.png"/><Relationship Id="rId23" Type="http://schemas.openxmlformats.org/officeDocument/2006/relationships/image" Target="../media/image27.png"/><Relationship Id="rId10" Type="http://schemas.openxmlformats.org/officeDocument/2006/relationships/tags" Target="../tags/tag70.xml"/><Relationship Id="rId19" Type="http://schemas.openxmlformats.org/officeDocument/2006/relationships/image" Target="../media/image23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7705" y="292427"/>
            <a:ext cx="11874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The </a:t>
            </a:r>
            <a:r>
              <a:rPr lang="el-GR" altLang="ja-JP" sz="5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φ</a:t>
            </a:r>
            <a:r>
              <a:rPr lang="en-US" altLang="ja-JP" sz="5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5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meson in nuclear matter and the strangeness content of the nucleon</a:t>
            </a:r>
            <a:endParaRPr kumimoji="1" lang="ja-JP" altLang="en-US" sz="4800" b="1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0302" y="4765793"/>
            <a:ext cx="5976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Talk at the 14th 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International Conference on Meson-Nucleon Physics and the Structure of the Nucleon</a:t>
            </a:r>
            <a:endParaRPr lang="en-US" altLang="ja-JP" dirty="0" smtClean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Kyoto University, Japan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26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. July, 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2016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1021" y="3145366"/>
            <a:ext cx="99082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K. </a:t>
            </a:r>
            <a:r>
              <a:rPr lang="en-US" altLang="ja-JP" sz="2400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Ohtani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Phys. Rev. D </a:t>
            </a:r>
            <a:r>
              <a:rPr lang="en-US" altLang="ja-JP" sz="2400" b="1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90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094002 (2014).                                          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W. Weise, Phys. Lett. B </a:t>
            </a:r>
            <a:r>
              <a:rPr lang="en-US" altLang="ja-JP" sz="24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751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396 (2015). </a:t>
            </a:r>
            <a:endParaRPr lang="en-US" altLang="ja-JP" sz="2400" dirty="0" smtClean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>
              <a:lnSpc>
                <a:spcPts val="3000"/>
              </a:lnSpc>
            </a:pPr>
            <a:r>
              <a:rPr kumimoji="1"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W. Weise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400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Nucl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. Phys. A </a:t>
            </a:r>
            <a:r>
              <a:rPr lang="en-US" altLang="ja-JP" sz="2400" b="1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954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125 (2016).</a:t>
            </a:r>
            <a:endParaRPr kumimoji="1" lang="en-US" altLang="ja-JP" sz="2400" dirty="0" smtClean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32539" y="4765793"/>
            <a:ext cx="372615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Collaborators: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Keisuke </a:t>
            </a:r>
            <a:r>
              <a:rPr lang="en-US" altLang="ja-JP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Ohtani</a:t>
            </a:r>
            <a:r>
              <a:rPr kumimoji="1"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(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Tokyo Tech</a:t>
            </a:r>
            <a:r>
              <a:rPr kumimoji="1"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Wolfram Weise (TUM)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1021" y="2294381"/>
            <a:ext cx="99082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Philipp Gubler,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Yonsei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University, Seoul</a:t>
            </a:r>
            <a:endParaRPr lang="en-US" altLang="ja-JP" sz="2400" dirty="0" smtClean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7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61237" y="1183430"/>
            <a:ext cx="711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S. </a:t>
            </a:r>
            <a:r>
              <a:rPr lang="en-US" altLang="ja-JP" dirty="0" err="1" smtClean="0">
                <a:solidFill>
                  <a:schemeClr val="bg1"/>
                </a:solidFill>
              </a:rPr>
              <a:t>Durr</a:t>
            </a:r>
            <a:r>
              <a:rPr lang="en-US" altLang="ja-JP" dirty="0" smtClean="0">
                <a:solidFill>
                  <a:schemeClr val="bg1"/>
                </a:solidFill>
              </a:rPr>
              <a:t> et al. (BMW Collaboration), </a:t>
            </a:r>
            <a:r>
              <a:rPr lang="en-US" altLang="ja-JP" dirty="0">
                <a:solidFill>
                  <a:schemeClr val="bg1"/>
                </a:solidFill>
              </a:rPr>
              <a:t>Phys. Rev. Lett. </a:t>
            </a:r>
            <a:r>
              <a:rPr lang="en-US" altLang="ja-JP" b="1" dirty="0">
                <a:solidFill>
                  <a:schemeClr val="bg1"/>
                </a:solidFill>
              </a:rPr>
              <a:t>116</a:t>
            </a:r>
            <a:r>
              <a:rPr lang="en-US" altLang="ja-JP" dirty="0">
                <a:solidFill>
                  <a:schemeClr val="bg1"/>
                </a:solidFill>
              </a:rPr>
              <a:t>, 172001 (2016).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30" y="1778442"/>
            <a:ext cx="3037273" cy="27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" name="星 5 5"/>
          <p:cNvSpPr/>
          <p:nvPr/>
        </p:nvSpPr>
        <p:spPr>
          <a:xfrm>
            <a:off x="2153605" y="1248353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61238" y="2685659"/>
            <a:ext cx="638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Y</a:t>
            </a:r>
            <a:r>
              <a:rPr lang="en-US" altLang="ja-JP" dirty="0" smtClean="0">
                <a:solidFill>
                  <a:schemeClr val="bg1"/>
                </a:solidFill>
              </a:rPr>
              <a:t>.-B. Yang et al. (</a:t>
            </a:r>
            <a:r>
              <a:rPr lang="el-GR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χ</a:t>
            </a:r>
            <a:r>
              <a:rPr lang="en-US" altLang="ja-JP" dirty="0" smtClean="0">
                <a:solidFill>
                  <a:schemeClr val="bg1"/>
                </a:solidFill>
              </a:rPr>
              <a:t>QCD Collaboration), arXiv:1511.09089 [</a:t>
            </a:r>
            <a:r>
              <a:rPr lang="en-US" altLang="ja-JP" dirty="0" err="1" smtClean="0">
                <a:solidFill>
                  <a:schemeClr val="bg1"/>
                </a:solidFill>
              </a:rPr>
              <a:t>hep-lat</a:t>
            </a:r>
            <a:r>
              <a:rPr lang="en-US" altLang="ja-JP" dirty="0" smtClean="0">
                <a:solidFill>
                  <a:schemeClr val="bg1"/>
                </a:solidFill>
              </a:rPr>
              <a:t>].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星 5 7"/>
          <p:cNvSpPr/>
          <p:nvPr/>
        </p:nvSpPr>
        <p:spPr>
          <a:xfrm>
            <a:off x="2153605" y="2750582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30" y="3308525"/>
            <a:ext cx="3249507" cy="2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861236" y="4133068"/>
            <a:ext cx="787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A. Abdel-</a:t>
            </a:r>
            <a:r>
              <a:rPr lang="en-US" altLang="ja-JP" dirty="0" err="1" smtClean="0">
                <a:solidFill>
                  <a:schemeClr val="bg1"/>
                </a:solidFill>
              </a:rPr>
              <a:t>Rehim</a:t>
            </a:r>
            <a:r>
              <a:rPr lang="en-US" altLang="ja-JP" dirty="0" smtClean="0">
                <a:solidFill>
                  <a:schemeClr val="bg1"/>
                </a:solidFill>
              </a:rPr>
              <a:t> et al. (</a:t>
            </a:r>
            <a:r>
              <a:rPr lang="en-US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ETM</a:t>
            </a:r>
            <a:r>
              <a:rPr lang="en-US" altLang="ja-JP" dirty="0" smtClean="0">
                <a:solidFill>
                  <a:schemeClr val="bg1"/>
                </a:solidFill>
              </a:rPr>
              <a:t> Collaboration</a:t>
            </a:r>
            <a:r>
              <a:rPr lang="en-US" altLang="ja-JP" dirty="0">
                <a:solidFill>
                  <a:schemeClr val="bg1"/>
                </a:solidFill>
              </a:rPr>
              <a:t>), Phys. Rev. Lett. </a:t>
            </a:r>
            <a:r>
              <a:rPr lang="en-US" altLang="ja-JP" b="1" dirty="0">
                <a:solidFill>
                  <a:schemeClr val="bg1"/>
                </a:solidFill>
              </a:rPr>
              <a:t>116</a:t>
            </a:r>
            <a:r>
              <a:rPr lang="en-US" altLang="ja-JP" dirty="0">
                <a:solidFill>
                  <a:schemeClr val="bg1"/>
                </a:solidFill>
              </a:rPr>
              <a:t>, 252001 (2016).</a:t>
            </a: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2153605" y="4197991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82" y="4700645"/>
            <a:ext cx="3674726" cy="36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3718" y="229506"/>
            <a:ext cx="11228174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Recent results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61236" y="5525657"/>
            <a:ext cx="825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G.S. Bali et al. (</a:t>
            </a:r>
            <a:r>
              <a:rPr lang="en-US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RQCD</a:t>
            </a:r>
            <a:r>
              <a:rPr lang="en-US" altLang="ja-JP" dirty="0">
                <a:solidFill>
                  <a:schemeClr val="bg1"/>
                </a:solidFill>
              </a:rPr>
              <a:t> Collaboration), Phys</a:t>
            </a:r>
            <a:r>
              <a:rPr lang="en-US" altLang="ja-JP" dirty="0" smtClean="0">
                <a:solidFill>
                  <a:schemeClr val="bg1"/>
                </a:solidFill>
              </a:rPr>
              <a:t>. Rev</a:t>
            </a:r>
            <a:r>
              <a:rPr lang="en-US" altLang="ja-JP" dirty="0">
                <a:solidFill>
                  <a:schemeClr val="bg1"/>
                </a:solidFill>
              </a:rPr>
              <a:t>. </a:t>
            </a:r>
            <a:r>
              <a:rPr lang="en-US" altLang="ja-JP" dirty="0" smtClean="0">
                <a:solidFill>
                  <a:schemeClr val="bg1"/>
                </a:solidFill>
              </a:rPr>
              <a:t>D </a:t>
            </a:r>
            <a:r>
              <a:rPr lang="en-US" altLang="ja-JP" b="1" dirty="0" smtClean="0">
                <a:solidFill>
                  <a:schemeClr val="bg1"/>
                </a:solidFill>
              </a:rPr>
              <a:t>93</a:t>
            </a:r>
            <a:r>
              <a:rPr lang="en-US" altLang="ja-JP" dirty="0" smtClean="0">
                <a:solidFill>
                  <a:schemeClr val="bg1"/>
                </a:solidFill>
              </a:rPr>
              <a:t>, 094504 (2016).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星 5 14"/>
          <p:cNvSpPr/>
          <p:nvPr/>
        </p:nvSpPr>
        <p:spPr>
          <a:xfrm>
            <a:off x="2153605" y="5590580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68" y="6146168"/>
            <a:ext cx="2324827" cy="2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8394240" y="1691690"/>
            <a:ext cx="2625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(Feynman-Hellmann)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216846" y="3205860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216846" y="4672106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229203" y="5998447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9007" y="1147550"/>
            <a:ext cx="8977595" cy="446612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85" y="5613676"/>
            <a:ext cx="2310388" cy="7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0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45634" y="286313"/>
            <a:ext cx="7087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for the </a:t>
            </a:r>
            <a:r>
              <a:rPr lang="el-GR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meson mass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99" y="1294562"/>
            <a:ext cx="7119250" cy="485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6131868" y="6273225"/>
            <a:ext cx="54340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9" name="左右矢印 8"/>
          <p:cNvSpPr/>
          <p:nvPr/>
        </p:nvSpPr>
        <p:spPr bwMode="auto">
          <a:xfrm>
            <a:off x="3881159" y="4824998"/>
            <a:ext cx="2788253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8" name="テキスト ボックス 1"/>
          <p:cNvSpPr txBox="1">
            <a:spLocks noChangeArrowheads="1"/>
          </p:cNvSpPr>
          <p:nvPr/>
        </p:nvSpPr>
        <p:spPr bwMode="auto">
          <a:xfrm>
            <a:off x="487370" y="1850504"/>
            <a:ext cx="42164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Most important parameter, that 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determines the behavior of the             </a:t>
            </a:r>
            <a:r>
              <a:rPr lang="el-GR" altLang="ja-JP" sz="2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meson mass at finite density: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テキスト ボックス 1"/>
          <p:cNvSpPr txBox="1">
            <a:spLocks noChangeArrowheads="1"/>
          </p:cNvSpPr>
          <p:nvPr/>
        </p:nvSpPr>
        <p:spPr bwMode="auto">
          <a:xfrm>
            <a:off x="286921" y="3380753"/>
            <a:ext cx="4089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Strangeness content of the nucleon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左右矢印 19"/>
          <p:cNvSpPr/>
          <p:nvPr/>
        </p:nvSpPr>
        <p:spPr bwMode="auto">
          <a:xfrm rot="3480739">
            <a:off x="2142064" y="4146008"/>
            <a:ext cx="984366" cy="341940"/>
          </a:xfrm>
          <a:prstGeom prst="left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84" y="4881188"/>
            <a:ext cx="2705637" cy="3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1266" y="296205"/>
            <a:ext cx="9028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Experimental </a:t>
            </a:r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from the E325 experiment (KEK)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977255" y="1461200"/>
            <a:ext cx="1604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Pole mass: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" name="直線矢印コネクタ 3"/>
          <p:cNvCxnSpPr>
            <a:cxnSpLocks noChangeShapeType="1"/>
          </p:cNvCxnSpPr>
          <p:nvPr/>
        </p:nvCxnSpPr>
        <p:spPr bwMode="auto">
          <a:xfrm flipH="1" flipV="1">
            <a:off x="5444308" y="2425673"/>
            <a:ext cx="287337" cy="4318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977255" y="3306531"/>
            <a:ext cx="2592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Pole width: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" name="直線矢印コネクタ 15"/>
          <p:cNvCxnSpPr>
            <a:cxnSpLocks noChangeShapeType="1"/>
          </p:cNvCxnSpPr>
          <p:nvPr/>
        </p:nvCxnSpPr>
        <p:spPr bwMode="auto">
          <a:xfrm flipH="1" flipV="1">
            <a:off x="5480992" y="4393568"/>
            <a:ext cx="288925" cy="4318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右矢印 17"/>
          <p:cNvSpPr>
            <a:spLocks noChangeArrowheads="1"/>
          </p:cNvSpPr>
          <p:nvPr/>
        </p:nvSpPr>
        <p:spPr bwMode="auto">
          <a:xfrm>
            <a:off x="7205018" y="1803463"/>
            <a:ext cx="590550" cy="679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テキスト ボックス 18"/>
          <p:cNvSpPr txBox="1">
            <a:spLocks noChangeArrowheads="1"/>
          </p:cNvSpPr>
          <p:nvPr/>
        </p:nvSpPr>
        <p:spPr bwMode="auto">
          <a:xfrm>
            <a:off x="7941618" y="1705038"/>
            <a:ext cx="28464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35 MeV negative mass shift at normal nuclear matter density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右矢印 22"/>
          <p:cNvSpPr>
            <a:spLocks noChangeArrowheads="1"/>
          </p:cNvSpPr>
          <p:nvPr/>
        </p:nvSpPr>
        <p:spPr bwMode="auto">
          <a:xfrm>
            <a:off x="7178032" y="3783377"/>
            <a:ext cx="588962" cy="679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4" name="テキスト ボックス 23"/>
          <p:cNvSpPr txBox="1">
            <a:spLocks noChangeArrowheads="1"/>
          </p:cNvSpPr>
          <p:nvPr/>
        </p:nvSpPr>
        <p:spPr bwMode="auto">
          <a:xfrm>
            <a:off x="7913043" y="3684952"/>
            <a:ext cx="27387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Increased width to        15 MeV at normal nuclear matter density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テキスト ボックス 24"/>
          <p:cNvSpPr txBox="1">
            <a:spLocks noChangeArrowheads="1"/>
          </p:cNvSpPr>
          <p:nvPr/>
        </p:nvSpPr>
        <p:spPr bwMode="auto">
          <a:xfrm>
            <a:off x="7254532" y="1030636"/>
            <a:ext cx="4937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R. Muto et al, Phys. Rev. Lett. 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98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042501 (2007).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 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04" y="1780848"/>
            <a:ext cx="3089275" cy="7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67" y="2991515"/>
            <a:ext cx="2154540" cy="23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04" y="3683004"/>
            <a:ext cx="3070225" cy="7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92" y="4928003"/>
            <a:ext cx="1472326" cy="25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2008455" y="5748506"/>
            <a:ext cx="88340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Fit to experimental data is performed with a simple </a:t>
            </a:r>
            <a:r>
              <a:rPr lang="en-US" altLang="ja-JP" sz="2000" dirty="0" err="1" smtClean="0">
                <a:solidFill>
                  <a:schemeClr val="bg1"/>
                </a:solidFill>
                <a:latin typeface="+mn-lt"/>
              </a:rPr>
              <a:t>Breit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-Wigner parametrization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テキスト ボックス 1"/>
          <p:cNvSpPr txBox="1">
            <a:spLocks noChangeArrowheads="1"/>
          </p:cNvSpPr>
          <p:nvPr/>
        </p:nvSpPr>
        <p:spPr bwMode="auto">
          <a:xfrm>
            <a:off x="2008455" y="5399385"/>
            <a:ext cx="7202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Caution!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テキスト ボックス 1"/>
          <p:cNvSpPr txBox="1">
            <a:spLocks noChangeArrowheads="1"/>
          </p:cNvSpPr>
          <p:nvPr/>
        </p:nvSpPr>
        <p:spPr bwMode="auto">
          <a:xfrm>
            <a:off x="2008455" y="6113782"/>
            <a:ext cx="7202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Too simple!?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053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05097" y="223679"/>
            <a:ext cx="786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Compare Theory with Experiment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01" y="1195817"/>
            <a:ext cx="71342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上下矢印 7"/>
          <p:cNvSpPr>
            <a:spLocks noChangeArrowheads="1"/>
          </p:cNvSpPr>
          <p:nvPr/>
        </p:nvSpPr>
        <p:spPr bwMode="auto">
          <a:xfrm>
            <a:off x="4954114" y="3510392"/>
            <a:ext cx="217487" cy="809625"/>
          </a:xfrm>
          <a:prstGeom prst="upDownArrow">
            <a:avLst>
              <a:gd name="adj1" fmla="val 36222"/>
              <a:gd name="adj2" fmla="val 4269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5" name="正方形/長方形 11"/>
          <p:cNvSpPr>
            <a:spLocks noChangeArrowheads="1"/>
          </p:cNvSpPr>
          <p:nvPr/>
        </p:nvSpPr>
        <p:spPr bwMode="auto">
          <a:xfrm>
            <a:off x="5191978" y="3510392"/>
            <a:ext cx="5580000" cy="809625"/>
          </a:xfrm>
          <a:prstGeom prst="rect">
            <a:avLst/>
          </a:prstGeom>
          <a:solidFill>
            <a:srgbClr val="00B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6" name="正方形/長方形 12"/>
          <p:cNvSpPr>
            <a:spLocks noChangeArrowheads="1"/>
          </p:cNvSpPr>
          <p:nvPr/>
        </p:nvSpPr>
        <p:spPr bwMode="auto">
          <a:xfrm>
            <a:off x="8179914" y="1338227"/>
            <a:ext cx="2867025" cy="3816000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8" name="右中かっこ 18"/>
          <p:cNvSpPr>
            <a:spLocks/>
          </p:cNvSpPr>
          <p:nvPr/>
        </p:nvSpPr>
        <p:spPr bwMode="auto">
          <a:xfrm>
            <a:off x="3643100" y="3235427"/>
            <a:ext cx="269614" cy="2471823"/>
          </a:xfrm>
          <a:prstGeom prst="rightBrace">
            <a:avLst>
              <a:gd name="adj1" fmla="val 8297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9" name="直線矢印コネクタ 8"/>
          <p:cNvCxnSpPr>
            <a:cxnSpLocks noChangeShapeType="1"/>
            <a:stCxn id="8" idx="1"/>
            <a:endCxn id="4" idx="2"/>
          </p:cNvCxnSpPr>
          <p:nvPr/>
        </p:nvCxnSpPr>
        <p:spPr bwMode="auto">
          <a:xfrm flipV="1">
            <a:off x="3912714" y="3915205"/>
            <a:ext cx="1110754" cy="556134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上下矢印 9"/>
          <p:cNvSpPr>
            <a:spLocks noChangeArrowheads="1"/>
          </p:cNvSpPr>
          <p:nvPr/>
        </p:nvSpPr>
        <p:spPr bwMode="auto">
          <a:xfrm>
            <a:off x="4219101" y="4320017"/>
            <a:ext cx="396875" cy="893762"/>
          </a:xfrm>
          <a:prstGeom prst="upDownArrow">
            <a:avLst>
              <a:gd name="adj1" fmla="val 50000"/>
              <a:gd name="adj2" fmla="val 499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右中かっこ 11"/>
          <p:cNvSpPr/>
          <p:nvPr/>
        </p:nvSpPr>
        <p:spPr bwMode="auto">
          <a:xfrm>
            <a:off x="9461659" y="3915204"/>
            <a:ext cx="373380" cy="3060668"/>
          </a:xfrm>
          <a:prstGeom prst="rightBrac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cxnSp>
        <p:nvCxnSpPr>
          <p:cNvPr id="18" name="直線矢印コネクタ 17"/>
          <p:cNvCxnSpPr>
            <a:cxnSpLocks noChangeShapeType="1"/>
          </p:cNvCxnSpPr>
          <p:nvPr/>
        </p:nvCxnSpPr>
        <p:spPr bwMode="auto">
          <a:xfrm flipH="1">
            <a:off x="9648350" y="5629427"/>
            <a:ext cx="1" cy="53130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テキスト ボックス 1"/>
          <p:cNvSpPr txBox="1">
            <a:spLocks noChangeArrowheads="1"/>
          </p:cNvSpPr>
          <p:nvPr/>
        </p:nvSpPr>
        <p:spPr bwMode="auto">
          <a:xfrm>
            <a:off x="5333577" y="3715149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4" name="テキスト ボックス 1"/>
          <p:cNvSpPr txBox="1">
            <a:spLocks noChangeArrowheads="1"/>
          </p:cNvSpPr>
          <p:nvPr/>
        </p:nvSpPr>
        <p:spPr bwMode="auto">
          <a:xfrm>
            <a:off x="8868639" y="1472654"/>
            <a:ext cx="155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Sum Rules + 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5" name="正方形/長方形 12"/>
          <p:cNvSpPr>
            <a:spLocks noChangeArrowheads="1"/>
          </p:cNvSpPr>
          <p:nvPr/>
        </p:nvSpPr>
        <p:spPr bwMode="auto">
          <a:xfrm>
            <a:off x="5475309" y="1336427"/>
            <a:ext cx="1516517" cy="3816000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26" name="テキスト ボックス 1"/>
          <p:cNvSpPr txBox="1">
            <a:spLocks noChangeArrowheads="1"/>
          </p:cNvSpPr>
          <p:nvPr/>
        </p:nvSpPr>
        <p:spPr bwMode="auto">
          <a:xfrm>
            <a:off x="5495778" y="4536167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Lattice QCD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7" name="テキスト ボックス 1"/>
          <p:cNvSpPr txBox="1">
            <a:spLocks noChangeArrowheads="1"/>
          </p:cNvSpPr>
          <p:nvPr/>
        </p:nvSpPr>
        <p:spPr bwMode="auto">
          <a:xfrm>
            <a:off x="330563" y="2705818"/>
            <a:ext cx="24984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Not consistent?</a:t>
            </a:r>
            <a:endParaRPr lang="ja-JP" altLang="en-U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1749" y="4227959"/>
            <a:ext cx="2471823" cy="4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42" y="6236465"/>
            <a:ext cx="3033609" cy="2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  <p:bldP spid="12" grpId="0" animBg="1"/>
      <p:bldP spid="23" grpId="0"/>
      <p:bldP spid="24" grpId="0"/>
      <p:bldP spid="25" grpId="0" animBg="1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58" y="1257600"/>
            <a:ext cx="71342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11"/>
          <p:cNvSpPr>
            <a:spLocks noChangeArrowheads="1"/>
          </p:cNvSpPr>
          <p:nvPr/>
        </p:nvSpPr>
        <p:spPr bwMode="auto">
          <a:xfrm>
            <a:off x="3375535" y="3572175"/>
            <a:ext cx="5580000" cy="809625"/>
          </a:xfrm>
          <a:prstGeom prst="rect">
            <a:avLst/>
          </a:prstGeom>
          <a:solidFill>
            <a:srgbClr val="00B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8" name="正方形/長方形 12"/>
          <p:cNvSpPr>
            <a:spLocks noChangeArrowheads="1"/>
          </p:cNvSpPr>
          <p:nvPr/>
        </p:nvSpPr>
        <p:spPr bwMode="auto">
          <a:xfrm>
            <a:off x="6363471" y="1400010"/>
            <a:ext cx="2867025" cy="3816000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1" name="上下矢印 10"/>
          <p:cNvSpPr>
            <a:spLocks noChangeArrowheads="1"/>
          </p:cNvSpPr>
          <p:nvPr/>
        </p:nvSpPr>
        <p:spPr bwMode="auto">
          <a:xfrm>
            <a:off x="2402658" y="4381800"/>
            <a:ext cx="396875" cy="893762"/>
          </a:xfrm>
          <a:prstGeom prst="upDownArrow">
            <a:avLst>
              <a:gd name="adj1" fmla="val 50000"/>
              <a:gd name="adj2" fmla="val 499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3" name="テキスト ボックス 1"/>
          <p:cNvSpPr txBox="1">
            <a:spLocks noChangeArrowheads="1"/>
          </p:cNvSpPr>
          <p:nvPr/>
        </p:nvSpPr>
        <p:spPr bwMode="auto">
          <a:xfrm>
            <a:off x="3517134" y="3776932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4" name="テキスト ボックス 1"/>
          <p:cNvSpPr txBox="1">
            <a:spLocks noChangeArrowheads="1"/>
          </p:cNvSpPr>
          <p:nvPr/>
        </p:nvSpPr>
        <p:spPr bwMode="auto">
          <a:xfrm>
            <a:off x="7052196" y="1534437"/>
            <a:ext cx="155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Sum Rules + 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5" name="正方形/長方形 12"/>
          <p:cNvSpPr>
            <a:spLocks noChangeArrowheads="1"/>
          </p:cNvSpPr>
          <p:nvPr/>
        </p:nvSpPr>
        <p:spPr bwMode="auto">
          <a:xfrm>
            <a:off x="4965950" y="1400010"/>
            <a:ext cx="2885576" cy="3816000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5492775" y="4598850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Lattice QCD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54057" y="359309"/>
            <a:ext cx="395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BMW version: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411722" y="2953265"/>
            <a:ext cx="1297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solidFill>
                  <a:schemeClr val="bg1"/>
                </a:solidFill>
              </a:rPr>
              <a:t>?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58" y="1257600"/>
            <a:ext cx="71342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11"/>
          <p:cNvSpPr>
            <a:spLocks noChangeArrowheads="1"/>
          </p:cNvSpPr>
          <p:nvPr/>
        </p:nvSpPr>
        <p:spPr bwMode="auto">
          <a:xfrm>
            <a:off x="3375535" y="3572175"/>
            <a:ext cx="5580000" cy="809625"/>
          </a:xfrm>
          <a:prstGeom prst="rect">
            <a:avLst/>
          </a:prstGeom>
          <a:solidFill>
            <a:srgbClr val="00B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8" name="正方形/長方形 12"/>
          <p:cNvSpPr>
            <a:spLocks noChangeArrowheads="1"/>
          </p:cNvSpPr>
          <p:nvPr/>
        </p:nvSpPr>
        <p:spPr bwMode="auto">
          <a:xfrm>
            <a:off x="6363471" y="1400010"/>
            <a:ext cx="2867025" cy="3816000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1" name="上下矢印 10"/>
          <p:cNvSpPr>
            <a:spLocks noChangeArrowheads="1"/>
          </p:cNvSpPr>
          <p:nvPr/>
        </p:nvSpPr>
        <p:spPr bwMode="auto">
          <a:xfrm>
            <a:off x="2402658" y="4381800"/>
            <a:ext cx="396875" cy="893762"/>
          </a:xfrm>
          <a:prstGeom prst="upDownArrow">
            <a:avLst>
              <a:gd name="adj1" fmla="val 50000"/>
              <a:gd name="adj2" fmla="val 499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3" name="テキスト ボックス 1"/>
          <p:cNvSpPr txBox="1">
            <a:spLocks noChangeArrowheads="1"/>
          </p:cNvSpPr>
          <p:nvPr/>
        </p:nvSpPr>
        <p:spPr bwMode="auto">
          <a:xfrm>
            <a:off x="3517134" y="3776932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4" name="テキスト ボックス 1"/>
          <p:cNvSpPr txBox="1">
            <a:spLocks noChangeArrowheads="1"/>
          </p:cNvSpPr>
          <p:nvPr/>
        </p:nvSpPr>
        <p:spPr bwMode="auto">
          <a:xfrm>
            <a:off x="7052196" y="1534437"/>
            <a:ext cx="155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Sum Rules + 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5" name="正方形/長方形 12"/>
          <p:cNvSpPr>
            <a:spLocks noChangeArrowheads="1"/>
          </p:cNvSpPr>
          <p:nvPr/>
        </p:nvSpPr>
        <p:spPr bwMode="auto">
          <a:xfrm>
            <a:off x="4311549" y="1400010"/>
            <a:ext cx="433446" cy="3816000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3801791" y="4652119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C000"/>
                </a:solidFill>
                <a:latin typeface="+mj-lt"/>
              </a:rPr>
              <a:t>Lattice QCD</a:t>
            </a:r>
            <a:r>
              <a:rPr lang="en-US" altLang="ja-JP" sz="2000" dirty="0" smtClean="0">
                <a:solidFill>
                  <a:srgbClr val="FFC000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04653" y="325142"/>
            <a:ext cx="331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χQCD</a:t>
            </a:r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version: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258612" y="2953265"/>
            <a:ext cx="1297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solidFill>
                  <a:schemeClr val="bg1"/>
                </a:solidFill>
              </a:rPr>
              <a:t>??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28745" y="404216"/>
            <a:ext cx="534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Issues of </a:t>
            </a:r>
            <a:r>
              <a:rPr lang="en-US" altLang="ja-JP" sz="36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Borel</a:t>
            </a:r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sum rules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4230" y="1558100"/>
            <a:ext cx="9231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Details of the spectral function cannot be studied                        (e.g. width)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4230" y="2946929"/>
            <a:ext cx="8545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Higher order OPE terms are always present                (e.g. four-quark condensates at dimension 6)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44230" y="4417168"/>
            <a:ext cx="8545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Use a model to compute the complete spectral function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1393371" y="4535384"/>
            <a:ext cx="587829" cy="348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星 5 9"/>
          <p:cNvSpPr/>
          <p:nvPr/>
        </p:nvSpPr>
        <p:spPr>
          <a:xfrm>
            <a:off x="1719942" y="1714648"/>
            <a:ext cx="261258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星 5 10"/>
          <p:cNvSpPr/>
          <p:nvPr/>
        </p:nvSpPr>
        <p:spPr>
          <a:xfrm>
            <a:off x="1719942" y="3179444"/>
            <a:ext cx="261258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44230" y="5625483"/>
            <a:ext cx="8545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Use moments to probe specific condensates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1393371" y="5743699"/>
            <a:ext cx="587829" cy="348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6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533419" y="195126"/>
            <a:ext cx="389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Starting point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右矢印 17"/>
          <p:cNvSpPr>
            <a:spLocks noChangeArrowheads="1"/>
          </p:cNvSpPr>
          <p:nvPr/>
        </p:nvSpPr>
        <p:spPr bwMode="auto">
          <a:xfrm rot="5400000">
            <a:off x="3302986" y="3092092"/>
            <a:ext cx="3278755" cy="8178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6395502" y="1524302"/>
            <a:ext cx="50378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Rewrite using hadronic degrees of freedom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8524787" y="6350836"/>
            <a:ext cx="675394" cy="8876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1"/>
          <p:cNvSpPr txBox="1">
            <a:spLocks noChangeArrowheads="1"/>
          </p:cNvSpPr>
          <p:nvPr/>
        </p:nvSpPr>
        <p:spPr bwMode="auto">
          <a:xfrm>
            <a:off x="9227872" y="6205605"/>
            <a:ext cx="1667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err="1" smtClean="0">
                <a:solidFill>
                  <a:schemeClr val="bg1"/>
                </a:solidFill>
                <a:latin typeface="+mn-lt"/>
              </a:rPr>
              <a:t>Kaon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 loops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36" y="869563"/>
            <a:ext cx="6462415" cy="73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84" y="441395"/>
            <a:ext cx="2910300" cy="4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59" y="3179387"/>
            <a:ext cx="2796483" cy="5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88" y="5339462"/>
            <a:ext cx="7037401" cy="10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6422239" y="2489966"/>
            <a:ext cx="4472731" cy="304160"/>
            <a:chOff x="2026508" y="2371712"/>
            <a:chExt cx="5682941" cy="445636"/>
          </a:xfrm>
        </p:grpSpPr>
        <p:sp>
          <p:nvSpPr>
            <p:cNvPr id="13" name="フリーフォーム 12"/>
            <p:cNvSpPr/>
            <p:nvPr/>
          </p:nvSpPr>
          <p:spPr>
            <a:xfrm>
              <a:off x="2026508" y="2372490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3781168" y="2594919"/>
              <a:ext cx="217478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3780000" y="2520000"/>
              <a:ext cx="217478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フリーフォーム 15"/>
            <p:cNvSpPr/>
            <p:nvPr/>
          </p:nvSpPr>
          <p:spPr>
            <a:xfrm rot="10800000">
              <a:off x="5954789" y="2371712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672000" y="2484000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5874470" y="2465371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2" name="図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088" y="2202170"/>
            <a:ext cx="178837" cy="2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円/楕円 22"/>
          <p:cNvSpPr/>
          <p:nvPr/>
        </p:nvSpPr>
        <p:spPr>
          <a:xfrm>
            <a:off x="8496000" y="2457815"/>
            <a:ext cx="324000" cy="324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8820000" y="2600832"/>
            <a:ext cx="757188" cy="102512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3" idx="2"/>
          </p:cNvCxnSpPr>
          <p:nvPr/>
        </p:nvCxnSpPr>
        <p:spPr>
          <a:xfrm flipH="1">
            <a:off x="7831239" y="2619815"/>
            <a:ext cx="664761" cy="105533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/楕円 25"/>
          <p:cNvSpPr/>
          <p:nvPr/>
        </p:nvSpPr>
        <p:spPr>
          <a:xfrm>
            <a:off x="7686000" y="3159815"/>
            <a:ext cx="2066699" cy="20664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7570970" y="3984934"/>
            <a:ext cx="2296757" cy="394290"/>
            <a:chOff x="4385459" y="4693771"/>
            <a:chExt cx="3189233" cy="469066"/>
          </a:xfrm>
        </p:grpSpPr>
        <p:cxnSp>
          <p:nvCxnSpPr>
            <p:cNvPr id="28" name="直線コネクタ 27"/>
            <p:cNvCxnSpPr>
              <a:endCxn id="29" idx="2"/>
            </p:cNvCxnSpPr>
            <p:nvPr/>
          </p:nvCxnSpPr>
          <p:spPr>
            <a:xfrm>
              <a:off x="4385459" y="4934237"/>
              <a:ext cx="38305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円/楕円 28"/>
            <p:cNvSpPr/>
            <p:nvPr/>
          </p:nvSpPr>
          <p:spPr>
            <a:xfrm>
              <a:off x="4768518" y="4705637"/>
              <a:ext cx="543698" cy="4572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5695275" y="4705637"/>
              <a:ext cx="543698" cy="4572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コネクタ 30"/>
            <p:cNvCxnSpPr>
              <a:stCxn id="29" idx="6"/>
              <a:endCxn id="30" idx="2"/>
            </p:cNvCxnSpPr>
            <p:nvPr/>
          </p:nvCxnSpPr>
          <p:spPr>
            <a:xfrm>
              <a:off x="5312216" y="4934237"/>
              <a:ext cx="38305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stCxn id="30" idx="6"/>
              <a:endCxn id="33" idx="2"/>
            </p:cNvCxnSpPr>
            <p:nvPr/>
          </p:nvCxnSpPr>
          <p:spPr>
            <a:xfrm flipV="1">
              <a:off x="6238973" y="4922371"/>
              <a:ext cx="383059" cy="1186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円/楕円 32"/>
            <p:cNvSpPr/>
            <p:nvPr/>
          </p:nvSpPr>
          <p:spPr>
            <a:xfrm>
              <a:off x="6622032" y="4693771"/>
              <a:ext cx="543698" cy="4572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" name="直線コネクタ 33"/>
            <p:cNvCxnSpPr>
              <a:stCxn id="33" idx="6"/>
            </p:cNvCxnSpPr>
            <p:nvPr/>
          </p:nvCxnSpPr>
          <p:spPr>
            <a:xfrm>
              <a:off x="7165730" y="4922371"/>
              <a:ext cx="4089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図 3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58" y="3698966"/>
            <a:ext cx="344926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1" name="図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631" y="4420915"/>
            <a:ext cx="332786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2" name="図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72" y="3659590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3" name="図 4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25" y="4494270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4" name="図 4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15" y="4482641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5" name="図 4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07" y="3664910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7" name="テキスト ボックス 1"/>
          <p:cNvSpPr txBox="1">
            <a:spLocks noChangeArrowheads="1"/>
          </p:cNvSpPr>
          <p:nvPr/>
        </p:nvSpPr>
        <p:spPr bwMode="auto">
          <a:xfrm>
            <a:off x="7235817" y="1830242"/>
            <a:ext cx="3357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(vector dominance model)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2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21" grpId="0"/>
      <p:bldP spid="23" grpId="0" animBg="1"/>
      <p:bldP spid="26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990901" y="312467"/>
            <a:ext cx="496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Vacuum spectrum</a:t>
            </a:r>
            <a:endParaRPr kumimoji="1" lang="en-US" altLang="ja-JP" sz="4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471" y="1512429"/>
            <a:ext cx="5962365" cy="4286089"/>
          </a:xfrm>
          <a:prstGeom prst="rect">
            <a:avLst/>
          </a:prstGeom>
        </p:spPr>
      </p:pic>
      <p:sp>
        <p:nvSpPr>
          <p:cNvPr id="11" name="テキスト ボックス 1"/>
          <p:cNvSpPr txBox="1">
            <a:spLocks noChangeArrowheads="1"/>
          </p:cNvSpPr>
          <p:nvPr/>
        </p:nvSpPr>
        <p:spPr bwMode="auto">
          <a:xfrm>
            <a:off x="253267" y="6074785"/>
            <a:ext cx="6219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 smtClean="0">
                <a:solidFill>
                  <a:schemeClr val="bg1"/>
                </a:solidFill>
                <a:latin typeface="+mn-lt"/>
              </a:rPr>
              <a:t>Data from</a:t>
            </a:r>
          </a:p>
          <a:p>
            <a:r>
              <a:rPr lang="en-US" altLang="ja-JP" sz="1600" dirty="0" smtClean="0">
                <a:solidFill>
                  <a:schemeClr val="bg1"/>
                </a:solidFill>
                <a:latin typeface="+mn-lt"/>
              </a:rPr>
              <a:t>J.P. Lees et al. (BABAR Collaboration), Phys. Rev. D </a:t>
            </a:r>
            <a:r>
              <a:rPr lang="en-US" altLang="ja-JP" sz="1600" b="1" dirty="0" smtClean="0">
                <a:solidFill>
                  <a:schemeClr val="bg1"/>
                </a:solidFill>
                <a:latin typeface="+mn-lt"/>
              </a:rPr>
              <a:t>88</a:t>
            </a:r>
            <a:r>
              <a:rPr lang="en-US" altLang="ja-JP" sz="1600" dirty="0" smtClean="0">
                <a:solidFill>
                  <a:schemeClr val="bg1"/>
                </a:solidFill>
                <a:latin typeface="+mn-lt"/>
              </a:rPr>
              <a:t>, 032013 (2013).</a:t>
            </a:r>
            <a:endParaRPr lang="ja-JP" alt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下矢印 14"/>
          <p:cNvSpPr/>
          <p:nvPr/>
        </p:nvSpPr>
        <p:spPr bwMode="auto">
          <a:xfrm rot="16200000">
            <a:off x="4020638" y="1586408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1503048" y="2448720"/>
            <a:ext cx="14369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(Vacuum)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テキスト ボックス 1"/>
          <p:cNvSpPr txBox="1">
            <a:spLocks noChangeArrowheads="1"/>
          </p:cNvSpPr>
          <p:nvPr/>
        </p:nvSpPr>
        <p:spPr bwMode="auto">
          <a:xfrm>
            <a:off x="954539" y="3169042"/>
            <a:ext cx="3281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How</a:t>
            </a:r>
            <a:r>
              <a:rPr lang="ja-JP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is this spectrum  modified in nuclear matter?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954539" y="4023042"/>
            <a:ext cx="32814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Is the (modified) spectral function consistent with    QCD sum rules?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6" y="1741654"/>
            <a:ext cx="2245086" cy="61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73255" y="338817"/>
            <a:ext cx="652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What happens in nuclear matter?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0" name="テキスト ボックス 1"/>
          <p:cNvSpPr txBox="1">
            <a:spLocks noChangeArrowheads="1"/>
          </p:cNvSpPr>
          <p:nvPr/>
        </p:nvSpPr>
        <p:spPr bwMode="auto">
          <a:xfrm>
            <a:off x="5467559" y="4198854"/>
            <a:ext cx="29303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Forward KN (or KN) scattering amplitude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5" name="直線コネクタ 94"/>
          <p:cNvCxnSpPr/>
          <p:nvPr/>
        </p:nvCxnSpPr>
        <p:spPr>
          <a:xfrm>
            <a:off x="6471860" y="4275056"/>
            <a:ext cx="12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大かっこ 96"/>
          <p:cNvSpPr/>
          <p:nvPr/>
        </p:nvSpPr>
        <p:spPr>
          <a:xfrm>
            <a:off x="4834944" y="5041364"/>
            <a:ext cx="3356288" cy="1072090"/>
          </a:xfrm>
          <a:prstGeom prst="bracketPair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1"/>
          <p:cNvSpPr txBox="1">
            <a:spLocks noChangeArrowheads="1"/>
          </p:cNvSpPr>
          <p:nvPr/>
        </p:nvSpPr>
        <p:spPr bwMode="auto">
          <a:xfrm>
            <a:off x="5031946" y="5097791"/>
            <a:ext cx="31592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If working at linear order in density, the free scattering amplitudes can be used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83" name="グループ化 82"/>
          <p:cNvGrpSpPr/>
          <p:nvPr/>
        </p:nvGrpSpPr>
        <p:grpSpPr>
          <a:xfrm>
            <a:off x="3398815" y="2450327"/>
            <a:ext cx="762789" cy="761020"/>
            <a:chOff x="4487699" y="1128773"/>
            <a:chExt cx="762789" cy="761020"/>
          </a:xfrm>
        </p:grpSpPr>
        <p:sp>
          <p:nvSpPr>
            <p:cNvPr id="84" name="円/楕円 83"/>
            <p:cNvSpPr/>
            <p:nvPr/>
          </p:nvSpPr>
          <p:spPr>
            <a:xfrm>
              <a:off x="4487699" y="1128773"/>
              <a:ext cx="762789" cy="761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4671350" y="1158877"/>
              <a:ext cx="530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>
                  <a:solidFill>
                    <a:schemeClr val="tx2"/>
                  </a:solidFill>
                </a:rPr>
                <a:t>P</a:t>
              </a:r>
              <a:endParaRPr kumimoji="1" lang="ja-JP" altLang="en-US" sz="3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2241968" y="2465119"/>
            <a:ext cx="762789" cy="761020"/>
            <a:chOff x="6124403" y="1327613"/>
            <a:chExt cx="762789" cy="761020"/>
          </a:xfrm>
        </p:grpSpPr>
        <p:sp>
          <p:nvSpPr>
            <p:cNvPr id="81" name="円/楕円 80"/>
            <p:cNvSpPr/>
            <p:nvPr/>
          </p:nvSpPr>
          <p:spPr>
            <a:xfrm>
              <a:off x="6124403" y="1327613"/>
              <a:ext cx="762789" cy="7610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6277040" y="1359627"/>
              <a:ext cx="530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>
                  <a:solidFill>
                    <a:schemeClr val="tx2"/>
                  </a:solidFill>
                </a:rPr>
                <a:t>N</a:t>
              </a:r>
              <a:endParaRPr kumimoji="1" lang="ja-JP" altLang="en-US" sz="3600" dirty="0">
                <a:solidFill>
                  <a:schemeClr val="tx2"/>
                </a:solidFill>
              </a:endParaRPr>
            </a:p>
          </p:txBody>
        </p:sp>
      </p:grpSp>
      <p:sp>
        <p:nvSpPr>
          <p:cNvPr id="4" name="フリーフォーム 3"/>
          <p:cNvSpPr/>
          <p:nvPr/>
        </p:nvSpPr>
        <p:spPr>
          <a:xfrm>
            <a:off x="351708" y="2098345"/>
            <a:ext cx="1754660" cy="444858"/>
          </a:xfrm>
          <a:custGeom>
            <a:avLst/>
            <a:gdLst>
              <a:gd name="connsiteX0" fmla="*/ 0 w 2137719"/>
              <a:gd name="connsiteY0" fmla="*/ 275894 h 461274"/>
              <a:gd name="connsiteX1" fmla="*/ 271848 w 2137719"/>
              <a:gd name="connsiteY1" fmla="*/ 4045 h 461274"/>
              <a:gd name="connsiteX2" fmla="*/ 630194 w 2137719"/>
              <a:gd name="connsiteY2" fmla="*/ 461245 h 461274"/>
              <a:gd name="connsiteX3" fmla="*/ 939113 w 2137719"/>
              <a:gd name="connsiteY3" fmla="*/ 28759 h 461274"/>
              <a:gd name="connsiteX4" fmla="*/ 1223319 w 2137719"/>
              <a:gd name="connsiteY4" fmla="*/ 411818 h 461274"/>
              <a:gd name="connsiteX5" fmla="*/ 1495167 w 2137719"/>
              <a:gd name="connsiteY5" fmla="*/ 16402 h 461274"/>
              <a:gd name="connsiteX6" fmla="*/ 1841157 w 2137719"/>
              <a:gd name="connsiteY6" fmla="*/ 424175 h 461274"/>
              <a:gd name="connsiteX7" fmla="*/ 2137719 w 2137719"/>
              <a:gd name="connsiteY7" fmla="*/ 16402 h 461274"/>
              <a:gd name="connsiteX8" fmla="*/ 2137719 w 2137719"/>
              <a:gd name="connsiteY8" fmla="*/ 16402 h 461274"/>
              <a:gd name="connsiteX0" fmla="*/ 0 w 2137719"/>
              <a:gd name="connsiteY0" fmla="*/ 275894 h 485964"/>
              <a:gd name="connsiteX1" fmla="*/ 271848 w 2137719"/>
              <a:gd name="connsiteY1" fmla="*/ 4045 h 485964"/>
              <a:gd name="connsiteX2" fmla="*/ 630194 w 2137719"/>
              <a:gd name="connsiteY2" fmla="*/ 461245 h 485964"/>
              <a:gd name="connsiteX3" fmla="*/ 939113 w 2137719"/>
              <a:gd name="connsiteY3" fmla="*/ 28759 h 485964"/>
              <a:gd name="connsiteX4" fmla="*/ 1210963 w 2137719"/>
              <a:gd name="connsiteY4" fmla="*/ 485958 h 485964"/>
              <a:gd name="connsiteX5" fmla="*/ 1495167 w 2137719"/>
              <a:gd name="connsiteY5" fmla="*/ 16402 h 485964"/>
              <a:gd name="connsiteX6" fmla="*/ 1841157 w 2137719"/>
              <a:gd name="connsiteY6" fmla="*/ 424175 h 485964"/>
              <a:gd name="connsiteX7" fmla="*/ 2137719 w 2137719"/>
              <a:gd name="connsiteY7" fmla="*/ 16402 h 485964"/>
              <a:gd name="connsiteX8" fmla="*/ 2137719 w 2137719"/>
              <a:gd name="connsiteY8" fmla="*/ 16402 h 485964"/>
              <a:gd name="connsiteX0" fmla="*/ 0 w 2038865"/>
              <a:gd name="connsiteY0" fmla="*/ 395721 h 482223"/>
              <a:gd name="connsiteX1" fmla="*/ 172994 w 2038865"/>
              <a:gd name="connsiteY1" fmla="*/ 304 h 482223"/>
              <a:gd name="connsiteX2" fmla="*/ 531340 w 2038865"/>
              <a:gd name="connsiteY2" fmla="*/ 457504 h 482223"/>
              <a:gd name="connsiteX3" fmla="*/ 840259 w 2038865"/>
              <a:gd name="connsiteY3" fmla="*/ 25018 h 482223"/>
              <a:gd name="connsiteX4" fmla="*/ 1112109 w 2038865"/>
              <a:gd name="connsiteY4" fmla="*/ 482217 h 482223"/>
              <a:gd name="connsiteX5" fmla="*/ 1396313 w 2038865"/>
              <a:gd name="connsiteY5" fmla="*/ 12661 h 482223"/>
              <a:gd name="connsiteX6" fmla="*/ 1742303 w 2038865"/>
              <a:gd name="connsiteY6" fmla="*/ 420434 h 482223"/>
              <a:gd name="connsiteX7" fmla="*/ 2038865 w 2038865"/>
              <a:gd name="connsiteY7" fmla="*/ 12661 h 482223"/>
              <a:gd name="connsiteX8" fmla="*/ 2038865 w 2038865"/>
              <a:gd name="connsiteY8" fmla="*/ 12661 h 482223"/>
              <a:gd name="connsiteX0" fmla="*/ 0 w 2038865"/>
              <a:gd name="connsiteY0" fmla="*/ 395751 h 482253"/>
              <a:gd name="connsiteX1" fmla="*/ 172994 w 2038865"/>
              <a:gd name="connsiteY1" fmla="*/ 334 h 482253"/>
              <a:gd name="connsiteX2" fmla="*/ 531340 w 2038865"/>
              <a:gd name="connsiteY2" fmla="*/ 457534 h 482253"/>
              <a:gd name="connsiteX3" fmla="*/ 840259 w 2038865"/>
              <a:gd name="connsiteY3" fmla="*/ 25048 h 482253"/>
              <a:gd name="connsiteX4" fmla="*/ 1112109 w 2038865"/>
              <a:gd name="connsiteY4" fmla="*/ 482247 h 482253"/>
              <a:gd name="connsiteX5" fmla="*/ 1396313 w 2038865"/>
              <a:gd name="connsiteY5" fmla="*/ 12691 h 482253"/>
              <a:gd name="connsiteX6" fmla="*/ 1742303 w 2038865"/>
              <a:gd name="connsiteY6" fmla="*/ 420464 h 482253"/>
              <a:gd name="connsiteX7" fmla="*/ 2038865 w 2038865"/>
              <a:gd name="connsiteY7" fmla="*/ 12691 h 482253"/>
              <a:gd name="connsiteX8" fmla="*/ 2038865 w 2038865"/>
              <a:gd name="connsiteY8" fmla="*/ 12691 h 482253"/>
              <a:gd name="connsiteX0" fmla="*/ 0 w 2038865"/>
              <a:gd name="connsiteY0" fmla="*/ 395751 h 494605"/>
              <a:gd name="connsiteX1" fmla="*/ 172994 w 2038865"/>
              <a:gd name="connsiteY1" fmla="*/ 334 h 494605"/>
              <a:gd name="connsiteX2" fmla="*/ 531340 w 2038865"/>
              <a:gd name="connsiteY2" fmla="*/ 457534 h 494605"/>
              <a:gd name="connsiteX3" fmla="*/ 840259 w 2038865"/>
              <a:gd name="connsiteY3" fmla="*/ 25048 h 494605"/>
              <a:gd name="connsiteX4" fmla="*/ 1112109 w 2038865"/>
              <a:gd name="connsiteY4" fmla="*/ 482247 h 494605"/>
              <a:gd name="connsiteX5" fmla="*/ 1396313 w 2038865"/>
              <a:gd name="connsiteY5" fmla="*/ 12691 h 494605"/>
              <a:gd name="connsiteX6" fmla="*/ 1705232 w 2038865"/>
              <a:gd name="connsiteY6" fmla="*/ 494605 h 494605"/>
              <a:gd name="connsiteX7" fmla="*/ 2038865 w 2038865"/>
              <a:gd name="connsiteY7" fmla="*/ 12691 h 494605"/>
              <a:gd name="connsiteX8" fmla="*/ 2038865 w 2038865"/>
              <a:gd name="connsiteY8" fmla="*/ 12691 h 494605"/>
              <a:gd name="connsiteX0" fmla="*/ 0 w 2041616"/>
              <a:gd name="connsiteY0" fmla="*/ 415704 h 514558"/>
              <a:gd name="connsiteX1" fmla="*/ 172994 w 2041616"/>
              <a:gd name="connsiteY1" fmla="*/ 20287 h 514558"/>
              <a:gd name="connsiteX2" fmla="*/ 531340 w 2041616"/>
              <a:gd name="connsiteY2" fmla="*/ 477487 h 514558"/>
              <a:gd name="connsiteX3" fmla="*/ 840259 w 2041616"/>
              <a:gd name="connsiteY3" fmla="*/ 45001 h 514558"/>
              <a:gd name="connsiteX4" fmla="*/ 1112109 w 2041616"/>
              <a:gd name="connsiteY4" fmla="*/ 502200 h 514558"/>
              <a:gd name="connsiteX5" fmla="*/ 1396313 w 2041616"/>
              <a:gd name="connsiteY5" fmla="*/ 32644 h 514558"/>
              <a:gd name="connsiteX6" fmla="*/ 1705232 w 2041616"/>
              <a:gd name="connsiteY6" fmla="*/ 514558 h 514558"/>
              <a:gd name="connsiteX7" fmla="*/ 2038865 w 2041616"/>
              <a:gd name="connsiteY7" fmla="*/ 32644 h 514558"/>
              <a:gd name="connsiteX8" fmla="*/ 1853513 w 2041616"/>
              <a:gd name="connsiteY8" fmla="*/ 45001 h 514558"/>
              <a:gd name="connsiteX0" fmla="*/ 0 w 2038865"/>
              <a:gd name="connsiteY0" fmla="*/ 395752 h 494606"/>
              <a:gd name="connsiteX1" fmla="*/ 172994 w 2038865"/>
              <a:gd name="connsiteY1" fmla="*/ 335 h 494606"/>
              <a:gd name="connsiteX2" fmla="*/ 531340 w 2038865"/>
              <a:gd name="connsiteY2" fmla="*/ 457535 h 494606"/>
              <a:gd name="connsiteX3" fmla="*/ 840259 w 2038865"/>
              <a:gd name="connsiteY3" fmla="*/ 25049 h 494606"/>
              <a:gd name="connsiteX4" fmla="*/ 1112109 w 2038865"/>
              <a:gd name="connsiteY4" fmla="*/ 482248 h 494606"/>
              <a:gd name="connsiteX5" fmla="*/ 1396313 w 2038865"/>
              <a:gd name="connsiteY5" fmla="*/ 12692 h 494606"/>
              <a:gd name="connsiteX6" fmla="*/ 1705232 w 2038865"/>
              <a:gd name="connsiteY6" fmla="*/ 494606 h 494606"/>
              <a:gd name="connsiteX7" fmla="*/ 2038865 w 2038865"/>
              <a:gd name="connsiteY7" fmla="*/ 12692 h 494606"/>
              <a:gd name="connsiteX0" fmla="*/ 0 w 1940011"/>
              <a:gd name="connsiteY0" fmla="*/ 395752 h 494638"/>
              <a:gd name="connsiteX1" fmla="*/ 172994 w 1940011"/>
              <a:gd name="connsiteY1" fmla="*/ 335 h 494638"/>
              <a:gd name="connsiteX2" fmla="*/ 531340 w 1940011"/>
              <a:gd name="connsiteY2" fmla="*/ 457535 h 494638"/>
              <a:gd name="connsiteX3" fmla="*/ 840259 w 1940011"/>
              <a:gd name="connsiteY3" fmla="*/ 25049 h 494638"/>
              <a:gd name="connsiteX4" fmla="*/ 1112109 w 1940011"/>
              <a:gd name="connsiteY4" fmla="*/ 482248 h 494638"/>
              <a:gd name="connsiteX5" fmla="*/ 1396313 w 1940011"/>
              <a:gd name="connsiteY5" fmla="*/ 12692 h 494638"/>
              <a:gd name="connsiteX6" fmla="*/ 1705232 w 1940011"/>
              <a:gd name="connsiteY6" fmla="*/ 494606 h 494638"/>
              <a:gd name="connsiteX7" fmla="*/ 1940011 w 1940011"/>
              <a:gd name="connsiteY7" fmla="*/ 37406 h 494638"/>
              <a:gd name="connsiteX0" fmla="*/ 0 w 1977081"/>
              <a:gd name="connsiteY0" fmla="*/ 494333 h 494365"/>
              <a:gd name="connsiteX1" fmla="*/ 210064 w 1977081"/>
              <a:gd name="connsiteY1" fmla="*/ 62 h 494365"/>
              <a:gd name="connsiteX2" fmla="*/ 568410 w 1977081"/>
              <a:gd name="connsiteY2" fmla="*/ 457262 h 494365"/>
              <a:gd name="connsiteX3" fmla="*/ 877329 w 1977081"/>
              <a:gd name="connsiteY3" fmla="*/ 24776 h 494365"/>
              <a:gd name="connsiteX4" fmla="*/ 1149179 w 1977081"/>
              <a:gd name="connsiteY4" fmla="*/ 481975 h 494365"/>
              <a:gd name="connsiteX5" fmla="*/ 1433383 w 1977081"/>
              <a:gd name="connsiteY5" fmla="*/ 12419 h 494365"/>
              <a:gd name="connsiteX6" fmla="*/ 1742302 w 1977081"/>
              <a:gd name="connsiteY6" fmla="*/ 494333 h 494365"/>
              <a:gd name="connsiteX7" fmla="*/ 1977081 w 1977081"/>
              <a:gd name="connsiteY7" fmla="*/ 37133 h 494365"/>
              <a:gd name="connsiteX0" fmla="*/ 0 w 1890584"/>
              <a:gd name="connsiteY0" fmla="*/ 494333 h 494365"/>
              <a:gd name="connsiteX1" fmla="*/ 123567 w 1890584"/>
              <a:gd name="connsiteY1" fmla="*/ 62 h 494365"/>
              <a:gd name="connsiteX2" fmla="*/ 481913 w 1890584"/>
              <a:gd name="connsiteY2" fmla="*/ 457262 h 494365"/>
              <a:gd name="connsiteX3" fmla="*/ 790832 w 1890584"/>
              <a:gd name="connsiteY3" fmla="*/ 24776 h 494365"/>
              <a:gd name="connsiteX4" fmla="*/ 1062682 w 1890584"/>
              <a:gd name="connsiteY4" fmla="*/ 481975 h 494365"/>
              <a:gd name="connsiteX5" fmla="*/ 1346886 w 1890584"/>
              <a:gd name="connsiteY5" fmla="*/ 12419 h 494365"/>
              <a:gd name="connsiteX6" fmla="*/ 1655805 w 1890584"/>
              <a:gd name="connsiteY6" fmla="*/ 494333 h 494365"/>
              <a:gd name="connsiteX7" fmla="*/ 1890584 w 1890584"/>
              <a:gd name="connsiteY7" fmla="*/ 37133 h 494365"/>
              <a:gd name="connsiteX0" fmla="*/ 0 w 1890584"/>
              <a:gd name="connsiteY0" fmla="*/ 494333 h 494333"/>
              <a:gd name="connsiteX1" fmla="*/ 123567 w 1890584"/>
              <a:gd name="connsiteY1" fmla="*/ 62 h 494333"/>
              <a:gd name="connsiteX2" fmla="*/ 481913 w 1890584"/>
              <a:gd name="connsiteY2" fmla="*/ 457262 h 494333"/>
              <a:gd name="connsiteX3" fmla="*/ 790832 w 1890584"/>
              <a:gd name="connsiteY3" fmla="*/ 24776 h 494333"/>
              <a:gd name="connsiteX4" fmla="*/ 1062682 w 1890584"/>
              <a:gd name="connsiteY4" fmla="*/ 481975 h 494333"/>
              <a:gd name="connsiteX5" fmla="*/ 1346886 w 1890584"/>
              <a:gd name="connsiteY5" fmla="*/ 12419 h 494333"/>
              <a:gd name="connsiteX6" fmla="*/ 1631092 w 1890584"/>
              <a:gd name="connsiteY6" fmla="*/ 444906 h 494333"/>
              <a:gd name="connsiteX7" fmla="*/ 1890584 w 1890584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81975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57262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81922 h 481922"/>
              <a:gd name="connsiteX1" fmla="*/ 222421 w 1841157"/>
              <a:gd name="connsiteY1" fmla="*/ 24721 h 481922"/>
              <a:gd name="connsiteX2" fmla="*/ 481913 w 1841157"/>
              <a:gd name="connsiteY2" fmla="*/ 444851 h 481922"/>
              <a:gd name="connsiteX3" fmla="*/ 790832 w 1841157"/>
              <a:gd name="connsiteY3" fmla="*/ 12365 h 481922"/>
              <a:gd name="connsiteX4" fmla="*/ 1062682 w 1841157"/>
              <a:gd name="connsiteY4" fmla="*/ 444851 h 481922"/>
              <a:gd name="connsiteX5" fmla="*/ 1346886 w 1841157"/>
              <a:gd name="connsiteY5" fmla="*/ 8 h 481922"/>
              <a:gd name="connsiteX6" fmla="*/ 1631092 w 1841157"/>
              <a:gd name="connsiteY6" fmla="*/ 432495 h 481922"/>
              <a:gd name="connsiteX7" fmla="*/ 1841157 w 1841157"/>
              <a:gd name="connsiteY7" fmla="*/ 24722 h 481922"/>
              <a:gd name="connsiteX0" fmla="*/ 0 w 1804087"/>
              <a:gd name="connsiteY0" fmla="*/ 383068 h 444858"/>
              <a:gd name="connsiteX1" fmla="*/ 185351 w 1804087"/>
              <a:gd name="connsiteY1" fmla="*/ 24721 h 444858"/>
              <a:gd name="connsiteX2" fmla="*/ 444843 w 1804087"/>
              <a:gd name="connsiteY2" fmla="*/ 444851 h 444858"/>
              <a:gd name="connsiteX3" fmla="*/ 753762 w 1804087"/>
              <a:gd name="connsiteY3" fmla="*/ 12365 h 444858"/>
              <a:gd name="connsiteX4" fmla="*/ 1025612 w 1804087"/>
              <a:gd name="connsiteY4" fmla="*/ 444851 h 444858"/>
              <a:gd name="connsiteX5" fmla="*/ 1309816 w 1804087"/>
              <a:gd name="connsiteY5" fmla="*/ 8 h 444858"/>
              <a:gd name="connsiteX6" fmla="*/ 1594022 w 1804087"/>
              <a:gd name="connsiteY6" fmla="*/ 432495 h 444858"/>
              <a:gd name="connsiteX7" fmla="*/ 1804087 w 1804087"/>
              <a:gd name="connsiteY7" fmla="*/ 24722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660" h="444858">
                <a:moveTo>
                  <a:pt x="0" y="383068"/>
                </a:moveTo>
                <a:cubicBezTo>
                  <a:pt x="58694" y="244055"/>
                  <a:pt x="111211" y="14424"/>
                  <a:pt x="185351" y="24721"/>
                </a:cubicBezTo>
                <a:cubicBezTo>
                  <a:pt x="259491" y="35018"/>
                  <a:pt x="350108" y="446910"/>
                  <a:pt x="444843" y="444851"/>
                </a:cubicBezTo>
                <a:cubicBezTo>
                  <a:pt x="539578" y="442792"/>
                  <a:pt x="656967" y="12365"/>
                  <a:pt x="753762" y="12365"/>
                </a:cubicBezTo>
                <a:cubicBezTo>
                  <a:pt x="850557" y="12365"/>
                  <a:pt x="932936" y="446910"/>
                  <a:pt x="1025612" y="444851"/>
                </a:cubicBezTo>
                <a:cubicBezTo>
                  <a:pt x="1118288" y="442792"/>
                  <a:pt x="1215081" y="2067"/>
                  <a:pt x="1309816" y="8"/>
                </a:cubicBezTo>
                <a:cubicBezTo>
                  <a:pt x="1404551" y="-2051"/>
                  <a:pt x="1519881" y="403663"/>
                  <a:pt x="1594022" y="432495"/>
                </a:cubicBezTo>
                <a:cubicBezTo>
                  <a:pt x="1668163" y="461327"/>
                  <a:pt x="1729947" y="251263"/>
                  <a:pt x="1754660" y="17300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2106368" y="2320774"/>
            <a:ext cx="21747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2105200" y="2245855"/>
            <a:ext cx="21747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 rot="10800000">
            <a:off x="4279989" y="2097567"/>
            <a:ext cx="1754660" cy="444858"/>
          </a:xfrm>
          <a:custGeom>
            <a:avLst/>
            <a:gdLst>
              <a:gd name="connsiteX0" fmla="*/ 0 w 2137719"/>
              <a:gd name="connsiteY0" fmla="*/ 275894 h 461274"/>
              <a:gd name="connsiteX1" fmla="*/ 271848 w 2137719"/>
              <a:gd name="connsiteY1" fmla="*/ 4045 h 461274"/>
              <a:gd name="connsiteX2" fmla="*/ 630194 w 2137719"/>
              <a:gd name="connsiteY2" fmla="*/ 461245 h 461274"/>
              <a:gd name="connsiteX3" fmla="*/ 939113 w 2137719"/>
              <a:gd name="connsiteY3" fmla="*/ 28759 h 461274"/>
              <a:gd name="connsiteX4" fmla="*/ 1223319 w 2137719"/>
              <a:gd name="connsiteY4" fmla="*/ 411818 h 461274"/>
              <a:gd name="connsiteX5" fmla="*/ 1495167 w 2137719"/>
              <a:gd name="connsiteY5" fmla="*/ 16402 h 461274"/>
              <a:gd name="connsiteX6" fmla="*/ 1841157 w 2137719"/>
              <a:gd name="connsiteY6" fmla="*/ 424175 h 461274"/>
              <a:gd name="connsiteX7" fmla="*/ 2137719 w 2137719"/>
              <a:gd name="connsiteY7" fmla="*/ 16402 h 461274"/>
              <a:gd name="connsiteX8" fmla="*/ 2137719 w 2137719"/>
              <a:gd name="connsiteY8" fmla="*/ 16402 h 461274"/>
              <a:gd name="connsiteX0" fmla="*/ 0 w 2137719"/>
              <a:gd name="connsiteY0" fmla="*/ 275894 h 485964"/>
              <a:gd name="connsiteX1" fmla="*/ 271848 w 2137719"/>
              <a:gd name="connsiteY1" fmla="*/ 4045 h 485964"/>
              <a:gd name="connsiteX2" fmla="*/ 630194 w 2137719"/>
              <a:gd name="connsiteY2" fmla="*/ 461245 h 485964"/>
              <a:gd name="connsiteX3" fmla="*/ 939113 w 2137719"/>
              <a:gd name="connsiteY3" fmla="*/ 28759 h 485964"/>
              <a:gd name="connsiteX4" fmla="*/ 1210963 w 2137719"/>
              <a:gd name="connsiteY4" fmla="*/ 485958 h 485964"/>
              <a:gd name="connsiteX5" fmla="*/ 1495167 w 2137719"/>
              <a:gd name="connsiteY5" fmla="*/ 16402 h 485964"/>
              <a:gd name="connsiteX6" fmla="*/ 1841157 w 2137719"/>
              <a:gd name="connsiteY6" fmla="*/ 424175 h 485964"/>
              <a:gd name="connsiteX7" fmla="*/ 2137719 w 2137719"/>
              <a:gd name="connsiteY7" fmla="*/ 16402 h 485964"/>
              <a:gd name="connsiteX8" fmla="*/ 2137719 w 2137719"/>
              <a:gd name="connsiteY8" fmla="*/ 16402 h 485964"/>
              <a:gd name="connsiteX0" fmla="*/ 0 w 2038865"/>
              <a:gd name="connsiteY0" fmla="*/ 395721 h 482223"/>
              <a:gd name="connsiteX1" fmla="*/ 172994 w 2038865"/>
              <a:gd name="connsiteY1" fmla="*/ 304 h 482223"/>
              <a:gd name="connsiteX2" fmla="*/ 531340 w 2038865"/>
              <a:gd name="connsiteY2" fmla="*/ 457504 h 482223"/>
              <a:gd name="connsiteX3" fmla="*/ 840259 w 2038865"/>
              <a:gd name="connsiteY3" fmla="*/ 25018 h 482223"/>
              <a:gd name="connsiteX4" fmla="*/ 1112109 w 2038865"/>
              <a:gd name="connsiteY4" fmla="*/ 482217 h 482223"/>
              <a:gd name="connsiteX5" fmla="*/ 1396313 w 2038865"/>
              <a:gd name="connsiteY5" fmla="*/ 12661 h 482223"/>
              <a:gd name="connsiteX6" fmla="*/ 1742303 w 2038865"/>
              <a:gd name="connsiteY6" fmla="*/ 420434 h 482223"/>
              <a:gd name="connsiteX7" fmla="*/ 2038865 w 2038865"/>
              <a:gd name="connsiteY7" fmla="*/ 12661 h 482223"/>
              <a:gd name="connsiteX8" fmla="*/ 2038865 w 2038865"/>
              <a:gd name="connsiteY8" fmla="*/ 12661 h 482223"/>
              <a:gd name="connsiteX0" fmla="*/ 0 w 2038865"/>
              <a:gd name="connsiteY0" fmla="*/ 395751 h 482253"/>
              <a:gd name="connsiteX1" fmla="*/ 172994 w 2038865"/>
              <a:gd name="connsiteY1" fmla="*/ 334 h 482253"/>
              <a:gd name="connsiteX2" fmla="*/ 531340 w 2038865"/>
              <a:gd name="connsiteY2" fmla="*/ 457534 h 482253"/>
              <a:gd name="connsiteX3" fmla="*/ 840259 w 2038865"/>
              <a:gd name="connsiteY3" fmla="*/ 25048 h 482253"/>
              <a:gd name="connsiteX4" fmla="*/ 1112109 w 2038865"/>
              <a:gd name="connsiteY4" fmla="*/ 482247 h 482253"/>
              <a:gd name="connsiteX5" fmla="*/ 1396313 w 2038865"/>
              <a:gd name="connsiteY5" fmla="*/ 12691 h 482253"/>
              <a:gd name="connsiteX6" fmla="*/ 1742303 w 2038865"/>
              <a:gd name="connsiteY6" fmla="*/ 420464 h 482253"/>
              <a:gd name="connsiteX7" fmla="*/ 2038865 w 2038865"/>
              <a:gd name="connsiteY7" fmla="*/ 12691 h 482253"/>
              <a:gd name="connsiteX8" fmla="*/ 2038865 w 2038865"/>
              <a:gd name="connsiteY8" fmla="*/ 12691 h 482253"/>
              <a:gd name="connsiteX0" fmla="*/ 0 w 2038865"/>
              <a:gd name="connsiteY0" fmla="*/ 395751 h 494605"/>
              <a:gd name="connsiteX1" fmla="*/ 172994 w 2038865"/>
              <a:gd name="connsiteY1" fmla="*/ 334 h 494605"/>
              <a:gd name="connsiteX2" fmla="*/ 531340 w 2038865"/>
              <a:gd name="connsiteY2" fmla="*/ 457534 h 494605"/>
              <a:gd name="connsiteX3" fmla="*/ 840259 w 2038865"/>
              <a:gd name="connsiteY3" fmla="*/ 25048 h 494605"/>
              <a:gd name="connsiteX4" fmla="*/ 1112109 w 2038865"/>
              <a:gd name="connsiteY4" fmla="*/ 482247 h 494605"/>
              <a:gd name="connsiteX5" fmla="*/ 1396313 w 2038865"/>
              <a:gd name="connsiteY5" fmla="*/ 12691 h 494605"/>
              <a:gd name="connsiteX6" fmla="*/ 1705232 w 2038865"/>
              <a:gd name="connsiteY6" fmla="*/ 494605 h 494605"/>
              <a:gd name="connsiteX7" fmla="*/ 2038865 w 2038865"/>
              <a:gd name="connsiteY7" fmla="*/ 12691 h 494605"/>
              <a:gd name="connsiteX8" fmla="*/ 2038865 w 2038865"/>
              <a:gd name="connsiteY8" fmla="*/ 12691 h 494605"/>
              <a:gd name="connsiteX0" fmla="*/ 0 w 2041616"/>
              <a:gd name="connsiteY0" fmla="*/ 415704 h 514558"/>
              <a:gd name="connsiteX1" fmla="*/ 172994 w 2041616"/>
              <a:gd name="connsiteY1" fmla="*/ 20287 h 514558"/>
              <a:gd name="connsiteX2" fmla="*/ 531340 w 2041616"/>
              <a:gd name="connsiteY2" fmla="*/ 477487 h 514558"/>
              <a:gd name="connsiteX3" fmla="*/ 840259 w 2041616"/>
              <a:gd name="connsiteY3" fmla="*/ 45001 h 514558"/>
              <a:gd name="connsiteX4" fmla="*/ 1112109 w 2041616"/>
              <a:gd name="connsiteY4" fmla="*/ 502200 h 514558"/>
              <a:gd name="connsiteX5" fmla="*/ 1396313 w 2041616"/>
              <a:gd name="connsiteY5" fmla="*/ 32644 h 514558"/>
              <a:gd name="connsiteX6" fmla="*/ 1705232 w 2041616"/>
              <a:gd name="connsiteY6" fmla="*/ 514558 h 514558"/>
              <a:gd name="connsiteX7" fmla="*/ 2038865 w 2041616"/>
              <a:gd name="connsiteY7" fmla="*/ 32644 h 514558"/>
              <a:gd name="connsiteX8" fmla="*/ 1853513 w 2041616"/>
              <a:gd name="connsiteY8" fmla="*/ 45001 h 514558"/>
              <a:gd name="connsiteX0" fmla="*/ 0 w 2038865"/>
              <a:gd name="connsiteY0" fmla="*/ 395752 h 494606"/>
              <a:gd name="connsiteX1" fmla="*/ 172994 w 2038865"/>
              <a:gd name="connsiteY1" fmla="*/ 335 h 494606"/>
              <a:gd name="connsiteX2" fmla="*/ 531340 w 2038865"/>
              <a:gd name="connsiteY2" fmla="*/ 457535 h 494606"/>
              <a:gd name="connsiteX3" fmla="*/ 840259 w 2038865"/>
              <a:gd name="connsiteY3" fmla="*/ 25049 h 494606"/>
              <a:gd name="connsiteX4" fmla="*/ 1112109 w 2038865"/>
              <a:gd name="connsiteY4" fmla="*/ 482248 h 494606"/>
              <a:gd name="connsiteX5" fmla="*/ 1396313 w 2038865"/>
              <a:gd name="connsiteY5" fmla="*/ 12692 h 494606"/>
              <a:gd name="connsiteX6" fmla="*/ 1705232 w 2038865"/>
              <a:gd name="connsiteY6" fmla="*/ 494606 h 494606"/>
              <a:gd name="connsiteX7" fmla="*/ 2038865 w 2038865"/>
              <a:gd name="connsiteY7" fmla="*/ 12692 h 494606"/>
              <a:gd name="connsiteX0" fmla="*/ 0 w 1940011"/>
              <a:gd name="connsiteY0" fmla="*/ 395752 h 494638"/>
              <a:gd name="connsiteX1" fmla="*/ 172994 w 1940011"/>
              <a:gd name="connsiteY1" fmla="*/ 335 h 494638"/>
              <a:gd name="connsiteX2" fmla="*/ 531340 w 1940011"/>
              <a:gd name="connsiteY2" fmla="*/ 457535 h 494638"/>
              <a:gd name="connsiteX3" fmla="*/ 840259 w 1940011"/>
              <a:gd name="connsiteY3" fmla="*/ 25049 h 494638"/>
              <a:gd name="connsiteX4" fmla="*/ 1112109 w 1940011"/>
              <a:gd name="connsiteY4" fmla="*/ 482248 h 494638"/>
              <a:gd name="connsiteX5" fmla="*/ 1396313 w 1940011"/>
              <a:gd name="connsiteY5" fmla="*/ 12692 h 494638"/>
              <a:gd name="connsiteX6" fmla="*/ 1705232 w 1940011"/>
              <a:gd name="connsiteY6" fmla="*/ 494606 h 494638"/>
              <a:gd name="connsiteX7" fmla="*/ 1940011 w 1940011"/>
              <a:gd name="connsiteY7" fmla="*/ 37406 h 494638"/>
              <a:gd name="connsiteX0" fmla="*/ 0 w 1977081"/>
              <a:gd name="connsiteY0" fmla="*/ 494333 h 494365"/>
              <a:gd name="connsiteX1" fmla="*/ 210064 w 1977081"/>
              <a:gd name="connsiteY1" fmla="*/ 62 h 494365"/>
              <a:gd name="connsiteX2" fmla="*/ 568410 w 1977081"/>
              <a:gd name="connsiteY2" fmla="*/ 457262 h 494365"/>
              <a:gd name="connsiteX3" fmla="*/ 877329 w 1977081"/>
              <a:gd name="connsiteY3" fmla="*/ 24776 h 494365"/>
              <a:gd name="connsiteX4" fmla="*/ 1149179 w 1977081"/>
              <a:gd name="connsiteY4" fmla="*/ 481975 h 494365"/>
              <a:gd name="connsiteX5" fmla="*/ 1433383 w 1977081"/>
              <a:gd name="connsiteY5" fmla="*/ 12419 h 494365"/>
              <a:gd name="connsiteX6" fmla="*/ 1742302 w 1977081"/>
              <a:gd name="connsiteY6" fmla="*/ 494333 h 494365"/>
              <a:gd name="connsiteX7" fmla="*/ 1977081 w 1977081"/>
              <a:gd name="connsiteY7" fmla="*/ 37133 h 494365"/>
              <a:gd name="connsiteX0" fmla="*/ 0 w 1890584"/>
              <a:gd name="connsiteY0" fmla="*/ 494333 h 494365"/>
              <a:gd name="connsiteX1" fmla="*/ 123567 w 1890584"/>
              <a:gd name="connsiteY1" fmla="*/ 62 h 494365"/>
              <a:gd name="connsiteX2" fmla="*/ 481913 w 1890584"/>
              <a:gd name="connsiteY2" fmla="*/ 457262 h 494365"/>
              <a:gd name="connsiteX3" fmla="*/ 790832 w 1890584"/>
              <a:gd name="connsiteY3" fmla="*/ 24776 h 494365"/>
              <a:gd name="connsiteX4" fmla="*/ 1062682 w 1890584"/>
              <a:gd name="connsiteY4" fmla="*/ 481975 h 494365"/>
              <a:gd name="connsiteX5" fmla="*/ 1346886 w 1890584"/>
              <a:gd name="connsiteY5" fmla="*/ 12419 h 494365"/>
              <a:gd name="connsiteX6" fmla="*/ 1655805 w 1890584"/>
              <a:gd name="connsiteY6" fmla="*/ 494333 h 494365"/>
              <a:gd name="connsiteX7" fmla="*/ 1890584 w 1890584"/>
              <a:gd name="connsiteY7" fmla="*/ 37133 h 494365"/>
              <a:gd name="connsiteX0" fmla="*/ 0 w 1890584"/>
              <a:gd name="connsiteY0" fmla="*/ 494333 h 494333"/>
              <a:gd name="connsiteX1" fmla="*/ 123567 w 1890584"/>
              <a:gd name="connsiteY1" fmla="*/ 62 h 494333"/>
              <a:gd name="connsiteX2" fmla="*/ 481913 w 1890584"/>
              <a:gd name="connsiteY2" fmla="*/ 457262 h 494333"/>
              <a:gd name="connsiteX3" fmla="*/ 790832 w 1890584"/>
              <a:gd name="connsiteY3" fmla="*/ 24776 h 494333"/>
              <a:gd name="connsiteX4" fmla="*/ 1062682 w 1890584"/>
              <a:gd name="connsiteY4" fmla="*/ 481975 h 494333"/>
              <a:gd name="connsiteX5" fmla="*/ 1346886 w 1890584"/>
              <a:gd name="connsiteY5" fmla="*/ 12419 h 494333"/>
              <a:gd name="connsiteX6" fmla="*/ 1631092 w 1890584"/>
              <a:gd name="connsiteY6" fmla="*/ 444906 h 494333"/>
              <a:gd name="connsiteX7" fmla="*/ 1890584 w 1890584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81975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57262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81922 h 481922"/>
              <a:gd name="connsiteX1" fmla="*/ 222421 w 1841157"/>
              <a:gd name="connsiteY1" fmla="*/ 24721 h 481922"/>
              <a:gd name="connsiteX2" fmla="*/ 481913 w 1841157"/>
              <a:gd name="connsiteY2" fmla="*/ 444851 h 481922"/>
              <a:gd name="connsiteX3" fmla="*/ 790832 w 1841157"/>
              <a:gd name="connsiteY3" fmla="*/ 12365 h 481922"/>
              <a:gd name="connsiteX4" fmla="*/ 1062682 w 1841157"/>
              <a:gd name="connsiteY4" fmla="*/ 444851 h 481922"/>
              <a:gd name="connsiteX5" fmla="*/ 1346886 w 1841157"/>
              <a:gd name="connsiteY5" fmla="*/ 8 h 481922"/>
              <a:gd name="connsiteX6" fmla="*/ 1631092 w 1841157"/>
              <a:gd name="connsiteY6" fmla="*/ 432495 h 481922"/>
              <a:gd name="connsiteX7" fmla="*/ 1841157 w 1841157"/>
              <a:gd name="connsiteY7" fmla="*/ 24722 h 481922"/>
              <a:gd name="connsiteX0" fmla="*/ 0 w 1804087"/>
              <a:gd name="connsiteY0" fmla="*/ 383068 h 444858"/>
              <a:gd name="connsiteX1" fmla="*/ 185351 w 1804087"/>
              <a:gd name="connsiteY1" fmla="*/ 24721 h 444858"/>
              <a:gd name="connsiteX2" fmla="*/ 444843 w 1804087"/>
              <a:gd name="connsiteY2" fmla="*/ 444851 h 444858"/>
              <a:gd name="connsiteX3" fmla="*/ 753762 w 1804087"/>
              <a:gd name="connsiteY3" fmla="*/ 12365 h 444858"/>
              <a:gd name="connsiteX4" fmla="*/ 1025612 w 1804087"/>
              <a:gd name="connsiteY4" fmla="*/ 444851 h 444858"/>
              <a:gd name="connsiteX5" fmla="*/ 1309816 w 1804087"/>
              <a:gd name="connsiteY5" fmla="*/ 8 h 444858"/>
              <a:gd name="connsiteX6" fmla="*/ 1594022 w 1804087"/>
              <a:gd name="connsiteY6" fmla="*/ 432495 h 444858"/>
              <a:gd name="connsiteX7" fmla="*/ 1804087 w 1804087"/>
              <a:gd name="connsiteY7" fmla="*/ 24722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660" h="444858">
                <a:moveTo>
                  <a:pt x="0" y="383068"/>
                </a:moveTo>
                <a:cubicBezTo>
                  <a:pt x="58694" y="244055"/>
                  <a:pt x="111211" y="14424"/>
                  <a:pt x="185351" y="24721"/>
                </a:cubicBezTo>
                <a:cubicBezTo>
                  <a:pt x="259491" y="35018"/>
                  <a:pt x="350108" y="446910"/>
                  <a:pt x="444843" y="444851"/>
                </a:cubicBezTo>
                <a:cubicBezTo>
                  <a:pt x="539578" y="442792"/>
                  <a:pt x="656967" y="12365"/>
                  <a:pt x="753762" y="12365"/>
                </a:cubicBezTo>
                <a:cubicBezTo>
                  <a:pt x="850557" y="12365"/>
                  <a:pt x="932936" y="446910"/>
                  <a:pt x="1025612" y="444851"/>
                </a:cubicBezTo>
                <a:cubicBezTo>
                  <a:pt x="1118288" y="442792"/>
                  <a:pt x="1215081" y="2067"/>
                  <a:pt x="1309816" y="8"/>
                </a:cubicBezTo>
                <a:cubicBezTo>
                  <a:pt x="1404551" y="-2051"/>
                  <a:pt x="1519881" y="403663"/>
                  <a:pt x="1594022" y="432495"/>
                </a:cubicBezTo>
                <a:cubicBezTo>
                  <a:pt x="1668163" y="461327"/>
                  <a:pt x="1729947" y="251263"/>
                  <a:pt x="1754660" y="17300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997200" y="2209855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199670" y="2191226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2937577" y="2023441"/>
            <a:ext cx="510034" cy="51898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>
            <a:stCxn id="51" idx="6"/>
          </p:cNvCxnSpPr>
          <p:nvPr/>
        </p:nvCxnSpPr>
        <p:spPr>
          <a:xfrm>
            <a:off x="3447611" y="2282933"/>
            <a:ext cx="916768" cy="18223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>
            <a:off x="2013842" y="2282933"/>
            <a:ext cx="919789" cy="18223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54"/>
          <p:cNvSpPr/>
          <p:nvPr/>
        </p:nvSpPr>
        <p:spPr>
          <a:xfrm>
            <a:off x="1833150" y="3437676"/>
            <a:ext cx="2712504" cy="2695539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コネクタ 55"/>
          <p:cNvCxnSpPr/>
          <p:nvPr/>
        </p:nvCxnSpPr>
        <p:spPr>
          <a:xfrm>
            <a:off x="3993660" y="4785445"/>
            <a:ext cx="857507" cy="23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1614141" y="4785445"/>
            <a:ext cx="725368" cy="12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フリーフォーム 64"/>
          <p:cNvSpPr/>
          <p:nvPr/>
        </p:nvSpPr>
        <p:spPr>
          <a:xfrm>
            <a:off x="2330301" y="4084935"/>
            <a:ext cx="1692875" cy="704344"/>
          </a:xfrm>
          <a:custGeom>
            <a:avLst/>
            <a:gdLst>
              <a:gd name="connsiteX0" fmla="*/ 0 w 1692875"/>
              <a:gd name="connsiteY0" fmla="*/ 691987 h 704344"/>
              <a:gd name="connsiteX1" fmla="*/ 741405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89686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27902 w 1692875"/>
              <a:gd name="connsiteY1" fmla="*/ 9 h 704344"/>
              <a:gd name="connsiteX2" fmla="*/ 1692875 w 1692875"/>
              <a:gd name="connsiteY2" fmla="*/ 704344 h 70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875" h="704344">
                <a:moveTo>
                  <a:pt x="0" y="691987"/>
                </a:moveTo>
                <a:cubicBezTo>
                  <a:pt x="229629" y="344968"/>
                  <a:pt x="545756" y="-2050"/>
                  <a:pt x="827902" y="9"/>
                </a:cubicBezTo>
                <a:cubicBezTo>
                  <a:pt x="1110048" y="2068"/>
                  <a:pt x="1358213" y="353206"/>
                  <a:pt x="1692875" y="70434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/>
        </p:nvSpPr>
        <p:spPr>
          <a:xfrm>
            <a:off x="2342657" y="4801637"/>
            <a:ext cx="481914" cy="395416"/>
          </a:xfrm>
          <a:custGeom>
            <a:avLst/>
            <a:gdLst>
              <a:gd name="connsiteX0" fmla="*/ 0 w 568411"/>
              <a:gd name="connsiteY0" fmla="*/ 0 h 407773"/>
              <a:gd name="connsiteX1" fmla="*/ 271849 w 568411"/>
              <a:gd name="connsiteY1" fmla="*/ 308919 h 407773"/>
              <a:gd name="connsiteX2" fmla="*/ 568411 w 568411"/>
              <a:gd name="connsiteY2" fmla="*/ 407773 h 407773"/>
              <a:gd name="connsiteX0" fmla="*/ 0 w 568411"/>
              <a:gd name="connsiteY0" fmla="*/ 0 h 407773"/>
              <a:gd name="connsiteX1" fmla="*/ 185352 w 568411"/>
              <a:gd name="connsiteY1" fmla="*/ 259492 h 407773"/>
              <a:gd name="connsiteX2" fmla="*/ 568411 w 568411"/>
              <a:gd name="connsiteY2" fmla="*/ 407773 h 407773"/>
              <a:gd name="connsiteX0" fmla="*/ 0 w 469557"/>
              <a:gd name="connsiteY0" fmla="*/ 0 h 407773"/>
              <a:gd name="connsiteX1" fmla="*/ 185352 w 469557"/>
              <a:gd name="connsiteY1" fmla="*/ 259492 h 407773"/>
              <a:gd name="connsiteX2" fmla="*/ 469557 w 469557"/>
              <a:gd name="connsiteY2" fmla="*/ 407773 h 407773"/>
              <a:gd name="connsiteX0" fmla="*/ 0 w 481914"/>
              <a:gd name="connsiteY0" fmla="*/ 0 h 395416"/>
              <a:gd name="connsiteX1" fmla="*/ 197709 w 481914"/>
              <a:gd name="connsiteY1" fmla="*/ 247135 h 395416"/>
              <a:gd name="connsiteX2" fmla="*/ 481914 w 481914"/>
              <a:gd name="connsiteY2" fmla="*/ 395416 h 3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914" h="395416">
                <a:moveTo>
                  <a:pt x="0" y="0"/>
                </a:moveTo>
                <a:cubicBezTo>
                  <a:pt x="88557" y="120478"/>
                  <a:pt x="117390" y="181232"/>
                  <a:pt x="197709" y="247135"/>
                </a:cubicBezTo>
                <a:cubicBezTo>
                  <a:pt x="278028" y="313038"/>
                  <a:pt x="381000" y="379970"/>
                  <a:pt x="481914" y="39541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/>
          <p:cNvSpPr/>
          <p:nvPr/>
        </p:nvSpPr>
        <p:spPr>
          <a:xfrm>
            <a:off x="3479478" y="4789279"/>
            <a:ext cx="506628" cy="444844"/>
          </a:xfrm>
          <a:custGeom>
            <a:avLst/>
            <a:gdLst>
              <a:gd name="connsiteX0" fmla="*/ 0 w 395417"/>
              <a:gd name="connsiteY0" fmla="*/ 383060 h 383060"/>
              <a:gd name="connsiteX1" fmla="*/ 296563 w 395417"/>
              <a:gd name="connsiteY1" fmla="*/ 284206 h 383060"/>
              <a:gd name="connsiteX2" fmla="*/ 395417 w 395417"/>
              <a:gd name="connsiteY2" fmla="*/ 0 h 383060"/>
              <a:gd name="connsiteX0" fmla="*/ 0 w 531342"/>
              <a:gd name="connsiteY0" fmla="*/ 444844 h 444844"/>
              <a:gd name="connsiteX1" fmla="*/ 432488 w 531342"/>
              <a:gd name="connsiteY1" fmla="*/ 284206 h 444844"/>
              <a:gd name="connsiteX2" fmla="*/ 531342 w 531342"/>
              <a:gd name="connsiteY2" fmla="*/ 0 h 444844"/>
              <a:gd name="connsiteX0" fmla="*/ 0 w 531342"/>
              <a:gd name="connsiteY0" fmla="*/ 444844 h 444844"/>
              <a:gd name="connsiteX1" fmla="*/ 358348 w 531342"/>
              <a:gd name="connsiteY1" fmla="*/ 284206 h 444844"/>
              <a:gd name="connsiteX2" fmla="*/ 531342 w 531342"/>
              <a:gd name="connsiteY2" fmla="*/ 0 h 444844"/>
              <a:gd name="connsiteX0" fmla="*/ 0 w 481915"/>
              <a:gd name="connsiteY0" fmla="*/ 444844 h 444844"/>
              <a:gd name="connsiteX1" fmla="*/ 358348 w 481915"/>
              <a:gd name="connsiteY1" fmla="*/ 284206 h 444844"/>
              <a:gd name="connsiteX2" fmla="*/ 481915 w 481915"/>
              <a:gd name="connsiteY2" fmla="*/ 0 h 444844"/>
              <a:gd name="connsiteX0" fmla="*/ 0 w 506628"/>
              <a:gd name="connsiteY0" fmla="*/ 444844 h 444844"/>
              <a:gd name="connsiteX1" fmla="*/ 358348 w 506628"/>
              <a:gd name="connsiteY1" fmla="*/ 284206 h 444844"/>
              <a:gd name="connsiteX2" fmla="*/ 506628 w 506628"/>
              <a:gd name="connsiteY2" fmla="*/ 0 h 44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628" h="444844">
                <a:moveTo>
                  <a:pt x="0" y="444844"/>
                </a:moveTo>
                <a:cubicBezTo>
                  <a:pt x="115330" y="427338"/>
                  <a:pt x="273910" y="358347"/>
                  <a:pt x="358348" y="284206"/>
                </a:cubicBezTo>
                <a:cubicBezTo>
                  <a:pt x="442786" y="210065"/>
                  <a:pt x="490152" y="110181"/>
                  <a:pt x="506628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283606" y="4672202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3881073" y="4690501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2822946" y="4974632"/>
            <a:ext cx="650353" cy="566536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accent2">
                <a:lumMod val="20000"/>
                <a:lumOff val="80000"/>
              </a:schemeClr>
            </a:bgClr>
          </a:patt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コネクタ 75"/>
          <p:cNvCxnSpPr>
            <a:endCxn id="72" idx="3"/>
          </p:cNvCxnSpPr>
          <p:nvPr/>
        </p:nvCxnSpPr>
        <p:spPr>
          <a:xfrm flipV="1">
            <a:off x="2363925" y="5458201"/>
            <a:ext cx="554263" cy="2559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endCxn id="72" idx="5"/>
          </p:cNvCxnSpPr>
          <p:nvPr/>
        </p:nvCxnSpPr>
        <p:spPr>
          <a:xfrm flipH="1" flipV="1">
            <a:off x="3378057" y="5458201"/>
            <a:ext cx="595692" cy="2673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flipH="1">
            <a:off x="3517101" y="4552797"/>
            <a:ext cx="1942904" cy="6074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11" y="1446422"/>
            <a:ext cx="283207" cy="4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4" name="図 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48" y="3721701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8" name="図 5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40" y="5083972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9" name="図 5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03" y="5097791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0" name="図 5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32" y="5703578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1" name="図 6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43" y="5715009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50" name="グループ化 49"/>
          <p:cNvGrpSpPr/>
          <p:nvPr/>
        </p:nvGrpSpPr>
        <p:grpSpPr>
          <a:xfrm>
            <a:off x="2185518" y="1371671"/>
            <a:ext cx="762789" cy="761020"/>
            <a:chOff x="4487699" y="1128773"/>
            <a:chExt cx="762789" cy="761020"/>
          </a:xfrm>
        </p:grpSpPr>
        <p:sp>
          <p:nvSpPr>
            <p:cNvPr id="74" name="円/楕円 73"/>
            <p:cNvSpPr/>
            <p:nvPr/>
          </p:nvSpPr>
          <p:spPr>
            <a:xfrm>
              <a:off x="4487699" y="1128773"/>
              <a:ext cx="762789" cy="761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4671350" y="1158877"/>
              <a:ext cx="530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>
                  <a:solidFill>
                    <a:schemeClr val="tx2"/>
                  </a:solidFill>
                </a:rPr>
                <a:t>P</a:t>
              </a:r>
              <a:endParaRPr kumimoji="1" lang="ja-JP" altLang="en-US" sz="3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3466490" y="1336765"/>
            <a:ext cx="762789" cy="761020"/>
            <a:chOff x="6124403" y="1327613"/>
            <a:chExt cx="762789" cy="761020"/>
          </a:xfrm>
        </p:grpSpPr>
        <p:sp>
          <p:nvSpPr>
            <p:cNvPr id="77" name="円/楕円 76"/>
            <p:cNvSpPr/>
            <p:nvPr/>
          </p:nvSpPr>
          <p:spPr>
            <a:xfrm>
              <a:off x="6124403" y="1327613"/>
              <a:ext cx="762789" cy="7610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6277040" y="1359627"/>
              <a:ext cx="530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>
                  <a:solidFill>
                    <a:schemeClr val="tx2"/>
                  </a:solidFill>
                </a:rPr>
                <a:t>N</a:t>
              </a:r>
              <a:endParaRPr kumimoji="1" lang="ja-JP" altLang="en-US" sz="36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9079" y="1336765"/>
            <a:ext cx="3068983" cy="227628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81194" y="3721733"/>
            <a:ext cx="3056868" cy="2267177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9019212" y="6097594"/>
            <a:ext cx="307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Y. Ikeda, T. </a:t>
            </a:r>
            <a:r>
              <a:rPr lang="en-US" altLang="ja-JP" sz="16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Hyodo</a:t>
            </a:r>
            <a:r>
              <a:rPr lang="en-US" altLang="ja-JP" sz="1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and W. Weise, </a:t>
            </a:r>
            <a:r>
              <a:rPr lang="en-US" altLang="ja-JP" sz="16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Nucl</a:t>
            </a:r>
            <a:r>
              <a:rPr lang="en-US" altLang="ja-JP" sz="1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. Phys. A </a:t>
            </a:r>
            <a:r>
              <a:rPr lang="en-US" altLang="ja-JP" sz="16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881</a:t>
            </a:r>
            <a:r>
              <a:rPr lang="en-US" altLang="ja-JP" sz="1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98 (2012). </a:t>
            </a:r>
            <a:endParaRPr kumimoji="1" lang="en-US" altLang="ja-JP" sz="1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370674" y="2903245"/>
            <a:ext cx="295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Recent fit based on SU(3) chiral effective field theory</a:t>
            </a:r>
            <a:endParaRPr kumimoji="1" lang="en-US" altLang="ja-JP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0" name="上矢印 9"/>
          <p:cNvSpPr/>
          <p:nvPr/>
        </p:nvSpPr>
        <p:spPr>
          <a:xfrm>
            <a:off x="6554739" y="3577437"/>
            <a:ext cx="279597" cy="493530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上矢印 65"/>
          <p:cNvSpPr/>
          <p:nvPr/>
        </p:nvSpPr>
        <p:spPr>
          <a:xfrm rot="3738235">
            <a:off x="8173509" y="2710414"/>
            <a:ext cx="279597" cy="493530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上矢印 66"/>
          <p:cNvSpPr/>
          <p:nvPr/>
        </p:nvSpPr>
        <p:spPr>
          <a:xfrm rot="7368415">
            <a:off x="8184672" y="3389132"/>
            <a:ext cx="279597" cy="493530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2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7" grpId="0" animBg="1"/>
      <p:bldP spid="98" grpId="0"/>
      <p:bldP spid="51" grpId="0" animBg="1"/>
      <p:bldP spid="55" grpId="0" animBg="1"/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63" grpId="0"/>
      <p:bldP spid="64" grpId="0"/>
      <p:bldP spid="10" grpId="0" animBg="1"/>
      <p:bldP spid="66" grpId="0" animBg="1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91813" y="349354"/>
            <a:ext cx="4580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6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66794" y="2600433"/>
            <a:ext cx="2546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44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φ</a:t>
            </a:r>
            <a:r>
              <a:rPr lang="en-US" altLang="ja-JP" sz="44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 meson</a:t>
            </a:r>
            <a:endParaRPr kumimoji="1" lang="ja-JP" altLang="en-US" sz="44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70900" y="4762079"/>
            <a:ext cx="352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YaHei Light" panose="020B0502040204020203" pitchFamily="34" charset="-122"/>
              </a:rPr>
              <a:t>m</a:t>
            </a:r>
            <a:r>
              <a:rPr lang="el-GR" altLang="ja-JP" sz="3600" baseline="-250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φ</a:t>
            </a:r>
            <a:r>
              <a:rPr lang="en-US" altLang="ja-JP" sz="3600" baseline="-250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= 1019 MeV</a:t>
            </a:r>
            <a:endParaRPr kumimoji="1" lang="ja-JP" altLang="en-US" sz="36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370900" y="5408410"/>
            <a:ext cx="352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</a:rPr>
              <a:t>Γ</a:t>
            </a:r>
            <a:r>
              <a:rPr lang="el-GR" altLang="ja-JP" sz="3600" baseline="-250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φ</a:t>
            </a:r>
            <a:r>
              <a:rPr lang="en-US" altLang="ja-JP" sz="3600" baseline="-250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= 4.3 MeV</a:t>
            </a:r>
            <a:endParaRPr kumimoji="1" lang="ja-JP" altLang="en-US" sz="36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66027" y="1569381"/>
            <a:ext cx="4406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Object of study:</a:t>
            </a:r>
            <a:endParaRPr kumimoji="1" lang="ja-JP" altLang="en-US" sz="44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477676" y="2600433"/>
            <a:ext cx="4466948" cy="3862739"/>
            <a:chOff x="6477676" y="2600433"/>
            <a:chExt cx="4466948" cy="3862739"/>
          </a:xfrm>
        </p:grpSpPr>
        <p:grpSp>
          <p:nvGrpSpPr>
            <p:cNvPr id="59" name="グループ化 58"/>
            <p:cNvGrpSpPr/>
            <p:nvPr/>
          </p:nvGrpSpPr>
          <p:grpSpPr>
            <a:xfrm>
              <a:off x="9633027" y="3961187"/>
              <a:ext cx="1311597" cy="1124058"/>
              <a:chOff x="8054399" y="2688591"/>
              <a:chExt cx="1324377" cy="1148981"/>
            </a:xfrm>
          </p:grpSpPr>
          <p:grpSp>
            <p:nvGrpSpPr>
              <p:cNvPr id="42" name="グループ化 4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3" name="フローチャート: 結合子 12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9" name="図 38"/>
                <p:cNvPicPr>
                  <a:picLocks noChangeAspect="1"/>
                </p:cNvPicPr>
                <p:nvPr>
                  <p:custDataLst>
                    <p:tags r:id="rId28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43" name="グループ化 4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1" name="フローチャート: 結合子 20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1" name="図 40"/>
                <p:cNvPicPr>
                  <a:picLocks noChangeAspect="1"/>
                </p:cNvPicPr>
                <p:nvPr>
                  <p:custDataLst>
                    <p:tags r:id="rId27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グループ化 4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45" name="フローチャート: 結合子 4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6" name="図 45"/>
                <p:cNvPicPr>
                  <a:picLocks noChangeAspect="1"/>
                </p:cNvPicPr>
                <p:nvPr>
                  <p:custDataLst>
                    <p:tags r:id="rId26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60" name="グループ化 59"/>
            <p:cNvGrpSpPr/>
            <p:nvPr/>
          </p:nvGrpSpPr>
          <p:grpSpPr>
            <a:xfrm>
              <a:off x="7359911" y="5307359"/>
              <a:ext cx="1283583" cy="1155813"/>
              <a:chOff x="7438079" y="4562659"/>
              <a:chExt cx="1283583" cy="1155813"/>
            </a:xfrm>
          </p:grpSpPr>
          <p:grpSp>
            <p:nvGrpSpPr>
              <p:cNvPr id="47" name="グループ化 46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48" name="フローチャート: 結合子 47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9" name="図 48"/>
                <p:cNvPicPr>
                  <a:picLocks noChangeAspect="1"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50" name="グループ化 49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51" name="フローチャート: 結合子 50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2" name="図 51"/>
                <p:cNvPicPr>
                  <a:picLocks noChangeAspect="1"/>
                </p:cNvPicPr>
                <p:nvPr>
                  <p:custDataLst>
                    <p:tags r:id="rId24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56" name="グループ化 55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57" name="フローチャート: 結合子 5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8" name="図 57"/>
                <p:cNvPicPr>
                  <a:picLocks noChangeAspect="1"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1" name="グループ化 70"/>
            <p:cNvGrpSpPr/>
            <p:nvPr/>
          </p:nvGrpSpPr>
          <p:grpSpPr>
            <a:xfrm>
              <a:off x="9162643" y="2706879"/>
              <a:ext cx="1283583" cy="1155813"/>
              <a:chOff x="7438079" y="4562659"/>
              <a:chExt cx="1283583" cy="1155813"/>
            </a:xfrm>
          </p:grpSpPr>
          <p:grpSp>
            <p:nvGrpSpPr>
              <p:cNvPr id="72" name="グループ化 71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79" name="フローチャート: 結合子 7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0" name="図 79"/>
                <p:cNvPicPr>
                  <a:picLocks noChangeAspect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73" name="グループ化 72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77" name="フローチャート: 結合子 7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78" name="図 77"/>
                <p:cNvPicPr>
                  <a:picLocks noChangeAspect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74" name="グループ化 73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75" name="フローチャート: 結合子 74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76" name="図 75"/>
                <p:cNvPicPr>
                  <a:picLocks noChangeAspect="1"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1" name="グループ化 80"/>
            <p:cNvGrpSpPr/>
            <p:nvPr/>
          </p:nvGrpSpPr>
          <p:grpSpPr>
            <a:xfrm>
              <a:off x="8486731" y="4540163"/>
              <a:ext cx="1283583" cy="1155813"/>
              <a:chOff x="7438079" y="4562659"/>
              <a:chExt cx="1283583" cy="1155813"/>
            </a:xfrm>
          </p:grpSpPr>
          <p:grpSp>
            <p:nvGrpSpPr>
              <p:cNvPr id="82" name="グループ化 81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89" name="フローチャート: 結合子 8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0" name="図 89"/>
                <p:cNvPicPr>
                  <a:picLocks noChangeAspect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83" name="グループ化 82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87" name="フローチャート: 結合子 8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8" name="図 87"/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グループ化 83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85" name="フローチャート: 結合子 84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6" name="図 85"/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1" name="グループ化 90"/>
            <p:cNvGrpSpPr/>
            <p:nvPr/>
          </p:nvGrpSpPr>
          <p:grpSpPr>
            <a:xfrm>
              <a:off x="6549007" y="3253211"/>
              <a:ext cx="1283583" cy="1155813"/>
              <a:chOff x="7438079" y="4562659"/>
              <a:chExt cx="1283583" cy="1155813"/>
            </a:xfrm>
          </p:grpSpPr>
          <p:grpSp>
            <p:nvGrpSpPr>
              <p:cNvPr id="92" name="グループ化 91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99" name="フローチャート: 結合子 9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0" name="図 99"/>
                <p:cNvPicPr>
                  <a:picLocks noChangeAspect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93" name="グループ化 92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97" name="フローチャート: 結合子 9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8" name="図 97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94" name="グループ化 93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95" name="フローチャート: 結合子 94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6" name="図 95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1" name="グループ化 100"/>
            <p:cNvGrpSpPr/>
            <p:nvPr/>
          </p:nvGrpSpPr>
          <p:grpSpPr>
            <a:xfrm>
              <a:off x="6477676" y="4369894"/>
              <a:ext cx="1368728" cy="1142393"/>
              <a:chOff x="8054399" y="2688591"/>
              <a:chExt cx="1324377" cy="1148981"/>
            </a:xfrm>
          </p:grpSpPr>
          <p:grpSp>
            <p:nvGrpSpPr>
              <p:cNvPr id="102" name="グループ化 10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09" name="フローチャート: 結合子 10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10" name="図 109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グループ化 10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07" name="フローチャート: 結合子 10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8" name="図 107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04" name="グループ化 10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05" name="フローチャート: 結合子 10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6" name="図 105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11" name="グループ化 110"/>
            <p:cNvGrpSpPr/>
            <p:nvPr/>
          </p:nvGrpSpPr>
          <p:grpSpPr>
            <a:xfrm>
              <a:off x="9510833" y="5178108"/>
              <a:ext cx="1356320" cy="1164904"/>
              <a:chOff x="8054399" y="2688591"/>
              <a:chExt cx="1324377" cy="1148981"/>
            </a:xfrm>
          </p:grpSpPr>
          <p:grpSp>
            <p:nvGrpSpPr>
              <p:cNvPr id="112" name="グループ化 11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19" name="フローチャート: 結合子 11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20" name="図 119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グループ化 11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17" name="フローチャート: 結合子 11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18" name="図 117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14" name="グループ化 11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15" name="フローチャート: 結合子 11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16" name="図 115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1" name="グループ化 120"/>
            <p:cNvGrpSpPr/>
            <p:nvPr/>
          </p:nvGrpSpPr>
          <p:grpSpPr>
            <a:xfrm>
              <a:off x="7694044" y="2600433"/>
              <a:ext cx="1357311" cy="1177755"/>
              <a:chOff x="8054399" y="2688591"/>
              <a:chExt cx="1324377" cy="1148981"/>
            </a:xfrm>
          </p:grpSpPr>
          <p:grpSp>
            <p:nvGrpSpPr>
              <p:cNvPr id="122" name="グループ化 12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29" name="フローチャート: 結合子 12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30" name="図 129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23" name="グループ化 12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27" name="フローチャート: 結合子 12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28" name="図 127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3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24" name="グループ化 12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25" name="フローチャート: 結合子 12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26" name="図 125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3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41" name="グループ化 140"/>
            <p:cNvGrpSpPr/>
            <p:nvPr/>
          </p:nvGrpSpPr>
          <p:grpSpPr>
            <a:xfrm>
              <a:off x="8239291" y="3928340"/>
              <a:ext cx="1188073" cy="529264"/>
              <a:chOff x="1895142" y="3691115"/>
              <a:chExt cx="1318458" cy="593646"/>
            </a:xfrm>
          </p:grpSpPr>
          <p:sp>
            <p:nvSpPr>
              <p:cNvPr id="142" name="フローチャート: 結合子 141"/>
              <p:cNvSpPr/>
              <p:nvPr/>
            </p:nvSpPr>
            <p:spPr>
              <a:xfrm>
                <a:off x="2595762" y="3691637"/>
                <a:ext cx="617838" cy="593124"/>
              </a:xfrm>
              <a:prstGeom prst="flowChartConnector">
                <a:avLst/>
              </a:prstGeom>
              <a:solidFill>
                <a:srgbClr val="BAC711"/>
              </a:solidFill>
              <a:ln>
                <a:solidFill>
                  <a:srgbClr val="BAC7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ローチャート: 結合子 142"/>
              <p:cNvSpPr/>
              <p:nvPr/>
            </p:nvSpPr>
            <p:spPr>
              <a:xfrm>
                <a:off x="1895142" y="3691115"/>
                <a:ext cx="617838" cy="593124"/>
              </a:xfrm>
              <a:prstGeom prst="flowChartConnector">
                <a:avLst/>
              </a:prstGeom>
              <a:solidFill>
                <a:srgbClr val="DB2E0B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44" name="図 143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8424" y="3837572"/>
                <a:ext cx="271274" cy="300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145" name="図 144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185" y="3827823"/>
                <a:ext cx="328992" cy="359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sp>
        <p:nvSpPr>
          <p:cNvPr id="146" name="テキスト ボックス 145"/>
          <p:cNvSpPr txBox="1"/>
          <p:nvPr/>
        </p:nvSpPr>
        <p:spPr>
          <a:xfrm>
            <a:off x="7727981" y="1612282"/>
            <a:ext cx="2377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Interest:</a:t>
            </a:r>
            <a:endParaRPr kumimoji="1" lang="ja-JP" altLang="en-US" sz="44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895142" y="3691115"/>
            <a:ext cx="1318458" cy="593646"/>
            <a:chOff x="1895142" y="3691115"/>
            <a:chExt cx="1318458" cy="593646"/>
          </a:xfrm>
        </p:grpSpPr>
        <p:sp>
          <p:nvSpPr>
            <p:cNvPr id="9" name="フローチャート: 結合子 8"/>
            <p:cNvSpPr/>
            <p:nvPr/>
          </p:nvSpPr>
          <p:spPr>
            <a:xfrm>
              <a:off x="2595762" y="3691637"/>
              <a:ext cx="617838" cy="593124"/>
            </a:xfrm>
            <a:prstGeom prst="flowChartConnector">
              <a:avLst/>
            </a:prstGeom>
            <a:solidFill>
              <a:srgbClr val="BAC711"/>
            </a:solidFill>
            <a:ln>
              <a:solidFill>
                <a:srgbClr val="BAC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ローチャート: 結合子 17"/>
            <p:cNvSpPr/>
            <p:nvPr/>
          </p:nvSpPr>
          <p:spPr>
            <a:xfrm>
              <a:off x="1895142" y="3691115"/>
              <a:ext cx="617838" cy="593124"/>
            </a:xfrm>
            <a:prstGeom prst="flowChartConnector">
              <a:avLst/>
            </a:prstGeom>
            <a:solidFill>
              <a:srgbClr val="DB2E0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185" y="3827823"/>
              <a:ext cx="328992" cy="35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150" y="3842162"/>
              <a:ext cx="271274" cy="300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8" name="グループ化 7"/>
          <p:cNvGrpSpPr/>
          <p:nvPr/>
        </p:nvGrpSpPr>
        <p:grpSpPr>
          <a:xfrm>
            <a:off x="8452142" y="3803005"/>
            <a:ext cx="756000" cy="756000"/>
            <a:chOff x="4600352" y="2990667"/>
            <a:chExt cx="817200" cy="866070"/>
          </a:xfrm>
        </p:grpSpPr>
        <p:sp>
          <p:nvSpPr>
            <p:cNvPr id="6" name="円/楕円 5"/>
            <p:cNvSpPr/>
            <p:nvPr/>
          </p:nvSpPr>
          <p:spPr>
            <a:xfrm>
              <a:off x="4600352" y="3040790"/>
              <a:ext cx="817200" cy="815947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729733" y="2990667"/>
              <a:ext cx="674329" cy="810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l-GR" altLang="ja-JP" sz="4000" dirty="0" smtClean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</a:t>
              </a:r>
              <a:endParaRPr kumimoji="1" lang="ja-JP" altLang="en-US" sz="4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131" name="グループ化 130"/>
          <p:cNvGrpSpPr/>
          <p:nvPr/>
        </p:nvGrpSpPr>
        <p:grpSpPr>
          <a:xfrm>
            <a:off x="2146578" y="3544183"/>
            <a:ext cx="817200" cy="866070"/>
            <a:chOff x="4600352" y="2990667"/>
            <a:chExt cx="817200" cy="866070"/>
          </a:xfrm>
        </p:grpSpPr>
        <p:sp>
          <p:nvSpPr>
            <p:cNvPr id="132" name="円/楕円 131"/>
            <p:cNvSpPr/>
            <p:nvPr/>
          </p:nvSpPr>
          <p:spPr>
            <a:xfrm>
              <a:off x="4600352" y="3040790"/>
              <a:ext cx="817200" cy="815947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0" dirty="0"/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4729733" y="2990667"/>
              <a:ext cx="674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l-GR" altLang="ja-JP" sz="4400" dirty="0" smtClean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</a:t>
              </a:r>
              <a:endParaRPr kumimoji="1" lang="ja-JP" altLang="en-US" sz="44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8598785" y="4739205"/>
            <a:ext cx="977623" cy="996866"/>
            <a:chOff x="4578953" y="2600433"/>
            <a:chExt cx="977623" cy="996866"/>
          </a:xfrm>
        </p:grpSpPr>
        <p:sp>
          <p:nvSpPr>
            <p:cNvPr id="10" name="円/楕円 9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6720092" y="3216967"/>
            <a:ext cx="977623" cy="996866"/>
            <a:chOff x="4578953" y="2600433"/>
            <a:chExt cx="977623" cy="996866"/>
          </a:xfrm>
        </p:grpSpPr>
        <p:sp>
          <p:nvSpPr>
            <p:cNvPr id="138" name="円/楕円 137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40" name="グループ化 139"/>
          <p:cNvGrpSpPr/>
          <p:nvPr/>
        </p:nvGrpSpPr>
        <p:grpSpPr>
          <a:xfrm>
            <a:off x="9680996" y="5178108"/>
            <a:ext cx="977623" cy="996866"/>
            <a:chOff x="5042642" y="4657912"/>
            <a:chExt cx="977623" cy="996866"/>
          </a:xfrm>
        </p:grpSpPr>
        <p:sp>
          <p:nvSpPr>
            <p:cNvPr id="147" name="円/楕円 146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テキスト ボックス 147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49" name="グループ化 148"/>
          <p:cNvGrpSpPr/>
          <p:nvPr/>
        </p:nvGrpSpPr>
        <p:grpSpPr>
          <a:xfrm>
            <a:off x="7931071" y="2756192"/>
            <a:ext cx="977623" cy="996866"/>
            <a:chOff x="5042642" y="4657912"/>
            <a:chExt cx="977623" cy="996866"/>
          </a:xfrm>
        </p:grpSpPr>
        <p:sp>
          <p:nvSpPr>
            <p:cNvPr id="150" name="円/楕円 149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52" name="グループ化 151"/>
          <p:cNvGrpSpPr/>
          <p:nvPr/>
        </p:nvGrpSpPr>
        <p:grpSpPr>
          <a:xfrm>
            <a:off x="9476503" y="3919783"/>
            <a:ext cx="977623" cy="996866"/>
            <a:chOff x="5042642" y="4657912"/>
            <a:chExt cx="977623" cy="996866"/>
          </a:xfrm>
        </p:grpSpPr>
        <p:sp>
          <p:nvSpPr>
            <p:cNvPr id="153" name="円/楕円 152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テキスト ボックス 153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55" name="グループ化 154"/>
          <p:cNvGrpSpPr/>
          <p:nvPr/>
        </p:nvGrpSpPr>
        <p:grpSpPr>
          <a:xfrm>
            <a:off x="7304774" y="4130492"/>
            <a:ext cx="977623" cy="996866"/>
            <a:chOff x="5042642" y="4657912"/>
            <a:chExt cx="977623" cy="996866"/>
          </a:xfrm>
        </p:grpSpPr>
        <p:sp>
          <p:nvSpPr>
            <p:cNvPr id="156" name="円/楕円 155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テキスト ボックス 156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58" name="グループ化 157"/>
          <p:cNvGrpSpPr/>
          <p:nvPr/>
        </p:nvGrpSpPr>
        <p:grpSpPr>
          <a:xfrm>
            <a:off x="9182095" y="2865465"/>
            <a:ext cx="977623" cy="996866"/>
            <a:chOff x="4578953" y="2600433"/>
            <a:chExt cx="977623" cy="996866"/>
          </a:xfrm>
        </p:grpSpPr>
        <p:sp>
          <p:nvSpPr>
            <p:cNvPr id="159" name="円/楕円 158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テキスト ボックス 159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1" name="グループ化 160"/>
          <p:cNvGrpSpPr/>
          <p:nvPr/>
        </p:nvGrpSpPr>
        <p:grpSpPr>
          <a:xfrm>
            <a:off x="7516550" y="5296832"/>
            <a:ext cx="977623" cy="996866"/>
            <a:chOff x="4578953" y="2600433"/>
            <a:chExt cx="977623" cy="996866"/>
          </a:xfrm>
        </p:grpSpPr>
        <p:sp>
          <p:nvSpPr>
            <p:cNvPr id="162" name="円/楕円 161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テキスト ボックス 162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55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線コネクタ 41"/>
          <p:cNvCxnSpPr/>
          <p:nvPr/>
        </p:nvCxnSpPr>
        <p:spPr>
          <a:xfrm flipH="1">
            <a:off x="4862694" y="6102213"/>
            <a:ext cx="64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4862694" y="6057514"/>
            <a:ext cx="61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4022434" y="314104"/>
            <a:ext cx="652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(Spectral Density)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869" y="1108666"/>
            <a:ext cx="4936063" cy="353370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5826" y="1100750"/>
            <a:ext cx="4997463" cy="3533709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1508551" y="3777933"/>
            <a:ext cx="593124" cy="134823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80916" y="5122479"/>
            <a:ext cx="3841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Takes into account further KN-interactions</a:t>
            </a:r>
            <a:r>
              <a:rPr lang="ja-JP" altLang="en-US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with intermediate hyperons, such as: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020315" y="5214086"/>
            <a:ext cx="12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031783" y="5653535"/>
            <a:ext cx="857507" cy="23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3652264" y="5653535"/>
            <a:ext cx="725368" cy="12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 15"/>
          <p:cNvSpPr/>
          <p:nvPr/>
        </p:nvSpPr>
        <p:spPr>
          <a:xfrm>
            <a:off x="4368424" y="4953025"/>
            <a:ext cx="1692875" cy="704344"/>
          </a:xfrm>
          <a:custGeom>
            <a:avLst/>
            <a:gdLst>
              <a:gd name="connsiteX0" fmla="*/ 0 w 1692875"/>
              <a:gd name="connsiteY0" fmla="*/ 691987 h 704344"/>
              <a:gd name="connsiteX1" fmla="*/ 741405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89686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27902 w 1692875"/>
              <a:gd name="connsiteY1" fmla="*/ 9 h 704344"/>
              <a:gd name="connsiteX2" fmla="*/ 1692875 w 1692875"/>
              <a:gd name="connsiteY2" fmla="*/ 704344 h 70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875" h="704344">
                <a:moveTo>
                  <a:pt x="0" y="691987"/>
                </a:moveTo>
                <a:cubicBezTo>
                  <a:pt x="229629" y="344968"/>
                  <a:pt x="545756" y="-2050"/>
                  <a:pt x="827902" y="9"/>
                </a:cubicBezTo>
                <a:cubicBezTo>
                  <a:pt x="1110048" y="2068"/>
                  <a:pt x="1358213" y="353206"/>
                  <a:pt x="1692875" y="70434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4380780" y="5669727"/>
            <a:ext cx="481914" cy="395416"/>
          </a:xfrm>
          <a:custGeom>
            <a:avLst/>
            <a:gdLst>
              <a:gd name="connsiteX0" fmla="*/ 0 w 568411"/>
              <a:gd name="connsiteY0" fmla="*/ 0 h 407773"/>
              <a:gd name="connsiteX1" fmla="*/ 271849 w 568411"/>
              <a:gd name="connsiteY1" fmla="*/ 308919 h 407773"/>
              <a:gd name="connsiteX2" fmla="*/ 568411 w 568411"/>
              <a:gd name="connsiteY2" fmla="*/ 407773 h 407773"/>
              <a:gd name="connsiteX0" fmla="*/ 0 w 568411"/>
              <a:gd name="connsiteY0" fmla="*/ 0 h 407773"/>
              <a:gd name="connsiteX1" fmla="*/ 185352 w 568411"/>
              <a:gd name="connsiteY1" fmla="*/ 259492 h 407773"/>
              <a:gd name="connsiteX2" fmla="*/ 568411 w 568411"/>
              <a:gd name="connsiteY2" fmla="*/ 407773 h 407773"/>
              <a:gd name="connsiteX0" fmla="*/ 0 w 469557"/>
              <a:gd name="connsiteY0" fmla="*/ 0 h 407773"/>
              <a:gd name="connsiteX1" fmla="*/ 185352 w 469557"/>
              <a:gd name="connsiteY1" fmla="*/ 259492 h 407773"/>
              <a:gd name="connsiteX2" fmla="*/ 469557 w 469557"/>
              <a:gd name="connsiteY2" fmla="*/ 407773 h 407773"/>
              <a:gd name="connsiteX0" fmla="*/ 0 w 481914"/>
              <a:gd name="connsiteY0" fmla="*/ 0 h 395416"/>
              <a:gd name="connsiteX1" fmla="*/ 197709 w 481914"/>
              <a:gd name="connsiteY1" fmla="*/ 247135 h 395416"/>
              <a:gd name="connsiteX2" fmla="*/ 481914 w 481914"/>
              <a:gd name="connsiteY2" fmla="*/ 395416 h 3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914" h="395416">
                <a:moveTo>
                  <a:pt x="0" y="0"/>
                </a:moveTo>
                <a:cubicBezTo>
                  <a:pt x="88557" y="120478"/>
                  <a:pt x="117390" y="181232"/>
                  <a:pt x="197709" y="247135"/>
                </a:cubicBezTo>
                <a:cubicBezTo>
                  <a:pt x="278028" y="313038"/>
                  <a:pt x="381000" y="379970"/>
                  <a:pt x="481914" y="39541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5517601" y="5657369"/>
            <a:ext cx="506628" cy="444844"/>
          </a:xfrm>
          <a:custGeom>
            <a:avLst/>
            <a:gdLst>
              <a:gd name="connsiteX0" fmla="*/ 0 w 395417"/>
              <a:gd name="connsiteY0" fmla="*/ 383060 h 383060"/>
              <a:gd name="connsiteX1" fmla="*/ 296563 w 395417"/>
              <a:gd name="connsiteY1" fmla="*/ 284206 h 383060"/>
              <a:gd name="connsiteX2" fmla="*/ 395417 w 395417"/>
              <a:gd name="connsiteY2" fmla="*/ 0 h 383060"/>
              <a:gd name="connsiteX0" fmla="*/ 0 w 531342"/>
              <a:gd name="connsiteY0" fmla="*/ 444844 h 444844"/>
              <a:gd name="connsiteX1" fmla="*/ 432488 w 531342"/>
              <a:gd name="connsiteY1" fmla="*/ 284206 h 444844"/>
              <a:gd name="connsiteX2" fmla="*/ 531342 w 531342"/>
              <a:gd name="connsiteY2" fmla="*/ 0 h 444844"/>
              <a:gd name="connsiteX0" fmla="*/ 0 w 531342"/>
              <a:gd name="connsiteY0" fmla="*/ 444844 h 444844"/>
              <a:gd name="connsiteX1" fmla="*/ 358348 w 531342"/>
              <a:gd name="connsiteY1" fmla="*/ 284206 h 444844"/>
              <a:gd name="connsiteX2" fmla="*/ 531342 w 531342"/>
              <a:gd name="connsiteY2" fmla="*/ 0 h 444844"/>
              <a:gd name="connsiteX0" fmla="*/ 0 w 481915"/>
              <a:gd name="connsiteY0" fmla="*/ 444844 h 444844"/>
              <a:gd name="connsiteX1" fmla="*/ 358348 w 481915"/>
              <a:gd name="connsiteY1" fmla="*/ 284206 h 444844"/>
              <a:gd name="connsiteX2" fmla="*/ 481915 w 481915"/>
              <a:gd name="connsiteY2" fmla="*/ 0 h 444844"/>
              <a:gd name="connsiteX0" fmla="*/ 0 w 506628"/>
              <a:gd name="connsiteY0" fmla="*/ 444844 h 444844"/>
              <a:gd name="connsiteX1" fmla="*/ 358348 w 506628"/>
              <a:gd name="connsiteY1" fmla="*/ 284206 h 444844"/>
              <a:gd name="connsiteX2" fmla="*/ 506628 w 506628"/>
              <a:gd name="connsiteY2" fmla="*/ 0 h 44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628" h="444844">
                <a:moveTo>
                  <a:pt x="0" y="444844"/>
                </a:moveTo>
                <a:cubicBezTo>
                  <a:pt x="115330" y="427338"/>
                  <a:pt x="273910" y="358347"/>
                  <a:pt x="358348" y="284206"/>
                </a:cubicBezTo>
                <a:cubicBezTo>
                  <a:pt x="442786" y="210065"/>
                  <a:pt x="490152" y="110181"/>
                  <a:pt x="506628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321729" y="5540292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919196" y="5558591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>
            <a:endCxn id="29" idx="3"/>
          </p:cNvCxnSpPr>
          <p:nvPr/>
        </p:nvCxnSpPr>
        <p:spPr>
          <a:xfrm flipV="1">
            <a:off x="4005581" y="6138389"/>
            <a:ext cx="830017" cy="3674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 flipV="1">
            <a:off x="5428537" y="6102213"/>
            <a:ext cx="815727" cy="4036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4812073" y="6001276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5366262" y="6005430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8810368" y="3479112"/>
            <a:ext cx="778476" cy="59764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9199606" y="4239199"/>
            <a:ext cx="1" cy="59713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7681093" y="4809278"/>
            <a:ext cx="3841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Asymmetric modification of the spectrum.                                            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→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Not necessarily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parametrizable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by a simple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Breit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-Wigner peak!</a:t>
            </a:r>
          </a:p>
          <a:p>
            <a:r>
              <a:rPr kumimoji="1"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→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Important message for future E16 experiment at J-PARC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41" y="5084617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92" y="5797616"/>
            <a:ext cx="201049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63" y="5952062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26" y="5965881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82" y="6506667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63" y="6519607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  <p:bldP spid="30" grpId="0" animBg="1"/>
      <p:bldP spid="46" grpId="0" animBg="1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94780" y="301748"/>
            <a:ext cx="923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Moment analysis of obtained spectral functions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4657" y="1013869"/>
            <a:ext cx="6053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Starting point: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Borel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-type QCD sum rules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右矢印 17"/>
          <p:cNvSpPr>
            <a:spLocks noChangeArrowheads="1"/>
          </p:cNvSpPr>
          <p:nvPr/>
        </p:nvSpPr>
        <p:spPr bwMode="auto">
          <a:xfrm rot="5400000">
            <a:off x="4882590" y="3857330"/>
            <a:ext cx="980772" cy="64050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42829" y="3840839"/>
            <a:ext cx="2134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Large M limit</a:t>
            </a:r>
          </a:p>
        </p:txBody>
      </p:sp>
      <p:sp>
        <p:nvSpPr>
          <p:cNvPr id="27" name="右中かっこ 26"/>
          <p:cNvSpPr/>
          <p:nvPr/>
        </p:nvSpPr>
        <p:spPr>
          <a:xfrm>
            <a:off x="7353380" y="4905627"/>
            <a:ext cx="370702" cy="1572659"/>
          </a:xfrm>
          <a:prstGeom prst="rightBrace">
            <a:avLst>
              <a:gd name="adj1" fmla="val 38333"/>
              <a:gd name="adj2" fmla="val 4921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977194" y="5338013"/>
            <a:ext cx="156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Finite-energy sum rules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66" y="1570788"/>
            <a:ext cx="5160614" cy="4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84" y="2479218"/>
            <a:ext cx="1818592" cy="3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05" y="2445026"/>
            <a:ext cx="3656367" cy="4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46" y="2985579"/>
            <a:ext cx="1138869" cy="39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11" y="2991224"/>
            <a:ext cx="6847557" cy="5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95" y="1528009"/>
            <a:ext cx="2574441" cy="59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55" y="3956909"/>
            <a:ext cx="3931909" cy="2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77" y="4702251"/>
            <a:ext cx="2930891" cy="5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77" y="5326288"/>
            <a:ext cx="3058924" cy="5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57" y="5931888"/>
            <a:ext cx="3226292" cy="5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1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7" grpId="0" animBg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146001" y="252321"/>
            <a:ext cx="383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Consistency check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12120" y="837096"/>
            <a:ext cx="205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(Vacuum)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4213" y="1421871"/>
            <a:ext cx="1100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Are the zeroth and first momentum sum rules consistent with our phenomenological spectral density?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6016" y="1938043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Zeroth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72588" y="1917931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First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9" name="左右矢印 18"/>
          <p:cNvSpPr/>
          <p:nvPr/>
        </p:nvSpPr>
        <p:spPr bwMode="auto">
          <a:xfrm>
            <a:off x="5458753" y="5941313"/>
            <a:ext cx="1510458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01026" y="6374701"/>
            <a:ext cx="143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Consistent!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67" y="2318041"/>
            <a:ext cx="5364945" cy="354208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845" y="2318041"/>
            <a:ext cx="5381058" cy="35606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56" y="5996863"/>
            <a:ext cx="3174617" cy="29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19" y="5994303"/>
            <a:ext cx="3174617" cy="29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02489" y="257772"/>
            <a:ext cx="383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Consistency check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36000" y="810000"/>
            <a:ext cx="3070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(Nuclear matter)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4213" y="1421871"/>
            <a:ext cx="1100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Are the zeroth and first momentum sum rules consistent with our phenomenological spectral density?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82955" y="1947003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Zeroth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84945" y="1938042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First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9" name="左右矢印 18"/>
          <p:cNvSpPr/>
          <p:nvPr/>
        </p:nvSpPr>
        <p:spPr bwMode="auto">
          <a:xfrm>
            <a:off x="5412356" y="6108186"/>
            <a:ext cx="1510458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83424" y="6541574"/>
            <a:ext cx="143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Consistent!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50" y="2338152"/>
            <a:ext cx="5347642" cy="355277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392" y="2338152"/>
            <a:ext cx="5360792" cy="355277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49" y="6130478"/>
            <a:ext cx="3149164" cy="4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37" y="6130478"/>
            <a:ext cx="3149164" cy="4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6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52052" y="201905"/>
            <a:ext cx="4959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Second moment sum rule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2734481" y="2910894"/>
            <a:ext cx="255856" cy="398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カーブ矢印 13"/>
          <p:cNvSpPr/>
          <p:nvPr/>
        </p:nvSpPr>
        <p:spPr>
          <a:xfrm>
            <a:off x="7955943" y="2218915"/>
            <a:ext cx="370703" cy="5916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81830" y="2160796"/>
            <a:ext cx="1807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Factorization hypothesis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二方向矢印 3"/>
          <p:cNvSpPr/>
          <p:nvPr/>
        </p:nvSpPr>
        <p:spPr>
          <a:xfrm>
            <a:off x="8990321" y="2931020"/>
            <a:ext cx="695464" cy="182854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685784" y="4359459"/>
            <a:ext cx="222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Strongly violated?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15" y="2021867"/>
            <a:ext cx="6626265" cy="5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44" y="2574396"/>
            <a:ext cx="2150973" cy="35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47" y="3306156"/>
            <a:ext cx="553233" cy="1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8293" y="3110177"/>
            <a:ext cx="5313220" cy="3548664"/>
          </a:xfrm>
          <a:prstGeom prst="rect">
            <a:avLst/>
          </a:prstGeom>
        </p:spPr>
      </p:pic>
      <p:sp>
        <p:nvSpPr>
          <p:cNvPr id="3" name="下矢印 2"/>
          <p:cNvSpPr/>
          <p:nvPr/>
        </p:nvSpPr>
        <p:spPr>
          <a:xfrm>
            <a:off x="10409293" y="4884509"/>
            <a:ext cx="388921" cy="496383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685784" y="5505832"/>
            <a:ext cx="2224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Should be tested on the lattice!</a:t>
            </a: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04" y="1081096"/>
            <a:ext cx="3649305" cy="6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6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3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80059" y="187054"/>
            <a:ext cx="575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Summary and Conclusions</a:t>
            </a:r>
            <a:endParaRPr kumimoji="1" lang="en-US" altLang="ja-JP" sz="4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 bwMode="auto">
          <a:xfrm rot="16200000">
            <a:off x="1516348" y="2250912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2179" y="1070519"/>
            <a:ext cx="1143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</a:rPr>
              <a:t>The </a:t>
            </a:r>
            <a:r>
              <a:rPr lang="el-GR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shift in nuclear matter constrains the strangeness content of the </a:t>
            </a: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nucleon: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10879" y="2544625"/>
            <a:ext cx="885989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Increasing (or constant) </a:t>
            </a:r>
            <a:r>
              <a:rPr lang="el-GR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in nuclear matter??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2179" y="5120529"/>
            <a:ext cx="11600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The E325 experiment at KEK measured a negative mass shift of -35 MeV at normal nuclear matter density</a:t>
            </a:r>
          </a:p>
        </p:txBody>
      </p:sp>
      <p:sp>
        <p:nvSpPr>
          <p:cNvPr id="17" name="下矢印 16"/>
          <p:cNvSpPr/>
          <p:nvPr/>
        </p:nvSpPr>
        <p:spPr bwMode="auto">
          <a:xfrm rot="16200000">
            <a:off x="1516347" y="5746731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10879" y="6032244"/>
            <a:ext cx="427584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a </a:t>
            </a:r>
            <a:r>
              <a:rPr lang="el-GR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σ</a:t>
            </a:r>
            <a:r>
              <a:rPr lang="en-US" altLang="ja-JP" sz="2400" baseline="-25000" dirty="0" err="1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sN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-value of &gt; 100 MeV??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2179" y="2077095"/>
            <a:ext cx="7045596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</a:rPr>
              <a:t>Most </a:t>
            </a: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</a:rPr>
              <a:t>lattice calculations 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</a:rPr>
              <a:t>give a small </a:t>
            </a:r>
            <a:r>
              <a:rPr lang="el-GR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σ</a:t>
            </a:r>
            <a:r>
              <a:rPr lang="en-US" altLang="ja-JP" sz="2400" baseline="-25000" dirty="0" err="1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sN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-value</a:t>
            </a:r>
          </a:p>
        </p:txBody>
      </p:sp>
      <p:sp>
        <p:nvSpPr>
          <p:cNvPr id="21" name="下矢印 20"/>
          <p:cNvSpPr/>
          <p:nvPr/>
        </p:nvSpPr>
        <p:spPr bwMode="auto">
          <a:xfrm rot="16200000">
            <a:off x="1516348" y="3432442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10880" y="3726155"/>
            <a:ext cx="721181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decreasing </a:t>
            </a:r>
            <a:r>
              <a:rPr lang="el-GR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in nuclear matter??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2179" y="3258625"/>
            <a:ext cx="965271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</a:rPr>
              <a:t>One recent lattice calculates obtains a large </a:t>
            </a:r>
            <a:r>
              <a:rPr lang="el-GR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σ</a:t>
            </a:r>
            <a:r>
              <a:rPr lang="en-US" altLang="ja-JP" sz="2400" baseline="-25000" dirty="0" err="1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sN</a:t>
            </a: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-value (</a:t>
            </a:r>
            <a:r>
              <a:rPr lang="el-GR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σ</a:t>
            </a:r>
            <a:r>
              <a:rPr lang="en-US" altLang="ja-JP" sz="2400" baseline="-25000" dirty="0" err="1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sN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= 105 MeV) </a:t>
            </a:r>
            <a:endParaRPr lang="en-US" altLang="ja-JP" sz="2400" dirty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" name="上下矢印 4"/>
          <p:cNvSpPr/>
          <p:nvPr/>
        </p:nvSpPr>
        <p:spPr>
          <a:xfrm>
            <a:off x="4238368" y="4203069"/>
            <a:ext cx="593124" cy="889687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3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80059" y="187054"/>
            <a:ext cx="575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Summary and Conclusions</a:t>
            </a:r>
            <a:endParaRPr kumimoji="1" lang="en-US" altLang="ja-JP" sz="4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9236" y="1043789"/>
            <a:ext cx="11075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We have computed the </a:t>
            </a:r>
            <a:r>
              <a:rPr lang="el-GR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 meson spectral density in vacuum and nuclear matter based on an effective vector dominance model and the latest experimental constraints </a:t>
            </a:r>
            <a:endParaRPr kumimoji="1"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 bwMode="auto">
          <a:xfrm rot="16200000">
            <a:off x="1092971" y="2293853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93809" y="2465015"/>
            <a:ext cx="947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Accurate description of the spectral function in vacuum</a:t>
            </a:r>
            <a:endParaRPr kumimoji="1"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 bwMode="auto">
          <a:xfrm rot="16200000">
            <a:off x="1092971" y="2919529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3808" y="3090691"/>
            <a:ext cx="784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Non-symmetric behavior of peak in nuclear matter</a:t>
            </a:r>
            <a:endParaRPr kumimoji="1"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9236" y="3908743"/>
            <a:ext cx="1107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We have carried out a moment analysis of the obtained spectral functions</a:t>
            </a:r>
            <a:endParaRPr kumimoji="1"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下矢印 8"/>
          <p:cNvSpPr/>
          <p:nvPr/>
        </p:nvSpPr>
        <p:spPr bwMode="auto">
          <a:xfrm rot="16200000">
            <a:off x="1092971" y="4387690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93810" y="4558852"/>
            <a:ext cx="7990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Spectral functions are consistent with lowest two momentum sum rules</a:t>
            </a:r>
            <a:endParaRPr kumimoji="1"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1" name="下矢印 10"/>
          <p:cNvSpPr/>
          <p:nvPr/>
        </p:nvSpPr>
        <p:spPr bwMode="auto">
          <a:xfrm rot="16200000">
            <a:off x="1092972" y="5378028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93809" y="5549190"/>
            <a:ext cx="8484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Moments provide direct links between QCD condensates and experimentally measurable quantities </a:t>
            </a:r>
            <a:endParaRPr kumimoji="1"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2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007120" y="2762128"/>
            <a:ext cx="4123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Backup slides</a:t>
            </a:r>
            <a:endParaRPr kumimoji="1" lang="ja-JP" altLang="en-US" sz="4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2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16155" y="153411"/>
            <a:ext cx="727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Previous developments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40697" y="1076741"/>
            <a:ext cx="5944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E325 Experiment (KEK)</a:t>
            </a:r>
          </a:p>
        </p:txBody>
      </p:sp>
      <p:sp>
        <p:nvSpPr>
          <p:cNvPr id="4" name="テキスト ボックス 25"/>
          <p:cNvSpPr txBox="1">
            <a:spLocks noChangeArrowheads="1"/>
          </p:cNvSpPr>
          <p:nvPr/>
        </p:nvSpPr>
        <p:spPr bwMode="auto">
          <a:xfrm>
            <a:off x="2147548" y="1790977"/>
            <a:ext cx="81776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Slowly moving </a:t>
            </a:r>
            <a:r>
              <a:rPr lang="el-GR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mesons are produced in 12 GeV </a:t>
            </a:r>
            <a:r>
              <a:rPr lang="en-US" altLang="ja-JP" sz="2400" i="1" dirty="0" err="1">
                <a:solidFill>
                  <a:schemeClr val="bg1"/>
                </a:solidFill>
                <a:latin typeface="+mn-lt"/>
              </a:rPr>
              <a:t>p</a:t>
            </a:r>
            <a:r>
              <a:rPr lang="en-US" altLang="ja-JP" sz="2400" dirty="0" err="1">
                <a:solidFill>
                  <a:schemeClr val="bg1"/>
                </a:solidFill>
                <a:latin typeface="+mn-lt"/>
              </a:rPr>
              <a:t>+</a:t>
            </a:r>
            <a:r>
              <a:rPr lang="en-US" altLang="ja-JP" sz="2400" i="1" dirty="0" err="1">
                <a:solidFill>
                  <a:schemeClr val="bg1"/>
                </a:solidFill>
                <a:latin typeface="+mn-lt"/>
              </a:rPr>
              <a:t>A</a:t>
            </a:r>
            <a:r>
              <a:rPr lang="en-US" altLang="ja-JP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reactions and are </a:t>
            </a:r>
            <a:r>
              <a:rPr lang="en-US" altLang="ja-JP" sz="2400" dirty="0" smtClean="0">
                <a:solidFill>
                  <a:schemeClr val="bg1"/>
                </a:solidFill>
                <a:latin typeface="+mn-lt"/>
              </a:rPr>
              <a:t>measured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through di-leptons.</a:t>
            </a:r>
            <a:endParaRPr lang="ja-JP" alt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1745117" y="3046512"/>
            <a:ext cx="3875088" cy="1560482"/>
            <a:chOff x="1745117" y="3046512"/>
            <a:chExt cx="3875088" cy="1560482"/>
          </a:xfrm>
        </p:grpSpPr>
        <p:sp>
          <p:nvSpPr>
            <p:cNvPr id="6" name="Oval 6"/>
            <p:cNvSpPr>
              <a:spLocks noChangeAspect="1" noChangeArrowheads="1"/>
            </p:cNvSpPr>
            <p:nvPr/>
          </p:nvSpPr>
          <p:spPr bwMode="auto">
            <a:xfrm>
              <a:off x="2262642" y="3506887"/>
              <a:ext cx="730250" cy="730250"/>
            </a:xfrm>
            <a:prstGeom prst="ellipse">
              <a:avLst/>
            </a:prstGeom>
            <a:solidFill>
              <a:schemeClr val="accent4">
                <a:alpha val="28235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/>
            </a:p>
          </p:txBody>
        </p:sp>
        <p:sp>
          <p:nvSpPr>
            <p:cNvPr id="7" name="Line 7"/>
            <p:cNvSpPr>
              <a:spLocks noChangeAspect="1" noChangeShapeType="1"/>
            </p:cNvSpPr>
            <p:nvPr/>
          </p:nvSpPr>
          <p:spPr bwMode="auto">
            <a:xfrm>
              <a:off x="1745117" y="3851375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Line 8"/>
            <p:cNvSpPr>
              <a:spLocks noChangeAspect="1" noChangeShapeType="1"/>
            </p:cNvSpPr>
            <p:nvPr/>
          </p:nvSpPr>
          <p:spPr bwMode="auto">
            <a:xfrm flipV="1">
              <a:off x="2549980" y="3449737"/>
              <a:ext cx="517525" cy="4016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Line 9"/>
            <p:cNvSpPr>
              <a:spLocks noChangeAspect="1" noChangeShapeType="1"/>
            </p:cNvSpPr>
            <p:nvPr/>
          </p:nvSpPr>
          <p:spPr bwMode="auto">
            <a:xfrm flipV="1">
              <a:off x="3067505" y="3046512"/>
              <a:ext cx="57150" cy="403225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Line 10"/>
            <p:cNvSpPr>
              <a:spLocks noChangeAspect="1" noChangeShapeType="1"/>
            </p:cNvSpPr>
            <p:nvPr/>
          </p:nvSpPr>
          <p:spPr bwMode="auto">
            <a:xfrm>
              <a:off x="3067505" y="3449737"/>
              <a:ext cx="288925" cy="17303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11"/>
            <p:cNvSpPr>
              <a:spLocks noChangeAspect="1" noChangeArrowheads="1"/>
            </p:cNvSpPr>
            <p:nvPr/>
          </p:nvSpPr>
          <p:spPr bwMode="auto">
            <a:xfrm>
              <a:off x="4227968" y="3490981"/>
              <a:ext cx="730250" cy="730250"/>
            </a:xfrm>
            <a:prstGeom prst="ellipse">
              <a:avLst/>
            </a:prstGeom>
            <a:solidFill>
              <a:schemeClr val="accent4">
                <a:alpha val="29019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/>
            </a:p>
          </p:txBody>
        </p:sp>
        <p:sp>
          <p:nvSpPr>
            <p:cNvPr id="12" name="Line 12"/>
            <p:cNvSpPr>
              <a:spLocks noChangeAspect="1" noChangeShapeType="1"/>
            </p:cNvSpPr>
            <p:nvPr/>
          </p:nvSpPr>
          <p:spPr bwMode="auto">
            <a:xfrm>
              <a:off x="3710443" y="3835469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Line 13"/>
            <p:cNvSpPr>
              <a:spLocks noChangeAspect="1" noChangeShapeType="1"/>
            </p:cNvSpPr>
            <p:nvPr/>
          </p:nvSpPr>
          <p:spPr bwMode="auto">
            <a:xfrm flipV="1">
              <a:off x="4515305" y="3721169"/>
              <a:ext cx="17303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Line 14"/>
            <p:cNvSpPr>
              <a:spLocks noChangeAspect="1" noChangeShapeType="1"/>
            </p:cNvSpPr>
            <p:nvPr/>
          </p:nvSpPr>
          <p:spPr bwMode="auto">
            <a:xfrm flipV="1">
              <a:off x="4688343" y="3144906"/>
              <a:ext cx="57150" cy="576263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Line 15"/>
            <p:cNvSpPr>
              <a:spLocks noChangeAspect="1" noChangeShapeType="1"/>
            </p:cNvSpPr>
            <p:nvPr/>
          </p:nvSpPr>
          <p:spPr bwMode="auto">
            <a:xfrm>
              <a:off x="4688343" y="3721169"/>
              <a:ext cx="519113" cy="23018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Text Box 16"/>
            <p:cNvSpPr txBox="1">
              <a:spLocks noChangeAspect="1" noChangeArrowheads="1"/>
            </p:cNvSpPr>
            <p:nvPr/>
          </p:nvSpPr>
          <p:spPr bwMode="auto">
            <a:xfrm>
              <a:off x="1859417" y="3491012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accent1"/>
                  </a:solidFill>
                  <a:latin typeface="Century" panose="02040604050505020304" pitchFamily="18" charset="0"/>
                </a:rPr>
                <a:t>p</a:t>
              </a:r>
            </a:p>
          </p:txBody>
        </p:sp>
        <p:sp>
          <p:nvSpPr>
            <p:cNvPr id="17" name="Text Box 17"/>
            <p:cNvSpPr txBox="1">
              <a:spLocks noChangeAspect="1" noChangeArrowheads="1"/>
            </p:cNvSpPr>
            <p:nvPr/>
          </p:nvSpPr>
          <p:spPr bwMode="auto">
            <a:xfrm>
              <a:off x="2837317" y="304651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18" name="Text Box 18"/>
            <p:cNvSpPr txBox="1">
              <a:spLocks noChangeAspect="1" noChangeArrowheads="1"/>
            </p:cNvSpPr>
            <p:nvPr/>
          </p:nvSpPr>
          <p:spPr bwMode="auto">
            <a:xfrm>
              <a:off x="3010355" y="342116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19" name="Text Box 19"/>
            <p:cNvSpPr txBox="1">
              <a:spLocks noChangeAspect="1" noChangeArrowheads="1"/>
            </p:cNvSpPr>
            <p:nvPr/>
          </p:nvSpPr>
          <p:spPr bwMode="auto">
            <a:xfrm>
              <a:off x="3824743" y="3454469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accent1"/>
                  </a:solidFill>
                  <a:latin typeface="Century" panose="02040604050505020304" pitchFamily="18" charset="0"/>
                </a:rPr>
                <a:t>p</a:t>
              </a:r>
            </a:p>
          </p:txBody>
        </p:sp>
        <p:sp>
          <p:nvSpPr>
            <p:cNvPr id="20" name="Text Box 20"/>
            <p:cNvSpPr txBox="1">
              <a:spLocks noChangeAspect="1" noChangeArrowheads="1"/>
            </p:cNvSpPr>
            <p:nvPr/>
          </p:nvSpPr>
          <p:spPr bwMode="auto">
            <a:xfrm>
              <a:off x="4958218" y="3864044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spect="1" noChangeArrowheads="1"/>
            </p:cNvSpPr>
            <p:nvPr/>
          </p:nvSpPr>
          <p:spPr bwMode="auto">
            <a:xfrm>
              <a:off x="4497843" y="3087756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2" name="Text Box 22"/>
            <p:cNvSpPr txBox="1">
              <a:spLocks noChangeAspect="1" noChangeArrowheads="1"/>
            </p:cNvSpPr>
            <p:nvPr/>
          </p:nvSpPr>
          <p:spPr bwMode="auto">
            <a:xfrm>
              <a:off x="4480380" y="3749744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FF000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23" name="Text Box 23"/>
            <p:cNvSpPr txBox="1">
              <a:spLocks noChangeAspect="1" noChangeArrowheads="1"/>
            </p:cNvSpPr>
            <p:nvPr/>
          </p:nvSpPr>
          <p:spPr bwMode="auto">
            <a:xfrm>
              <a:off x="2513467" y="3760887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FF000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24" name="Text Box 24"/>
            <p:cNvSpPr txBox="1">
              <a:spLocks noChangeAspect="1" noChangeArrowheads="1"/>
            </p:cNvSpPr>
            <p:nvPr/>
          </p:nvSpPr>
          <p:spPr bwMode="auto">
            <a:xfrm>
              <a:off x="1826080" y="4197450"/>
              <a:ext cx="17684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bg1"/>
                  </a:solidFill>
                  <a:latin typeface="Century" panose="02040604050505020304" pitchFamily="18" charset="0"/>
                </a:rPr>
                <a:t>outside decay</a:t>
              </a:r>
            </a:p>
          </p:txBody>
        </p:sp>
        <p:sp>
          <p:nvSpPr>
            <p:cNvPr id="25" name="Text Box 25"/>
            <p:cNvSpPr txBox="1">
              <a:spLocks noChangeAspect="1" noChangeArrowheads="1"/>
            </p:cNvSpPr>
            <p:nvPr/>
          </p:nvSpPr>
          <p:spPr bwMode="auto">
            <a:xfrm>
              <a:off x="3997780" y="4210119"/>
              <a:ext cx="162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bg1"/>
                  </a:solidFill>
                  <a:latin typeface="Century" panose="02040604050505020304" pitchFamily="18" charset="0"/>
                </a:rPr>
                <a:t>inside decay</a:t>
              </a:r>
            </a:p>
          </p:txBody>
        </p:sp>
      </p:grpSp>
      <p:sp>
        <p:nvSpPr>
          <p:cNvPr id="26" name="下矢印 25"/>
          <p:cNvSpPr/>
          <p:nvPr/>
        </p:nvSpPr>
        <p:spPr bwMode="auto">
          <a:xfrm rot="2109662">
            <a:off x="1984829" y="4661000"/>
            <a:ext cx="461963" cy="9271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7" name="テキスト ボックス 27"/>
          <p:cNvSpPr txBox="1">
            <a:spLocks noChangeArrowheads="1"/>
          </p:cNvSpPr>
          <p:nvPr/>
        </p:nvSpPr>
        <p:spPr bwMode="auto">
          <a:xfrm>
            <a:off x="891497" y="5687436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>
                <a:solidFill>
                  <a:schemeClr val="bg1"/>
                </a:solidFill>
                <a:latin typeface="+mn-lt"/>
              </a:rPr>
              <a:t>No effect  </a:t>
            </a:r>
            <a:r>
              <a:rPr lang="en-US" altLang="ja-JP" dirty="0" smtClean="0">
                <a:solidFill>
                  <a:schemeClr val="bg1"/>
                </a:solidFill>
                <a:latin typeface="+mn-lt"/>
              </a:rPr>
              <a:t>   (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only vacuum)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テキスト ボックス 29"/>
          <p:cNvSpPr txBox="1">
            <a:spLocks noChangeArrowheads="1"/>
          </p:cNvSpPr>
          <p:nvPr/>
        </p:nvSpPr>
        <p:spPr bwMode="auto">
          <a:xfrm>
            <a:off x="4227968" y="5687436"/>
            <a:ext cx="2308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>
                <a:latin typeface="+mj-lt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Di-lepton spectrum reflects the modified </a:t>
            </a:r>
            <a:r>
              <a:rPr lang="el-GR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-meson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下矢印 30"/>
          <p:cNvSpPr/>
          <p:nvPr/>
        </p:nvSpPr>
        <p:spPr bwMode="auto">
          <a:xfrm rot="19832547">
            <a:off x="4678482" y="4655772"/>
            <a:ext cx="461963" cy="9271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pic>
        <p:nvPicPr>
          <p:cNvPr id="32" name="図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739" y="2692708"/>
            <a:ext cx="2176462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左右矢印 32"/>
          <p:cNvSpPr/>
          <p:nvPr/>
        </p:nvSpPr>
        <p:spPr bwMode="auto">
          <a:xfrm>
            <a:off x="6724263" y="4066111"/>
            <a:ext cx="1223962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6513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1C3603-FC25-4323-B4FD-AD3CC1C1F98E}" type="slidenum">
              <a:rPr lang="en-US" altLang="ja-JP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209922" name="Oval 2"/>
          <p:cNvSpPr>
            <a:spLocks noChangeArrowheads="1"/>
          </p:cNvSpPr>
          <p:nvPr/>
        </p:nvSpPr>
        <p:spPr bwMode="auto">
          <a:xfrm>
            <a:off x="2063750" y="3176588"/>
            <a:ext cx="3276600" cy="3213100"/>
          </a:xfrm>
          <a:prstGeom prst="ellipse">
            <a:avLst/>
          </a:prstGeom>
          <a:noFill/>
          <a:ln w="762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pic>
        <p:nvPicPr>
          <p:cNvPr id="209923" name="Picture 3" descr="fitfigb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230313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2640014" y="655638"/>
            <a:ext cx="224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  <a:latin typeface="Symbol" panose="05050102010706020507" pitchFamily="18" charset="2"/>
              </a:rPr>
              <a:t>bg</a:t>
            </a:r>
            <a:r>
              <a:rPr lang="en-US" altLang="ja-JP" sz="2400" b="1">
                <a:solidFill>
                  <a:srgbClr val="333399"/>
                </a:solidFill>
              </a:rPr>
              <a:t>&lt;1.25 (Slow)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519738" y="655638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1.25&lt;</a:t>
            </a:r>
            <a:r>
              <a:rPr lang="en-US" altLang="ja-JP" sz="2400" b="1">
                <a:solidFill>
                  <a:srgbClr val="333399"/>
                </a:solidFill>
                <a:latin typeface="Symbol" panose="05050102010706020507" pitchFamily="18" charset="2"/>
              </a:rPr>
              <a:t>bg</a:t>
            </a:r>
            <a:r>
              <a:rPr lang="en-US" altLang="ja-JP" sz="2400" b="1">
                <a:solidFill>
                  <a:srgbClr val="333399"/>
                </a:solidFill>
              </a:rPr>
              <a:t>&lt;1.75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8255001" y="630238"/>
            <a:ext cx="216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1.75&lt;</a:t>
            </a:r>
            <a:r>
              <a:rPr lang="en-US" altLang="ja-JP" sz="2400" b="1">
                <a:solidFill>
                  <a:srgbClr val="333399"/>
                </a:solidFill>
                <a:latin typeface="Symbol" panose="05050102010706020507" pitchFamily="18" charset="2"/>
              </a:rPr>
              <a:t>bg</a:t>
            </a:r>
            <a:r>
              <a:rPr lang="en-US" altLang="ja-JP" sz="2400" b="1">
                <a:solidFill>
                  <a:srgbClr val="333399"/>
                </a:solidFill>
              </a:rPr>
              <a:t> (Fast)</a:t>
            </a:r>
            <a:endParaRPr lang="en-US" altLang="ja-JP" sz="2400" b="1">
              <a:solidFill>
                <a:srgbClr val="333399"/>
              </a:solidFill>
              <a:latin typeface="Symbol" panose="05050102010706020507" pitchFamily="18" charset="2"/>
            </a:endParaRPr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 rot="-2254115">
            <a:off x="3000376" y="447198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1847850" y="1160463"/>
            <a:ext cx="8820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2063750" y="1016001"/>
            <a:ext cx="0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4491038" y="584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2400">
              <a:solidFill>
                <a:srgbClr val="000000"/>
              </a:solidFill>
            </a:endParaRP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 rot="-5400000">
            <a:off x="718344" y="4966494"/>
            <a:ext cx="228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Large Nucleus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 rot="-5400000">
            <a:off x="773113" y="2454275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Small Nucleus</a:t>
            </a:r>
          </a:p>
        </p:txBody>
      </p:sp>
      <p:pic>
        <p:nvPicPr>
          <p:cNvPr id="117775" name="Picture 15" descr="fitfigb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1230313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36" name="Picture 16" descr="fitfigb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230313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7" name="Text Box 18" descr="新聞紙"/>
          <p:cNvSpPr txBox="1">
            <a:spLocks noChangeArrowheads="1"/>
          </p:cNvSpPr>
          <p:nvPr/>
        </p:nvSpPr>
        <p:spPr bwMode="auto">
          <a:xfrm>
            <a:off x="1524000" y="0"/>
            <a:ext cx="9144000" cy="719138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600" b="1">
                <a:solidFill>
                  <a:srgbClr val="000000"/>
                </a:solidFill>
                <a:latin typeface="Century" panose="02040604050505020304" pitchFamily="18" charset="0"/>
              </a:rPr>
              <a:t>Fitting Results</a:t>
            </a:r>
          </a:p>
        </p:txBody>
      </p:sp>
    </p:spTree>
    <p:extLst>
      <p:ext uri="{BB962C8B-B14F-4D97-AF65-F5344CB8AC3E}">
        <p14:creationId xmlns:p14="http://schemas.microsoft.com/office/powerpoint/2010/main" val="39423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/>
      <p:bldP spid="2099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091813" y="118521"/>
            <a:ext cx="4580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6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7437" y="1148841"/>
            <a:ext cx="499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Spectral functions at finite density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947012" y="5869168"/>
            <a:ext cx="4572000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 flipV="1">
            <a:off x="954568" y="2652292"/>
            <a:ext cx="0" cy="321687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6" y="2842345"/>
            <a:ext cx="556743" cy="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66" y="6006796"/>
            <a:ext cx="257441" cy="1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7" name="フリーフォーム 16"/>
          <p:cNvSpPr/>
          <p:nvPr/>
        </p:nvSpPr>
        <p:spPr>
          <a:xfrm>
            <a:off x="1427019" y="3231000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2466212" y="4553173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2801219" y="4786949"/>
            <a:ext cx="2581188" cy="1076040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805" h="1076040">
                <a:moveTo>
                  <a:pt x="0" y="1076040"/>
                </a:moveTo>
                <a:cubicBezTo>
                  <a:pt x="122537" y="907164"/>
                  <a:pt x="245075" y="738288"/>
                  <a:pt x="370702" y="631196"/>
                </a:cubicBezTo>
                <a:cubicBezTo>
                  <a:pt x="496329" y="524104"/>
                  <a:pt x="611659" y="487034"/>
                  <a:pt x="753762" y="433488"/>
                </a:cubicBezTo>
                <a:cubicBezTo>
                  <a:pt x="895865" y="379942"/>
                  <a:pt x="1103870" y="382002"/>
                  <a:pt x="1223319" y="309921"/>
                </a:cubicBezTo>
                <a:cubicBezTo>
                  <a:pt x="1342768" y="237840"/>
                  <a:pt x="1396314" y="17478"/>
                  <a:pt x="1470454" y="1002"/>
                </a:cubicBezTo>
                <a:cubicBezTo>
                  <a:pt x="1544595" y="-15474"/>
                  <a:pt x="1561070" y="176056"/>
                  <a:pt x="1668162" y="211067"/>
                </a:cubicBezTo>
                <a:cubicBezTo>
                  <a:pt x="1775254" y="246078"/>
                  <a:pt x="1826740" y="235781"/>
                  <a:pt x="2113005" y="211067"/>
                </a:cubicBezTo>
                <a:cubicBezTo>
                  <a:pt x="2399270" y="186353"/>
                  <a:pt x="3080951" y="93678"/>
                  <a:pt x="3385751" y="62786"/>
                </a:cubicBezTo>
                <a:cubicBezTo>
                  <a:pt x="3690551" y="31894"/>
                  <a:pt x="3816178" y="28804"/>
                  <a:pt x="3941805" y="25715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5048274" y="3766930"/>
            <a:ext cx="1198605" cy="543697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H="1" flipV="1">
            <a:off x="7307500" y="2652292"/>
            <a:ext cx="0" cy="321687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98" y="2842345"/>
            <a:ext cx="556743" cy="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898" y="6006796"/>
            <a:ext cx="257441" cy="1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フリーフォーム 24"/>
          <p:cNvSpPr/>
          <p:nvPr/>
        </p:nvSpPr>
        <p:spPr>
          <a:xfrm>
            <a:off x="7763316" y="3254205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8819144" y="4553173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9154151" y="4786949"/>
            <a:ext cx="2581188" cy="1076040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805" h="1076040">
                <a:moveTo>
                  <a:pt x="0" y="1076040"/>
                </a:moveTo>
                <a:cubicBezTo>
                  <a:pt x="122537" y="907164"/>
                  <a:pt x="245075" y="738288"/>
                  <a:pt x="370702" y="631196"/>
                </a:cubicBezTo>
                <a:cubicBezTo>
                  <a:pt x="496329" y="524104"/>
                  <a:pt x="611659" y="487034"/>
                  <a:pt x="753762" y="433488"/>
                </a:cubicBezTo>
                <a:cubicBezTo>
                  <a:pt x="895865" y="379942"/>
                  <a:pt x="1103870" y="382002"/>
                  <a:pt x="1223319" y="309921"/>
                </a:cubicBezTo>
                <a:cubicBezTo>
                  <a:pt x="1342768" y="237840"/>
                  <a:pt x="1396314" y="17478"/>
                  <a:pt x="1470454" y="1002"/>
                </a:cubicBezTo>
                <a:cubicBezTo>
                  <a:pt x="1544595" y="-15474"/>
                  <a:pt x="1561070" y="176056"/>
                  <a:pt x="1668162" y="211067"/>
                </a:cubicBezTo>
                <a:cubicBezTo>
                  <a:pt x="1775254" y="246078"/>
                  <a:pt x="1826740" y="235781"/>
                  <a:pt x="2113005" y="211067"/>
                </a:cubicBezTo>
                <a:cubicBezTo>
                  <a:pt x="2399270" y="186353"/>
                  <a:pt x="3080951" y="93678"/>
                  <a:pt x="3385751" y="62786"/>
                </a:cubicBezTo>
                <a:cubicBezTo>
                  <a:pt x="3690551" y="31894"/>
                  <a:pt x="3816178" y="28804"/>
                  <a:pt x="3941805" y="25715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7990458" y="3231000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8621337" y="4565532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8695477" y="4825023"/>
            <a:ext cx="3063102" cy="1050325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7749" h="1050325">
                <a:moveTo>
                  <a:pt x="0" y="1050325"/>
                </a:moveTo>
                <a:cubicBezTo>
                  <a:pt x="122537" y="881449"/>
                  <a:pt x="440068" y="854675"/>
                  <a:pt x="653757" y="778475"/>
                </a:cubicBezTo>
                <a:cubicBezTo>
                  <a:pt x="867446" y="702275"/>
                  <a:pt x="1133738" y="648729"/>
                  <a:pt x="1282132" y="593124"/>
                </a:cubicBezTo>
                <a:cubicBezTo>
                  <a:pt x="1430526" y="537519"/>
                  <a:pt x="1452976" y="516925"/>
                  <a:pt x="1544119" y="444844"/>
                </a:cubicBezTo>
                <a:cubicBezTo>
                  <a:pt x="1635262" y="372763"/>
                  <a:pt x="1735981" y="185352"/>
                  <a:pt x="1828991" y="160639"/>
                </a:cubicBezTo>
                <a:cubicBezTo>
                  <a:pt x="1922001" y="135926"/>
                  <a:pt x="1932187" y="292444"/>
                  <a:pt x="2102180" y="296563"/>
                </a:cubicBezTo>
                <a:cubicBezTo>
                  <a:pt x="2272173" y="300682"/>
                  <a:pt x="2512363" y="228601"/>
                  <a:pt x="2848949" y="185352"/>
                </a:cubicBezTo>
                <a:cubicBezTo>
                  <a:pt x="3185535" y="142103"/>
                  <a:pt x="3816895" y="67963"/>
                  <a:pt x="4121695" y="37071"/>
                </a:cubicBezTo>
                <a:cubicBezTo>
                  <a:pt x="4426495" y="6179"/>
                  <a:pt x="4552122" y="3089"/>
                  <a:pt x="4677749" y="0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32" name="右矢印 31"/>
          <p:cNvSpPr/>
          <p:nvPr/>
        </p:nvSpPr>
        <p:spPr>
          <a:xfrm>
            <a:off x="7798477" y="2944220"/>
            <a:ext cx="274643" cy="21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 flipH="1">
            <a:off x="8610689" y="4168702"/>
            <a:ext cx="346475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 flipH="1">
            <a:off x="9801068" y="4449229"/>
            <a:ext cx="346475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819144" y="3305265"/>
            <a:ext cx="307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accent1"/>
                </a:solidFill>
              </a:rPr>
              <a:t>m</a:t>
            </a:r>
            <a:r>
              <a:rPr kumimoji="1" lang="en-US" altLang="ja-JP" sz="2400" dirty="0" smtClean="0">
                <a:solidFill>
                  <a:schemeClr val="accent1"/>
                </a:solidFill>
              </a:rPr>
              <a:t>ass/threshold shifts?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36" name="右矢印 35"/>
          <p:cNvSpPr/>
          <p:nvPr/>
        </p:nvSpPr>
        <p:spPr>
          <a:xfrm flipH="1">
            <a:off x="8683109" y="5957603"/>
            <a:ext cx="493382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7819917" y="4800224"/>
            <a:ext cx="3915421" cy="1073566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10120 w 4677749"/>
              <a:gd name="connsiteY4" fmla="*/ 210066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39237 w 4716986"/>
              <a:gd name="connsiteY0" fmla="*/ 1050325 h 1056486"/>
              <a:gd name="connsiteX1" fmla="*/ 51257 w 4716986"/>
              <a:gd name="connsiteY1" fmla="*/ 1030749 h 1056486"/>
              <a:gd name="connsiteX2" fmla="*/ 692994 w 4716986"/>
              <a:gd name="connsiteY2" fmla="*/ 778475 h 1056486"/>
              <a:gd name="connsiteX3" fmla="*/ 1170407 w 4716986"/>
              <a:gd name="connsiteY3" fmla="*/ 642551 h 1056486"/>
              <a:gd name="connsiteX4" fmla="*/ 1394653 w 4716986"/>
              <a:gd name="connsiteY4" fmla="*/ 531342 h 1056486"/>
              <a:gd name="connsiteX5" fmla="*/ 1849357 w 4716986"/>
              <a:gd name="connsiteY5" fmla="*/ 210066 h 1056486"/>
              <a:gd name="connsiteX6" fmla="*/ 2386732 w 4716986"/>
              <a:gd name="connsiteY6" fmla="*/ 271849 h 1056486"/>
              <a:gd name="connsiteX7" fmla="*/ 2888186 w 4716986"/>
              <a:gd name="connsiteY7" fmla="*/ 185352 h 1056486"/>
              <a:gd name="connsiteX8" fmla="*/ 4160932 w 4716986"/>
              <a:gd name="connsiteY8" fmla="*/ 37071 h 1056486"/>
              <a:gd name="connsiteX9" fmla="*/ 4716986 w 4716986"/>
              <a:gd name="connsiteY9" fmla="*/ 0 h 1056486"/>
              <a:gd name="connsiteX0" fmla="*/ 771081 w 5448830"/>
              <a:gd name="connsiteY0" fmla="*/ 1050325 h 1064469"/>
              <a:gd name="connsiteX1" fmla="*/ 9416 w 5448830"/>
              <a:gd name="connsiteY1" fmla="*/ 1043105 h 1064469"/>
              <a:gd name="connsiteX2" fmla="*/ 1424838 w 5448830"/>
              <a:gd name="connsiteY2" fmla="*/ 778475 h 1064469"/>
              <a:gd name="connsiteX3" fmla="*/ 1902251 w 5448830"/>
              <a:gd name="connsiteY3" fmla="*/ 642551 h 1064469"/>
              <a:gd name="connsiteX4" fmla="*/ 2126497 w 5448830"/>
              <a:gd name="connsiteY4" fmla="*/ 531342 h 1064469"/>
              <a:gd name="connsiteX5" fmla="*/ 2581201 w 5448830"/>
              <a:gd name="connsiteY5" fmla="*/ 210066 h 1064469"/>
              <a:gd name="connsiteX6" fmla="*/ 3118576 w 5448830"/>
              <a:gd name="connsiteY6" fmla="*/ 271849 h 1064469"/>
              <a:gd name="connsiteX7" fmla="*/ 3620030 w 5448830"/>
              <a:gd name="connsiteY7" fmla="*/ 185352 h 1064469"/>
              <a:gd name="connsiteX8" fmla="*/ 4892776 w 5448830"/>
              <a:gd name="connsiteY8" fmla="*/ 37071 h 1064469"/>
              <a:gd name="connsiteX9" fmla="*/ 5448830 w 5448830"/>
              <a:gd name="connsiteY9" fmla="*/ 0 h 1064469"/>
              <a:gd name="connsiteX0" fmla="*/ 0 w 6357212"/>
              <a:gd name="connsiteY0" fmla="*/ 1235676 h 1235676"/>
              <a:gd name="connsiteX1" fmla="*/ 917798 w 6357212"/>
              <a:gd name="connsiteY1" fmla="*/ 1043105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1823574 w 6357212"/>
              <a:gd name="connsiteY1" fmla="*/ 981321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710225 w 6357212"/>
              <a:gd name="connsiteY1" fmla="*/ 1141957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6357212"/>
              <a:gd name="connsiteY0" fmla="*/ 1235676 h 1235676"/>
              <a:gd name="connsiteX1" fmla="*/ 1163113 w 6357212"/>
              <a:gd name="connsiteY1" fmla="*/ 746541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5753360"/>
              <a:gd name="connsiteY0" fmla="*/ 1124465 h 1124465"/>
              <a:gd name="connsiteX1" fmla="*/ 559261 w 5753360"/>
              <a:gd name="connsiteY1" fmla="*/ 746541 h 1124465"/>
              <a:gd name="connsiteX2" fmla="*/ 1219722 w 5753360"/>
              <a:gd name="connsiteY2" fmla="*/ 981321 h 1124465"/>
              <a:gd name="connsiteX3" fmla="*/ 1729368 w 5753360"/>
              <a:gd name="connsiteY3" fmla="*/ 778475 h 1124465"/>
              <a:gd name="connsiteX4" fmla="*/ 2206781 w 5753360"/>
              <a:gd name="connsiteY4" fmla="*/ 642551 h 1124465"/>
              <a:gd name="connsiteX5" fmla="*/ 2431027 w 5753360"/>
              <a:gd name="connsiteY5" fmla="*/ 531342 h 1124465"/>
              <a:gd name="connsiteX6" fmla="*/ 2885731 w 5753360"/>
              <a:gd name="connsiteY6" fmla="*/ 210066 h 1124465"/>
              <a:gd name="connsiteX7" fmla="*/ 3423106 w 5753360"/>
              <a:gd name="connsiteY7" fmla="*/ 271849 h 1124465"/>
              <a:gd name="connsiteX8" fmla="*/ 3924560 w 5753360"/>
              <a:gd name="connsiteY8" fmla="*/ 185352 h 1124465"/>
              <a:gd name="connsiteX9" fmla="*/ 5197306 w 5753360"/>
              <a:gd name="connsiteY9" fmla="*/ 37071 h 1124465"/>
              <a:gd name="connsiteX10" fmla="*/ 5753360 w 5753360"/>
              <a:gd name="connsiteY10" fmla="*/ 0 h 1124465"/>
              <a:gd name="connsiteX0" fmla="*/ 0 w 5753360"/>
              <a:gd name="connsiteY0" fmla="*/ 1124465 h 1124465"/>
              <a:gd name="connsiteX1" fmla="*/ 276206 w 5753360"/>
              <a:gd name="connsiteY1" fmla="*/ 944250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00724 w 5753360"/>
              <a:gd name="connsiteY1" fmla="*/ 89482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616145 w 5640137"/>
              <a:gd name="connsiteY4" fmla="*/ 778475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483779 w 5640137"/>
              <a:gd name="connsiteY1" fmla="*/ 845395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29092 w 5413693"/>
              <a:gd name="connsiteY2" fmla="*/ 758899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243860"/>
              <a:gd name="connsiteY0" fmla="*/ 1062681 h 1062681"/>
              <a:gd name="connsiteX1" fmla="*/ 200723 w 5243860"/>
              <a:gd name="connsiteY1" fmla="*/ 870109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243860"/>
              <a:gd name="connsiteY0" fmla="*/ 1062681 h 1062681"/>
              <a:gd name="connsiteX1" fmla="*/ 276204 w 5243860"/>
              <a:gd name="connsiteY1" fmla="*/ 808325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746542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313944 w 5168379"/>
              <a:gd name="connsiteY1" fmla="*/ 783611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34019 w 5099750"/>
              <a:gd name="connsiteY2" fmla="*/ 660044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0 w 5055156"/>
              <a:gd name="connsiteY0" fmla="*/ 951471 h 951471"/>
              <a:gd name="connsiteX1" fmla="*/ 12017 w 5055156"/>
              <a:gd name="connsiteY1" fmla="*/ 511763 h 951471"/>
              <a:gd name="connsiteX2" fmla="*/ 408296 w 5055156"/>
              <a:gd name="connsiteY2" fmla="*/ 103990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257332 w 5168377"/>
              <a:gd name="connsiteY1" fmla="*/ 449980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055154"/>
              <a:gd name="connsiteY0" fmla="*/ 877330 h 897933"/>
              <a:gd name="connsiteX1" fmla="*/ 144109 w 5055154"/>
              <a:gd name="connsiteY1" fmla="*/ 449980 h 897933"/>
              <a:gd name="connsiteX2" fmla="*/ 408294 w 5055154"/>
              <a:gd name="connsiteY2" fmla="*/ 103990 h 897933"/>
              <a:gd name="connsiteX3" fmla="*/ 898923 w 5055154"/>
              <a:gd name="connsiteY3" fmla="*/ 894823 h 897933"/>
              <a:gd name="connsiteX4" fmla="*/ 1238737 w 5055154"/>
              <a:gd name="connsiteY4" fmla="*/ 766119 h 897933"/>
              <a:gd name="connsiteX5" fmla="*/ 1508575 w 5055154"/>
              <a:gd name="connsiteY5" fmla="*/ 642551 h 897933"/>
              <a:gd name="connsiteX6" fmla="*/ 1732821 w 5055154"/>
              <a:gd name="connsiteY6" fmla="*/ 531342 h 897933"/>
              <a:gd name="connsiteX7" fmla="*/ 2187525 w 5055154"/>
              <a:gd name="connsiteY7" fmla="*/ 210066 h 897933"/>
              <a:gd name="connsiteX8" fmla="*/ 2724900 w 5055154"/>
              <a:gd name="connsiteY8" fmla="*/ 271849 h 897933"/>
              <a:gd name="connsiteX9" fmla="*/ 3226354 w 5055154"/>
              <a:gd name="connsiteY9" fmla="*/ 185352 h 897933"/>
              <a:gd name="connsiteX10" fmla="*/ 4499100 w 5055154"/>
              <a:gd name="connsiteY10" fmla="*/ 37071 h 897933"/>
              <a:gd name="connsiteX11" fmla="*/ 5055154 w 5055154"/>
              <a:gd name="connsiteY11" fmla="*/ 0 h 897933"/>
              <a:gd name="connsiteX0" fmla="*/ 0 w 5111765"/>
              <a:gd name="connsiteY0" fmla="*/ 988541 h 988541"/>
              <a:gd name="connsiteX1" fmla="*/ 200720 w 5111765"/>
              <a:gd name="connsiteY1" fmla="*/ 449980 h 988541"/>
              <a:gd name="connsiteX2" fmla="*/ 464905 w 5111765"/>
              <a:gd name="connsiteY2" fmla="*/ 103990 h 988541"/>
              <a:gd name="connsiteX3" fmla="*/ 955534 w 5111765"/>
              <a:gd name="connsiteY3" fmla="*/ 894823 h 988541"/>
              <a:gd name="connsiteX4" fmla="*/ 1295348 w 5111765"/>
              <a:gd name="connsiteY4" fmla="*/ 766119 h 988541"/>
              <a:gd name="connsiteX5" fmla="*/ 1565186 w 5111765"/>
              <a:gd name="connsiteY5" fmla="*/ 642551 h 988541"/>
              <a:gd name="connsiteX6" fmla="*/ 1789432 w 5111765"/>
              <a:gd name="connsiteY6" fmla="*/ 531342 h 988541"/>
              <a:gd name="connsiteX7" fmla="*/ 2244136 w 5111765"/>
              <a:gd name="connsiteY7" fmla="*/ 210066 h 988541"/>
              <a:gd name="connsiteX8" fmla="*/ 2781511 w 5111765"/>
              <a:gd name="connsiteY8" fmla="*/ 271849 h 988541"/>
              <a:gd name="connsiteX9" fmla="*/ 3282965 w 5111765"/>
              <a:gd name="connsiteY9" fmla="*/ 185352 h 988541"/>
              <a:gd name="connsiteX10" fmla="*/ 4555711 w 5111765"/>
              <a:gd name="connsiteY10" fmla="*/ 37071 h 988541"/>
              <a:gd name="connsiteX11" fmla="*/ 5111765 w 5111765"/>
              <a:gd name="connsiteY11" fmla="*/ 0 h 988541"/>
              <a:gd name="connsiteX0" fmla="*/ 0 w 5130636"/>
              <a:gd name="connsiteY0" fmla="*/ 1062681 h 1062681"/>
              <a:gd name="connsiteX1" fmla="*/ 219591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5130636"/>
              <a:gd name="connsiteY0" fmla="*/ 1062681 h 1062681"/>
              <a:gd name="connsiteX1" fmla="*/ 276203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4998544"/>
              <a:gd name="connsiteY0" fmla="*/ 1062681 h 1062681"/>
              <a:gd name="connsiteX1" fmla="*/ 144111 w 4998544"/>
              <a:gd name="connsiteY1" fmla="*/ 449980 h 1062681"/>
              <a:gd name="connsiteX2" fmla="*/ 351684 w 4998544"/>
              <a:gd name="connsiteY2" fmla="*/ 103990 h 1062681"/>
              <a:gd name="connsiteX3" fmla="*/ 842313 w 4998544"/>
              <a:gd name="connsiteY3" fmla="*/ 894823 h 1062681"/>
              <a:gd name="connsiteX4" fmla="*/ 1182127 w 4998544"/>
              <a:gd name="connsiteY4" fmla="*/ 766119 h 1062681"/>
              <a:gd name="connsiteX5" fmla="*/ 1451965 w 4998544"/>
              <a:gd name="connsiteY5" fmla="*/ 642551 h 1062681"/>
              <a:gd name="connsiteX6" fmla="*/ 1676211 w 4998544"/>
              <a:gd name="connsiteY6" fmla="*/ 531342 h 1062681"/>
              <a:gd name="connsiteX7" fmla="*/ 2130915 w 4998544"/>
              <a:gd name="connsiteY7" fmla="*/ 210066 h 1062681"/>
              <a:gd name="connsiteX8" fmla="*/ 2668290 w 4998544"/>
              <a:gd name="connsiteY8" fmla="*/ 271849 h 1062681"/>
              <a:gd name="connsiteX9" fmla="*/ 3169744 w 4998544"/>
              <a:gd name="connsiteY9" fmla="*/ 185352 h 1062681"/>
              <a:gd name="connsiteX10" fmla="*/ 4442490 w 4998544"/>
              <a:gd name="connsiteY10" fmla="*/ 37071 h 1062681"/>
              <a:gd name="connsiteX11" fmla="*/ 4998544 w 4998544"/>
              <a:gd name="connsiteY11" fmla="*/ 0 h 1062681"/>
              <a:gd name="connsiteX0" fmla="*/ 0 w 4998544"/>
              <a:gd name="connsiteY0" fmla="*/ 1062681 h 1062681"/>
              <a:gd name="connsiteX1" fmla="*/ 80651 w 4998544"/>
              <a:gd name="connsiteY1" fmla="*/ 619886 h 1062681"/>
              <a:gd name="connsiteX2" fmla="*/ 144111 w 4998544"/>
              <a:gd name="connsiteY2" fmla="*/ 449980 h 1062681"/>
              <a:gd name="connsiteX3" fmla="*/ 351684 w 4998544"/>
              <a:gd name="connsiteY3" fmla="*/ 103990 h 1062681"/>
              <a:gd name="connsiteX4" fmla="*/ 842313 w 4998544"/>
              <a:gd name="connsiteY4" fmla="*/ 894823 h 1062681"/>
              <a:gd name="connsiteX5" fmla="*/ 1182127 w 4998544"/>
              <a:gd name="connsiteY5" fmla="*/ 766119 h 1062681"/>
              <a:gd name="connsiteX6" fmla="*/ 1451965 w 4998544"/>
              <a:gd name="connsiteY6" fmla="*/ 642551 h 1062681"/>
              <a:gd name="connsiteX7" fmla="*/ 1676211 w 4998544"/>
              <a:gd name="connsiteY7" fmla="*/ 531342 h 1062681"/>
              <a:gd name="connsiteX8" fmla="*/ 2130915 w 4998544"/>
              <a:gd name="connsiteY8" fmla="*/ 210066 h 1062681"/>
              <a:gd name="connsiteX9" fmla="*/ 2668290 w 4998544"/>
              <a:gd name="connsiteY9" fmla="*/ 271849 h 1062681"/>
              <a:gd name="connsiteX10" fmla="*/ 3169744 w 4998544"/>
              <a:gd name="connsiteY10" fmla="*/ 185352 h 1062681"/>
              <a:gd name="connsiteX11" fmla="*/ 4442490 w 4998544"/>
              <a:gd name="connsiteY11" fmla="*/ 37071 h 1062681"/>
              <a:gd name="connsiteX12" fmla="*/ 4998544 w 4998544"/>
              <a:gd name="connsiteY12" fmla="*/ 0 h 1062681"/>
              <a:gd name="connsiteX0" fmla="*/ 0 w 4998544"/>
              <a:gd name="connsiteY0" fmla="*/ 1062681 h 1062681"/>
              <a:gd name="connsiteX1" fmla="*/ 30779 w 4998544"/>
              <a:gd name="connsiteY1" fmla="*/ 848486 h 1062681"/>
              <a:gd name="connsiteX2" fmla="*/ 80651 w 4998544"/>
              <a:gd name="connsiteY2" fmla="*/ 619886 h 1062681"/>
              <a:gd name="connsiteX3" fmla="*/ 144111 w 4998544"/>
              <a:gd name="connsiteY3" fmla="*/ 449980 h 1062681"/>
              <a:gd name="connsiteX4" fmla="*/ 351684 w 4998544"/>
              <a:gd name="connsiteY4" fmla="*/ 103990 h 1062681"/>
              <a:gd name="connsiteX5" fmla="*/ 842313 w 4998544"/>
              <a:gd name="connsiteY5" fmla="*/ 894823 h 1062681"/>
              <a:gd name="connsiteX6" fmla="*/ 1182127 w 4998544"/>
              <a:gd name="connsiteY6" fmla="*/ 766119 h 1062681"/>
              <a:gd name="connsiteX7" fmla="*/ 1451965 w 4998544"/>
              <a:gd name="connsiteY7" fmla="*/ 642551 h 1062681"/>
              <a:gd name="connsiteX8" fmla="*/ 1676211 w 4998544"/>
              <a:gd name="connsiteY8" fmla="*/ 531342 h 1062681"/>
              <a:gd name="connsiteX9" fmla="*/ 2130915 w 4998544"/>
              <a:gd name="connsiteY9" fmla="*/ 210066 h 1062681"/>
              <a:gd name="connsiteX10" fmla="*/ 2668290 w 4998544"/>
              <a:gd name="connsiteY10" fmla="*/ 271849 h 1062681"/>
              <a:gd name="connsiteX11" fmla="*/ 3169744 w 4998544"/>
              <a:gd name="connsiteY11" fmla="*/ 185352 h 1062681"/>
              <a:gd name="connsiteX12" fmla="*/ 4442490 w 4998544"/>
              <a:gd name="connsiteY12" fmla="*/ 37071 h 1062681"/>
              <a:gd name="connsiteX13" fmla="*/ 4998544 w 4998544"/>
              <a:gd name="connsiteY13" fmla="*/ 0 h 1062681"/>
              <a:gd name="connsiteX0" fmla="*/ 484827 w 5483371"/>
              <a:gd name="connsiteY0" fmla="*/ 1062681 h 1062681"/>
              <a:gd name="connsiteX1" fmla="*/ 265 w 5483371"/>
              <a:gd name="connsiteY1" fmla="*/ 935572 h 1062681"/>
              <a:gd name="connsiteX2" fmla="*/ 565478 w 5483371"/>
              <a:gd name="connsiteY2" fmla="*/ 619886 h 1062681"/>
              <a:gd name="connsiteX3" fmla="*/ 628938 w 5483371"/>
              <a:gd name="connsiteY3" fmla="*/ 449980 h 1062681"/>
              <a:gd name="connsiteX4" fmla="*/ 836511 w 5483371"/>
              <a:gd name="connsiteY4" fmla="*/ 103990 h 1062681"/>
              <a:gd name="connsiteX5" fmla="*/ 1327140 w 5483371"/>
              <a:gd name="connsiteY5" fmla="*/ 894823 h 1062681"/>
              <a:gd name="connsiteX6" fmla="*/ 1666954 w 5483371"/>
              <a:gd name="connsiteY6" fmla="*/ 766119 h 1062681"/>
              <a:gd name="connsiteX7" fmla="*/ 1936792 w 5483371"/>
              <a:gd name="connsiteY7" fmla="*/ 642551 h 1062681"/>
              <a:gd name="connsiteX8" fmla="*/ 2161038 w 5483371"/>
              <a:gd name="connsiteY8" fmla="*/ 531342 h 1062681"/>
              <a:gd name="connsiteX9" fmla="*/ 2615742 w 5483371"/>
              <a:gd name="connsiteY9" fmla="*/ 210066 h 1062681"/>
              <a:gd name="connsiteX10" fmla="*/ 3153117 w 5483371"/>
              <a:gd name="connsiteY10" fmla="*/ 271849 h 1062681"/>
              <a:gd name="connsiteX11" fmla="*/ 3654571 w 5483371"/>
              <a:gd name="connsiteY11" fmla="*/ 185352 h 1062681"/>
              <a:gd name="connsiteX12" fmla="*/ 4927317 w 5483371"/>
              <a:gd name="connsiteY12" fmla="*/ 37071 h 1062681"/>
              <a:gd name="connsiteX13" fmla="*/ 5483371 w 5483371"/>
              <a:gd name="connsiteY13" fmla="*/ 0 h 1062681"/>
              <a:gd name="connsiteX0" fmla="*/ 0 w 5846362"/>
              <a:gd name="connsiteY0" fmla="*/ 246253 h 940390"/>
              <a:gd name="connsiteX1" fmla="*/ 363256 w 5846362"/>
              <a:gd name="connsiteY1" fmla="*/ 935572 h 940390"/>
              <a:gd name="connsiteX2" fmla="*/ 928469 w 5846362"/>
              <a:gd name="connsiteY2" fmla="*/ 619886 h 940390"/>
              <a:gd name="connsiteX3" fmla="*/ 991929 w 5846362"/>
              <a:gd name="connsiteY3" fmla="*/ 449980 h 940390"/>
              <a:gd name="connsiteX4" fmla="*/ 1199502 w 5846362"/>
              <a:gd name="connsiteY4" fmla="*/ 103990 h 940390"/>
              <a:gd name="connsiteX5" fmla="*/ 1690131 w 5846362"/>
              <a:gd name="connsiteY5" fmla="*/ 894823 h 940390"/>
              <a:gd name="connsiteX6" fmla="*/ 2029945 w 5846362"/>
              <a:gd name="connsiteY6" fmla="*/ 766119 h 940390"/>
              <a:gd name="connsiteX7" fmla="*/ 2299783 w 5846362"/>
              <a:gd name="connsiteY7" fmla="*/ 642551 h 940390"/>
              <a:gd name="connsiteX8" fmla="*/ 2524029 w 5846362"/>
              <a:gd name="connsiteY8" fmla="*/ 531342 h 940390"/>
              <a:gd name="connsiteX9" fmla="*/ 2978733 w 5846362"/>
              <a:gd name="connsiteY9" fmla="*/ 210066 h 940390"/>
              <a:gd name="connsiteX10" fmla="*/ 3516108 w 5846362"/>
              <a:gd name="connsiteY10" fmla="*/ 271849 h 940390"/>
              <a:gd name="connsiteX11" fmla="*/ 4017562 w 5846362"/>
              <a:gd name="connsiteY11" fmla="*/ 185352 h 940390"/>
              <a:gd name="connsiteX12" fmla="*/ 5290308 w 5846362"/>
              <a:gd name="connsiteY12" fmla="*/ 37071 h 940390"/>
              <a:gd name="connsiteX13" fmla="*/ 5846362 w 5846362"/>
              <a:gd name="connsiteY13" fmla="*/ 0 h 940390"/>
              <a:gd name="connsiteX0" fmla="*/ 0 w 5846362"/>
              <a:gd name="connsiteY0" fmla="*/ 246253 h 944347"/>
              <a:gd name="connsiteX1" fmla="*/ 363256 w 5846362"/>
              <a:gd name="connsiteY1" fmla="*/ 935572 h 944347"/>
              <a:gd name="connsiteX2" fmla="*/ 895220 w 5846362"/>
              <a:gd name="connsiteY2" fmla="*/ 924686 h 944347"/>
              <a:gd name="connsiteX3" fmla="*/ 991929 w 5846362"/>
              <a:gd name="connsiteY3" fmla="*/ 449980 h 944347"/>
              <a:gd name="connsiteX4" fmla="*/ 1199502 w 5846362"/>
              <a:gd name="connsiteY4" fmla="*/ 103990 h 944347"/>
              <a:gd name="connsiteX5" fmla="*/ 1690131 w 5846362"/>
              <a:gd name="connsiteY5" fmla="*/ 894823 h 944347"/>
              <a:gd name="connsiteX6" fmla="*/ 2029945 w 5846362"/>
              <a:gd name="connsiteY6" fmla="*/ 766119 h 944347"/>
              <a:gd name="connsiteX7" fmla="*/ 2299783 w 5846362"/>
              <a:gd name="connsiteY7" fmla="*/ 642551 h 944347"/>
              <a:gd name="connsiteX8" fmla="*/ 2524029 w 5846362"/>
              <a:gd name="connsiteY8" fmla="*/ 531342 h 944347"/>
              <a:gd name="connsiteX9" fmla="*/ 2978733 w 5846362"/>
              <a:gd name="connsiteY9" fmla="*/ 210066 h 944347"/>
              <a:gd name="connsiteX10" fmla="*/ 3516108 w 5846362"/>
              <a:gd name="connsiteY10" fmla="*/ 271849 h 944347"/>
              <a:gd name="connsiteX11" fmla="*/ 4017562 w 5846362"/>
              <a:gd name="connsiteY11" fmla="*/ 185352 h 944347"/>
              <a:gd name="connsiteX12" fmla="*/ 5290308 w 5846362"/>
              <a:gd name="connsiteY12" fmla="*/ 37071 h 944347"/>
              <a:gd name="connsiteX13" fmla="*/ 5846362 w 5846362"/>
              <a:gd name="connsiteY13" fmla="*/ 0 h 944347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924686"/>
              <a:gd name="connsiteX1" fmla="*/ 895220 w 5846362"/>
              <a:gd name="connsiteY1" fmla="*/ 924686 h 924686"/>
              <a:gd name="connsiteX2" fmla="*/ 991929 w 5846362"/>
              <a:gd name="connsiteY2" fmla="*/ 449980 h 924686"/>
              <a:gd name="connsiteX3" fmla="*/ 1199502 w 5846362"/>
              <a:gd name="connsiteY3" fmla="*/ 103990 h 924686"/>
              <a:gd name="connsiteX4" fmla="*/ 1690131 w 5846362"/>
              <a:gd name="connsiteY4" fmla="*/ 894823 h 924686"/>
              <a:gd name="connsiteX5" fmla="*/ 2029945 w 5846362"/>
              <a:gd name="connsiteY5" fmla="*/ 766119 h 924686"/>
              <a:gd name="connsiteX6" fmla="*/ 2299783 w 5846362"/>
              <a:gd name="connsiteY6" fmla="*/ 642551 h 924686"/>
              <a:gd name="connsiteX7" fmla="*/ 2524029 w 5846362"/>
              <a:gd name="connsiteY7" fmla="*/ 531342 h 924686"/>
              <a:gd name="connsiteX8" fmla="*/ 2978733 w 5846362"/>
              <a:gd name="connsiteY8" fmla="*/ 210066 h 924686"/>
              <a:gd name="connsiteX9" fmla="*/ 3516108 w 5846362"/>
              <a:gd name="connsiteY9" fmla="*/ 271849 h 924686"/>
              <a:gd name="connsiteX10" fmla="*/ 4017562 w 5846362"/>
              <a:gd name="connsiteY10" fmla="*/ 185352 h 924686"/>
              <a:gd name="connsiteX11" fmla="*/ 5290308 w 5846362"/>
              <a:gd name="connsiteY11" fmla="*/ 37071 h 924686"/>
              <a:gd name="connsiteX12" fmla="*/ 5846362 w 5846362"/>
              <a:gd name="connsiteY12" fmla="*/ 0 h 924686"/>
              <a:gd name="connsiteX0" fmla="*/ 0 w 5846362"/>
              <a:gd name="connsiteY0" fmla="*/ 246253 h 927177"/>
              <a:gd name="connsiteX1" fmla="*/ 446375 w 5846362"/>
              <a:gd name="connsiteY1" fmla="*/ 619886 h 927177"/>
              <a:gd name="connsiteX2" fmla="*/ 895220 w 5846362"/>
              <a:gd name="connsiteY2" fmla="*/ 924686 h 927177"/>
              <a:gd name="connsiteX3" fmla="*/ 991929 w 5846362"/>
              <a:gd name="connsiteY3" fmla="*/ 449980 h 927177"/>
              <a:gd name="connsiteX4" fmla="*/ 1199502 w 5846362"/>
              <a:gd name="connsiteY4" fmla="*/ 103990 h 927177"/>
              <a:gd name="connsiteX5" fmla="*/ 1690131 w 5846362"/>
              <a:gd name="connsiteY5" fmla="*/ 894823 h 927177"/>
              <a:gd name="connsiteX6" fmla="*/ 2029945 w 5846362"/>
              <a:gd name="connsiteY6" fmla="*/ 766119 h 927177"/>
              <a:gd name="connsiteX7" fmla="*/ 2299783 w 5846362"/>
              <a:gd name="connsiteY7" fmla="*/ 642551 h 927177"/>
              <a:gd name="connsiteX8" fmla="*/ 2524029 w 5846362"/>
              <a:gd name="connsiteY8" fmla="*/ 531342 h 927177"/>
              <a:gd name="connsiteX9" fmla="*/ 2978733 w 5846362"/>
              <a:gd name="connsiteY9" fmla="*/ 210066 h 927177"/>
              <a:gd name="connsiteX10" fmla="*/ 3516108 w 5846362"/>
              <a:gd name="connsiteY10" fmla="*/ 271849 h 927177"/>
              <a:gd name="connsiteX11" fmla="*/ 4017562 w 5846362"/>
              <a:gd name="connsiteY11" fmla="*/ 185352 h 927177"/>
              <a:gd name="connsiteX12" fmla="*/ 5290308 w 5846362"/>
              <a:gd name="connsiteY12" fmla="*/ 37071 h 927177"/>
              <a:gd name="connsiteX13" fmla="*/ 5846362 w 5846362"/>
              <a:gd name="connsiteY13" fmla="*/ 0 h 927177"/>
              <a:gd name="connsiteX0" fmla="*/ 0 w 5846362"/>
              <a:gd name="connsiteY0" fmla="*/ 246253 h 931893"/>
              <a:gd name="connsiteX1" fmla="*/ 313384 w 5846362"/>
              <a:gd name="connsiteY1" fmla="*/ 783172 h 931893"/>
              <a:gd name="connsiteX2" fmla="*/ 895220 w 5846362"/>
              <a:gd name="connsiteY2" fmla="*/ 924686 h 931893"/>
              <a:gd name="connsiteX3" fmla="*/ 991929 w 5846362"/>
              <a:gd name="connsiteY3" fmla="*/ 449980 h 931893"/>
              <a:gd name="connsiteX4" fmla="*/ 1199502 w 5846362"/>
              <a:gd name="connsiteY4" fmla="*/ 103990 h 931893"/>
              <a:gd name="connsiteX5" fmla="*/ 1690131 w 5846362"/>
              <a:gd name="connsiteY5" fmla="*/ 894823 h 931893"/>
              <a:gd name="connsiteX6" fmla="*/ 2029945 w 5846362"/>
              <a:gd name="connsiteY6" fmla="*/ 766119 h 931893"/>
              <a:gd name="connsiteX7" fmla="*/ 2299783 w 5846362"/>
              <a:gd name="connsiteY7" fmla="*/ 642551 h 931893"/>
              <a:gd name="connsiteX8" fmla="*/ 2524029 w 5846362"/>
              <a:gd name="connsiteY8" fmla="*/ 531342 h 931893"/>
              <a:gd name="connsiteX9" fmla="*/ 2978733 w 5846362"/>
              <a:gd name="connsiteY9" fmla="*/ 210066 h 931893"/>
              <a:gd name="connsiteX10" fmla="*/ 3516108 w 5846362"/>
              <a:gd name="connsiteY10" fmla="*/ 271849 h 931893"/>
              <a:gd name="connsiteX11" fmla="*/ 4017562 w 5846362"/>
              <a:gd name="connsiteY11" fmla="*/ 185352 h 931893"/>
              <a:gd name="connsiteX12" fmla="*/ 5290308 w 5846362"/>
              <a:gd name="connsiteY12" fmla="*/ 37071 h 931893"/>
              <a:gd name="connsiteX13" fmla="*/ 5846362 w 5846362"/>
              <a:gd name="connsiteY13" fmla="*/ 0 h 93189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991929 w 5846362"/>
              <a:gd name="connsiteY2" fmla="*/ 449980 h 897933"/>
              <a:gd name="connsiteX3" fmla="*/ 1199502 w 5846362"/>
              <a:gd name="connsiteY3" fmla="*/ 103990 h 897933"/>
              <a:gd name="connsiteX4" fmla="*/ 1690131 w 5846362"/>
              <a:gd name="connsiteY4" fmla="*/ 894823 h 897933"/>
              <a:gd name="connsiteX5" fmla="*/ 2029945 w 5846362"/>
              <a:gd name="connsiteY5" fmla="*/ 766119 h 897933"/>
              <a:gd name="connsiteX6" fmla="*/ 2299783 w 5846362"/>
              <a:gd name="connsiteY6" fmla="*/ 642551 h 897933"/>
              <a:gd name="connsiteX7" fmla="*/ 2524029 w 5846362"/>
              <a:gd name="connsiteY7" fmla="*/ 531342 h 897933"/>
              <a:gd name="connsiteX8" fmla="*/ 2978733 w 5846362"/>
              <a:gd name="connsiteY8" fmla="*/ 210066 h 897933"/>
              <a:gd name="connsiteX9" fmla="*/ 3516108 w 5846362"/>
              <a:gd name="connsiteY9" fmla="*/ 271849 h 897933"/>
              <a:gd name="connsiteX10" fmla="*/ 4017562 w 5846362"/>
              <a:gd name="connsiteY10" fmla="*/ 185352 h 897933"/>
              <a:gd name="connsiteX11" fmla="*/ 5290308 w 5846362"/>
              <a:gd name="connsiteY11" fmla="*/ 37071 h 897933"/>
              <a:gd name="connsiteX12" fmla="*/ 5846362 w 5846362"/>
              <a:gd name="connsiteY12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662487 w 5846362"/>
              <a:gd name="connsiteY2" fmla="*/ 663429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828725 w 5846362"/>
              <a:gd name="connsiteY2" fmla="*/ 826715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313384 w 5846362"/>
              <a:gd name="connsiteY2" fmla="*/ 783172 h 897933"/>
              <a:gd name="connsiteX3" fmla="*/ 828725 w 5846362"/>
              <a:gd name="connsiteY3" fmla="*/ 826715 h 897933"/>
              <a:gd name="connsiteX4" fmla="*/ 991929 w 5846362"/>
              <a:gd name="connsiteY4" fmla="*/ 449980 h 897933"/>
              <a:gd name="connsiteX5" fmla="*/ 1199502 w 5846362"/>
              <a:gd name="connsiteY5" fmla="*/ 103990 h 897933"/>
              <a:gd name="connsiteX6" fmla="*/ 1690131 w 5846362"/>
              <a:gd name="connsiteY6" fmla="*/ 894823 h 897933"/>
              <a:gd name="connsiteX7" fmla="*/ 2029945 w 5846362"/>
              <a:gd name="connsiteY7" fmla="*/ 766119 h 897933"/>
              <a:gd name="connsiteX8" fmla="*/ 2299783 w 5846362"/>
              <a:gd name="connsiteY8" fmla="*/ 642551 h 897933"/>
              <a:gd name="connsiteX9" fmla="*/ 2524029 w 5846362"/>
              <a:gd name="connsiteY9" fmla="*/ 531342 h 897933"/>
              <a:gd name="connsiteX10" fmla="*/ 2978733 w 5846362"/>
              <a:gd name="connsiteY10" fmla="*/ 210066 h 897933"/>
              <a:gd name="connsiteX11" fmla="*/ 3516108 w 5846362"/>
              <a:gd name="connsiteY11" fmla="*/ 271849 h 897933"/>
              <a:gd name="connsiteX12" fmla="*/ 4017562 w 5846362"/>
              <a:gd name="connsiteY12" fmla="*/ 185352 h 897933"/>
              <a:gd name="connsiteX13" fmla="*/ 5290308 w 5846362"/>
              <a:gd name="connsiteY13" fmla="*/ 37071 h 897933"/>
              <a:gd name="connsiteX14" fmla="*/ 5846362 w 5846362"/>
              <a:gd name="connsiteY14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213641 w 5846362"/>
              <a:gd name="connsiteY2" fmla="*/ 609001 h 897933"/>
              <a:gd name="connsiteX3" fmla="*/ 313384 w 5846362"/>
              <a:gd name="connsiteY3" fmla="*/ 783172 h 897933"/>
              <a:gd name="connsiteX4" fmla="*/ 828725 w 5846362"/>
              <a:gd name="connsiteY4" fmla="*/ 826715 h 897933"/>
              <a:gd name="connsiteX5" fmla="*/ 991929 w 5846362"/>
              <a:gd name="connsiteY5" fmla="*/ 449980 h 897933"/>
              <a:gd name="connsiteX6" fmla="*/ 1199502 w 5846362"/>
              <a:gd name="connsiteY6" fmla="*/ 103990 h 897933"/>
              <a:gd name="connsiteX7" fmla="*/ 1690131 w 5846362"/>
              <a:gd name="connsiteY7" fmla="*/ 894823 h 897933"/>
              <a:gd name="connsiteX8" fmla="*/ 2029945 w 5846362"/>
              <a:gd name="connsiteY8" fmla="*/ 766119 h 897933"/>
              <a:gd name="connsiteX9" fmla="*/ 2299783 w 5846362"/>
              <a:gd name="connsiteY9" fmla="*/ 642551 h 897933"/>
              <a:gd name="connsiteX10" fmla="*/ 2524029 w 5846362"/>
              <a:gd name="connsiteY10" fmla="*/ 531342 h 897933"/>
              <a:gd name="connsiteX11" fmla="*/ 2978733 w 5846362"/>
              <a:gd name="connsiteY11" fmla="*/ 210066 h 897933"/>
              <a:gd name="connsiteX12" fmla="*/ 3516108 w 5846362"/>
              <a:gd name="connsiteY12" fmla="*/ 271849 h 897933"/>
              <a:gd name="connsiteX13" fmla="*/ 4017562 w 5846362"/>
              <a:gd name="connsiteY13" fmla="*/ 185352 h 897933"/>
              <a:gd name="connsiteX14" fmla="*/ 5290308 w 5846362"/>
              <a:gd name="connsiteY14" fmla="*/ 37071 h 897933"/>
              <a:gd name="connsiteX15" fmla="*/ 5846362 w 5846362"/>
              <a:gd name="connsiteY15" fmla="*/ 0 h 897933"/>
              <a:gd name="connsiteX0" fmla="*/ 0 w 6278582"/>
              <a:gd name="connsiteY0" fmla="*/ 725224 h 897933"/>
              <a:gd name="connsiteX1" fmla="*/ 529494 w 6278582"/>
              <a:gd name="connsiteY1" fmla="*/ 402172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63255 w 6278582"/>
              <a:gd name="connsiteY1" fmla="*/ 10287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745605 w 6278582"/>
              <a:gd name="connsiteY1" fmla="*/ 587230 h 897933"/>
              <a:gd name="connsiteX2" fmla="*/ 895218 w 6278582"/>
              <a:gd name="connsiteY2" fmla="*/ 804944 h 897933"/>
              <a:gd name="connsiteX3" fmla="*/ 1260945 w 6278582"/>
              <a:gd name="connsiteY3" fmla="*/ 826715 h 897933"/>
              <a:gd name="connsiteX4" fmla="*/ 1424149 w 6278582"/>
              <a:gd name="connsiteY4" fmla="*/ 449980 h 897933"/>
              <a:gd name="connsiteX5" fmla="*/ 1631722 w 6278582"/>
              <a:gd name="connsiteY5" fmla="*/ 103990 h 897933"/>
              <a:gd name="connsiteX6" fmla="*/ 2122351 w 6278582"/>
              <a:gd name="connsiteY6" fmla="*/ 894823 h 897933"/>
              <a:gd name="connsiteX7" fmla="*/ 2462165 w 6278582"/>
              <a:gd name="connsiteY7" fmla="*/ 766119 h 897933"/>
              <a:gd name="connsiteX8" fmla="*/ 2732003 w 6278582"/>
              <a:gd name="connsiteY8" fmla="*/ 642551 h 897933"/>
              <a:gd name="connsiteX9" fmla="*/ 2956249 w 6278582"/>
              <a:gd name="connsiteY9" fmla="*/ 531342 h 897933"/>
              <a:gd name="connsiteX10" fmla="*/ 3410953 w 6278582"/>
              <a:gd name="connsiteY10" fmla="*/ 210066 h 897933"/>
              <a:gd name="connsiteX11" fmla="*/ 3948328 w 6278582"/>
              <a:gd name="connsiteY11" fmla="*/ 271849 h 897933"/>
              <a:gd name="connsiteX12" fmla="*/ 4449782 w 6278582"/>
              <a:gd name="connsiteY12" fmla="*/ 185352 h 897933"/>
              <a:gd name="connsiteX13" fmla="*/ 5722528 w 6278582"/>
              <a:gd name="connsiteY13" fmla="*/ 37071 h 897933"/>
              <a:gd name="connsiteX14" fmla="*/ 6278582 w 6278582"/>
              <a:gd name="connsiteY14" fmla="*/ 0 h 897933"/>
              <a:gd name="connsiteX0" fmla="*/ 0 w 6278582"/>
              <a:gd name="connsiteY0" fmla="*/ 725224 h 897933"/>
              <a:gd name="connsiteX1" fmla="*/ 379879 w 6278582"/>
              <a:gd name="connsiteY1" fmla="*/ 641658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30008 w 6278582"/>
              <a:gd name="connsiteY1" fmla="*/ 75601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512871 w 6278582"/>
              <a:gd name="connsiteY1" fmla="*/ 647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662484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396504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562742 w 5979352"/>
              <a:gd name="connsiteY2" fmla="*/ 554573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695731 w 5979352"/>
              <a:gd name="connsiteY2" fmla="*/ 804944 h 1073566"/>
              <a:gd name="connsiteX3" fmla="*/ 961715 w 5979352"/>
              <a:gd name="connsiteY3" fmla="*/ 826715 h 1073566"/>
              <a:gd name="connsiteX4" fmla="*/ 1124919 w 5979352"/>
              <a:gd name="connsiteY4" fmla="*/ 449980 h 1073566"/>
              <a:gd name="connsiteX5" fmla="*/ 1332492 w 5979352"/>
              <a:gd name="connsiteY5" fmla="*/ 103990 h 1073566"/>
              <a:gd name="connsiteX6" fmla="*/ 1823121 w 5979352"/>
              <a:gd name="connsiteY6" fmla="*/ 894823 h 1073566"/>
              <a:gd name="connsiteX7" fmla="*/ 2162935 w 5979352"/>
              <a:gd name="connsiteY7" fmla="*/ 766119 h 1073566"/>
              <a:gd name="connsiteX8" fmla="*/ 2432773 w 5979352"/>
              <a:gd name="connsiteY8" fmla="*/ 642551 h 1073566"/>
              <a:gd name="connsiteX9" fmla="*/ 2657019 w 5979352"/>
              <a:gd name="connsiteY9" fmla="*/ 531342 h 1073566"/>
              <a:gd name="connsiteX10" fmla="*/ 3111723 w 5979352"/>
              <a:gd name="connsiteY10" fmla="*/ 210066 h 1073566"/>
              <a:gd name="connsiteX11" fmla="*/ 3649098 w 5979352"/>
              <a:gd name="connsiteY11" fmla="*/ 271849 h 1073566"/>
              <a:gd name="connsiteX12" fmla="*/ 4150552 w 5979352"/>
              <a:gd name="connsiteY12" fmla="*/ 185352 h 1073566"/>
              <a:gd name="connsiteX13" fmla="*/ 5423298 w 5979352"/>
              <a:gd name="connsiteY13" fmla="*/ 37071 h 1073566"/>
              <a:gd name="connsiteX14" fmla="*/ 5979352 w 5979352"/>
              <a:gd name="connsiteY14" fmla="*/ 0 h 107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79352" h="1073566">
                <a:moveTo>
                  <a:pt x="0" y="1073566"/>
                </a:moveTo>
                <a:cubicBezTo>
                  <a:pt x="63313" y="1059638"/>
                  <a:pt x="214053" y="109485"/>
                  <a:pt x="330008" y="64715"/>
                </a:cubicBezTo>
                <a:cubicBezTo>
                  <a:pt x="445963" y="19945"/>
                  <a:pt x="590446" y="677944"/>
                  <a:pt x="695731" y="804944"/>
                </a:cubicBezTo>
                <a:cubicBezTo>
                  <a:pt x="801016" y="931944"/>
                  <a:pt x="848624" y="882247"/>
                  <a:pt x="961715" y="826715"/>
                </a:cubicBezTo>
                <a:cubicBezTo>
                  <a:pt x="1074806" y="771183"/>
                  <a:pt x="1035417" y="543220"/>
                  <a:pt x="1124919" y="449980"/>
                </a:cubicBezTo>
                <a:cubicBezTo>
                  <a:pt x="1200401" y="248155"/>
                  <a:pt x="1162656" y="120466"/>
                  <a:pt x="1332492" y="103990"/>
                </a:cubicBezTo>
                <a:cubicBezTo>
                  <a:pt x="1523199" y="111025"/>
                  <a:pt x="1552622" y="955403"/>
                  <a:pt x="1823121" y="894823"/>
                </a:cubicBezTo>
                <a:cubicBezTo>
                  <a:pt x="2093620" y="834243"/>
                  <a:pt x="2061326" y="808164"/>
                  <a:pt x="2162935" y="766119"/>
                </a:cubicBezTo>
                <a:cubicBezTo>
                  <a:pt x="2264544" y="724074"/>
                  <a:pt x="2350426" y="681680"/>
                  <a:pt x="2432773" y="642551"/>
                </a:cubicBezTo>
                <a:cubicBezTo>
                  <a:pt x="2515120" y="603422"/>
                  <a:pt x="2543861" y="603423"/>
                  <a:pt x="2657019" y="531342"/>
                </a:cubicBezTo>
                <a:cubicBezTo>
                  <a:pt x="2770177" y="459261"/>
                  <a:pt x="2946377" y="253315"/>
                  <a:pt x="3111723" y="210066"/>
                </a:cubicBezTo>
                <a:cubicBezTo>
                  <a:pt x="3277069" y="166817"/>
                  <a:pt x="3475960" y="275968"/>
                  <a:pt x="3649098" y="271849"/>
                </a:cubicBezTo>
                <a:cubicBezTo>
                  <a:pt x="3822236" y="267730"/>
                  <a:pt x="3854852" y="224482"/>
                  <a:pt x="4150552" y="185352"/>
                </a:cubicBezTo>
                <a:cubicBezTo>
                  <a:pt x="4446252" y="146222"/>
                  <a:pt x="5118498" y="67963"/>
                  <a:pt x="5423298" y="37071"/>
                </a:cubicBezTo>
                <a:cubicBezTo>
                  <a:pt x="5728098" y="6179"/>
                  <a:pt x="5853725" y="3089"/>
                  <a:pt x="5979352" y="0"/>
                </a:cubicBezTo>
              </a:path>
            </a:pathLst>
          </a:custGeom>
          <a:noFill/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19143" y="3294868"/>
            <a:ext cx="307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r>
              <a:rPr kumimoji="1" lang="en-US" altLang="ja-JP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roadening?</a:t>
            </a:r>
            <a:endParaRPr kumimoji="1" lang="ja-JP" alt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左右矢印 1"/>
          <p:cNvSpPr/>
          <p:nvPr/>
        </p:nvSpPr>
        <p:spPr>
          <a:xfrm>
            <a:off x="7807860" y="4531378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左右矢印 37"/>
          <p:cNvSpPr/>
          <p:nvPr/>
        </p:nvSpPr>
        <p:spPr>
          <a:xfrm>
            <a:off x="8426519" y="4584267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左右矢印 39"/>
          <p:cNvSpPr/>
          <p:nvPr/>
        </p:nvSpPr>
        <p:spPr>
          <a:xfrm>
            <a:off x="9613928" y="4573117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>
            <a:off x="7374440" y="4796015"/>
            <a:ext cx="4360898" cy="1073567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10120 w 4677749"/>
              <a:gd name="connsiteY4" fmla="*/ 210066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39237 w 4716986"/>
              <a:gd name="connsiteY0" fmla="*/ 1050325 h 1056486"/>
              <a:gd name="connsiteX1" fmla="*/ 51257 w 4716986"/>
              <a:gd name="connsiteY1" fmla="*/ 1030749 h 1056486"/>
              <a:gd name="connsiteX2" fmla="*/ 692994 w 4716986"/>
              <a:gd name="connsiteY2" fmla="*/ 778475 h 1056486"/>
              <a:gd name="connsiteX3" fmla="*/ 1170407 w 4716986"/>
              <a:gd name="connsiteY3" fmla="*/ 642551 h 1056486"/>
              <a:gd name="connsiteX4" fmla="*/ 1394653 w 4716986"/>
              <a:gd name="connsiteY4" fmla="*/ 531342 h 1056486"/>
              <a:gd name="connsiteX5" fmla="*/ 1849357 w 4716986"/>
              <a:gd name="connsiteY5" fmla="*/ 210066 h 1056486"/>
              <a:gd name="connsiteX6" fmla="*/ 2386732 w 4716986"/>
              <a:gd name="connsiteY6" fmla="*/ 271849 h 1056486"/>
              <a:gd name="connsiteX7" fmla="*/ 2888186 w 4716986"/>
              <a:gd name="connsiteY7" fmla="*/ 185352 h 1056486"/>
              <a:gd name="connsiteX8" fmla="*/ 4160932 w 4716986"/>
              <a:gd name="connsiteY8" fmla="*/ 37071 h 1056486"/>
              <a:gd name="connsiteX9" fmla="*/ 4716986 w 4716986"/>
              <a:gd name="connsiteY9" fmla="*/ 0 h 1056486"/>
              <a:gd name="connsiteX0" fmla="*/ 771081 w 5448830"/>
              <a:gd name="connsiteY0" fmla="*/ 1050325 h 1064469"/>
              <a:gd name="connsiteX1" fmla="*/ 9416 w 5448830"/>
              <a:gd name="connsiteY1" fmla="*/ 1043105 h 1064469"/>
              <a:gd name="connsiteX2" fmla="*/ 1424838 w 5448830"/>
              <a:gd name="connsiteY2" fmla="*/ 778475 h 1064469"/>
              <a:gd name="connsiteX3" fmla="*/ 1902251 w 5448830"/>
              <a:gd name="connsiteY3" fmla="*/ 642551 h 1064469"/>
              <a:gd name="connsiteX4" fmla="*/ 2126497 w 5448830"/>
              <a:gd name="connsiteY4" fmla="*/ 531342 h 1064469"/>
              <a:gd name="connsiteX5" fmla="*/ 2581201 w 5448830"/>
              <a:gd name="connsiteY5" fmla="*/ 210066 h 1064469"/>
              <a:gd name="connsiteX6" fmla="*/ 3118576 w 5448830"/>
              <a:gd name="connsiteY6" fmla="*/ 271849 h 1064469"/>
              <a:gd name="connsiteX7" fmla="*/ 3620030 w 5448830"/>
              <a:gd name="connsiteY7" fmla="*/ 185352 h 1064469"/>
              <a:gd name="connsiteX8" fmla="*/ 4892776 w 5448830"/>
              <a:gd name="connsiteY8" fmla="*/ 37071 h 1064469"/>
              <a:gd name="connsiteX9" fmla="*/ 5448830 w 5448830"/>
              <a:gd name="connsiteY9" fmla="*/ 0 h 1064469"/>
              <a:gd name="connsiteX0" fmla="*/ 0 w 6357212"/>
              <a:gd name="connsiteY0" fmla="*/ 1235676 h 1235676"/>
              <a:gd name="connsiteX1" fmla="*/ 917798 w 6357212"/>
              <a:gd name="connsiteY1" fmla="*/ 1043105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1823574 w 6357212"/>
              <a:gd name="connsiteY1" fmla="*/ 981321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710225 w 6357212"/>
              <a:gd name="connsiteY1" fmla="*/ 1141957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6357212"/>
              <a:gd name="connsiteY0" fmla="*/ 1235676 h 1235676"/>
              <a:gd name="connsiteX1" fmla="*/ 1163113 w 6357212"/>
              <a:gd name="connsiteY1" fmla="*/ 746541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5753360"/>
              <a:gd name="connsiteY0" fmla="*/ 1124465 h 1124465"/>
              <a:gd name="connsiteX1" fmla="*/ 559261 w 5753360"/>
              <a:gd name="connsiteY1" fmla="*/ 746541 h 1124465"/>
              <a:gd name="connsiteX2" fmla="*/ 1219722 w 5753360"/>
              <a:gd name="connsiteY2" fmla="*/ 981321 h 1124465"/>
              <a:gd name="connsiteX3" fmla="*/ 1729368 w 5753360"/>
              <a:gd name="connsiteY3" fmla="*/ 778475 h 1124465"/>
              <a:gd name="connsiteX4" fmla="*/ 2206781 w 5753360"/>
              <a:gd name="connsiteY4" fmla="*/ 642551 h 1124465"/>
              <a:gd name="connsiteX5" fmla="*/ 2431027 w 5753360"/>
              <a:gd name="connsiteY5" fmla="*/ 531342 h 1124465"/>
              <a:gd name="connsiteX6" fmla="*/ 2885731 w 5753360"/>
              <a:gd name="connsiteY6" fmla="*/ 210066 h 1124465"/>
              <a:gd name="connsiteX7" fmla="*/ 3423106 w 5753360"/>
              <a:gd name="connsiteY7" fmla="*/ 271849 h 1124465"/>
              <a:gd name="connsiteX8" fmla="*/ 3924560 w 5753360"/>
              <a:gd name="connsiteY8" fmla="*/ 185352 h 1124465"/>
              <a:gd name="connsiteX9" fmla="*/ 5197306 w 5753360"/>
              <a:gd name="connsiteY9" fmla="*/ 37071 h 1124465"/>
              <a:gd name="connsiteX10" fmla="*/ 5753360 w 5753360"/>
              <a:gd name="connsiteY10" fmla="*/ 0 h 1124465"/>
              <a:gd name="connsiteX0" fmla="*/ 0 w 5753360"/>
              <a:gd name="connsiteY0" fmla="*/ 1124465 h 1124465"/>
              <a:gd name="connsiteX1" fmla="*/ 276206 w 5753360"/>
              <a:gd name="connsiteY1" fmla="*/ 944250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00724 w 5753360"/>
              <a:gd name="connsiteY1" fmla="*/ 89482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616145 w 5640137"/>
              <a:gd name="connsiteY4" fmla="*/ 778475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483779 w 5640137"/>
              <a:gd name="connsiteY1" fmla="*/ 845395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29092 w 5413693"/>
              <a:gd name="connsiteY2" fmla="*/ 758899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243860"/>
              <a:gd name="connsiteY0" fmla="*/ 1062681 h 1062681"/>
              <a:gd name="connsiteX1" fmla="*/ 200723 w 5243860"/>
              <a:gd name="connsiteY1" fmla="*/ 870109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243860"/>
              <a:gd name="connsiteY0" fmla="*/ 1062681 h 1062681"/>
              <a:gd name="connsiteX1" fmla="*/ 276204 w 5243860"/>
              <a:gd name="connsiteY1" fmla="*/ 808325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746542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313944 w 5168379"/>
              <a:gd name="connsiteY1" fmla="*/ 783611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34019 w 5099750"/>
              <a:gd name="connsiteY2" fmla="*/ 660044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0 w 5055156"/>
              <a:gd name="connsiteY0" fmla="*/ 951471 h 951471"/>
              <a:gd name="connsiteX1" fmla="*/ 12017 w 5055156"/>
              <a:gd name="connsiteY1" fmla="*/ 511763 h 951471"/>
              <a:gd name="connsiteX2" fmla="*/ 408296 w 5055156"/>
              <a:gd name="connsiteY2" fmla="*/ 103990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257332 w 5168377"/>
              <a:gd name="connsiteY1" fmla="*/ 449980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055154"/>
              <a:gd name="connsiteY0" fmla="*/ 877330 h 897933"/>
              <a:gd name="connsiteX1" fmla="*/ 144109 w 5055154"/>
              <a:gd name="connsiteY1" fmla="*/ 449980 h 897933"/>
              <a:gd name="connsiteX2" fmla="*/ 408294 w 5055154"/>
              <a:gd name="connsiteY2" fmla="*/ 103990 h 897933"/>
              <a:gd name="connsiteX3" fmla="*/ 898923 w 5055154"/>
              <a:gd name="connsiteY3" fmla="*/ 894823 h 897933"/>
              <a:gd name="connsiteX4" fmla="*/ 1238737 w 5055154"/>
              <a:gd name="connsiteY4" fmla="*/ 766119 h 897933"/>
              <a:gd name="connsiteX5" fmla="*/ 1508575 w 5055154"/>
              <a:gd name="connsiteY5" fmla="*/ 642551 h 897933"/>
              <a:gd name="connsiteX6" fmla="*/ 1732821 w 5055154"/>
              <a:gd name="connsiteY6" fmla="*/ 531342 h 897933"/>
              <a:gd name="connsiteX7" fmla="*/ 2187525 w 5055154"/>
              <a:gd name="connsiteY7" fmla="*/ 210066 h 897933"/>
              <a:gd name="connsiteX8" fmla="*/ 2724900 w 5055154"/>
              <a:gd name="connsiteY8" fmla="*/ 271849 h 897933"/>
              <a:gd name="connsiteX9" fmla="*/ 3226354 w 5055154"/>
              <a:gd name="connsiteY9" fmla="*/ 185352 h 897933"/>
              <a:gd name="connsiteX10" fmla="*/ 4499100 w 5055154"/>
              <a:gd name="connsiteY10" fmla="*/ 37071 h 897933"/>
              <a:gd name="connsiteX11" fmla="*/ 5055154 w 5055154"/>
              <a:gd name="connsiteY11" fmla="*/ 0 h 897933"/>
              <a:gd name="connsiteX0" fmla="*/ 0 w 5111765"/>
              <a:gd name="connsiteY0" fmla="*/ 988541 h 988541"/>
              <a:gd name="connsiteX1" fmla="*/ 200720 w 5111765"/>
              <a:gd name="connsiteY1" fmla="*/ 449980 h 988541"/>
              <a:gd name="connsiteX2" fmla="*/ 464905 w 5111765"/>
              <a:gd name="connsiteY2" fmla="*/ 103990 h 988541"/>
              <a:gd name="connsiteX3" fmla="*/ 955534 w 5111765"/>
              <a:gd name="connsiteY3" fmla="*/ 894823 h 988541"/>
              <a:gd name="connsiteX4" fmla="*/ 1295348 w 5111765"/>
              <a:gd name="connsiteY4" fmla="*/ 766119 h 988541"/>
              <a:gd name="connsiteX5" fmla="*/ 1565186 w 5111765"/>
              <a:gd name="connsiteY5" fmla="*/ 642551 h 988541"/>
              <a:gd name="connsiteX6" fmla="*/ 1789432 w 5111765"/>
              <a:gd name="connsiteY6" fmla="*/ 531342 h 988541"/>
              <a:gd name="connsiteX7" fmla="*/ 2244136 w 5111765"/>
              <a:gd name="connsiteY7" fmla="*/ 210066 h 988541"/>
              <a:gd name="connsiteX8" fmla="*/ 2781511 w 5111765"/>
              <a:gd name="connsiteY8" fmla="*/ 271849 h 988541"/>
              <a:gd name="connsiteX9" fmla="*/ 3282965 w 5111765"/>
              <a:gd name="connsiteY9" fmla="*/ 185352 h 988541"/>
              <a:gd name="connsiteX10" fmla="*/ 4555711 w 5111765"/>
              <a:gd name="connsiteY10" fmla="*/ 37071 h 988541"/>
              <a:gd name="connsiteX11" fmla="*/ 5111765 w 5111765"/>
              <a:gd name="connsiteY11" fmla="*/ 0 h 988541"/>
              <a:gd name="connsiteX0" fmla="*/ 0 w 5130636"/>
              <a:gd name="connsiteY0" fmla="*/ 1062681 h 1062681"/>
              <a:gd name="connsiteX1" fmla="*/ 219591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5130636"/>
              <a:gd name="connsiteY0" fmla="*/ 1062681 h 1062681"/>
              <a:gd name="connsiteX1" fmla="*/ 276203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4998544"/>
              <a:gd name="connsiteY0" fmla="*/ 1062681 h 1062681"/>
              <a:gd name="connsiteX1" fmla="*/ 144111 w 4998544"/>
              <a:gd name="connsiteY1" fmla="*/ 449980 h 1062681"/>
              <a:gd name="connsiteX2" fmla="*/ 351684 w 4998544"/>
              <a:gd name="connsiteY2" fmla="*/ 103990 h 1062681"/>
              <a:gd name="connsiteX3" fmla="*/ 842313 w 4998544"/>
              <a:gd name="connsiteY3" fmla="*/ 894823 h 1062681"/>
              <a:gd name="connsiteX4" fmla="*/ 1182127 w 4998544"/>
              <a:gd name="connsiteY4" fmla="*/ 766119 h 1062681"/>
              <a:gd name="connsiteX5" fmla="*/ 1451965 w 4998544"/>
              <a:gd name="connsiteY5" fmla="*/ 642551 h 1062681"/>
              <a:gd name="connsiteX6" fmla="*/ 1676211 w 4998544"/>
              <a:gd name="connsiteY6" fmla="*/ 531342 h 1062681"/>
              <a:gd name="connsiteX7" fmla="*/ 2130915 w 4998544"/>
              <a:gd name="connsiteY7" fmla="*/ 210066 h 1062681"/>
              <a:gd name="connsiteX8" fmla="*/ 2668290 w 4998544"/>
              <a:gd name="connsiteY8" fmla="*/ 271849 h 1062681"/>
              <a:gd name="connsiteX9" fmla="*/ 3169744 w 4998544"/>
              <a:gd name="connsiteY9" fmla="*/ 185352 h 1062681"/>
              <a:gd name="connsiteX10" fmla="*/ 4442490 w 4998544"/>
              <a:gd name="connsiteY10" fmla="*/ 37071 h 1062681"/>
              <a:gd name="connsiteX11" fmla="*/ 4998544 w 4998544"/>
              <a:gd name="connsiteY11" fmla="*/ 0 h 1062681"/>
              <a:gd name="connsiteX0" fmla="*/ 0 w 4998544"/>
              <a:gd name="connsiteY0" fmla="*/ 1062681 h 1062681"/>
              <a:gd name="connsiteX1" fmla="*/ 80651 w 4998544"/>
              <a:gd name="connsiteY1" fmla="*/ 619886 h 1062681"/>
              <a:gd name="connsiteX2" fmla="*/ 144111 w 4998544"/>
              <a:gd name="connsiteY2" fmla="*/ 449980 h 1062681"/>
              <a:gd name="connsiteX3" fmla="*/ 351684 w 4998544"/>
              <a:gd name="connsiteY3" fmla="*/ 103990 h 1062681"/>
              <a:gd name="connsiteX4" fmla="*/ 842313 w 4998544"/>
              <a:gd name="connsiteY4" fmla="*/ 894823 h 1062681"/>
              <a:gd name="connsiteX5" fmla="*/ 1182127 w 4998544"/>
              <a:gd name="connsiteY5" fmla="*/ 766119 h 1062681"/>
              <a:gd name="connsiteX6" fmla="*/ 1451965 w 4998544"/>
              <a:gd name="connsiteY6" fmla="*/ 642551 h 1062681"/>
              <a:gd name="connsiteX7" fmla="*/ 1676211 w 4998544"/>
              <a:gd name="connsiteY7" fmla="*/ 531342 h 1062681"/>
              <a:gd name="connsiteX8" fmla="*/ 2130915 w 4998544"/>
              <a:gd name="connsiteY8" fmla="*/ 210066 h 1062681"/>
              <a:gd name="connsiteX9" fmla="*/ 2668290 w 4998544"/>
              <a:gd name="connsiteY9" fmla="*/ 271849 h 1062681"/>
              <a:gd name="connsiteX10" fmla="*/ 3169744 w 4998544"/>
              <a:gd name="connsiteY10" fmla="*/ 185352 h 1062681"/>
              <a:gd name="connsiteX11" fmla="*/ 4442490 w 4998544"/>
              <a:gd name="connsiteY11" fmla="*/ 37071 h 1062681"/>
              <a:gd name="connsiteX12" fmla="*/ 4998544 w 4998544"/>
              <a:gd name="connsiteY12" fmla="*/ 0 h 1062681"/>
              <a:gd name="connsiteX0" fmla="*/ 0 w 4998544"/>
              <a:gd name="connsiteY0" fmla="*/ 1062681 h 1062681"/>
              <a:gd name="connsiteX1" fmla="*/ 30779 w 4998544"/>
              <a:gd name="connsiteY1" fmla="*/ 848486 h 1062681"/>
              <a:gd name="connsiteX2" fmla="*/ 80651 w 4998544"/>
              <a:gd name="connsiteY2" fmla="*/ 619886 h 1062681"/>
              <a:gd name="connsiteX3" fmla="*/ 144111 w 4998544"/>
              <a:gd name="connsiteY3" fmla="*/ 449980 h 1062681"/>
              <a:gd name="connsiteX4" fmla="*/ 351684 w 4998544"/>
              <a:gd name="connsiteY4" fmla="*/ 103990 h 1062681"/>
              <a:gd name="connsiteX5" fmla="*/ 842313 w 4998544"/>
              <a:gd name="connsiteY5" fmla="*/ 894823 h 1062681"/>
              <a:gd name="connsiteX6" fmla="*/ 1182127 w 4998544"/>
              <a:gd name="connsiteY6" fmla="*/ 766119 h 1062681"/>
              <a:gd name="connsiteX7" fmla="*/ 1451965 w 4998544"/>
              <a:gd name="connsiteY7" fmla="*/ 642551 h 1062681"/>
              <a:gd name="connsiteX8" fmla="*/ 1676211 w 4998544"/>
              <a:gd name="connsiteY8" fmla="*/ 531342 h 1062681"/>
              <a:gd name="connsiteX9" fmla="*/ 2130915 w 4998544"/>
              <a:gd name="connsiteY9" fmla="*/ 210066 h 1062681"/>
              <a:gd name="connsiteX10" fmla="*/ 2668290 w 4998544"/>
              <a:gd name="connsiteY10" fmla="*/ 271849 h 1062681"/>
              <a:gd name="connsiteX11" fmla="*/ 3169744 w 4998544"/>
              <a:gd name="connsiteY11" fmla="*/ 185352 h 1062681"/>
              <a:gd name="connsiteX12" fmla="*/ 4442490 w 4998544"/>
              <a:gd name="connsiteY12" fmla="*/ 37071 h 1062681"/>
              <a:gd name="connsiteX13" fmla="*/ 4998544 w 4998544"/>
              <a:gd name="connsiteY13" fmla="*/ 0 h 1062681"/>
              <a:gd name="connsiteX0" fmla="*/ 484827 w 5483371"/>
              <a:gd name="connsiteY0" fmla="*/ 1062681 h 1062681"/>
              <a:gd name="connsiteX1" fmla="*/ 265 w 5483371"/>
              <a:gd name="connsiteY1" fmla="*/ 935572 h 1062681"/>
              <a:gd name="connsiteX2" fmla="*/ 565478 w 5483371"/>
              <a:gd name="connsiteY2" fmla="*/ 619886 h 1062681"/>
              <a:gd name="connsiteX3" fmla="*/ 628938 w 5483371"/>
              <a:gd name="connsiteY3" fmla="*/ 449980 h 1062681"/>
              <a:gd name="connsiteX4" fmla="*/ 836511 w 5483371"/>
              <a:gd name="connsiteY4" fmla="*/ 103990 h 1062681"/>
              <a:gd name="connsiteX5" fmla="*/ 1327140 w 5483371"/>
              <a:gd name="connsiteY5" fmla="*/ 894823 h 1062681"/>
              <a:gd name="connsiteX6" fmla="*/ 1666954 w 5483371"/>
              <a:gd name="connsiteY6" fmla="*/ 766119 h 1062681"/>
              <a:gd name="connsiteX7" fmla="*/ 1936792 w 5483371"/>
              <a:gd name="connsiteY7" fmla="*/ 642551 h 1062681"/>
              <a:gd name="connsiteX8" fmla="*/ 2161038 w 5483371"/>
              <a:gd name="connsiteY8" fmla="*/ 531342 h 1062681"/>
              <a:gd name="connsiteX9" fmla="*/ 2615742 w 5483371"/>
              <a:gd name="connsiteY9" fmla="*/ 210066 h 1062681"/>
              <a:gd name="connsiteX10" fmla="*/ 3153117 w 5483371"/>
              <a:gd name="connsiteY10" fmla="*/ 271849 h 1062681"/>
              <a:gd name="connsiteX11" fmla="*/ 3654571 w 5483371"/>
              <a:gd name="connsiteY11" fmla="*/ 185352 h 1062681"/>
              <a:gd name="connsiteX12" fmla="*/ 4927317 w 5483371"/>
              <a:gd name="connsiteY12" fmla="*/ 37071 h 1062681"/>
              <a:gd name="connsiteX13" fmla="*/ 5483371 w 5483371"/>
              <a:gd name="connsiteY13" fmla="*/ 0 h 1062681"/>
              <a:gd name="connsiteX0" fmla="*/ 0 w 5846362"/>
              <a:gd name="connsiteY0" fmla="*/ 246253 h 940390"/>
              <a:gd name="connsiteX1" fmla="*/ 363256 w 5846362"/>
              <a:gd name="connsiteY1" fmla="*/ 935572 h 940390"/>
              <a:gd name="connsiteX2" fmla="*/ 928469 w 5846362"/>
              <a:gd name="connsiteY2" fmla="*/ 619886 h 940390"/>
              <a:gd name="connsiteX3" fmla="*/ 991929 w 5846362"/>
              <a:gd name="connsiteY3" fmla="*/ 449980 h 940390"/>
              <a:gd name="connsiteX4" fmla="*/ 1199502 w 5846362"/>
              <a:gd name="connsiteY4" fmla="*/ 103990 h 940390"/>
              <a:gd name="connsiteX5" fmla="*/ 1690131 w 5846362"/>
              <a:gd name="connsiteY5" fmla="*/ 894823 h 940390"/>
              <a:gd name="connsiteX6" fmla="*/ 2029945 w 5846362"/>
              <a:gd name="connsiteY6" fmla="*/ 766119 h 940390"/>
              <a:gd name="connsiteX7" fmla="*/ 2299783 w 5846362"/>
              <a:gd name="connsiteY7" fmla="*/ 642551 h 940390"/>
              <a:gd name="connsiteX8" fmla="*/ 2524029 w 5846362"/>
              <a:gd name="connsiteY8" fmla="*/ 531342 h 940390"/>
              <a:gd name="connsiteX9" fmla="*/ 2978733 w 5846362"/>
              <a:gd name="connsiteY9" fmla="*/ 210066 h 940390"/>
              <a:gd name="connsiteX10" fmla="*/ 3516108 w 5846362"/>
              <a:gd name="connsiteY10" fmla="*/ 271849 h 940390"/>
              <a:gd name="connsiteX11" fmla="*/ 4017562 w 5846362"/>
              <a:gd name="connsiteY11" fmla="*/ 185352 h 940390"/>
              <a:gd name="connsiteX12" fmla="*/ 5290308 w 5846362"/>
              <a:gd name="connsiteY12" fmla="*/ 37071 h 940390"/>
              <a:gd name="connsiteX13" fmla="*/ 5846362 w 5846362"/>
              <a:gd name="connsiteY13" fmla="*/ 0 h 940390"/>
              <a:gd name="connsiteX0" fmla="*/ 0 w 5846362"/>
              <a:gd name="connsiteY0" fmla="*/ 246253 h 944347"/>
              <a:gd name="connsiteX1" fmla="*/ 363256 w 5846362"/>
              <a:gd name="connsiteY1" fmla="*/ 935572 h 944347"/>
              <a:gd name="connsiteX2" fmla="*/ 895220 w 5846362"/>
              <a:gd name="connsiteY2" fmla="*/ 924686 h 944347"/>
              <a:gd name="connsiteX3" fmla="*/ 991929 w 5846362"/>
              <a:gd name="connsiteY3" fmla="*/ 449980 h 944347"/>
              <a:gd name="connsiteX4" fmla="*/ 1199502 w 5846362"/>
              <a:gd name="connsiteY4" fmla="*/ 103990 h 944347"/>
              <a:gd name="connsiteX5" fmla="*/ 1690131 w 5846362"/>
              <a:gd name="connsiteY5" fmla="*/ 894823 h 944347"/>
              <a:gd name="connsiteX6" fmla="*/ 2029945 w 5846362"/>
              <a:gd name="connsiteY6" fmla="*/ 766119 h 944347"/>
              <a:gd name="connsiteX7" fmla="*/ 2299783 w 5846362"/>
              <a:gd name="connsiteY7" fmla="*/ 642551 h 944347"/>
              <a:gd name="connsiteX8" fmla="*/ 2524029 w 5846362"/>
              <a:gd name="connsiteY8" fmla="*/ 531342 h 944347"/>
              <a:gd name="connsiteX9" fmla="*/ 2978733 w 5846362"/>
              <a:gd name="connsiteY9" fmla="*/ 210066 h 944347"/>
              <a:gd name="connsiteX10" fmla="*/ 3516108 w 5846362"/>
              <a:gd name="connsiteY10" fmla="*/ 271849 h 944347"/>
              <a:gd name="connsiteX11" fmla="*/ 4017562 w 5846362"/>
              <a:gd name="connsiteY11" fmla="*/ 185352 h 944347"/>
              <a:gd name="connsiteX12" fmla="*/ 5290308 w 5846362"/>
              <a:gd name="connsiteY12" fmla="*/ 37071 h 944347"/>
              <a:gd name="connsiteX13" fmla="*/ 5846362 w 5846362"/>
              <a:gd name="connsiteY13" fmla="*/ 0 h 944347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924686"/>
              <a:gd name="connsiteX1" fmla="*/ 895220 w 5846362"/>
              <a:gd name="connsiteY1" fmla="*/ 924686 h 924686"/>
              <a:gd name="connsiteX2" fmla="*/ 991929 w 5846362"/>
              <a:gd name="connsiteY2" fmla="*/ 449980 h 924686"/>
              <a:gd name="connsiteX3" fmla="*/ 1199502 w 5846362"/>
              <a:gd name="connsiteY3" fmla="*/ 103990 h 924686"/>
              <a:gd name="connsiteX4" fmla="*/ 1690131 w 5846362"/>
              <a:gd name="connsiteY4" fmla="*/ 894823 h 924686"/>
              <a:gd name="connsiteX5" fmla="*/ 2029945 w 5846362"/>
              <a:gd name="connsiteY5" fmla="*/ 766119 h 924686"/>
              <a:gd name="connsiteX6" fmla="*/ 2299783 w 5846362"/>
              <a:gd name="connsiteY6" fmla="*/ 642551 h 924686"/>
              <a:gd name="connsiteX7" fmla="*/ 2524029 w 5846362"/>
              <a:gd name="connsiteY7" fmla="*/ 531342 h 924686"/>
              <a:gd name="connsiteX8" fmla="*/ 2978733 w 5846362"/>
              <a:gd name="connsiteY8" fmla="*/ 210066 h 924686"/>
              <a:gd name="connsiteX9" fmla="*/ 3516108 w 5846362"/>
              <a:gd name="connsiteY9" fmla="*/ 271849 h 924686"/>
              <a:gd name="connsiteX10" fmla="*/ 4017562 w 5846362"/>
              <a:gd name="connsiteY10" fmla="*/ 185352 h 924686"/>
              <a:gd name="connsiteX11" fmla="*/ 5290308 w 5846362"/>
              <a:gd name="connsiteY11" fmla="*/ 37071 h 924686"/>
              <a:gd name="connsiteX12" fmla="*/ 5846362 w 5846362"/>
              <a:gd name="connsiteY12" fmla="*/ 0 h 924686"/>
              <a:gd name="connsiteX0" fmla="*/ 0 w 5846362"/>
              <a:gd name="connsiteY0" fmla="*/ 246253 h 927177"/>
              <a:gd name="connsiteX1" fmla="*/ 446375 w 5846362"/>
              <a:gd name="connsiteY1" fmla="*/ 619886 h 927177"/>
              <a:gd name="connsiteX2" fmla="*/ 895220 w 5846362"/>
              <a:gd name="connsiteY2" fmla="*/ 924686 h 927177"/>
              <a:gd name="connsiteX3" fmla="*/ 991929 w 5846362"/>
              <a:gd name="connsiteY3" fmla="*/ 449980 h 927177"/>
              <a:gd name="connsiteX4" fmla="*/ 1199502 w 5846362"/>
              <a:gd name="connsiteY4" fmla="*/ 103990 h 927177"/>
              <a:gd name="connsiteX5" fmla="*/ 1690131 w 5846362"/>
              <a:gd name="connsiteY5" fmla="*/ 894823 h 927177"/>
              <a:gd name="connsiteX6" fmla="*/ 2029945 w 5846362"/>
              <a:gd name="connsiteY6" fmla="*/ 766119 h 927177"/>
              <a:gd name="connsiteX7" fmla="*/ 2299783 w 5846362"/>
              <a:gd name="connsiteY7" fmla="*/ 642551 h 927177"/>
              <a:gd name="connsiteX8" fmla="*/ 2524029 w 5846362"/>
              <a:gd name="connsiteY8" fmla="*/ 531342 h 927177"/>
              <a:gd name="connsiteX9" fmla="*/ 2978733 w 5846362"/>
              <a:gd name="connsiteY9" fmla="*/ 210066 h 927177"/>
              <a:gd name="connsiteX10" fmla="*/ 3516108 w 5846362"/>
              <a:gd name="connsiteY10" fmla="*/ 271849 h 927177"/>
              <a:gd name="connsiteX11" fmla="*/ 4017562 w 5846362"/>
              <a:gd name="connsiteY11" fmla="*/ 185352 h 927177"/>
              <a:gd name="connsiteX12" fmla="*/ 5290308 w 5846362"/>
              <a:gd name="connsiteY12" fmla="*/ 37071 h 927177"/>
              <a:gd name="connsiteX13" fmla="*/ 5846362 w 5846362"/>
              <a:gd name="connsiteY13" fmla="*/ 0 h 927177"/>
              <a:gd name="connsiteX0" fmla="*/ 0 w 5846362"/>
              <a:gd name="connsiteY0" fmla="*/ 246253 h 931893"/>
              <a:gd name="connsiteX1" fmla="*/ 313384 w 5846362"/>
              <a:gd name="connsiteY1" fmla="*/ 783172 h 931893"/>
              <a:gd name="connsiteX2" fmla="*/ 895220 w 5846362"/>
              <a:gd name="connsiteY2" fmla="*/ 924686 h 931893"/>
              <a:gd name="connsiteX3" fmla="*/ 991929 w 5846362"/>
              <a:gd name="connsiteY3" fmla="*/ 449980 h 931893"/>
              <a:gd name="connsiteX4" fmla="*/ 1199502 w 5846362"/>
              <a:gd name="connsiteY4" fmla="*/ 103990 h 931893"/>
              <a:gd name="connsiteX5" fmla="*/ 1690131 w 5846362"/>
              <a:gd name="connsiteY5" fmla="*/ 894823 h 931893"/>
              <a:gd name="connsiteX6" fmla="*/ 2029945 w 5846362"/>
              <a:gd name="connsiteY6" fmla="*/ 766119 h 931893"/>
              <a:gd name="connsiteX7" fmla="*/ 2299783 w 5846362"/>
              <a:gd name="connsiteY7" fmla="*/ 642551 h 931893"/>
              <a:gd name="connsiteX8" fmla="*/ 2524029 w 5846362"/>
              <a:gd name="connsiteY8" fmla="*/ 531342 h 931893"/>
              <a:gd name="connsiteX9" fmla="*/ 2978733 w 5846362"/>
              <a:gd name="connsiteY9" fmla="*/ 210066 h 931893"/>
              <a:gd name="connsiteX10" fmla="*/ 3516108 w 5846362"/>
              <a:gd name="connsiteY10" fmla="*/ 271849 h 931893"/>
              <a:gd name="connsiteX11" fmla="*/ 4017562 w 5846362"/>
              <a:gd name="connsiteY11" fmla="*/ 185352 h 931893"/>
              <a:gd name="connsiteX12" fmla="*/ 5290308 w 5846362"/>
              <a:gd name="connsiteY12" fmla="*/ 37071 h 931893"/>
              <a:gd name="connsiteX13" fmla="*/ 5846362 w 5846362"/>
              <a:gd name="connsiteY13" fmla="*/ 0 h 93189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991929 w 5846362"/>
              <a:gd name="connsiteY2" fmla="*/ 449980 h 897933"/>
              <a:gd name="connsiteX3" fmla="*/ 1199502 w 5846362"/>
              <a:gd name="connsiteY3" fmla="*/ 103990 h 897933"/>
              <a:gd name="connsiteX4" fmla="*/ 1690131 w 5846362"/>
              <a:gd name="connsiteY4" fmla="*/ 894823 h 897933"/>
              <a:gd name="connsiteX5" fmla="*/ 2029945 w 5846362"/>
              <a:gd name="connsiteY5" fmla="*/ 766119 h 897933"/>
              <a:gd name="connsiteX6" fmla="*/ 2299783 w 5846362"/>
              <a:gd name="connsiteY6" fmla="*/ 642551 h 897933"/>
              <a:gd name="connsiteX7" fmla="*/ 2524029 w 5846362"/>
              <a:gd name="connsiteY7" fmla="*/ 531342 h 897933"/>
              <a:gd name="connsiteX8" fmla="*/ 2978733 w 5846362"/>
              <a:gd name="connsiteY8" fmla="*/ 210066 h 897933"/>
              <a:gd name="connsiteX9" fmla="*/ 3516108 w 5846362"/>
              <a:gd name="connsiteY9" fmla="*/ 271849 h 897933"/>
              <a:gd name="connsiteX10" fmla="*/ 4017562 w 5846362"/>
              <a:gd name="connsiteY10" fmla="*/ 185352 h 897933"/>
              <a:gd name="connsiteX11" fmla="*/ 5290308 w 5846362"/>
              <a:gd name="connsiteY11" fmla="*/ 37071 h 897933"/>
              <a:gd name="connsiteX12" fmla="*/ 5846362 w 5846362"/>
              <a:gd name="connsiteY12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662487 w 5846362"/>
              <a:gd name="connsiteY2" fmla="*/ 663429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828725 w 5846362"/>
              <a:gd name="connsiteY2" fmla="*/ 826715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313384 w 5846362"/>
              <a:gd name="connsiteY2" fmla="*/ 783172 h 897933"/>
              <a:gd name="connsiteX3" fmla="*/ 828725 w 5846362"/>
              <a:gd name="connsiteY3" fmla="*/ 826715 h 897933"/>
              <a:gd name="connsiteX4" fmla="*/ 991929 w 5846362"/>
              <a:gd name="connsiteY4" fmla="*/ 449980 h 897933"/>
              <a:gd name="connsiteX5" fmla="*/ 1199502 w 5846362"/>
              <a:gd name="connsiteY5" fmla="*/ 103990 h 897933"/>
              <a:gd name="connsiteX6" fmla="*/ 1690131 w 5846362"/>
              <a:gd name="connsiteY6" fmla="*/ 894823 h 897933"/>
              <a:gd name="connsiteX7" fmla="*/ 2029945 w 5846362"/>
              <a:gd name="connsiteY7" fmla="*/ 766119 h 897933"/>
              <a:gd name="connsiteX8" fmla="*/ 2299783 w 5846362"/>
              <a:gd name="connsiteY8" fmla="*/ 642551 h 897933"/>
              <a:gd name="connsiteX9" fmla="*/ 2524029 w 5846362"/>
              <a:gd name="connsiteY9" fmla="*/ 531342 h 897933"/>
              <a:gd name="connsiteX10" fmla="*/ 2978733 w 5846362"/>
              <a:gd name="connsiteY10" fmla="*/ 210066 h 897933"/>
              <a:gd name="connsiteX11" fmla="*/ 3516108 w 5846362"/>
              <a:gd name="connsiteY11" fmla="*/ 271849 h 897933"/>
              <a:gd name="connsiteX12" fmla="*/ 4017562 w 5846362"/>
              <a:gd name="connsiteY12" fmla="*/ 185352 h 897933"/>
              <a:gd name="connsiteX13" fmla="*/ 5290308 w 5846362"/>
              <a:gd name="connsiteY13" fmla="*/ 37071 h 897933"/>
              <a:gd name="connsiteX14" fmla="*/ 5846362 w 5846362"/>
              <a:gd name="connsiteY14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213641 w 5846362"/>
              <a:gd name="connsiteY2" fmla="*/ 609001 h 897933"/>
              <a:gd name="connsiteX3" fmla="*/ 313384 w 5846362"/>
              <a:gd name="connsiteY3" fmla="*/ 783172 h 897933"/>
              <a:gd name="connsiteX4" fmla="*/ 828725 w 5846362"/>
              <a:gd name="connsiteY4" fmla="*/ 826715 h 897933"/>
              <a:gd name="connsiteX5" fmla="*/ 991929 w 5846362"/>
              <a:gd name="connsiteY5" fmla="*/ 449980 h 897933"/>
              <a:gd name="connsiteX6" fmla="*/ 1199502 w 5846362"/>
              <a:gd name="connsiteY6" fmla="*/ 103990 h 897933"/>
              <a:gd name="connsiteX7" fmla="*/ 1690131 w 5846362"/>
              <a:gd name="connsiteY7" fmla="*/ 894823 h 897933"/>
              <a:gd name="connsiteX8" fmla="*/ 2029945 w 5846362"/>
              <a:gd name="connsiteY8" fmla="*/ 766119 h 897933"/>
              <a:gd name="connsiteX9" fmla="*/ 2299783 w 5846362"/>
              <a:gd name="connsiteY9" fmla="*/ 642551 h 897933"/>
              <a:gd name="connsiteX10" fmla="*/ 2524029 w 5846362"/>
              <a:gd name="connsiteY10" fmla="*/ 531342 h 897933"/>
              <a:gd name="connsiteX11" fmla="*/ 2978733 w 5846362"/>
              <a:gd name="connsiteY11" fmla="*/ 210066 h 897933"/>
              <a:gd name="connsiteX12" fmla="*/ 3516108 w 5846362"/>
              <a:gd name="connsiteY12" fmla="*/ 271849 h 897933"/>
              <a:gd name="connsiteX13" fmla="*/ 4017562 w 5846362"/>
              <a:gd name="connsiteY13" fmla="*/ 185352 h 897933"/>
              <a:gd name="connsiteX14" fmla="*/ 5290308 w 5846362"/>
              <a:gd name="connsiteY14" fmla="*/ 37071 h 897933"/>
              <a:gd name="connsiteX15" fmla="*/ 5846362 w 5846362"/>
              <a:gd name="connsiteY15" fmla="*/ 0 h 897933"/>
              <a:gd name="connsiteX0" fmla="*/ 0 w 6278582"/>
              <a:gd name="connsiteY0" fmla="*/ 725224 h 897933"/>
              <a:gd name="connsiteX1" fmla="*/ 529494 w 6278582"/>
              <a:gd name="connsiteY1" fmla="*/ 402172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63255 w 6278582"/>
              <a:gd name="connsiteY1" fmla="*/ 10287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745605 w 6278582"/>
              <a:gd name="connsiteY1" fmla="*/ 587230 h 897933"/>
              <a:gd name="connsiteX2" fmla="*/ 895218 w 6278582"/>
              <a:gd name="connsiteY2" fmla="*/ 804944 h 897933"/>
              <a:gd name="connsiteX3" fmla="*/ 1260945 w 6278582"/>
              <a:gd name="connsiteY3" fmla="*/ 826715 h 897933"/>
              <a:gd name="connsiteX4" fmla="*/ 1424149 w 6278582"/>
              <a:gd name="connsiteY4" fmla="*/ 449980 h 897933"/>
              <a:gd name="connsiteX5" fmla="*/ 1631722 w 6278582"/>
              <a:gd name="connsiteY5" fmla="*/ 103990 h 897933"/>
              <a:gd name="connsiteX6" fmla="*/ 2122351 w 6278582"/>
              <a:gd name="connsiteY6" fmla="*/ 894823 h 897933"/>
              <a:gd name="connsiteX7" fmla="*/ 2462165 w 6278582"/>
              <a:gd name="connsiteY7" fmla="*/ 766119 h 897933"/>
              <a:gd name="connsiteX8" fmla="*/ 2732003 w 6278582"/>
              <a:gd name="connsiteY8" fmla="*/ 642551 h 897933"/>
              <a:gd name="connsiteX9" fmla="*/ 2956249 w 6278582"/>
              <a:gd name="connsiteY9" fmla="*/ 531342 h 897933"/>
              <a:gd name="connsiteX10" fmla="*/ 3410953 w 6278582"/>
              <a:gd name="connsiteY10" fmla="*/ 210066 h 897933"/>
              <a:gd name="connsiteX11" fmla="*/ 3948328 w 6278582"/>
              <a:gd name="connsiteY11" fmla="*/ 271849 h 897933"/>
              <a:gd name="connsiteX12" fmla="*/ 4449782 w 6278582"/>
              <a:gd name="connsiteY12" fmla="*/ 185352 h 897933"/>
              <a:gd name="connsiteX13" fmla="*/ 5722528 w 6278582"/>
              <a:gd name="connsiteY13" fmla="*/ 37071 h 897933"/>
              <a:gd name="connsiteX14" fmla="*/ 6278582 w 6278582"/>
              <a:gd name="connsiteY14" fmla="*/ 0 h 897933"/>
              <a:gd name="connsiteX0" fmla="*/ 0 w 6278582"/>
              <a:gd name="connsiteY0" fmla="*/ 725224 h 897933"/>
              <a:gd name="connsiteX1" fmla="*/ 379879 w 6278582"/>
              <a:gd name="connsiteY1" fmla="*/ 641658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30008 w 6278582"/>
              <a:gd name="connsiteY1" fmla="*/ 75601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512871 w 6278582"/>
              <a:gd name="connsiteY1" fmla="*/ 647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662484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396504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562742 w 5979352"/>
              <a:gd name="connsiteY2" fmla="*/ 554573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695731 w 5979352"/>
              <a:gd name="connsiteY2" fmla="*/ 804944 h 1073566"/>
              <a:gd name="connsiteX3" fmla="*/ 961715 w 5979352"/>
              <a:gd name="connsiteY3" fmla="*/ 826715 h 1073566"/>
              <a:gd name="connsiteX4" fmla="*/ 1124919 w 5979352"/>
              <a:gd name="connsiteY4" fmla="*/ 449980 h 1073566"/>
              <a:gd name="connsiteX5" fmla="*/ 1332492 w 5979352"/>
              <a:gd name="connsiteY5" fmla="*/ 103990 h 1073566"/>
              <a:gd name="connsiteX6" fmla="*/ 1823121 w 5979352"/>
              <a:gd name="connsiteY6" fmla="*/ 894823 h 1073566"/>
              <a:gd name="connsiteX7" fmla="*/ 2162935 w 5979352"/>
              <a:gd name="connsiteY7" fmla="*/ 766119 h 1073566"/>
              <a:gd name="connsiteX8" fmla="*/ 2432773 w 5979352"/>
              <a:gd name="connsiteY8" fmla="*/ 642551 h 1073566"/>
              <a:gd name="connsiteX9" fmla="*/ 2657019 w 5979352"/>
              <a:gd name="connsiteY9" fmla="*/ 531342 h 1073566"/>
              <a:gd name="connsiteX10" fmla="*/ 3111723 w 5979352"/>
              <a:gd name="connsiteY10" fmla="*/ 210066 h 1073566"/>
              <a:gd name="connsiteX11" fmla="*/ 3649098 w 5979352"/>
              <a:gd name="connsiteY11" fmla="*/ 271849 h 1073566"/>
              <a:gd name="connsiteX12" fmla="*/ 4150552 w 5979352"/>
              <a:gd name="connsiteY12" fmla="*/ 185352 h 1073566"/>
              <a:gd name="connsiteX13" fmla="*/ 5423298 w 5979352"/>
              <a:gd name="connsiteY13" fmla="*/ 37071 h 1073566"/>
              <a:gd name="connsiteX14" fmla="*/ 5979352 w 5979352"/>
              <a:gd name="connsiteY14" fmla="*/ 0 h 1073566"/>
              <a:gd name="connsiteX0" fmla="*/ 0 w 5979352"/>
              <a:gd name="connsiteY0" fmla="*/ 1073566 h 1073566"/>
              <a:gd name="connsiteX1" fmla="*/ 159812 w 5979352"/>
              <a:gd name="connsiteY1" fmla="*/ 464514 h 1073566"/>
              <a:gd name="connsiteX2" fmla="*/ 330008 w 5979352"/>
              <a:gd name="connsiteY2" fmla="*/ 64715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70300 w 5979352"/>
              <a:gd name="connsiteY1" fmla="*/ 781037 h 1073566"/>
              <a:gd name="connsiteX2" fmla="*/ 159812 w 5979352"/>
              <a:gd name="connsiteY2" fmla="*/ 464514 h 1073566"/>
              <a:gd name="connsiteX3" fmla="*/ 330008 w 5979352"/>
              <a:gd name="connsiteY3" fmla="*/ 64715 h 1073566"/>
              <a:gd name="connsiteX4" fmla="*/ 695731 w 5979352"/>
              <a:gd name="connsiteY4" fmla="*/ 804944 h 1073566"/>
              <a:gd name="connsiteX5" fmla="*/ 961715 w 5979352"/>
              <a:gd name="connsiteY5" fmla="*/ 826715 h 1073566"/>
              <a:gd name="connsiteX6" fmla="*/ 1124919 w 5979352"/>
              <a:gd name="connsiteY6" fmla="*/ 449980 h 1073566"/>
              <a:gd name="connsiteX7" fmla="*/ 1332492 w 5979352"/>
              <a:gd name="connsiteY7" fmla="*/ 103990 h 1073566"/>
              <a:gd name="connsiteX8" fmla="*/ 1823121 w 5979352"/>
              <a:gd name="connsiteY8" fmla="*/ 894823 h 1073566"/>
              <a:gd name="connsiteX9" fmla="*/ 2162935 w 5979352"/>
              <a:gd name="connsiteY9" fmla="*/ 766119 h 1073566"/>
              <a:gd name="connsiteX10" fmla="*/ 2432773 w 5979352"/>
              <a:gd name="connsiteY10" fmla="*/ 642551 h 1073566"/>
              <a:gd name="connsiteX11" fmla="*/ 2657019 w 5979352"/>
              <a:gd name="connsiteY11" fmla="*/ 531342 h 1073566"/>
              <a:gd name="connsiteX12" fmla="*/ 3111723 w 5979352"/>
              <a:gd name="connsiteY12" fmla="*/ 210066 h 1073566"/>
              <a:gd name="connsiteX13" fmla="*/ 3649098 w 5979352"/>
              <a:gd name="connsiteY13" fmla="*/ 271849 h 1073566"/>
              <a:gd name="connsiteX14" fmla="*/ 4150552 w 5979352"/>
              <a:gd name="connsiteY14" fmla="*/ 185352 h 1073566"/>
              <a:gd name="connsiteX15" fmla="*/ 5423298 w 5979352"/>
              <a:gd name="connsiteY15" fmla="*/ 37071 h 1073566"/>
              <a:gd name="connsiteX16" fmla="*/ 5979352 w 5979352"/>
              <a:gd name="connsiteY16" fmla="*/ 0 h 1073566"/>
              <a:gd name="connsiteX0" fmla="*/ 0 w 7805422"/>
              <a:gd name="connsiteY0" fmla="*/ 839104 h 897933"/>
              <a:gd name="connsiteX1" fmla="*/ 1896370 w 7805422"/>
              <a:gd name="connsiteY1" fmla="*/ 781037 h 897933"/>
              <a:gd name="connsiteX2" fmla="*/ 1985882 w 7805422"/>
              <a:gd name="connsiteY2" fmla="*/ 464514 h 897933"/>
              <a:gd name="connsiteX3" fmla="*/ 2156078 w 7805422"/>
              <a:gd name="connsiteY3" fmla="*/ 64715 h 897933"/>
              <a:gd name="connsiteX4" fmla="*/ 2521801 w 7805422"/>
              <a:gd name="connsiteY4" fmla="*/ 804944 h 897933"/>
              <a:gd name="connsiteX5" fmla="*/ 2787785 w 7805422"/>
              <a:gd name="connsiteY5" fmla="*/ 826715 h 897933"/>
              <a:gd name="connsiteX6" fmla="*/ 2950989 w 7805422"/>
              <a:gd name="connsiteY6" fmla="*/ 449980 h 897933"/>
              <a:gd name="connsiteX7" fmla="*/ 3158562 w 7805422"/>
              <a:gd name="connsiteY7" fmla="*/ 103990 h 897933"/>
              <a:gd name="connsiteX8" fmla="*/ 3649191 w 7805422"/>
              <a:gd name="connsiteY8" fmla="*/ 894823 h 897933"/>
              <a:gd name="connsiteX9" fmla="*/ 3989005 w 7805422"/>
              <a:gd name="connsiteY9" fmla="*/ 766119 h 897933"/>
              <a:gd name="connsiteX10" fmla="*/ 4258843 w 7805422"/>
              <a:gd name="connsiteY10" fmla="*/ 642551 h 897933"/>
              <a:gd name="connsiteX11" fmla="*/ 4483089 w 7805422"/>
              <a:gd name="connsiteY11" fmla="*/ 531342 h 897933"/>
              <a:gd name="connsiteX12" fmla="*/ 4937793 w 7805422"/>
              <a:gd name="connsiteY12" fmla="*/ 210066 h 897933"/>
              <a:gd name="connsiteX13" fmla="*/ 5475168 w 7805422"/>
              <a:gd name="connsiteY13" fmla="*/ 271849 h 897933"/>
              <a:gd name="connsiteX14" fmla="*/ 5976622 w 7805422"/>
              <a:gd name="connsiteY14" fmla="*/ 185352 h 897933"/>
              <a:gd name="connsiteX15" fmla="*/ 7249368 w 7805422"/>
              <a:gd name="connsiteY15" fmla="*/ 37071 h 897933"/>
              <a:gd name="connsiteX16" fmla="*/ 7805422 w 7805422"/>
              <a:gd name="connsiteY16" fmla="*/ 0 h 897933"/>
              <a:gd name="connsiteX0" fmla="*/ 0 w 7805422"/>
              <a:gd name="connsiteY0" fmla="*/ 839104 h 905635"/>
              <a:gd name="connsiteX1" fmla="*/ 1860565 w 7805422"/>
              <a:gd name="connsiteY1" fmla="*/ 874822 h 905635"/>
              <a:gd name="connsiteX2" fmla="*/ 1985882 w 7805422"/>
              <a:gd name="connsiteY2" fmla="*/ 464514 h 905635"/>
              <a:gd name="connsiteX3" fmla="*/ 2156078 w 7805422"/>
              <a:gd name="connsiteY3" fmla="*/ 64715 h 905635"/>
              <a:gd name="connsiteX4" fmla="*/ 2521801 w 7805422"/>
              <a:gd name="connsiteY4" fmla="*/ 804944 h 905635"/>
              <a:gd name="connsiteX5" fmla="*/ 2787785 w 7805422"/>
              <a:gd name="connsiteY5" fmla="*/ 826715 h 905635"/>
              <a:gd name="connsiteX6" fmla="*/ 2950989 w 7805422"/>
              <a:gd name="connsiteY6" fmla="*/ 449980 h 905635"/>
              <a:gd name="connsiteX7" fmla="*/ 3158562 w 7805422"/>
              <a:gd name="connsiteY7" fmla="*/ 103990 h 905635"/>
              <a:gd name="connsiteX8" fmla="*/ 3649191 w 7805422"/>
              <a:gd name="connsiteY8" fmla="*/ 894823 h 905635"/>
              <a:gd name="connsiteX9" fmla="*/ 3989005 w 7805422"/>
              <a:gd name="connsiteY9" fmla="*/ 766119 h 905635"/>
              <a:gd name="connsiteX10" fmla="*/ 4258843 w 7805422"/>
              <a:gd name="connsiteY10" fmla="*/ 642551 h 905635"/>
              <a:gd name="connsiteX11" fmla="*/ 4483089 w 7805422"/>
              <a:gd name="connsiteY11" fmla="*/ 531342 h 905635"/>
              <a:gd name="connsiteX12" fmla="*/ 4937793 w 7805422"/>
              <a:gd name="connsiteY12" fmla="*/ 210066 h 905635"/>
              <a:gd name="connsiteX13" fmla="*/ 5475168 w 7805422"/>
              <a:gd name="connsiteY13" fmla="*/ 271849 h 905635"/>
              <a:gd name="connsiteX14" fmla="*/ 5976622 w 7805422"/>
              <a:gd name="connsiteY14" fmla="*/ 185352 h 905635"/>
              <a:gd name="connsiteX15" fmla="*/ 7249368 w 7805422"/>
              <a:gd name="connsiteY15" fmla="*/ 37071 h 905635"/>
              <a:gd name="connsiteX16" fmla="*/ 7805422 w 7805422"/>
              <a:gd name="connsiteY16" fmla="*/ 0 h 905635"/>
              <a:gd name="connsiteX0" fmla="*/ 0 w 7805422"/>
              <a:gd name="connsiteY0" fmla="*/ 839104 h 897933"/>
              <a:gd name="connsiteX1" fmla="*/ 1896370 w 7805422"/>
              <a:gd name="connsiteY1" fmla="*/ 734145 h 897933"/>
              <a:gd name="connsiteX2" fmla="*/ 1985882 w 7805422"/>
              <a:gd name="connsiteY2" fmla="*/ 464514 h 897933"/>
              <a:gd name="connsiteX3" fmla="*/ 2156078 w 7805422"/>
              <a:gd name="connsiteY3" fmla="*/ 64715 h 897933"/>
              <a:gd name="connsiteX4" fmla="*/ 2521801 w 7805422"/>
              <a:gd name="connsiteY4" fmla="*/ 804944 h 897933"/>
              <a:gd name="connsiteX5" fmla="*/ 2787785 w 7805422"/>
              <a:gd name="connsiteY5" fmla="*/ 826715 h 897933"/>
              <a:gd name="connsiteX6" fmla="*/ 2950989 w 7805422"/>
              <a:gd name="connsiteY6" fmla="*/ 449980 h 897933"/>
              <a:gd name="connsiteX7" fmla="*/ 3158562 w 7805422"/>
              <a:gd name="connsiteY7" fmla="*/ 103990 h 897933"/>
              <a:gd name="connsiteX8" fmla="*/ 3649191 w 7805422"/>
              <a:gd name="connsiteY8" fmla="*/ 894823 h 897933"/>
              <a:gd name="connsiteX9" fmla="*/ 3989005 w 7805422"/>
              <a:gd name="connsiteY9" fmla="*/ 766119 h 897933"/>
              <a:gd name="connsiteX10" fmla="*/ 4258843 w 7805422"/>
              <a:gd name="connsiteY10" fmla="*/ 642551 h 897933"/>
              <a:gd name="connsiteX11" fmla="*/ 4483089 w 7805422"/>
              <a:gd name="connsiteY11" fmla="*/ 531342 h 897933"/>
              <a:gd name="connsiteX12" fmla="*/ 4937793 w 7805422"/>
              <a:gd name="connsiteY12" fmla="*/ 210066 h 897933"/>
              <a:gd name="connsiteX13" fmla="*/ 5475168 w 7805422"/>
              <a:gd name="connsiteY13" fmla="*/ 271849 h 897933"/>
              <a:gd name="connsiteX14" fmla="*/ 5976622 w 7805422"/>
              <a:gd name="connsiteY14" fmla="*/ 185352 h 897933"/>
              <a:gd name="connsiteX15" fmla="*/ 7249368 w 7805422"/>
              <a:gd name="connsiteY15" fmla="*/ 37071 h 897933"/>
              <a:gd name="connsiteX16" fmla="*/ 7805422 w 7805422"/>
              <a:gd name="connsiteY16" fmla="*/ 0 h 897933"/>
              <a:gd name="connsiteX0" fmla="*/ 0 w 7805422"/>
              <a:gd name="connsiteY0" fmla="*/ 839104 h 897933"/>
              <a:gd name="connsiteX1" fmla="*/ 1323485 w 7805422"/>
              <a:gd name="connsiteY1" fmla="*/ 792761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95096 w 7805422"/>
              <a:gd name="connsiteY1" fmla="*/ 3941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6981901"/>
              <a:gd name="connsiteY0" fmla="*/ 827381 h 897933"/>
              <a:gd name="connsiteX1" fmla="*/ 517866 w 6981901"/>
              <a:gd name="connsiteY1" fmla="*/ 546576 h 897933"/>
              <a:gd name="connsiteX2" fmla="*/ 1072849 w 6981901"/>
              <a:gd name="connsiteY2" fmla="*/ 734145 h 897933"/>
              <a:gd name="connsiteX3" fmla="*/ 1162361 w 6981901"/>
              <a:gd name="connsiteY3" fmla="*/ 464514 h 897933"/>
              <a:gd name="connsiteX4" fmla="*/ 1332557 w 6981901"/>
              <a:gd name="connsiteY4" fmla="*/ 64715 h 897933"/>
              <a:gd name="connsiteX5" fmla="*/ 1698280 w 6981901"/>
              <a:gd name="connsiteY5" fmla="*/ 804944 h 897933"/>
              <a:gd name="connsiteX6" fmla="*/ 1964264 w 6981901"/>
              <a:gd name="connsiteY6" fmla="*/ 826715 h 897933"/>
              <a:gd name="connsiteX7" fmla="*/ 2127468 w 6981901"/>
              <a:gd name="connsiteY7" fmla="*/ 449980 h 897933"/>
              <a:gd name="connsiteX8" fmla="*/ 2335041 w 6981901"/>
              <a:gd name="connsiteY8" fmla="*/ 103990 h 897933"/>
              <a:gd name="connsiteX9" fmla="*/ 2825670 w 6981901"/>
              <a:gd name="connsiteY9" fmla="*/ 894823 h 897933"/>
              <a:gd name="connsiteX10" fmla="*/ 3165484 w 6981901"/>
              <a:gd name="connsiteY10" fmla="*/ 766119 h 897933"/>
              <a:gd name="connsiteX11" fmla="*/ 3435322 w 6981901"/>
              <a:gd name="connsiteY11" fmla="*/ 642551 h 897933"/>
              <a:gd name="connsiteX12" fmla="*/ 3659568 w 6981901"/>
              <a:gd name="connsiteY12" fmla="*/ 531342 h 897933"/>
              <a:gd name="connsiteX13" fmla="*/ 4114272 w 6981901"/>
              <a:gd name="connsiteY13" fmla="*/ 210066 h 897933"/>
              <a:gd name="connsiteX14" fmla="*/ 4651647 w 6981901"/>
              <a:gd name="connsiteY14" fmla="*/ 271849 h 897933"/>
              <a:gd name="connsiteX15" fmla="*/ 5153101 w 6981901"/>
              <a:gd name="connsiteY15" fmla="*/ 185352 h 897933"/>
              <a:gd name="connsiteX16" fmla="*/ 6425847 w 6981901"/>
              <a:gd name="connsiteY16" fmla="*/ 37071 h 897933"/>
              <a:gd name="connsiteX17" fmla="*/ 6981901 w 6981901"/>
              <a:gd name="connsiteY17" fmla="*/ 0 h 897933"/>
              <a:gd name="connsiteX0" fmla="*/ 0 w 6981901"/>
              <a:gd name="connsiteY0" fmla="*/ 827381 h 897933"/>
              <a:gd name="connsiteX1" fmla="*/ 517866 w 6981901"/>
              <a:gd name="connsiteY1" fmla="*/ 546576 h 897933"/>
              <a:gd name="connsiteX2" fmla="*/ 1072849 w 6981901"/>
              <a:gd name="connsiteY2" fmla="*/ 734145 h 897933"/>
              <a:gd name="connsiteX3" fmla="*/ 1162361 w 6981901"/>
              <a:gd name="connsiteY3" fmla="*/ 464514 h 897933"/>
              <a:gd name="connsiteX4" fmla="*/ 1332557 w 6981901"/>
              <a:gd name="connsiteY4" fmla="*/ 64715 h 897933"/>
              <a:gd name="connsiteX5" fmla="*/ 1698280 w 6981901"/>
              <a:gd name="connsiteY5" fmla="*/ 804944 h 897933"/>
              <a:gd name="connsiteX6" fmla="*/ 1964264 w 6981901"/>
              <a:gd name="connsiteY6" fmla="*/ 826715 h 897933"/>
              <a:gd name="connsiteX7" fmla="*/ 2127468 w 6981901"/>
              <a:gd name="connsiteY7" fmla="*/ 449980 h 897933"/>
              <a:gd name="connsiteX8" fmla="*/ 2335041 w 6981901"/>
              <a:gd name="connsiteY8" fmla="*/ 103990 h 897933"/>
              <a:gd name="connsiteX9" fmla="*/ 2825670 w 6981901"/>
              <a:gd name="connsiteY9" fmla="*/ 894823 h 897933"/>
              <a:gd name="connsiteX10" fmla="*/ 3165484 w 6981901"/>
              <a:gd name="connsiteY10" fmla="*/ 766119 h 897933"/>
              <a:gd name="connsiteX11" fmla="*/ 3435322 w 6981901"/>
              <a:gd name="connsiteY11" fmla="*/ 642551 h 897933"/>
              <a:gd name="connsiteX12" fmla="*/ 3659568 w 6981901"/>
              <a:gd name="connsiteY12" fmla="*/ 531342 h 897933"/>
              <a:gd name="connsiteX13" fmla="*/ 4114272 w 6981901"/>
              <a:gd name="connsiteY13" fmla="*/ 210066 h 897933"/>
              <a:gd name="connsiteX14" fmla="*/ 4651647 w 6981901"/>
              <a:gd name="connsiteY14" fmla="*/ 271849 h 897933"/>
              <a:gd name="connsiteX15" fmla="*/ 5153101 w 6981901"/>
              <a:gd name="connsiteY15" fmla="*/ 185352 h 897933"/>
              <a:gd name="connsiteX16" fmla="*/ 6425847 w 6981901"/>
              <a:gd name="connsiteY16" fmla="*/ 37071 h 897933"/>
              <a:gd name="connsiteX17" fmla="*/ 6981901 w 6981901"/>
              <a:gd name="connsiteY17" fmla="*/ 0 h 897933"/>
              <a:gd name="connsiteX0" fmla="*/ 0 w 6838679"/>
              <a:gd name="connsiteY0" fmla="*/ 815658 h 897933"/>
              <a:gd name="connsiteX1" fmla="*/ 374644 w 6838679"/>
              <a:gd name="connsiteY1" fmla="*/ 546576 h 897933"/>
              <a:gd name="connsiteX2" fmla="*/ 929627 w 6838679"/>
              <a:gd name="connsiteY2" fmla="*/ 734145 h 897933"/>
              <a:gd name="connsiteX3" fmla="*/ 1019139 w 6838679"/>
              <a:gd name="connsiteY3" fmla="*/ 464514 h 897933"/>
              <a:gd name="connsiteX4" fmla="*/ 1189335 w 6838679"/>
              <a:gd name="connsiteY4" fmla="*/ 64715 h 897933"/>
              <a:gd name="connsiteX5" fmla="*/ 1555058 w 6838679"/>
              <a:gd name="connsiteY5" fmla="*/ 804944 h 897933"/>
              <a:gd name="connsiteX6" fmla="*/ 1821042 w 6838679"/>
              <a:gd name="connsiteY6" fmla="*/ 826715 h 897933"/>
              <a:gd name="connsiteX7" fmla="*/ 1984246 w 6838679"/>
              <a:gd name="connsiteY7" fmla="*/ 449980 h 897933"/>
              <a:gd name="connsiteX8" fmla="*/ 2191819 w 6838679"/>
              <a:gd name="connsiteY8" fmla="*/ 103990 h 897933"/>
              <a:gd name="connsiteX9" fmla="*/ 2682448 w 6838679"/>
              <a:gd name="connsiteY9" fmla="*/ 894823 h 897933"/>
              <a:gd name="connsiteX10" fmla="*/ 3022262 w 6838679"/>
              <a:gd name="connsiteY10" fmla="*/ 766119 h 897933"/>
              <a:gd name="connsiteX11" fmla="*/ 3292100 w 6838679"/>
              <a:gd name="connsiteY11" fmla="*/ 642551 h 897933"/>
              <a:gd name="connsiteX12" fmla="*/ 3516346 w 6838679"/>
              <a:gd name="connsiteY12" fmla="*/ 531342 h 897933"/>
              <a:gd name="connsiteX13" fmla="*/ 3971050 w 6838679"/>
              <a:gd name="connsiteY13" fmla="*/ 210066 h 897933"/>
              <a:gd name="connsiteX14" fmla="*/ 4508425 w 6838679"/>
              <a:gd name="connsiteY14" fmla="*/ 271849 h 897933"/>
              <a:gd name="connsiteX15" fmla="*/ 5009879 w 6838679"/>
              <a:gd name="connsiteY15" fmla="*/ 185352 h 897933"/>
              <a:gd name="connsiteX16" fmla="*/ 6282625 w 6838679"/>
              <a:gd name="connsiteY16" fmla="*/ 37071 h 897933"/>
              <a:gd name="connsiteX17" fmla="*/ 6838679 w 6838679"/>
              <a:gd name="connsiteY17" fmla="*/ 0 h 897933"/>
              <a:gd name="connsiteX0" fmla="*/ 0 w 6838679"/>
              <a:gd name="connsiteY0" fmla="*/ 815658 h 897933"/>
              <a:gd name="connsiteX1" fmla="*/ 553670 w 6838679"/>
              <a:gd name="connsiteY1" fmla="*/ 570022 h 897933"/>
              <a:gd name="connsiteX2" fmla="*/ 929627 w 6838679"/>
              <a:gd name="connsiteY2" fmla="*/ 734145 h 897933"/>
              <a:gd name="connsiteX3" fmla="*/ 1019139 w 6838679"/>
              <a:gd name="connsiteY3" fmla="*/ 464514 h 897933"/>
              <a:gd name="connsiteX4" fmla="*/ 1189335 w 6838679"/>
              <a:gd name="connsiteY4" fmla="*/ 64715 h 897933"/>
              <a:gd name="connsiteX5" fmla="*/ 1555058 w 6838679"/>
              <a:gd name="connsiteY5" fmla="*/ 804944 h 897933"/>
              <a:gd name="connsiteX6" fmla="*/ 1821042 w 6838679"/>
              <a:gd name="connsiteY6" fmla="*/ 826715 h 897933"/>
              <a:gd name="connsiteX7" fmla="*/ 1984246 w 6838679"/>
              <a:gd name="connsiteY7" fmla="*/ 449980 h 897933"/>
              <a:gd name="connsiteX8" fmla="*/ 2191819 w 6838679"/>
              <a:gd name="connsiteY8" fmla="*/ 103990 h 897933"/>
              <a:gd name="connsiteX9" fmla="*/ 2682448 w 6838679"/>
              <a:gd name="connsiteY9" fmla="*/ 894823 h 897933"/>
              <a:gd name="connsiteX10" fmla="*/ 3022262 w 6838679"/>
              <a:gd name="connsiteY10" fmla="*/ 766119 h 897933"/>
              <a:gd name="connsiteX11" fmla="*/ 3292100 w 6838679"/>
              <a:gd name="connsiteY11" fmla="*/ 642551 h 897933"/>
              <a:gd name="connsiteX12" fmla="*/ 3516346 w 6838679"/>
              <a:gd name="connsiteY12" fmla="*/ 531342 h 897933"/>
              <a:gd name="connsiteX13" fmla="*/ 3971050 w 6838679"/>
              <a:gd name="connsiteY13" fmla="*/ 210066 h 897933"/>
              <a:gd name="connsiteX14" fmla="*/ 4508425 w 6838679"/>
              <a:gd name="connsiteY14" fmla="*/ 271849 h 897933"/>
              <a:gd name="connsiteX15" fmla="*/ 5009879 w 6838679"/>
              <a:gd name="connsiteY15" fmla="*/ 185352 h 897933"/>
              <a:gd name="connsiteX16" fmla="*/ 6282625 w 6838679"/>
              <a:gd name="connsiteY16" fmla="*/ 37071 h 897933"/>
              <a:gd name="connsiteX17" fmla="*/ 6838679 w 6838679"/>
              <a:gd name="connsiteY17" fmla="*/ 0 h 897933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661088 w 6677555"/>
              <a:gd name="connsiteY2" fmla="*/ 745868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249324 w 6677555"/>
              <a:gd name="connsiteY1" fmla="*/ 570022 h 991505"/>
              <a:gd name="connsiteX2" fmla="*/ 661088 w 6677555"/>
              <a:gd name="connsiteY2" fmla="*/ 745868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249324 w 6677555"/>
              <a:gd name="connsiteY1" fmla="*/ 570022 h 991505"/>
              <a:gd name="connsiteX2" fmla="*/ 678990 w 6677555"/>
              <a:gd name="connsiteY2" fmla="*/ 816206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59652"/>
              <a:gd name="connsiteY0" fmla="*/ 1073567 h 1073567"/>
              <a:gd name="connsiteX1" fmla="*/ 231421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231421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9652" h="1073567">
                <a:moveTo>
                  <a:pt x="0" y="1073567"/>
                </a:moveTo>
                <a:cubicBezTo>
                  <a:pt x="89077" y="776764"/>
                  <a:pt x="178150" y="562023"/>
                  <a:pt x="303033" y="570022"/>
                </a:cubicBezTo>
                <a:cubicBezTo>
                  <a:pt x="440068" y="575975"/>
                  <a:pt x="550688" y="870914"/>
                  <a:pt x="661087" y="816206"/>
                </a:cubicBezTo>
                <a:cubicBezTo>
                  <a:pt x="789390" y="808391"/>
                  <a:pt x="796827" y="583901"/>
                  <a:pt x="840112" y="464514"/>
                </a:cubicBezTo>
                <a:cubicBezTo>
                  <a:pt x="883397" y="345127"/>
                  <a:pt x="920988" y="7977"/>
                  <a:pt x="1010308" y="64715"/>
                </a:cubicBezTo>
                <a:cubicBezTo>
                  <a:pt x="1099628" y="121453"/>
                  <a:pt x="1270746" y="677944"/>
                  <a:pt x="1376031" y="804944"/>
                </a:cubicBezTo>
                <a:cubicBezTo>
                  <a:pt x="1481316" y="931944"/>
                  <a:pt x="1528924" y="882247"/>
                  <a:pt x="1642015" y="826715"/>
                </a:cubicBezTo>
                <a:cubicBezTo>
                  <a:pt x="1755106" y="771183"/>
                  <a:pt x="1715717" y="543220"/>
                  <a:pt x="1805219" y="449980"/>
                </a:cubicBezTo>
                <a:cubicBezTo>
                  <a:pt x="1880701" y="248155"/>
                  <a:pt x="1842956" y="120466"/>
                  <a:pt x="2012792" y="103990"/>
                </a:cubicBezTo>
                <a:cubicBezTo>
                  <a:pt x="2203499" y="111025"/>
                  <a:pt x="2232922" y="955403"/>
                  <a:pt x="2503421" y="894823"/>
                </a:cubicBezTo>
                <a:cubicBezTo>
                  <a:pt x="2773920" y="834243"/>
                  <a:pt x="2741626" y="808164"/>
                  <a:pt x="2843235" y="766119"/>
                </a:cubicBezTo>
                <a:cubicBezTo>
                  <a:pt x="2944844" y="724074"/>
                  <a:pt x="3030726" y="681680"/>
                  <a:pt x="3113073" y="642551"/>
                </a:cubicBezTo>
                <a:cubicBezTo>
                  <a:pt x="3195420" y="603422"/>
                  <a:pt x="3224161" y="603423"/>
                  <a:pt x="3337319" y="531342"/>
                </a:cubicBezTo>
                <a:cubicBezTo>
                  <a:pt x="3450477" y="459261"/>
                  <a:pt x="3626677" y="253315"/>
                  <a:pt x="3792023" y="210066"/>
                </a:cubicBezTo>
                <a:cubicBezTo>
                  <a:pt x="3957369" y="166817"/>
                  <a:pt x="4156260" y="275968"/>
                  <a:pt x="4329398" y="271849"/>
                </a:cubicBezTo>
                <a:cubicBezTo>
                  <a:pt x="4502536" y="267730"/>
                  <a:pt x="4535152" y="224482"/>
                  <a:pt x="4830852" y="185352"/>
                </a:cubicBezTo>
                <a:cubicBezTo>
                  <a:pt x="5126552" y="146222"/>
                  <a:pt x="5798798" y="67963"/>
                  <a:pt x="6103598" y="37071"/>
                </a:cubicBezTo>
                <a:cubicBezTo>
                  <a:pt x="6408398" y="6179"/>
                  <a:pt x="6534025" y="3089"/>
                  <a:pt x="6659652" y="0"/>
                </a:cubicBezTo>
              </a:path>
            </a:pathLst>
          </a:cu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819142" y="3291041"/>
            <a:ext cx="3070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altLang="ja-JP" sz="2400" dirty="0" smtClean="0">
                <a:solidFill>
                  <a:schemeClr val="accent4">
                    <a:lumMod val="75000"/>
                  </a:schemeClr>
                </a:solidFill>
              </a:rPr>
              <a:t>oupling to nucleon resonances?</a:t>
            </a:r>
            <a:endParaRPr kumimoji="1" lang="ja-JP" alt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7442383" y="4857819"/>
            <a:ext cx="247757" cy="36706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9455" y="2982099"/>
            <a:ext cx="189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m</a:t>
            </a:r>
            <a:r>
              <a:rPr kumimoji="1" lang="en-US" altLang="ja-JP" dirty="0" smtClean="0">
                <a:solidFill>
                  <a:schemeClr val="bg1"/>
                </a:solidFill>
              </a:rPr>
              <a:t>odification at finite density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7299944" y="5869168"/>
            <a:ext cx="4572000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7281562" y="1251249"/>
            <a:ext cx="4992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How is this complicated behavior related to fundamental QCD parameters?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 animBg="1"/>
      <p:bldP spid="31" grpId="0"/>
      <p:bldP spid="31" grpId="1"/>
      <p:bldP spid="2" grpId="0" animBg="1"/>
      <p:bldP spid="2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2" grpId="0"/>
      <p:bldP spid="3" grpId="0" animBg="1"/>
      <p:bldP spid="6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398" y="235893"/>
            <a:ext cx="5026325" cy="646113"/>
          </a:xfrm>
        </p:spPr>
        <p:txBody>
          <a:bodyPr/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Other experimental results</a:t>
            </a:r>
          </a:p>
        </p:txBody>
      </p:sp>
      <p:sp>
        <p:nvSpPr>
          <p:cNvPr id="137219" name="テキスト ボックス 4"/>
          <p:cNvSpPr txBox="1">
            <a:spLocks noChangeArrowheads="1"/>
          </p:cNvSpPr>
          <p:nvPr/>
        </p:nvSpPr>
        <p:spPr bwMode="auto">
          <a:xfrm>
            <a:off x="1984376" y="906463"/>
            <a:ext cx="843237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>
                <a:solidFill>
                  <a:schemeClr val="bg1"/>
                </a:solidFill>
                <a:latin typeface="+mn-lt"/>
              </a:rPr>
              <a:t>There are some more experimental results on the </a:t>
            </a:r>
            <a:r>
              <a:rPr lang="el-GR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-meson width in nuclear matter, based on the measurement of the transparency ratio T: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  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7221" name="図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96" y="2712409"/>
            <a:ext cx="2802889" cy="353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4" y="4139180"/>
            <a:ext cx="270077" cy="30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左矢印 9"/>
          <p:cNvSpPr>
            <a:spLocks noChangeArrowheads="1"/>
          </p:cNvSpPr>
          <p:nvPr/>
        </p:nvSpPr>
        <p:spPr bwMode="auto">
          <a:xfrm>
            <a:off x="4128885" y="3523479"/>
            <a:ext cx="367188" cy="417677"/>
          </a:xfrm>
          <a:prstGeom prst="leftArrow">
            <a:avLst>
              <a:gd name="adj1" fmla="val 50000"/>
              <a:gd name="adj2" fmla="val 49673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37225" name="左矢印 9"/>
          <p:cNvSpPr>
            <a:spLocks noChangeArrowheads="1"/>
          </p:cNvSpPr>
          <p:nvPr/>
        </p:nvSpPr>
        <p:spPr bwMode="auto">
          <a:xfrm>
            <a:off x="4124796" y="4524313"/>
            <a:ext cx="405288" cy="455825"/>
          </a:xfrm>
          <a:prstGeom prst="leftArrow">
            <a:avLst>
              <a:gd name="adj1" fmla="val 50000"/>
              <a:gd name="adj2" fmla="val 49713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37227" name="テキスト ボックス 11"/>
          <p:cNvSpPr txBox="1">
            <a:spLocks noChangeArrowheads="1"/>
          </p:cNvSpPr>
          <p:nvPr/>
        </p:nvSpPr>
        <p:spPr bwMode="auto">
          <a:xfrm>
            <a:off x="770532" y="6483086"/>
            <a:ext cx="3938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T. Ishikawa et al, Phys. Lett. B </a:t>
            </a:r>
            <a:r>
              <a:rPr lang="en-US" altLang="ja-JP" sz="1600" b="1" dirty="0">
                <a:solidFill>
                  <a:srgbClr val="000000"/>
                </a:solidFill>
                <a:latin typeface="+mn-lt"/>
              </a:rPr>
              <a:t>608</a:t>
            </a: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, 215 (2005). </a:t>
            </a:r>
            <a:endParaRPr lang="ja-JP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7228" name="テキスト ボックス 2"/>
          <p:cNvSpPr txBox="1">
            <a:spLocks noChangeArrowheads="1"/>
          </p:cNvSpPr>
          <p:nvPr/>
        </p:nvSpPr>
        <p:spPr bwMode="auto">
          <a:xfrm>
            <a:off x="1486371" y="2307655"/>
            <a:ext cx="2638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+mn-lt"/>
              </a:rPr>
              <a:t>Measured at SPring-8 (LEPS)</a:t>
            </a:r>
            <a:endParaRPr lang="ja-JP" alt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29" y="2630385"/>
            <a:ext cx="2223595" cy="384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6637103" y="6483086"/>
            <a:ext cx="44676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A.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</a:rPr>
              <a:t>Polyanskiy</a:t>
            </a: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 et al, Phys. Lett. B </a:t>
            </a:r>
            <a:r>
              <a:rPr lang="en-US" altLang="ja-JP" sz="1600" b="1" dirty="0">
                <a:solidFill>
                  <a:srgbClr val="000000"/>
                </a:solidFill>
                <a:latin typeface="+mn-lt"/>
              </a:rPr>
              <a:t>695</a:t>
            </a: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, 74 (2011). </a:t>
            </a:r>
            <a:endParaRPr lang="ja-JP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左矢印 9"/>
          <p:cNvSpPr>
            <a:spLocks noChangeArrowheads="1"/>
          </p:cNvSpPr>
          <p:nvPr/>
        </p:nvSpPr>
        <p:spPr bwMode="auto">
          <a:xfrm>
            <a:off x="9456488" y="5704742"/>
            <a:ext cx="374007" cy="453130"/>
          </a:xfrm>
          <a:prstGeom prst="leftArrow">
            <a:avLst>
              <a:gd name="adj1" fmla="val 50000"/>
              <a:gd name="adj2" fmla="val 4942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7455844" y="2309803"/>
            <a:ext cx="2638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+mn-lt"/>
              </a:rPr>
              <a:t>Measured at COSY-ANKE</a:t>
            </a:r>
            <a:endParaRPr lang="ja-JP" alt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1840046"/>
            <a:ext cx="2016126" cy="5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56" y="3608514"/>
            <a:ext cx="1768840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269" y="4057911"/>
            <a:ext cx="1768847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270" y="5799907"/>
            <a:ext cx="1768846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左矢印 9"/>
          <p:cNvSpPr>
            <a:spLocks noChangeArrowheads="1"/>
          </p:cNvSpPr>
          <p:nvPr/>
        </p:nvSpPr>
        <p:spPr bwMode="auto">
          <a:xfrm>
            <a:off x="9456489" y="3958276"/>
            <a:ext cx="374007" cy="453130"/>
          </a:xfrm>
          <a:prstGeom prst="leftArrow">
            <a:avLst>
              <a:gd name="adj1" fmla="val 50000"/>
              <a:gd name="adj2" fmla="val 4942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33" y="4616425"/>
            <a:ext cx="1768846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 animBg="1"/>
      <p:bldP spid="137225" grpId="0" animBg="1"/>
      <p:bldP spid="15" grpId="0"/>
      <p:bldP spid="19" grpId="0" animBg="1"/>
      <p:bldP spid="22" grpId="0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図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5624513"/>
            <a:ext cx="36179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タイトル 1"/>
          <p:cNvSpPr>
            <a:spLocks noGrp="1"/>
          </p:cNvSpPr>
          <p:nvPr>
            <p:ph type="title"/>
          </p:nvPr>
        </p:nvSpPr>
        <p:spPr>
          <a:xfrm>
            <a:off x="2330000" y="331570"/>
            <a:ext cx="5832475" cy="558800"/>
          </a:xfrm>
        </p:spPr>
        <p:txBody>
          <a:bodyPr>
            <a:normAutofit fontScale="90000"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+mn-lt"/>
              </a:rPr>
              <a:t>The strangeness content of the nucleon: </a:t>
            </a:r>
            <a:endParaRPr lang="ja-JP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9029" name="テキスト ボックス 4"/>
          <p:cNvSpPr txBox="1">
            <a:spLocks noChangeArrowheads="1"/>
          </p:cNvSpPr>
          <p:nvPr/>
        </p:nvSpPr>
        <p:spPr bwMode="auto">
          <a:xfrm>
            <a:off x="1897063" y="876301"/>
            <a:ext cx="5753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Important parameter for dark-matter searches: </a:t>
            </a:r>
            <a:endParaRPr lang="ja-JP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9030" name="テキスト ボックス 8"/>
          <p:cNvSpPr txBox="1">
            <a:spLocks noChangeArrowheads="1"/>
          </p:cNvSpPr>
          <p:nvPr/>
        </p:nvSpPr>
        <p:spPr bwMode="auto">
          <a:xfrm>
            <a:off x="7391401" y="3041650"/>
            <a:ext cx="21510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00">
                <a:solidFill>
                  <a:srgbClr val="000000"/>
                </a:solidFill>
              </a:rPr>
              <a:t>Adapted from:                                          W. Freeman and D. Toussaint            (MILC Collaboration),                           Phys. Rev. D </a:t>
            </a:r>
            <a:r>
              <a:rPr lang="en-US" altLang="ja-JP" sz="1000" b="1">
                <a:solidFill>
                  <a:srgbClr val="000000"/>
                </a:solidFill>
              </a:rPr>
              <a:t>88</a:t>
            </a:r>
            <a:r>
              <a:rPr lang="en-US" altLang="ja-JP" sz="1000">
                <a:solidFill>
                  <a:srgbClr val="000000"/>
                </a:solidFill>
              </a:rPr>
              <a:t>, 054503 (2013). </a:t>
            </a:r>
            <a:endParaRPr lang="ja-JP" altLang="en-US" sz="1000">
              <a:solidFill>
                <a:srgbClr val="000000"/>
              </a:solidFill>
            </a:endParaRPr>
          </a:p>
        </p:txBody>
      </p:sp>
      <p:pic>
        <p:nvPicPr>
          <p:cNvPr id="129031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393826"/>
            <a:ext cx="28448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894139"/>
            <a:ext cx="783431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図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4976814"/>
            <a:ext cx="2644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4" name="右矢印 18"/>
          <p:cNvSpPr>
            <a:spLocks noChangeArrowheads="1"/>
          </p:cNvSpPr>
          <p:nvPr/>
        </p:nvSpPr>
        <p:spPr bwMode="auto">
          <a:xfrm rot="7432713">
            <a:off x="4749801" y="4398070"/>
            <a:ext cx="460375" cy="611386"/>
          </a:xfrm>
          <a:prstGeom prst="rightArrow">
            <a:avLst>
              <a:gd name="adj1" fmla="val 50000"/>
              <a:gd name="adj2" fmla="val 4971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9035" name="テキスト ボックス 19"/>
          <p:cNvSpPr txBox="1">
            <a:spLocks noChangeArrowheads="1"/>
          </p:cNvSpPr>
          <p:nvPr/>
        </p:nvSpPr>
        <p:spPr bwMode="auto">
          <a:xfrm>
            <a:off x="5200651" y="4611689"/>
            <a:ext cx="2339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chemeClr val="bg1"/>
                </a:solidFill>
              </a:rPr>
              <a:t>most important contribution 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29036" name="円/楕円 20"/>
          <p:cNvSpPr>
            <a:spLocks noChangeArrowheads="1"/>
          </p:cNvSpPr>
          <p:nvPr/>
        </p:nvSpPr>
        <p:spPr bwMode="auto">
          <a:xfrm>
            <a:off x="4849814" y="5029200"/>
            <a:ext cx="1139825" cy="432792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129037" name="直線矢印コネクタ 22"/>
          <p:cNvCxnSpPr>
            <a:cxnSpLocks noChangeShapeType="1"/>
            <a:stCxn id="129036" idx="5"/>
          </p:cNvCxnSpPr>
          <p:nvPr/>
        </p:nvCxnSpPr>
        <p:spPr bwMode="auto">
          <a:xfrm>
            <a:off x="5822715" y="5398611"/>
            <a:ext cx="778111" cy="262414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38" name="テキスト ボックス 25"/>
          <p:cNvSpPr txBox="1">
            <a:spLocks noChangeArrowheads="1"/>
          </p:cNvSpPr>
          <p:nvPr/>
        </p:nvSpPr>
        <p:spPr bwMode="auto">
          <a:xfrm>
            <a:off x="6259514" y="5195888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chemeClr val="bg1"/>
                </a:solidFill>
              </a:rPr>
              <a:t>dominates</a:t>
            </a:r>
          </a:p>
          <a:p>
            <a:endParaRPr lang="ja-JP" altLang="en-US" dirty="0"/>
          </a:p>
        </p:txBody>
      </p:sp>
      <p:sp>
        <p:nvSpPr>
          <p:cNvPr id="129039" name="テキスト ボックス 29"/>
          <p:cNvSpPr txBox="1">
            <a:spLocks noChangeArrowheads="1"/>
          </p:cNvSpPr>
          <p:nvPr/>
        </p:nvSpPr>
        <p:spPr bwMode="auto">
          <a:xfrm>
            <a:off x="7540625" y="1123950"/>
            <a:ext cx="2876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Neutralino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:                            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        Linear 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superposition of the Super-partners of the Higgs, the photon and the Z-boson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9040" name="左中かっこ 31"/>
          <p:cNvSpPr>
            <a:spLocks/>
          </p:cNvSpPr>
          <p:nvPr/>
        </p:nvSpPr>
        <p:spPr bwMode="auto">
          <a:xfrm>
            <a:off x="7319963" y="1185863"/>
            <a:ext cx="220662" cy="316706"/>
          </a:xfrm>
          <a:prstGeom prst="leftBrace">
            <a:avLst>
              <a:gd name="adj1" fmla="val 8318"/>
              <a:gd name="adj2" fmla="val 50000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129041" name="直線矢印コネクタ 33"/>
          <p:cNvCxnSpPr>
            <a:cxnSpLocks noChangeShapeType="1"/>
            <a:stCxn id="129040" idx="1"/>
          </p:cNvCxnSpPr>
          <p:nvPr/>
        </p:nvCxnSpPr>
        <p:spPr bwMode="auto">
          <a:xfrm flipH="1">
            <a:off x="6996113" y="1344216"/>
            <a:ext cx="323850" cy="14009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42" name="テキスト ボックス 34"/>
          <p:cNvSpPr txBox="1">
            <a:spLocks noChangeArrowheads="1"/>
          </p:cNvSpPr>
          <p:nvPr/>
        </p:nvSpPr>
        <p:spPr bwMode="auto">
          <a:xfrm>
            <a:off x="4656139" y="6261101"/>
            <a:ext cx="5761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bg1"/>
                </a:solidFill>
              </a:rPr>
              <a:t>A. </a:t>
            </a:r>
            <a:r>
              <a:rPr lang="en-US" altLang="ja-JP" sz="1200" dirty="0" err="1">
                <a:solidFill>
                  <a:schemeClr val="bg1"/>
                </a:solidFill>
              </a:rPr>
              <a:t>Bottino</a:t>
            </a:r>
            <a:r>
              <a:rPr lang="en-US" altLang="ja-JP" sz="1200" dirty="0">
                <a:solidFill>
                  <a:schemeClr val="bg1"/>
                </a:solidFill>
              </a:rPr>
              <a:t>, F. Donato, N. </a:t>
            </a:r>
            <a:r>
              <a:rPr lang="en-US" altLang="ja-JP" sz="1200" dirty="0" err="1">
                <a:solidFill>
                  <a:schemeClr val="bg1"/>
                </a:solidFill>
              </a:rPr>
              <a:t>Fornengo</a:t>
            </a:r>
            <a:r>
              <a:rPr lang="en-US" altLang="ja-JP" sz="1200" dirty="0">
                <a:solidFill>
                  <a:schemeClr val="bg1"/>
                </a:solidFill>
              </a:rPr>
              <a:t> and S. </a:t>
            </a:r>
            <a:r>
              <a:rPr lang="en-US" altLang="ja-JP" sz="1200" dirty="0" err="1">
                <a:solidFill>
                  <a:schemeClr val="bg1"/>
                </a:solidFill>
              </a:rPr>
              <a:t>Scopel</a:t>
            </a:r>
            <a:r>
              <a:rPr lang="en-US" altLang="ja-JP" sz="1200" dirty="0">
                <a:solidFill>
                  <a:schemeClr val="bg1"/>
                </a:solidFill>
              </a:rPr>
              <a:t>, </a:t>
            </a:r>
            <a:r>
              <a:rPr lang="en-US" altLang="ja-JP" sz="1200" dirty="0" err="1">
                <a:solidFill>
                  <a:schemeClr val="bg1"/>
                </a:solidFill>
              </a:rPr>
              <a:t>Asropart</a:t>
            </a:r>
            <a:r>
              <a:rPr lang="en-US" altLang="ja-JP" sz="1200" dirty="0">
                <a:solidFill>
                  <a:schemeClr val="bg1"/>
                </a:solidFill>
              </a:rPr>
              <a:t>. Phys. </a:t>
            </a:r>
            <a:r>
              <a:rPr lang="en-US" altLang="ja-JP" sz="1200" b="1" dirty="0">
                <a:solidFill>
                  <a:schemeClr val="bg1"/>
                </a:solidFill>
              </a:rPr>
              <a:t>18</a:t>
            </a:r>
            <a:r>
              <a:rPr lang="en-US" altLang="ja-JP" sz="1200" dirty="0">
                <a:solidFill>
                  <a:schemeClr val="bg1"/>
                </a:solidFill>
              </a:rPr>
              <a:t>, 205 (2002).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95" y="412437"/>
            <a:ext cx="1439863" cy="3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6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4" grpId="0" animBg="1"/>
      <p:bldP spid="129035" grpId="0"/>
      <p:bldP spid="129036" grpId="0" animBg="1"/>
      <p:bldP spid="129038" grpId="0"/>
      <p:bldP spid="129039" grpId="0"/>
      <p:bldP spid="1290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530" y="247994"/>
            <a:ext cx="8758064" cy="646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In-nucleus decay fractions for E325 kinematics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677" y="1474610"/>
            <a:ext cx="6837529" cy="421515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590677" y="6005385"/>
            <a:ext cx="795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Taken from: R.S.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Hayano</a:t>
            </a:r>
            <a:r>
              <a:rPr kumimoji="1" lang="en-US" altLang="ja-JP" dirty="0" smtClean="0">
                <a:solidFill>
                  <a:schemeClr val="bg1"/>
                </a:solidFill>
              </a:rPr>
              <a:t> and T.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Hatsuda</a:t>
            </a:r>
            <a:r>
              <a:rPr kumimoji="1" lang="en-US" altLang="ja-JP" dirty="0" smtClean="0">
                <a:solidFill>
                  <a:schemeClr val="bg1"/>
                </a:solidFill>
              </a:rPr>
              <a:t>, Rev. Mod. Phys. 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82</a:t>
            </a:r>
            <a:r>
              <a:rPr kumimoji="1" lang="en-US" altLang="ja-JP" dirty="0" smtClean="0">
                <a:solidFill>
                  <a:schemeClr val="bg1"/>
                </a:solidFill>
              </a:rPr>
              <a:t>, 2949 (2010).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17200" y="252319"/>
            <a:ext cx="8729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More on the free KN and KN scattering amplitudes </a:t>
            </a:r>
            <a:endParaRPr kumimoji="1"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6084000" y="360000"/>
            <a:ext cx="1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634932" y="1405617"/>
            <a:ext cx="128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For KN: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15298" y="1405616"/>
            <a:ext cx="621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Approximate by a real constant (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↔ repulsion)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48698" y="2066323"/>
            <a:ext cx="659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T.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Waas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N. Kaiser and W. Weise, Phys. Lett. B </a:t>
            </a:r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379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34 (1996).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4932" y="2728428"/>
            <a:ext cx="128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For KN: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206000" y="2811817"/>
            <a:ext cx="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915298" y="2728427"/>
            <a:ext cx="869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Use the latest fit based on SU(3) chiral effective field theory, coupled channels and recent experimental results (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↔ attraction)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48698" y="3635502"/>
            <a:ext cx="659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Y. Ikeda, T.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Hyodo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and W. Weise,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Nucl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. Phys. A </a:t>
            </a:r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881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98 (2012).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94" y="4235257"/>
            <a:ext cx="6303316" cy="234985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892430" y="4902351"/>
            <a:ext cx="3299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lang="en-US" altLang="ja-JP" sz="2000" baseline="30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 scattering length obtained from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kaonic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hydrogen (SIDDHARTA Collaboration)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14" name="直線矢印コネクタ 13"/>
          <p:cNvCxnSpPr>
            <a:stCxn id="13" idx="1"/>
          </p:cNvCxnSpPr>
          <p:nvPr/>
        </p:nvCxnSpPr>
        <p:spPr>
          <a:xfrm flipH="1">
            <a:off x="8031892" y="5410183"/>
            <a:ext cx="860538" cy="12564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4893276" y="5565244"/>
            <a:ext cx="4007603" cy="35277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7133" y="337655"/>
            <a:ext cx="6635407" cy="5984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Results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of test-analysis</a:t>
            </a:r>
            <a:r>
              <a:rPr lang="ja-JP" alt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(using MEM)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4147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5" y="1268414"/>
            <a:ext cx="669607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テキスト ボックス 3"/>
          <p:cNvSpPr txBox="1">
            <a:spLocks noChangeArrowheads="1"/>
          </p:cNvSpPr>
          <p:nvPr/>
        </p:nvSpPr>
        <p:spPr bwMode="auto">
          <a:xfrm>
            <a:off x="6444907" y="6252060"/>
            <a:ext cx="5553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7834184" y="3186328"/>
            <a:ext cx="864973" cy="557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995891" y="2909533"/>
            <a:ext cx="2594917" cy="119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chemeClr val="bg1"/>
                </a:solidFill>
                <a:latin typeface="+mn-lt"/>
              </a:rPr>
              <a:t>Peak position can be extracted, but not the width!</a:t>
            </a:r>
            <a:endParaRPr lang="en-US" altLang="ja-JP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47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203" y="337654"/>
            <a:ext cx="6635407" cy="5984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Results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of test-analysis</a:t>
            </a:r>
            <a:r>
              <a:rPr lang="ja-JP" alt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(using MEM)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4148" name="テキスト ボックス 3"/>
          <p:cNvSpPr txBox="1">
            <a:spLocks noChangeArrowheads="1"/>
          </p:cNvSpPr>
          <p:nvPr/>
        </p:nvSpPr>
        <p:spPr bwMode="auto">
          <a:xfrm>
            <a:off x="6444907" y="6252060"/>
            <a:ext cx="5553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72" y="1262857"/>
            <a:ext cx="7056438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5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82174" y="227608"/>
            <a:ext cx="681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Dependence on continuum onset?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3002" y="1100596"/>
            <a:ext cx="3668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nsatz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used so far: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35" y="1120072"/>
            <a:ext cx="5309687" cy="3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" name="円/楕円 6"/>
          <p:cNvSpPr/>
          <p:nvPr/>
        </p:nvSpPr>
        <p:spPr>
          <a:xfrm>
            <a:off x="7945395" y="812383"/>
            <a:ext cx="2051221" cy="892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3002" y="1843883"/>
            <a:ext cx="5361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However, experiments give us a different picture: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147" y="2383623"/>
            <a:ext cx="6273328" cy="4188315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 rot="20675366">
            <a:off x="5139403" y="4848026"/>
            <a:ext cx="4039725" cy="6394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3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52877" y="239965"/>
            <a:ext cx="681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New trial: ramp function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08" y="1142008"/>
            <a:ext cx="5570137" cy="3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077" y="1997839"/>
            <a:ext cx="4989613" cy="1552963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>
            <a:off x="7580584" y="3363685"/>
            <a:ext cx="383853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8860971" y="3276600"/>
            <a:ext cx="0" cy="870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0167257" y="3276599"/>
            <a:ext cx="0" cy="870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936" y="3450771"/>
            <a:ext cx="172357" cy="19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37" y="3450771"/>
            <a:ext cx="283667" cy="2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29" y="3442214"/>
            <a:ext cx="298796" cy="2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2" name="直線コネクタ 21"/>
          <p:cNvCxnSpPr/>
          <p:nvPr/>
        </p:nvCxnSpPr>
        <p:spPr>
          <a:xfrm flipV="1">
            <a:off x="8860970" y="2394857"/>
            <a:ext cx="1319157" cy="9688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0167257" y="2394857"/>
            <a:ext cx="11656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下矢印 27"/>
          <p:cNvSpPr/>
          <p:nvPr/>
        </p:nvSpPr>
        <p:spPr bwMode="auto">
          <a:xfrm rot="16200000">
            <a:off x="6640882" y="2310770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861820" y="4495798"/>
            <a:ext cx="3643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Mimics the experimental behavior of the 2K + n</a:t>
            </a:r>
            <a:r>
              <a:rPr kumimoji="1" lang="el-GR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π</a:t>
            </a:r>
            <a:r>
              <a:rPr kumimoji="1" lang="en-US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 states</a:t>
            </a:r>
            <a:r>
              <a:rPr kumimoji="1" lang="en-US" altLang="ja-JP" dirty="0" smtClean="0">
                <a:solidFill>
                  <a:schemeClr val="bg1"/>
                </a:solidFill>
              </a:rPr>
              <a:t> 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0" name="上下矢印 29"/>
          <p:cNvSpPr/>
          <p:nvPr/>
        </p:nvSpPr>
        <p:spPr>
          <a:xfrm>
            <a:off x="9499849" y="3742084"/>
            <a:ext cx="340252" cy="65314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90148" y="5411323"/>
            <a:ext cx="502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Will this new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ansatz</a:t>
            </a:r>
            <a:r>
              <a:rPr lang="en-US" altLang="ja-JP" sz="2400" dirty="0" smtClean="0">
                <a:solidFill>
                  <a:schemeClr val="bg1"/>
                </a:solidFill>
              </a:rPr>
              <a:t> significantly change the behavior of our results?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52877" y="239965"/>
            <a:ext cx="681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New trial: ramp function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5" y="3815393"/>
            <a:ext cx="3237379" cy="5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5" y="4590099"/>
            <a:ext cx="3326929" cy="5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5" y="5356218"/>
            <a:ext cx="3429059" cy="5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8" name="下矢印 7"/>
          <p:cNvSpPr/>
          <p:nvPr/>
        </p:nvSpPr>
        <p:spPr bwMode="auto">
          <a:xfrm rot="16200000">
            <a:off x="4820442" y="4341221"/>
            <a:ext cx="518495" cy="112931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05" y="3758365"/>
            <a:ext cx="3904364" cy="69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85" y="4527360"/>
            <a:ext cx="5530916" cy="6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85" y="5286136"/>
            <a:ext cx="5425724" cy="6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15" name="直線矢印コネクタ 14"/>
          <p:cNvCxnSpPr/>
          <p:nvPr/>
        </p:nvCxnSpPr>
        <p:spPr>
          <a:xfrm>
            <a:off x="1612912" y="2896619"/>
            <a:ext cx="383853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893299" y="2809534"/>
            <a:ext cx="0" cy="870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199585" y="2809533"/>
            <a:ext cx="0" cy="870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64" y="2983705"/>
            <a:ext cx="172357" cy="19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65" y="2983705"/>
            <a:ext cx="283667" cy="2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57" y="2975148"/>
            <a:ext cx="298796" cy="2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1" name="直線コネクタ 20"/>
          <p:cNvCxnSpPr/>
          <p:nvPr/>
        </p:nvCxnSpPr>
        <p:spPr>
          <a:xfrm flipV="1">
            <a:off x="2893298" y="1927791"/>
            <a:ext cx="1319157" cy="9688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199585" y="1927791"/>
            <a:ext cx="11656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167050" y="899237"/>
            <a:ext cx="2954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Segoe UI Symbol" panose="020B0502040204020203" pitchFamily="34" charset="0"/>
                <a:cs typeface="Microsoft JhengHei UI Light" panose="020B0304030504040204" pitchFamily="50" charset="-128"/>
              </a:rPr>
              <a:t>→ modified sum rules</a:t>
            </a:r>
            <a:endParaRPr kumimoji="1" lang="en-US" altLang="ja-JP" sz="2400" dirty="0" smtClean="0">
              <a:solidFill>
                <a:schemeClr val="bg1"/>
              </a:solidFill>
              <a:ea typeface="Segoe UI Symbol" panose="020B0502040204020203" pitchFamily="34" charset="0"/>
              <a:cs typeface="Microsoft JhengHei UI Light" panose="020B0304030504040204" pitchFamily="50" charset="-128"/>
            </a:endParaRPr>
          </a:p>
        </p:txBody>
      </p:sp>
      <p:sp>
        <p:nvSpPr>
          <p:cNvPr id="24" name="左右矢印 23"/>
          <p:cNvSpPr/>
          <p:nvPr/>
        </p:nvSpPr>
        <p:spPr>
          <a:xfrm>
            <a:off x="6366874" y="2156433"/>
            <a:ext cx="1087395" cy="367289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41" y="1676284"/>
            <a:ext cx="1977284" cy="5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5" y="2396439"/>
            <a:ext cx="2121260" cy="62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3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20390" y="314105"/>
            <a:ext cx="681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of ramp-function analysis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886" y="1539936"/>
            <a:ext cx="6909466" cy="460398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912120" y="837096"/>
            <a:ext cx="205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(Vacuum)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16313" y="6261982"/>
            <a:ext cx="4641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solidFill>
                  <a:schemeClr val="bg1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Arial" panose="020B0604020202020204" pitchFamily="34" charset="0"/>
              </a:rPr>
              <a:t>→ </a:t>
            </a:r>
            <a:r>
              <a:rPr lang="en-US" altLang="ja-JP" sz="2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Consistent, if W’ is not too small </a:t>
            </a:r>
            <a:endParaRPr kumimoji="1" lang="en-US" altLang="ja-JP" sz="2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7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023279" y="250570"/>
            <a:ext cx="3325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Methods</a:t>
            </a:r>
            <a:endParaRPr kumimoji="1" lang="en-US" altLang="ja-JP" sz="4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91" y="1157621"/>
            <a:ext cx="7415030" cy="8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36" y="667925"/>
            <a:ext cx="3296466" cy="4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132" name="グループ化 131"/>
          <p:cNvGrpSpPr/>
          <p:nvPr/>
        </p:nvGrpSpPr>
        <p:grpSpPr>
          <a:xfrm>
            <a:off x="6886150" y="3032501"/>
            <a:ext cx="4434104" cy="1793278"/>
            <a:chOff x="6192707" y="4129203"/>
            <a:chExt cx="5682941" cy="2349030"/>
          </a:xfrm>
        </p:grpSpPr>
        <p:sp>
          <p:nvSpPr>
            <p:cNvPr id="6" name="フリーフォーム 5"/>
            <p:cNvSpPr/>
            <p:nvPr/>
          </p:nvSpPr>
          <p:spPr>
            <a:xfrm>
              <a:off x="6192707" y="5103196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7947367" y="5325625"/>
              <a:ext cx="217478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7946199" y="5250706"/>
              <a:ext cx="217478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フリーフォーム 8"/>
            <p:cNvSpPr/>
            <p:nvPr/>
          </p:nvSpPr>
          <p:spPr>
            <a:xfrm rot="10800000">
              <a:off x="10120988" y="5102418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7838199" y="5214706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0040669" y="5196077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7906272" y="4129203"/>
              <a:ext cx="977623" cy="996866"/>
              <a:chOff x="4578953" y="2600433"/>
              <a:chExt cx="977623" cy="996866"/>
            </a:xfrm>
          </p:grpSpPr>
          <p:sp>
            <p:nvSpPr>
              <p:cNvPr id="55" name="円/楕円 54"/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778046" y="2744922"/>
                <a:ext cx="680345" cy="766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 smtClean="0">
                    <a:solidFill>
                      <a:schemeClr val="tx2"/>
                    </a:solidFill>
                  </a:rPr>
                  <a:t>Ｎ</a:t>
                </a:r>
                <a:endParaRPr kumimoji="1" lang="ja-JP" altLang="en-US" sz="32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7" name="グループ化 56"/>
            <p:cNvGrpSpPr/>
            <p:nvPr/>
          </p:nvGrpSpPr>
          <p:grpSpPr>
            <a:xfrm>
              <a:off x="7953998" y="5481367"/>
              <a:ext cx="977623" cy="996866"/>
              <a:chOff x="5042642" y="4657912"/>
              <a:chExt cx="977623" cy="996866"/>
            </a:xfrm>
          </p:grpSpPr>
          <p:sp>
            <p:nvSpPr>
              <p:cNvPr id="58" name="円/楕円 57"/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5289841" y="4779001"/>
                <a:ext cx="680345" cy="846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36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0" name="グループ化 59"/>
            <p:cNvGrpSpPr/>
            <p:nvPr/>
          </p:nvGrpSpPr>
          <p:grpSpPr>
            <a:xfrm>
              <a:off x="9223684" y="5470825"/>
              <a:ext cx="977623" cy="996866"/>
              <a:chOff x="4578953" y="2600433"/>
              <a:chExt cx="977623" cy="996866"/>
            </a:xfrm>
          </p:grpSpPr>
          <p:sp>
            <p:nvSpPr>
              <p:cNvPr id="61" name="円/楕円 60"/>
              <p:cNvSpPr/>
              <p:nvPr/>
            </p:nvSpPr>
            <p:spPr>
              <a:xfrm>
                <a:off x="4578953" y="2600433"/>
                <a:ext cx="977623" cy="9968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4778046" y="2744922"/>
                <a:ext cx="680345" cy="766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 smtClean="0">
                    <a:solidFill>
                      <a:schemeClr val="tx2"/>
                    </a:solidFill>
                  </a:rPr>
                  <a:t>Ｎ</a:t>
                </a:r>
                <a:endParaRPr kumimoji="1" lang="ja-JP" altLang="en-US" sz="32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3" name="グループ化 62"/>
            <p:cNvGrpSpPr/>
            <p:nvPr/>
          </p:nvGrpSpPr>
          <p:grpSpPr>
            <a:xfrm>
              <a:off x="9244852" y="4144359"/>
              <a:ext cx="977623" cy="996866"/>
              <a:chOff x="5042642" y="4657912"/>
              <a:chExt cx="977623" cy="996866"/>
            </a:xfrm>
          </p:grpSpPr>
          <p:sp>
            <p:nvSpPr>
              <p:cNvPr id="64" name="円/楕円 63"/>
              <p:cNvSpPr/>
              <p:nvPr/>
            </p:nvSpPr>
            <p:spPr>
              <a:xfrm>
                <a:off x="5042642" y="4657912"/>
                <a:ext cx="977623" cy="9968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5289841" y="4779001"/>
                <a:ext cx="680345" cy="846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dirty="0">
                    <a:solidFill>
                      <a:schemeClr val="tx2"/>
                    </a:solidFill>
                  </a:rPr>
                  <a:t>P</a:t>
                </a:r>
                <a:endParaRPr kumimoji="1" lang="ja-JP" altLang="en-US" sz="36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6" name="グループ化 65"/>
            <p:cNvGrpSpPr/>
            <p:nvPr/>
          </p:nvGrpSpPr>
          <p:grpSpPr>
            <a:xfrm>
              <a:off x="8728241" y="4879192"/>
              <a:ext cx="669520" cy="720067"/>
              <a:chOff x="4600352" y="2978994"/>
              <a:chExt cx="817200" cy="877743"/>
            </a:xfrm>
          </p:grpSpPr>
          <p:sp>
            <p:nvSpPr>
              <p:cNvPr id="67" name="円/楕円 66"/>
              <p:cNvSpPr/>
              <p:nvPr/>
            </p:nvSpPr>
            <p:spPr>
              <a:xfrm>
                <a:off x="4600352" y="3040790"/>
                <a:ext cx="817200" cy="81594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4000" dirty="0"/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4689055" y="2978994"/>
                <a:ext cx="674329" cy="83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l-GR" altLang="ja-JP" sz="2800" dirty="0" smtClean="0">
                    <a:solidFill>
                      <a:schemeClr val="tx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φ</a:t>
                </a:r>
                <a:endParaRPr kumimoji="1" lang="ja-JP" altLang="en-US" sz="2800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33" name="グループ化 132"/>
          <p:cNvGrpSpPr/>
          <p:nvPr/>
        </p:nvGrpSpPr>
        <p:grpSpPr>
          <a:xfrm>
            <a:off x="958704" y="2735342"/>
            <a:ext cx="4593779" cy="2471552"/>
            <a:chOff x="497205" y="3284333"/>
            <a:chExt cx="5682941" cy="3119117"/>
          </a:xfrm>
        </p:grpSpPr>
        <p:grpSp>
          <p:nvGrpSpPr>
            <p:cNvPr id="125" name="グループ化 124"/>
            <p:cNvGrpSpPr/>
            <p:nvPr/>
          </p:nvGrpSpPr>
          <p:grpSpPr>
            <a:xfrm rot="5400000" flipV="1">
              <a:off x="2765777" y="4614320"/>
              <a:ext cx="1041367" cy="243850"/>
              <a:chOff x="7021289" y="4183777"/>
              <a:chExt cx="3385453" cy="715328"/>
            </a:xfrm>
          </p:grpSpPr>
          <p:grpSp>
            <p:nvGrpSpPr>
              <p:cNvPr id="126" name="グループ化 125"/>
              <p:cNvGrpSpPr/>
              <p:nvPr/>
            </p:nvGrpSpPr>
            <p:grpSpPr>
              <a:xfrm>
                <a:off x="7021289" y="4225488"/>
                <a:ext cx="1817915" cy="673617"/>
                <a:chOff x="7021289" y="4225488"/>
                <a:chExt cx="1817915" cy="673617"/>
              </a:xfrm>
            </p:grpSpPr>
            <p:sp>
              <p:nvSpPr>
                <p:cNvPr id="130" name="フリーフォーム 129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" name="フリーフォーム 130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27" name="グループ化 126"/>
              <p:cNvGrpSpPr/>
              <p:nvPr/>
            </p:nvGrpSpPr>
            <p:grpSpPr>
              <a:xfrm>
                <a:off x="8588827" y="4183777"/>
                <a:ext cx="1817915" cy="673617"/>
                <a:chOff x="7021289" y="4225488"/>
                <a:chExt cx="1817915" cy="673617"/>
              </a:xfrm>
            </p:grpSpPr>
            <p:sp>
              <p:nvSpPr>
                <p:cNvPr id="128" name="フリーフォーム 127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" name="フリーフォーム 128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10" name="フリーフォーム 109"/>
            <p:cNvSpPr/>
            <p:nvPr/>
          </p:nvSpPr>
          <p:spPr>
            <a:xfrm flipV="1">
              <a:off x="2238924" y="4762502"/>
              <a:ext cx="2199503" cy="717920"/>
            </a:xfrm>
            <a:custGeom>
              <a:avLst/>
              <a:gdLst>
                <a:gd name="connsiteX0" fmla="*/ 0 w 2199503"/>
                <a:gd name="connsiteY0" fmla="*/ 840267 h 840267"/>
                <a:gd name="connsiteX1" fmla="*/ 1013254 w 2199503"/>
                <a:gd name="connsiteY1" fmla="*/ 7 h 840267"/>
                <a:gd name="connsiteX2" fmla="*/ 2199503 w 2199503"/>
                <a:gd name="connsiteY2" fmla="*/ 827910 h 840267"/>
                <a:gd name="connsiteX0" fmla="*/ 0 w 2199503"/>
                <a:gd name="connsiteY0" fmla="*/ 840267 h 840267"/>
                <a:gd name="connsiteX1" fmla="*/ 1136822 w 2199503"/>
                <a:gd name="connsiteY1" fmla="*/ 7 h 840267"/>
                <a:gd name="connsiteX2" fmla="*/ 2199503 w 2199503"/>
                <a:gd name="connsiteY2" fmla="*/ 827910 h 840267"/>
                <a:gd name="connsiteX0" fmla="*/ 0 w 2199503"/>
                <a:gd name="connsiteY0" fmla="*/ 840267 h 840267"/>
                <a:gd name="connsiteX1" fmla="*/ 1075038 w 2199503"/>
                <a:gd name="connsiteY1" fmla="*/ 7 h 840267"/>
                <a:gd name="connsiteX2" fmla="*/ 2199503 w 2199503"/>
                <a:gd name="connsiteY2" fmla="*/ 827910 h 84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9503" h="840267">
                  <a:moveTo>
                    <a:pt x="0" y="840267"/>
                  </a:moveTo>
                  <a:cubicBezTo>
                    <a:pt x="323335" y="421166"/>
                    <a:pt x="708454" y="2066"/>
                    <a:pt x="1075038" y="7"/>
                  </a:cubicBezTo>
                  <a:cubicBezTo>
                    <a:pt x="1441622" y="-2052"/>
                    <a:pt x="1789670" y="412929"/>
                    <a:pt x="2199503" y="8279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/>
            <p:cNvSpPr/>
            <p:nvPr/>
          </p:nvSpPr>
          <p:spPr>
            <a:xfrm>
              <a:off x="2236573" y="3984661"/>
              <a:ext cx="2199503" cy="760334"/>
            </a:xfrm>
            <a:custGeom>
              <a:avLst/>
              <a:gdLst>
                <a:gd name="connsiteX0" fmla="*/ 0 w 2199503"/>
                <a:gd name="connsiteY0" fmla="*/ 840267 h 840267"/>
                <a:gd name="connsiteX1" fmla="*/ 1013254 w 2199503"/>
                <a:gd name="connsiteY1" fmla="*/ 7 h 840267"/>
                <a:gd name="connsiteX2" fmla="*/ 2199503 w 2199503"/>
                <a:gd name="connsiteY2" fmla="*/ 827910 h 840267"/>
                <a:gd name="connsiteX0" fmla="*/ 0 w 2199503"/>
                <a:gd name="connsiteY0" fmla="*/ 840267 h 840267"/>
                <a:gd name="connsiteX1" fmla="*/ 1136822 w 2199503"/>
                <a:gd name="connsiteY1" fmla="*/ 7 h 840267"/>
                <a:gd name="connsiteX2" fmla="*/ 2199503 w 2199503"/>
                <a:gd name="connsiteY2" fmla="*/ 827910 h 840267"/>
                <a:gd name="connsiteX0" fmla="*/ 0 w 2199503"/>
                <a:gd name="connsiteY0" fmla="*/ 840267 h 840267"/>
                <a:gd name="connsiteX1" fmla="*/ 1075038 w 2199503"/>
                <a:gd name="connsiteY1" fmla="*/ 7 h 840267"/>
                <a:gd name="connsiteX2" fmla="*/ 2199503 w 2199503"/>
                <a:gd name="connsiteY2" fmla="*/ 827910 h 84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9503" h="840267">
                  <a:moveTo>
                    <a:pt x="0" y="840267"/>
                  </a:moveTo>
                  <a:cubicBezTo>
                    <a:pt x="323335" y="421166"/>
                    <a:pt x="708454" y="2066"/>
                    <a:pt x="1075038" y="7"/>
                  </a:cubicBezTo>
                  <a:cubicBezTo>
                    <a:pt x="1441622" y="-2052"/>
                    <a:pt x="1789670" y="412929"/>
                    <a:pt x="2199503" y="8279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3952966" y="5170031"/>
              <a:ext cx="1356320" cy="1164904"/>
              <a:chOff x="8054399" y="2688591"/>
              <a:chExt cx="1324377" cy="1148981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20" name="フローチャート: 結合子 19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1" name="図 20"/>
                <p:cNvPicPr>
                  <a:picLocks noChangeAspect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グループ化 13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8" name="フローチャート: 結合子 17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9" name="図 18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5" name="グループ化 14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6" name="フローチャート: 結合子 15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7" name="図 16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2" name="グループ化 21"/>
            <p:cNvGrpSpPr/>
            <p:nvPr/>
          </p:nvGrpSpPr>
          <p:grpSpPr>
            <a:xfrm>
              <a:off x="1418146" y="5247637"/>
              <a:ext cx="1283583" cy="1155813"/>
              <a:chOff x="7438079" y="4562659"/>
              <a:chExt cx="1283583" cy="1155813"/>
            </a:xfrm>
          </p:grpSpPr>
          <p:grpSp>
            <p:nvGrpSpPr>
              <p:cNvPr id="23" name="グループ化 22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30" name="フローチャート: 結合子 29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1" name="図 30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4" name="グループ化 23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8" name="フローチャート: 結合子 27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9" name="図 28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5" name="グループ化 24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26" name="フローチャート: 結合子 25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7" name="図 26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32" name="グループ化 31"/>
            <p:cNvGrpSpPr/>
            <p:nvPr/>
          </p:nvGrpSpPr>
          <p:grpSpPr>
            <a:xfrm>
              <a:off x="3875770" y="3284333"/>
              <a:ext cx="1283583" cy="1155813"/>
              <a:chOff x="7438079" y="4562659"/>
              <a:chExt cx="1283583" cy="1155813"/>
            </a:xfrm>
          </p:grpSpPr>
          <p:grpSp>
            <p:nvGrpSpPr>
              <p:cNvPr id="33" name="グループ化 32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40" name="フローチャート: 結合子 39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1" name="図 40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34" name="グループ化 33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38" name="フローチャート: 結合子 37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9" name="図 38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35" name="グループ化 34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36" name="フローチャート: 結合子 35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7" name="図 36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42" name="グループ化 41"/>
            <p:cNvGrpSpPr/>
            <p:nvPr/>
          </p:nvGrpSpPr>
          <p:grpSpPr>
            <a:xfrm>
              <a:off x="1418146" y="3335964"/>
              <a:ext cx="1356320" cy="1164904"/>
              <a:chOff x="8054399" y="2688591"/>
              <a:chExt cx="1324377" cy="1148981"/>
            </a:xfrm>
          </p:grpSpPr>
          <p:grpSp>
            <p:nvGrpSpPr>
              <p:cNvPr id="43" name="グループ化 42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50" name="フローチャート: 結合子 49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1" name="図 50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グループ化 43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48" name="フローチャート: 結合子 47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9" name="図 48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45" name="グループ化 44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46" name="フローチャート: 結合子 45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7" name="図 46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7" name="グループ化 76"/>
            <p:cNvGrpSpPr/>
            <p:nvPr/>
          </p:nvGrpSpPr>
          <p:grpSpPr>
            <a:xfrm rot="5400000" flipV="1">
              <a:off x="3393459" y="4657342"/>
              <a:ext cx="904327" cy="210319"/>
              <a:chOff x="7021289" y="4183777"/>
              <a:chExt cx="3385453" cy="715328"/>
            </a:xfrm>
          </p:grpSpPr>
          <p:grpSp>
            <p:nvGrpSpPr>
              <p:cNvPr id="84" name="グループ化 83"/>
              <p:cNvGrpSpPr/>
              <p:nvPr/>
            </p:nvGrpSpPr>
            <p:grpSpPr>
              <a:xfrm>
                <a:off x="7021289" y="4225488"/>
                <a:ext cx="1817915" cy="673617"/>
                <a:chOff x="7021289" y="4225488"/>
                <a:chExt cx="1817915" cy="673617"/>
              </a:xfrm>
            </p:grpSpPr>
            <p:sp>
              <p:nvSpPr>
                <p:cNvPr id="88" name="フリーフォーム 87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フリーフォーム 88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5" name="グループ化 84"/>
              <p:cNvGrpSpPr/>
              <p:nvPr/>
            </p:nvGrpSpPr>
            <p:grpSpPr>
              <a:xfrm>
                <a:off x="8588827" y="4183777"/>
                <a:ext cx="1817915" cy="673617"/>
                <a:chOff x="7021289" y="4225488"/>
                <a:chExt cx="1817915" cy="673617"/>
              </a:xfrm>
            </p:grpSpPr>
            <p:sp>
              <p:nvSpPr>
                <p:cNvPr id="86" name="フリーフォーム 85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フリーフォーム 86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02" name="フリーフォーム 101"/>
            <p:cNvSpPr/>
            <p:nvPr/>
          </p:nvSpPr>
          <p:spPr>
            <a:xfrm>
              <a:off x="497205" y="4563075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/>
            <p:cNvSpPr/>
            <p:nvPr/>
          </p:nvSpPr>
          <p:spPr>
            <a:xfrm rot="10800000">
              <a:off x="4425486" y="4562297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2142697" y="4674585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4345167" y="4655956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6" name="グループ化 115"/>
            <p:cNvGrpSpPr/>
            <p:nvPr/>
          </p:nvGrpSpPr>
          <p:grpSpPr>
            <a:xfrm>
              <a:off x="3079250" y="5218590"/>
              <a:ext cx="514147" cy="484744"/>
              <a:chOff x="2953340" y="5777941"/>
              <a:chExt cx="617838" cy="593124"/>
            </a:xfrm>
          </p:grpSpPr>
          <p:sp>
            <p:nvSpPr>
              <p:cNvPr id="112" name="フローチャート: 結合子 111"/>
              <p:cNvSpPr/>
              <p:nvPr/>
            </p:nvSpPr>
            <p:spPr>
              <a:xfrm>
                <a:off x="2953340" y="5777941"/>
                <a:ext cx="617838" cy="593124"/>
              </a:xfrm>
              <a:prstGeom prst="flowChartConnector">
                <a:avLst/>
              </a:prstGeom>
              <a:solidFill>
                <a:srgbClr val="BAC711"/>
              </a:solidFill>
              <a:ln>
                <a:solidFill>
                  <a:srgbClr val="BAC7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4" name="図 113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7763" y="5914127"/>
                <a:ext cx="328992" cy="359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17" name="グループ化 116"/>
            <p:cNvGrpSpPr/>
            <p:nvPr/>
          </p:nvGrpSpPr>
          <p:grpSpPr>
            <a:xfrm>
              <a:off x="3103257" y="3739817"/>
              <a:ext cx="506571" cy="485266"/>
              <a:chOff x="2252720" y="5777419"/>
              <a:chExt cx="617838" cy="593124"/>
            </a:xfrm>
          </p:grpSpPr>
          <p:sp>
            <p:nvSpPr>
              <p:cNvPr id="113" name="フローチャート: 結合子 112"/>
              <p:cNvSpPr/>
              <p:nvPr/>
            </p:nvSpPr>
            <p:spPr>
              <a:xfrm>
                <a:off x="2252720" y="5777419"/>
                <a:ext cx="617838" cy="593124"/>
              </a:xfrm>
              <a:prstGeom prst="flowChartConnector">
                <a:avLst/>
              </a:prstGeom>
              <a:solidFill>
                <a:srgbClr val="DB2E0B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5" name="図 11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8728" y="5928466"/>
                <a:ext cx="271274" cy="300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18" name="グループ化 117"/>
            <p:cNvGrpSpPr/>
            <p:nvPr/>
          </p:nvGrpSpPr>
          <p:grpSpPr>
            <a:xfrm rot="5400000">
              <a:off x="2304000" y="4662347"/>
              <a:ext cx="904327" cy="185114"/>
              <a:chOff x="7021289" y="4183777"/>
              <a:chExt cx="3385453" cy="715328"/>
            </a:xfrm>
          </p:grpSpPr>
          <p:grpSp>
            <p:nvGrpSpPr>
              <p:cNvPr id="119" name="グループ化 118"/>
              <p:cNvGrpSpPr/>
              <p:nvPr/>
            </p:nvGrpSpPr>
            <p:grpSpPr>
              <a:xfrm>
                <a:off x="7021289" y="4225488"/>
                <a:ext cx="1817915" cy="673617"/>
                <a:chOff x="7021289" y="4225488"/>
                <a:chExt cx="1817915" cy="673617"/>
              </a:xfrm>
            </p:grpSpPr>
            <p:sp>
              <p:nvSpPr>
                <p:cNvPr id="123" name="フリーフォーム 122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" name="フリーフォーム 123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20" name="グループ化 119"/>
              <p:cNvGrpSpPr/>
              <p:nvPr/>
            </p:nvGrpSpPr>
            <p:grpSpPr>
              <a:xfrm>
                <a:off x="8588827" y="4183777"/>
                <a:ext cx="1817915" cy="673617"/>
                <a:chOff x="7021289" y="4225488"/>
                <a:chExt cx="1817915" cy="673617"/>
              </a:xfrm>
            </p:grpSpPr>
            <p:sp>
              <p:nvSpPr>
                <p:cNvPr id="121" name="フリーフォーム 120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" name="フリーフォーム 121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134" name="右矢印 133"/>
          <p:cNvSpPr/>
          <p:nvPr/>
        </p:nvSpPr>
        <p:spPr>
          <a:xfrm rot="2703286">
            <a:off x="7715815" y="2101221"/>
            <a:ext cx="863793" cy="50026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右矢印 134"/>
          <p:cNvSpPr/>
          <p:nvPr/>
        </p:nvSpPr>
        <p:spPr>
          <a:xfrm rot="7764955">
            <a:off x="4838384" y="2118434"/>
            <a:ext cx="863793" cy="50026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1445703" y="2024241"/>
            <a:ext cx="308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QCD based approaches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8663081" y="2004754"/>
            <a:ext cx="308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e</a:t>
            </a:r>
            <a:r>
              <a:rPr lang="en-US" altLang="ja-JP" sz="2400" dirty="0" smtClean="0">
                <a:solidFill>
                  <a:schemeClr val="bg1"/>
                </a:solidFill>
              </a:rPr>
              <a:t>ffective theory/model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770780" y="5415771"/>
            <a:ext cx="569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Direct relation to fundamental QCD properties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770780" y="5824754"/>
            <a:ext cx="4898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Lattice QCD cannot be used at finite density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780693" y="6233737"/>
            <a:ext cx="5686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Spectral function cannot be directly computed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grpSp>
        <p:nvGrpSpPr>
          <p:cNvPr id="143" name="グループ化 142"/>
          <p:cNvGrpSpPr/>
          <p:nvPr/>
        </p:nvGrpSpPr>
        <p:grpSpPr>
          <a:xfrm>
            <a:off x="385691" y="5494928"/>
            <a:ext cx="318153" cy="241795"/>
            <a:chOff x="6332848" y="5303220"/>
            <a:chExt cx="1124180" cy="1047446"/>
          </a:xfrm>
        </p:grpSpPr>
        <p:sp>
          <p:nvSpPr>
            <p:cNvPr id="141" name="斜め縞 140"/>
            <p:cNvSpPr/>
            <p:nvPr/>
          </p:nvSpPr>
          <p:spPr>
            <a:xfrm rot="21049118">
              <a:off x="6793200" y="5303220"/>
              <a:ext cx="663828" cy="1000898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斜め縞 141"/>
            <p:cNvSpPr/>
            <p:nvPr/>
          </p:nvSpPr>
          <p:spPr>
            <a:xfrm flipH="1">
              <a:off x="6332848" y="5796897"/>
              <a:ext cx="553302" cy="553769"/>
            </a:xfrm>
            <a:prstGeom prst="diagStripe">
              <a:avLst>
                <a:gd name="adj" fmla="val 25455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4" name="乗算記号 143"/>
          <p:cNvSpPr/>
          <p:nvPr/>
        </p:nvSpPr>
        <p:spPr>
          <a:xfrm>
            <a:off x="329771" y="5784304"/>
            <a:ext cx="450922" cy="452143"/>
          </a:xfrm>
          <a:prstGeom prst="mathMultiply">
            <a:avLst>
              <a:gd name="adj1" fmla="val 161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乗算記号 144"/>
          <p:cNvSpPr/>
          <p:nvPr/>
        </p:nvSpPr>
        <p:spPr>
          <a:xfrm>
            <a:off x="319858" y="6184414"/>
            <a:ext cx="450922" cy="452143"/>
          </a:xfrm>
          <a:prstGeom prst="mathMultiply">
            <a:avLst>
              <a:gd name="adj1" fmla="val 161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6958054" y="5408835"/>
            <a:ext cx="5004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Spectral function can be directly computed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6958053" y="5817818"/>
            <a:ext cx="5087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Results depend on model assumptions/parameters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grpSp>
        <p:nvGrpSpPr>
          <p:cNvPr id="149" name="グループ化 148"/>
          <p:cNvGrpSpPr/>
          <p:nvPr/>
        </p:nvGrpSpPr>
        <p:grpSpPr>
          <a:xfrm>
            <a:off x="6572965" y="5487992"/>
            <a:ext cx="318153" cy="241795"/>
            <a:chOff x="6332848" y="5303220"/>
            <a:chExt cx="1124180" cy="1047446"/>
          </a:xfrm>
        </p:grpSpPr>
        <p:sp>
          <p:nvSpPr>
            <p:cNvPr id="150" name="斜め縞 149"/>
            <p:cNvSpPr/>
            <p:nvPr/>
          </p:nvSpPr>
          <p:spPr>
            <a:xfrm rot="21049118">
              <a:off x="6793200" y="5303220"/>
              <a:ext cx="663828" cy="1000898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1" name="斜め縞 150"/>
            <p:cNvSpPr/>
            <p:nvPr/>
          </p:nvSpPr>
          <p:spPr>
            <a:xfrm flipH="1">
              <a:off x="6332848" y="5796897"/>
              <a:ext cx="553302" cy="553769"/>
            </a:xfrm>
            <a:prstGeom prst="diagStripe">
              <a:avLst>
                <a:gd name="adj" fmla="val 25455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2" name="乗算記号 151"/>
          <p:cNvSpPr/>
          <p:nvPr/>
        </p:nvSpPr>
        <p:spPr>
          <a:xfrm>
            <a:off x="6517045" y="5777368"/>
            <a:ext cx="450922" cy="452143"/>
          </a:xfrm>
          <a:prstGeom prst="mathMultiply">
            <a:avLst>
              <a:gd name="adj1" fmla="val 161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87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/>
      <p:bldP spid="137" grpId="0"/>
      <p:bldP spid="138" grpId="0"/>
      <p:bldP spid="139" grpId="0"/>
      <p:bldP spid="140" grpId="0"/>
      <p:bldP spid="144" grpId="0" animBg="1"/>
      <p:bldP spid="145" grpId="0" animBg="1"/>
      <p:bldP spid="146" grpId="0"/>
      <p:bldP spid="147" grpId="0"/>
      <p:bldP spid="15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20390" y="314105"/>
            <a:ext cx="681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of ramp-function analysis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41417" y="898880"/>
            <a:ext cx="3366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(Nuclear matter)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09686" y="6203829"/>
            <a:ext cx="5728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solidFill>
                  <a:schemeClr val="bg1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Arial" panose="020B0604020202020204" pitchFamily="34" charset="0"/>
              </a:rPr>
              <a:t>→ Also </a:t>
            </a:r>
            <a:r>
              <a:rPr lang="en-US" altLang="ja-JP" sz="2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</a:t>
            </a:r>
            <a:r>
              <a:rPr lang="en-US" altLang="ja-JP" sz="2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onsistent, if W’ is not too small </a:t>
            </a:r>
            <a:endParaRPr kumimoji="1" lang="en-US" altLang="ja-JP" sz="2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93" y="1563265"/>
            <a:ext cx="6853328" cy="456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40" y="3230955"/>
            <a:ext cx="5111047" cy="86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18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29622" y="227014"/>
            <a:ext cx="3348681" cy="919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>
                <a:solidFill>
                  <a:schemeClr val="bg1"/>
                </a:solidFill>
                <a:latin typeface="+mn-lt"/>
              </a:rPr>
              <a:t>QCD sum rules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2394902" y="1125907"/>
            <a:ext cx="82118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Makes use of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analytic properties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of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the correlation function:</a:t>
            </a:r>
            <a:endParaRPr lang="en-US" altLang="ja-JP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2822" name="AutoShape 6"/>
          <p:cNvSpPr>
            <a:spLocks noChangeArrowheads="1"/>
          </p:cNvSpPr>
          <p:nvPr/>
        </p:nvSpPr>
        <p:spPr bwMode="auto">
          <a:xfrm>
            <a:off x="5081032" y="4221440"/>
            <a:ext cx="1728787" cy="7207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is calculated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“perturbatively”,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using OPE</a:t>
            </a:r>
          </a:p>
        </p:txBody>
      </p:sp>
      <p:sp>
        <p:nvSpPr>
          <p:cNvPr id="162823" name="AutoShape 7"/>
          <p:cNvSpPr>
            <a:spLocks noChangeArrowheads="1"/>
          </p:cNvSpPr>
          <p:nvPr/>
        </p:nvSpPr>
        <p:spPr bwMode="auto">
          <a:xfrm>
            <a:off x="8537019" y="4292876"/>
            <a:ext cx="1800225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spectral function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of the operator </a:t>
            </a:r>
            <a:r>
              <a:rPr lang="el-GR" altLang="ja-JP" sz="1400" b="1">
                <a:solidFill>
                  <a:srgbClr val="000000"/>
                </a:solidFill>
                <a:cs typeface="Arial" panose="020B0604020202020204" pitchFamily="34" charset="0"/>
              </a:rPr>
              <a:t>χ</a:t>
            </a:r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>
            <a:off x="9400618" y="3573739"/>
            <a:ext cx="0" cy="647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 flipH="1">
            <a:off x="6231969" y="3862665"/>
            <a:ext cx="174625" cy="3000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2292618" y="5372195"/>
            <a:ext cx="2952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</a:rPr>
              <a:t>After the </a:t>
            </a:r>
            <a:r>
              <a:rPr lang="en-US" altLang="ja-JP" sz="1600" dirty="0" err="1">
                <a:solidFill>
                  <a:srgbClr val="000000"/>
                </a:solidFill>
              </a:rPr>
              <a:t>Borel</a:t>
            </a:r>
            <a:r>
              <a:rPr lang="en-US" altLang="ja-JP" sz="1600" dirty="0">
                <a:solidFill>
                  <a:srgbClr val="000000"/>
                </a:solidFill>
              </a:rPr>
              <a:t> transformation: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8002973" y="39112"/>
            <a:ext cx="43537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M.A.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Shifman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, A.I.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Vainshtein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 and V.I.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Zakharov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,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Nucl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. Phys. B147, 385 (1979); B147, 448 (1979).</a:t>
            </a: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53" y="5746513"/>
            <a:ext cx="5672213" cy="68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0302531" y="2642337"/>
            <a:ext cx="60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    </a:t>
            </a:r>
            <a:endParaRPr kumimoji="1" lang="ja-JP" altLang="en-US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848209" y="2424519"/>
            <a:ext cx="3377558" cy="2517370"/>
            <a:chOff x="848209" y="2424519"/>
            <a:chExt cx="3377558" cy="2517370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2536988" y="2424519"/>
              <a:ext cx="0" cy="251737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/楕円 8"/>
            <p:cNvSpPr/>
            <p:nvPr/>
          </p:nvSpPr>
          <p:spPr>
            <a:xfrm>
              <a:off x="1446215" y="2642337"/>
              <a:ext cx="2175759" cy="2043228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420000" y="3571200"/>
              <a:ext cx="348993" cy="19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848209" y="3663951"/>
              <a:ext cx="3377558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2840400" y="3560400"/>
              <a:ext cx="7812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2829600" y="3769200"/>
              <a:ext cx="792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フリーフォーム 17"/>
            <p:cNvSpPr/>
            <p:nvPr/>
          </p:nvSpPr>
          <p:spPr>
            <a:xfrm>
              <a:off x="2693755" y="3560400"/>
              <a:ext cx="147018" cy="208800"/>
            </a:xfrm>
            <a:custGeom>
              <a:avLst/>
              <a:gdLst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94 w 296594"/>
                <a:gd name="connsiteY0" fmla="*/ 0 h 420130"/>
                <a:gd name="connsiteX1" fmla="*/ 32 w 296594"/>
                <a:gd name="connsiteY1" fmla="*/ 210065 h 420130"/>
                <a:gd name="connsiteX2" fmla="*/ 284238 w 296594"/>
                <a:gd name="connsiteY2" fmla="*/ 420130 h 4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94" h="420130">
                  <a:moveTo>
                    <a:pt x="296594" y="0"/>
                  </a:moveTo>
                  <a:cubicBezTo>
                    <a:pt x="70545" y="32951"/>
                    <a:pt x="2091" y="140043"/>
                    <a:pt x="32" y="210065"/>
                  </a:cubicBezTo>
                  <a:cubicBezTo>
                    <a:pt x="-2027" y="280087"/>
                    <a:pt x="93827" y="411891"/>
                    <a:pt x="284238" y="42013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>
              <a:off x="2908300" y="3560400"/>
              <a:ext cx="318534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>
              <a:off x="3106800" y="3769200"/>
              <a:ext cx="260603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flipH="1" flipV="1">
              <a:off x="3283635" y="2921839"/>
              <a:ext cx="49245" cy="5809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円/楕円 34"/>
            <p:cNvSpPr/>
            <p:nvPr/>
          </p:nvSpPr>
          <p:spPr>
            <a:xfrm>
              <a:off x="1888539" y="3624351"/>
              <a:ext cx="80124" cy="79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784900" y="3683204"/>
              <a:ext cx="403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accent1">
                      <a:lumMod val="75000"/>
                    </a:schemeClr>
                  </a:solidFill>
                </a:rPr>
                <a:t>q</a:t>
              </a:r>
              <a:r>
                <a:rPr kumimoji="1" lang="en-US" altLang="ja-JP" sz="1600" baseline="30000" dirty="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kumimoji="1" lang="ja-JP" alt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2848900" y="3604275"/>
              <a:ext cx="118800" cy="119351"/>
              <a:chOff x="4514199" y="2674352"/>
              <a:chExt cx="118800" cy="119351"/>
            </a:xfrm>
          </p:grpSpPr>
          <p:cxnSp>
            <p:nvCxnSpPr>
              <p:cNvPr id="25" name="直線コネクタ 24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グループ化 42"/>
            <p:cNvGrpSpPr/>
            <p:nvPr/>
          </p:nvGrpSpPr>
          <p:grpSpPr>
            <a:xfrm>
              <a:off x="3493708" y="3614690"/>
              <a:ext cx="118800" cy="119351"/>
              <a:chOff x="4514199" y="2674352"/>
              <a:chExt cx="118800" cy="119351"/>
            </a:xfrm>
          </p:grpSpPr>
          <p:cxnSp>
            <p:nvCxnSpPr>
              <p:cNvPr id="44" name="直線コネクタ 43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067567" y="3610524"/>
              <a:ext cx="118800" cy="119351"/>
              <a:chOff x="4514199" y="2674352"/>
              <a:chExt cx="118800" cy="119351"/>
            </a:xfrm>
          </p:grpSpPr>
          <p:cxnSp>
            <p:nvCxnSpPr>
              <p:cNvPr id="47" name="直線コネクタ 46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グループ化 48"/>
            <p:cNvGrpSpPr/>
            <p:nvPr/>
          </p:nvGrpSpPr>
          <p:grpSpPr>
            <a:xfrm>
              <a:off x="3290753" y="3614887"/>
              <a:ext cx="118800" cy="119351"/>
              <a:chOff x="4514199" y="2674352"/>
              <a:chExt cx="118800" cy="119351"/>
            </a:xfrm>
          </p:grpSpPr>
          <p:cxnSp>
            <p:nvCxnSpPr>
              <p:cNvPr id="50" name="直線コネクタ 49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図 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00" y="1528613"/>
            <a:ext cx="7054749" cy="80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/>
      <p:bldP spid="162823" grpId="0" animBg="1"/>
      <p:bldP spid="162824" grpId="0" animBg="1"/>
      <p:bldP spid="162825" grpId="0" animBg="1"/>
      <p:bldP spid="1628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/>
          <p:cNvSpPr>
            <a:spLocks noChangeArrowheads="1"/>
          </p:cNvSpPr>
          <p:nvPr/>
        </p:nvSpPr>
        <p:spPr bwMode="auto">
          <a:xfrm>
            <a:off x="8616950" y="835025"/>
            <a:ext cx="1935720" cy="75600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22883" name="AutoShape 3"/>
          <p:cNvSpPr>
            <a:spLocks noChangeArrowheads="1"/>
          </p:cNvSpPr>
          <p:nvPr/>
        </p:nvSpPr>
        <p:spPr bwMode="auto">
          <a:xfrm>
            <a:off x="4441207" y="1051111"/>
            <a:ext cx="3318904" cy="502211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22886" name="Text Box 9"/>
          <p:cNvSpPr txBox="1">
            <a:spLocks noChangeArrowheads="1"/>
          </p:cNvSpPr>
          <p:nvPr/>
        </p:nvSpPr>
        <p:spPr bwMode="auto">
          <a:xfrm>
            <a:off x="4488268" y="1114982"/>
            <a:ext cx="33583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perturbative Wilson coefficients</a:t>
            </a:r>
          </a:p>
        </p:txBody>
      </p:sp>
      <p:sp>
        <p:nvSpPr>
          <p:cNvPr id="122887" name="Line 10"/>
          <p:cNvSpPr>
            <a:spLocks noChangeShapeType="1"/>
          </p:cNvSpPr>
          <p:nvPr/>
        </p:nvSpPr>
        <p:spPr bwMode="auto">
          <a:xfrm>
            <a:off x="5560541" y="1548185"/>
            <a:ext cx="744127" cy="48344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88" name="Line 11"/>
          <p:cNvSpPr>
            <a:spLocks noChangeShapeType="1"/>
          </p:cNvSpPr>
          <p:nvPr/>
        </p:nvSpPr>
        <p:spPr bwMode="auto">
          <a:xfrm>
            <a:off x="6527801" y="1548186"/>
            <a:ext cx="1455442" cy="48344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89" name="Text Box 12"/>
          <p:cNvSpPr txBox="1">
            <a:spLocks noChangeArrowheads="1"/>
          </p:cNvSpPr>
          <p:nvPr/>
        </p:nvSpPr>
        <p:spPr bwMode="auto">
          <a:xfrm>
            <a:off x="8616950" y="908050"/>
            <a:ext cx="1935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non-perturbative condensates</a:t>
            </a:r>
          </a:p>
        </p:txBody>
      </p:sp>
      <p:sp>
        <p:nvSpPr>
          <p:cNvPr id="122890" name="Line 13"/>
          <p:cNvSpPr>
            <a:spLocks noChangeShapeType="1"/>
          </p:cNvSpPr>
          <p:nvPr/>
        </p:nvSpPr>
        <p:spPr bwMode="auto">
          <a:xfrm flipH="1">
            <a:off x="9242854" y="1591025"/>
            <a:ext cx="234778" cy="44060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91" name="Rectangle 16"/>
          <p:cNvSpPr>
            <a:spLocks noGrp="1" noChangeArrowheads="1"/>
          </p:cNvSpPr>
          <p:nvPr>
            <p:ph type="title"/>
          </p:nvPr>
        </p:nvSpPr>
        <p:spPr>
          <a:xfrm>
            <a:off x="3829361" y="228229"/>
            <a:ext cx="5044341" cy="615949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More on the OPE in matter</a:t>
            </a:r>
          </a:p>
        </p:txBody>
      </p:sp>
      <p:sp>
        <p:nvSpPr>
          <p:cNvPr id="87052" name="AutoShape 17"/>
          <p:cNvSpPr>
            <a:spLocks/>
          </p:cNvSpPr>
          <p:nvPr/>
        </p:nvSpPr>
        <p:spPr bwMode="auto">
          <a:xfrm>
            <a:off x="7248525" y="3106142"/>
            <a:ext cx="518818" cy="358378"/>
          </a:xfrm>
          <a:prstGeom prst="rightBrace">
            <a:avLst>
              <a:gd name="adj1" fmla="val 2999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3" name="AutoShape 18"/>
          <p:cNvSpPr>
            <a:spLocks/>
          </p:cNvSpPr>
          <p:nvPr/>
        </p:nvSpPr>
        <p:spPr bwMode="auto">
          <a:xfrm>
            <a:off x="7464425" y="3294460"/>
            <a:ext cx="518818" cy="340519"/>
          </a:xfrm>
          <a:prstGeom prst="rightBrace">
            <a:avLst>
              <a:gd name="adj1" fmla="val 17418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4" name="AutoShape 19"/>
          <p:cNvSpPr>
            <a:spLocks/>
          </p:cNvSpPr>
          <p:nvPr/>
        </p:nvSpPr>
        <p:spPr bwMode="auto">
          <a:xfrm rot="5400000">
            <a:off x="4256351" y="3926300"/>
            <a:ext cx="618738" cy="3069877"/>
          </a:xfrm>
          <a:prstGeom prst="rightBrace">
            <a:avLst>
              <a:gd name="adj1" fmla="val 40319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5" name="Text Box 20"/>
          <p:cNvSpPr txBox="1">
            <a:spLocks noChangeArrowheads="1"/>
          </p:cNvSpPr>
          <p:nvPr/>
        </p:nvSpPr>
        <p:spPr bwMode="auto">
          <a:xfrm>
            <a:off x="3688905" y="5919067"/>
            <a:ext cx="2016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Change in hot or dense matter!</a:t>
            </a:r>
          </a:p>
        </p:txBody>
      </p:sp>
      <p:pic>
        <p:nvPicPr>
          <p:cNvPr id="87056" name="Picture 26" descr="chiral_condens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40" y="2989549"/>
            <a:ext cx="32099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2" y="3205309"/>
            <a:ext cx="4823507" cy="17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49" y="1962968"/>
            <a:ext cx="8393341" cy="6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/>
      <p:bldP spid="87053" grpId="0"/>
      <p:bldP spid="87054" grpId="0" animBg="1"/>
      <p:bldP spid="870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0342" y="183356"/>
            <a:ext cx="7938015" cy="5984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Structure of QCD sum rules for the phi meson</a:t>
            </a:r>
          </a:p>
        </p:txBody>
      </p:sp>
      <p:sp>
        <p:nvSpPr>
          <p:cNvPr id="128004" name="テキスト ボックス 1"/>
          <p:cNvSpPr txBox="1">
            <a:spLocks noChangeArrowheads="1"/>
          </p:cNvSpPr>
          <p:nvPr/>
        </p:nvSpPr>
        <p:spPr bwMode="auto">
          <a:xfrm>
            <a:off x="2629888" y="2742520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0: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07" name="テキスト ボックス 23"/>
          <p:cNvSpPr txBox="1">
            <a:spLocks noChangeArrowheads="1"/>
          </p:cNvSpPr>
          <p:nvPr/>
        </p:nvSpPr>
        <p:spPr bwMode="auto">
          <a:xfrm>
            <a:off x="2629888" y="3533106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2: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11" name="テキスト ボックス 27"/>
          <p:cNvSpPr txBox="1">
            <a:spLocks noChangeArrowheads="1"/>
          </p:cNvSpPr>
          <p:nvPr/>
        </p:nvSpPr>
        <p:spPr bwMode="auto">
          <a:xfrm>
            <a:off x="2629888" y="4401964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ea typeface="+mj-ea"/>
              </a:rPr>
              <a:t>Dim. 4: </a:t>
            </a:r>
            <a:endParaRPr lang="ja-JP" altLang="en-US" sz="2400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128016" name="テキスト ボックス 35"/>
          <p:cNvSpPr txBox="1">
            <a:spLocks noChangeArrowheads="1"/>
          </p:cNvSpPr>
          <p:nvPr/>
        </p:nvSpPr>
        <p:spPr bwMode="auto">
          <a:xfrm>
            <a:off x="2629888" y="5317186"/>
            <a:ext cx="1450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6: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21" name="テキスト ボックス 13"/>
          <p:cNvSpPr txBox="1">
            <a:spLocks noChangeArrowheads="1"/>
          </p:cNvSpPr>
          <p:nvPr/>
        </p:nvSpPr>
        <p:spPr bwMode="auto">
          <a:xfrm>
            <a:off x="5421012" y="1927460"/>
            <a:ext cx="2224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u="sng" dirty="0">
                <a:solidFill>
                  <a:srgbClr val="000000"/>
                </a:solidFill>
                <a:latin typeface="+mn-lt"/>
              </a:rPr>
              <a:t>In Vacuum</a:t>
            </a:r>
            <a:endParaRPr lang="ja-JP" altLang="en-US" sz="2400" u="sng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25" y="995731"/>
            <a:ext cx="1660932" cy="5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69" y="2704062"/>
            <a:ext cx="268086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99" y="3484284"/>
            <a:ext cx="2705705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99" y="4282506"/>
            <a:ext cx="5631058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69" y="5224728"/>
            <a:ext cx="467001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45" y="965637"/>
            <a:ext cx="6224450" cy="6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9" name="テキスト ボックス 13"/>
          <p:cNvSpPr txBox="1">
            <a:spLocks noChangeArrowheads="1"/>
          </p:cNvSpPr>
          <p:nvPr/>
        </p:nvSpPr>
        <p:spPr bwMode="auto">
          <a:xfrm>
            <a:off x="5362834" y="2006088"/>
            <a:ext cx="3011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u="sng" dirty="0">
                <a:solidFill>
                  <a:srgbClr val="000000"/>
                </a:solidFill>
                <a:latin typeface="+mn-lt"/>
              </a:rPr>
              <a:t>In Nuclear Matter</a:t>
            </a:r>
            <a:endParaRPr lang="ja-JP" altLang="en-US" sz="2400" u="sng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>
          <a:xfrm>
            <a:off x="2260342" y="183356"/>
            <a:ext cx="7938015" cy="598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Structure of QCD sum rules for the phi meson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1" name="図 7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25" y="995731"/>
            <a:ext cx="1660932" cy="5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3" name="テキスト ボックス 1"/>
          <p:cNvSpPr txBox="1">
            <a:spLocks noChangeArrowheads="1"/>
          </p:cNvSpPr>
          <p:nvPr/>
        </p:nvSpPr>
        <p:spPr bwMode="auto">
          <a:xfrm>
            <a:off x="1112398" y="292160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0: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4" name="テキスト ボックス 23"/>
          <p:cNvSpPr txBox="1">
            <a:spLocks noChangeArrowheads="1"/>
          </p:cNvSpPr>
          <p:nvPr/>
        </p:nvSpPr>
        <p:spPr bwMode="auto">
          <a:xfrm>
            <a:off x="1112398" y="3632840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2: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5" name="テキスト ボックス 27"/>
          <p:cNvSpPr txBox="1">
            <a:spLocks noChangeArrowheads="1"/>
          </p:cNvSpPr>
          <p:nvPr/>
        </p:nvSpPr>
        <p:spPr bwMode="auto">
          <a:xfrm>
            <a:off x="1110811" y="434407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ea typeface="+mj-ea"/>
              </a:rPr>
              <a:t>Dim. 4: </a:t>
            </a:r>
            <a:endParaRPr lang="ja-JP" altLang="en-US" sz="2400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76" name="テキスト ボックス 35"/>
          <p:cNvSpPr txBox="1">
            <a:spLocks noChangeArrowheads="1"/>
          </p:cNvSpPr>
          <p:nvPr/>
        </p:nvSpPr>
        <p:spPr bwMode="auto">
          <a:xfrm>
            <a:off x="1110811" y="5780382"/>
            <a:ext cx="1503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6: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25" y="2925679"/>
            <a:ext cx="2194032" cy="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25" y="3632840"/>
            <a:ext cx="2194032" cy="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95" y="4340001"/>
            <a:ext cx="2098427" cy="3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4291541"/>
            <a:ext cx="4203934" cy="4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4907503"/>
            <a:ext cx="3778291" cy="4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136" y="4899823"/>
            <a:ext cx="1984835" cy="4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27" y="5776322"/>
            <a:ext cx="2034192" cy="3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5730502"/>
            <a:ext cx="4278625" cy="42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37" y="5737234"/>
            <a:ext cx="1411934" cy="4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5" name="上下矢印 14"/>
          <p:cNvSpPr/>
          <p:nvPr/>
        </p:nvSpPr>
        <p:spPr>
          <a:xfrm rot="2000134">
            <a:off x="8579388" y="3433086"/>
            <a:ext cx="518984" cy="900242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38" y="2906969"/>
            <a:ext cx="4916000" cy="3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フローチャート: 代替処理 17"/>
          <p:cNvSpPr/>
          <p:nvPr/>
        </p:nvSpPr>
        <p:spPr>
          <a:xfrm>
            <a:off x="6690530" y="2744170"/>
            <a:ext cx="5323222" cy="716692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45" y="965637"/>
            <a:ext cx="6224450" cy="6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5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6075" y="65141"/>
            <a:ext cx="11228174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The strangeness content of the nucleon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: results from lattice QCD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06" y="768403"/>
            <a:ext cx="3303587" cy="3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474150" y="1257452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solidFill>
                  <a:schemeClr val="bg1"/>
                </a:solidFill>
              </a:rPr>
              <a:t>Two methods</a:t>
            </a:r>
            <a:endParaRPr kumimoji="1" lang="ja-JP" altLang="en-US" sz="2000" u="sng" dirty="0">
              <a:solidFill>
                <a:schemeClr val="bg1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6240162" y="1657562"/>
            <a:ext cx="0" cy="49950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748785" y="1473904"/>
            <a:ext cx="294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Direct measurement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910525" y="3966438"/>
            <a:ext cx="4217529" cy="2570287"/>
            <a:chOff x="811671" y="3212676"/>
            <a:chExt cx="4341514" cy="2687724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1671" y="3212676"/>
              <a:ext cx="4341514" cy="2365612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4400" y="5569200"/>
              <a:ext cx="4298237" cy="331200"/>
            </a:xfrm>
            <a:prstGeom prst="rect">
              <a:avLst/>
            </a:prstGeom>
          </p:spPr>
        </p:pic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2888" y="2012775"/>
            <a:ext cx="2651318" cy="1530201"/>
          </a:xfrm>
          <a:prstGeom prst="rect">
            <a:avLst/>
          </a:prstGeom>
        </p:spPr>
      </p:pic>
      <p:sp>
        <p:nvSpPr>
          <p:cNvPr id="18" name="下矢印 17"/>
          <p:cNvSpPr/>
          <p:nvPr/>
        </p:nvSpPr>
        <p:spPr>
          <a:xfrm>
            <a:off x="2945552" y="3542976"/>
            <a:ext cx="345989" cy="48729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804" y="6536724"/>
            <a:ext cx="5988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A. Abdel-</a:t>
            </a:r>
            <a:r>
              <a:rPr kumimoji="1" lang="en-US" altLang="ja-JP" sz="1400" dirty="0" err="1" smtClean="0">
                <a:solidFill>
                  <a:schemeClr val="bg1"/>
                </a:solidFill>
              </a:rPr>
              <a:t>Rehim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et al. (ETM Collaboration), </a:t>
            </a:r>
            <a:r>
              <a:rPr lang="en-US" altLang="ja-JP" sz="1400" dirty="0" smtClean="0">
                <a:solidFill>
                  <a:schemeClr val="bg1"/>
                </a:solidFill>
              </a:rPr>
              <a:t>Phys. Rev. Lett. </a:t>
            </a:r>
            <a:r>
              <a:rPr lang="en-US" altLang="ja-JP" sz="1400" b="1" dirty="0" smtClean="0">
                <a:solidFill>
                  <a:schemeClr val="bg1"/>
                </a:solidFill>
              </a:rPr>
              <a:t>116</a:t>
            </a:r>
            <a:r>
              <a:rPr lang="en-US" altLang="ja-JP" sz="1400" dirty="0" smtClean="0">
                <a:solidFill>
                  <a:schemeClr val="bg1"/>
                </a:solidFill>
              </a:rPr>
              <a:t>, 252001 (2016).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59530" y="1490022"/>
            <a:ext cx="406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Feynman-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Hellmannn</a:t>
            </a:r>
            <a:r>
              <a:rPr lang="en-US" altLang="ja-JP" sz="2400" dirty="0" smtClean="0">
                <a:solidFill>
                  <a:schemeClr val="bg1"/>
                </a:solidFill>
              </a:rPr>
              <a:t> theorem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24" y="2200160"/>
            <a:ext cx="2495581" cy="61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8" name="下矢印 27"/>
          <p:cNvSpPr/>
          <p:nvPr/>
        </p:nvSpPr>
        <p:spPr>
          <a:xfrm>
            <a:off x="9222119" y="2784171"/>
            <a:ext cx="345989" cy="48729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2072" y="3306742"/>
            <a:ext cx="5320094" cy="3217627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6623168" y="6536724"/>
            <a:ext cx="5286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</a:rPr>
              <a:t>S. </a:t>
            </a:r>
            <a:r>
              <a:rPr lang="en-US" altLang="ja-JP" sz="1400" dirty="0" err="1" smtClean="0">
                <a:solidFill>
                  <a:schemeClr val="bg1"/>
                </a:solidFill>
              </a:rPr>
              <a:t>Durr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et al. (BMW Collaboration), 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Phys. Rev. Lett. </a:t>
            </a:r>
            <a:r>
              <a:rPr kumimoji="1" lang="en-US" altLang="ja-JP" sz="1400" b="1" dirty="0" smtClean="0">
                <a:solidFill>
                  <a:schemeClr val="bg1"/>
                </a:solidFill>
              </a:rPr>
              <a:t>116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, 172001 (2016). 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9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8" grpId="0" animBg="1"/>
      <p:bldP spid="19" grpId="0"/>
      <p:bldP spid="25" grpId="0"/>
      <p:bldP spid="28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610"/>
  <p:tag name="DEFAULTHEIGHT" val="4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Y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06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= c_0(\rho) + \frac{c_2(\rho)}{M^2} + \frac{c_4(\rho)}{M^4}+&#10;\frac{c_6(\rho)}{M^6}+ \dots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45.0007"/>
  <p:tag name="PICTUREFILESIZE" val="3012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0 = \frac{1}{4 \pi^2} \Bigg(1+ \frac{\alpha_s}{\pi} \Bigg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4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162.9603"/>
  <p:tag name="PICTUREFILESIZE" val="1519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4 = -\frac{1}{12} \Bigg \langle \frac{\alpha_s}{\pi} G^2\Bigg \rangle_{\rho} + 2 m_s \langle \overline{s}s\rangle_{\rho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4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282.0005"/>
  <p:tag name="PICTUREFILESIZE" val="2657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2 = -\frac{3 m_s^2}{2 \pi^2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4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102.9602"/>
  <p:tag name="PICTUREFILESIZE" val="1004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6 = -2 \pi \alpha_s \Bigg[\langle (\overline{s} \gamma_{\mu} \gamma_5 \lambda^a s)^2 \rangle_{\rho} + \frac{2}{9} \langle(\overline{s} \gamma_{\mu} \lambda^a s) \displaystyle \sum_{q=u,d,s} (\overline{q} \gamma_{\mu} \lambda^a q)\rangle_{\rho} \Bigg]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556.9811"/>
  <p:tag name="PICTUREFILESIZE" val="5736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1}{M^2} \displaystyle \int^{\infty}_{0}ds&#10; e^{-\frac{s}{M^2}} \rho(s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0.9604"/>
  <p:tag name="PICTUREFILESIZE" val="2122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rho(s) = \rho_{\phi}(s) \Theta(s_0 - s) + c_0 \Theta(s - s_0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256"/>
  <p:tag name="ORIGWIDTH" val="357.0007"/>
  <p:tag name="PICTUREFILESIZE" val="2678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\rho_{\phi}(s) = c_0 s_0 + c_2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28.0005"/>
  <p:tag name="PICTUREFILESIZE" val="2184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 \rho_{\phi}(s) = \frac{c_0}{2} s_0^2 - c_4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37.9605"/>
  <p:tag name="PICTUREFILESIZE" val="243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^2 \rho_{\phi}(s) = \frac{c_0}{3} s_0^3 + c_6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50.9805"/>
  <p:tag name="PICTUREFILESIZE" val="2629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} = (1.55\pm0.02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6.9605"/>
  <p:tag name="PICTUREFILESIZE" val="1917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} = (1.55\pm0.01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6.9605"/>
  <p:tag name="PICTUREFILESIZE" val="1898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^{\ast}} = (1.55\pm0.02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4.9805"/>
  <p:tag name="PICTUREFILESIZE" val="2138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^{\ast}} = (1.55\pm0.01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4.9805"/>
  <p:tag name="PICTUREFILESIZE" val="2117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6 = -2 \pi \alpha_s \Bigg[\langle (\overline{s} \gamma_{\mu} \gamma_5 \lambda^a s)^2 \rangle + \frac{2}{9} \langle(\overline{s} \gamma_{\mu} \lambda^a s) \displaystyle \sum_{q=u,d,s} (\overline{q} \gamma_{\mu} \lambda^a q)\rangle \Bigg]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538.9811"/>
  <p:tag name="PICTUREFILESIZE" val="5647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meq -\frac{224}{81} \pi \alpha_s \kappa_0 \langle \overline{s}s \rangle^2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174.9604"/>
  <p:tag name="PICTUREFILESIZE" val="1695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m 1&#10;$}?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45.00008"/>
  <p:tag name="PICTUREFILESIZE" val="355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^2 \rho_{\phi}(s) = \frac{c_0}{3} s_0^3 + c_6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50.9805"/>
  <p:tag name="PICTUREFILESIZE" val="2629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T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5.96"/>
  <p:tag name="PICTUREFILESIZE" val="8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T = \frac{\sigma_{\gamma A \to \phi X}}{A \sigma_{\gamma N \to \phi X}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1167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30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48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27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14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73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33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70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13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_d = \frac{2}{27} \Bigg(&#10;m_N + \frac{23}{4} \sigma_{\pi N} + \frac{25}{2} \sigma_{sN}&#10;\Bigg) 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04.9806"/>
  <p:tag name="PICTUREFILESIZE" val="2236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N| \overline{s}s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81.96016"/>
  <p:tag name="PICTUREFILESIZE" val="640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R(s) = R_{\phi}(s) \Theta(s_0 - s) + c_0 \Theta(s - s_0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256"/>
  <p:tag name="ORIGWIDTH" val="366.9607"/>
  <p:tag name="PICTUREFILESIZE" val="2762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R(s) = R_{\phi}(s) \Theta(s_0 - s) + c_0 W(s,s_1,s_2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256"/>
  <p:tag name="ORIGWIDTH" val="384.9608"/>
  <p:tag name="PICTUREFILESIZE" val="2993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7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{\tiny{1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114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{\tiny{2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140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R_{\phi}(s) = c_0 s_0 + c_2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32.9805"/>
  <p:tag name="PICTUREFILESIZE" val="2246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 R_{\phi}(s) = \frac{c_0}{2} s_0^2 - c_4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43.0005"/>
  <p:tag name="PICTUREFILESIZE" val="2487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^2 R_{\phi}(s) = \frac{c_0}{3} s_0^3 + c_6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55.9606"/>
  <p:tag name="PICTUREFILESIZE" val="2682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+ \frac{1}{2W'}}_{0}ds R_{\phi}(s) = c_0 s_0 + c_2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80.9806"/>
  <p:tag name="PICTUREFILESIZE" val="282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+\frac{1}{2W'}}_{0}ds s R_{\phi}(s) = &#10;\frac{c_0}{2}\Big( s_0^2 + \frac{1}{12 W'^2} \Big) - c_4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403.9808"/>
  <p:tag name="PICTUREFILESIZE" val="4163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 + \frac{1}{2W'}}_{0}ds s^2 R_{\phi}(s) &#10;= \frac{c_0}{3} \Big( s_0^3 + \frac{s_0}{4W'^2} \Big) + c_6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405.0008"/>
  <p:tag name="PICTUREFILESIZE" val="4341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76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{\tiny{1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11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{\tiny{2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140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0 = \frac{s_1 + s_2}{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581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W' = \frac{1}{s_2 - s_1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08.0002"/>
  <p:tag name="PICTUREFILESIZE" val="60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s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7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63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_{\mu \nu}(q) = i \displaystyle \int d^4 x &#10;e^{iqx} \langle T[j_{\mu}(x) j_{\nu}(0)] \rangle_{\rho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51.0007"/>
  <p:tag name="PICTUREFILESIZE" val="3566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j_{\mu}(x) = \frac{1}{3} \overline{s}(x) \gamma_{\mu} s(x)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196.9804"/>
  <p:tag name="PICTUREFILESIZE" val="1890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63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s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7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63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s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78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to\Pi(q^2) = \frac{1}{\pi}&#10;\displaystyle\int^{\infty}_{0}&#10;ds \frac{\mathrm{Im} \Pi (s)}{s-q^2-i\epsilon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8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_{OPE}(M)&#10;=\frac{1}{\pi} \displaystyle \int^{\infty}_{0}ds&#10;\frac{1}{M^2} e^{-\frac{s}{M^2}}\mathrm{Im} \Pi(s)&#10;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61.9807"/>
  <p:tag name="PICTUREFILESIZE" val="3003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_{\mu \nu}(q) = i \displaystyle \int d^4 x &#10;e^{iqx} \langle T[j_{\mu}(x) j_{\nu}(0)] \rangle_{\rho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51.0007"/>
  <p:tag name="PICTUREFILESIZE" val="3566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0|O_n|0\rangle =&#10;\langle 0|\overline{q}q|0\rangle,\\&#10;\hspace*{39.1mm}\langle 0|G^a_{\mu\nu}G^{a\mu\nu}|0\rangle,\\&#10;\hspace*{39.1mm}\langle 0|\overline{q}\sigma_{\mu\nu}&#10;\frac{\lambda^a}{2}G^{a\mu\nu}q|0\rangle,\\&#10;\hspace*{39.1mm}\langle 0|\overline{q}q\overline{q}q|0\rangle,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6.9806"/>
  <p:tag name="PICTUREFILESIZE" val="5267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i\displaystyle\int d^4x e^{iqx} \langle 0|T\{&#10;\chi(x)\overline{\chi}(0)\}|0\rangle&#10;= C_I(q^2) I + \displaystyle \sum_n C_n(q^2)\langle 0|O_n&#10;|0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576.9612"/>
  <p:tag name="PICTUREFILESIZE" val="4807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c_6(\rho)}{M^6}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735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0(0) = 1 + \frac{\alpha_s}{\pi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42.9803"/>
  <p:tag name="PICTUREFILESIZE" val="845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0) = -6m_s^2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8.9603"/>
  <p:tag name="PICTUREFILESIZE" val="88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4(0) = \frac{\pi^2}{3} \langle \frac{\alpha_s}{\pi}G^2 \rangle&#10;+8\pi^2 m_s\langle \overline{s} s \rangle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94.9606"/>
  <p:tag name="PICTUREFILESIZE" val="227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c_6(0) = -\frac{448}{81}\kappa\pi^3\alpha_s \langle \overline{s} s \rangle^2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34.9605"/>
  <p:tag name="PICTUREFILESIZE" val="172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 \displaystyle \int^{\infty}_{0}ds&#10; e^{-\frac{s}{M^2}} \rho(s) = c_0(\rho) + \frac{c_2(\rho)}{M^2} + \frac{c_4(\rho)}{M^4}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44.9609"/>
  <p:tag name="PICTUREFILESIZE" val="4092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c_6(\rho)}{M^6}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735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0(\rho) = c_0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33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\rho) = c_2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5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4(\rho)= &#10;c_4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7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 \rho \Bigl[ -\frac{2}{27}M_N &#10;+\frac{56}{27}m_s \langle N|\overline{s}{s}|N\rangle 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74.9806"/>
  <p:tag name="PICTUREFILESIZE" val="2284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 \frac{4}{27} m_q\langle N|\overline{q}{q}|N\rangle +A^s_2 M_N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46.0005"/>
  <p:tag name="PICTUREFILESIZE" val="2067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7}{12} \frac{\alpha_s}{\pi} A_2^g M_N \Bi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6.9602"/>
  <p:tag name="PICTUREFILESIZE" val="1094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6(\rho)= &#10;c_6(0) 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5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\rho \Big[-\frac{896}{81} \kappa_N \pi^3 \alpha_s &#10; \langle \overline{s}{s}\rangle&#10;\langle N| \overline{s}{s}| N 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0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5}{6}A^s_4 M^3_N \Bi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89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 \overline{s}s \rangle_{\rho} = \langle \overline{s}s \rangle_{0}&#10;+ \langle N| \overline{s}s|N\rangle \rho 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97.9606"/>
  <p:tag name="PICTUREFILESIZE" val="1848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 \displaystyle \int^{\infty}_{0}ds&#10; e^{-\frac{s}{M^2}} \rho(s) = c_0(\rho) + \frac{c_2(\rho)}{M^2} + \frac{c_4(\rho)}{M^4}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44.9609"/>
  <p:tag name="PICTUREFILESIZE" val="4092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 \langle N | \overline{s}s 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238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 \frac{\partial m_N}{\partial m_s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135.0002"/>
  <p:tag name="PICTUREFILESIZE" val="1162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105(41)(37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43.0005"/>
  <p:tag name="PICTUREFILESIZE" val="1562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32.3(4.7)(4.9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59.9806"/>
  <p:tag name="PICTUREFILESIZE" val="1644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41.05(8.2)(^{+1.09}_{-0.69}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94.0006"/>
  <p:tag name="PICTUREFILESIZE" val="2223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35(12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452"/>
  <p:tag name="BOXHEIGHT" val="335"/>
  <p:tag name="BOXFONT" val="10"/>
  <p:tag name="BOXWRAP" val="False"/>
  <p:tag name="WORKAROUNDTRANSPARENCYBUG" val="False"/>
  <p:tag name="ALLOWFONTSUBSTITUTION" val="False"/>
  <p:tag name="BITMAPFORMAT" val="pngmono"/>
  <p:tag name="ORIGWIDTH" val="186.0004"/>
  <p:tag name="PICTUREFILESIZE" val="1202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f_{T_s} = \frac{\sigma_{sN}}{m_N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452"/>
  <p:tag name="BOXHEIGHT" val="335"/>
  <p:tag name="BOXFONT" val="10"/>
  <p:tag name="BOXWRAP" val="False"/>
  <p:tag name="WORKAROUNDTRANSPARENCYBUG" val="False"/>
  <p:tag name="ALLOWFONTSUBSTITUTION" val="False"/>
  <p:tag name="BITMAPFORMAT" val="pngmono"/>
  <p:tag name="ORIGWIDTH" val="90.96016"/>
  <p:tag name="PICTUREFILESIZE" val="71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gma_{sN} = m_s \langle N| \overline{s}s |N \rangle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77.0004"/>
  <p:tag name="PICTUREFILESIZE" val="1592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1 - &#10;k_1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3.9803"/>
  <p:tag name="PICTUREFILESIZE" val="1976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0.034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35.9603"/>
  <p:tag name="PICTUREFILESIZE" val="1000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\Gamma_{\phi}(\rho)}{\Gamma_{\phi}(0)} = 1 + &#10;k_2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2.9603"/>
  <p:tag name="PICTUREFILESIZE" val="1826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2.6 \pm 1.5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85.98016"/>
  <p:tag name="PICTUREFILESIZE" val="653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0.966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9.9605"/>
  <p:tag name="PICTUREFILESIZE" val="2405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sigma_{sN} \sim 160\,\pm\,50$ MeV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3.9605"/>
  <p:tag name="PICTUREFILESIZE" val="1639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_{\mu \nu}(q) = i \displaystyle \int d^4 x &#10;e^{iqx} \langle T[j_{\mu}(x) j_{\nu}(0)] \rangle_{\rho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51.0007"/>
  <p:tag name="PICTUREFILESIZE" val="3566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j_{\mu}(x) = \frac{1}{3} \overline{s}(x) \gamma_{\mu} s(x)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196.9804"/>
  <p:tag name="PICTUREFILESIZE" val="1890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(q^2) = \frac{1}{3 q^2} \Pi^{\mu}_{\mu}(q) 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171.0003"/>
  <p:tag name="PICTUREFILESIZE" val="176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mathrm{Im} \Pi(q^2) = \frac{\mathrm{Im} \Pi_{\phi}(q^2)}{q^2 g^2_{\phi}} &#10;\Bigg|\frac{(1-a_{\phi})q^2 - \mathring{m}^2_{\phi}}{q^2 - \mathring{m}^2_{\phi} - \Pi_{\phi}(q^2)}\Bigg|^2 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756"/>
  <p:tag name="BOXHEIGHT" val="470"/>
  <p:tag name="BOXFONT" val="10"/>
  <p:tag name="BOXWRAP" val="False"/>
  <p:tag name="WORKAROUNDTRANSPARENCYBUG" val="False"/>
  <p:tag name="ALLOWFONTSUBSTITUTION" val="False"/>
  <p:tag name="BITMAPFORMAT" val="png256"/>
  <p:tag name="ORIGWIDTH" val="342.9607"/>
  <p:tag name="PICTUREFILESIZE" val="4733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phi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46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overline{K}^0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8.98008"/>
  <p:tag name="PICTUREFILESIZE" val="344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0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7.96008"/>
  <p:tag name="PICTUREFILESIZE" val="340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\sigma(e^+ e^- \to K^+ K^-)}&#10;{\sigma(e^+ e^- \to \mu^+ \mu^-)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44.9603"/>
  <p:tag name="PICTUREFILESIZE" val="1763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phi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467"/>
</p:tagLst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7854</TotalTime>
  <Words>1633</Words>
  <Application>Microsoft Office PowerPoint</Application>
  <PresentationFormat>ワイド画面</PresentationFormat>
  <Paragraphs>251</Paragraphs>
  <Slides>40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51" baseType="lpstr">
      <vt:lpstr>Arial Unicode MS</vt:lpstr>
      <vt:lpstr>Microsoft JhengHei UI Light</vt:lpstr>
      <vt:lpstr>Microsoft YaHei Light</vt:lpstr>
      <vt:lpstr>ＭＳ Ｐゴシック</vt:lpstr>
      <vt:lpstr>Arial</vt:lpstr>
      <vt:lpstr>Calibri</vt:lpstr>
      <vt:lpstr>Calibri Light</vt:lpstr>
      <vt:lpstr>Century</vt:lpstr>
      <vt:lpstr>Segoe UI Symbol</vt:lpstr>
      <vt:lpstr>Symbol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QCD sum rules</vt:lpstr>
      <vt:lpstr>More on the OPE in matter</vt:lpstr>
      <vt:lpstr>Structure of QCD sum rules for the phi meson</vt:lpstr>
      <vt:lpstr>PowerPoint プレゼンテーション</vt:lpstr>
      <vt:lpstr>The strangeness content of the nucleon: results from lattice QCD</vt:lpstr>
      <vt:lpstr>Recent results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Other experimental results</vt:lpstr>
      <vt:lpstr>The strangeness content of the nucleon: </vt:lpstr>
      <vt:lpstr>In-nucleus decay fractions for E325 kinematics</vt:lpstr>
      <vt:lpstr>PowerPoint プレゼンテーション</vt:lpstr>
      <vt:lpstr>Results of test-analysis (using MEM)</vt:lpstr>
      <vt:lpstr>Results of test-analysis (using MEM)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Philipp Gubler</dc:creator>
  <cp:lastModifiedBy>Philipp Gubler</cp:lastModifiedBy>
  <cp:revision>341</cp:revision>
  <dcterms:created xsi:type="dcterms:W3CDTF">2015-06-06T17:53:30Z</dcterms:created>
  <dcterms:modified xsi:type="dcterms:W3CDTF">2016-07-25T15:09:20Z</dcterms:modified>
</cp:coreProperties>
</file>