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8"/>
  </p:notesMasterIdLst>
  <p:sldIdLst>
    <p:sldId id="256" r:id="rId2"/>
    <p:sldId id="291" r:id="rId3"/>
    <p:sldId id="321" r:id="rId4"/>
    <p:sldId id="315" r:id="rId5"/>
    <p:sldId id="322" r:id="rId6"/>
    <p:sldId id="298" r:id="rId7"/>
    <p:sldId id="300" r:id="rId8"/>
    <p:sldId id="299" r:id="rId9"/>
    <p:sldId id="309" r:id="rId10"/>
    <p:sldId id="316" r:id="rId11"/>
    <p:sldId id="295" r:id="rId12"/>
    <p:sldId id="264" r:id="rId13"/>
    <p:sldId id="277" r:id="rId14"/>
    <p:sldId id="278" r:id="rId15"/>
    <p:sldId id="313" r:id="rId16"/>
    <p:sldId id="266" r:id="rId17"/>
    <p:sldId id="301" r:id="rId18"/>
    <p:sldId id="268" r:id="rId19"/>
    <p:sldId id="269" r:id="rId20"/>
    <p:sldId id="270" r:id="rId21"/>
    <p:sldId id="311" r:id="rId22"/>
    <p:sldId id="324" r:id="rId23"/>
    <p:sldId id="279" r:id="rId24"/>
    <p:sldId id="317" r:id="rId25"/>
    <p:sldId id="325" r:id="rId26"/>
    <p:sldId id="29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8967" autoAdjust="0"/>
  </p:normalViewPr>
  <p:slideViewPr>
    <p:cSldViewPr>
      <p:cViewPr varScale="1">
        <p:scale>
          <a:sx n="62" d="100"/>
          <a:sy n="62" d="100"/>
        </p:scale>
        <p:origin x="7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6B63-965E-42CA-A90D-85BDCD6FE8ED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AE0F-A011-41B7-B8B9-29EBEEFF85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82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EEF6C-04E7-480B-BC30-FBC57DB460B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81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1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7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9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84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1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0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3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4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75FC-2390-402D-AFA5-3FFC3057059B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DD33-9D9F-4C1C-B5C2-510BC04328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4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58.png"/><Relationship Id="rId7" Type="http://schemas.openxmlformats.org/officeDocument/2006/relationships/image" Target="../media/image6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78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microsoft.com/office/2007/relationships/hdphoto" Target="../media/hdphoto4.wdp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emf"/><Relationship Id="rId3" Type="http://schemas.openxmlformats.org/officeDocument/2006/relationships/image" Target="../media/image9.emf"/><Relationship Id="rId7" Type="http://schemas.openxmlformats.org/officeDocument/2006/relationships/image" Target="../media/image6.w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8066" y="2222773"/>
            <a:ext cx="8458200" cy="1370583"/>
          </a:xfrm>
        </p:spPr>
        <p:txBody>
          <a:bodyPr>
            <a:norm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ucleon spi</a:t>
            </a:r>
            <a:r>
              <a:rPr lang="en-US" altLang="ja-JP" dirty="0" smtClean="0"/>
              <a:t>n decomposition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2060"/>
                </a:solidFill>
              </a:rPr>
              <a:t>Yoshitaka </a:t>
            </a:r>
            <a:r>
              <a:rPr lang="en-US" altLang="ja-JP" dirty="0" err="1" smtClean="0">
                <a:solidFill>
                  <a:srgbClr val="002060"/>
                </a:solidFill>
              </a:rPr>
              <a:t>Hatta</a:t>
            </a:r>
            <a:endParaRPr lang="en-US" altLang="ja-JP" dirty="0" smtClean="0">
              <a:solidFill>
                <a:srgbClr val="002060"/>
              </a:solidFill>
            </a:endParaRPr>
          </a:p>
          <a:p>
            <a:r>
              <a:rPr lang="en-US" altLang="ja-JP" dirty="0" smtClean="0">
                <a:solidFill>
                  <a:srgbClr val="002060"/>
                </a:solidFill>
              </a:rPr>
              <a:t>(Yukawa institute, Kyoto U.)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4" name="pptTeX_Preamble" descr="\documentclass[5pt]{article}&#10;\pagestyle{empty}&#10;\usepackage{amsmath}&#10;\usepackage[dvips]{color}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436" y="-143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Lattice test of spin sum rule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3" y="847112"/>
            <a:ext cx="4325245" cy="293956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44906" y="1299682"/>
            <a:ext cx="243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Alexandrou</a:t>
            </a:r>
            <a:r>
              <a:rPr kumimoji="1" lang="en-US" altLang="ja-JP" dirty="0" smtClean="0">
                <a:solidFill>
                  <a:srgbClr val="0070C0"/>
                </a:solidFill>
              </a:rPr>
              <a:t> et al. (2013)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47456" y="4163379"/>
            <a:ext cx="7113559" cy="25059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96500" y="3268213"/>
            <a:ext cx="183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Deka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et al. (2015)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8179" y="3645024"/>
            <a:ext cx="34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`Disconnected insertions’ included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6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9775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Two spin communities divided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449609" y="5533655"/>
            <a:ext cx="7442871" cy="1155449"/>
            <a:chOff x="1449609" y="5533655"/>
            <a:chExt cx="7442871" cy="1155449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9609" y="5981218"/>
              <a:ext cx="7442871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 accessible from GPD measured at </a:t>
              </a:r>
              <a:r>
                <a:rPr kumimoji="1" lang="en-US" altLang="ja-JP" sz="2000" dirty="0" err="1" smtClean="0">
                  <a:solidFill>
                    <a:srgbClr val="FF0000"/>
                  </a:solidFill>
                </a:rPr>
                <a:t>JLab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, COMPASS, HERMES,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J-PARC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  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also calculable in lattice QCD</a:t>
              </a:r>
              <a:endParaRPr kumimoji="1" lang="en-US" altLang="ja-JP" sz="2000" dirty="0" smtClean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3485318" y="5533655"/>
              <a:ext cx="150578" cy="447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4422880" y="5533655"/>
              <a:ext cx="77112" cy="447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4372434" y="3058240"/>
            <a:ext cx="2637004" cy="1188605"/>
            <a:chOff x="4372434" y="3058240"/>
            <a:chExt cx="2637004" cy="1188605"/>
          </a:xfrm>
        </p:grpSpPr>
        <p:cxnSp>
          <p:nvCxnSpPr>
            <p:cNvPr id="21" name="直線矢印コネクタ 20"/>
            <p:cNvCxnSpPr/>
            <p:nvPr/>
          </p:nvCxnSpPr>
          <p:spPr>
            <a:xfrm flipH="1" flipV="1">
              <a:off x="4867146" y="3079230"/>
              <a:ext cx="150578" cy="447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6091282" y="3058240"/>
              <a:ext cx="77112" cy="44756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372434" y="3538959"/>
              <a:ext cx="2637004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 not measured yet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not even well-defined?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338754" y="3130248"/>
            <a:ext cx="1508887" cy="1513370"/>
            <a:chOff x="1338754" y="3130248"/>
            <a:chExt cx="1508887" cy="1513370"/>
          </a:xfrm>
        </p:grpSpPr>
        <p:cxnSp>
          <p:nvCxnSpPr>
            <p:cNvPr id="25" name="直線矢印コネクタ 24"/>
            <p:cNvCxnSpPr/>
            <p:nvPr/>
          </p:nvCxnSpPr>
          <p:spPr>
            <a:xfrm flipV="1">
              <a:off x="2110259" y="3130248"/>
              <a:ext cx="0" cy="1513370"/>
            </a:xfrm>
            <a:prstGeom prst="straightConnector1">
              <a:avLst/>
            </a:prstGeom>
            <a:ln w="571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正方形/長方形 2"/>
            <p:cNvSpPr/>
            <p:nvPr/>
          </p:nvSpPr>
          <p:spPr>
            <a:xfrm>
              <a:off x="1338754" y="3512588"/>
              <a:ext cx="1503234" cy="6725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23505" y="3828871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372878" y="3525683"/>
              <a:ext cx="1474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 common and</a:t>
              </a:r>
            </a:p>
            <a:p>
              <a:r>
                <a:rPr lang="en-US" altLang="ja-JP" dirty="0"/>
                <a:t> </a:t>
              </a:r>
              <a:r>
                <a:rPr kumimoji="1" lang="en-US" altLang="ja-JP" dirty="0" smtClean="0"/>
                <a:t>well-known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910220" y="4254618"/>
            <a:ext cx="4126276" cy="1262994"/>
            <a:chOff x="5017724" y="4254618"/>
            <a:chExt cx="4126276" cy="1262994"/>
          </a:xfrm>
        </p:grpSpPr>
        <p:sp>
          <p:nvSpPr>
            <p:cNvPr id="26" name="角丸四角形 25"/>
            <p:cNvSpPr/>
            <p:nvPr/>
          </p:nvSpPr>
          <p:spPr>
            <a:xfrm>
              <a:off x="5460802" y="4556723"/>
              <a:ext cx="3683198" cy="96088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Define rigorously.</a:t>
              </a:r>
            </a:p>
            <a:p>
              <a:pPr algn="ctr"/>
              <a:r>
                <a:rPr lang="en-US" altLang="ja-JP" sz="2400" dirty="0" smtClean="0"/>
                <a:t>Must be related to GPD!</a:t>
              </a:r>
            </a:p>
          </p:txBody>
        </p:sp>
        <p:sp>
          <p:nvSpPr>
            <p:cNvPr id="27" name="曲折矢印 26"/>
            <p:cNvSpPr/>
            <p:nvPr/>
          </p:nvSpPr>
          <p:spPr>
            <a:xfrm rot="16200000">
              <a:off x="5045156" y="4227186"/>
              <a:ext cx="813816" cy="868680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72824" y="1635571"/>
            <a:ext cx="20059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Jaffe-</a:t>
            </a:r>
            <a:r>
              <a:rPr kumimoji="1" lang="en-US" altLang="ja-JP" sz="2400" dirty="0" err="1" smtClean="0"/>
              <a:t>Manohar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647" y="4078772"/>
            <a:ext cx="3529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Ji</a:t>
            </a:r>
            <a:endParaRPr kumimoji="1" lang="ja-JP" altLang="en-US" sz="2400" dirty="0"/>
          </a:p>
        </p:txBody>
      </p:sp>
      <p:pic>
        <p:nvPicPr>
          <p:cNvPr id="31" name="図 30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0" y="2251261"/>
            <a:ext cx="6380072" cy="961715"/>
          </a:xfrm>
          <a:prstGeom prst="rect">
            <a:avLst/>
          </a:prstGeom>
        </p:spPr>
      </p:pic>
      <p:pic>
        <p:nvPicPr>
          <p:cNvPr id="6" name="図 5" descr="%pptTeX&#10;\begin{document}&#10;\begin{eqnarray*}&#10;\frac{1}{2}=\frac{1}{2}\Delta \Sigma + L^q_{\rm{Ji}} + J^g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4651452"/>
            <a:ext cx="4300873" cy="961713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2597919" y="1235461"/>
            <a:ext cx="5214441" cy="1134844"/>
            <a:chOff x="2597919" y="1235461"/>
            <a:chExt cx="5214441" cy="1134844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597919" y="1235461"/>
              <a:ext cx="5214441" cy="400110"/>
            </a:xfrm>
            <a:prstGeom prst="rect">
              <a:avLst/>
            </a:prstGeom>
            <a:solidFill>
              <a:srgbClr val="FFFF00"/>
            </a:solidFill>
            <a:ln w="31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 measured by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PHENIX, STAR, COMPASS, HERMES</a:t>
              </a: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H="1">
              <a:off x="3491880" y="1691290"/>
              <a:ext cx="164706" cy="6790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/>
            <p:cNvSpPr txBox="1"/>
            <p:nvPr/>
          </p:nvSpPr>
          <p:spPr>
            <a:xfrm>
              <a:off x="5002226" y="1619130"/>
              <a:ext cx="280897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Nonexistent in Ji’s scheme…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1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418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Complete decomposition</a:t>
            </a:r>
            <a:endParaRPr kumimoji="1" lang="ja-JP" alt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1" y="1416551"/>
            <a:ext cx="7663417" cy="27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20984" y="1052736"/>
            <a:ext cx="4223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Chen, Lu, Sun, Wang, Goldman (2008)</a:t>
            </a:r>
          </a:p>
          <a:p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                                  Wakamatsu (2010)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                                                 Y.H. (2011)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4928" y="5483896"/>
            <a:ext cx="584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Gauge invariant completion of Jaffe-</a:t>
            </a:r>
            <a:r>
              <a:rPr kumimoji="1" lang="en-US" altLang="ja-JP" sz="2400" dirty="0" err="1" smtClean="0"/>
              <a:t>Manohar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456" y="4526451"/>
            <a:ext cx="1447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   where</a:t>
            </a:r>
          </a:p>
          <a:p>
            <a:r>
              <a:rPr kumimoji="1" lang="en-US" altLang="ja-JP" sz="2000" dirty="0" smtClean="0"/>
              <a:t> (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my</a:t>
            </a:r>
            <a:r>
              <a:rPr kumimoji="1" lang="en-US" altLang="ja-JP" sz="2000" dirty="0" smtClean="0"/>
              <a:t> choice)</a:t>
            </a:r>
            <a:endParaRPr kumimoji="1" lang="ja-JP" altLang="en-US" sz="2000" dirty="0"/>
          </a:p>
        </p:txBody>
      </p:sp>
      <p:pic>
        <p:nvPicPr>
          <p:cNvPr id="12" name="図 11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63" y="6048710"/>
            <a:ext cx="4357675" cy="656864"/>
          </a:xfrm>
          <a:prstGeom prst="rect">
            <a:avLst/>
          </a:prstGeom>
        </p:spPr>
      </p:pic>
      <p:pic>
        <p:nvPicPr>
          <p:cNvPr id="6" name="図 5" descr="%pptTeX&#10;\begin{document}&#10;\begin{eqnarray*}&#10;\color{red} A^\mu_{phys} = \frac{1}{D^+}F^{+\mu} \qquad D_{pure}^\mu=D^\mu-iA_{phys}^\mu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43" y="4653136"/>
            <a:ext cx="4993685" cy="54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966" y="2495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OAM from the Wigner distribution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89265" y="4315120"/>
            <a:ext cx="22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Lorce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Pasquini</a:t>
            </a:r>
            <a:r>
              <a:rPr kumimoji="1" lang="en-US" altLang="ja-JP" dirty="0" smtClean="0">
                <a:solidFill>
                  <a:srgbClr val="002060"/>
                </a:solidFill>
              </a:rPr>
              <a:t> (2011)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757" y="1429818"/>
            <a:ext cx="354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Wigner distribution in QCD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34656" y="1491373"/>
            <a:ext cx="23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Belitsky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Ji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Yuan (2003)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42059" y="5824658"/>
            <a:ext cx="328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Which</a:t>
            </a:r>
            <a:r>
              <a:rPr kumimoji="1" lang="en-US" altLang="ja-JP" sz="2800" dirty="0" smtClean="0"/>
              <a:t> OAM is this??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293096"/>
            <a:ext cx="10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Define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880317" y="2857213"/>
            <a:ext cx="2276585" cy="940345"/>
            <a:chOff x="5165285" y="2993822"/>
            <a:chExt cx="2276585" cy="940345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5165285" y="3534057"/>
              <a:ext cx="227658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Need a Wilson line !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6162542" y="2993822"/>
              <a:ext cx="55192" cy="5402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 descr="%pptTeX&#10;\begin{document}&#10;\begin{eqnarray*}&#10;L^{q}=\int \!dx\int \!\!d^2b_\perp d^2k_\perp (\vec{b}_\perp \times \vec{k}_\perp)_z W^{q}(x,\vec{b}_\perp,\vec{k}_\perp) 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" y="4923923"/>
            <a:ext cx="7277133" cy="791124"/>
          </a:xfrm>
          <a:prstGeom prst="rect">
            <a:avLst/>
          </a:prstGeom>
        </p:spPr>
      </p:pic>
      <p:pic>
        <p:nvPicPr>
          <p:cNvPr id="19" name="図 18" descr="%pptTeX&#10;\begin{document}&#10;\begin{eqnarray*}&#10;&amp;&amp;W(x,\vec{k}_\perp,\vec{b}_\perp) \\&amp;&amp;=\int \frac{d^2\Delta_\perp}{(2\pi)^2} &#10;\int \frac{dz^-d^2z_\perp}{16\pi^3}e^{ixP^+z^- -i\vec{k}_\perp\cdot \vec{z}_\perp}\langle P-\frac{\Delta}{2}|\bar{q}(b-\frac{z}{2})\gamma^+ q(b+\frac{z}{2})|P+\frac{\Delta}{2}\rangle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2" y="1987905"/>
            <a:ext cx="7585364" cy="9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矢印コネクタ 15"/>
          <p:cNvCxnSpPr/>
          <p:nvPr/>
        </p:nvCxnSpPr>
        <p:spPr>
          <a:xfrm flipH="1" flipV="1">
            <a:off x="6207463" y="3032234"/>
            <a:ext cx="2553011" cy="242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6199677" y="3032234"/>
            <a:ext cx="2553011" cy="242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7478908" y="4560681"/>
            <a:ext cx="149512" cy="16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484404" y="3893132"/>
            <a:ext cx="149512" cy="16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81840" y="3057128"/>
            <a:ext cx="1287545" cy="1599630"/>
            <a:chOff x="6056437" y="3995732"/>
            <a:chExt cx="1416300" cy="1759593"/>
          </a:xfrm>
        </p:grpSpPr>
        <p:cxnSp>
          <p:nvCxnSpPr>
            <p:cNvPr id="18" name="直線コネクタ 17"/>
            <p:cNvCxnSpPr/>
            <p:nvPr/>
          </p:nvCxnSpPr>
          <p:spPr>
            <a:xfrm flipH="1" flipV="1">
              <a:off x="6444664" y="3997224"/>
              <a:ext cx="1028073" cy="1008112"/>
            </a:xfrm>
            <a:prstGeom prst="line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6056437" y="4356902"/>
              <a:ext cx="1404156" cy="139842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6343744" y="4077072"/>
              <a:ext cx="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1" name="直線コネクタ 5120"/>
            <p:cNvCxnSpPr/>
            <p:nvPr/>
          </p:nvCxnSpPr>
          <p:spPr>
            <a:xfrm flipV="1">
              <a:off x="6070547" y="3995732"/>
              <a:ext cx="376049" cy="3787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25" name="直線矢印コネクタ 5124"/>
          <p:cNvCxnSpPr/>
          <p:nvPr/>
        </p:nvCxnSpPr>
        <p:spPr>
          <a:xfrm flipV="1">
            <a:off x="7544174" y="3961786"/>
            <a:ext cx="43615" cy="73914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 bwMode="auto">
          <a:xfrm>
            <a:off x="107504" y="260648"/>
            <a:ext cx="7584010" cy="461665"/>
            <a:chOff x="83128" y="260648"/>
            <a:chExt cx="7584010" cy="461665"/>
          </a:xfrm>
        </p:grpSpPr>
        <p:sp>
          <p:nvSpPr>
            <p:cNvPr id="5132" name="テキスト ボックス 5131"/>
            <p:cNvSpPr txBox="1"/>
            <p:nvPr/>
          </p:nvSpPr>
          <p:spPr bwMode="auto">
            <a:xfrm>
              <a:off x="6462962" y="284054"/>
              <a:ext cx="1204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2060"/>
                  </a:solidFill>
                </a:rPr>
                <a:t>YH (2011)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5133" name="テキスト ボックス 5132"/>
            <p:cNvSpPr txBox="1"/>
            <p:nvPr/>
          </p:nvSpPr>
          <p:spPr bwMode="auto">
            <a:xfrm>
              <a:off x="83128" y="260648"/>
              <a:ext cx="6157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C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anonical</a:t>
              </a:r>
              <a:r>
                <a:rPr kumimoji="1" lang="en-US" altLang="ja-JP" sz="2400" dirty="0" smtClean="0">
                  <a:solidFill>
                    <a:srgbClr val="C00000"/>
                  </a:solidFill>
                </a:rPr>
                <a:t> </a:t>
              </a:r>
              <a:r>
                <a:rPr kumimoji="1" lang="en-US" altLang="ja-JP" sz="2400" dirty="0" smtClean="0"/>
                <a:t>OAM from the light-cone Wilson line</a:t>
              </a:r>
              <a:endParaRPr kumimoji="1" lang="ja-JP" altLang="en-US" sz="2400" dirty="0"/>
            </a:p>
          </p:txBody>
        </p:sp>
      </p:grpSp>
      <p:pic>
        <p:nvPicPr>
          <p:cNvPr id="11" name="図 10" descr="%pptTeX&#10;\begin{document}&#10;\begin{eqnarray*}&#10;b+\frac{z}{2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34489"/>
            <a:ext cx="599394" cy="482543"/>
          </a:xfrm>
          <a:prstGeom prst="rect">
            <a:avLst/>
          </a:prstGeom>
        </p:spPr>
      </p:pic>
      <p:pic>
        <p:nvPicPr>
          <p:cNvPr id="14" name="図 13" descr="%pptTeX&#10;\begin{document}&#10;\begin{eqnarray*}&#10;b-\frac{z}{2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27" y="4770411"/>
            <a:ext cx="659333" cy="530797"/>
          </a:xfrm>
          <a:prstGeom prst="rect">
            <a:avLst/>
          </a:prstGeom>
        </p:spPr>
      </p:pic>
      <p:pic>
        <p:nvPicPr>
          <p:cNvPr id="21" name="図 20" descr="%pptTeX&#10;\begin{document}&#10;\begin{eqnarray*}&#10;x^+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56" y="2618865"/>
            <a:ext cx="394715" cy="306079"/>
          </a:xfrm>
          <a:prstGeom prst="rect">
            <a:avLst/>
          </a:prstGeom>
        </p:spPr>
      </p:pic>
      <p:pic>
        <p:nvPicPr>
          <p:cNvPr id="26" name="図 25" descr="%pptTeX&#10;\begin{document}&#10;\begin{eqnarray*}&#10;x^-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95" y="2708920"/>
            <a:ext cx="389697" cy="220778"/>
          </a:xfrm>
          <a:prstGeom prst="rect">
            <a:avLst/>
          </a:prstGeom>
        </p:spPr>
      </p:pic>
      <p:pic>
        <p:nvPicPr>
          <p:cNvPr id="12" name="図 11" descr="%pptTeX&#10;\begin{document}&#10;\begin{eqnarray*}&#10;\int \vec{b}\times \vec{k} W_{light-cone}(\vec{b},\vec{k}) =\langle \bar{\psi}\vec{b}\times i\overleftrightarrow{D}_{pure}\psi\rangle&#10;\end{eqnarray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8" y="1052605"/>
            <a:ext cx="6680047" cy="791124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2887" y="2707727"/>
            <a:ext cx="4941161" cy="2353767"/>
            <a:chOff x="62887" y="2707727"/>
            <a:chExt cx="4941161" cy="2353767"/>
          </a:xfrm>
        </p:grpSpPr>
        <p:sp>
          <p:nvSpPr>
            <p:cNvPr id="5131" name="テキスト ボックス 5130"/>
            <p:cNvSpPr txBox="1"/>
            <p:nvPr/>
          </p:nvSpPr>
          <p:spPr bwMode="auto">
            <a:xfrm>
              <a:off x="1447447" y="3186757"/>
              <a:ext cx="24520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Ji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, </a:t>
              </a:r>
              <a:r>
                <a:rPr kumimoji="1" lang="en-US" altLang="ja-JP" sz="2000" dirty="0" err="1" smtClean="0">
                  <a:solidFill>
                    <a:srgbClr val="002060"/>
                  </a:solidFill>
                </a:rPr>
                <a:t>Xiong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, Yuan  (2012)</a:t>
              </a:r>
            </a:p>
          </p:txBody>
        </p:sp>
        <p:sp>
          <p:nvSpPr>
            <p:cNvPr id="5134" name="テキスト ボックス 5133"/>
            <p:cNvSpPr txBox="1"/>
            <p:nvPr/>
          </p:nvSpPr>
          <p:spPr bwMode="auto">
            <a:xfrm>
              <a:off x="62887" y="2707727"/>
              <a:ext cx="4941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 Ji’s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400" dirty="0" smtClean="0"/>
                <a:t>OAM from the straight Wilson line</a:t>
              </a:r>
              <a:endParaRPr kumimoji="1" lang="ja-JP" altLang="en-US" sz="2400" dirty="0"/>
            </a:p>
          </p:txBody>
        </p:sp>
        <p:pic>
          <p:nvPicPr>
            <p:cNvPr id="20" name="図 19" descr="%pptTeX&#10;\begin{document}&#10;\begin{eqnarray*}&#10;\int \vec{b}\times \vec{k} W_{straight}(\vec{b},\vec{k}) \nonumber \\&#10; =\langle \bar{\psi}\vec{b}\times i\overleftrightarrow{D}\psi\rangle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68" y="3666573"/>
              <a:ext cx="3338350" cy="1394921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219547" y="5549170"/>
            <a:ext cx="8250705" cy="1122174"/>
            <a:chOff x="219547" y="5549170"/>
            <a:chExt cx="8250705" cy="1122174"/>
          </a:xfrm>
        </p:grpSpPr>
        <p:grpSp>
          <p:nvGrpSpPr>
            <p:cNvPr id="31" name="グループ化 30"/>
            <p:cNvGrpSpPr/>
            <p:nvPr/>
          </p:nvGrpSpPr>
          <p:grpSpPr bwMode="auto">
            <a:xfrm>
              <a:off x="5708599" y="5922097"/>
              <a:ext cx="2761653" cy="749247"/>
              <a:chOff x="5140922" y="5925646"/>
              <a:chExt cx="2761653" cy="749247"/>
            </a:xfrm>
          </p:grpSpPr>
          <p:sp>
            <p:nvSpPr>
              <p:cNvPr id="24" name="テキスト ボックス 23"/>
              <p:cNvSpPr txBox="1"/>
              <p:nvPr/>
            </p:nvSpPr>
            <p:spPr bwMode="auto">
              <a:xfrm>
                <a:off x="5140922" y="5925646"/>
                <a:ext cx="2761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Torque</a:t>
                </a:r>
                <a:r>
                  <a:rPr kumimoji="1" lang="en-US" altLang="ja-JP" sz="2000" dirty="0" smtClean="0"/>
                  <a:t> acting on a quark</a:t>
                </a:r>
                <a:endParaRPr kumimoji="1" lang="ja-JP" altLang="en-US" sz="2000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 bwMode="auto">
              <a:xfrm>
                <a:off x="5944487" y="6274783"/>
                <a:ext cx="1826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solidFill>
                      <a:srgbClr val="002060"/>
                    </a:solidFill>
                  </a:rPr>
                  <a:t>Burkardt</a:t>
                </a:r>
                <a:r>
                  <a:rPr kumimoji="1" lang="en-US" altLang="ja-JP" sz="2000" dirty="0" smtClean="0">
                    <a:solidFill>
                      <a:srgbClr val="002060"/>
                    </a:solidFill>
                  </a:rPr>
                  <a:t> (2012)</a:t>
                </a:r>
                <a:endParaRPr kumimoji="1" lang="ja-JP" altLang="en-US" sz="2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219547" y="5549170"/>
              <a:ext cx="1853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`Potential’ </a:t>
              </a:r>
              <a:r>
                <a:rPr lang="en-US" altLang="ja-JP" sz="2000" dirty="0" smtClean="0"/>
                <a:t>OAM</a:t>
              </a:r>
              <a:endParaRPr kumimoji="1" lang="ja-JP" altLang="en-US" sz="2000" dirty="0"/>
            </a:p>
          </p:txBody>
        </p:sp>
        <p:pic>
          <p:nvPicPr>
            <p:cNvPr id="5" name="図 4" descr="%pptTeX&#10;\begin{document}&#10;\begin{eqnarray*}&#10;L_{pot}\equiv L^q_{\rm{Ji}}-L^q_{can}=\int \!\! dx^-  \langle \vec{b}\times \vec{F}\rangle&#10;\end{eqnarray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09" y="5922097"/>
              <a:ext cx="4774283" cy="719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6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" y="1811995"/>
            <a:ext cx="6145102" cy="38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99066" y="1331557"/>
            <a:ext cx="389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Engelhardt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talk at POETIC VI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61259" y="4614817"/>
            <a:ext cx="200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Jaffe-Manohar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755699" y="4509120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393553" y="3017153"/>
            <a:ext cx="440432" cy="656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928722" y="25507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Ji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3405" y="187379"/>
            <a:ext cx="390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 v</a:t>
            </a:r>
            <a:r>
              <a:rPr lang="en-US" altLang="ja-JP" sz="3600" dirty="0" smtClean="0"/>
              <a:t>s.         on a lattice</a:t>
            </a:r>
            <a:r>
              <a:rPr kumimoji="1" lang="en-US" altLang="ja-JP" sz="3600" dirty="0" smtClean="0"/>
              <a:t> </a:t>
            </a:r>
            <a:endParaRPr kumimoji="1" lang="ja-JP" altLang="en-US" sz="36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067944" y="5877272"/>
            <a:ext cx="25922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985932" y="5962221"/>
            <a:ext cx="179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</a:t>
            </a:r>
            <a:r>
              <a:rPr kumimoji="1" lang="en-US" altLang="ja-JP" sz="2400" dirty="0" smtClean="0"/>
              <a:t>taple length</a:t>
            </a:r>
            <a:endParaRPr kumimoji="1" lang="ja-JP" altLang="en-US" sz="2400" dirty="0"/>
          </a:p>
        </p:txBody>
      </p:sp>
      <p:pic>
        <p:nvPicPr>
          <p:cNvPr id="2" name="図 1" descr="%pptTeX&#10;\begin{document}&#10;\begin{eqnarray*}&#10;L_{can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4297"/>
            <a:ext cx="815571" cy="364285"/>
          </a:xfrm>
          <a:prstGeom prst="rect">
            <a:avLst/>
          </a:prstGeom>
        </p:spPr>
      </p:pic>
      <p:pic>
        <p:nvPicPr>
          <p:cNvPr id="4" name="図 3" descr="%pptTeX&#10;\begin{document}&#10;\begin{eqnarray*}&#10;L_{{\rm Ji}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74" y="367399"/>
            <a:ext cx="534270" cy="3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61339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Density of OAM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66" y="2564904"/>
            <a:ext cx="564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Understand </a:t>
            </a:r>
            <a:r>
              <a:rPr lang="en-US" altLang="ja-JP" sz="2400" dirty="0" smtClean="0"/>
              <a:t>this relation </a:t>
            </a:r>
            <a:r>
              <a:rPr kumimoji="1" lang="en-US" altLang="ja-JP" sz="2400" dirty="0" smtClean="0"/>
              <a:t>at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density</a:t>
            </a:r>
            <a:r>
              <a:rPr kumimoji="1" lang="en-US" altLang="ja-JP" sz="2400" dirty="0" smtClean="0"/>
              <a:t> level</a:t>
            </a:r>
            <a:endParaRPr lang="en-US" altLang="ja-JP" sz="2400" dirty="0"/>
          </a:p>
          <a:p>
            <a:endParaRPr lang="en-US" altLang="ja-JP" sz="2400" dirty="0" smtClean="0"/>
          </a:p>
        </p:txBody>
      </p:sp>
      <p:pic>
        <p:nvPicPr>
          <p:cNvPr id="15" name="図 14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01" y="1368794"/>
            <a:ext cx="4793443" cy="722550"/>
          </a:xfrm>
          <a:prstGeom prst="rect">
            <a:avLst/>
          </a:prstGeom>
        </p:spPr>
      </p:pic>
      <p:pic>
        <p:nvPicPr>
          <p:cNvPr id="16" name="図 15" descr="%pptTeX&#10;\begin{document}&#10;\begin{eqnarray*}&#10;\Delta \Sigma = \int dx \Delta q(x)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62" y="2502644"/>
            <a:ext cx="2253065" cy="653822"/>
          </a:xfrm>
          <a:prstGeom prst="rect">
            <a:avLst/>
          </a:prstGeom>
        </p:spPr>
      </p:pic>
      <p:pic>
        <p:nvPicPr>
          <p:cNvPr id="10" name="図 9" descr="%pptTeX&#10;\begin{document}&#10;\begin{eqnarray*}&#10;\Delta q(x) = \frac{1}{4\pi S^+} \int dz^- e^{ixP^+z^-}\langle PS|\bar{\psi}(0)\gamma^+\gamma_5\psi(z^-) |PS\rangle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2" y="3331255"/>
            <a:ext cx="6423683" cy="59438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51520" y="4768798"/>
            <a:ext cx="8243913" cy="1612530"/>
            <a:chOff x="251520" y="4768798"/>
            <a:chExt cx="8243913" cy="1612530"/>
          </a:xfrm>
        </p:grpSpPr>
        <p:sp>
          <p:nvSpPr>
            <p:cNvPr id="14" name="右矢印 13"/>
            <p:cNvSpPr/>
            <p:nvPr/>
          </p:nvSpPr>
          <p:spPr>
            <a:xfrm>
              <a:off x="755576" y="5840489"/>
              <a:ext cx="552286" cy="4005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84368" y="5676705"/>
              <a:ext cx="611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??</a:t>
              </a:r>
              <a:endParaRPr kumimoji="1" lang="ja-JP" altLang="en-US" sz="3600" dirty="0"/>
            </a:p>
          </p:txBody>
        </p:sp>
        <p:pic>
          <p:nvPicPr>
            <p:cNvPr id="21" name="図 20" descr="%pptTeX&#10;\begin{document}&#10;\begin{eqnarray*}&#10;L^{q}_{can}({\color{red} x})=\int \!\!d^2b_\perp d^2k_\perp (\vec{b}_\perp \times \vec{k}_\perp)_z W^{q}({\color{red} x},\vec{b}_\perp,\vec{k}_\perp) 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26" y="5727506"/>
              <a:ext cx="6011393" cy="653822"/>
            </a:xfrm>
            <a:prstGeom prst="rect">
              <a:avLst/>
            </a:prstGeom>
          </p:spPr>
        </p:pic>
        <p:pic>
          <p:nvPicPr>
            <p:cNvPr id="22" name="図 21" descr="%pptTeX&#10;\begin{document}&#10;\begin{eqnarray*}&#10;L^{q}_{can}={\color{red} \int \!dx}\int \!\!d^2b_\perp d^2k_\perp (\vec{b}_\perp \times \vec{k}_\perp)_z W^{q}(x,\vec{b}_\perp,\vec{k}_\perp) 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768798"/>
              <a:ext cx="5187426" cy="54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Deconstructing</a:t>
            </a:r>
            <a:r>
              <a:rPr kumimoji="1" lang="en-US" altLang="ja-JP" sz="4000" dirty="0" smtClean="0"/>
              <a:t> OAM 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1412776"/>
            <a:ext cx="755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Ji’s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OAM                         canonical OAM                    `potential OAM’       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1982" y="5196287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``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D-type</a:t>
            </a:r>
            <a:r>
              <a:rPr lang="en-US" altLang="ja-JP" sz="3200" dirty="0" smtClean="0">
                <a:solidFill>
                  <a:srgbClr val="FF0000"/>
                </a:solidFill>
              </a:rPr>
              <a:t>”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96422" y="3111897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``</a:t>
            </a:r>
            <a:r>
              <a:rPr lang="en-US" altLang="ja-JP" sz="3200" dirty="0">
                <a:solidFill>
                  <a:srgbClr val="FF0000"/>
                </a:solidFill>
              </a:rPr>
              <a:t>F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-type</a:t>
            </a:r>
            <a:r>
              <a:rPr lang="en-US" altLang="ja-JP" sz="3200" dirty="0" smtClean="0">
                <a:solidFill>
                  <a:srgbClr val="FF0000"/>
                </a:solidFill>
              </a:rPr>
              <a:t>”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図 3" descr="%pptTeX&#10;\begin{document}&#10;\begin{eqnarray*}&#10;\langle \bar{\psi} \vec{b}\times \vec{D}\psi\rangle = \langle \bar{\psi}\vec{b}\times \vec{D}_{pure} \psi\rangle +\langle \bar{\psi}\vec{b}\times ig\vec{A}_{phys}\psi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" y="1988840"/>
            <a:ext cx="8010368" cy="498591"/>
          </a:xfrm>
          <a:prstGeom prst="rect">
            <a:avLst/>
          </a:prstGeom>
        </p:spPr>
      </p:pic>
      <p:pic>
        <p:nvPicPr>
          <p:cNvPr id="5" name="図 4" descr="%pptTeX&#10;\begin{document}&#10;\begin{eqnarray*}&#10;A^\mu_{phys}=\frac{1}{D^+}F^{+\mu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93" y="2636912"/>
            <a:ext cx="1796923" cy="493512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76508" y="3586672"/>
            <a:ext cx="8402091" cy="3188685"/>
            <a:chOff x="76508" y="3586672"/>
            <a:chExt cx="8402091" cy="318868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76508" y="3586672"/>
              <a:ext cx="8402091" cy="3188685"/>
              <a:chOff x="41211" y="3501008"/>
              <a:chExt cx="8402091" cy="3188685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41211" y="3501008"/>
                <a:ext cx="67769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For a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ja-JP" sz="2000" dirty="0" smtClean="0"/>
                  <a:t>-body operator, it is natural to define the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double</a:t>
                </a:r>
                <a:r>
                  <a:rPr lang="en-US" altLang="ja-JP" sz="2000" dirty="0" smtClean="0"/>
                  <a:t> density.</a:t>
                </a:r>
                <a:r>
                  <a:rPr kumimoji="1"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5044540" y="5232132"/>
                <a:ext cx="3398762" cy="1457561"/>
                <a:chOff x="386285" y="4918160"/>
                <a:chExt cx="3684320" cy="1727504"/>
              </a:xfrm>
            </p:grpSpPr>
            <p:cxnSp>
              <p:nvCxnSpPr>
                <p:cNvPr id="15" name="直線矢印コネクタ 14"/>
                <p:cNvCxnSpPr/>
                <p:nvPr/>
              </p:nvCxnSpPr>
              <p:spPr>
                <a:xfrm flipV="1">
                  <a:off x="1363287" y="4942708"/>
                  <a:ext cx="0" cy="11450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矢印コネクタ 15"/>
                <p:cNvCxnSpPr/>
                <p:nvPr/>
              </p:nvCxnSpPr>
              <p:spPr>
                <a:xfrm>
                  <a:off x="3115856" y="4918160"/>
                  <a:ext cx="16625" cy="10979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Freeform 5"/>
                <p:cNvSpPr>
                  <a:spLocks noChangeAspect="1"/>
                </p:cNvSpPr>
                <p:nvPr/>
              </p:nvSpPr>
              <p:spPr bwMode="auto">
                <a:xfrm rot="5400000">
                  <a:off x="1564512" y="5549915"/>
                  <a:ext cx="1371314" cy="146427"/>
                </a:xfrm>
                <a:custGeom>
                  <a:avLst/>
                  <a:gdLst>
                    <a:gd name="T0" fmla="*/ 0 w 2320"/>
                    <a:gd name="T1" fmla="*/ 3 h 246"/>
                    <a:gd name="T2" fmla="*/ 186 w 2320"/>
                    <a:gd name="T3" fmla="*/ 84 h 246"/>
                    <a:gd name="T4" fmla="*/ 210 w 2320"/>
                    <a:gd name="T5" fmla="*/ 186 h 246"/>
                    <a:gd name="T6" fmla="*/ 126 w 2320"/>
                    <a:gd name="T7" fmla="*/ 243 h 246"/>
                    <a:gd name="T8" fmla="*/ 48 w 2320"/>
                    <a:gd name="T9" fmla="*/ 192 h 246"/>
                    <a:gd name="T10" fmla="*/ 69 w 2320"/>
                    <a:gd name="T11" fmla="*/ 84 h 246"/>
                    <a:gd name="T12" fmla="*/ 288 w 2320"/>
                    <a:gd name="T13" fmla="*/ 3 h 246"/>
                    <a:gd name="T14" fmla="*/ 492 w 2320"/>
                    <a:gd name="T15" fmla="*/ 81 h 246"/>
                    <a:gd name="T16" fmla="*/ 510 w 2320"/>
                    <a:gd name="T17" fmla="*/ 195 h 246"/>
                    <a:gd name="T18" fmla="*/ 432 w 2320"/>
                    <a:gd name="T19" fmla="*/ 243 h 246"/>
                    <a:gd name="T20" fmla="*/ 345 w 2320"/>
                    <a:gd name="T21" fmla="*/ 195 h 246"/>
                    <a:gd name="T22" fmla="*/ 360 w 2320"/>
                    <a:gd name="T23" fmla="*/ 81 h 246"/>
                    <a:gd name="T24" fmla="*/ 576 w 2320"/>
                    <a:gd name="T25" fmla="*/ 3 h 246"/>
                    <a:gd name="T26" fmla="*/ 792 w 2320"/>
                    <a:gd name="T27" fmla="*/ 81 h 246"/>
                    <a:gd name="T28" fmla="*/ 816 w 2320"/>
                    <a:gd name="T29" fmla="*/ 189 h 246"/>
                    <a:gd name="T30" fmla="*/ 732 w 2320"/>
                    <a:gd name="T31" fmla="*/ 243 h 246"/>
                    <a:gd name="T32" fmla="*/ 648 w 2320"/>
                    <a:gd name="T33" fmla="*/ 186 h 246"/>
                    <a:gd name="T34" fmla="*/ 666 w 2320"/>
                    <a:gd name="T35" fmla="*/ 78 h 246"/>
                    <a:gd name="T36" fmla="*/ 879 w 2320"/>
                    <a:gd name="T37" fmla="*/ 6 h 246"/>
                    <a:gd name="T38" fmla="*/ 1095 w 2320"/>
                    <a:gd name="T39" fmla="*/ 78 h 246"/>
                    <a:gd name="T40" fmla="*/ 1122 w 2320"/>
                    <a:gd name="T41" fmla="*/ 189 h 246"/>
                    <a:gd name="T42" fmla="*/ 1038 w 2320"/>
                    <a:gd name="T43" fmla="*/ 240 h 246"/>
                    <a:gd name="T44" fmla="*/ 951 w 2320"/>
                    <a:gd name="T45" fmla="*/ 192 h 246"/>
                    <a:gd name="T46" fmla="*/ 966 w 2320"/>
                    <a:gd name="T47" fmla="*/ 84 h 246"/>
                    <a:gd name="T48" fmla="*/ 1185 w 2320"/>
                    <a:gd name="T49" fmla="*/ 6 h 246"/>
                    <a:gd name="T50" fmla="*/ 1398 w 2320"/>
                    <a:gd name="T51" fmla="*/ 81 h 246"/>
                    <a:gd name="T52" fmla="*/ 1407 w 2320"/>
                    <a:gd name="T53" fmla="*/ 189 h 246"/>
                    <a:gd name="T54" fmla="*/ 1329 w 2320"/>
                    <a:gd name="T55" fmla="*/ 237 h 246"/>
                    <a:gd name="T56" fmla="*/ 1242 w 2320"/>
                    <a:gd name="T57" fmla="*/ 189 h 246"/>
                    <a:gd name="T58" fmla="*/ 1251 w 2320"/>
                    <a:gd name="T59" fmla="*/ 84 h 246"/>
                    <a:gd name="T60" fmla="*/ 1467 w 2320"/>
                    <a:gd name="T61" fmla="*/ 3 h 246"/>
                    <a:gd name="T62" fmla="*/ 1692 w 2320"/>
                    <a:gd name="T63" fmla="*/ 84 h 246"/>
                    <a:gd name="T64" fmla="*/ 1707 w 2320"/>
                    <a:gd name="T65" fmla="*/ 189 h 246"/>
                    <a:gd name="T66" fmla="*/ 1620 w 2320"/>
                    <a:gd name="T67" fmla="*/ 240 h 246"/>
                    <a:gd name="T68" fmla="*/ 1533 w 2320"/>
                    <a:gd name="T69" fmla="*/ 186 h 246"/>
                    <a:gd name="T70" fmla="*/ 1554 w 2320"/>
                    <a:gd name="T71" fmla="*/ 81 h 246"/>
                    <a:gd name="T72" fmla="*/ 1767 w 2320"/>
                    <a:gd name="T73" fmla="*/ 3 h 246"/>
                    <a:gd name="T74" fmla="*/ 1995 w 2320"/>
                    <a:gd name="T75" fmla="*/ 87 h 246"/>
                    <a:gd name="T76" fmla="*/ 2013 w 2320"/>
                    <a:gd name="T77" fmla="*/ 195 h 246"/>
                    <a:gd name="T78" fmla="*/ 1926 w 2320"/>
                    <a:gd name="T79" fmla="*/ 246 h 246"/>
                    <a:gd name="T80" fmla="*/ 1836 w 2320"/>
                    <a:gd name="T81" fmla="*/ 195 h 246"/>
                    <a:gd name="T82" fmla="*/ 1851 w 2320"/>
                    <a:gd name="T83" fmla="*/ 84 h 246"/>
                    <a:gd name="T84" fmla="*/ 2067 w 2320"/>
                    <a:gd name="T85" fmla="*/ 0 h 246"/>
                    <a:gd name="T86" fmla="*/ 2280 w 2320"/>
                    <a:gd name="T87" fmla="*/ 81 h 246"/>
                    <a:gd name="T88" fmla="*/ 2307 w 2320"/>
                    <a:gd name="T89" fmla="*/ 189 h 246"/>
                    <a:gd name="T90" fmla="*/ 2211 w 2320"/>
                    <a:gd name="T91" fmla="*/ 240 h 246"/>
                    <a:gd name="T92" fmla="*/ 2127 w 2320"/>
                    <a:gd name="T93" fmla="*/ 192 h 246"/>
                    <a:gd name="T94" fmla="*/ 2142 w 2320"/>
                    <a:gd name="T95" fmla="*/ 81 h 246"/>
                    <a:gd name="T96" fmla="*/ 2319 w 2320"/>
                    <a:gd name="T97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20" h="246">
                      <a:moveTo>
                        <a:pt x="0" y="3"/>
                      </a:moveTo>
                      <a:cubicBezTo>
                        <a:pt x="31" y="16"/>
                        <a:pt x="151" y="54"/>
                        <a:pt x="186" y="84"/>
                      </a:cubicBezTo>
                      <a:cubicBezTo>
                        <a:pt x="221" y="114"/>
                        <a:pt x="220" y="160"/>
                        <a:pt x="210" y="186"/>
                      </a:cubicBezTo>
                      <a:cubicBezTo>
                        <a:pt x="200" y="212"/>
                        <a:pt x="153" y="242"/>
                        <a:pt x="126" y="243"/>
                      </a:cubicBezTo>
                      <a:cubicBezTo>
                        <a:pt x="99" y="244"/>
                        <a:pt x="57" y="218"/>
                        <a:pt x="48" y="192"/>
                      </a:cubicBezTo>
                      <a:cubicBezTo>
                        <a:pt x="39" y="166"/>
                        <a:pt x="29" y="116"/>
                        <a:pt x="69" y="84"/>
                      </a:cubicBezTo>
                      <a:cubicBezTo>
                        <a:pt x="109" y="52"/>
                        <a:pt x="218" y="3"/>
                        <a:pt x="288" y="3"/>
                      </a:cubicBezTo>
                      <a:cubicBezTo>
                        <a:pt x="358" y="3"/>
                        <a:pt x="455" y="49"/>
                        <a:pt x="492" y="81"/>
                      </a:cubicBezTo>
                      <a:cubicBezTo>
                        <a:pt x="529" y="113"/>
                        <a:pt x="520" y="168"/>
                        <a:pt x="510" y="195"/>
                      </a:cubicBezTo>
                      <a:cubicBezTo>
                        <a:pt x="500" y="222"/>
                        <a:pt x="459" y="243"/>
                        <a:pt x="432" y="243"/>
                      </a:cubicBezTo>
                      <a:cubicBezTo>
                        <a:pt x="405" y="243"/>
                        <a:pt x="357" y="222"/>
                        <a:pt x="345" y="195"/>
                      </a:cubicBezTo>
                      <a:cubicBezTo>
                        <a:pt x="333" y="168"/>
                        <a:pt x="321" y="113"/>
                        <a:pt x="360" y="81"/>
                      </a:cubicBezTo>
                      <a:cubicBezTo>
                        <a:pt x="399" y="49"/>
                        <a:pt x="504" y="3"/>
                        <a:pt x="576" y="3"/>
                      </a:cubicBezTo>
                      <a:cubicBezTo>
                        <a:pt x="648" y="3"/>
                        <a:pt x="752" y="50"/>
                        <a:pt x="792" y="81"/>
                      </a:cubicBezTo>
                      <a:cubicBezTo>
                        <a:pt x="832" y="112"/>
                        <a:pt x="826" y="162"/>
                        <a:pt x="816" y="189"/>
                      </a:cubicBezTo>
                      <a:cubicBezTo>
                        <a:pt x="806" y="216"/>
                        <a:pt x="760" y="244"/>
                        <a:pt x="732" y="243"/>
                      </a:cubicBezTo>
                      <a:cubicBezTo>
                        <a:pt x="704" y="242"/>
                        <a:pt x="659" y="213"/>
                        <a:pt x="648" y="186"/>
                      </a:cubicBezTo>
                      <a:cubicBezTo>
                        <a:pt x="637" y="159"/>
                        <a:pt x="627" y="108"/>
                        <a:pt x="666" y="78"/>
                      </a:cubicBezTo>
                      <a:cubicBezTo>
                        <a:pt x="705" y="48"/>
                        <a:pt x="808" y="6"/>
                        <a:pt x="879" y="6"/>
                      </a:cubicBezTo>
                      <a:cubicBezTo>
                        <a:pt x="950" y="6"/>
                        <a:pt x="1055" y="48"/>
                        <a:pt x="1095" y="78"/>
                      </a:cubicBezTo>
                      <a:cubicBezTo>
                        <a:pt x="1135" y="108"/>
                        <a:pt x="1131" y="162"/>
                        <a:pt x="1122" y="189"/>
                      </a:cubicBezTo>
                      <a:cubicBezTo>
                        <a:pt x="1113" y="216"/>
                        <a:pt x="1066" y="240"/>
                        <a:pt x="1038" y="240"/>
                      </a:cubicBezTo>
                      <a:cubicBezTo>
                        <a:pt x="1010" y="240"/>
                        <a:pt x="963" y="218"/>
                        <a:pt x="951" y="192"/>
                      </a:cubicBezTo>
                      <a:cubicBezTo>
                        <a:pt x="939" y="166"/>
                        <a:pt x="927" y="115"/>
                        <a:pt x="966" y="84"/>
                      </a:cubicBezTo>
                      <a:cubicBezTo>
                        <a:pt x="1005" y="53"/>
                        <a:pt x="1113" y="6"/>
                        <a:pt x="1185" y="6"/>
                      </a:cubicBezTo>
                      <a:cubicBezTo>
                        <a:pt x="1257" y="6"/>
                        <a:pt x="1361" y="50"/>
                        <a:pt x="1398" y="81"/>
                      </a:cubicBezTo>
                      <a:cubicBezTo>
                        <a:pt x="1435" y="112"/>
                        <a:pt x="1418" y="163"/>
                        <a:pt x="1407" y="189"/>
                      </a:cubicBezTo>
                      <a:cubicBezTo>
                        <a:pt x="1396" y="215"/>
                        <a:pt x="1356" y="237"/>
                        <a:pt x="1329" y="237"/>
                      </a:cubicBezTo>
                      <a:cubicBezTo>
                        <a:pt x="1302" y="237"/>
                        <a:pt x="1255" y="214"/>
                        <a:pt x="1242" y="189"/>
                      </a:cubicBezTo>
                      <a:cubicBezTo>
                        <a:pt x="1229" y="164"/>
                        <a:pt x="1214" y="115"/>
                        <a:pt x="1251" y="84"/>
                      </a:cubicBezTo>
                      <a:cubicBezTo>
                        <a:pt x="1288" y="53"/>
                        <a:pt x="1394" y="3"/>
                        <a:pt x="1467" y="3"/>
                      </a:cubicBezTo>
                      <a:cubicBezTo>
                        <a:pt x="1540" y="3"/>
                        <a:pt x="1652" y="53"/>
                        <a:pt x="1692" y="84"/>
                      </a:cubicBezTo>
                      <a:cubicBezTo>
                        <a:pt x="1732" y="115"/>
                        <a:pt x="1719" y="163"/>
                        <a:pt x="1707" y="189"/>
                      </a:cubicBezTo>
                      <a:cubicBezTo>
                        <a:pt x="1695" y="215"/>
                        <a:pt x="1649" y="240"/>
                        <a:pt x="1620" y="240"/>
                      </a:cubicBezTo>
                      <a:cubicBezTo>
                        <a:pt x="1591" y="240"/>
                        <a:pt x="1544" y="212"/>
                        <a:pt x="1533" y="186"/>
                      </a:cubicBezTo>
                      <a:cubicBezTo>
                        <a:pt x="1522" y="160"/>
                        <a:pt x="1515" y="112"/>
                        <a:pt x="1554" y="81"/>
                      </a:cubicBezTo>
                      <a:cubicBezTo>
                        <a:pt x="1593" y="50"/>
                        <a:pt x="1694" y="2"/>
                        <a:pt x="1767" y="3"/>
                      </a:cubicBezTo>
                      <a:cubicBezTo>
                        <a:pt x="1840" y="4"/>
                        <a:pt x="1954" y="55"/>
                        <a:pt x="1995" y="87"/>
                      </a:cubicBezTo>
                      <a:cubicBezTo>
                        <a:pt x="2036" y="119"/>
                        <a:pt x="2025" y="168"/>
                        <a:pt x="2013" y="195"/>
                      </a:cubicBezTo>
                      <a:cubicBezTo>
                        <a:pt x="2001" y="222"/>
                        <a:pt x="1955" y="246"/>
                        <a:pt x="1926" y="246"/>
                      </a:cubicBezTo>
                      <a:cubicBezTo>
                        <a:pt x="1897" y="246"/>
                        <a:pt x="1848" y="222"/>
                        <a:pt x="1836" y="195"/>
                      </a:cubicBezTo>
                      <a:cubicBezTo>
                        <a:pt x="1824" y="168"/>
                        <a:pt x="1813" y="116"/>
                        <a:pt x="1851" y="84"/>
                      </a:cubicBezTo>
                      <a:cubicBezTo>
                        <a:pt x="1889" y="52"/>
                        <a:pt x="1996" y="0"/>
                        <a:pt x="2067" y="0"/>
                      </a:cubicBezTo>
                      <a:cubicBezTo>
                        <a:pt x="2138" y="0"/>
                        <a:pt x="2240" y="50"/>
                        <a:pt x="2280" y="81"/>
                      </a:cubicBezTo>
                      <a:cubicBezTo>
                        <a:pt x="2320" y="112"/>
                        <a:pt x="2319" y="162"/>
                        <a:pt x="2307" y="189"/>
                      </a:cubicBezTo>
                      <a:cubicBezTo>
                        <a:pt x="2295" y="216"/>
                        <a:pt x="2241" y="240"/>
                        <a:pt x="2211" y="240"/>
                      </a:cubicBezTo>
                      <a:cubicBezTo>
                        <a:pt x="2181" y="240"/>
                        <a:pt x="2139" y="218"/>
                        <a:pt x="2127" y="192"/>
                      </a:cubicBezTo>
                      <a:cubicBezTo>
                        <a:pt x="2115" y="166"/>
                        <a:pt x="2110" y="113"/>
                        <a:pt x="2142" y="81"/>
                      </a:cubicBezTo>
                      <a:cubicBezTo>
                        <a:pt x="2174" y="49"/>
                        <a:pt x="2282" y="17"/>
                        <a:pt x="2319" y="0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" name="上矢印 17"/>
                <p:cNvSpPr/>
                <p:nvPr/>
              </p:nvSpPr>
              <p:spPr>
                <a:xfrm rot="6531626">
                  <a:off x="3450654" y="5983639"/>
                  <a:ext cx="515892" cy="72401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" name="Picture 6" descr="http://www.sciweavers.org/upload/Tex2Img_1352969400/eq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285" y="5739354"/>
                  <a:ext cx="432312" cy="3904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円/楕円 23"/>
                <p:cNvSpPr/>
                <p:nvPr/>
              </p:nvSpPr>
              <p:spPr>
                <a:xfrm>
                  <a:off x="1039074" y="5907690"/>
                  <a:ext cx="2488954" cy="56243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上矢印 24"/>
                <p:cNvSpPr/>
                <p:nvPr/>
              </p:nvSpPr>
              <p:spPr>
                <a:xfrm rot="4125727">
                  <a:off x="597146" y="6025713"/>
                  <a:ext cx="515892" cy="724010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9" name="図 8" descr="%pptTeX&#10;\begin{document}&#10;\begin{eqnarray*}&#10;\int d\lambda d\mu e^{i\frac{\lambda}{2}(x_1+x_2) + i\mu (x_1-x_2)}\langle P'S'|\bar{\psi}(-\lambda/2)D^i(\mu)\psi(\lambda/2)|PS\rangle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70" y="4092277"/>
              <a:ext cx="6991662" cy="594384"/>
            </a:xfrm>
            <a:prstGeom prst="rect">
              <a:avLst/>
            </a:prstGeom>
          </p:spPr>
        </p:pic>
        <p:pic>
          <p:nvPicPr>
            <p:cNvPr id="12" name="図 11" descr="%pptTeX&#10;\begin{document}&#10;\begin{eqnarray*}&#10;= \epsilon^{ij}\Delta_j S^+\Phi_D(x_1,x_2)+\cdots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65" y="4778146"/>
              <a:ext cx="4164574" cy="418141"/>
            </a:xfrm>
            <a:prstGeom prst="rect">
              <a:avLst/>
            </a:prstGeom>
          </p:spPr>
        </p:pic>
        <p:pic>
          <p:nvPicPr>
            <p:cNvPr id="6" name="図 5" descr="%pptTeX&#10;\begin{document}&#10;\begin{eqnarray*}&#10;x_1&#10;\end{eqnarray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450504"/>
              <a:ext cx="312761" cy="210744"/>
            </a:xfrm>
            <a:prstGeom prst="rect">
              <a:avLst/>
            </a:prstGeom>
          </p:spPr>
        </p:pic>
        <p:pic>
          <p:nvPicPr>
            <p:cNvPr id="10" name="図 9" descr="%pptTeX&#10;\begin{document}&#10;\begin{eqnarray*}&#10;x_2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5412177"/>
              <a:ext cx="353236" cy="231818"/>
            </a:xfrm>
            <a:prstGeom prst="rect">
              <a:avLst/>
            </a:prstGeom>
          </p:spPr>
        </p:pic>
        <p:pic>
          <p:nvPicPr>
            <p:cNvPr id="13" name="図 12" descr="%pptTeX&#10;\begin{document}&#10;\begin{eqnarray*}&#10;x_1-x_2&#10;\end{eqnarray*}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628" y="5076476"/>
              <a:ext cx="1015676" cy="19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0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5063158" y="836712"/>
            <a:ext cx="312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2060"/>
                </a:solidFill>
              </a:rPr>
              <a:t>Eguchi</a:t>
            </a:r>
            <a:r>
              <a:rPr lang="en-US" altLang="ja-JP" sz="2000" dirty="0" smtClean="0">
                <a:solidFill>
                  <a:srgbClr val="002060"/>
                </a:solidFill>
              </a:rPr>
              <a:t>, Koike, Tanaka (2006)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867" y="356593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D-type and F-type </a:t>
            </a:r>
            <a:r>
              <a:rPr lang="en-US" altLang="ja-JP" sz="2400" dirty="0" err="1" smtClean="0"/>
              <a:t>correlators</a:t>
            </a:r>
            <a:r>
              <a:rPr lang="en-US" altLang="ja-JP" sz="2400" dirty="0" smtClean="0"/>
              <a:t> are related.</a:t>
            </a:r>
            <a:endParaRPr kumimoji="1" lang="ja-JP" altLang="en-US" sz="2400" dirty="0"/>
          </a:p>
        </p:txBody>
      </p:sp>
      <p:pic>
        <p:nvPicPr>
          <p:cNvPr id="36" name="図 35" descr="%pptTeX&#10;\begin{document}&#10;\begin{eqnarray*}&#10;\langle \bar{\psi} \vec{b}\times \vec{D}\psi\rangle = \langle \bar{\psi}\vec{b}\times \vec{D}_{pure} \psi\rangle +\langle \bar{\psi}\vec{b}\times ig\vec{A}_{phys}\psi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4" y="1694986"/>
            <a:ext cx="8010368" cy="49859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10978" y="3975199"/>
            <a:ext cx="7119825" cy="2788303"/>
            <a:chOff x="210978" y="3975199"/>
            <a:chExt cx="7119825" cy="2788303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10978" y="4731633"/>
              <a:ext cx="29604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The g</a:t>
              </a:r>
              <a:r>
                <a:rPr kumimoji="1" lang="en-US" altLang="ja-JP" sz="2000" dirty="0" smtClean="0"/>
                <a:t>luon has zero energy </a:t>
              </a:r>
            </a:p>
            <a:p>
              <a:r>
                <a:rPr kumimoji="1" lang="en-US" altLang="ja-JP" sz="2000" dirty="0" smtClean="0">
                  <a:sym typeface="Wingdings" pitchFamily="2" charset="2"/>
                </a:rPr>
                <a:t> </a:t>
              </a:r>
              <a:r>
                <a:rPr kumimoji="1" lang="en-US" altLang="ja-JP" sz="2000" dirty="0" err="1" smtClean="0">
                  <a:sym typeface="Wingdings" pitchFamily="2" charset="2"/>
                </a:rPr>
                <a:t>partonic</a:t>
              </a:r>
              <a:r>
                <a:rPr kumimoji="1" lang="en-US" altLang="ja-JP" sz="2000" dirty="0" smtClean="0">
                  <a:sym typeface="Wingdings" pitchFamily="2" charset="2"/>
                </a:rPr>
                <a:t> interpretation!</a:t>
              </a:r>
              <a:endParaRPr kumimoji="1" lang="ja-JP" altLang="en-US" sz="2000" dirty="0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2682383" y="5427278"/>
              <a:ext cx="2716903" cy="1336224"/>
              <a:chOff x="386285" y="4918160"/>
              <a:chExt cx="3837569" cy="1727504"/>
            </a:xfrm>
          </p:grpSpPr>
          <p:cxnSp>
            <p:nvCxnSpPr>
              <p:cNvPr id="13" name="直線矢印コネクタ 12"/>
              <p:cNvCxnSpPr/>
              <p:nvPr/>
            </p:nvCxnSpPr>
            <p:spPr>
              <a:xfrm flipV="1">
                <a:off x="1363287" y="4942708"/>
                <a:ext cx="0" cy="1145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3115856" y="4918160"/>
                <a:ext cx="16625" cy="10979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5"/>
              <p:cNvSpPr>
                <a:spLocks noChangeAspect="1"/>
              </p:cNvSpPr>
              <p:nvPr/>
            </p:nvSpPr>
            <p:spPr bwMode="auto">
              <a:xfrm rot="5400000">
                <a:off x="1564512" y="5549915"/>
                <a:ext cx="1371314" cy="146427"/>
              </a:xfrm>
              <a:custGeom>
                <a:avLst/>
                <a:gdLst>
                  <a:gd name="T0" fmla="*/ 0 w 2320"/>
                  <a:gd name="T1" fmla="*/ 3 h 246"/>
                  <a:gd name="T2" fmla="*/ 186 w 2320"/>
                  <a:gd name="T3" fmla="*/ 84 h 246"/>
                  <a:gd name="T4" fmla="*/ 210 w 2320"/>
                  <a:gd name="T5" fmla="*/ 186 h 246"/>
                  <a:gd name="T6" fmla="*/ 126 w 2320"/>
                  <a:gd name="T7" fmla="*/ 243 h 246"/>
                  <a:gd name="T8" fmla="*/ 48 w 2320"/>
                  <a:gd name="T9" fmla="*/ 192 h 246"/>
                  <a:gd name="T10" fmla="*/ 69 w 2320"/>
                  <a:gd name="T11" fmla="*/ 84 h 246"/>
                  <a:gd name="T12" fmla="*/ 288 w 2320"/>
                  <a:gd name="T13" fmla="*/ 3 h 246"/>
                  <a:gd name="T14" fmla="*/ 492 w 2320"/>
                  <a:gd name="T15" fmla="*/ 81 h 246"/>
                  <a:gd name="T16" fmla="*/ 510 w 2320"/>
                  <a:gd name="T17" fmla="*/ 195 h 246"/>
                  <a:gd name="T18" fmla="*/ 432 w 2320"/>
                  <a:gd name="T19" fmla="*/ 243 h 246"/>
                  <a:gd name="T20" fmla="*/ 345 w 2320"/>
                  <a:gd name="T21" fmla="*/ 195 h 246"/>
                  <a:gd name="T22" fmla="*/ 360 w 2320"/>
                  <a:gd name="T23" fmla="*/ 81 h 246"/>
                  <a:gd name="T24" fmla="*/ 576 w 2320"/>
                  <a:gd name="T25" fmla="*/ 3 h 246"/>
                  <a:gd name="T26" fmla="*/ 792 w 2320"/>
                  <a:gd name="T27" fmla="*/ 81 h 246"/>
                  <a:gd name="T28" fmla="*/ 816 w 2320"/>
                  <a:gd name="T29" fmla="*/ 189 h 246"/>
                  <a:gd name="T30" fmla="*/ 732 w 2320"/>
                  <a:gd name="T31" fmla="*/ 243 h 246"/>
                  <a:gd name="T32" fmla="*/ 648 w 2320"/>
                  <a:gd name="T33" fmla="*/ 186 h 246"/>
                  <a:gd name="T34" fmla="*/ 666 w 2320"/>
                  <a:gd name="T35" fmla="*/ 78 h 246"/>
                  <a:gd name="T36" fmla="*/ 879 w 2320"/>
                  <a:gd name="T37" fmla="*/ 6 h 246"/>
                  <a:gd name="T38" fmla="*/ 1095 w 2320"/>
                  <a:gd name="T39" fmla="*/ 78 h 246"/>
                  <a:gd name="T40" fmla="*/ 1122 w 2320"/>
                  <a:gd name="T41" fmla="*/ 189 h 246"/>
                  <a:gd name="T42" fmla="*/ 1038 w 2320"/>
                  <a:gd name="T43" fmla="*/ 240 h 246"/>
                  <a:gd name="T44" fmla="*/ 951 w 2320"/>
                  <a:gd name="T45" fmla="*/ 192 h 246"/>
                  <a:gd name="T46" fmla="*/ 966 w 2320"/>
                  <a:gd name="T47" fmla="*/ 84 h 246"/>
                  <a:gd name="T48" fmla="*/ 1185 w 2320"/>
                  <a:gd name="T49" fmla="*/ 6 h 246"/>
                  <a:gd name="T50" fmla="*/ 1398 w 2320"/>
                  <a:gd name="T51" fmla="*/ 81 h 246"/>
                  <a:gd name="T52" fmla="*/ 1407 w 2320"/>
                  <a:gd name="T53" fmla="*/ 189 h 246"/>
                  <a:gd name="T54" fmla="*/ 1329 w 2320"/>
                  <a:gd name="T55" fmla="*/ 237 h 246"/>
                  <a:gd name="T56" fmla="*/ 1242 w 2320"/>
                  <a:gd name="T57" fmla="*/ 189 h 246"/>
                  <a:gd name="T58" fmla="*/ 1251 w 2320"/>
                  <a:gd name="T59" fmla="*/ 84 h 246"/>
                  <a:gd name="T60" fmla="*/ 1467 w 2320"/>
                  <a:gd name="T61" fmla="*/ 3 h 246"/>
                  <a:gd name="T62" fmla="*/ 1692 w 2320"/>
                  <a:gd name="T63" fmla="*/ 84 h 246"/>
                  <a:gd name="T64" fmla="*/ 1707 w 2320"/>
                  <a:gd name="T65" fmla="*/ 189 h 246"/>
                  <a:gd name="T66" fmla="*/ 1620 w 2320"/>
                  <a:gd name="T67" fmla="*/ 240 h 246"/>
                  <a:gd name="T68" fmla="*/ 1533 w 2320"/>
                  <a:gd name="T69" fmla="*/ 186 h 246"/>
                  <a:gd name="T70" fmla="*/ 1554 w 2320"/>
                  <a:gd name="T71" fmla="*/ 81 h 246"/>
                  <a:gd name="T72" fmla="*/ 1767 w 2320"/>
                  <a:gd name="T73" fmla="*/ 3 h 246"/>
                  <a:gd name="T74" fmla="*/ 1995 w 2320"/>
                  <a:gd name="T75" fmla="*/ 87 h 246"/>
                  <a:gd name="T76" fmla="*/ 2013 w 2320"/>
                  <a:gd name="T77" fmla="*/ 195 h 246"/>
                  <a:gd name="T78" fmla="*/ 1926 w 2320"/>
                  <a:gd name="T79" fmla="*/ 246 h 246"/>
                  <a:gd name="T80" fmla="*/ 1836 w 2320"/>
                  <a:gd name="T81" fmla="*/ 195 h 246"/>
                  <a:gd name="T82" fmla="*/ 1851 w 2320"/>
                  <a:gd name="T83" fmla="*/ 84 h 246"/>
                  <a:gd name="T84" fmla="*/ 2067 w 2320"/>
                  <a:gd name="T85" fmla="*/ 0 h 246"/>
                  <a:gd name="T86" fmla="*/ 2280 w 2320"/>
                  <a:gd name="T87" fmla="*/ 81 h 246"/>
                  <a:gd name="T88" fmla="*/ 2307 w 2320"/>
                  <a:gd name="T89" fmla="*/ 189 h 246"/>
                  <a:gd name="T90" fmla="*/ 2211 w 2320"/>
                  <a:gd name="T91" fmla="*/ 240 h 246"/>
                  <a:gd name="T92" fmla="*/ 2127 w 2320"/>
                  <a:gd name="T93" fmla="*/ 192 h 246"/>
                  <a:gd name="T94" fmla="*/ 2142 w 2320"/>
                  <a:gd name="T95" fmla="*/ 81 h 246"/>
                  <a:gd name="T96" fmla="*/ 2319 w 2320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20" h="246">
                    <a:moveTo>
                      <a:pt x="0" y="3"/>
                    </a:moveTo>
                    <a:cubicBezTo>
                      <a:pt x="31" y="16"/>
                      <a:pt x="151" y="54"/>
                      <a:pt x="186" y="84"/>
                    </a:cubicBezTo>
                    <a:cubicBezTo>
                      <a:pt x="221" y="114"/>
                      <a:pt x="220" y="160"/>
                      <a:pt x="210" y="186"/>
                    </a:cubicBezTo>
                    <a:cubicBezTo>
                      <a:pt x="200" y="212"/>
                      <a:pt x="153" y="242"/>
                      <a:pt x="126" y="243"/>
                    </a:cubicBezTo>
                    <a:cubicBezTo>
                      <a:pt x="99" y="244"/>
                      <a:pt x="57" y="218"/>
                      <a:pt x="48" y="192"/>
                    </a:cubicBezTo>
                    <a:cubicBezTo>
                      <a:pt x="39" y="166"/>
                      <a:pt x="29" y="116"/>
                      <a:pt x="69" y="84"/>
                    </a:cubicBezTo>
                    <a:cubicBezTo>
                      <a:pt x="109" y="52"/>
                      <a:pt x="218" y="3"/>
                      <a:pt x="288" y="3"/>
                    </a:cubicBezTo>
                    <a:cubicBezTo>
                      <a:pt x="358" y="3"/>
                      <a:pt x="455" y="49"/>
                      <a:pt x="492" y="81"/>
                    </a:cubicBezTo>
                    <a:cubicBezTo>
                      <a:pt x="529" y="113"/>
                      <a:pt x="520" y="168"/>
                      <a:pt x="510" y="195"/>
                    </a:cubicBezTo>
                    <a:cubicBezTo>
                      <a:pt x="500" y="222"/>
                      <a:pt x="459" y="243"/>
                      <a:pt x="432" y="243"/>
                    </a:cubicBezTo>
                    <a:cubicBezTo>
                      <a:pt x="405" y="243"/>
                      <a:pt x="357" y="222"/>
                      <a:pt x="345" y="195"/>
                    </a:cubicBezTo>
                    <a:cubicBezTo>
                      <a:pt x="333" y="168"/>
                      <a:pt x="321" y="113"/>
                      <a:pt x="360" y="81"/>
                    </a:cubicBezTo>
                    <a:cubicBezTo>
                      <a:pt x="399" y="49"/>
                      <a:pt x="504" y="3"/>
                      <a:pt x="576" y="3"/>
                    </a:cubicBezTo>
                    <a:cubicBezTo>
                      <a:pt x="648" y="3"/>
                      <a:pt x="752" y="50"/>
                      <a:pt x="792" y="81"/>
                    </a:cubicBezTo>
                    <a:cubicBezTo>
                      <a:pt x="832" y="112"/>
                      <a:pt x="826" y="162"/>
                      <a:pt x="816" y="189"/>
                    </a:cubicBezTo>
                    <a:cubicBezTo>
                      <a:pt x="806" y="216"/>
                      <a:pt x="760" y="244"/>
                      <a:pt x="732" y="243"/>
                    </a:cubicBezTo>
                    <a:cubicBezTo>
                      <a:pt x="704" y="242"/>
                      <a:pt x="659" y="213"/>
                      <a:pt x="648" y="186"/>
                    </a:cubicBezTo>
                    <a:cubicBezTo>
                      <a:pt x="637" y="159"/>
                      <a:pt x="627" y="108"/>
                      <a:pt x="666" y="78"/>
                    </a:cubicBezTo>
                    <a:cubicBezTo>
                      <a:pt x="705" y="48"/>
                      <a:pt x="808" y="6"/>
                      <a:pt x="879" y="6"/>
                    </a:cubicBezTo>
                    <a:cubicBezTo>
                      <a:pt x="950" y="6"/>
                      <a:pt x="1055" y="48"/>
                      <a:pt x="1095" y="78"/>
                    </a:cubicBezTo>
                    <a:cubicBezTo>
                      <a:pt x="1135" y="108"/>
                      <a:pt x="1131" y="162"/>
                      <a:pt x="1122" y="189"/>
                    </a:cubicBezTo>
                    <a:cubicBezTo>
                      <a:pt x="1113" y="216"/>
                      <a:pt x="1066" y="240"/>
                      <a:pt x="1038" y="240"/>
                    </a:cubicBezTo>
                    <a:cubicBezTo>
                      <a:pt x="1010" y="240"/>
                      <a:pt x="963" y="218"/>
                      <a:pt x="951" y="192"/>
                    </a:cubicBezTo>
                    <a:cubicBezTo>
                      <a:pt x="939" y="166"/>
                      <a:pt x="927" y="115"/>
                      <a:pt x="966" y="84"/>
                    </a:cubicBezTo>
                    <a:cubicBezTo>
                      <a:pt x="1005" y="53"/>
                      <a:pt x="1113" y="6"/>
                      <a:pt x="1185" y="6"/>
                    </a:cubicBezTo>
                    <a:cubicBezTo>
                      <a:pt x="1257" y="6"/>
                      <a:pt x="1361" y="50"/>
                      <a:pt x="1398" y="81"/>
                    </a:cubicBezTo>
                    <a:cubicBezTo>
                      <a:pt x="1435" y="112"/>
                      <a:pt x="1418" y="163"/>
                      <a:pt x="1407" y="189"/>
                    </a:cubicBezTo>
                    <a:cubicBezTo>
                      <a:pt x="1396" y="215"/>
                      <a:pt x="1356" y="237"/>
                      <a:pt x="1329" y="237"/>
                    </a:cubicBezTo>
                    <a:cubicBezTo>
                      <a:pt x="1302" y="237"/>
                      <a:pt x="1255" y="214"/>
                      <a:pt x="1242" y="189"/>
                    </a:cubicBezTo>
                    <a:cubicBezTo>
                      <a:pt x="1229" y="164"/>
                      <a:pt x="1214" y="115"/>
                      <a:pt x="1251" y="84"/>
                    </a:cubicBezTo>
                    <a:cubicBezTo>
                      <a:pt x="1288" y="53"/>
                      <a:pt x="1394" y="3"/>
                      <a:pt x="1467" y="3"/>
                    </a:cubicBezTo>
                    <a:cubicBezTo>
                      <a:pt x="1540" y="3"/>
                      <a:pt x="1652" y="53"/>
                      <a:pt x="1692" y="84"/>
                    </a:cubicBezTo>
                    <a:cubicBezTo>
                      <a:pt x="1732" y="115"/>
                      <a:pt x="1719" y="163"/>
                      <a:pt x="1707" y="189"/>
                    </a:cubicBezTo>
                    <a:cubicBezTo>
                      <a:pt x="1695" y="215"/>
                      <a:pt x="1649" y="240"/>
                      <a:pt x="1620" y="240"/>
                    </a:cubicBezTo>
                    <a:cubicBezTo>
                      <a:pt x="1591" y="240"/>
                      <a:pt x="1544" y="212"/>
                      <a:pt x="1533" y="186"/>
                    </a:cubicBezTo>
                    <a:cubicBezTo>
                      <a:pt x="1522" y="160"/>
                      <a:pt x="1515" y="112"/>
                      <a:pt x="1554" y="81"/>
                    </a:cubicBezTo>
                    <a:cubicBezTo>
                      <a:pt x="1593" y="50"/>
                      <a:pt x="1694" y="2"/>
                      <a:pt x="1767" y="3"/>
                    </a:cubicBezTo>
                    <a:cubicBezTo>
                      <a:pt x="1840" y="4"/>
                      <a:pt x="1954" y="55"/>
                      <a:pt x="1995" y="87"/>
                    </a:cubicBezTo>
                    <a:cubicBezTo>
                      <a:pt x="2036" y="119"/>
                      <a:pt x="2025" y="168"/>
                      <a:pt x="2013" y="195"/>
                    </a:cubicBezTo>
                    <a:cubicBezTo>
                      <a:pt x="2001" y="222"/>
                      <a:pt x="1955" y="246"/>
                      <a:pt x="1926" y="246"/>
                    </a:cubicBezTo>
                    <a:cubicBezTo>
                      <a:pt x="1897" y="246"/>
                      <a:pt x="1848" y="222"/>
                      <a:pt x="1836" y="195"/>
                    </a:cubicBezTo>
                    <a:cubicBezTo>
                      <a:pt x="1824" y="168"/>
                      <a:pt x="1813" y="116"/>
                      <a:pt x="1851" y="84"/>
                    </a:cubicBezTo>
                    <a:cubicBezTo>
                      <a:pt x="1889" y="52"/>
                      <a:pt x="1996" y="0"/>
                      <a:pt x="2067" y="0"/>
                    </a:cubicBezTo>
                    <a:cubicBezTo>
                      <a:pt x="2138" y="0"/>
                      <a:pt x="2240" y="50"/>
                      <a:pt x="2280" y="81"/>
                    </a:cubicBezTo>
                    <a:cubicBezTo>
                      <a:pt x="2320" y="112"/>
                      <a:pt x="2319" y="162"/>
                      <a:pt x="2307" y="189"/>
                    </a:cubicBezTo>
                    <a:cubicBezTo>
                      <a:pt x="2295" y="216"/>
                      <a:pt x="2241" y="240"/>
                      <a:pt x="2211" y="240"/>
                    </a:cubicBezTo>
                    <a:cubicBezTo>
                      <a:pt x="2181" y="240"/>
                      <a:pt x="2139" y="218"/>
                      <a:pt x="2127" y="192"/>
                    </a:cubicBezTo>
                    <a:cubicBezTo>
                      <a:pt x="2115" y="166"/>
                      <a:pt x="2110" y="113"/>
                      <a:pt x="2142" y="81"/>
                    </a:cubicBezTo>
                    <a:cubicBezTo>
                      <a:pt x="2174" y="49"/>
                      <a:pt x="2282" y="17"/>
                      <a:pt x="2319" y="0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上矢印 18"/>
              <p:cNvSpPr/>
              <p:nvPr/>
            </p:nvSpPr>
            <p:spPr>
              <a:xfrm rot="6531626">
                <a:off x="3450654" y="5983639"/>
                <a:ext cx="515892" cy="72401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Picture 6" descr="http://www.sciweavers.org/upload/Tex2Img_1352969400/eq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85" y="5739354"/>
                <a:ext cx="432312" cy="39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://www.sciweavers.org/upload/Tex2Img_1352969420/eq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1387" y="5640324"/>
                <a:ext cx="532467" cy="39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http://www.sciweavers.org/upload/Tex2Img_1352969448/eq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873" y="5276072"/>
                <a:ext cx="456400" cy="316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http://www.sciweavers.org/upload/Tex2Img_1352969465/eq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124" y="5304885"/>
                <a:ext cx="414909" cy="288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円/楕円 25"/>
              <p:cNvSpPr/>
              <p:nvPr/>
            </p:nvSpPr>
            <p:spPr>
              <a:xfrm>
                <a:off x="1039074" y="5907690"/>
                <a:ext cx="2488954" cy="56243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上矢印 26"/>
              <p:cNvSpPr/>
              <p:nvPr/>
            </p:nvSpPr>
            <p:spPr>
              <a:xfrm rot="4125727">
                <a:off x="597146" y="6025713"/>
                <a:ext cx="515892" cy="724010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右矢印 1"/>
            <p:cNvSpPr/>
            <p:nvPr/>
          </p:nvSpPr>
          <p:spPr>
            <a:xfrm rot="18066400">
              <a:off x="2393144" y="4244341"/>
              <a:ext cx="757143" cy="21885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H="1" flipV="1">
              <a:off x="4101746" y="5589240"/>
              <a:ext cx="1118326" cy="22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図 3" descr="%pptTeX&#10;\begin{document}&#10;\begin{eqnarray*}&#10;x_1-x_2=0&#10;\end{eqnarray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5445224"/>
              <a:ext cx="1966715" cy="320129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412614" y="4070298"/>
            <a:ext cx="4106162" cy="1168194"/>
            <a:chOff x="4642302" y="4070298"/>
            <a:chExt cx="4106162" cy="1168194"/>
          </a:xfrm>
        </p:grpSpPr>
        <p:sp>
          <p:nvSpPr>
            <p:cNvPr id="31" name="曲折矢印 30"/>
            <p:cNvSpPr/>
            <p:nvPr/>
          </p:nvSpPr>
          <p:spPr>
            <a:xfrm rot="16200000">
              <a:off x="4664973" y="4047627"/>
              <a:ext cx="672575" cy="717917"/>
            </a:xfrm>
            <a:prstGeom prst="ben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609423" y="4383760"/>
              <a:ext cx="3086486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Canonical OAM density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68050" y="4869160"/>
              <a:ext cx="1980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 YH. Yoshida (2012)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56258" y="2457511"/>
            <a:ext cx="8398138" cy="1600919"/>
            <a:chOff x="156258" y="2457511"/>
            <a:chExt cx="8398138" cy="160091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56258" y="2457511"/>
              <a:ext cx="3263535" cy="1005085"/>
              <a:chOff x="156258" y="2457511"/>
              <a:chExt cx="3263535" cy="1005085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764386" y="2686265"/>
                <a:ext cx="2655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doubly-</a:t>
                </a:r>
                <a:r>
                  <a:rPr lang="en-US" altLang="ja-JP" sz="2400" dirty="0" err="1" smtClean="0">
                    <a:solidFill>
                      <a:srgbClr val="FF0000"/>
                    </a:solidFill>
                  </a:rPr>
                  <a:t>u</a:t>
                </a:r>
                <a:r>
                  <a:rPr kumimoji="1" lang="en-US" altLang="ja-JP" sz="2400" dirty="0" err="1" smtClean="0">
                    <a:solidFill>
                      <a:srgbClr val="FF0000"/>
                    </a:solidFill>
                  </a:rPr>
                  <a:t>nintegrate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上カーブ矢印 32"/>
              <p:cNvSpPr/>
              <p:nvPr/>
            </p:nvSpPr>
            <p:spPr>
              <a:xfrm rot="5215151">
                <a:off x="-71484" y="2685253"/>
                <a:ext cx="1005085" cy="549602"/>
              </a:xfrm>
              <a:prstGeom prst="curved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0" name="図 19" descr="%pptTeX&#10;\begin{document}&#10;\begin{eqnarray*}&#10;\Phi_D(x_1,x_2) = \delta(x_1-x_2) {\color{red} L_{can}^q(x_1)} + {\mathcal P}\frac{1}{x_1-x_2}\Phi_F(x_1,x_2)&#10;\end{eqnarray*}&#10;\end{document}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07" y="3352912"/>
              <a:ext cx="7879089" cy="705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6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%pptTeX&#10;\begin{document}&#10;\begin{eqnarray*}&#10;&amp;&amp;\int d\lambda e^{i\lambda x}\frac{d\lambda}{2\pi} \langle P'S'|\bar{\psi}(0)\gamma^\mu \psi(\lambda)|PS\rangle \\&#10;&amp;&amp; \ \  =H_q(x) \bar{u}(P'S')\gamma^\mu u(PS) +  E_q(x) \bar{u}(P'S') \frac{i\sigma^{\mu\nu}\Delta_\nu}{2m}u(PS) \\&#10;&amp;&amp; \quad + {\color{red} G_3(x) }\bar{u}(P'S')\gamma^\mu_\perp u(PS) + \cdots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9" y="1493748"/>
            <a:ext cx="7312091" cy="18177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5337" y="-49111"/>
            <a:ext cx="8839332" cy="1196752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Relation to twist-three GPD</a:t>
            </a:r>
            <a:endParaRPr kumimoji="1" lang="ja-JP" altLang="en-US" sz="4000" dirty="0"/>
          </a:p>
        </p:txBody>
      </p:sp>
      <p:grpSp>
        <p:nvGrpSpPr>
          <p:cNvPr id="17" name="グループ化 16"/>
          <p:cNvGrpSpPr/>
          <p:nvPr/>
        </p:nvGrpSpPr>
        <p:grpSpPr>
          <a:xfrm rot="449643">
            <a:off x="1208780" y="3425473"/>
            <a:ext cx="1493058" cy="461665"/>
            <a:chOff x="6616662" y="2709456"/>
            <a:chExt cx="1642361" cy="461665"/>
          </a:xfrm>
        </p:grpSpPr>
        <p:sp>
          <p:nvSpPr>
            <p:cNvPr id="12" name="左矢印 11"/>
            <p:cNvSpPr/>
            <p:nvPr/>
          </p:nvSpPr>
          <p:spPr>
            <a:xfrm rot="1280474">
              <a:off x="6616662" y="2736546"/>
              <a:ext cx="502078" cy="24869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21150357">
              <a:off x="7143268" y="2709456"/>
              <a:ext cx="1115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 twist-3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7776725" y="2319263"/>
            <a:ext cx="111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 twist-2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4386550"/>
            <a:ext cx="8393855" cy="2404576"/>
            <a:chOff x="539552" y="4386550"/>
            <a:chExt cx="8393855" cy="240457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663654" y="5951021"/>
              <a:ext cx="7269753" cy="840105"/>
              <a:chOff x="1663654" y="5951021"/>
              <a:chExt cx="7269753" cy="840105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1663654" y="6329461"/>
                <a:ext cx="1310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integrate</a:t>
                </a:r>
                <a:endParaRPr kumimoji="1" lang="ja-JP" altLang="en-US" sz="2400" dirty="0"/>
              </a:p>
            </p:txBody>
          </p:sp>
          <p:sp>
            <p:nvSpPr>
              <p:cNvPr id="21" name="右矢印 20"/>
              <p:cNvSpPr/>
              <p:nvPr/>
            </p:nvSpPr>
            <p:spPr>
              <a:xfrm>
                <a:off x="1898003" y="6006439"/>
                <a:ext cx="978408" cy="351208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940152" y="5951021"/>
                <a:ext cx="29932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 </a:t>
                </a:r>
                <a:r>
                  <a:rPr kumimoji="1" lang="en-US" altLang="ja-JP" dirty="0" err="1" smtClean="0">
                    <a:solidFill>
                      <a:srgbClr val="002060"/>
                    </a:solidFill>
                  </a:rPr>
                  <a:t>Penttinen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, </a:t>
                </a:r>
                <a:r>
                  <a:rPr kumimoji="1" lang="en-US" altLang="ja-JP" dirty="0" err="1" smtClean="0">
                    <a:solidFill>
                      <a:srgbClr val="002060"/>
                    </a:solidFill>
                  </a:rPr>
                  <a:t>Polyakov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, </a:t>
                </a:r>
                <a:r>
                  <a:rPr kumimoji="1" lang="en-US" altLang="ja-JP" dirty="0" err="1" smtClean="0">
                    <a:solidFill>
                      <a:srgbClr val="002060"/>
                    </a:solidFill>
                  </a:rPr>
                  <a:t>Shuvaev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,</a:t>
                </a:r>
              </a:p>
              <a:p>
                <a:r>
                  <a:rPr lang="en-US" altLang="ja-JP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ja-JP" dirty="0" err="1" smtClean="0">
                    <a:solidFill>
                      <a:srgbClr val="002060"/>
                    </a:solidFill>
                  </a:rPr>
                  <a:t>Strikman</a:t>
                </a:r>
                <a:r>
                  <a:rPr lang="en-US" altLang="ja-JP" dirty="0" smtClean="0">
                    <a:solidFill>
                      <a:srgbClr val="002060"/>
                    </a:solidFill>
                  </a:rPr>
                  <a:t> (2000)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4" name="図 23" descr="%pptTeX&#10;\begin{document}&#10;\begin{eqnarray*}&#10;&amp;&amp;x(H_q(x) + E_q(x) +{\color{red} G_3(x)}) \\ &amp;&amp; \quad = \Delta q(x) + {\color{red} L_{can}^q(x)} + \int dx' {\mathcal P}\frac{1}{x-x'} \left(\Phi_F(x,x') + \tilde{\Phi}_F(x,x')\right)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386550"/>
              <a:ext cx="7983866" cy="1076800"/>
            </a:xfrm>
            <a:prstGeom prst="rect">
              <a:avLst/>
            </a:prstGeom>
          </p:spPr>
        </p:pic>
        <p:pic>
          <p:nvPicPr>
            <p:cNvPr id="25" name="図 24" descr="%pptTeX&#10;\begin{document}&#10;\begin{eqnarray*}&#10;\int dx \, xG_3(x) = -L^q_{{\rm Ji}}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3" y="5949280"/>
              <a:ext cx="2620743" cy="653822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6786518" y="1040026"/>
            <a:ext cx="198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 YH. Yoshida (2012)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9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 proton spin problem</a:t>
            </a:r>
            <a:endParaRPr lang="en-US" altLang="ja-JP" sz="40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10906" y="1165939"/>
            <a:ext cx="3480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The proton has spin ½.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266214" y="2442099"/>
            <a:ext cx="6913064" cy="1989235"/>
            <a:chOff x="2123728" y="2348880"/>
            <a:chExt cx="6913064" cy="1989235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 flipV="1">
              <a:off x="4644008" y="3175263"/>
              <a:ext cx="6985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3784408" y="3745283"/>
              <a:ext cx="16300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2060"/>
                  </a:solidFill>
                </a:rPr>
                <a:t>Quarks’ helicity</a:t>
              </a:r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H="1" flipV="1">
              <a:off x="6084168" y="3086121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450043" y="3968783"/>
              <a:ext cx="1624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2060"/>
                  </a:solidFill>
                </a:rPr>
                <a:t>Gluons’ helicity</a:t>
              </a: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 flipV="1">
              <a:off x="7157909" y="3086121"/>
              <a:ext cx="144463" cy="49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038145" y="3662185"/>
              <a:ext cx="1998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2060"/>
                  </a:solidFill>
                </a:rPr>
                <a:t>Orbital </a:t>
              </a:r>
              <a:r>
                <a:rPr lang="en-US" altLang="ja-JP" dirty="0">
                  <a:solidFill>
                    <a:srgbClr val="002060"/>
                  </a:solidFill>
                </a:rPr>
                <a:t>angular </a:t>
              </a:r>
            </a:p>
            <a:p>
              <a:r>
                <a:rPr lang="en-US" altLang="ja-JP" dirty="0" smtClean="0">
                  <a:solidFill>
                    <a:srgbClr val="002060"/>
                  </a:solidFill>
                </a:rPr>
                <a:t>Momentum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(OAM)</a:t>
              </a:r>
              <a:endParaRPr lang="en-US" altLang="ja-JP" dirty="0">
                <a:solidFill>
                  <a:srgbClr val="FF0000"/>
                </a:solidFill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>
              <a:off x="2123728" y="2605385"/>
              <a:ext cx="628241" cy="388594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7637544" y="3086121"/>
              <a:ext cx="318832" cy="4911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図 1" descr="%pptTeX&#10;\begin{document}&#10;\begin{eqnarray*}&#10;\frac{1}{2}=\frac{1}{2}\Delta \Sigma + \Delta G + L^q + L^g&#10;\end{eqnarray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180" y="2348880"/>
              <a:ext cx="5041159" cy="874286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4087727" y="5054133"/>
            <a:ext cx="4557733" cy="1503923"/>
            <a:chOff x="3377978" y="4623519"/>
            <a:chExt cx="4557733" cy="150392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418522" y="5296445"/>
              <a:ext cx="3134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with relativistic effects, </a:t>
              </a:r>
              <a:endParaRPr kumimoji="1" lang="en-US" altLang="ja-JP" sz="2400" dirty="0" smtClean="0"/>
            </a:p>
            <a:p>
              <a:endParaRPr kumimoji="1" lang="ja-JP" altLang="en-US" sz="24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377978" y="4623519"/>
              <a:ext cx="2706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In the quark model, </a:t>
              </a:r>
              <a:endParaRPr kumimoji="1" lang="ja-JP" altLang="en-US" sz="2400" dirty="0"/>
            </a:p>
          </p:txBody>
        </p:sp>
        <p:pic>
          <p:nvPicPr>
            <p:cNvPr id="11" name="図 10" descr="%pptTeX&#10;\begin{document}&#10;\begin{eqnarray*}&#10;\Delta \Sigma \approx 0.7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601" y="5399793"/>
              <a:ext cx="1460110" cy="264266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83568" y="1700808"/>
            <a:ext cx="614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The proton is not an elementary particle.</a:t>
            </a:r>
          </a:p>
          <a:p>
            <a:endParaRPr kumimoji="1" lang="ja-JP" altLang="en-US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6" y="3377713"/>
            <a:ext cx="3520010" cy="3363655"/>
          </a:xfrm>
          <a:prstGeom prst="rect">
            <a:avLst/>
          </a:prstGeom>
        </p:spPr>
      </p:pic>
      <p:pic>
        <p:nvPicPr>
          <p:cNvPr id="10" name="図 9" descr="%pptTeX&#10;\begin{document}&#10;\begin{eqnarray*}&#10;\Delta \Sigma =1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28" y="5150600"/>
            <a:ext cx="1160729" cy="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Quark canonical OAM density</a:t>
            </a:r>
            <a:endParaRPr lang="ja-JP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7054"/>
            <a:ext cx="8229600" cy="27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252" y="5425419"/>
            <a:ext cx="340301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23900" y="5611694"/>
            <a:ext cx="231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First moment: 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804706" y="1543110"/>
            <a:ext cx="475796" cy="35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242653" y="1143000"/>
            <a:ext cx="260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Wandzur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a-Wilczek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part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566808" y="4649616"/>
            <a:ext cx="475796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280502" y="4920397"/>
            <a:ext cx="15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g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enuine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twist-three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sciweavers.org/upload/Tex2Img_1375224148/ren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7" y="2226282"/>
            <a:ext cx="1020886" cy="3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02814" y="6282008"/>
            <a:ext cx="410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The b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ridge between JM and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Ji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880" y="-9026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G</a:t>
            </a:r>
            <a:r>
              <a:rPr kumimoji="1" lang="en-US" altLang="ja-JP" dirty="0" smtClean="0"/>
              <a:t>luon canonical OAM density 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4525162"/>
            <a:ext cx="8892480" cy="776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512" y="3287378"/>
            <a:ext cx="9144000" cy="3354598"/>
            <a:chOff x="852279" y="3061803"/>
            <a:chExt cx="9144000" cy="3354598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79" y="3061803"/>
              <a:ext cx="9144000" cy="1525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705" y="4527960"/>
              <a:ext cx="4784726" cy="68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直線矢印コネクタ 14"/>
            <p:cNvCxnSpPr/>
            <p:nvPr/>
          </p:nvCxnSpPr>
          <p:spPr>
            <a:xfrm flipH="1">
              <a:off x="7345460" y="3586387"/>
              <a:ext cx="7980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8147351" y="3355555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WW </a:t>
              </a:r>
              <a:r>
                <a:rPr kumimoji="1"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part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 flipV="1">
              <a:off x="7696558" y="4471417"/>
              <a:ext cx="446994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7577033" y="4931617"/>
              <a:ext cx="15669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</a:t>
              </a:r>
              <a:r>
                <a:rPr kumimoji="1"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enuine </a:t>
              </a:r>
            </a:p>
            <a:p>
              <a:r>
                <a:rPr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twist-three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2476" y="5579689"/>
              <a:ext cx="3615791" cy="8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125554" y="5795713"/>
              <a:ext cx="1958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irst moment: 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直線矢印コネクタ 24"/>
          <p:cNvCxnSpPr/>
          <p:nvPr/>
        </p:nvCxnSpPr>
        <p:spPr>
          <a:xfrm flipH="1">
            <a:off x="3203848" y="1268760"/>
            <a:ext cx="19449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347864" y="940658"/>
            <a:ext cx="254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twist-three gluon GPD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9" name="図 8" descr="%pptTeX&#10;\begin{document}&#10;\begin{eqnarray*}&#10;\frac{1}{2}(H_g(x) + E_g(x) + {\color{red} F_g(x)} ) -\Delta G(x) +2\int dX \frac{\Phi_F(X,x)}{x}-2{\color{red} L_{can}^g(x) } \\= -2\int dx' {\mathcal P}\frac{M_F(x,x')}{x(x-x')} -2\int dx'{\mathcal P}\frac{\tilde{M}_F(x,x')}{x(x-x')}&#10;\end{eqnarray*}&#10;\end{document}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" y="1551986"/>
            <a:ext cx="7147706" cy="12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3555" y="-9939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Transverse spin decomposition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737" y="1146390"/>
            <a:ext cx="66894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U</a:t>
            </a:r>
            <a:r>
              <a:rPr kumimoji="1" lang="en-US" altLang="ja-JP" sz="2400" dirty="0" smtClean="0"/>
              <a:t>se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Pauli-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Lubanski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vector</a:t>
            </a: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  </a:t>
            </a:r>
            <a:r>
              <a:rPr lang="en-US" altLang="ja-JP" sz="2400" dirty="0" smtClean="0"/>
              <a:t>                  </a:t>
            </a:r>
          </a:p>
          <a:p>
            <a:r>
              <a:rPr lang="en-US" altLang="ja-JP" sz="2400" dirty="0" smtClean="0"/>
              <a:t>instead of the angular momentum tensor              . </a:t>
            </a:r>
          </a:p>
          <a:p>
            <a:r>
              <a:rPr kumimoji="1" lang="en-US" altLang="ja-JP" sz="2400" dirty="0" smtClean="0"/>
              <a:t>        </a:t>
            </a:r>
            <a:endParaRPr kumimoji="1" lang="ja-JP" altLang="en-US" sz="2400" dirty="0"/>
          </a:p>
        </p:txBody>
      </p:sp>
      <p:pic>
        <p:nvPicPr>
          <p:cNvPr id="13" name="Picture 2" descr="http://www.sciweavers.org/upload/Tex2Img_1353389978/eq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08" y="4309970"/>
            <a:ext cx="3302248" cy="7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937737" y="5295135"/>
            <a:ext cx="2394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Ji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(1996)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Ji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Xiong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Yuan (2012)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797011" y="4259034"/>
            <a:ext cx="3029466" cy="2421096"/>
            <a:chOff x="5030387" y="4259034"/>
            <a:chExt cx="3029466" cy="2421096"/>
          </a:xfrm>
        </p:grpSpPr>
        <p:pic>
          <p:nvPicPr>
            <p:cNvPr id="14" name="Picture 4" descr="http://www.sciweavers.org/upload/Tex2Img_1353390026/eq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387" y="4259034"/>
              <a:ext cx="2661682" cy="89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5095900" y="5295135"/>
              <a:ext cx="296395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2060"/>
                  </a:solidFill>
                </a:rPr>
                <a:t>YH, Tanaka, Yoshida (2012)</a:t>
              </a:r>
            </a:p>
            <a:p>
              <a:r>
                <a:rPr lang="en-US" altLang="ja-JP" sz="2000" dirty="0" smtClean="0">
                  <a:solidFill>
                    <a:srgbClr val="002060"/>
                  </a:solidFill>
                </a:rPr>
                <a:t>Leader (2012)</a:t>
              </a:r>
            </a:p>
            <a:p>
              <a:endParaRPr kumimoji="1" lang="en-US" altLang="ja-JP" sz="2000" dirty="0">
                <a:solidFill>
                  <a:srgbClr val="002060"/>
                </a:solidFill>
              </a:endParaRPr>
            </a:p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Frame dependent!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右矢印 11"/>
          <p:cNvSpPr/>
          <p:nvPr/>
        </p:nvSpPr>
        <p:spPr>
          <a:xfrm>
            <a:off x="827584" y="443711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%pptTeX&#10;\begin{document}&#10;\begin{eqnarray*}&#10;W^\mu = -\frac{1}{2}\epsilon^\mu_{\ \nu\rho\sigma}P^\nu M^{+\rho\sigma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4115"/>
            <a:ext cx="4064056" cy="794805"/>
          </a:xfrm>
          <a:prstGeom prst="rect">
            <a:avLst/>
          </a:prstGeom>
        </p:spPr>
      </p:pic>
      <p:pic>
        <p:nvPicPr>
          <p:cNvPr id="6" name="図 5" descr="%pptTeX&#10;\begin{document}&#10;\begin{eqnarray*}&#10;M^{+\mu\nu}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1" y="3043446"/>
            <a:ext cx="825616" cy="2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Complete transverse </a:t>
            </a:r>
            <a:r>
              <a:rPr lang="en-US" altLang="ja-JP" dirty="0" smtClean="0"/>
              <a:t>spin </a:t>
            </a:r>
            <a:r>
              <a:rPr kumimoji="1" lang="en-US" altLang="ja-JP" dirty="0" smtClean="0"/>
              <a:t>decomposition?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556792"/>
            <a:ext cx="19864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Longitudinal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Transverse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204000" y="3158924"/>
            <a:ext cx="151206" cy="160698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379975" y="3158924"/>
            <a:ext cx="50636" cy="160698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379975" y="5797366"/>
            <a:ext cx="333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annot be separated in a </a:t>
            </a:r>
          </a:p>
          <a:p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rame-independent way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915816" y="3692353"/>
            <a:ext cx="1849875" cy="5401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ame!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168" y="1508974"/>
            <a:ext cx="296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YH, Tanaka, Yoshida (2012)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2" name="図 11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7" y="2290972"/>
            <a:ext cx="6380072" cy="961715"/>
          </a:xfrm>
          <a:prstGeom prst="rect">
            <a:avLst/>
          </a:prstGeom>
        </p:spPr>
      </p:pic>
      <p:pic>
        <p:nvPicPr>
          <p:cNvPr id="9" name="図 8" descr="%pptTeX&#10;\begin{document}&#10;\begin{eqnarray*}&#10;\frac{1}{2}=\frac{1}{2}\Delta \Sigma + \Delta G + L^{q+g}_{can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669530"/>
            <a:ext cx="4910830" cy="961715"/>
          </a:xfrm>
          <a:prstGeom prst="rect">
            <a:avLst/>
          </a:prstGeom>
        </p:spPr>
      </p:pic>
      <p:sp>
        <p:nvSpPr>
          <p:cNvPr id="16" name="Freeform 7"/>
          <p:cNvSpPr>
            <a:spLocks noChangeAspect="1"/>
          </p:cNvSpPr>
          <p:nvPr/>
        </p:nvSpPr>
        <p:spPr bwMode="auto">
          <a:xfrm>
            <a:off x="5473229" y="5520208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439" y="-112601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Computing</a:t>
            </a:r>
            <a:r>
              <a:rPr lang="ja-JP" altLang="en-US" sz="3600" dirty="0" smtClean="0"/>
              <a:t>         </a:t>
            </a:r>
            <a:r>
              <a:rPr kumimoji="1" lang="en-US" altLang="ja-JP" sz="3600" dirty="0" smtClean="0"/>
              <a:t>on a lattice?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1248" y="1242618"/>
            <a:ext cx="45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Consider the usual quark distribution function</a:t>
            </a:r>
            <a:endParaRPr kumimoji="1" lang="ja-JP" altLang="en-US" dirty="0"/>
          </a:p>
        </p:txBody>
      </p:sp>
      <p:pic>
        <p:nvPicPr>
          <p:cNvPr id="6" name="図 5" descr="%pptTeX&#10;\begin{document}&#10;\begin{eqnarray*}&#10;q(x)=\frac{1}{4\pi} \int dy^- e^{ixP^+y^-}\langle P|\bar{\psi}(0)W\gamma^+q(y^-)|P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62" y="1768752"/>
            <a:ext cx="6630781" cy="7192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9512" y="2812045"/>
            <a:ext cx="6518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Nonlocal operator along the light-cone 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Real</a:t>
            </a:r>
            <a:r>
              <a:rPr kumimoji="1" lang="en-US" altLang="ja-JP" sz="2000" dirty="0" smtClean="0">
                <a:sym typeface="Wingdings" panose="05000000000000000000" pitchFamily="2" charset="2"/>
              </a:rPr>
              <a:t>-time problem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3402" y="3214327"/>
            <a:ext cx="453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Becomes local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after taking the </a:t>
            </a:r>
            <a:r>
              <a:rPr kumimoji="1" lang="en-US" altLang="ja-JP" sz="2000" dirty="0" smtClean="0"/>
              <a:t>x-moment.</a:t>
            </a:r>
            <a:endParaRPr kumimoji="1" lang="ja-JP" altLang="en-US" sz="2000" dirty="0"/>
          </a:p>
        </p:txBody>
      </p:sp>
      <p:pic>
        <p:nvPicPr>
          <p:cNvPr id="15" name="図 14" descr="%pptTeX&#10;\begin{document}&#10;\begin{eqnarray*}&#10;\Delta G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35" y="348154"/>
            <a:ext cx="667838" cy="319761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307719" y="4106566"/>
            <a:ext cx="8093039" cy="2091376"/>
            <a:chOff x="307719" y="4106566"/>
            <a:chExt cx="8093039" cy="209137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476088" y="4106566"/>
              <a:ext cx="7924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      nonlocal even though it is a moment. Local only in the light-cone gauge.</a:t>
              </a:r>
              <a:endParaRPr kumimoji="1" lang="ja-JP" altLang="en-US" sz="2000" dirty="0"/>
            </a:p>
          </p:txBody>
        </p:sp>
        <p:pic>
          <p:nvPicPr>
            <p:cNvPr id="12" name="図 11" descr="%pptTeX&#10;\begin{document}&#10;\begin{eqnarray*}&#10;\Delta G=\frac{1}{2P^+}\int \frac{dx}{x}e^{ixP^+z^-}\langle PS|F^{+i}(0)W\tilde{F}^+_{i}(z^-)|PS\rangle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62" y="4776807"/>
              <a:ext cx="6703903" cy="656587"/>
            </a:xfrm>
            <a:prstGeom prst="rect">
              <a:avLst/>
            </a:prstGeom>
          </p:spPr>
        </p:pic>
        <p:pic>
          <p:nvPicPr>
            <p:cNvPr id="4" name="図 3" descr="%pptTeX&#10;\begin{document}&#10;\begin{eqnarray*}&#10;\Delta G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719" y="4202181"/>
              <a:ext cx="456142" cy="218401"/>
            </a:xfrm>
            <a:prstGeom prst="rect">
              <a:avLst/>
            </a:prstGeom>
          </p:spPr>
        </p:pic>
        <p:pic>
          <p:nvPicPr>
            <p:cNvPr id="8" name="図 7" descr="%pptTeX&#10;\begin{document}&#10;\begin{eqnarray*}&#10;=\frac{1}{2P^+}\langle PS| \epsilon^{ij}F^{i+}A^j|PS\rangle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027" y="5541078"/>
              <a:ext cx="3659778" cy="656864"/>
            </a:xfrm>
            <a:prstGeom prst="rect">
              <a:avLst/>
            </a:prstGeom>
          </p:spPr>
        </p:pic>
        <p:pic>
          <p:nvPicPr>
            <p:cNvPr id="9" name="図 8" descr="%pptTeX&#10;\begin{document}&#10;\begin{eqnarray*}&#10; (A^+=0)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369" y="5701692"/>
              <a:ext cx="1125150" cy="323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9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4593" y="256121"/>
            <a:ext cx="477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Compute the naïve gluon helicity in </a:t>
            </a:r>
            <a:r>
              <a:rPr lang="en-US" altLang="ja-JP" dirty="0" smtClean="0"/>
              <a:t>some </a:t>
            </a:r>
            <a:r>
              <a:rPr kumimoji="1" lang="en-US" altLang="ja-JP" dirty="0" smtClean="0"/>
              <a:t>gauge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66218" y="1557954"/>
            <a:ext cx="379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…gauge dependent, frame dependent.</a:t>
            </a:r>
            <a:endParaRPr kumimoji="1" lang="ja-JP" altLang="en-US" dirty="0"/>
          </a:p>
        </p:txBody>
      </p:sp>
      <p:pic>
        <p:nvPicPr>
          <p:cNvPr id="9" name="図 8" descr="%pptTeX&#10;\begin{document}&#10;\begin{eqnarray*}&#10;\Delta \tilde{G}(P_z) = \frac{1}{2P^0}\langle PS| \epsilon^{ij} F^{i0}A^j|PS\rangle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02" y="823070"/>
            <a:ext cx="4312614" cy="597149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251520" y="2391544"/>
            <a:ext cx="7902963" cy="1973560"/>
            <a:chOff x="251520" y="2391544"/>
            <a:chExt cx="7902963" cy="197356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1520" y="2391544"/>
              <a:ext cx="482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Boost it to large momentum and do the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matching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33740" y="2396350"/>
              <a:ext cx="22294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2060"/>
                  </a:solidFill>
                </a:rPr>
                <a:t>Ji, Zhang, Zhao (2013)</a:t>
              </a:r>
            </a:p>
            <a:p>
              <a:r>
                <a:rPr lang="en-US" altLang="ja-JP" dirty="0" smtClean="0">
                  <a:solidFill>
                    <a:srgbClr val="002060"/>
                  </a:solidFill>
                </a:rPr>
                <a:t> 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82426" y="3964994"/>
              <a:ext cx="5872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The limits                    and                        do not commute</a:t>
              </a:r>
              <a:endParaRPr kumimoji="1" lang="ja-JP" altLang="en-US" sz="2000" dirty="0"/>
            </a:p>
          </p:txBody>
        </p:sp>
        <p:pic>
          <p:nvPicPr>
            <p:cNvPr id="16" name="図 15" descr="%pptTeX&#10;\begin{document}&#10;\begin{eqnarray*}&#10;P_z\to \infty&#10;\end{eqnarray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373" y="4074257"/>
              <a:ext cx="952495" cy="226193"/>
            </a:xfrm>
            <a:prstGeom prst="rect">
              <a:avLst/>
            </a:prstGeom>
          </p:spPr>
        </p:pic>
        <p:pic>
          <p:nvPicPr>
            <p:cNvPr id="17" name="図 16" descr="%pptTeX&#10;\begin{document}&#10;\begin{eqnarray*}&#10;\Lambda_{UV}\to \infty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520" y="4073973"/>
              <a:ext cx="1088663" cy="214768"/>
            </a:xfrm>
            <a:prstGeom prst="rect">
              <a:avLst/>
            </a:prstGeom>
          </p:spPr>
        </p:pic>
        <p:pic>
          <p:nvPicPr>
            <p:cNvPr id="19" name="図 18" descr="%pptTeX&#10;\begin{document}&#10;\begin{eqnarray*}&#10;&amp;&amp;\Delta \tilde{G}(P_z,\mu)  \\&#10;&amp;&amp; = Z_{gg}(P^z/\mu) \Delta G(\mu) + Z_{gq}(P^z/\mu)\Delta \Sigma(\mu) + {\mathcal O}(1/P_z^2)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71" y="2961955"/>
              <a:ext cx="6601616" cy="740211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51520" y="4630952"/>
            <a:ext cx="8308557" cy="794838"/>
            <a:chOff x="251520" y="4630952"/>
            <a:chExt cx="8308557" cy="79483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51520" y="4630952"/>
              <a:ext cx="6896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Not all gauges are allowed. The allowed gauges form a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universality class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158183" y="5056458"/>
              <a:ext cx="24018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srgbClr val="002060"/>
                  </a:solidFill>
                </a:rPr>
                <a:t>YH</a:t>
              </a:r>
              <a:r>
                <a:rPr lang="en-US" altLang="ja-JP" dirty="0">
                  <a:solidFill>
                    <a:srgbClr val="002060"/>
                  </a:solidFill>
                </a:rPr>
                <a:t>, Ji, Zhao (2013)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6259" y="5660641"/>
            <a:ext cx="7898223" cy="923330"/>
            <a:chOff x="256259" y="5660641"/>
            <a:chExt cx="7898223" cy="92333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256259" y="5660641"/>
              <a:ext cx="78982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dirty="0" smtClean="0"/>
            </a:p>
            <a:p>
              <a:endParaRPr lang="en-US" altLang="ja-JP" dirty="0"/>
            </a:p>
            <a:p>
              <a:r>
                <a:rPr kumimoji="1" lang="en-US" altLang="ja-JP" dirty="0" smtClean="0"/>
                <a:t>Even the </a:t>
              </a:r>
              <a:r>
                <a:rPr kumimoji="1" lang="en-US" altLang="ja-JP" dirty="0" err="1" smtClean="0"/>
                <a:t>parton</a:t>
              </a:r>
              <a:r>
                <a:rPr kumimoji="1" lang="en-US" altLang="ja-JP" dirty="0" smtClean="0"/>
                <a:t> densities (PDF,              , etc.) can be directly calculable?   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Ji (2013)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24" name="図 23" descr="%pptTeX&#10;\begin{document}&#10;\begin{eqnarray*}&#10;\Delta G(x)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414" y="6300441"/>
              <a:ext cx="624141" cy="222245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251520" y="5487695"/>
            <a:ext cx="4592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Preliminary lattice study by </a:t>
            </a:r>
            <a:r>
              <a:rPr lang="en-US" altLang="ja-JP" dirty="0" err="1">
                <a:solidFill>
                  <a:srgbClr val="002060"/>
                </a:solidFill>
              </a:rPr>
              <a:t>xQCD</a:t>
            </a:r>
            <a:r>
              <a:rPr lang="en-US" altLang="ja-JP" dirty="0">
                <a:solidFill>
                  <a:srgbClr val="002060"/>
                </a:solidFill>
              </a:rPr>
              <a:t> collaboration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95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684" y="1196752"/>
            <a:ext cx="8795320" cy="558924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Complete gauge invariant decomposition of nucleon spin now available in QCD, even at the density level</a:t>
            </a:r>
          </a:p>
          <a:p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r>
              <a:rPr kumimoji="1" lang="en-US" altLang="ja-JP" sz="2800" dirty="0" smtClean="0"/>
              <a:t>Relation between Jaffe-Manohar vs Ji fully understood    in terms of twist and GPD</a:t>
            </a:r>
            <a:r>
              <a:rPr lang="en-US" altLang="ja-JP" sz="2800" dirty="0" smtClean="0"/>
              <a:t>.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Can we measure 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        in experiment?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</a:t>
            </a:r>
            <a:r>
              <a:rPr lang="en-US" altLang="ja-JP" sz="2800" dirty="0" smtClean="0"/>
              <a:t>H</a:t>
            </a:r>
            <a:r>
              <a:rPr lang="en-US" altLang="ja-JP" sz="2800" dirty="0" smtClean="0"/>
              <a:t>int</a:t>
            </a:r>
            <a:r>
              <a:rPr lang="en-US" altLang="ja-JP" sz="2800" dirty="0" smtClean="0"/>
              <a:t>: Wigner distribution measurable   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</p:txBody>
      </p:sp>
      <p:pic>
        <p:nvPicPr>
          <p:cNvPr id="5122" name="Picture 2" descr="http://www.historicevansville.com/available-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8840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2187"/>
            <a:ext cx="5272786" cy="794805"/>
          </a:xfrm>
          <a:prstGeom prst="rect">
            <a:avLst/>
          </a:prstGeom>
        </p:spPr>
      </p:pic>
      <p:pic>
        <p:nvPicPr>
          <p:cNvPr id="4" name="図 3" descr="%pptTeX&#10;\begin{document}&#10;\begin{eqnarray*}&#10;L_{can}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30" y="4754932"/>
            <a:ext cx="674025" cy="3010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232716" y="5198204"/>
            <a:ext cx="2399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YH, Xiao, Yuan (2016)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07887" y="1258597"/>
            <a:ext cx="5964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Longitudinal double spin asymmetry in </a:t>
            </a:r>
            <a:r>
              <a:rPr lang="en-US" altLang="ja-JP" sz="2000" dirty="0">
                <a:solidFill>
                  <a:srgbClr val="FF0000"/>
                </a:solidFill>
              </a:rPr>
              <a:t>p</a:t>
            </a:r>
            <a:r>
              <a:rPr lang="en-US" altLang="ja-JP" sz="2000" dirty="0" smtClean="0">
                <a:solidFill>
                  <a:srgbClr val="FF0000"/>
                </a:solidFill>
              </a:rPr>
              <a:t>olarized DIS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85997" y="188640"/>
            <a:ext cx="6559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           from polarized DIS</a:t>
            </a:r>
            <a:r>
              <a:rPr kumimoji="1" lang="en-US" altLang="ja-JP" sz="4000" dirty="0" smtClean="0"/>
              <a:t>           </a:t>
            </a:r>
            <a:endParaRPr kumimoji="1" lang="ja-JP" altLang="en-US" sz="4000" dirty="0"/>
          </a:p>
        </p:txBody>
      </p:sp>
      <p:pic>
        <p:nvPicPr>
          <p:cNvPr id="6" name="図 5" descr="%pptTeX&#10;\begin{document}&#10;\begin{eqnarray*}&#10;\Delta \Sigma 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358321"/>
            <a:ext cx="756660" cy="377116"/>
          </a:xfrm>
          <a:prstGeom prst="rect">
            <a:avLst/>
          </a:prstGeom>
        </p:spPr>
      </p:pic>
      <p:sp>
        <p:nvSpPr>
          <p:cNvPr id="36" name="Line 6"/>
          <p:cNvSpPr>
            <a:spLocks noChangeShapeType="1"/>
          </p:cNvSpPr>
          <p:nvPr/>
        </p:nvSpPr>
        <p:spPr bwMode="auto">
          <a:xfrm flipV="1">
            <a:off x="6442470" y="1857052"/>
            <a:ext cx="104933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5462983" y="2392040"/>
            <a:ext cx="990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Freeform 8"/>
          <p:cNvSpPr>
            <a:spLocks noChangeAspect="1"/>
          </p:cNvSpPr>
          <p:nvPr/>
        </p:nvSpPr>
        <p:spPr bwMode="auto">
          <a:xfrm rot="2357365">
            <a:off x="6301183" y="2696840"/>
            <a:ext cx="1042987" cy="155575"/>
          </a:xfrm>
          <a:custGeom>
            <a:avLst/>
            <a:gdLst>
              <a:gd name="T0" fmla="*/ 0 w 1128"/>
              <a:gd name="T1" fmla="*/ 0 h 167"/>
              <a:gd name="T2" fmla="*/ 88 w 1128"/>
              <a:gd name="T3" fmla="*/ 167 h 167"/>
              <a:gd name="T4" fmla="*/ 201 w 1128"/>
              <a:gd name="T5" fmla="*/ 0 h 167"/>
              <a:gd name="T6" fmla="*/ 301 w 1128"/>
              <a:gd name="T7" fmla="*/ 167 h 167"/>
              <a:gd name="T8" fmla="*/ 401 w 1128"/>
              <a:gd name="T9" fmla="*/ 0 h 167"/>
              <a:gd name="T10" fmla="*/ 510 w 1128"/>
              <a:gd name="T11" fmla="*/ 167 h 167"/>
              <a:gd name="T12" fmla="*/ 612 w 1128"/>
              <a:gd name="T13" fmla="*/ 2 h 167"/>
              <a:gd name="T14" fmla="*/ 723 w 1128"/>
              <a:gd name="T15" fmla="*/ 165 h 167"/>
              <a:gd name="T16" fmla="*/ 825 w 1128"/>
              <a:gd name="T17" fmla="*/ 2 h 167"/>
              <a:gd name="T18" fmla="*/ 926 w 1128"/>
              <a:gd name="T19" fmla="*/ 163 h 167"/>
              <a:gd name="T20" fmla="*/ 1022 w 1128"/>
              <a:gd name="T21" fmla="*/ 0 h 167"/>
              <a:gd name="T22" fmla="*/ 1128 w 1128"/>
              <a:gd name="T23" fmla="*/ 1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8" h="167">
                <a:moveTo>
                  <a:pt x="0" y="0"/>
                </a:moveTo>
                <a:cubicBezTo>
                  <a:pt x="15" y="28"/>
                  <a:pt x="54" y="167"/>
                  <a:pt x="88" y="167"/>
                </a:cubicBezTo>
                <a:cubicBezTo>
                  <a:pt x="121" y="167"/>
                  <a:pt x="165" y="0"/>
                  <a:pt x="201" y="0"/>
                </a:cubicBezTo>
                <a:cubicBezTo>
                  <a:pt x="236" y="0"/>
                  <a:pt x="267" y="167"/>
                  <a:pt x="301" y="167"/>
                </a:cubicBezTo>
                <a:cubicBezTo>
                  <a:pt x="334" y="167"/>
                  <a:pt x="366" y="0"/>
                  <a:pt x="401" y="0"/>
                </a:cubicBezTo>
                <a:cubicBezTo>
                  <a:pt x="436" y="0"/>
                  <a:pt x="475" y="167"/>
                  <a:pt x="510" y="167"/>
                </a:cubicBezTo>
                <a:cubicBezTo>
                  <a:pt x="545" y="167"/>
                  <a:pt x="577" y="2"/>
                  <a:pt x="612" y="2"/>
                </a:cubicBezTo>
                <a:cubicBezTo>
                  <a:pt x="648" y="2"/>
                  <a:pt x="687" y="165"/>
                  <a:pt x="723" y="165"/>
                </a:cubicBezTo>
                <a:cubicBezTo>
                  <a:pt x="759" y="165"/>
                  <a:pt x="792" y="2"/>
                  <a:pt x="825" y="2"/>
                </a:cubicBezTo>
                <a:cubicBezTo>
                  <a:pt x="859" y="2"/>
                  <a:pt x="893" y="163"/>
                  <a:pt x="926" y="163"/>
                </a:cubicBezTo>
                <a:cubicBezTo>
                  <a:pt x="958" y="162"/>
                  <a:pt x="988" y="0"/>
                  <a:pt x="1022" y="0"/>
                </a:cubicBezTo>
                <a:cubicBezTo>
                  <a:pt x="1055" y="0"/>
                  <a:pt x="1110" y="137"/>
                  <a:pt x="1128" y="165"/>
                </a:cubicBezTo>
              </a:path>
            </a:pathLst>
          </a:cu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73100"/>
              </p:ext>
            </p:extLst>
          </p:nvPr>
        </p:nvGraphicFramePr>
        <p:xfrm>
          <a:off x="6147171" y="2549365"/>
          <a:ext cx="4143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171" y="2549365"/>
                        <a:ext cx="4143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072583" y="3179440"/>
            <a:ext cx="13716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7367983" y="2988940"/>
            <a:ext cx="976312" cy="596900"/>
          </a:xfrm>
          <a:prstGeom prst="rightArrow">
            <a:avLst>
              <a:gd name="adj1" fmla="val 50000"/>
              <a:gd name="adj2" fmla="val 4089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840281"/>
              </p:ext>
            </p:extLst>
          </p:nvPr>
        </p:nvGraphicFramePr>
        <p:xfrm>
          <a:off x="5580880" y="305879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数式" r:id="rId6" imgW="152280" imgH="164880" progId="Equation.3">
                  <p:embed/>
                </p:oleObj>
              </mc:Choice>
              <mc:Fallback>
                <p:oleObj name="数式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880" y="3058790"/>
                        <a:ext cx="4222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2507"/>
              </p:ext>
            </p:extLst>
          </p:nvPr>
        </p:nvGraphicFramePr>
        <p:xfrm>
          <a:off x="8316416" y="3006278"/>
          <a:ext cx="6096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8" imgW="177480" imgH="164880" progId="Equation.3">
                  <p:embed/>
                </p:oleObj>
              </mc:Choice>
              <mc:Fallback>
                <p:oleObj name="Equation" r:id="rId8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3006278"/>
                        <a:ext cx="6096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6834583" y="2874640"/>
            <a:ext cx="914400" cy="914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353750"/>
              </p:ext>
            </p:extLst>
          </p:nvPr>
        </p:nvGraphicFramePr>
        <p:xfrm>
          <a:off x="5436096" y="1910183"/>
          <a:ext cx="3968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数式" r:id="rId10" imgW="203040" imgH="228600" progId="Equation.3">
                  <p:embed/>
                </p:oleObj>
              </mc:Choice>
              <mc:Fallback>
                <p:oleObj name="数式" r:id="rId1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910183"/>
                        <a:ext cx="3968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図 33" descr="%pptTeX&#10;\begin{document}&#10;\begin{eqnarray*}&#10;q^2=-Q^2&#10;\end{eqnarray*}&#10;\end{document}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59" y="2356270"/>
            <a:ext cx="1219143" cy="316543"/>
          </a:xfrm>
          <a:prstGeom prst="rect">
            <a:avLst/>
          </a:prstGeom>
        </p:spPr>
      </p:pic>
      <p:pic>
        <p:nvPicPr>
          <p:cNvPr id="5" name="図 4" descr="%pptTeX&#10;\begin{document}&#10;\begin{eqnarray*}&#10;A_{LL} &amp; =&amp; \frac{\mu^\uparrow p^\downarrow -\mu^\uparrow p^\uparrow}{\mu^\uparrow p^\uparrow+\mu^\uparrow p^\downarrow} \\ &amp;\sim&amp;&#10;\left(1+\frac{\sigma_L}{\sigma_T}\right)\frac{ 2x {\color{red} g_1}}{F_2}&#10;\end{eqnarray*} &#10;\end{document}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2" y="2001986"/>
            <a:ext cx="3737323" cy="1683210"/>
          </a:xfrm>
          <a:prstGeom prst="rect">
            <a:avLst/>
          </a:prstGeom>
        </p:spPr>
      </p:pic>
      <p:pic>
        <p:nvPicPr>
          <p:cNvPr id="7" name="図 6" descr="%pptTeX&#10;\begin{document}&#10;\begin{eqnarray*}&#10;\int_0^1 dx\, g_1(x,Q^2) &amp;=&amp; \frac{1}{2}\sum_f  e_f^2 \int_0^1 dx\, \Delta q_f(x,Q^2) \\&#10;&amp;=&amp; \frac{1}{9} {\color{red}\Delta \Sigma} + \frac{1}{6}F+\frac{1}{18}D+{\mathcal O}(\alpha_s) &#10;\end{eqnarray*}&#10;\end{document}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0" y="4660577"/>
            <a:ext cx="7015462" cy="17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`Spin crisis’</a:t>
            </a:r>
            <a:endParaRPr lang="en-US" altLang="ja-JP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850" y="1695381"/>
            <a:ext cx="8112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In 1987, EMC (European </a:t>
            </a:r>
            <a:r>
              <a:rPr lang="en-US" altLang="ja-JP" sz="2000" dirty="0" err="1"/>
              <a:t>Muon</a:t>
            </a:r>
            <a:r>
              <a:rPr lang="en-US" altLang="ja-JP" sz="2000" dirty="0"/>
              <a:t> Collaboration) announced a very small value </a:t>
            </a:r>
          </a:p>
          <a:p>
            <a:r>
              <a:rPr lang="en-US" altLang="ja-JP" sz="2000" dirty="0"/>
              <a:t>of the quark </a:t>
            </a:r>
            <a:r>
              <a:rPr lang="en-US" altLang="ja-JP" sz="2000" dirty="0" err="1"/>
              <a:t>helicity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contribution</a:t>
            </a:r>
            <a:endParaRPr lang="en-US" altLang="ja-JP" sz="2000" dirty="0"/>
          </a:p>
        </p:txBody>
      </p:sp>
      <p:pic>
        <p:nvPicPr>
          <p:cNvPr id="30740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1" y="3284984"/>
            <a:ext cx="54244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7544" y="5403377"/>
            <a:ext cx="4661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/>
              <a:t>Recent </a:t>
            </a:r>
            <a:r>
              <a:rPr lang="en-US" altLang="ja-JP" sz="2000" dirty="0" smtClean="0"/>
              <a:t>value from </a:t>
            </a:r>
            <a:r>
              <a:rPr lang="en-US" altLang="ja-JP" sz="2000" dirty="0"/>
              <a:t>NLO QCD global analysis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47443" y="3140521"/>
            <a:ext cx="650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/>
              <a:t>!?</a:t>
            </a:r>
          </a:p>
        </p:txBody>
      </p:sp>
      <p:pic>
        <p:nvPicPr>
          <p:cNvPr id="2" name="図 1" descr="%pptTeX&#10;\begin{document}&#10;\begin{eqnarray*}&#10;\Delta \Sigma = 0.25 \sim 0.3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3" y="5482505"/>
            <a:ext cx="2324805" cy="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1724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Gluon polarization </a:t>
            </a:r>
            <a:endParaRPr kumimoji="1" lang="ja-JP" altLang="en-US" dirty="0"/>
          </a:p>
        </p:txBody>
      </p:sp>
      <p:pic>
        <p:nvPicPr>
          <p:cNvPr id="4" name="コンテンツ プレースホルダー 3" descr="%pptTeX&#10;\begin{document}&#10;\begin{eqnarray*}&#10;\Delta G&#10;\end{eqnarray*}&#10;\end{document}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21" y="353936"/>
            <a:ext cx="888891" cy="425601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6" y="2837377"/>
            <a:ext cx="4177956" cy="40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320934" y="2611535"/>
            <a:ext cx="460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DeFlorian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Sassot</a:t>
            </a:r>
            <a:r>
              <a:rPr kumimoji="1" lang="en-US" altLang="ja-JP" dirty="0" smtClean="0">
                <a:solidFill>
                  <a:srgbClr val="002060"/>
                </a:solidFill>
              </a:rPr>
              <a:t>,</a:t>
            </a:r>
            <a:r>
              <a:rPr lang="en-US" altLang="ja-JP" dirty="0" smtClean="0">
                <a:solidFill>
                  <a:srgbClr val="002060"/>
                </a:solidFill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</a:rPr>
              <a:t>Stratmann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Vogelsang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(2014)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312" y="5445224"/>
            <a:ext cx="3464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Note that the</a:t>
            </a:r>
            <a:r>
              <a:rPr kumimoji="1" lang="en-US" altLang="ja-JP" sz="2000" dirty="0" smtClean="0"/>
              <a:t> uncertainty </a:t>
            </a:r>
            <a:r>
              <a:rPr lang="en-US" altLang="ja-JP" sz="2000" dirty="0" smtClean="0"/>
              <a:t>from </a:t>
            </a:r>
          </a:p>
          <a:p>
            <a:r>
              <a:rPr kumimoji="1" lang="en-US" altLang="ja-JP" sz="2000" dirty="0" smtClean="0"/>
              <a:t>the small-x region</a:t>
            </a:r>
            <a:r>
              <a:rPr lang="en-US" altLang="ja-JP" sz="2000" dirty="0" smtClean="0"/>
              <a:t> is huge!</a:t>
            </a:r>
            <a:endParaRPr kumimoji="1"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003" y="2274714"/>
            <a:ext cx="391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R</a:t>
            </a:r>
            <a:r>
              <a:rPr kumimoji="1" lang="en-US" altLang="ja-JP" sz="2000" dirty="0" smtClean="0"/>
              <a:t>esult from the NLO global analysis </a:t>
            </a:r>
          </a:p>
          <a:p>
            <a:r>
              <a:rPr kumimoji="1" lang="en-US" altLang="ja-JP" sz="2000" dirty="0" smtClean="0"/>
              <a:t>after the RHIC 200 </a:t>
            </a:r>
            <a:r>
              <a:rPr kumimoji="1" lang="en-US" altLang="ja-JP" sz="2000" dirty="0" smtClean="0"/>
              <a:t>GeV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pp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data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eqnarray*}&#10;(Q^2=10{\rm GeV}^2)&#10;\end{eqnarray*}&#10;\end{document}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18" y="4507181"/>
            <a:ext cx="1761738" cy="309129"/>
          </a:xfrm>
          <a:prstGeom prst="rect">
            <a:avLst/>
          </a:prstGeom>
        </p:spPr>
      </p:pic>
      <p:pic>
        <p:nvPicPr>
          <p:cNvPr id="12" name="図 11" descr="%pptTeX&#10;\begin{document}&#10;\begin{eqnarray*}&#10;\int^1_{0.05} dx \Delta G(x,Q^2) \approx 0.2\pm^{0.06}_{0.07}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4" y="3416956"/>
            <a:ext cx="4103757" cy="810434"/>
          </a:xfrm>
          <a:prstGeom prst="rect">
            <a:avLst/>
          </a:prstGeom>
        </p:spPr>
      </p:pic>
      <p:pic>
        <p:nvPicPr>
          <p:cNvPr id="14" name="図 13" descr="%pptTeX&#10;\begin{document}&#10;\begin{eqnarray*}&#10;\Delta G=\int_0^1 dx \Delta G(x)&#10;\end{eqnarray*}&#10;\end{document}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77" y="1207324"/>
            <a:ext cx="2742933" cy="810434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 rot="18836345">
            <a:off x="8028583" y="4290108"/>
            <a:ext cx="668266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9585" y="-5403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QCD angular momentum tensor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841" y="1402258"/>
            <a:ext cx="477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 </a:t>
            </a:r>
            <a:r>
              <a:rPr kumimoji="1" lang="en-US" altLang="ja-JP" sz="2400" dirty="0" err="1" smtClean="0"/>
              <a:t>Lagrangian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>
                <a:sym typeface="Wingdings"/>
              </a:rPr>
              <a:t></a:t>
            </a:r>
            <a:r>
              <a:rPr kumimoji="1" lang="en-US" altLang="ja-JP" sz="2400" dirty="0" smtClean="0">
                <a:sym typeface="Wingdings"/>
              </a:rPr>
              <a:t> Lorentz invariant </a:t>
            </a:r>
          </a:p>
          <a:p>
            <a:endParaRPr kumimoji="1" lang="en-US" altLang="ja-JP" sz="2400" dirty="0" smtClean="0">
              <a:sym typeface="Wingdings"/>
            </a:endParaRPr>
          </a:p>
          <a:p>
            <a:r>
              <a:rPr kumimoji="1" lang="ja-JP" altLang="en-US" sz="2400" dirty="0" smtClean="0">
                <a:sym typeface="Wingdings"/>
              </a:rPr>
              <a:t>                              </a:t>
            </a:r>
            <a:r>
              <a:rPr kumimoji="1" lang="en-US" altLang="ja-JP" sz="2400" dirty="0" smtClean="0">
                <a:sym typeface="Wingdings"/>
              </a:rPr>
              <a:t> </a:t>
            </a:r>
            <a:r>
              <a:rPr kumimoji="1" lang="en-US" altLang="ja-JP" sz="2400" dirty="0" err="1" smtClean="0">
                <a:sym typeface="Wingdings"/>
              </a:rPr>
              <a:t>Noether</a:t>
            </a:r>
            <a:r>
              <a:rPr kumimoji="1" lang="en-US" altLang="ja-JP" sz="2400" dirty="0" smtClean="0">
                <a:sym typeface="Wingdings"/>
              </a:rPr>
              <a:t> current</a:t>
            </a:r>
            <a:endParaRPr kumimoji="1" lang="ja-JP" altLang="en-US" sz="2400" dirty="0"/>
          </a:p>
        </p:txBody>
      </p:sp>
      <p:pic>
        <p:nvPicPr>
          <p:cNvPr id="19458" name="Picture 2" descr="http://www.sciweavers.org/upload/Tex2Img_1346645725/eqn.png"/>
          <p:cNvPicPr>
            <a:picLocks noChangeAspect="1" noChangeArrowheads="1"/>
          </p:cNvPicPr>
          <p:nvPr/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5905941" y="1473596"/>
            <a:ext cx="2547643" cy="340374"/>
          </a:xfrm>
          <a:prstGeom prst="rect">
            <a:avLst/>
          </a:prstGeom>
          <a:noFill/>
        </p:spPr>
      </p:pic>
      <p:pic>
        <p:nvPicPr>
          <p:cNvPr id="19470" name="Picture 14" descr="http://www.sciweavers.org/upload/Tex2Img_1346646156/eqn.png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rcRect/>
          <a:stretch>
            <a:fillRect/>
          </a:stretch>
        </p:blipFill>
        <p:spPr bwMode="auto">
          <a:xfrm>
            <a:off x="5905941" y="2165960"/>
            <a:ext cx="1666875" cy="400050"/>
          </a:xfrm>
          <a:prstGeom prst="rect">
            <a:avLst/>
          </a:prstGeom>
          <a:noFill/>
        </p:spPr>
      </p:pic>
      <p:grpSp>
        <p:nvGrpSpPr>
          <p:cNvPr id="9" name="グループ化 8"/>
          <p:cNvGrpSpPr/>
          <p:nvPr/>
        </p:nvGrpSpPr>
        <p:grpSpPr>
          <a:xfrm>
            <a:off x="212841" y="2942705"/>
            <a:ext cx="8607630" cy="1720698"/>
            <a:chOff x="212841" y="2942705"/>
            <a:chExt cx="8607630" cy="1720698"/>
          </a:xfrm>
        </p:grpSpPr>
        <p:pic>
          <p:nvPicPr>
            <p:cNvPr id="19468" name="Picture 12" descr="http://www.sciweavers.org/upload/Tex2Img_1346646079/eqn.png"/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</a:blip>
            <a:srcRect/>
            <a:stretch>
              <a:fillRect/>
            </a:stretch>
          </p:blipFill>
          <p:spPr bwMode="auto">
            <a:xfrm>
              <a:off x="323528" y="3526384"/>
              <a:ext cx="8496943" cy="717210"/>
            </a:xfrm>
            <a:prstGeom prst="rect">
              <a:avLst/>
            </a:prstGeom>
            <a:noFill/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355976" y="4201738"/>
              <a:ext cx="4229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C00000"/>
                  </a:solidFill>
                </a:rPr>
                <a:t>quark </a:t>
              </a:r>
              <a:r>
                <a:rPr lang="en-US" altLang="ja-JP" sz="2400" dirty="0" smtClean="0">
                  <a:solidFill>
                    <a:srgbClr val="C00000"/>
                  </a:solidFill>
                </a:rPr>
                <a:t>helicity</a:t>
              </a:r>
              <a:r>
                <a:rPr lang="en-US" altLang="ja-JP" sz="2400" dirty="0" smtClean="0">
                  <a:solidFill>
                    <a:srgbClr val="C00000"/>
                  </a:solidFill>
                </a:rPr>
                <a:t>        gluon helicity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2841" y="2942705"/>
              <a:ext cx="4171527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QCD angular momentum tensor</a:t>
              </a:r>
              <a:endParaRPr kumimoji="1" lang="ja-JP" altLang="en-US" sz="2400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201961" y="4233155"/>
            <a:ext cx="6370855" cy="2292189"/>
            <a:chOff x="1201961" y="4233155"/>
            <a:chExt cx="6370855" cy="229218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201961" y="4994773"/>
              <a:ext cx="4703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canonical </a:t>
              </a:r>
              <a:r>
                <a:rPr lang="en-US" altLang="ja-JP" sz="2400" dirty="0" smtClean="0"/>
                <a:t>energy momentum tensor</a:t>
              </a:r>
              <a:endParaRPr kumimoji="1" lang="ja-JP" altLang="en-US" sz="2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77782" y="6156012"/>
              <a:ext cx="363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00000"/>
                  </a:solidFill>
                  <a:sym typeface="Wingdings" pitchFamily="2" charset="2"/>
                </a:rPr>
                <a:t> Quark OAM            Gluon OAM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2137050" y="4233155"/>
              <a:ext cx="75570" cy="72535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%pptTeX&#10;\begin{document}&#10;\begin{eqnarray*}&#10;T^{\mu\nu}_{can} = \bar{\psi}i \gamma^\mu \overleftrightarrow{{\color{red} \partial}}^\nu \psi -F^{\mu\alpha}{\color{red} \partial}^\nu A^\alpha - g^{\mu\nu}{\mathcal L}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475" y="5546141"/>
              <a:ext cx="5907341" cy="520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Jaffe-</a:t>
            </a:r>
            <a:r>
              <a:rPr lang="en-US" altLang="ja-JP" dirty="0" err="1" smtClean="0"/>
              <a:t>Manohar</a:t>
            </a:r>
            <a:r>
              <a:rPr lang="en-US" altLang="ja-JP" dirty="0" smtClean="0"/>
              <a:t> decomposition </a:t>
            </a:r>
            <a:r>
              <a:rPr lang="en-US" altLang="ja-JP" dirty="0" smtClean="0">
                <a:solidFill>
                  <a:srgbClr val="00B050"/>
                </a:solidFill>
              </a:rPr>
              <a:t>(1990)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3717032"/>
            <a:ext cx="64031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Based on the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canonical</a:t>
            </a:r>
            <a:r>
              <a:rPr kumimoji="1" lang="en-US" altLang="ja-JP" sz="2400" dirty="0" smtClean="0"/>
              <a:t> energy momentum tensor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Operators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gauge invariant.</a:t>
            </a:r>
          </a:p>
          <a:p>
            <a:endParaRPr lang="en-US" altLang="ja-JP" sz="2400" dirty="0"/>
          </a:p>
          <a:p>
            <a:r>
              <a:rPr kumimoji="1" lang="en-US" altLang="ja-JP" sz="2400" dirty="0" err="1" smtClean="0"/>
              <a:t>Partonic</a:t>
            </a:r>
            <a:r>
              <a:rPr kumimoji="1" lang="en-US" altLang="ja-JP" sz="2400" dirty="0" smtClean="0"/>
              <a:t> interpretation in the light-cone gauge  </a:t>
            </a:r>
            <a:endParaRPr kumimoji="1" lang="ja-JP" altLang="en-US" sz="2400" dirty="0"/>
          </a:p>
        </p:txBody>
      </p:sp>
      <p:pic>
        <p:nvPicPr>
          <p:cNvPr id="2" name="図 1" descr="%pptTeX&#10;\begin{document}&#10;\begin{eqnarray*}&#10;A^+=0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2" y="5258736"/>
            <a:ext cx="1026318" cy="281295"/>
          </a:xfrm>
          <a:prstGeom prst="rect">
            <a:avLst/>
          </a:prstGeom>
        </p:spPr>
      </p:pic>
      <p:pic>
        <p:nvPicPr>
          <p:cNvPr id="3" name="図 2" descr="%pptTeX&#10;\begin{document}&#10;\begin{eqnarray*}&#10;\frac{1}{2}=\frac{1}{2}\Delta \Sigma + \Delta G + L^q_{can} + L^g_{can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34" y="1903061"/>
            <a:ext cx="7018079" cy="10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61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err="1" smtClean="0"/>
              <a:t>Ji</a:t>
            </a:r>
            <a:r>
              <a:rPr kumimoji="1" lang="en-US" altLang="ja-JP" sz="4000" dirty="0" smtClean="0"/>
              <a:t>  decomposition </a:t>
            </a:r>
            <a:r>
              <a:rPr kumimoji="1" lang="en-US" altLang="ja-JP" sz="4000" dirty="0" smtClean="0">
                <a:solidFill>
                  <a:srgbClr val="00B050"/>
                </a:solidFill>
              </a:rPr>
              <a:t>(1997)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152" y="1191918"/>
            <a:ext cx="625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Improved 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Belinfante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sz="2400" dirty="0" smtClean="0"/>
              <a:t>energy momentum tensor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7469" y="2076890"/>
            <a:ext cx="33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 One can add a total derivative.</a:t>
            </a:r>
            <a:endParaRPr kumimoji="1" lang="ja-JP" altLang="en-US" dirty="0"/>
          </a:p>
        </p:txBody>
      </p:sp>
      <p:pic>
        <p:nvPicPr>
          <p:cNvPr id="5" name="図 4" descr="%pptTeX&#10;\begin{document}&#10;\begin{eqnarray*}&#10;\tilde{T}^{\mu\nu}=T^{\mu\nu}_{can} + \partial_\rho G^{\rho\mu\nu}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7" y="2063678"/>
            <a:ext cx="3289847" cy="434867"/>
          </a:xfrm>
          <a:prstGeom prst="rect">
            <a:avLst/>
          </a:prstGeom>
        </p:spPr>
      </p:pic>
      <p:pic>
        <p:nvPicPr>
          <p:cNvPr id="6" name="図 5" descr="%pptTeX&#10;\begin{document}&#10;\begin{eqnarray*}&#10;=\bar{\psi}i\gamma^{(\mu}\overleftrightarrow{D}^{\nu)}\psi -F^{\mu\rho}F^\nu_{\ \rho}-g^{\mu\nu}{\mathcal L}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79" y="2761524"/>
            <a:ext cx="5453085" cy="62370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1977221" y="3850859"/>
            <a:ext cx="3693676" cy="874285"/>
            <a:chOff x="1977221" y="3850859"/>
            <a:chExt cx="3693676" cy="874285"/>
          </a:xfrm>
        </p:grpSpPr>
        <p:pic>
          <p:nvPicPr>
            <p:cNvPr id="13" name="図 12" descr="%pptTeX&#10;\begin{document}&#10;\begin{eqnarray*}&#10;\color{red}\frac{1}{2}=J_q+J_g&#10;\end{eqnarray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106" y="3850859"/>
              <a:ext cx="2197791" cy="874285"/>
            </a:xfrm>
            <a:prstGeom prst="rect">
              <a:avLst/>
            </a:prstGeom>
          </p:spPr>
        </p:pic>
        <p:sp>
          <p:nvSpPr>
            <p:cNvPr id="10" name="右矢印 9"/>
            <p:cNvSpPr/>
            <p:nvPr/>
          </p:nvSpPr>
          <p:spPr>
            <a:xfrm>
              <a:off x="1977221" y="4101328"/>
              <a:ext cx="889462" cy="4405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22016" y="5114254"/>
            <a:ext cx="8533506" cy="1347874"/>
            <a:chOff x="222016" y="5114254"/>
            <a:chExt cx="8533506" cy="1347874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22016" y="5114254"/>
              <a:ext cx="7163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Further decomposition in the quark part (but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not</a:t>
              </a:r>
              <a:r>
                <a:rPr kumimoji="1" lang="en-US" altLang="ja-JP" sz="2000" dirty="0" smtClean="0"/>
                <a:t> in the gluon part)</a:t>
              </a:r>
              <a:endParaRPr kumimoji="1" lang="ja-JP" altLang="en-US" sz="2000" dirty="0"/>
            </a:p>
          </p:txBody>
        </p:sp>
        <p:pic>
          <p:nvPicPr>
            <p:cNvPr id="8" name="図 7" descr="%pptTeX&#10;\begin{document}&#10;\begin{eqnarray*}&#10;\color{red} J_q=\frac{1}{2}\Delta \Sigma + L^q_{\rm{Ji}}&#10;\end{eqnarray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292" y="5805264"/>
              <a:ext cx="2282230" cy="656864"/>
            </a:xfrm>
            <a:prstGeom prst="rect">
              <a:avLst/>
            </a:prstGeom>
          </p:spPr>
        </p:pic>
        <p:pic>
          <p:nvPicPr>
            <p:cNvPr id="14" name="図 13" descr="%pptTeX&#10;\begin{document}&#10;\begin{eqnarray*}&#10;\bar{\psi}i\gamma^{(\mu}\overleftrightarrow{D}^{\nu)}\psi = \bar{\psi}i\gamma^\mu {\color{red} \overleftrightarrow{D}^\nu} \psi -\frac{1}{4}\epsilon^{\mu\nu\rho\sigma}\partial_\rho&#10;(\bar{\psi}\gamma_5 \gamma_\sigma \psi)&#10;\end{eqnarray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90" y="5862264"/>
              <a:ext cx="5437262" cy="542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3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741" y="-1622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Generalized </a:t>
            </a:r>
            <a:r>
              <a:rPr kumimoji="1" lang="en-US" altLang="ja-JP" sz="3200" dirty="0" err="1" smtClean="0"/>
              <a:t>parton</a:t>
            </a:r>
            <a:r>
              <a:rPr kumimoji="1" lang="en-US" altLang="ja-JP" sz="3200" dirty="0" smtClean="0"/>
              <a:t> distributions (GPD)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496" y="980728"/>
            <a:ext cx="468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-forward proton matrix element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1437436" y="3573016"/>
            <a:ext cx="36724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827584" y="5463682"/>
            <a:ext cx="7488832" cy="845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494" y="3273245"/>
            <a:ext cx="4582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Twist-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two</a:t>
            </a:r>
            <a:r>
              <a:rPr kumimoji="1" lang="en-US" altLang="ja-JP" sz="2000" dirty="0" smtClean="0"/>
              <a:t> GPDs, accessible </a:t>
            </a:r>
            <a:r>
              <a:rPr lang="en-US" altLang="ja-JP" sz="2000" dirty="0" smtClean="0"/>
              <a:t>in</a:t>
            </a:r>
            <a:r>
              <a:rPr kumimoji="1" lang="en-US" altLang="ja-JP" sz="2000" dirty="0" smtClean="0"/>
              <a:t> </a:t>
            </a:r>
          </a:p>
          <a:p>
            <a:r>
              <a:rPr kumimoji="1" lang="en-US" altLang="ja-JP" sz="2000" dirty="0" smtClean="0"/>
              <a:t>Deeply </a:t>
            </a:r>
            <a:r>
              <a:rPr kumimoji="1" lang="en-US" altLang="ja-JP" sz="2000" dirty="0" smtClean="0"/>
              <a:t>Virtual </a:t>
            </a:r>
            <a:r>
              <a:rPr kumimoji="1" lang="en-US" altLang="ja-JP" sz="2000" dirty="0" smtClean="0"/>
              <a:t>Compton Scattering (DVCS) </a:t>
            </a:r>
            <a:endParaRPr kumimoji="1" lang="ja-JP" altLang="en-US" sz="2000" dirty="0"/>
          </a:p>
        </p:txBody>
      </p:sp>
      <p:pic>
        <p:nvPicPr>
          <p:cNvPr id="9" name="図 8" descr="%pptTeX&#10;\begin{document}&#10;\begin{eqnarray*}&#10;J^q=\frac{1}{2}\int dx x (H_q(x)+E_q(x))&#10;\end{eqnarray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24955"/>
            <a:ext cx="3191736" cy="540349"/>
          </a:xfrm>
          <a:prstGeom prst="rect">
            <a:avLst/>
          </a:prstGeom>
        </p:spPr>
      </p:pic>
      <p:pic>
        <p:nvPicPr>
          <p:cNvPr id="11" name="図 10" descr="%pptTeX&#10;\begin{document}&#10;\begin{eqnarray*}&#10;J^g=\frac{1}{4}\int dx (H_g(x)+E_q(x))&#10;\end{eqnarray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5" y="5634230"/>
            <a:ext cx="3371427" cy="594384"/>
          </a:xfrm>
          <a:prstGeom prst="rect">
            <a:avLst/>
          </a:prstGeom>
        </p:spPr>
      </p:pic>
      <p:pic>
        <p:nvPicPr>
          <p:cNvPr id="15" name="Picture 4" descr="http://irfu.cea.fr/Images/astImg/225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24" y="3076594"/>
            <a:ext cx="4324953" cy="22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%pptTeX&#10;\begin{document}&#10;\begin{eqnarray*}&#10;&amp;&amp;\int d\lambda e^{i\lambda x}\frac{d\lambda}{2\pi} \langle P'S'|\bar{\psi}(0)\gamma^\mu \psi(\lambda)|PS\rangle \\&#10;&amp;&amp; \ \  ={\color{red} H_q(x) }\bar{u}(P'S')\gamma^\mu u(PS) + {\color{red} E_q(x)} \bar{u}(P'S') \frac{i\sigma^{\mu\nu}\Delta_\nu}{2m}u(PS)&#10;\end{eqnarray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" y="1556792"/>
            <a:ext cx="7312092" cy="13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OSHITAKA@MTDLQHVQSVWZY556" val="55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Sigma =0.12 \pm 0.09 \pm 0.14  template TPT1  env TPENV1  fore 0  back 16777215  eqnno 1"/>
  <p:tag name="FILENAME" val="TP_tmp"/>
  <p:tag name="ORIGWIDTH" val="106"/>
  <p:tag name="PICTUREFILESIZE" val="6175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7229</TotalTime>
  <Words>841</Words>
  <Application>Microsoft Office PowerPoint</Application>
  <PresentationFormat>画面に合わせる (4:3)</PresentationFormat>
  <Paragraphs>177</Paragraphs>
  <Slides>26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Calibri</vt:lpstr>
      <vt:lpstr>Wingdings</vt:lpstr>
      <vt:lpstr>Arial</vt:lpstr>
      <vt:lpstr>ＭＳ Ｐゴシック</vt:lpstr>
      <vt:lpstr>Office ​​テーマ</vt:lpstr>
      <vt:lpstr>Equation</vt:lpstr>
      <vt:lpstr>数式</vt:lpstr>
      <vt:lpstr>Nucleon spin decomposition</vt:lpstr>
      <vt:lpstr>The proton spin problem</vt:lpstr>
      <vt:lpstr>PowerPoint プレゼンテーション</vt:lpstr>
      <vt:lpstr>`Spin crisis’</vt:lpstr>
      <vt:lpstr>Gluon polarization </vt:lpstr>
      <vt:lpstr> QCD angular momentum tensor</vt:lpstr>
      <vt:lpstr>Jaffe-Manohar decomposition (1990)</vt:lpstr>
      <vt:lpstr>Ji  decomposition (1997)</vt:lpstr>
      <vt:lpstr>Generalized parton distributions (GPD)</vt:lpstr>
      <vt:lpstr>Lattice test of spin sum rule</vt:lpstr>
      <vt:lpstr>Two spin communities divided</vt:lpstr>
      <vt:lpstr>Complete decomposition</vt:lpstr>
      <vt:lpstr>OAM from the Wigner distribution</vt:lpstr>
      <vt:lpstr>PowerPoint プレゼンテーション</vt:lpstr>
      <vt:lpstr>PowerPoint プレゼンテーション</vt:lpstr>
      <vt:lpstr>Density of OAM</vt:lpstr>
      <vt:lpstr>Deconstructing OAM </vt:lpstr>
      <vt:lpstr>PowerPoint プレゼンテーション</vt:lpstr>
      <vt:lpstr>Relation to twist-three GPD</vt:lpstr>
      <vt:lpstr>Quark canonical OAM density</vt:lpstr>
      <vt:lpstr>Gluon canonical OAM density </vt:lpstr>
      <vt:lpstr>Transverse spin decomposition</vt:lpstr>
      <vt:lpstr>Complete transverse spin decomposition?</vt:lpstr>
      <vt:lpstr>Computing         on a lattice?</vt:lpstr>
      <vt:lpstr>PowerPoint プレゼンテーション</vt:lpstr>
      <vt:lpstr>Conclusions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Nucleon spin decomposition at twist-three</dc:title>
  <dc:creator>Yoshitaka</dc:creator>
  <cp:lastModifiedBy>八田佳孝</cp:lastModifiedBy>
  <cp:revision>414</cp:revision>
  <dcterms:created xsi:type="dcterms:W3CDTF">2013-04-18T09:15:26Z</dcterms:created>
  <dcterms:modified xsi:type="dcterms:W3CDTF">2016-07-25T06:54:54Z</dcterms:modified>
</cp:coreProperties>
</file>