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0" r:id="rId5"/>
    <p:sldId id="276" r:id="rId6"/>
    <p:sldId id="301" r:id="rId7"/>
    <p:sldId id="274" r:id="rId8"/>
    <p:sldId id="304" r:id="rId9"/>
    <p:sldId id="306" r:id="rId10"/>
    <p:sldId id="294" r:id="rId11"/>
    <p:sldId id="260" r:id="rId12"/>
    <p:sldId id="295" r:id="rId13"/>
    <p:sldId id="281" r:id="rId14"/>
    <p:sldId id="282" r:id="rId15"/>
    <p:sldId id="283" r:id="rId16"/>
    <p:sldId id="284" r:id="rId17"/>
    <p:sldId id="285" r:id="rId18"/>
    <p:sldId id="286" r:id="rId19"/>
    <p:sldId id="298" r:id="rId20"/>
    <p:sldId id="297" r:id="rId21"/>
    <p:sldId id="299" r:id="rId22"/>
    <p:sldId id="296" r:id="rId23"/>
    <p:sldId id="287" r:id="rId24"/>
    <p:sldId id="288" r:id="rId25"/>
    <p:sldId id="289" r:id="rId26"/>
    <p:sldId id="302" r:id="rId27"/>
    <p:sldId id="303" r:id="rId28"/>
    <p:sldId id="291" r:id="rId29"/>
    <p:sldId id="307" r:id="rId30"/>
    <p:sldId id="308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5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6CA-79C8-4361-BBBF-60ED67EBE9AE}" type="datetimeFigureOut">
              <a:rPr lang="zh-TW" altLang="en-US" smtClean="0"/>
              <a:t>2016/7/21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1EBB-2E99-4666-B5E9-06DE339602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0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6CA-79C8-4361-BBBF-60ED67EBE9AE}" type="datetimeFigureOut">
              <a:rPr lang="zh-TW" altLang="en-US" smtClean="0"/>
              <a:t>2016/7/21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1EBB-2E99-4666-B5E9-06DE339602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6CA-79C8-4361-BBBF-60ED67EBE9AE}" type="datetimeFigureOut">
              <a:rPr lang="zh-TW" altLang="en-US" smtClean="0"/>
              <a:t>2016/7/21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1EBB-2E99-4666-B5E9-06DE339602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20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6CA-79C8-4361-BBBF-60ED67EBE9AE}" type="datetimeFigureOut">
              <a:rPr lang="zh-TW" altLang="en-US" smtClean="0"/>
              <a:t>2016/7/21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1EBB-2E99-4666-B5E9-06DE339602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35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6CA-79C8-4361-BBBF-60ED67EBE9AE}" type="datetimeFigureOut">
              <a:rPr lang="zh-TW" altLang="en-US" smtClean="0"/>
              <a:t>2016/7/21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1EBB-2E99-4666-B5E9-06DE339602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74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6CA-79C8-4361-BBBF-60ED67EBE9AE}" type="datetimeFigureOut">
              <a:rPr lang="zh-TW" altLang="en-US" smtClean="0"/>
              <a:t>2016/7/21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1EBB-2E99-4666-B5E9-06DE339602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2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6CA-79C8-4361-BBBF-60ED67EBE9AE}" type="datetimeFigureOut">
              <a:rPr lang="zh-TW" altLang="en-US" smtClean="0"/>
              <a:t>2016/7/21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1EBB-2E99-4666-B5E9-06DE339602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91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6CA-79C8-4361-BBBF-60ED67EBE9AE}" type="datetimeFigureOut">
              <a:rPr lang="zh-TW" altLang="en-US" smtClean="0"/>
              <a:t>2016/7/21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1EBB-2E99-4666-B5E9-06DE339602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79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6CA-79C8-4361-BBBF-60ED67EBE9AE}" type="datetimeFigureOut">
              <a:rPr lang="zh-TW" altLang="en-US" smtClean="0"/>
              <a:t>2016/7/21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1EBB-2E99-4666-B5E9-06DE339602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12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6CA-79C8-4361-BBBF-60ED67EBE9AE}" type="datetimeFigureOut">
              <a:rPr lang="zh-TW" altLang="en-US" smtClean="0"/>
              <a:t>2016/7/21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1EBB-2E99-4666-B5E9-06DE339602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56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46CA-79C8-4361-BBBF-60ED67EBE9AE}" type="datetimeFigureOut">
              <a:rPr lang="zh-TW" altLang="en-US" smtClean="0"/>
              <a:t>2016/7/21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1EBB-2E99-4666-B5E9-06DE339602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02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A46CA-79C8-4361-BBBF-60ED67EBE9AE}" type="datetimeFigureOut">
              <a:rPr lang="zh-TW" altLang="en-US" smtClean="0"/>
              <a:t>2016/7/21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51EBB-2E99-4666-B5E9-06DE339602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91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50.png"/><Relationship Id="rId5" Type="http://schemas.openxmlformats.org/officeDocument/2006/relationships/image" Target="../media/image130.png"/><Relationship Id="rId10" Type="http://schemas.openxmlformats.org/officeDocument/2006/relationships/image" Target="../media/image30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14959"/>
            <a:ext cx="7772400" cy="1470025"/>
          </a:xfrm>
        </p:spPr>
        <p:txBody>
          <a:bodyPr/>
          <a:lstStyle/>
          <a:p>
            <a:r>
              <a:rPr lang="en-US" altLang="zh-TW" dirty="0" smtClean="0"/>
              <a:t>Gluon fragmentation functions in the </a:t>
            </a:r>
            <a:r>
              <a:rPr lang="en-US" altLang="zh-TW" dirty="0" err="1" smtClean="0"/>
              <a:t>Nambu-Jona-Lasinio</a:t>
            </a:r>
            <a:r>
              <a:rPr lang="en-US" altLang="zh-TW" dirty="0" smtClean="0"/>
              <a:t> model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14192"/>
            <a:ext cx="6400800" cy="694928"/>
          </a:xfrm>
        </p:spPr>
        <p:txBody>
          <a:bodyPr/>
          <a:lstStyle/>
          <a:p>
            <a:r>
              <a:rPr lang="en-US" altLang="zh-TW" dirty="0" smtClean="0"/>
              <a:t>Dong-Jing Yang (NTNU)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498355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 smtClean="0"/>
              <a:t>In collaboration with Hsiang-nan Li (Academia </a:t>
            </a:r>
            <a:r>
              <a:rPr lang="en-US" altLang="zh-TW" sz="2400" dirty="0" err="1" smtClean="0"/>
              <a:t>Sinica</a:t>
            </a:r>
            <a:r>
              <a:rPr lang="en-US" altLang="zh-TW" sz="2400" dirty="0" smtClean="0"/>
              <a:t>)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5172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 smtClean="0"/>
              <a:t>This talk is based on: </a:t>
            </a:r>
            <a:r>
              <a:rPr lang="en-US" altLang="zh-TW" sz="2000" dirty="0" smtClean="0"/>
              <a:t>arXiv:1606.04213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075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Quark FFs at model scale 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4021276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942" y="2348880"/>
            <a:ext cx="3754506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971600" y="5229200"/>
                <a:ext cx="7200800" cy="957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Favor FFs: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zh-TW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h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𝑤𝑖𝑡h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h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(</m:t>
                    </m:r>
                    <m:r>
                      <a:rPr lang="en-US" altLang="zh-TW" sz="2400" i="1">
                        <a:latin typeface="Cambria Math"/>
                      </a:rPr>
                      <m:t>𝑧</m:t>
                    </m:r>
                    <m:r>
                      <a:rPr lang="en-US" altLang="zh-TW" sz="2400" i="1">
                        <a:latin typeface="Cambria Math"/>
                      </a:rPr>
                      <m:t>)≠0</m:t>
                    </m:r>
                  </m:oMath>
                </a14:m>
                <a:r>
                  <a:rPr lang="en-US" altLang="zh-TW" sz="2400" dirty="0" smtClean="0"/>
                  <a:t>, example: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𝑢</m:t>
                        </m:r>
                      </m:sub>
                      <m:sup>
                        <m:sSup>
                          <m:s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40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sup>
                    </m:sSubSup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zh-TW" altLang="en-US" sz="2400" dirty="0"/>
              </a:p>
              <a:p>
                <a:r>
                  <a:rPr lang="en-US" altLang="zh-TW" sz="2400" dirty="0" err="1" smtClean="0"/>
                  <a:t>Unfavor</a:t>
                </a:r>
                <a:r>
                  <a:rPr lang="en-US" altLang="zh-TW" sz="2400" dirty="0" smtClean="0"/>
                  <a:t> FFs: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zh-TW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h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𝑤𝑖𝑡h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h</m:t>
                        </m:r>
                      </m:sup>
                    </m:sSubSup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TW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400" i="1">
                        <a:latin typeface="Cambria Math"/>
                      </a:rPr>
                      <m:t>0</m:t>
                    </m:r>
                  </m:oMath>
                </a14:m>
                <a:r>
                  <a:rPr lang="en-US" altLang="zh-TW" sz="2400" dirty="0"/>
                  <a:t> , example: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𝑢</m:t>
                        </m:r>
                      </m:sub>
                      <m:sup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p>
                    </m:sSubSup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229200"/>
                <a:ext cx="7200800" cy="957250"/>
              </a:xfrm>
              <a:prstGeom prst="rect">
                <a:avLst/>
              </a:prstGeom>
              <a:blipFill rotWithShape="1">
                <a:blip r:embed="rId4"/>
                <a:stretch>
                  <a:fillRect l="-1269" t="-1911" b="-76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8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Gluon fragmentation functions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Gluon fragmentation </a:t>
            </a:r>
            <a:r>
              <a:rPr lang="en-US" altLang="zh-TW" sz="2400" dirty="0"/>
              <a:t>functions are assumed to </a:t>
            </a:r>
            <a:r>
              <a:rPr lang="en-US" altLang="zh-TW" sz="2400" dirty="0" smtClean="0"/>
              <a:t>be null </a:t>
            </a:r>
            <a:r>
              <a:rPr lang="en-US" altLang="zh-TW" sz="2400" dirty="0"/>
              <a:t>at a model scale, due to the absence of </a:t>
            </a:r>
            <a:r>
              <a:rPr lang="en-US" altLang="zh-TW" sz="2400" dirty="0" err="1"/>
              <a:t>gluonic</a:t>
            </a:r>
            <a:r>
              <a:rPr lang="en-US" altLang="zh-TW" sz="2400" dirty="0"/>
              <a:t> degrees of freedom in the </a:t>
            </a:r>
            <a:r>
              <a:rPr lang="en-US" altLang="zh-TW" sz="2400" dirty="0" smtClean="0"/>
              <a:t>corresponding </a:t>
            </a:r>
            <a:r>
              <a:rPr lang="en-US" altLang="zh-TW" sz="2400" dirty="0" err="1" smtClean="0"/>
              <a:t>Lagrangians</a:t>
            </a:r>
            <a:r>
              <a:rPr lang="en-US" altLang="zh-TW" sz="2400" dirty="0" smtClean="0"/>
              <a:t>.</a:t>
            </a:r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r>
              <a:rPr lang="en-US" altLang="zh-TW" sz="2400" dirty="0" smtClean="0"/>
              <a:t>A </a:t>
            </a:r>
            <a:r>
              <a:rPr lang="en-US" altLang="zh-TW" sz="2400" dirty="0"/>
              <a:t>gluon can certainly fragment into hadrons at a low </a:t>
            </a:r>
            <a:r>
              <a:rPr lang="en-US" altLang="zh-TW" sz="2400" dirty="0" smtClean="0"/>
              <a:t>energy scale</a:t>
            </a:r>
            <a:r>
              <a:rPr lang="en-US" altLang="zh-TW" sz="2400" dirty="0"/>
              <a:t>, just like a </a:t>
            </a:r>
            <a:r>
              <a:rPr lang="en-US" altLang="zh-TW" sz="2400" dirty="0" smtClean="0"/>
              <a:t>quark does.</a:t>
            </a:r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5263245" cy="191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6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Gluon fragmentation functions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Without </a:t>
            </a:r>
            <a:r>
              <a:rPr lang="en-US" altLang="zh-TW" sz="2400" dirty="0"/>
              <a:t>the gluon fragmentation functions at </a:t>
            </a:r>
            <a:r>
              <a:rPr lang="en-US" altLang="zh-TW" sz="2400" dirty="0" smtClean="0"/>
              <a:t>model </a:t>
            </a:r>
            <a:r>
              <a:rPr lang="en-US" altLang="zh-TW" sz="2400" dirty="0"/>
              <a:t>scale, QCD evolution </a:t>
            </a:r>
            <a:r>
              <a:rPr lang="en-US" altLang="zh-TW" sz="2400" dirty="0" smtClean="0"/>
              <a:t>eﬀects cannot </a:t>
            </a:r>
            <a:r>
              <a:rPr lang="en-US" altLang="zh-TW" sz="2400" dirty="0"/>
              <a:t>be </a:t>
            </a:r>
            <a:r>
              <a:rPr lang="en-US" altLang="zh-TW" sz="2400" dirty="0" smtClean="0"/>
              <a:t>complete.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86870"/>
            <a:ext cx="6336704" cy="259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6" t="51632" r="17483" b="42584"/>
          <a:stretch/>
        </p:blipFill>
        <p:spPr bwMode="auto">
          <a:xfrm>
            <a:off x="1115616" y="5397938"/>
            <a:ext cx="3712191" cy="4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1" t="67304" r="17273" b="25793"/>
          <a:stretch/>
        </p:blipFill>
        <p:spPr bwMode="auto">
          <a:xfrm>
            <a:off x="1115616" y="5806175"/>
            <a:ext cx="3725838" cy="50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51391"/>
            <a:ext cx="2550637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272328" y="5873992"/>
                <a:ext cx="12421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328" y="5873992"/>
                <a:ext cx="124213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2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/>
              <a:t>idea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79909"/>
            <a:ext cx="8229600" cy="5073427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Treat a gluon as a color dipole, formed by fictitious quark and anti-quark pair  (color octet)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Fictitious quark then radiates hadrons according to NJL model.</a:t>
            </a:r>
          </a:p>
          <a:p>
            <a:endParaRPr lang="zh-TW" alt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11921"/>
            <a:ext cx="1281351" cy="54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355976" y="226816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=</a:t>
            </a:r>
            <a:endParaRPr lang="zh-TW" altLang="en-US" sz="3200" dirty="0"/>
          </a:p>
        </p:txBody>
      </p:sp>
      <p:cxnSp>
        <p:nvCxnSpPr>
          <p:cNvPr id="7" name="直線單箭頭接點 6"/>
          <p:cNvCxnSpPr/>
          <p:nvPr/>
        </p:nvCxnSpPr>
        <p:spPr>
          <a:xfrm>
            <a:off x="5004048" y="2492896"/>
            <a:ext cx="165618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5004048" y="2708920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6660232" y="4654368"/>
            <a:ext cx="2296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mirror symmetry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maintains flavor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singlet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t="44962" r="1926" b="19657"/>
          <a:stretch/>
        </p:blipFill>
        <p:spPr bwMode="auto">
          <a:xfrm>
            <a:off x="887104" y="3825176"/>
            <a:ext cx="5701120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96" y="5013176"/>
            <a:ext cx="5701120" cy="141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>
            <a:off x="4743662" y="4725152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4716024" y="5301216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3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79909"/>
            <a:ext cx="8229600" cy="5478091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Quark shares gluon momentum according to splitting function</a:t>
            </a:r>
          </a:p>
          <a:p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 smtClean="0"/>
              <a:t>Taken care of by quark FFs afterwards</a:t>
            </a:r>
          </a:p>
          <a:p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Corresponding  diagram</a:t>
            </a:r>
          </a:p>
          <a:p>
            <a:r>
              <a:rPr lang="en-US" altLang="zh-TW" sz="2400" dirty="0" smtClean="0"/>
              <a:t>Fix flavor of quark </a:t>
            </a:r>
            <a:r>
              <a:rPr lang="en-US" altLang="zh-TW" sz="2400" dirty="0"/>
              <a:t>pair after emitting </a:t>
            </a:r>
            <a:endParaRPr lang="en-US" altLang="zh-TW" sz="2400" dirty="0" smtClean="0"/>
          </a:p>
          <a:p>
            <a:r>
              <a:rPr lang="en-US" altLang="zh-TW" sz="2400" dirty="0" smtClean="0"/>
              <a:t>Similar to Lund model</a:t>
            </a:r>
          </a:p>
          <a:p>
            <a:pPr marL="0" indent="0">
              <a:buNone/>
            </a:pPr>
            <a:r>
              <a:rPr lang="en-US" altLang="zh-TW" sz="1800" dirty="0"/>
              <a:t>(B. </a:t>
            </a:r>
            <a:r>
              <a:rPr lang="en-US" altLang="zh-TW" sz="1800" dirty="0" err="1"/>
              <a:t>Andersson</a:t>
            </a:r>
            <a:r>
              <a:rPr lang="en-US" altLang="zh-TW" sz="1800" dirty="0"/>
              <a:t>, G. Gustafson, G. </a:t>
            </a:r>
            <a:r>
              <a:rPr lang="en-US" altLang="zh-TW" sz="1800" dirty="0" err="1"/>
              <a:t>Ingelman</a:t>
            </a:r>
            <a:r>
              <a:rPr lang="en-US" altLang="zh-TW" sz="1800" dirty="0"/>
              <a:t>, and T. </a:t>
            </a:r>
            <a:r>
              <a:rPr lang="en-US" altLang="zh-TW" sz="1800" dirty="0" err="1" smtClean="0"/>
              <a:t>Sjostrand</a:t>
            </a:r>
            <a:r>
              <a:rPr lang="en-US" altLang="zh-TW" sz="1800" dirty="0"/>
              <a:t>, Phys. Rept. 97, 31 (1983</a:t>
            </a:r>
            <a:r>
              <a:rPr lang="en-US" altLang="zh-TW" sz="1800" dirty="0" smtClean="0"/>
              <a:t>) )</a:t>
            </a:r>
            <a:endParaRPr lang="zh-TW" alt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/>
              <a:t>Scheme 1</a:t>
            </a:r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3392639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61194" r="3498" b="19403"/>
          <a:stretch/>
        </p:blipFill>
        <p:spPr bwMode="auto">
          <a:xfrm>
            <a:off x="1297572" y="3356992"/>
            <a:ext cx="680282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77072"/>
            <a:ext cx="202438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79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/>
              <a:t>Results at model scale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-11149" y="5229200"/>
                <a:ext cx="9144000" cy="106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𝑧𝐷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𝑧𝐷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altLang="zh-TW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𝑧𝐷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𝑧𝐷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𝑧𝐷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𝑧𝐷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𝐿</m:t>
                          </m:r>
                          <m:acc>
                            <m:accPr>
                              <m:chr m:val="̅"/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acc>
                        </m:sup>
                      </m:sSubSup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𝑧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49" y="5229200"/>
                <a:ext cx="9144000" cy="1062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24138" r="48382" b="25646"/>
          <a:stretch/>
        </p:blipFill>
        <p:spPr bwMode="auto">
          <a:xfrm>
            <a:off x="332345" y="1989160"/>
            <a:ext cx="423965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0" t="24029" r="6743" b="25392"/>
          <a:stretch/>
        </p:blipFill>
        <p:spPr bwMode="auto">
          <a:xfrm>
            <a:off x="4720097" y="1989160"/>
            <a:ext cx="417238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09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/>
              <a:t>Annihilation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79909"/>
            <a:ext cx="8229600" cy="5073427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The quark pair </a:t>
            </a:r>
            <a:r>
              <a:rPr lang="en-US" altLang="zh-TW" sz="2400" dirty="0"/>
              <a:t>is </a:t>
            </a:r>
            <a:r>
              <a:rPr lang="en-US" altLang="zh-TW" sz="2400" dirty="0" smtClean="0"/>
              <a:t>fictitious pair. It is not necessary to fix flavor after emitting hadrons. </a:t>
            </a:r>
          </a:p>
          <a:p>
            <a:r>
              <a:rPr lang="en-US" altLang="zh-TW" sz="2400" dirty="0" smtClean="0"/>
              <a:t>Color flow for quark mixing via annihilation</a:t>
            </a:r>
          </a:p>
          <a:p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 smtClean="0"/>
          </a:p>
          <a:p>
            <a:r>
              <a:rPr lang="en-US" altLang="zh-TW" sz="2400" dirty="0" smtClean="0"/>
              <a:t>Missing in scheme 1</a:t>
            </a:r>
          </a:p>
          <a:p>
            <a:r>
              <a:rPr lang="en-US" altLang="zh-TW" sz="2400" dirty="0" smtClean="0"/>
              <a:t>If included, quark flavor conservation can be relaxed                                                                </a:t>
            </a:r>
            <a:endParaRPr lang="zh-TW" altLang="en-US" sz="24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8271" y="4736293"/>
            <a:ext cx="202438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/>
          <p:nvPr/>
        </p:nvCxnSpPr>
        <p:spPr>
          <a:xfrm>
            <a:off x="3635896" y="4736293"/>
            <a:ext cx="43204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4" t="29166" r="25476" b="50000"/>
          <a:stretch/>
        </p:blipFill>
        <p:spPr bwMode="auto">
          <a:xfrm>
            <a:off x="2843808" y="2637284"/>
            <a:ext cx="3720457" cy="100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64088" y="54359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‘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64088" y="56612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‘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59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TW" dirty="0"/>
              <a:t>Scheme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23925"/>
            <a:ext cx="8229600" cy="4929411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Define elementary gluon FF </a:t>
            </a:r>
          </a:p>
          <a:p>
            <a:pPr>
              <a:buNone/>
            </a:pPr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Annihilation included</a:t>
            </a:r>
          </a:p>
          <a:p>
            <a:r>
              <a:rPr lang="en-US" altLang="zh-TW" sz="2400" dirty="0" smtClean="0"/>
              <a:t>Solve evolution equation</a:t>
            </a:r>
            <a:endParaRPr lang="zh-TW" altLang="en-US" sz="24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857" y="4329776"/>
            <a:ext cx="4845104" cy="7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60948"/>
            <a:ext cx="2009706" cy="133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5" y="5216085"/>
            <a:ext cx="4515657" cy="14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158752"/>
            <a:ext cx="66103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6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 at model scale 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-11149" y="5229200"/>
                <a:ext cx="9144000" cy="1030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𝑔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𝑧𝐷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𝑧𝐷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altLang="zh-TW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𝑧𝐷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𝑧𝐷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𝑧𝐷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𝑧𝐷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acc>
                        </m:sup>
                      </m:sSubSup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𝑧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49" y="5229200"/>
                <a:ext cx="9144000" cy="10306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0" t="31897" r="48382" b="17241"/>
          <a:stretch/>
        </p:blipFill>
        <p:spPr bwMode="auto">
          <a:xfrm>
            <a:off x="350836" y="1916832"/>
            <a:ext cx="4149156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0" t="32866" r="6621" b="16056"/>
          <a:stretch/>
        </p:blipFill>
        <p:spPr bwMode="auto">
          <a:xfrm>
            <a:off x="4604664" y="1916832"/>
            <a:ext cx="41438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8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/>
              <a:t>Multi-dipole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3925"/>
                <a:ext cx="8229600" cy="5073427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The </a:t>
                </a:r>
                <a:r>
                  <a:rPr lang="en-US" altLang="zh-TW" sz="2400" dirty="0" err="1"/>
                  <a:t>gluonic</a:t>
                </a:r>
                <a:r>
                  <a:rPr lang="en-US" altLang="zh-TW" sz="2400" dirty="0"/>
                  <a:t> dynamics is more complicated </a:t>
                </a:r>
                <a:r>
                  <a:rPr lang="en-US" altLang="zh-TW" sz="2400" dirty="0" smtClean="0"/>
                  <a:t>than discussed above definitely</a:t>
                </a:r>
                <a:r>
                  <a:rPr lang="en-US" altLang="zh-TW" sz="2400" dirty="0"/>
                  <a:t>.</a:t>
                </a:r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/>
                  <a:t>For example,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𝑔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𝑔</m:t>
                    </m:r>
                  </m:oMath>
                </a14:m>
                <a:endParaRPr lang="en-US" altLang="zh-TW" sz="2400" dirty="0"/>
              </a:p>
              <a:p>
                <a:endParaRPr lang="en-US" altLang="zh-TW" sz="2400" dirty="0" smtClean="0"/>
              </a:p>
              <a:p>
                <a:endParaRPr lang="en-US" altLang="zh-TW" sz="2400" dirty="0"/>
              </a:p>
              <a:p>
                <a:r>
                  <a:rPr lang="en-US" altLang="zh-TW" sz="2400" dirty="0" smtClean="0"/>
                  <a:t>The fictitious </a:t>
                </a:r>
                <a:r>
                  <a:rPr lang="en-US" altLang="zh-TW" sz="2400" dirty="0"/>
                  <a:t>quark pair can split into two or more </a:t>
                </a:r>
                <a:r>
                  <a:rPr lang="en-US" altLang="zh-TW" sz="2400" dirty="0" smtClean="0"/>
                  <a:t>fictitious </a:t>
                </a:r>
                <a:r>
                  <a:rPr lang="en-US" altLang="zh-TW" sz="2400" dirty="0"/>
                  <a:t>quark pairs at any stage </a:t>
                </a:r>
                <a:r>
                  <a:rPr lang="en-US" altLang="zh-TW" sz="2400" dirty="0" smtClean="0"/>
                  <a:t>of meson </a:t>
                </a:r>
                <a:r>
                  <a:rPr lang="en-US" altLang="zh-TW" sz="2400" dirty="0"/>
                  <a:t>emissions.</a:t>
                </a:r>
                <a:endParaRPr lang="en-US" altLang="zh-TW" sz="2400" dirty="0" smtClean="0"/>
              </a:p>
              <a:p>
                <a:endParaRPr lang="en-US" altLang="zh-TW" sz="24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3925"/>
                <a:ext cx="8229600" cy="5073427"/>
              </a:xfrm>
              <a:blipFill rotWithShape="1">
                <a:blip r:embed="rId2"/>
                <a:stretch>
                  <a:fillRect l="-963" t="-9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5" t="34052" r="37113" b="31250"/>
          <a:stretch/>
        </p:blipFill>
        <p:spPr bwMode="auto">
          <a:xfrm>
            <a:off x="5838670" y="2348880"/>
            <a:ext cx="2160240" cy="20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1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Introduction </a:t>
            </a:r>
            <a:r>
              <a:rPr lang="en-US" altLang="zh-TW" dirty="0" smtClean="0"/>
              <a:t>&amp; Motivation</a:t>
            </a:r>
          </a:p>
          <a:p>
            <a:pPr marL="0" indent="0">
              <a:buNone/>
            </a:pPr>
            <a:endParaRPr lang="en-US" altLang="zh-TW" sz="2000" dirty="0"/>
          </a:p>
          <a:p>
            <a:r>
              <a:rPr lang="en-US" altLang="zh-TW" dirty="0" smtClean="0"/>
              <a:t>Gluon fragmentation functions</a:t>
            </a:r>
          </a:p>
          <a:p>
            <a:endParaRPr lang="en-US" altLang="zh-TW" sz="2000" dirty="0" smtClean="0"/>
          </a:p>
          <a:p>
            <a:r>
              <a:rPr lang="en-US" altLang="zh-TW" dirty="0" smtClean="0"/>
              <a:t>Comparison with data</a:t>
            </a:r>
          </a:p>
          <a:p>
            <a:endParaRPr lang="en-US" altLang="zh-TW" sz="2000" dirty="0"/>
          </a:p>
          <a:p>
            <a:r>
              <a:rPr lang="en-US" altLang="zh-TW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607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TW" dirty="0"/>
              <a:t>Scheme 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23925"/>
            <a:ext cx="8229600" cy="4929411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Define elementary gluon FF </a:t>
            </a:r>
          </a:p>
          <a:p>
            <a:pPr>
              <a:buNone/>
            </a:pPr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Multi-dipole</a:t>
            </a:r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Solve evolution equation</a:t>
            </a:r>
            <a:endParaRPr lang="zh-TW" alt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t="59189" r="9749" b="23947"/>
          <a:stretch/>
        </p:blipFill>
        <p:spPr bwMode="auto">
          <a:xfrm>
            <a:off x="1403648" y="2242175"/>
            <a:ext cx="6395174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691680" y="5589240"/>
                <a:ext cx="6408712" cy="579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𝑔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𝑀𝑚</m:t>
                        </m:r>
                      </m:sup>
                    </m:sSubSup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TW" sz="200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zh-TW" altLang="en-US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𝑔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𝑀𝑚</m:t>
                        </m:r>
                      </m:sup>
                    </m:sSubSup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zh-TW" sz="2000" dirty="0"/>
                  <a:t>+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sz="20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nary>
                          <m:naryPr>
                            <m:limLoc m:val="undOvr"/>
                            <m:ctrlPr>
                              <a:rPr lang="en-US" altLang="zh-TW" sz="2000" i="1" dirty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altLang="zh-TW" sz="2000" i="1" dirty="0">
                                <a:latin typeface="Cambria Math"/>
                              </a:rPr>
                              <m:t>𝑧</m:t>
                            </m:r>
                          </m:sub>
                          <m:sup>
                            <m:r>
                              <a:rPr lang="en-US" altLang="zh-TW" sz="2000" i="1" dirty="0"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zh-TW" sz="20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 dirty="0">
                                    <a:latin typeface="Cambria Math"/>
                                  </a:rPr>
                                  <m:t>ⅆ</m:t>
                                </m:r>
                                <m:r>
                                  <a:rPr lang="en-US" altLang="zh-TW" sz="2000" i="1" dirty="0">
                                    <a:latin typeface="Cambria Math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zh-TW" sz="2000" i="1" dirty="0">
                                    <a:latin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zh-TW" altLang="zh-TW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𝑔</m:t>
                        </m:r>
                      </m:sub>
                      <m:sup>
                        <m:sSup>
                          <m:sSup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𝑀𝑚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bSup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1−</m:t>
                        </m:r>
                        <m:r>
                          <a:rPr lang="en-US" altLang="zh-TW" sz="2000" i="1">
                            <a:latin typeface="Cambria Math"/>
                          </a:rPr>
                          <m:t>𝑦</m:t>
                        </m:r>
                      </m:e>
                    </m:d>
                    <m:sSubSup>
                      <m:sSubSup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𝑔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𝑀𝑚</m:t>
                        </m:r>
                      </m:sup>
                    </m:sSubSup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latin typeface="Cambria Math"/>
                              </a:rPr>
                              <m:t>𝑧</m:t>
                            </m:r>
                          </m:num>
                          <m:den>
                            <m:r>
                              <a:rPr lang="en-US" altLang="zh-TW" sz="2000" i="1">
                                <a:latin typeface="Cambria Math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589240"/>
                <a:ext cx="6408712" cy="579710"/>
              </a:xfrm>
              <a:prstGeom prst="rect">
                <a:avLst/>
              </a:prstGeom>
              <a:blipFill rotWithShape="1">
                <a:blip r:embed="rId4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82" y="3933144"/>
            <a:ext cx="590203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3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 at model scale 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-11149" y="5229200"/>
                <a:ext cx="9144000" cy="106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𝑧𝐷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altLang="zh-TW" sz="2400" i="1" smtClean="0">
                              <a:latin typeface="Cambria Math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𝑧𝐷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altLang="zh-TW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𝑧𝐷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𝑧𝐷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𝑧𝐷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𝑧𝐷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𝑀</m:t>
                          </m:r>
                          <m:acc>
                            <m:accPr>
                              <m:chr m:val="̅"/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acc>
                        </m:sup>
                      </m:sSubSup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𝑧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49" y="5229200"/>
                <a:ext cx="9144000" cy="1062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21032" r="19124" b="39484"/>
          <a:stretch/>
        </p:blipFill>
        <p:spPr bwMode="auto">
          <a:xfrm>
            <a:off x="467544" y="1844509"/>
            <a:ext cx="843325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of three schemes 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8" t="28750" r="18039" b="32498"/>
          <a:stretch/>
        </p:blipFill>
        <p:spPr bwMode="auto">
          <a:xfrm>
            <a:off x="827584" y="3717032"/>
            <a:ext cx="6768752" cy="235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483768" y="4725144"/>
                <a:ext cx="1465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=4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𝐺𝑒</m:t>
                      </m:r>
                      <m:sSup>
                        <m:sSupPr>
                          <m:ctrlP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725144"/>
                <a:ext cx="146578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0" y="609329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After QCD evolution, the difference of three schemes is only at very small z.</a:t>
            </a:r>
          </a:p>
          <a:p>
            <a:pPr algn="ctr"/>
            <a:r>
              <a:rPr lang="en-US" altLang="zh-TW" sz="2000" dirty="0"/>
              <a:t>Results are insensitive to choices of splitting function.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012160" y="4797152"/>
                <a:ext cx="1465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=4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𝐺𝑒</m:t>
                      </m:r>
                      <m:sSup>
                        <m:sSupPr>
                          <m:ctrlP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797152"/>
                <a:ext cx="146578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3" t="18146" r="20994" b="13756"/>
          <a:stretch/>
        </p:blipFill>
        <p:spPr bwMode="auto">
          <a:xfrm>
            <a:off x="2195736" y="1484784"/>
            <a:ext cx="3397727" cy="22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139952" y="2231839"/>
                <a:ext cx="1292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𝑜𝑑𝑒𝑙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𝑠𝑐𝑎𝑙𝑒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231839"/>
                <a:ext cx="1292722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84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868144" y="1770174"/>
                <a:ext cx="327585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We employ </a:t>
                </a:r>
                <a:r>
                  <a:rPr lang="en-US" altLang="zh-TW" dirty="0" smtClean="0"/>
                  <a:t>QCDNUM-17-00/07 (</a:t>
                </a:r>
                <a:r>
                  <a:rPr lang="en-US" altLang="zh-TW" dirty="0"/>
                  <a:t> released on February 26, 2016</a:t>
                </a:r>
                <a:r>
                  <a:rPr lang="en-US" altLang="zh-TW" dirty="0" smtClean="0"/>
                  <a:t>)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code to evolve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in NLO.</a:t>
                </a:r>
              </a:p>
              <a:p>
                <a:r>
                  <a:rPr lang="en-US" altLang="zh-TW" dirty="0" smtClean="0"/>
                  <a:t>(</a:t>
                </a:r>
                <a:r>
                  <a:rPr lang="fr-FR" altLang="zh-TW" dirty="0"/>
                  <a:t>M. Botje, Comput. Phys. Commun. 182, 490 (2011)</a:t>
                </a:r>
                <a:r>
                  <a:rPr lang="en-US" altLang="zh-TW" dirty="0" smtClean="0"/>
                  <a:t>)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770174"/>
                <a:ext cx="3275856" cy="1477328"/>
              </a:xfrm>
              <a:prstGeom prst="rect">
                <a:avLst/>
              </a:prstGeom>
              <a:blipFill rotWithShape="1">
                <a:blip r:embed="rId7"/>
                <a:stretch>
                  <a:fillRect l="-1676" t="-2058" r="-745" b="-53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1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922114"/>
              </a:xfrm>
            </p:spPr>
            <p:txBody>
              <a:bodyPr/>
              <a:lstStyle/>
              <a:p>
                <a:r>
                  <a:rPr lang="en-US" altLang="zh-TW" dirty="0" smtClean="0"/>
                  <a:t>Comparison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/>
                      </a:rPr>
                      <m:t>=4</m:t>
                    </m:r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/>
                      </a:rPr>
                      <m:t>𝐺𝑒</m:t>
                    </m:r>
                    <m:sSup>
                      <m:sSupPr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922114"/>
              </a:xfrm>
              <a:blipFill rotWithShape="1">
                <a:blip r:embed="rId2"/>
                <a:stretch>
                  <a:fillRect t="-3974" b="-238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7" t="17539" r="22694" b="47702"/>
          <a:stretch/>
        </p:blipFill>
        <p:spPr bwMode="auto">
          <a:xfrm>
            <a:off x="827584" y="1114610"/>
            <a:ext cx="7560840" cy="27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131840" y="2348880"/>
            <a:ext cx="1326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7030A0"/>
                </a:solidFill>
              </a:rPr>
              <a:t>data fitting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3871204" y="2060848"/>
            <a:ext cx="340756" cy="36004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8" t="55280" r="22737" b="12608"/>
          <a:stretch/>
        </p:blipFill>
        <p:spPr bwMode="auto">
          <a:xfrm>
            <a:off x="1043608" y="3628919"/>
            <a:ext cx="7293891" cy="246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043608" y="602128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HKNS: M</a:t>
            </a:r>
            <a:r>
              <a:rPr lang="en-US" altLang="zh-TW" dirty="0"/>
              <a:t>. Hirai, S. Kumano, T. H. Nagai, and K. </a:t>
            </a:r>
            <a:r>
              <a:rPr lang="en-US" altLang="zh-TW" dirty="0" err="1"/>
              <a:t>Sudoh</a:t>
            </a:r>
            <a:r>
              <a:rPr lang="en-US" altLang="zh-TW" dirty="0"/>
              <a:t>, Phys. Rev. D 75, 094009 (2007).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43608" y="6372036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DSS: D</a:t>
            </a:r>
            <a:r>
              <a:rPr lang="en-US" altLang="zh-TW" dirty="0"/>
              <a:t>. de Florian, R. </a:t>
            </a:r>
            <a:r>
              <a:rPr lang="en-US" altLang="zh-TW" dirty="0" err="1"/>
              <a:t>Sassot</a:t>
            </a:r>
            <a:r>
              <a:rPr lang="en-US" altLang="zh-TW" dirty="0"/>
              <a:t>, and M. </a:t>
            </a:r>
            <a:r>
              <a:rPr lang="en-US" altLang="zh-TW" dirty="0" err="1"/>
              <a:t>Stratmann</a:t>
            </a:r>
            <a:r>
              <a:rPr lang="en-US" altLang="zh-TW" dirty="0"/>
              <a:t>, Phys. Rev. D 75, 114010 (2007).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6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4176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Comparison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41763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17457" r="23179" b="49569"/>
          <a:stretch/>
        </p:blipFill>
        <p:spPr bwMode="auto">
          <a:xfrm>
            <a:off x="827584" y="1556793"/>
            <a:ext cx="762719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55280" r="23101" b="13039"/>
          <a:stretch/>
        </p:blipFill>
        <p:spPr bwMode="auto">
          <a:xfrm>
            <a:off x="899592" y="4149080"/>
            <a:ext cx="7527954" cy="252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1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Comparison with data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 dirty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TW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i="1" dirty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704" b="-9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06" y="2460551"/>
            <a:ext cx="4161536" cy="384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347864" y="1916832"/>
            <a:ext cx="288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improve consistency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987984" y="2348880"/>
            <a:ext cx="713079" cy="10487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573075" y="5013176"/>
                <a:ext cx="24553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h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75" y="5013176"/>
                <a:ext cx="245530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55242" r="28697" b="28073"/>
          <a:stretch/>
        </p:blipFill>
        <p:spPr bwMode="auto">
          <a:xfrm>
            <a:off x="1246098" y="1412776"/>
            <a:ext cx="3811301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 t="57693" r="11933" b="26823"/>
          <a:stretch/>
        </p:blipFill>
        <p:spPr bwMode="auto">
          <a:xfrm>
            <a:off x="5148064" y="1484784"/>
            <a:ext cx="3105999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7" y="2406734"/>
            <a:ext cx="4118719" cy="368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144000" y="292572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SLD Collaboration: Stanford Linear Accelerator </a:t>
            </a:r>
            <a:r>
              <a:rPr lang="en-US" altLang="zh-TW" dirty="0" smtClean="0"/>
              <a:t>Center, 2003</a:t>
            </a:r>
            <a:endParaRPr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9144000" y="4538443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ALEPH </a:t>
            </a:r>
            <a:r>
              <a:rPr lang="en-US" altLang="zh-TW" dirty="0" smtClean="0"/>
              <a:t>collaboration: CERN Large </a:t>
            </a:r>
            <a:r>
              <a:rPr lang="en-US" altLang="zh-TW" dirty="0"/>
              <a:t>Electron-Positron </a:t>
            </a:r>
            <a:r>
              <a:rPr lang="en-US" altLang="zh-TW" dirty="0" smtClean="0"/>
              <a:t>collider,1 998 (</a:t>
            </a:r>
            <a:r>
              <a:rPr lang="en-US" altLang="zh-TW" dirty="0"/>
              <a:t>stands for </a:t>
            </a:r>
            <a:r>
              <a:rPr lang="en-US" altLang="zh-TW" b="1" dirty="0"/>
              <a:t>A</a:t>
            </a:r>
            <a:r>
              <a:rPr lang="en-US" altLang="zh-TW" dirty="0"/>
              <a:t>pparatus for </a:t>
            </a:r>
            <a:r>
              <a:rPr lang="en-US" altLang="zh-TW" b="1" dirty="0"/>
              <a:t>LEP</a:t>
            </a:r>
            <a:r>
              <a:rPr lang="en-US" altLang="zh-TW" dirty="0"/>
              <a:t> </a:t>
            </a:r>
            <a:r>
              <a:rPr lang="en-US" altLang="zh-TW" b="1" dirty="0" err="1"/>
              <a:t>PH</a:t>
            </a:r>
            <a:r>
              <a:rPr lang="en-US" altLang="zh-TW" dirty="0" err="1"/>
              <a:t>ysics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-3780928" y="3380799"/>
            <a:ext cx="3780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OPAL </a:t>
            </a:r>
            <a:r>
              <a:rPr lang="en-US" altLang="zh-TW" dirty="0" smtClean="0"/>
              <a:t>collaboration: CERN </a:t>
            </a:r>
            <a:r>
              <a:rPr lang="en-US" altLang="zh-TW" dirty="0"/>
              <a:t>Large Electron-Positron </a:t>
            </a:r>
            <a:r>
              <a:rPr lang="en-US" altLang="zh-TW" dirty="0" smtClean="0"/>
              <a:t>collider, 1994 (</a:t>
            </a:r>
            <a:r>
              <a:rPr lang="en-US" altLang="zh-TW" dirty="0"/>
              <a:t>stands for </a:t>
            </a:r>
            <a:r>
              <a:rPr lang="en-US" altLang="zh-TW" b="1" i="1" dirty="0"/>
              <a:t>O</a:t>
            </a:r>
            <a:r>
              <a:rPr lang="en-US" altLang="zh-TW" i="1" dirty="0"/>
              <a:t>mni-</a:t>
            </a:r>
            <a:r>
              <a:rPr lang="en-US" altLang="zh-TW" b="1" i="1" dirty="0"/>
              <a:t>P</a:t>
            </a:r>
            <a:r>
              <a:rPr lang="en-US" altLang="zh-TW" i="1" dirty="0"/>
              <a:t>urpose </a:t>
            </a:r>
            <a:r>
              <a:rPr lang="en-US" altLang="zh-TW" b="1" i="1" dirty="0"/>
              <a:t>A</a:t>
            </a:r>
            <a:r>
              <a:rPr lang="en-US" altLang="zh-TW" i="1" dirty="0"/>
              <a:t>pparatus for </a:t>
            </a:r>
            <a:r>
              <a:rPr lang="en-US" altLang="zh-TW" b="1" i="1" dirty="0"/>
              <a:t>L</a:t>
            </a:r>
            <a:r>
              <a:rPr lang="en-US" altLang="zh-TW" i="1" dirty="0"/>
              <a:t>EP</a:t>
            </a:r>
            <a:r>
              <a:rPr lang="en-US" altLang="zh-TW" dirty="0"/>
              <a:t>.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-3688930" y="4976008"/>
            <a:ext cx="3688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DELPHI collaboration: </a:t>
            </a:r>
            <a:r>
              <a:rPr lang="en-US" altLang="zh-TW" dirty="0"/>
              <a:t>CERN Large Electron-Positron </a:t>
            </a:r>
            <a:r>
              <a:rPr lang="en-US" altLang="zh-TW" dirty="0" smtClean="0"/>
              <a:t>collider, 1995&amp;1998 </a:t>
            </a:r>
            <a:r>
              <a:rPr lang="en-US" altLang="zh-TW" dirty="0"/>
              <a:t>(standing for "</a:t>
            </a:r>
            <a:r>
              <a:rPr lang="en-US" altLang="zh-TW" b="1" dirty="0"/>
              <a:t>De</a:t>
            </a:r>
            <a:r>
              <a:rPr lang="en-US" altLang="zh-TW" dirty="0"/>
              <a:t>tector with </a:t>
            </a:r>
            <a:r>
              <a:rPr lang="en-US" altLang="zh-TW" b="1" dirty="0"/>
              <a:t>Lep</a:t>
            </a:r>
            <a:r>
              <a:rPr lang="en-US" altLang="zh-TW" dirty="0"/>
              <a:t>ton, </a:t>
            </a:r>
            <a:r>
              <a:rPr lang="en-US" altLang="zh-TW" b="1" dirty="0"/>
              <a:t>Ph</a:t>
            </a:r>
            <a:r>
              <a:rPr lang="en-US" altLang="zh-TW" dirty="0"/>
              <a:t>oton and Hadron </a:t>
            </a:r>
            <a:r>
              <a:rPr lang="en-US" altLang="zh-TW" b="1" dirty="0"/>
              <a:t>I</a:t>
            </a:r>
            <a:r>
              <a:rPr lang="en-US" altLang="zh-TW" dirty="0"/>
              <a:t>dentification")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042419" y="6372036"/>
            <a:ext cx="6101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TW" dirty="0"/>
              <a:t>K. Abe et al. (SLD Collaboration), Phys. Rev. D69, 072003 (2004)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9512" y="6021689"/>
            <a:ext cx="243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The figure is from HKNS paper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539552" y="5882788"/>
            <a:ext cx="288032" cy="210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7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8" t="22760" r="18431" b="11680"/>
          <a:stretch/>
        </p:blipFill>
        <p:spPr bwMode="auto">
          <a:xfrm>
            <a:off x="4644008" y="2492895"/>
            <a:ext cx="4358298" cy="389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Comparison with data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 dirty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TW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i="1" dirty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704" b="-9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538702" y="5136730"/>
                <a:ext cx="2324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h</m:t>
                      </m:r>
                      <m:r>
                        <a:rPr lang="en-US" altLang="zh-TW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𝐾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702" y="5136730"/>
                <a:ext cx="232472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55242" r="28697" b="28073"/>
          <a:stretch/>
        </p:blipFill>
        <p:spPr bwMode="auto">
          <a:xfrm>
            <a:off x="1246098" y="1664872"/>
            <a:ext cx="3811301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 t="57693" r="11933" b="26823"/>
          <a:stretch/>
        </p:blipFill>
        <p:spPr bwMode="auto">
          <a:xfrm>
            <a:off x="5148064" y="1772816"/>
            <a:ext cx="3105999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2195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6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Sensitivity of </a:t>
                </a:r>
                <a:r>
                  <a:rPr lang="en-US" altLang="zh-TW" smtClean="0"/>
                  <a:t>model scale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35416" r="9810" b="13802"/>
          <a:stretch/>
        </p:blipFill>
        <p:spPr bwMode="auto">
          <a:xfrm>
            <a:off x="467544" y="1919465"/>
            <a:ext cx="8287544" cy="280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62608" y="1556792"/>
            <a:ext cx="80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TW" sz="2800" dirty="0" smtClean="0"/>
              <a:t>Quark FFs versus Gluon FFs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856621" y="3212976"/>
                <a:ext cx="1465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=4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𝐺𝑒</m:t>
                      </m:r>
                      <m:sSup>
                        <m:sSupPr>
                          <m:ctrlP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621" y="3212976"/>
                <a:ext cx="146578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824279" y="3356992"/>
                <a:ext cx="1465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=4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𝐺𝑒</m:t>
                      </m:r>
                      <m:sSup>
                        <m:sSupPr>
                          <m:ctrlP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altLang="zh-TW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279" y="3356992"/>
                <a:ext cx="146578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662607" y="4653136"/>
            <a:ext cx="8478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Quark FFs are </a:t>
            </a:r>
            <a:r>
              <a:rPr lang="en-US" altLang="zh-TW" sz="2000" dirty="0"/>
              <a:t>more sensitive </a:t>
            </a:r>
            <a:r>
              <a:rPr lang="en-US" altLang="zh-TW" sz="2000" dirty="0" smtClean="0"/>
              <a:t>to model </a:t>
            </a:r>
            <a:r>
              <a:rPr lang="en-US" altLang="zh-TW" sz="2000" dirty="0"/>
              <a:t>scale than the gluon </a:t>
            </a:r>
            <a:r>
              <a:rPr lang="en-US" altLang="zh-TW" sz="2000" dirty="0" smtClean="0"/>
              <a:t>FFs.</a:t>
            </a:r>
          </a:p>
          <a:p>
            <a:r>
              <a:rPr lang="en-US" altLang="zh-TW" sz="2000" dirty="0"/>
              <a:t>G</a:t>
            </a:r>
            <a:r>
              <a:rPr lang="en-US" altLang="zh-TW" sz="2000" dirty="0" smtClean="0"/>
              <a:t>luon FFs </a:t>
            </a:r>
            <a:r>
              <a:rPr lang="en-US" altLang="zh-TW" sz="2000" dirty="0"/>
              <a:t>contribute </a:t>
            </a:r>
            <a:r>
              <a:rPr lang="en-US" altLang="zh-TW" sz="2000" dirty="0" smtClean="0"/>
              <a:t>in small </a:t>
            </a:r>
            <a:r>
              <a:rPr lang="en-US" altLang="zh-TW" sz="2000" dirty="0"/>
              <a:t>z </a:t>
            </a:r>
            <a:r>
              <a:rPr lang="en-US" altLang="zh-TW" sz="2000" dirty="0" smtClean="0"/>
              <a:t>region after QCD evolution. 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62608" y="5653697"/>
                <a:ext cx="85207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zh-TW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000" dirty="0">
                    <a:solidFill>
                      <a:schemeClr val="tx1"/>
                    </a:solidFill>
                  </a:rPr>
                  <a:t>diﬀerential cross section at high </a:t>
                </a:r>
                <a:r>
                  <a:rPr lang="en-US" altLang="zh-TW" sz="2000" dirty="0" smtClean="0">
                    <a:solidFill>
                      <a:schemeClr val="tx1"/>
                    </a:solidFill>
                  </a:rPr>
                  <a:t>z strongly depends on model scale due to quark FFs, but at small z it weakly depends on model scale. </a:t>
                </a:r>
                <a:endParaRPr lang="en-US" altLang="zh-TW" sz="2000" i="1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08" y="5653697"/>
                <a:ext cx="8520708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787" t="-4274" b="-136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向右箭號 18"/>
          <p:cNvSpPr/>
          <p:nvPr/>
        </p:nvSpPr>
        <p:spPr>
          <a:xfrm>
            <a:off x="179512" y="5733256"/>
            <a:ext cx="467544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9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NJL model can produce quark fragmentation functions, but it can not directly provide gluon fragmentation functions because of no gluon </a:t>
                </a:r>
                <a:r>
                  <a:rPr lang="en-US" altLang="zh-TW" sz="2400" dirty="0" err="1"/>
                  <a:t>d.o.f</a:t>
                </a:r>
                <a:r>
                  <a:rPr lang="en-US" altLang="zh-TW" sz="2400" dirty="0"/>
                  <a:t>..</a:t>
                </a:r>
              </a:p>
              <a:p>
                <a:r>
                  <a:rPr lang="en-US" altLang="zh-TW" sz="2400" dirty="0"/>
                  <a:t>Without gluon fragmentation functions at model scale, QCD evolution </a:t>
                </a:r>
                <a:r>
                  <a:rPr lang="en-US" altLang="zh-TW" sz="2400" dirty="0" smtClean="0"/>
                  <a:t>cannot </a:t>
                </a:r>
                <a:r>
                  <a:rPr lang="en-US" altLang="zh-TW" sz="2400" dirty="0"/>
                  <a:t>be complete.</a:t>
                </a:r>
              </a:p>
              <a:p>
                <a:r>
                  <a:rPr lang="en-US" altLang="zh-TW" sz="2400" dirty="0"/>
                  <a:t>We treat a gluon as a fictitious quark and anti-quark pair to calculate gluon fragmentation functions. </a:t>
                </a:r>
              </a:p>
              <a:p>
                <a:r>
                  <a:rPr lang="en-US" altLang="zh-TW" sz="2400" dirty="0"/>
                  <a:t>Gluon FFs improve consistency with pion data.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altLang="zh-TW" sz="2400" dirty="0"/>
                  <a:t> diﬀerential cross section at high z depends on model scale, but at small z it does not. </a:t>
                </a:r>
              </a:p>
              <a:p>
                <a:r>
                  <a:rPr lang="en-US" altLang="zh-TW" sz="2400" dirty="0"/>
                  <a:t>Results of gluon FFs are insensitive to model parameters, like quark </a:t>
                </a:r>
                <a:r>
                  <a:rPr lang="en-US" altLang="zh-TW" sz="2400" dirty="0" smtClean="0"/>
                  <a:t>masses and </a:t>
                </a:r>
                <a:r>
                  <a:rPr lang="en-US" altLang="zh-TW" sz="2400" dirty="0"/>
                  <a:t>model scales.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963" t="-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2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417638"/>
              </a:xfrm>
            </p:spPr>
            <p:txBody>
              <a:bodyPr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200" i="1" dirty="0">
                          <a:latin typeface="Cambria Math"/>
                        </a:rPr>
                        <m:t>𝑆𝑒𝑚𝑖</m:t>
                      </m:r>
                      <m:r>
                        <a:rPr lang="en-US" altLang="zh-TW" sz="3200" i="1" dirty="0">
                          <a:latin typeface="Cambria Math"/>
                        </a:rPr>
                        <m:t> </m:t>
                      </m:r>
                      <m:r>
                        <a:rPr lang="en-US" altLang="zh-TW" sz="3200" i="1" dirty="0">
                          <a:latin typeface="Cambria Math"/>
                        </a:rPr>
                        <m:t>𝑖𝑛𝑐𝑙𝑢𝑠𝑖𝑣𝑒</m:t>
                      </m:r>
                      <m:r>
                        <a:rPr lang="en-US" altLang="zh-TW" sz="3200" i="1" dirty="0">
                          <a:latin typeface="Cambria Math"/>
                        </a:rPr>
                        <m:t> </m:t>
                      </m:r>
                      <m:r>
                        <a:rPr lang="en-US" altLang="zh-TW" sz="3200" i="1" dirty="0">
                          <a:latin typeface="Cambria Math"/>
                        </a:rPr>
                        <m:t>𝑑𝑒𝑒𝑝</m:t>
                      </m:r>
                      <m:r>
                        <a:rPr lang="en-US" altLang="zh-TW" sz="3200" i="1" dirty="0">
                          <a:latin typeface="Cambria Math"/>
                        </a:rPr>
                        <m:t> </m:t>
                      </m:r>
                      <m:r>
                        <a:rPr lang="en-US" altLang="zh-TW" sz="3200" i="1" dirty="0">
                          <a:latin typeface="Cambria Math"/>
                        </a:rPr>
                        <m:t>𝑖𝑛𝑒𝑙𝑎𝑠𝑡𝑖𝑐</m:t>
                      </m:r>
                      <m:r>
                        <a:rPr lang="en-US" altLang="zh-TW" sz="3200" i="1" dirty="0">
                          <a:latin typeface="Cambria Math"/>
                        </a:rPr>
                        <m:t> </m:t>
                      </m:r>
                      <m:r>
                        <a:rPr lang="en-US" altLang="zh-TW" sz="3200" i="1" dirty="0">
                          <a:latin typeface="Cambria Math"/>
                        </a:rPr>
                        <m:t>𝑠𝑐𝑎𝑡𝑡𝑒𝑟𝑖𝑛𝑔</m:t>
                      </m:r>
                    </m:oMath>
                    <m:oMath xmlns:m="http://schemas.openxmlformats.org/officeDocument/2006/math">
                      <m:r>
                        <a:rPr lang="en-US" altLang="zh-TW" sz="3200" i="1" dirty="0">
                          <a:latin typeface="Cambria Math"/>
                        </a:rPr>
                        <m:t>𝑒</m:t>
                      </m:r>
                      <m:r>
                        <a:rPr lang="en-US" altLang="zh-TW" sz="3200" i="1" dirty="0">
                          <a:latin typeface="Cambria Math"/>
                        </a:rPr>
                        <m:t>+</m:t>
                      </m:r>
                      <m:r>
                        <a:rPr lang="en-US" altLang="zh-TW" sz="3200" i="1" dirty="0">
                          <a:latin typeface="Cambria Math"/>
                        </a:rPr>
                        <m:t>𝑃</m:t>
                      </m:r>
                      <m:r>
                        <a:rPr lang="en-US" altLang="zh-TW" sz="3200" i="1" dirty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zh-TW" sz="32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3200" i="1" dirty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200" i="1" dirty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sz="3200" i="1" dirty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3200" i="1" dirty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altLang="zh-TW" sz="3200" i="1" dirty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3200" i="1" dirty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41763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endParaRPr lang="en-US" altLang="zh-TW" sz="2400" dirty="0" smtClean="0">
              <a:latin typeface="Cambria Math" pitchFamily="18" charset="0"/>
              <a:ea typeface="Cambria Math" pitchFamily="18" charset="0"/>
            </a:endParaRPr>
          </a:p>
          <a:p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3419872" y="4725144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2" t="24813" r="14512" b="21269"/>
          <a:stretch/>
        </p:blipFill>
        <p:spPr bwMode="auto">
          <a:xfrm>
            <a:off x="4644008" y="1844824"/>
            <a:ext cx="3895134" cy="205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1" t="24785" r="9364" b="21121"/>
          <a:stretch/>
        </p:blipFill>
        <p:spPr bwMode="auto">
          <a:xfrm>
            <a:off x="827584" y="4365104"/>
            <a:ext cx="374326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9" t="22146" r="11653" b="20960"/>
          <a:stretch/>
        </p:blipFill>
        <p:spPr bwMode="auto">
          <a:xfrm>
            <a:off x="4644008" y="4365104"/>
            <a:ext cx="397722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555776" y="234888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22500" r="42445" b="17812"/>
          <a:stretch/>
        </p:blipFill>
        <p:spPr bwMode="auto">
          <a:xfrm>
            <a:off x="1331640" y="1954619"/>
            <a:ext cx="2057538" cy="197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9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Fragmentation functions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F</a:t>
                </a:r>
                <a:r>
                  <a:rPr lang="en-US" altLang="zh-TW" sz="2400" dirty="0" smtClean="0"/>
                  <a:t>ragmentation functions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h</m:t>
                        </m:r>
                      </m:sup>
                    </m:sSubSup>
                    <m:r>
                      <a:rPr lang="en-US" altLang="zh-TW" sz="2400" i="1" dirty="0" smtClean="0">
                        <a:latin typeface="Cambria Math"/>
                      </a:rPr>
                      <m:t>(</m:t>
                    </m:r>
                    <m:r>
                      <a:rPr lang="en-US" altLang="zh-TW" sz="2400" i="1" dirty="0" smtClean="0">
                        <a:latin typeface="Cambria Math"/>
                      </a:rPr>
                      <m:t>𝑧</m:t>
                    </m:r>
                    <m:r>
                      <a:rPr lang="en-US" altLang="zh-TW" sz="24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altLang="zh-TW" sz="2400" dirty="0" smtClean="0"/>
                  <a:t>mean the probability to ﬁnd the hadron h from a </a:t>
                </a:r>
                <a:r>
                  <a:rPr lang="en-US" altLang="zh-TW" sz="2400" dirty="0" err="1" smtClean="0"/>
                  <a:t>parton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 err="1" smtClean="0"/>
                  <a:t>i</a:t>
                </a:r>
                <a:r>
                  <a:rPr lang="en-US" altLang="zh-TW" sz="2400" dirty="0" smtClean="0"/>
                  <a:t>=u, d, s,...,g with the energy fraction z.</a:t>
                </a:r>
              </a:p>
              <a:p>
                <a:endParaRPr lang="en-US" altLang="zh-TW" sz="2400" dirty="0" smtClean="0"/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>
                    <a:cs typeface="Times New Roman" pitchFamily="18" charset="0"/>
                  </a:rPr>
                  <a:t>one </a:t>
                </a:r>
                <a:r>
                  <a:rPr lang="en-US" altLang="zh-TW" sz="2400" dirty="0">
                    <a:cs typeface="Times New Roman" pitchFamily="18" charset="0"/>
                  </a:rPr>
                  <a:t>needs </a:t>
                </a:r>
                <a:r>
                  <a:rPr lang="en-US" altLang="zh-TW" sz="2400" dirty="0" smtClean="0">
                    <a:cs typeface="Times New Roman" pitchFamily="18" charset="0"/>
                  </a:rPr>
                  <a:t> </a:t>
                </a:r>
                <a:r>
                  <a:rPr lang="en-US" altLang="zh-TW" sz="2400" dirty="0">
                    <a:cs typeface="Times New Roman" pitchFamily="18" charset="0"/>
                  </a:rPr>
                  <a:t>fragmentation functions for the analysis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 </m:t>
                    </m:r>
                    <m:r>
                      <a:rPr lang="en-US" altLang="zh-TW" sz="2400" i="1">
                        <a:latin typeface="Cambria Math"/>
                      </a:rPr>
                      <m:t>𝑎𝑛𝑛𝑖h𝑖𝑙𝑎𝑡𝑖𝑜𝑛</m:t>
                    </m:r>
                    <m:r>
                      <a:rPr lang="en-US" altLang="zh-TW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400" dirty="0">
                    <a:cs typeface="Times New Roman" pitchFamily="18" charset="0"/>
                  </a:rPr>
                  <a:t>into hadrons,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/>
                      </a:rPr>
                      <m:t>𝑆𝑒𝑚𝑖</m:t>
                    </m:r>
                    <m:r>
                      <a:rPr lang="en-US" altLang="zh-TW" sz="2400" i="1" dirty="0">
                        <a:latin typeface="Cambria Math"/>
                      </a:rPr>
                      <m:t> </m:t>
                    </m:r>
                    <m:r>
                      <a:rPr lang="en-US" altLang="zh-TW" sz="2400" i="1" dirty="0">
                        <a:latin typeface="Cambria Math"/>
                      </a:rPr>
                      <m:t>𝑖𝑛𝑐𝑙𝑢𝑠𝑖𝑣𝑒</m:t>
                    </m:r>
                    <m:r>
                      <a:rPr lang="en-US" altLang="zh-TW" sz="2400" i="1" dirty="0">
                        <a:latin typeface="Cambria Math"/>
                      </a:rPr>
                      <m:t> </m:t>
                    </m:r>
                    <m:r>
                      <a:rPr lang="en-US" altLang="zh-TW" sz="2400" i="1" dirty="0">
                        <a:latin typeface="Cambria Math"/>
                      </a:rPr>
                      <m:t>𝑑𝑒𝑒𝑝</m:t>
                    </m:r>
                    <m:r>
                      <a:rPr lang="en-US" altLang="zh-TW" sz="2400" i="1" dirty="0">
                        <a:latin typeface="Cambria Math"/>
                      </a:rPr>
                      <m:t> </m:t>
                    </m:r>
                    <m:r>
                      <a:rPr lang="en-US" altLang="zh-TW" sz="2400" i="1" dirty="0">
                        <a:latin typeface="Cambria Math"/>
                      </a:rPr>
                      <m:t>𝑖𝑛𝑒𝑙𝑎𝑠𝑡𝑖𝑐</m:t>
                    </m:r>
                    <m:r>
                      <a:rPr lang="en-US" altLang="zh-TW" sz="2400" i="1" dirty="0">
                        <a:latin typeface="Cambria Math"/>
                      </a:rPr>
                      <m:t> </m:t>
                    </m:r>
                    <m:r>
                      <a:rPr lang="en-US" altLang="zh-TW" sz="2400" i="1" dirty="0">
                        <a:latin typeface="Cambria Math"/>
                      </a:rPr>
                      <m:t>𝑠𝑐𝑎𝑡𝑡𝑒𝑟𝑖𝑛𝑔</m:t>
                    </m:r>
                  </m:oMath>
                </a14:m>
                <a:r>
                  <a:rPr lang="en-US" altLang="zh-TW" sz="2400" dirty="0">
                    <a:cs typeface="Times New Roman" pitchFamily="18" charset="0"/>
                  </a:rPr>
                  <a:t>, </a:t>
                </a:r>
                <a:r>
                  <a:rPr lang="en-US" altLang="zh-TW" sz="2400" dirty="0" smtClean="0">
                    <a:cs typeface="Times New Roman" pitchFamily="18" charset="0"/>
                  </a:rPr>
                  <a:t>and so on.</a:t>
                </a:r>
                <a:endParaRPr lang="zh-TW" altLang="en-US" sz="24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963" t="-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145507" cy="196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Cambria Math" pitchFamily="18" charset="0"/>
                <a:ea typeface="Cambria Math" pitchFamily="18" charset="0"/>
              </a:rPr>
              <a:t>LO</a:t>
            </a:r>
            <a:r>
              <a:rPr lang="en-US" altLang="zh-TW" sz="2400" dirty="0" smtClean="0"/>
              <a:t>:</a:t>
            </a:r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r>
              <a:rPr lang="en-US" altLang="zh-TW" sz="2400" dirty="0" smtClean="0"/>
              <a:t>NLO:</a:t>
            </a:r>
          </a:p>
          <a:p>
            <a:pPr marL="0" indent="0">
              <a:buNone/>
            </a:pP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417638"/>
              </a:xfrm>
            </p:spPr>
            <p:txBody>
              <a:bodyPr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200" i="1" dirty="0">
                          <a:latin typeface="Cambria Math"/>
                        </a:rPr>
                        <m:t>𝑆𝑒𝑚𝑖</m:t>
                      </m:r>
                      <m:r>
                        <a:rPr lang="en-US" altLang="zh-TW" sz="3200" i="1" dirty="0">
                          <a:latin typeface="Cambria Math"/>
                        </a:rPr>
                        <m:t> </m:t>
                      </m:r>
                      <m:r>
                        <a:rPr lang="en-US" altLang="zh-TW" sz="3200" i="1" dirty="0">
                          <a:latin typeface="Cambria Math"/>
                        </a:rPr>
                        <m:t>𝑖𝑛𝑐𝑙𝑢𝑠𝑖𝑣𝑒</m:t>
                      </m:r>
                      <m:r>
                        <a:rPr lang="en-US" altLang="zh-TW" sz="3200" i="1" dirty="0">
                          <a:latin typeface="Cambria Math"/>
                        </a:rPr>
                        <m:t> </m:t>
                      </m:r>
                      <m:r>
                        <a:rPr lang="en-US" altLang="zh-TW" sz="3200" i="1" dirty="0">
                          <a:latin typeface="Cambria Math"/>
                        </a:rPr>
                        <m:t>𝑑𝑒𝑒𝑝</m:t>
                      </m:r>
                      <m:r>
                        <a:rPr lang="en-US" altLang="zh-TW" sz="3200" i="1" dirty="0">
                          <a:latin typeface="Cambria Math"/>
                        </a:rPr>
                        <m:t> </m:t>
                      </m:r>
                      <m:r>
                        <a:rPr lang="en-US" altLang="zh-TW" sz="3200" i="1" dirty="0">
                          <a:latin typeface="Cambria Math"/>
                        </a:rPr>
                        <m:t>𝑖𝑛𝑒𝑙𝑎𝑠𝑡𝑖𝑐</m:t>
                      </m:r>
                      <m:r>
                        <a:rPr lang="en-US" altLang="zh-TW" sz="3200" i="1" dirty="0">
                          <a:latin typeface="Cambria Math"/>
                        </a:rPr>
                        <m:t> </m:t>
                      </m:r>
                      <m:r>
                        <a:rPr lang="en-US" altLang="zh-TW" sz="3200" i="1" dirty="0">
                          <a:latin typeface="Cambria Math"/>
                        </a:rPr>
                        <m:t>𝑠𝑐𝑎𝑡𝑡𝑒𝑟𝑖𝑛𝑔</m:t>
                      </m:r>
                    </m:oMath>
                    <m:oMath xmlns:m="http://schemas.openxmlformats.org/officeDocument/2006/math">
                      <m:r>
                        <a:rPr lang="en-US" altLang="zh-TW" sz="3200" i="1" dirty="0">
                          <a:latin typeface="Cambria Math"/>
                        </a:rPr>
                        <m:t>𝑒</m:t>
                      </m:r>
                      <m:r>
                        <a:rPr lang="en-US" altLang="zh-TW" sz="3200" i="1" dirty="0">
                          <a:latin typeface="Cambria Math"/>
                        </a:rPr>
                        <m:t>+</m:t>
                      </m:r>
                      <m:r>
                        <a:rPr lang="en-US" altLang="zh-TW" sz="3200" i="1" dirty="0">
                          <a:latin typeface="Cambria Math"/>
                        </a:rPr>
                        <m:t>𝑃</m:t>
                      </m:r>
                      <m:r>
                        <a:rPr lang="en-US" altLang="zh-TW" sz="3200" i="1" dirty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zh-TW" sz="32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3200" i="1" dirty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200" i="1" dirty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sz="3200" i="1" dirty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3200" i="1" dirty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altLang="zh-TW" sz="3200" i="1" dirty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3200" i="1" dirty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41763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47845" r="23421" b="34698"/>
          <a:stretch/>
        </p:blipFill>
        <p:spPr bwMode="auto">
          <a:xfrm>
            <a:off x="2490321" y="2348880"/>
            <a:ext cx="4453306" cy="75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t="44353" r="7385" b="21875"/>
          <a:stretch/>
        </p:blipFill>
        <p:spPr bwMode="auto">
          <a:xfrm>
            <a:off x="827584" y="3709636"/>
            <a:ext cx="7560840" cy="17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單箭頭接點 5"/>
          <p:cNvCxnSpPr/>
          <p:nvPr/>
        </p:nvCxnSpPr>
        <p:spPr>
          <a:xfrm>
            <a:off x="6012160" y="3068960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5436096" y="3709636"/>
            <a:ext cx="720080" cy="161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5004048" y="3933056"/>
            <a:ext cx="1296144" cy="644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6943627" y="3933056"/>
            <a:ext cx="796725" cy="644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6403567" y="340953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FFs</a:t>
            </a:r>
            <a:endParaRPr lang="zh-TW" altLang="en-US" sz="2400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59623"/>
            <a:ext cx="15997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文字方塊 28"/>
          <p:cNvSpPr txBox="1"/>
          <p:nvPr/>
        </p:nvSpPr>
        <p:spPr>
          <a:xfrm>
            <a:off x="2483768" y="55892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: coefﬁcient functions</a:t>
            </a:r>
            <a:endParaRPr lang="zh-TW" altLang="en-US" sz="2400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683" y="5589240"/>
            <a:ext cx="360001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文字方塊 41"/>
          <p:cNvSpPr txBox="1"/>
          <p:nvPr/>
        </p:nvSpPr>
        <p:spPr>
          <a:xfrm>
            <a:off x="5940152" y="555962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: </a:t>
            </a:r>
            <a:r>
              <a:rPr lang="en-US" altLang="zh-TW" sz="2400" dirty="0" smtClean="0"/>
              <a:t>PDFs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507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>
                    <a:latin typeface="Cambria Math"/>
                  </a:rPr>
                  <a:t>LO: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sSup>
                          <m:sSup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h𝑥</m:t>
                        </m:r>
                      </m:sup>
                    </m:sSup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zh-TW" alt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𝑞</m:t>
                            </m:r>
                            <m:acc>
                              <m:accPr>
                                <m:chr m:val="̅"/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e>
                            </m:acc>
                          </m:sup>
                        </m:sSup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⨂</m:t>
                        </m:r>
                        <m:sSubSup>
                          <m:sSubSupPr>
                            <m:ctrlPr>
                              <a:rPr lang="zh-TW" alt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sup>
                        </m:sSub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zh-TW" alt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TW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sup>
                        </m:sSub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𝐿𝑂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i="1" dirty="0" smtClean="0">
                  <a:latin typeface="Cambria Math"/>
                </a:endParaRPr>
              </a:p>
              <a:p>
                <a:endParaRPr lang="en-US" altLang="zh-TW" sz="2400" dirty="0" smtClean="0">
                  <a:latin typeface="Cambria Math"/>
                </a:endParaRPr>
              </a:p>
              <a:p>
                <a:endParaRPr lang="en-US" altLang="zh-TW" sz="2400" dirty="0" smtClean="0">
                  <a:latin typeface="Cambria Math"/>
                </a:endParaRPr>
              </a:p>
              <a:p>
                <a:r>
                  <a:rPr lang="en-US" altLang="zh-TW" sz="2400" dirty="0" smtClean="0">
                    <a:latin typeface="Cambria Math"/>
                  </a:rPr>
                  <a:t>NLO: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/>
                          </a:rPr>
                          <m:t>𝜎</m:t>
                        </m:r>
                      </m:e>
                      <m:sup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h𝑥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zh-TW" alt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𝑞</m:t>
                            </m:r>
                            <m:acc>
                              <m:accPr>
                                <m:chr m:val="̅"/>
                                <m:ctrlP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e>
                            </m:acc>
                          </m:sup>
                        </m:sSup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⨂</m:t>
                        </m:r>
                        <m:sSubSup>
                          <m:sSubSupPr>
                            <m:ctrlPr>
                              <a:rPr lang="zh-TW" alt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sup>
                        </m:sSubSup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zh-TW" alt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sup>
                        </m:sSubSup>
                        <m:sSubSup>
                          <m:sSubSupPr>
                            <m:ctrlPr>
                              <a:rPr lang="zh-TW" alt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sub>
                          <m:sup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h</m:t>
                            </m:r>
                          </m:sup>
                        </m:sSubSup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𝐿𝑂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99603"/>
            <a:ext cx="3920555" cy="202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/>
          <p:nvPr/>
        </p:nvPicPr>
        <p:blipFill rotWithShape="1">
          <a:blip r:embed="rId4"/>
          <a:srcRect l="47645" t="21541" r="34264" b="51332"/>
          <a:stretch/>
        </p:blipFill>
        <p:spPr bwMode="auto">
          <a:xfrm>
            <a:off x="2835995" y="2132856"/>
            <a:ext cx="3384376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3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600" i="1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TW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3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600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zh-TW" sz="3600" i="1">
                          <a:latin typeface="Cambria Math"/>
                        </a:rPr>
                        <m:t> </m:t>
                      </m:r>
                      <m:r>
                        <a:rPr lang="en-US" altLang="zh-TW" sz="3600" i="1">
                          <a:latin typeface="Cambria Math"/>
                        </a:rPr>
                        <m:t>𝑎𝑛𝑛𝑖h𝑖𝑙𝑎𝑡𝑖𝑜𝑛</m:t>
                      </m:r>
                      <m:r>
                        <a:rPr lang="en-US" altLang="zh-TW" sz="3600" i="1">
                          <a:latin typeface="Cambria Math"/>
                        </a:rPr>
                        <m:t>: </m:t>
                      </m:r>
                      <m:sSup>
                        <m:sSupPr>
                          <m:ctrlPr>
                            <a:rPr lang="en-US" altLang="zh-TW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3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600" i="1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altLang="zh-TW" sz="3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3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600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zh-TW" sz="3600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TW" sz="3600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altLang="zh-TW" sz="3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3600" i="1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altLang="zh-TW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/>
          <p:nvPr/>
        </p:nvCxnSpPr>
        <p:spPr>
          <a:xfrm>
            <a:off x="6220371" y="2132856"/>
            <a:ext cx="943917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6620347" y="3284984"/>
            <a:ext cx="543941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7164288" y="278092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FFs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6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NJL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se-NO" altLang="zh-TW" sz="2800" dirty="0" smtClean="0"/>
              <a:t>Nambu and Jona-Lasinio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model (1961)</a:t>
            </a:r>
          </a:p>
          <a:p>
            <a:pPr marL="0" indent="0">
              <a:buNone/>
            </a:pPr>
            <a:r>
              <a:rPr lang="en-US" altLang="zh-TW" sz="2400" dirty="0"/>
              <a:t>Effective </a:t>
            </a:r>
            <a:r>
              <a:rPr lang="en-US" altLang="zh-TW" sz="2400" dirty="0" err="1" smtClean="0"/>
              <a:t>Lagrangian</a:t>
            </a:r>
            <a:r>
              <a:rPr lang="en-US" altLang="zh-TW" sz="2400" dirty="0" smtClean="0"/>
              <a:t>: </a:t>
            </a:r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400" dirty="0" smtClean="0"/>
              <a:t>Low </a:t>
            </a:r>
            <a:r>
              <a:rPr lang="en-US" altLang="zh-TW" sz="2400" dirty="0"/>
              <a:t>energy chiral effective </a:t>
            </a:r>
            <a:r>
              <a:rPr lang="en-US" altLang="zh-TW" sz="2400" dirty="0" smtClean="0"/>
              <a:t>model </a:t>
            </a:r>
            <a:r>
              <a:rPr lang="en-US" altLang="zh-TW" sz="2400" dirty="0"/>
              <a:t>of </a:t>
            </a:r>
            <a:r>
              <a:rPr lang="en-US" altLang="zh-TW" sz="2400" dirty="0" smtClean="0"/>
              <a:t>QCD.</a:t>
            </a:r>
          </a:p>
          <a:p>
            <a:pPr marL="0" indent="0">
              <a:buNone/>
            </a:pPr>
            <a:r>
              <a:rPr lang="en-US" altLang="zh-TW" sz="2400" dirty="0"/>
              <a:t>G</a:t>
            </a:r>
            <a:r>
              <a:rPr lang="en-US" altLang="zh-TW" sz="2400" dirty="0" smtClean="0"/>
              <a:t>luon </a:t>
            </a:r>
            <a:r>
              <a:rPr lang="en-US" altLang="zh-TW" sz="2400" dirty="0" err="1" smtClean="0"/>
              <a:t>d.o.f</a:t>
            </a:r>
            <a:r>
              <a:rPr lang="en-US" altLang="zh-TW" sz="2400" dirty="0" smtClean="0"/>
              <a:t>. is integrated out </a:t>
            </a:r>
            <a:r>
              <a:rPr lang="en-US" altLang="zh-TW" sz="2400" dirty="0"/>
              <a:t>in the low energy </a:t>
            </a:r>
            <a:r>
              <a:rPr lang="en-US" altLang="zh-TW" sz="2400" dirty="0" smtClean="0"/>
              <a:t>limit.</a:t>
            </a:r>
          </a:p>
          <a:p>
            <a:pPr marL="0" indent="0">
              <a:buNone/>
            </a:pPr>
            <a:r>
              <a:rPr lang="en-US" altLang="zh-TW" sz="2400" dirty="0" smtClean="0"/>
              <a:t>Non-</a:t>
            </a:r>
            <a:r>
              <a:rPr lang="en-US" altLang="zh-TW" sz="2400" dirty="0" err="1" smtClean="0"/>
              <a:t>renormalizable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theory, we need to apply a </a:t>
            </a:r>
            <a:r>
              <a:rPr lang="en-US" altLang="zh-TW" sz="2400" dirty="0" smtClean="0"/>
              <a:t>cut-off.</a:t>
            </a:r>
          </a:p>
          <a:p>
            <a:pPr marL="0" indent="0">
              <a:buNone/>
            </a:pPr>
            <a:r>
              <a:rPr lang="en-US" altLang="zh-TW" sz="2400" dirty="0" smtClean="0"/>
              <a:t>NJL model </a:t>
            </a:r>
            <a:r>
              <a:rPr lang="en-US" altLang="zh-TW" sz="2400" dirty="0"/>
              <a:t>does not include </a:t>
            </a:r>
            <a:r>
              <a:rPr lang="en-US" altLang="zh-TW" sz="2400" dirty="0" smtClean="0"/>
              <a:t>confinement.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4" t="45504" r="34103" b="31282"/>
          <a:stretch/>
        </p:blipFill>
        <p:spPr bwMode="auto">
          <a:xfrm>
            <a:off x="2051720" y="4827172"/>
            <a:ext cx="4607626" cy="169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4" t="67537" r="19861" b="24813"/>
          <a:stretch/>
        </p:blipFill>
        <p:spPr bwMode="auto">
          <a:xfrm>
            <a:off x="2063630" y="2564904"/>
            <a:ext cx="4452586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18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NJL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NJL model is a low-energy </a:t>
                </a:r>
                <a:r>
                  <a:rPr lang="en-US" altLang="zh-TW" sz="2400" dirty="0"/>
                  <a:t>effective theory like BCS </a:t>
                </a:r>
                <a:r>
                  <a:rPr lang="en-US" altLang="zh-TW" sz="2400" dirty="0" smtClean="0"/>
                  <a:t>theory to </a:t>
                </a:r>
                <a:r>
                  <a:rPr lang="en-US" altLang="zh-TW" sz="2400" dirty="0"/>
                  <a:t>demonstrate chiral symmetry breaking and appearance of NG </a:t>
                </a:r>
                <a:r>
                  <a:rPr lang="en-US" altLang="zh-TW" sz="2400" dirty="0" smtClean="0"/>
                  <a:t>boson.</a:t>
                </a:r>
              </a:p>
              <a:p>
                <a:r>
                  <a:rPr lang="en-US" altLang="zh-TW" sz="2400" dirty="0"/>
                  <a:t>Chiral </a:t>
                </a:r>
                <a:r>
                  <a:rPr lang="en-US" altLang="zh-TW" sz="2400" dirty="0" smtClean="0"/>
                  <a:t>condensate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zh-TW" altLang="en-US" sz="2400" i="1" smtClean="0">
                                <a:latin typeface="Cambria Math"/>
                              </a:rPr>
                              <m:t>𝜓</m:t>
                            </m:r>
                          </m:e>
                        </m:acc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400" i="1" smtClean="0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altLang="zh-TW" sz="2400" dirty="0" smtClean="0"/>
                  <a:t> as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𝐺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𝑐𝑟𝑖𝑡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Spontaneous chiral symmetry breaking gives rise to dynamical quark mass from gap </a:t>
                </a:r>
                <a:r>
                  <a:rPr lang="en-US" altLang="zh-TW" sz="2400" dirty="0" smtClean="0"/>
                  <a:t>equation and  </a:t>
                </a:r>
                <a:r>
                  <a:rPr lang="en-US" altLang="zh-TW" sz="2400" dirty="0"/>
                  <a:t>generates massless NG bosons </a:t>
                </a:r>
                <a:endParaRPr lang="zh-TW" altLang="en-US" sz="2400" dirty="0"/>
              </a:p>
              <a:p>
                <a:r>
                  <a:rPr lang="en-US" altLang="zh-TW" sz="2400" dirty="0" smtClean="0"/>
                  <a:t>Explicit </a:t>
                </a:r>
                <a:r>
                  <a:rPr lang="en-US" altLang="zh-TW" sz="2400" dirty="0"/>
                  <a:t>chiral symmetry </a:t>
                </a:r>
                <a:r>
                  <a:rPr lang="en-US" altLang="zh-TW" sz="2400" dirty="0" smtClean="0"/>
                  <a:t>breaking (</a:t>
                </a:r>
                <a:r>
                  <a:rPr lang="en-US" altLang="zh-TW" sz="2400" dirty="0"/>
                  <a:t>Add bare mass term</a:t>
                </a:r>
                <a:r>
                  <a:rPr lang="en-US" altLang="zh-TW" sz="2400" dirty="0" smtClean="0"/>
                  <a:t>)  gives pion mass.</a:t>
                </a: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257800"/>
              </a:xfrm>
              <a:blipFill rotWithShape="1">
                <a:blip r:embed="rId2"/>
                <a:stretch>
                  <a:fillRect l="-963" t="-928" r="-1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0"/>
            <a:ext cx="2341319" cy="176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76152"/>
            <a:ext cx="3888432" cy="139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5" t="26176" r="56014" b="65876"/>
          <a:stretch/>
        </p:blipFill>
        <p:spPr bwMode="auto">
          <a:xfrm>
            <a:off x="1349478" y="2515936"/>
            <a:ext cx="3870594" cy="69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19" y="3254583"/>
            <a:ext cx="5382378" cy="60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Qaurk</a:t>
            </a:r>
            <a:r>
              <a:rPr lang="en-US" altLang="zh-TW" dirty="0" smtClean="0"/>
              <a:t> FFs &amp; Elementary </a:t>
            </a:r>
            <a:r>
              <a:rPr lang="en-US" altLang="zh-TW" dirty="0" err="1" smtClean="0"/>
              <a:t>qaurk</a:t>
            </a:r>
            <a:r>
              <a:rPr lang="en-US" altLang="zh-TW" dirty="0" smtClean="0"/>
              <a:t> FFs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7"/>
                <a:ext cx="8229600" cy="475252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Fragmentation function 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altLang="zh-TW" sz="2800" i="1">
                            <a:latin typeface="Cambria Math"/>
                          </a:rPr>
                          <m:t>h</m:t>
                        </m:r>
                      </m:sup>
                    </m:sSubSup>
                    <m:r>
                      <a:rPr lang="en-US" altLang="zh-TW" sz="2800" i="1">
                        <a:latin typeface="Cambria Math"/>
                      </a:rPr>
                      <m:t>(</m:t>
                    </m:r>
                    <m:r>
                      <a:rPr lang="en-US" altLang="zh-TW" sz="2800" i="1">
                        <a:latin typeface="Cambria Math"/>
                      </a:rPr>
                      <m:t>𝑧</m:t>
                    </m:r>
                    <m:r>
                      <a:rPr lang="en-US" altLang="zh-TW" sz="2800" i="1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7"/>
                <a:ext cx="8229600" cy="4752528"/>
              </a:xfrm>
              <a:blipFill rotWithShape="1">
                <a:blip r:embed="rId4"/>
                <a:stretch>
                  <a:fillRect l="-1259" t="-7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6336706" y="270514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It is difficult to calculate.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231312" y="4469050"/>
                <a:ext cx="4860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/>
                  <a:t>One step process :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𝑞</m:t>
                    </m:r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r>
                      <a:rPr lang="en-US" altLang="zh-TW" sz="2000" b="0" i="1" smtClean="0">
                        <a:latin typeface="Cambria Math"/>
                      </a:rPr>
                      <m:t>𝑘</m:t>
                    </m:r>
                    <m:r>
                      <a:rPr lang="en-US" altLang="zh-TW" sz="2000" b="0" i="1" smtClean="0">
                        <a:latin typeface="Cambria Math"/>
                      </a:rPr>
                      <m:t>)→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)+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312" y="4469050"/>
                <a:ext cx="4860032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255"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H="1">
            <a:off x="5589863" y="3037634"/>
            <a:ext cx="720082" cy="319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向下箭號 3"/>
          <p:cNvSpPr/>
          <p:nvPr/>
        </p:nvSpPr>
        <p:spPr>
          <a:xfrm>
            <a:off x="4211960" y="3829110"/>
            <a:ext cx="388505" cy="680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t="53963" r="21845" b="33151"/>
          <a:stretch/>
        </p:blipFill>
        <p:spPr bwMode="auto">
          <a:xfrm>
            <a:off x="1331640" y="1988840"/>
            <a:ext cx="4831466" cy="55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向右箭號 25"/>
          <p:cNvSpPr/>
          <p:nvPr/>
        </p:nvSpPr>
        <p:spPr>
          <a:xfrm>
            <a:off x="6360157" y="5013176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020272" y="4899323"/>
                <a:ext cx="792088" cy="7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𝑞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h</m:t>
                          </m:r>
                        </m:sup>
                      </m:sSubSup>
                      <m:r>
                        <a:rPr lang="en-US" altLang="zh-TW" sz="2400" i="1">
                          <a:latin typeface="Cambria Math"/>
                        </a:rPr>
                        <m:t>(</m:t>
                      </m:r>
                      <m:r>
                        <a:rPr lang="en-US" altLang="zh-TW" sz="2400" i="1">
                          <a:latin typeface="Cambria Math"/>
                        </a:rPr>
                        <m:t>𝑧</m:t>
                      </m:r>
                      <m:r>
                        <a:rPr lang="en-US" altLang="zh-TW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899323"/>
                <a:ext cx="792088" cy="782265"/>
              </a:xfrm>
              <a:prstGeom prst="rect">
                <a:avLst/>
              </a:prstGeom>
              <a:blipFill rotWithShape="1">
                <a:blip r:embed="rId7"/>
                <a:stretch>
                  <a:fillRect r="-107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1846"/>
            <a:ext cx="2099260" cy="11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圖片 30"/>
          <p:cNvPicPr/>
          <p:nvPr/>
        </p:nvPicPr>
        <p:blipFill rotWithShape="1">
          <a:blip r:embed="rId9"/>
          <a:srcRect l="34588" t="56759" r="19400" b="21103"/>
          <a:stretch/>
        </p:blipFill>
        <p:spPr bwMode="auto">
          <a:xfrm>
            <a:off x="454827" y="5678063"/>
            <a:ext cx="4842679" cy="1118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4" name="肘形接點 33"/>
          <p:cNvCxnSpPr/>
          <p:nvPr/>
        </p:nvCxnSpPr>
        <p:spPr>
          <a:xfrm rot="16200000" flipH="1">
            <a:off x="2399540" y="4813459"/>
            <a:ext cx="988437" cy="500412"/>
          </a:xfrm>
          <a:prstGeom prst="bentConnector3">
            <a:avLst>
              <a:gd name="adj1" fmla="val -115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橢圓 35"/>
          <p:cNvSpPr/>
          <p:nvPr/>
        </p:nvSpPr>
        <p:spPr>
          <a:xfrm>
            <a:off x="1208817" y="6309108"/>
            <a:ext cx="564407" cy="487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395536" y="5656894"/>
                <a:ext cx="872675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𝑞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h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656894"/>
                <a:ext cx="872675" cy="436402"/>
              </a:xfrm>
              <a:prstGeom prst="rect">
                <a:avLst/>
              </a:prstGeom>
              <a:blipFill rotWithShape="1">
                <a:blip r:embed="rId10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/>
          <p:cNvCxnSpPr/>
          <p:nvPr/>
        </p:nvCxnSpPr>
        <p:spPr>
          <a:xfrm>
            <a:off x="1115616" y="6093296"/>
            <a:ext cx="224603" cy="2158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118372" y="5970766"/>
            <a:ext cx="3918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/>
              <a:t>In this talk,  we only  consider pion and </a:t>
            </a:r>
            <a:r>
              <a:rPr lang="en-US" altLang="zh-TW" sz="1600" dirty="0" err="1"/>
              <a:t>kaon</a:t>
            </a:r>
            <a:r>
              <a:rPr lang="en-US" altLang="zh-TW" sz="1600" dirty="0"/>
              <a:t>.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691680" y="5373216"/>
                <a:ext cx="1368152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TW" b="0" i="1" dirty="0" smtClean="0">
                          <a:latin typeface="Cambria Math"/>
                        </a:rPr>
                        <m:t>h</m:t>
                      </m:r>
                      <m:r>
                        <a:rPr lang="en-US" altLang="zh-TW" b="0" i="0" dirty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TW" b="0" i="0" dirty="0" smtClean="0">
                          <a:latin typeface="Cambria Math"/>
                        </a:rPr>
                        <m:t>q</m:t>
                      </m:r>
                      <m:acc>
                        <m:accPr>
                          <m:chr m:val="̅"/>
                          <m:ctrlPr>
                            <a:rPr lang="en-US" altLang="zh-TW" b="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b="0" i="1" dirty="0" smtClean="0">
                              <a:latin typeface="Cambria Math"/>
                            </a:rPr>
                            <m:t>𝑄</m:t>
                          </m:r>
                        </m:e>
                      </m:acc>
                      <m:r>
                        <a:rPr lang="en-US" altLang="zh-TW" b="0" i="0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373216"/>
                <a:ext cx="1368152" cy="369909"/>
              </a:xfrm>
              <a:prstGeom prst="rect">
                <a:avLst/>
              </a:prstGeom>
              <a:blipFill rotWithShape="1">
                <a:blip r:embed="rId11"/>
                <a:stretch>
                  <a:fillRect r="-892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3275856" y="537856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378565"/>
                <a:ext cx="360040" cy="369332"/>
              </a:xfrm>
              <a:prstGeom prst="rect">
                <a:avLst/>
              </a:prstGeom>
              <a:blipFill rotWithShape="1">
                <a:blip r:embed="rId12"/>
                <a:stretch>
                  <a:fillRect r="-5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572000" y="537321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373216"/>
                <a:ext cx="360040" cy="369332"/>
              </a:xfrm>
              <a:prstGeom prst="rect">
                <a:avLst/>
              </a:prstGeom>
              <a:blipFill rotWithShape="1">
                <a:blip r:embed="rId13"/>
                <a:stretch>
                  <a:fillRect r="-33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4716016" y="3913311"/>
            <a:ext cx="446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/>
              <a:t>R. D</a:t>
            </a:r>
            <a:r>
              <a:rPr lang="en-US" altLang="zh-TW" sz="1400" dirty="0"/>
              <a:t>. Field and R. P. Feynman, </a:t>
            </a:r>
            <a:r>
              <a:rPr lang="en-US" altLang="zh-TW" sz="1400" dirty="0" err="1"/>
              <a:t>Nucl.Phys</a:t>
            </a:r>
            <a:r>
              <a:rPr lang="en-US" altLang="zh-TW" sz="1400" dirty="0"/>
              <a:t>. B136 (1978</a:t>
            </a:r>
            <a:r>
              <a:rPr lang="en-US" altLang="zh-TW" sz="1400" dirty="0" smtClean="0"/>
              <a:t>) 1-76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120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Qaurk</a:t>
            </a:r>
            <a:r>
              <a:rPr lang="en-US" altLang="zh-TW" dirty="0"/>
              <a:t> FFs &amp; Elementary </a:t>
            </a:r>
            <a:r>
              <a:rPr lang="en-US" altLang="zh-TW" dirty="0" err="1"/>
              <a:t>qaurk</a:t>
            </a:r>
            <a:r>
              <a:rPr lang="en-US" altLang="zh-TW" dirty="0"/>
              <a:t> FFs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435280" cy="456510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/>
                  <a:t>Elementary fragmentation function 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altLang="zh-TW" sz="2800" i="1">
                            <a:latin typeface="Cambria Math"/>
                          </a:rPr>
                          <m:t>h</m:t>
                        </m:r>
                      </m:sup>
                    </m:sSubSup>
                    <m:r>
                      <a:rPr lang="en-US" altLang="zh-TW" sz="2800" i="1">
                        <a:latin typeface="Cambria Math"/>
                      </a:rPr>
                      <m:t>(</m:t>
                    </m:r>
                    <m:r>
                      <a:rPr lang="en-US" altLang="zh-TW" sz="2800" i="1">
                        <a:latin typeface="Cambria Math"/>
                      </a:rPr>
                      <m:t>𝑧</m:t>
                    </m:r>
                    <m:r>
                      <a:rPr lang="en-US" altLang="zh-TW" sz="2800" i="1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0" indent="0" algn="ctr">
                  <a:buNone/>
                </a:pPr>
                <a:r>
                  <a:rPr lang="en-US" altLang="zh-TW" sz="1800" dirty="0" smtClean="0"/>
                  <a:t>(T. Ito, W. </a:t>
                </a:r>
                <a:r>
                  <a:rPr lang="en-US" altLang="zh-TW" sz="1800" dirty="0" err="1" smtClean="0"/>
                  <a:t>Bentz</a:t>
                </a:r>
                <a:r>
                  <a:rPr lang="en-US" altLang="zh-TW" sz="1800" dirty="0" smtClean="0"/>
                  <a:t>, I. C. </a:t>
                </a:r>
                <a:r>
                  <a:rPr lang="en-US" altLang="zh-TW" sz="1800" dirty="0" err="1" smtClean="0"/>
                  <a:t>Cloet</a:t>
                </a:r>
                <a:r>
                  <a:rPr lang="en-US" altLang="zh-TW" sz="1800" dirty="0" smtClean="0"/>
                  <a:t>, A. W. Thomas, and K. </a:t>
                </a:r>
                <a:r>
                  <a:rPr lang="en-US" altLang="zh-TW" sz="1800" dirty="0" err="1" smtClean="0"/>
                  <a:t>Yazaki</a:t>
                </a:r>
                <a:r>
                  <a:rPr lang="en-US" altLang="zh-TW" sz="1800" dirty="0" smtClean="0"/>
                  <a:t>, Phys</a:t>
                </a:r>
                <a:r>
                  <a:rPr lang="en-US" altLang="zh-TW" sz="1800" dirty="0"/>
                  <a:t>. Rev. D80, </a:t>
                </a:r>
                <a:r>
                  <a:rPr lang="en-US" altLang="zh-TW" sz="1800" dirty="0" smtClean="0"/>
                  <a:t>074008 (2009) )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435280" cy="4565103"/>
              </a:xfrm>
              <a:blipFill rotWithShape="1">
                <a:blip r:embed="rId2"/>
                <a:stretch>
                  <a:fillRect l="-1228" t="-8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82262"/>
            <a:ext cx="7082042" cy="195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55152"/>
            <a:ext cx="4207166" cy="211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2627784" y="5682734"/>
            <a:ext cx="463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M1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923928" y="566124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M2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380312" y="4365104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meson mass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81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err="1"/>
              <a:t>Qaurk</a:t>
            </a:r>
            <a:r>
              <a:rPr lang="en-US" altLang="zh-TW" dirty="0"/>
              <a:t> FFs &amp; Elementary </a:t>
            </a:r>
            <a:r>
              <a:rPr lang="en-US" altLang="zh-TW" dirty="0" err="1"/>
              <a:t>qaurk</a:t>
            </a:r>
            <a:r>
              <a:rPr lang="en-US" altLang="zh-TW" dirty="0"/>
              <a:t> FFs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Solve evolution equation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sz="2800" dirty="0" smtClean="0"/>
              <a:t>Iteration gives</a:t>
            </a:r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pPr marL="0" indent="0">
              <a:buNone/>
            </a:pPr>
            <a:endParaRPr lang="en-US" altLang="zh-TW" sz="28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0" y="2262086"/>
                <a:ext cx="9144000" cy="1568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h</m:t>
                        </m:r>
                      </m:sup>
                    </m:sSubSup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TW" sz="240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TW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h</m:t>
                        </m:r>
                      </m:sup>
                    </m:sSubSup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zh-TW" sz="2400" dirty="0"/>
                  <a:t>+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400" i="1" dirty="0">
                            <a:latin typeface="Cambria Math"/>
                          </a:rPr>
                          <m:t>𝑄</m:t>
                        </m:r>
                      </m:sub>
                      <m:sup/>
                      <m:e>
                        <m:nary>
                          <m:naryPr>
                            <m:limLoc m:val="undOvr"/>
                            <m:ctrlPr>
                              <a:rPr lang="en-US" altLang="zh-TW" sz="2400" i="1" dirty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altLang="zh-TW" sz="2400" i="1" dirty="0">
                                <a:latin typeface="Cambria Math"/>
                              </a:rPr>
                              <m:t>𝑧</m:t>
                            </m:r>
                          </m:sub>
                          <m:sup>
                            <m:r>
                              <a:rPr lang="en-US" altLang="zh-TW" sz="2400" i="1" dirty="0"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zh-TW" sz="24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 dirty="0">
                                    <a:latin typeface="Cambria Math"/>
                                  </a:rPr>
                                  <m:t>ⅆ</m:t>
                                </m:r>
                                <m:r>
                                  <a:rPr lang="en-US" altLang="zh-TW" sz="2400" i="1" dirty="0">
                                    <a:latin typeface="Cambria Math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zh-TW" sz="2400" i="1" dirty="0">
                                    <a:latin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zh-TW" altLang="zh-TW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𝑄</m:t>
                        </m:r>
                      </m:sup>
                    </m:sSubSup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𝑦</m:t>
                        </m:r>
                      </m:e>
                    </m:d>
                    <m:sSubSup>
                      <m:sSubSupPr>
                        <m:ctrlPr>
                          <a:rPr lang="zh-TW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𝑄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h</m:t>
                        </m:r>
                      </m:sup>
                    </m:sSubSup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/>
                              </a:rPr>
                              <m:t>𝑧</m:t>
                            </m:r>
                          </m:num>
                          <m:den>
                            <m:r>
                              <a:rPr lang="en-US" altLang="zh-TW" sz="2400" i="1">
                                <a:latin typeface="Cambria Math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endParaRPr lang="en-US" altLang="zh-TW" sz="2400" dirty="0" smtClean="0"/>
              </a:p>
              <a:p>
                <a:pPr algn="ctr"/>
                <a:r>
                  <a:rPr lang="en-US" altLang="zh-TW" sz="2400" dirty="0" smtClean="0"/>
                  <a:t>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altLang="zh-TW" sz="2400" i="1">
                            <a:latin typeface="Cambria Math"/>
                          </a:rPr>
                          <m:t>𝑄</m:t>
                        </m:r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(</m:t>
                    </m:r>
                    <m:r>
                      <a:rPr lang="en-US" altLang="zh-TW" sz="2400" i="1">
                        <a:latin typeface="Cambria Math"/>
                      </a:rPr>
                      <m:t>𝑦</m:t>
                    </m:r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𝑞</m:t>
                        </m:r>
                      </m:sub>
                      <m:sup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lang="en-US" altLang="zh-TW" sz="2400" i="1">
                        <a:latin typeface="Cambria Math"/>
                      </a:rPr>
                      <m:t>(1−</m:t>
                    </m:r>
                    <m:r>
                      <a:rPr lang="en-US" altLang="zh-TW" sz="2400" i="1">
                        <a:latin typeface="Cambria Math"/>
                      </a:rPr>
                      <m:t>𝑦</m:t>
                    </m:r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/>
              </a:p>
              <a:p>
                <a:pPr algn="ctr"/>
                <a:endParaRPr lang="en-US" altLang="zh-TW" sz="2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62086"/>
                <a:ext cx="9144000" cy="15688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/>
          <p:nvPr/>
        </p:nvPicPr>
        <p:blipFill rotWithShape="1">
          <a:blip r:embed="rId3"/>
          <a:srcRect l="34588" t="56759" r="19400" b="21103"/>
          <a:stretch/>
        </p:blipFill>
        <p:spPr bwMode="auto">
          <a:xfrm>
            <a:off x="1745545" y="4509120"/>
            <a:ext cx="5346735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491880" y="421179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211796"/>
                <a:ext cx="360040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860032" y="421179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211796"/>
                <a:ext cx="360040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5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300192" y="422108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221088"/>
                <a:ext cx="360040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接點 16"/>
          <p:cNvCxnSpPr/>
          <p:nvPr/>
        </p:nvCxnSpPr>
        <p:spPr>
          <a:xfrm>
            <a:off x="3995936" y="4149080"/>
            <a:ext cx="0" cy="223224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弧形接點 28"/>
          <p:cNvCxnSpPr/>
          <p:nvPr/>
        </p:nvCxnSpPr>
        <p:spPr>
          <a:xfrm rot="5400000">
            <a:off x="5328084" y="3248980"/>
            <a:ext cx="1368152" cy="576064"/>
          </a:xfrm>
          <a:prstGeom prst="curved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手繪多邊形 37"/>
          <p:cNvSpPr/>
          <p:nvPr/>
        </p:nvSpPr>
        <p:spPr>
          <a:xfrm>
            <a:off x="2800939" y="2780928"/>
            <a:ext cx="546925" cy="1414264"/>
          </a:xfrm>
          <a:custGeom>
            <a:avLst/>
            <a:gdLst>
              <a:gd name="connsiteX0" fmla="*/ 767885 w 767885"/>
              <a:gd name="connsiteY0" fmla="*/ 0 h 1524000"/>
              <a:gd name="connsiteX1" fmla="*/ 241 w 767885"/>
              <a:gd name="connsiteY1" fmla="*/ 587022 h 1524000"/>
              <a:gd name="connsiteX2" fmla="*/ 677574 w 767885"/>
              <a:gd name="connsiteY2" fmla="*/ 1524000 h 1524000"/>
              <a:gd name="connsiteX3" fmla="*/ 677574 w 767885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885" h="1524000">
                <a:moveTo>
                  <a:pt x="767885" y="0"/>
                </a:moveTo>
                <a:cubicBezTo>
                  <a:pt x="391589" y="166511"/>
                  <a:pt x="15293" y="333022"/>
                  <a:pt x="241" y="587022"/>
                </a:cubicBezTo>
                <a:cubicBezTo>
                  <a:pt x="-14811" y="841022"/>
                  <a:pt x="677574" y="1524000"/>
                  <a:pt x="677574" y="1524000"/>
                </a:cubicBezTo>
                <a:lnTo>
                  <a:pt x="677574" y="1524000"/>
                </a:ln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8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28953</TotalTime>
  <Words>1807</Words>
  <Application>Microsoft Office PowerPoint</Application>
  <PresentationFormat>如螢幕大小 (4:3)</PresentationFormat>
  <Paragraphs>211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Gluon fragmentation functions in the Nambu-Jona-Lasinio model</vt:lpstr>
      <vt:lpstr>Outline</vt:lpstr>
      <vt:lpstr>Fragmentation functions</vt:lpstr>
      <vt:lpstr>e^+ e^-  annihilation: e^++e^-→h+x</vt:lpstr>
      <vt:lpstr>NJL model</vt:lpstr>
      <vt:lpstr>NJL model</vt:lpstr>
      <vt:lpstr>Qaurk FFs &amp; Elementary qaurk FFs</vt:lpstr>
      <vt:lpstr>Qaurk FFs &amp; Elementary qaurk FFs</vt:lpstr>
      <vt:lpstr>Qaurk FFs &amp; Elementary qaurk FFs</vt:lpstr>
      <vt:lpstr>Quark FFs at model scale </vt:lpstr>
      <vt:lpstr>Gluon fragmentation functions</vt:lpstr>
      <vt:lpstr>Gluon fragmentation functions</vt:lpstr>
      <vt:lpstr>idea</vt:lpstr>
      <vt:lpstr>Scheme 1</vt:lpstr>
      <vt:lpstr>Results at model scale </vt:lpstr>
      <vt:lpstr>Annihilation</vt:lpstr>
      <vt:lpstr>Scheme 2</vt:lpstr>
      <vt:lpstr>Results at model scale  </vt:lpstr>
      <vt:lpstr>Multi-dipole</vt:lpstr>
      <vt:lpstr>Scheme 3</vt:lpstr>
      <vt:lpstr>Results at model scale  </vt:lpstr>
      <vt:lpstr>Comparison of three schemes </vt:lpstr>
      <vt:lpstr>Comparison at Q^2=4GeV^2</vt:lpstr>
      <vt:lpstr>Comparison at Q^2=M_z^2</vt:lpstr>
      <vt:lpstr>Comparison with data at Q^2=M_z^2</vt:lpstr>
      <vt:lpstr>Comparison with data at Q^2=M_z^2</vt:lpstr>
      <vt:lpstr>Sensitivity of model scale Q_0^2</vt:lpstr>
      <vt:lpstr>Summary </vt:lpstr>
      <vt:lpstr>Semi inclusive deep inelastic scattering e+P→e^′+h+x</vt:lpstr>
      <vt:lpstr>Semi inclusive deep inelastic scattering e+P→e^′+h+x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Gluon fragmentation functions in the Nambu-Jona-Lasinio model</dc:title>
  <dc:creator>USER</dc:creator>
  <cp:lastModifiedBy>USER</cp:lastModifiedBy>
  <cp:revision>263</cp:revision>
  <dcterms:created xsi:type="dcterms:W3CDTF">2016-06-15T02:56:21Z</dcterms:created>
  <dcterms:modified xsi:type="dcterms:W3CDTF">2016-07-21T06:13:49Z</dcterms:modified>
</cp:coreProperties>
</file>