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7" r:id="rId2"/>
    <p:sldId id="258" r:id="rId3"/>
    <p:sldId id="263" r:id="rId4"/>
    <p:sldId id="259" r:id="rId5"/>
    <p:sldId id="260" r:id="rId6"/>
    <p:sldId id="261" r:id="rId7"/>
    <p:sldId id="262" r:id="rId8"/>
    <p:sldId id="264" r:id="rId9"/>
    <p:sldId id="266" r:id="rId10"/>
    <p:sldId id="269" r:id="rId11"/>
    <p:sldId id="267" r:id="rId12"/>
    <p:sldId id="268" r:id="rId13"/>
    <p:sldId id="270" r:id="rId14"/>
    <p:sldId id="271" r:id="rId15"/>
    <p:sldId id="272" r:id="rId16"/>
    <p:sldId id="303" r:id="rId17"/>
    <p:sldId id="310" r:id="rId18"/>
    <p:sldId id="312" r:id="rId19"/>
    <p:sldId id="313" r:id="rId20"/>
    <p:sldId id="301" r:id="rId21"/>
    <p:sldId id="306" r:id="rId22"/>
    <p:sldId id="299" r:id="rId23"/>
    <p:sldId id="283" r:id="rId24"/>
    <p:sldId id="281" r:id="rId25"/>
    <p:sldId id="282" r:id="rId26"/>
    <p:sldId id="287" r:id="rId27"/>
    <p:sldId id="290" r:id="rId28"/>
    <p:sldId id="297" r:id="rId29"/>
    <p:sldId id="288" r:id="rId30"/>
    <p:sldId id="284" r:id="rId31"/>
    <p:sldId id="285" r:id="rId32"/>
    <p:sldId id="286" r:id="rId33"/>
    <p:sldId id="296" r:id="rId3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66"/>
    <a:srgbClr val="FFFFCC"/>
    <a:srgbClr val="CCFF99"/>
    <a:srgbClr val="66FFFF"/>
    <a:srgbClr val="FFFF99"/>
    <a:srgbClr val="FFCCFF"/>
    <a:srgbClr val="66FF33"/>
    <a:srgbClr val="CC00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34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71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4BEEA-B68F-40D3-9248-05B1DB0A44EA}" type="datetimeFigureOut">
              <a:rPr kumimoji="1" lang="ja-JP" altLang="en-US" smtClean="0"/>
              <a:t>2016/7/26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A9FF2-5C5B-4F3A-9F41-45EF733A4B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680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02C88-E844-4107-96EE-88DF8FCFEDD4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502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1725-7B4D-43ED-B126-A4F9398335B8}" type="slidenum">
              <a:rPr lang="en-US" altLang="ja-JP" smtClean="0">
                <a:solidFill>
                  <a:srgbClr val="000000"/>
                </a:solidFill>
              </a:rPr>
              <a:pPr/>
              <a:t>7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38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90F18C-4F61-4C94-8FF7-E0C1FB8F4CCE}" type="slidenum">
              <a:rPr lang="en-US" altLang="ja-JP">
                <a:solidFill>
                  <a:prstClr val="black"/>
                </a:solidFill>
              </a:rPr>
              <a:pPr/>
              <a:t>16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027887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90F18C-4F61-4C94-8FF7-E0C1FB8F4CCE}" type="slidenum">
              <a:rPr lang="en-US" altLang="ja-JP">
                <a:solidFill>
                  <a:prstClr val="black"/>
                </a:solidFill>
              </a:rPr>
              <a:pPr/>
              <a:t>21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30474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90F18C-4F61-4C94-8FF7-E0C1FB8F4CCE}" type="slidenum">
              <a:rPr lang="en-US" altLang="ja-JP">
                <a:solidFill>
                  <a:prstClr val="black"/>
                </a:solidFill>
              </a:rPr>
              <a:pPr/>
              <a:t>22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682074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90F18C-4F61-4C94-8FF7-E0C1FB8F4CCE}" type="slidenum">
              <a:rPr lang="en-US" altLang="ja-JP">
                <a:solidFill>
                  <a:prstClr val="black"/>
                </a:solidFill>
              </a:rPr>
              <a:pPr/>
              <a:t>24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345392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90F18C-4F61-4C94-8FF7-E0C1FB8F4CCE}" type="slidenum">
              <a:rPr lang="en-US" altLang="ja-JP">
                <a:solidFill>
                  <a:prstClr val="black"/>
                </a:solidFill>
              </a:rPr>
              <a:pPr/>
              <a:t>25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18199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90F18C-4F61-4C94-8FF7-E0C1FB8F4CCE}" type="slidenum">
              <a:rPr lang="en-US" altLang="ja-JP">
                <a:solidFill>
                  <a:prstClr val="black"/>
                </a:solidFill>
              </a:rPr>
              <a:pPr/>
              <a:t>29</a:t>
            </a:fld>
            <a:endParaRPr lang="en-US" altLang="ja-JP" dirty="0">
              <a:solidFill>
                <a:prstClr val="black"/>
              </a:solidFill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2691476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E072D-AD10-40A3-B3D6-52FE785B2101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0255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83009-9BD6-49F2-9FEA-0E7EB71E0639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5041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BC13C-EDBD-47C1-B4AB-6D0148344FBB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79116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C3E69-4B73-4E89-BFCD-3692C528EA7F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4234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86432-E530-4A13-A4EE-77C23CF9A14A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34987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6D215-A1B7-4465-99AE-A5FDD54D4563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11913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031D5-9A2F-41B9-9FD6-3598850CA43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86438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B2117-734E-463F-B3BD-172263DB6CF1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41156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60647-BB4F-476A-BF84-319DAA3EAD8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1364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62B76-3C35-4EA5-B2F3-BBC6080828D1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65850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96319-B7BA-466C-A84A-AC003F01905F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86347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522BBF-43BF-4A03-BDD7-A470274131BA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60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microsoft.com/office/2007/relationships/hdphoto" Target="../media/hdphoto1.wdp"/><Relationship Id="rId7" Type="http://schemas.openxmlformats.org/officeDocument/2006/relationships/image" Target="../media/image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6884988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600" i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64649"/>
            <a:ext cx="8915400" cy="1181675"/>
          </a:xfrm>
          <a:gradFill>
            <a:gsLst>
              <a:gs pos="0">
                <a:srgbClr val="0000CC">
                  <a:alpha val="61000"/>
                </a:srgbClr>
              </a:gs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altLang="ja-JP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HGP教科書体" pitchFamily="18" charset="-128"/>
                <a:cs typeface="Times New Roman" pitchFamily="18" charset="0"/>
              </a:rPr>
              <a:t>The “K</a:t>
            </a:r>
            <a:r>
              <a:rPr lang="en-US" altLang="ja-JP" sz="2800" b="1" i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HGP教科書体" pitchFamily="18" charset="-128"/>
                <a:cs typeface="Times New Roman" pitchFamily="18" charset="0"/>
              </a:rPr>
              <a:t>-</a:t>
            </a:r>
            <a:r>
              <a:rPr lang="en-US" altLang="ja-JP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HGP教科書体" pitchFamily="18" charset="-128"/>
                <a:cs typeface="Times New Roman" pitchFamily="18" charset="0"/>
              </a:rPr>
              <a:t>pp” system investigated with </a:t>
            </a:r>
            <a:r>
              <a:rPr lang="en-US" altLang="ja-JP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HGP教科書体" pitchFamily="18" charset="-128"/>
                <a:cs typeface="Times New Roman" pitchFamily="18" charset="0"/>
              </a:rPr>
              <a:t/>
            </a:r>
            <a:br>
              <a:rPr lang="en-US" altLang="ja-JP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HGP教科書体" pitchFamily="18" charset="-128"/>
                <a:cs typeface="Times New Roman" pitchFamily="18" charset="0"/>
              </a:rPr>
            </a:br>
            <a:r>
              <a:rPr lang="en-US" altLang="ja-JP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HGP教科書体" pitchFamily="18" charset="-128"/>
                <a:cs typeface="Times New Roman" pitchFamily="18" charset="0"/>
              </a:rPr>
              <a:t>a </a:t>
            </a:r>
            <a:r>
              <a:rPr lang="en-US" altLang="ja-JP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HGP教科書体" pitchFamily="18" charset="-128"/>
                <a:cs typeface="Times New Roman" pitchFamily="18" charset="0"/>
              </a:rPr>
              <a:t>coupled-channel Complex Scaling </a:t>
            </a:r>
            <a:r>
              <a:rPr lang="en-US" altLang="ja-JP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HGP教科書体" pitchFamily="18" charset="-128"/>
                <a:cs typeface="Times New Roman" pitchFamily="18" charset="0"/>
              </a:rPr>
              <a:t>Method</a:t>
            </a:r>
            <a:endParaRPr lang="en-US" altLang="ja-JP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HGP教科書体" pitchFamily="18" charset="-128"/>
              <a:cs typeface="Times New Roman" pitchFamily="18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28600" y="2719476"/>
            <a:ext cx="8763000" cy="3570208"/>
          </a:xfrm>
          <a:prstGeom prst="rect">
            <a:avLst/>
          </a:prstGeom>
          <a:gradFill flip="none" rotWithShape="1">
            <a:gsLst>
              <a:gs pos="25000">
                <a:schemeClr val="bg1"/>
              </a:gs>
              <a:gs pos="100000">
                <a:srgbClr val="FFFF66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>
            <a:glow rad="228600">
              <a:srgbClr val="FFFF66">
                <a:alpha val="90000"/>
              </a:srgbClr>
            </a:glow>
          </a:effectLst>
        </p:spPr>
        <p:txBody>
          <a:bodyPr wrap="square">
            <a:spAutoFit/>
          </a:bodyPr>
          <a:lstStyle/>
          <a:p>
            <a:pPr marL="539750" indent="-5397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ja-JP" sz="2400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  <a:p>
            <a:pPr marL="539750" indent="-539750" fontAlgn="base">
              <a:spcBef>
                <a:spcPct val="0"/>
              </a:spcBef>
              <a:spcAft>
                <a:spcPct val="0"/>
              </a:spcAft>
            </a:pPr>
            <a:endParaRPr lang="en-US" altLang="ja-JP" sz="14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9750" indent="-5397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</a:pPr>
            <a:r>
              <a:rPr lang="en-US" altLang="ja-JP" sz="2400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situation </a:t>
            </a:r>
            <a:r>
              <a:rPr lang="en-US" altLang="ja-JP" sz="2400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theoretical studies of “K</a:t>
            </a:r>
            <a:r>
              <a:rPr lang="en-US" altLang="ja-JP" sz="2400" i="1" u="sng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ja-JP" sz="2400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pp”</a:t>
            </a:r>
          </a:p>
          <a:p>
            <a:pPr marL="539750" indent="-5397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</a:pPr>
            <a:endParaRPr lang="en-US" altLang="ja-JP" sz="14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9750" indent="-5397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</a:pPr>
            <a:r>
              <a:rPr lang="en-US" altLang="ja-JP" sz="2400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“K</a:t>
            </a:r>
            <a:r>
              <a:rPr lang="en-US" altLang="ja-JP" sz="2400" i="1" u="sng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ja-JP" sz="2400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pp” investigated with </a:t>
            </a:r>
            <a:r>
              <a:rPr lang="en-US" altLang="ja-JP" sz="2400" i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ccCSM+Feshbach</a:t>
            </a:r>
            <a:r>
              <a:rPr lang="en-US" altLang="ja-JP" sz="2400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400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</a:t>
            </a:r>
          </a:p>
          <a:p>
            <a:pPr marL="717550" lvl="1" indent="-1857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ja-JP" sz="1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 of the methodology</a:t>
            </a:r>
          </a:p>
          <a:p>
            <a:pPr marL="717550" lvl="1" indent="-1857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ja-JP" sz="1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 with </a:t>
            </a:r>
            <a:r>
              <a:rPr lang="en-US" altLang="ja-JP" sz="1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SIDDHARTA </a:t>
            </a:r>
            <a:r>
              <a:rPr lang="en-US" altLang="ja-JP" sz="1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constraint for K</a:t>
            </a:r>
            <a:r>
              <a:rPr lang="en-US" altLang="ja-JP" sz="1600" i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ja-JP" sz="1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scattering length</a:t>
            </a:r>
          </a:p>
          <a:p>
            <a:pPr marL="717550" lvl="1" indent="-18573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ja-JP" sz="1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 pole of “K</a:t>
            </a:r>
            <a:r>
              <a:rPr lang="en-US" altLang="ja-JP" sz="1600" i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ja-JP" sz="1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pp”?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14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9750" indent="-5397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</a:pPr>
            <a:r>
              <a:rPr lang="en-US" altLang="ja-JP" sz="2400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Fully coupled-channel CSM study (On-going)</a:t>
            </a:r>
            <a:endParaRPr lang="en-US" altLang="ja-JP" sz="2400" i="1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9750" indent="-5397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</a:pPr>
            <a:endParaRPr lang="en-US" altLang="ja-JP" sz="14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9750" indent="-5397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</a:pPr>
            <a:r>
              <a:rPr lang="en-US" altLang="ja-JP" sz="2400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Summary, future plans </a:t>
            </a:r>
            <a:r>
              <a:rPr lang="en-US" altLang="ja-JP" sz="2400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altLang="ja-JP" sz="2400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remarks</a:t>
            </a:r>
            <a:endParaRPr lang="en-US" altLang="ja-JP" sz="2400" i="1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149274" y="1544021"/>
            <a:ext cx="4737663" cy="800219"/>
          </a:xfrm>
          <a:prstGeom prst="rect">
            <a:avLst/>
          </a:prstGeom>
          <a:gradFill flip="none" rotWithShape="1">
            <a:gsLst>
              <a:gs pos="32000">
                <a:schemeClr val="accent2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>
            <a:glow rad="127000">
              <a:schemeClr val="bg1">
                <a:lumMod val="65000"/>
                <a:alpha val="9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Akinobu</a:t>
            </a:r>
            <a:r>
              <a:rPr lang="en-US" altLang="ja-JP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Doté</a:t>
            </a:r>
            <a:r>
              <a:rPr lang="en-US" altLang="ja-JP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ja-JP" sz="2000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(KEK Theory Center, IPNS / J-PARC branch)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557901" y="6392655"/>
            <a:ext cx="7604967" cy="461665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i="1" dirty="0" smtClean="0">
                <a:solidFill>
                  <a:srgbClr val="FFFFFF"/>
                </a:solidFill>
              </a:rPr>
              <a:t>The 14th International Conference on Meson-Nucleon Physics and the Structure of the Nucleon (MENU2016)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i="1" dirty="0" smtClean="0">
                <a:solidFill>
                  <a:srgbClr val="FFFFFF"/>
                </a:solidFill>
              </a:rPr>
              <a:t> 26. July, </a:t>
            </a:r>
            <a:r>
              <a:rPr lang="en-US" altLang="ja-JP" sz="1200" i="1" dirty="0">
                <a:solidFill>
                  <a:srgbClr val="FFFFFF"/>
                </a:solidFill>
              </a:rPr>
              <a:t>’16 @ </a:t>
            </a:r>
            <a:r>
              <a:rPr lang="en-US" altLang="ja-JP" sz="1200" i="1" dirty="0" smtClean="0">
                <a:solidFill>
                  <a:srgbClr val="FFFFFF"/>
                </a:solidFill>
              </a:rPr>
              <a:t>Kyoto University Clock Tower Centennial Hall, Kyoto, Japan</a:t>
            </a:r>
            <a:endParaRPr lang="en-US" altLang="ja-JP" sz="1200" i="1" dirty="0">
              <a:solidFill>
                <a:srgbClr val="FFFFFF"/>
              </a:solidFill>
            </a:endParaRPr>
          </a:p>
        </p:txBody>
      </p:sp>
      <p:pic>
        <p:nvPicPr>
          <p:cNvPr id="7" name="Picture 4" descr="C:\Users\ADote\Desktop\高エネルギー加速器科学セミナー I\keklogo-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94" y="1439221"/>
            <a:ext cx="1524000" cy="963123"/>
          </a:xfrm>
          <a:prstGeom prst="rect">
            <a:avLst/>
          </a:prstGeom>
          <a:noFill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ote\Desktop\高エネルギー加速器科学セミナー I\J-PARCr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027" y="1556577"/>
            <a:ext cx="1967573" cy="775105"/>
          </a:xfrm>
          <a:prstGeom prst="rect">
            <a:avLst/>
          </a:prstGeom>
          <a:noFill/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120902" y="4469133"/>
            <a:ext cx="1773822" cy="107721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>
            <a:glow rad="127000">
              <a:schemeClr val="bg1">
                <a:lumMod val="65000"/>
                <a:alpha val="90000"/>
              </a:schemeClr>
            </a:glow>
          </a:effec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Takashi </a:t>
            </a:r>
            <a:r>
              <a:rPr lang="en-US" altLang="ja-JP" sz="1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Inoue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(Nihon </a:t>
            </a:r>
            <a:r>
              <a:rPr lang="en-US" altLang="ja-JP" sz="16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univ.</a:t>
            </a:r>
            <a:r>
              <a:rPr lang="en-US" altLang="ja-JP" sz="1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Takayuki </a:t>
            </a:r>
            <a:r>
              <a:rPr lang="en-US" altLang="ja-JP" sz="16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Myo</a:t>
            </a:r>
            <a:r>
              <a:rPr lang="en-US" altLang="ja-JP" sz="1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ja-JP" sz="1600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1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Osaka Inst. Tech.)</a:t>
            </a:r>
          </a:p>
        </p:txBody>
      </p:sp>
    </p:spTree>
    <p:extLst>
      <p:ext uri="{BB962C8B-B14F-4D97-AF65-F5344CB8AC3E}">
        <p14:creationId xmlns:p14="http://schemas.microsoft.com/office/powerpoint/2010/main" val="16040085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-26988"/>
            <a:ext cx="9144000" cy="6884988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endParaRPr lang="ja-JP" altLang="ja-JP" sz="16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1881" y="0"/>
            <a:ext cx="7962436" cy="769441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4400" b="1" i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  <a:cs typeface="Arial" panose="020B0604020202020204" pitchFamily="34" charset="0"/>
              </a:rPr>
              <a:t>Theoretical studies of “K</a:t>
            </a:r>
            <a:r>
              <a:rPr lang="en-US" altLang="ja-JP" sz="4400" b="1" i="1" u="sng" baseline="300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  <a:cs typeface="Arial" panose="020B0604020202020204" pitchFamily="34" charset="0"/>
              </a:rPr>
              <a:t>-</a:t>
            </a:r>
            <a:r>
              <a:rPr lang="en-US" altLang="ja-JP" sz="4400" b="1" i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  <a:cs typeface="Arial" panose="020B0604020202020204" pitchFamily="34" charset="0"/>
              </a:rPr>
              <a:t>pp”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141735" y="796429"/>
            <a:ext cx="8802743" cy="5973290"/>
            <a:chOff x="141735" y="796429"/>
            <a:chExt cx="8802743" cy="5973290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735" y="796429"/>
              <a:ext cx="8802743" cy="5973290"/>
            </a:xfrm>
            <a:prstGeom prst="rect">
              <a:avLst/>
            </a:prstGeom>
            <a:effectLst>
              <a:outerShdw blurRad="50800" dist="1524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2426208" y="2523744"/>
              <a:ext cx="10816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J-PARC E15</a:t>
              </a:r>
              <a:endParaRPr kumimoji="1" lang="ja-JP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7138416" y="1164336"/>
              <a:ext cx="10816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J-PARC E27</a:t>
              </a:r>
              <a:endParaRPr kumimoji="1" lang="ja-JP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7601712" y="2310384"/>
              <a:ext cx="6895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DISTO</a:t>
              </a:r>
              <a:endParaRPr kumimoji="1" lang="ja-JP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7424928" y="3596640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FINUDA</a:t>
              </a:r>
              <a:endParaRPr kumimoji="1" lang="ja-JP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010912" y="2519136"/>
              <a:ext cx="19351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err="1" smtClean="0"/>
                <a:t>Faddeev</a:t>
              </a:r>
              <a:r>
                <a:rPr kumimoji="1" lang="en-US" altLang="ja-JP" sz="1400" dirty="0" smtClean="0"/>
                <a:t>-AGS</a:t>
              </a:r>
            </a:p>
            <a:p>
              <a:r>
                <a:rPr lang="en-US" altLang="ja-JP" sz="1400" dirty="0" err="1" smtClean="0"/>
                <a:t>Pheno</a:t>
              </a:r>
              <a:r>
                <a:rPr lang="en-US" altLang="ja-JP" sz="1400" dirty="0" smtClean="0"/>
                <a:t>. pot. (E-</a:t>
              </a:r>
              <a:r>
                <a:rPr lang="en-US" altLang="ja-JP" sz="1400" dirty="0" err="1" smtClean="0"/>
                <a:t>indep</a:t>
              </a:r>
              <a:r>
                <a:rPr lang="en-US" altLang="ja-JP" sz="1400" dirty="0" smtClean="0"/>
                <a:t>.)</a:t>
              </a:r>
              <a:endParaRPr kumimoji="1" lang="ja-JP" altLang="en-US" sz="1400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4407408" y="3659088"/>
              <a:ext cx="19351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err="1" smtClean="0"/>
                <a:t>Variational</a:t>
              </a:r>
              <a:r>
                <a:rPr lang="en-US" altLang="ja-JP" sz="1400" dirty="0" smtClean="0"/>
                <a:t> (Gauss)</a:t>
              </a:r>
              <a:endParaRPr kumimoji="1" lang="en-US" altLang="ja-JP" sz="1400" dirty="0" smtClean="0"/>
            </a:p>
            <a:p>
              <a:r>
                <a:rPr lang="en-US" altLang="ja-JP" sz="1400" dirty="0" err="1" smtClean="0"/>
                <a:t>Pheno</a:t>
              </a:r>
              <a:r>
                <a:rPr lang="en-US" altLang="ja-JP" sz="1400" dirty="0" smtClean="0"/>
                <a:t>. pot. (E-</a:t>
              </a:r>
              <a:r>
                <a:rPr lang="en-US" altLang="ja-JP" sz="1400" dirty="0" err="1" smtClean="0"/>
                <a:t>indep</a:t>
              </a:r>
              <a:r>
                <a:rPr lang="en-US" altLang="ja-JP" sz="1400" dirty="0" smtClean="0"/>
                <a:t>.)</a:t>
              </a:r>
              <a:endParaRPr kumimoji="1" lang="ja-JP" altLang="en-US" sz="1400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2694432" y="4335744"/>
              <a:ext cx="17267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err="1" smtClean="0"/>
                <a:t>Variational</a:t>
              </a:r>
              <a:r>
                <a:rPr lang="en-US" altLang="ja-JP" sz="1400" dirty="0" smtClean="0"/>
                <a:t> (Gauss)</a:t>
              </a:r>
              <a:endParaRPr kumimoji="1" lang="en-US" altLang="ja-JP" sz="1400" dirty="0" smtClean="0"/>
            </a:p>
            <a:p>
              <a:r>
                <a:rPr lang="en-US" altLang="ja-JP" sz="1400" dirty="0" err="1" smtClean="0"/>
                <a:t>Chial</a:t>
              </a:r>
              <a:r>
                <a:rPr lang="en-US" altLang="ja-JP" sz="1400" dirty="0" smtClean="0"/>
                <a:t>. pot. (E-dep.)</a:t>
              </a:r>
              <a:endParaRPr kumimoji="1" lang="ja-JP" altLang="en-US" sz="1400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1420368" y="4878288"/>
              <a:ext cx="17363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err="1" smtClean="0"/>
                <a:t>Faddeev</a:t>
              </a:r>
              <a:r>
                <a:rPr kumimoji="1" lang="en-US" altLang="ja-JP" sz="1400" dirty="0" smtClean="0"/>
                <a:t>-AGS</a:t>
              </a:r>
            </a:p>
            <a:p>
              <a:r>
                <a:rPr lang="en-US" altLang="ja-JP" sz="1400" dirty="0" smtClean="0"/>
                <a:t>Chiral pot. (E-dep.)</a:t>
              </a:r>
              <a:endParaRPr kumimoji="1" lang="ja-JP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8576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-26988"/>
            <a:ext cx="9144000" cy="6884988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endParaRPr lang="ja-JP" altLang="ja-JP" sz="16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1881" y="0"/>
            <a:ext cx="7962436" cy="769441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4400" b="1" i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  <a:cs typeface="Arial" panose="020B0604020202020204" pitchFamily="34" charset="0"/>
              </a:rPr>
              <a:t>Theoretical studies of “K</a:t>
            </a:r>
            <a:r>
              <a:rPr lang="en-US" altLang="ja-JP" sz="4400" b="1" i="1" u="sng" baseline="300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  <a:cs typeface="Arial" panose="020B0604020202020204" pitchFamily="34" charset="0"/>
              </a:rPr>
              <a:t>-</a:t>
            </a:r>
            <a:r>
              <a:rPr lang="en-US" altLang="ja-JP" sz="4400" b="1" i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  <a:cs typeface="Arial" panose="020B0604020202020204" pitchFamily="34" charset="0"/>
              </a:rPr>
              <a:t>pp”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141735" y="796429"/>
            <a:ext cx="8802743" cy="5973290"/>
            <a:chOff x="141735" y="796429"/>
            <a:chExt cx="8802743" cy="5973290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735" y="796429"/>
              <a:ext cx="8802743" cy="5973290"/>
            </a:xfrm>
            <a:prstGeom prst="rect">
              <a:avLst/>
            </a:prstGeom>
            <a:effectLst>
              <a:outerShdw blurRad="50800" dist="1524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2426208" y="2523744"/>
              <a:ext cx="10816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J-PARC E15</a:t>
              </a:r>
              <a:endParaRPr kumimoji="1" lang="ja-JP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7138416" y="1164336"/>
              <a:ext cx="10816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J-PARC E27</a:t>
              </a:r>
              <a:endParaRPr kumimoji="1" lang="ja-JP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7601712" y="2310384"/>
              <a:ext cx="6895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DISTO</a:t>
              </a:r>
              <a:endParaRPr kumimoji="1" lang="ja-JP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7424928" y="3596640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FINUDA</a:t>
              </a:r>
              <a:endParaRPr kumimoji="1" lang="ja-JP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010912" y="2519136"/>
              <a:ext cx="19351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err="1" smtClean="0"/>
                <a:t>Faddeev</a:t>
              </a:r>
              <a:r>
                <a:rPr kumimoji="1" lang="en-US" altLang="ja-JP" sz="1400" dirty="0" smtClean="0"/>
                <a:t>-AGS</a:t>
              </a:r>
            </a:p>
            <a:p>
              <a:r>
                <a:rPr lang="en-US" altLang="ja-JP" sz="1400" dirty="0" err="1" smtClean="0"/>
                <a:t>Pheno</a:t>
              </a:r>
              <a:r>
                <a:rPr lang="en-US" altLang="ja-JP" sz="1400" dirty="0" smtClean="0"/>
                <a:t>. pot. (E-</a:t>
              </a:r>
              <a:r>
                <a:rPr lang="en-US" altLang="ja-JP" sz="1400" dirty="0" err="1" smtClean="0"/>
                <a:t>indep</a:t>
              </a:r>
              <a:r>
                <a:rPr lang="en-US" altLang="ja-JP" sz="1400" dirty="0" smtClean="0"/>
                <a:t>.)</a:t>
              </a:r>
              <a:endParaRPr kumimoji="1" lang="ja-JP" altLang="en-US" sz="1400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4407408" y="3659088"/>
              <a:ext cx="19351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err="1" smtClean="0"/>
                <a:t>Variational</a:t>
              </a:r>
              <a:r>
                <a:rPr lang="en-US" altLang="ja-JP" sz="1400" dirty="0" smtClean="0"/>
                <a:t> (Gauss)</a:t>
              </a:r>
              <a:endParaRPr kumimoji="1" lang="en-US" altLang="ja-JP" sz="1400" dirty="0" smtClean="0"/>
            </a:p>
            <a:p>
              <a:r>
                <a:rPr lang="en-US" altLang="ja-JP" sz="1400" dirty="0" err="1" smtClean="0"/>
                <a:t>Pheno</a:t>
              </a:r>
              <a:r>
                <a:rPr lang="en-US" altLang="ja-JP" sz="1400" dirty="0" smtClean="0"/>
                <a:t>. pot. (E-</a:t>
              </a:r>
              <a:r>
                <a:rPr lang="en-US" altLang="ja-JP" sz="1400" dirty="0" err="1" smtClean="0"/>
                <a:t>indep</a:t>
              </a:r>
              <a:r>
                <a:rPr lang="en-US" altLang="ja-JP" sz="1400" dirty="0" smtClean="0"/>
                <a:t>.)</a:t>
              </a:r>
              <a:endParaRPr kumimoji="1" lang="ja-JP" altLang="en-US" sz="1400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2694432" y="4335744"/>
              <a:ext cx="17267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err="1" smtClean="0"/>
                <a:t>Variational</a:t>
              </a:r>
              <a:r>
                <a:rPr lang="en-US" altLang="ja-JP" sz="1400" dirty="0" smtClean="0"/>
                <a:t> (Gauss)</a:t>
              </a:r>
              <a:endParaRPr kumimoji="1" lang="en-US" altLang="ja-JP" sz="1400" dirty="0" smtClean="0"/>
            </a:p>
            <a:p>
              <a:r>
                <a:rPr lang="en-US" altLang="ja-JP" sz="1400" dirty="0" err="1" smtClean="0"/>
                <a:t>Chial</a:t>
              </a:r>
              <a:r>
                <a:rPr lang="en-US" altLang="ja-JP" sz="1400" dirty="0" smtClean="0"/>
                <a:t>. pot. (E-dep.)</a:t>
              </a:r>
              <a:endParaRPr kumimoji="1" lang="ja-JP" altLang="en-US" sz="1400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1420368" y="4878288"/>
              <a:ext cx="17363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err="1" smtClean="0"/>
                <a:t>Faddeev</a:t>
              </a:r>
              <a:r>
                <a:rPr kumimoji="1" lang="en-US" altLang="ja-JP" sz="1400" dirty="0" smtClean="0"/>
                <a:t>-AGS</a:t>
              </a:r>
            </a:p>
            <a:p>
              <a:r>
                <a:rPr lang="en-US" altLang="ja-JP" sz="1400" dirty="0" smtClean="0"/>
                <a:t>Chiral pot. (E-dep.)</a:t>
              </a:r>
              <a:endParaRPr kumimoji="1" lang="ja-JP" altLang="en-US" sz="1400" dirty="0"/>
            </a:p>
          </p:txBody>
        </p:sp>
      </p:grpSp>
      <p:sp>
        <p:nvSpPr>
          <p:cNvPr id="2" name="正方形/長方形 1"/>
          <p:cNvSpPr/>
          <p:nvPr/>
        </p:nvSpPr>
        <p:spPr bwMode="auto">
          <a:xfrm>
            <a:off x="1383792" y="1060704"/>
            <a:ext cx="2371344" cy="2598384"/>
          </a:xfrm>
          <a:prstGeom prst="rect">
            <a:avLst/>
          </a:prstGeom>
          <a:solidFill>
            <a:schemeClr val="accent3">
              <a:lumMod val="50000"/>
              <a:alpha val="6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3755135" y="1054608"/>
            <a:ext cx="4809181" cy="1476720"/>
          </a:xfrm>
          <a:prstGeom prst="rect">
            <a:avLst/>
          </a:prstGeom>
          <a:solidFill>
            <a:schemeClr val="accent3">
              <a:lumMod val="50000"/>
              <a:alpha val="6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 bwMode="auto">
          <a:xfrm>
            <a:off x="6970440" y="2529840"/>
            <a:ext cx="1594439" cy="3139440"/>
          </a:xfrm>
          <a:prstGeom prst="rect">
            <a:avLst/>
          </a:prstGeom>
          <a:solidFill>
            <a:schemeClr val="accent3">
              <a:lumMod val="50000"/>
              <a:alpha val="6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480433" y="1302933"/>
            <a:ext cx="7354899" cy="738664"/>
          </a:xfrm>
          <a:prstGeom prst="rect">
            <a:avLst/>
          </a:prstGeom>
          <a:solidFill>
            <a:srgbClr val="92D050">
              <a:alpha val="60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B(K</a:t>
            </a:r>
            <a:r>
              <a:rPr lang="en-US" altLang="ja-JP" sz="2400" b="1" i="1" u="sng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-</a:t>
            </a:r>
            <a:r>
              <a:rPr lang="en-US" altLang="ja-JP" sz="2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pp) &lt; 100 MeV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</a:t>
            </a:r>
            <a:r>
              <a:rPr lang="en-US" altLang="ja-JP" b="1" i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-</a:t>
            </a:r>
            <a:r>
              <a:rPr lang="en-US" altLang="ja-JP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pp should </a:t>
            </a:r>
            <a:r>
              <a:rPr lang="en-US" altLang="ja-JP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be a </a:t>
            </a:r>
            <a:r>
              <a:rPr lang="en-US" altLang="ja-JP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resonance </a:t>
            </a:r>
            <a:r>
              <a:rPr lang="en-US" altLang="ja-JP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between </a:t>
            </a:r>
            <a:r>
              <a:rPr lang="en-US" altLang="ja-JP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</a:t>
            </a:r>
            <a:r>
              <a:rPr lang="en-US" altLang="ja-JP" b="1" i="1" baseline="30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bar</a:t>
            </a:r>
            <a:r>
              <a:rPr lang="en-US" altLang="ja-JP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NN</a:t>
            </a:r>
            <a:r>
              <a:rPr lang="en-US" altLang="ja-JP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and πΣN </a:t>
            </a:r>
            <a:r>
              <a:rPr lang="en-US" altLang="ja-JP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thresholds.</a:t>
            </a:r>
            <a:endParaRPr lang="en-US" altLang="ja-JP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1249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-26988"/>
            <a:ext cx="9144000" cy="6884988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endParaRPr lang="ja-JP" altLang="ja-JP" sz="16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1881" y="0"/>
            <a:ext cx="7962436" cy="769441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4400" b="1" i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  <a:cs typeface="Arial" panose="020B0604020202020204" pitchFamily="34" charset="0"/>
              </a:rPr>
              <a:t>Theoretical studies of “K</a:t>
            </a:r>
            <a:r>
              <a:rPr lang="en-US" altLang="ja-JP" sz="4400" b="1" i="1" u="sng" baseline="300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  <a:cs typeface="Arial" panose="020B0604020202020204" pitchFamily="34" charset="0"/>
              </a:rPr>
              <a:t>-</a:t>
            </a:r>
            <a:r>
              <a:rPr lang="en-US" altLang="ja-JP" sz="4400" b="1" i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  <a:cs typeface="Arial" panose="020B0604020202020204" pitchFamily="34" charset="0"/>
              </a:rPr>
              <a:t>pp”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141735" y="796429"/>
            <a:ext cx="8802743" cy="5973290"/>
            <a:chOff x="141735" y="796429"/>
            <a:chExt cx="8802743" cy="5973290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735" y="796429"/>
              <a:ext cx="8802743" cy="5973290"/>
            </a:xfrm>
            <a:prstGeom prst="rect">
              <a:avLst/>
            </a:prstGeom>
            <a:effectLst>
              <a:outerShdw blurRad="50800" dist="1524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2426208" y="2523744"/>
              <a:ext cx="10816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J-PARC E15</a:t>
              </a:r>
              <a:endParaRPr kumimoji="1" lang="ja-JP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7138416" y="1164336"/>
              <a:ext cx="10816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J-PARC E27</a:t>
              </a:r>
              <a:endParaRPr kumimoji="1" lang="ja-JP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7601712" y="2310384"/>
              <a:ext cx="6895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DISTO</a:t>
              </a:r>
              <a:endParaRPr kumimoji="1" lang="ja-JP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7424928" y="3596640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FINUDA</a:t>
              </a:r>
              <a:endParaRPr kumimoji="1" lang="ja-JP" alt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010912" y="2519136"/>
              <a:ext cx="20313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err="1" smtClean="0"/>
                <a:t>Faddeev</a:t>
              </a:r>
              <a:r>
                <a:rPr kumimoji="1" lang="en-US" altLang="ja-JP" sz="1400" dirty="0" smtClean="0"/>
                <a:t>-AGS</a:t>
              </a:r>
            </a:p>
            <a:p>
              <a:r>
                <a:rPr lang="en-US" altLang="ja-JP" sz="1400" b="1" i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Pheno</a:t>
              </a:r>
              <a:r>
                <a:rPr lang="en-US" altLang="ja-JP" sz="1400" b="1" i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pot. (E-</a:t>
              </a:r>
              <a:r>
                <a:rPr lang="en-US" altLang="ja-JP" sz="1400" b="1" i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indep</a:t>
              </a:r>
              <a:r>
                <a:rPr lang="en-US" altLang="ja-JP" sz="1400" b="1" i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.)</a:t>
              </a:r>
              <a:endParaRPr kumimoji="1" lang="ja-JP" altLang="en-US" sz="1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4407408" y="3659088"/>
              <a:ext cx="20313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err="1" smtClean="0"/>
                <a:t>Variational</a:t>
              </a:r>
              <a:r>
                <a:rPr lang="en-US" altLang="ja-JP" sz="1400" dirty="0" smtClean="0"/>
                <a:t> (Gauss)</a:t>
              </a:r>
              <a:endParaRPr kumimoji="1" lang="en-US" altLang="ja-JP" sz="1400" dirty="0" smtClean="0"/>
            </a:p>
            <a:p>
              <a:r>
                <a:rPr lang="en-US" altLang="ja-JP" sz="1400" b="1" i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Pheno</a:t>
              </a:r>
              <a:r>
                <a:rPr lang="en-US" altLang="ja-JP" sz="1400" b="1" i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pot. (E-</a:t>
              </a:r>
              <a:r>
                <a:rPr lang="en-US" altLang="ja-JP" sz="1400" b="1" i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indep</a:t>
              </a:r>
              <a:r>
                <a:rPr lang="en-US" altLang="ja-JP" sz="1400" b="1" i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.)</a:t>
              </a:r>
              <a:endParaRPr kumimoji="1" lang="ja-JP" altLang="en-US" sz="1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2694432" y="4335744"/>
              <a:ext cx="17636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err="1" smtClean="0"/>
                <a:t>Variational</a:t>
              </a:r>
              <a:r>
                <a:rPr lang="en-US" altLang="ja-JP" sz="1400" dirty="0" smtClean="0"/>
                <a:t> (Gauss)</a:t>
              </a:r>
              <a:endParaRPr kumimoji="1" lang="en-US" altLang="ja-JP" sz="1400" dirty="0" smtClean="0"/>
            </a:p>
            <a:p>
              <a:r>
                <a:rPr lang="en-US" altLang="ja-JP" sz="1400" b="1" i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Chial</a:t>
              </a:r>
              <a:r>
                <a:rPr lang="en-US" altLang="ja-JP" sz="1400" b="1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pot. (E-dep.)</a:t>
              </a:r>
              <a:endParaRPr kumimoji="1" lang="ja-JP" altLang="en-US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1420368" y="4878288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err="1" smtClean="0"/>
                <a:t>Faddeev</a:t>
              </a:r>
              <a:r>
                <a:rPr kumimoji="1" lang="en-US" altLang="ja-JP" sz="1400" dirty="0" smtClean="0"/>
                <a:t>-AGS</a:t>
              </a:r>
            </a:p>
            <a:p>
              <a:r>
                <a:rPr lang="en-US" altLang="ja-JP" sz="1400" b="1" i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Chiral pot. (E-dep.)</a:t>
              </a:r>
              <a:endParaRPr kumimoji="1" lang="ja-JP" altLang="en-US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正方形/長方形 1"/>
          <p:cNvSpPr/>
          <p:nvPr/>
        </p:nvSpPr>
        <p:spPr bwMode="auto">
          <a:xfrm>
            <a:off x="1383792" y="1060704"/>
            <a:ext cx="2371344" cy="2598384"/>
          </a:xfrm>
          <a:prstGeom prst="rect">
            <a:avLst/>
          </a:prstGeom>
          <a:solidFill>
            <a:schemeClr val="accent3">
              <a:lumMod val="50000"/>
              <a:alpha val="6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3755135" y="1054608"/>
            <a:ext cx="4809181" cy="1476720"/>
          </a:xfrm>
          <a:prstGeom prst="rect">
            <a:avLst/>
          </a:prstGeom>
          <a:solidFill>
            <a:schemeClr val="accent3">
              <a:lumMod val="50000"/>
              <a:alpha val="6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 bwMode="auto">
          <a:xfrm>
            <a:off x="6970440" y="2529840"/>
            <a:ext cx="1594439" cy="3139440"/>
          </a:xfrm>
          <a:prstGeom prst="rect">
            <a:avLst/>
          </a:prstGeom>
          <a:solidFill>
            <a:schemeClr val="accent3">
              <a:lumMod val="50000"/>
              <a:alpha val="6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480433" y="1302933"/>
            <a:ext cx="7354899" cy="738664"/>
          </a:xfrm>
          <a:prstGeom prst="rect">
            <a:avLst/>
          </a:prstGeom>
          <a:solidFill>
            <a:srgbClr val="92D050">
              <a:alpha val="60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B(K</a:t>
            </a:r>
            <a:r>
              <a:rPr lang="en-US" altLang="ja-JP" sz="2400" b="1" i="1" u="sng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-</a:t>
            </a:r>
            <a:r>
              <a:rPr lang="en-US" altLang="ja-JP" sz="2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pp) &lt; 100 MeV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</a:t>
            </a:r>
            <a:r>
              <a:rPr lang="en-US" altLang="ja-JP" b="1" i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-</a:t>
            </a:r>
            <a:r>
              <a:rPr lang="en-US" altLang="ja-JP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pp should </a:t>
            </a:r>
            <a:r>
              <a:rPr lang="en-US" altLang="ja-JP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be a </a:t>
            </a:r>
            <a:r>
              <a:rPr lang="en-US" altLang="ja-JP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resonance </a:t>
            </a:r>
            <a:r>
              <a:rPr lang="en-US" altLang="ja-JP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between </a:t>
            </a:r>
            <a:r>
              <a:rPr lang="en-US" altLang="ja-JP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</a:t>
            </a:r>
            <a:r>
              <a:rPr lang="en-US" altLang="ja-JP" b="1" i="1" baseline="30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bar</a:t>
            </a:r>
            <a:r>
              <a:rPr lang="en-US" altLang="ja-JP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NN</a:t>
            </a:r>
            <a:r>
              <a:rPr lang="en-US" altLang="ja-JP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and πΣN </a:t>
            </a:r>
            <a:r>
              <a:rPr lang="en-US" altLang="ja-JP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thresholds.</a:t>
            </a:r>
            <a:endParaRPr lang="en-US" altLang="ja-JP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 bwMode="auto">
          <a:xfrm>
            <a:off x="3864864" y="2424988"/>
            <a:ext cx="3285744" cy="1849795"/>
          </a:xfrm>
          <a:prstGeom prst="rect">
            <a:avLst/>
          </a:prstGeom>
          <a:noFill/>
          <a:ln w="603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 bwMode="auto">
          <a:xfrm>
            <a:off x="1176528" y="3797686"/>
            <a:ext cx="2578607" cy="2007194"/>
          </a:xfrm>
          <a:prstGeom prst="rect">
            <a:avLst/>
          </a:prstGeom>
          <a:noFill/>
          <a:ln w="603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3211469" y="5079239"/>
            <a:ext cx="5866029" cy="1600438"/>
          </a:xfrm>
          <a:prstGeom prst="rect">
            <a:avLst/>
          </a:prstGeom>
          <a:solidFill>
            <a:schemeClr val="accent6">
              <a:alpha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268288" indent="-26828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ja-JP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Chiral pot. (E-dep.) </a:t>
            </a:r>
            <a:r>
              <a:rPr lang="en-US" altLang="ja-JP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 </a:t>
            </a:r>
            <a:r>
              <a:rPr lang="ja-JP" alt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→ </a:t>
            </a:r>
            <a:r>
              <a:rPr lang="en-US" altLang="ja-JP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Small B. E.</a:t>
            </a:r>
            <a:br>
              <a:rPr lang="en-US" altLang="ja-JP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en-US" altLang="ja-JP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ja-JP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        … </a:t>
            </a:r>
            <a:r>
              <a:rPr lang="en-US" altLang="ja-JP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Λ(1405) ~ 1420 MeV (B. E. ~ 15 </a:t>
            </a:r>
            <a:r>
              <a:rPr lang="en-US" altLang="ja-JP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</a:t>
            </a:r>
            <a:r>
              <a:rPr lang="en-US" altLang="ja-JP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eV)</a:t>
            </a:r>
            <a:r>
              <a:rPr lang="en-US" altLang="ja-JP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en-US" altLang="ja-JP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endParaRPr lang="en-US" altLang="ja-JP" sz="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268288" indent="-26828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ja-JP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Pheno</a:t>
            </a:r>
            <a:r>
              <a:rPr lang="en-US" altLang="ja-JP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r>
              <a:rPr lang="en-US" altLang="ja-JP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pot. (E-</a:t>
            </a:r>
            <a:r>
              <a:rPr lang="en-US" altLang="ja-JP" sz="2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indep</a:t>
            </a:r>
            <a:r>
              <a:rPr lang="en-US" altLang="ja-JP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.) </a:t>
            </a:r>
            <a:r>
              <a:rPr lang="ja-JP" alt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→ </a:t>
            </a:r>
            <a:r>
              <a:rPr lang="en-US" altLang="ja-JP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Large B. E.</a:t>
            </a:r>
            <a:br>
              <a:rPr lang="en-US" altLang="ja-JP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en-US" altLang="ja-JP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          … </a:t>
            </a:r>
            <a:r>
              <a:rPr lang="en-US" altLang="ja-JP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Λ(1405) = 1405 MeV (B. E. = 30 MeV)</a:t>
            </a:r>
            <a:endParaRPr lang="en-US" altLang="ja-JP" sz="24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3602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-26988"/>
            <a:ext cx="9144000" cy="6884988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endParaRPr lang="ja-JP" altLang="ja-JP" sz="16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6612" y="687818"/>
            <a:ext cx="9148658" cy="1754326"/>
          </a:xfrm>
          <a:prstGeom prst="rect">
            <a:avLst/>
          </a:prstGeom>
          <a:solidFill>
            <a:schemeClr val="accent6">
              <a:alpha val="60000"/>
            </a:schemeClr>
          </a:solidFill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ja-JP" sz="54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  <a:cs typeface="Arial" panose="020B0604020202020204" pitchFamily="34" charset="0"/>
              </a:rPr>
              <a:t>3. “K</a:t>
            </a:r>
            <a:r>
              <a:rPr lang="en-US" altLang="ja-JP" sz="5400" b="1" i="1" u="sng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  <a:cs typeface="Arial" panose="020B0604020202020204" pitchFamily="34" charset="0"/>
              </a:rPr>
              <a:t>-</a:t>
            </a:r>
            <a:r>
              <a:rPr lang="en-US" altLang="ja-JP" sz="54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  <a:cs typeface="Arial" panose="020B0604020202020204" pitchFamily="34" charset="0"/>
              </a:rPr>
              <a:t>pp” investigated with </a:t>
            </a:r>
            <a:br>
              <a:rPr lang="en-US" altLang="ja-JP" sz="54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  <a:cs typeface="Arial" panose="020B0604020202020204" pitchFamily="34" charset="0"/>
              </a:rPr>
            </a:br>
            <a:r>
              <a:rPr lang="en-US" altLang="ja-JP" sz="5400" b="1" i="1" u="sng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  <a:cs typeface="Arial" panose="020B0604020202020204" pitchFamily="34" charset="0"/>
              </a:rPr>
              <a:t>ccCSM+Feshbach</a:t>
            </a:r>
            <a:r>
              <a:rPr lang="en-US" altLang="ja-JP" sz="54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  <a:cs typeface="Arial" panose="020B0604020202020204" pitchFamily="34" charset="0"/>
              </a:rPr>
              <a:t> method</a:t>
            </a:r>
            <a:endParaRPr lang="en-US" altLang="ja-JP" sz="5400" b="1" i="1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2743757" y="3209641"/>
            <a:ext cx="3656486" cy="1675843"/>
            <a:chOff x="2743757" y="2515157"/>
            <a:chExt cx="3656486" cy="1675843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2743757" y="2515157"/>
              <a:ext cx="1675843" cy="1675843"/>
              <a:chOff x="2743757" y="4613536"/>
              <a:chExt cx="1675843" cy="1675843"/>
            </a:xfrm>
          </p:grpSpPr>
          <p:sp>
            <p:nvSpPr>
              <p:cNvPr id="12" name="円/楕円 11"/>
              <p:cNvSpPr>
                <a:spLocks noChangeAspect="1"/>
              </p:cNvSpPr>
              <p:nvPr/>
            </p:nvSpPr>
            <p:spPr>
              <a:xfrm>
                <a:off x="2743757" y="4613536"/>
                <a:ext cx="1675843" cy="1675843"/>
              </a:xfrm>
              <a:prstGeom prst="ellipse">
                <a:avLst/>
              </a:prstGeom>
              <a:gradFill>
                <a:gsLst>
                  <a:gs pos="100000">
                    <a:srgbClr val="FF0000"/>
                  </a:gs>
                  <a:gs pos="25000">
                    <a:schemeClr val="bg1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solidFill>
                  <a:srgbClr val="FF0000"/>
                </a:solidFill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Text Box 5"/>
              <p:cNvSpPr txBox="1">
                <a:spLocks noChangeAspect="1" noChangeArrowheads="1"/>
              </p:cNvSpPr>
              <p:nvPr/>
            </p:nvSpPr>
            <p:spPr bwMode="auto">
              <a:xfrm>
                <a:off x="3276600" y="5021759"/>
                <a:ext cx="561372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48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P</a:t>
                </a:r>
                <a:endParaRPr lang="ja-JP" altLang="en-US" sz="28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" name="グループ化 5"/>
            <p:cNvGrpSpPr/>
            <p:nvPr/>
          </p:nvGrpSpPr>
          <p:grpSpPr>
            <a:xfrm>
              <a:off x="4724400" y="2515157"/>
              <a:ext cx="1675843" cy="1675843"/>
              <a:chOff x="4724400" y="4613536"/>
              <a:chExt cx="1675843" cy="1675843"/>
            </a:xfrm>
          </p:grpSpPr>
          <p:sp>
            <p:nvSpPr>
              <p:cNvPr id="10" name="円/楕円 9"/>
              <p:cNvSpPr>
                <a:spLocks noChangeAspect="1"/>
              </p:cNvSpPr>
              <p:nvPr/>
            </p:nvSpPr>
            <p:spPr>
              <a:xfrm>
                <a:off x="4724400" y="4613536"/>
                <a:ext cx="1675843" cy="1675843"/>
              </a:xfrm>
              <a:prstGeom prst="ellipse">
                <a:avLst/>
              </a:prstGeom>
              <a:gradFill>
                <a:gsLst>
                  <a:gs pos="100000">
                    <a:srgbClr val="FF0000"/>
                  </a:gs>
                  <a:gs pos="25000">
                    <a:schemeClr val="bg1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solidFill>
                  <a:srgbClr val="FF0000"/>
                </a:solidFill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Text Box 5"/>
              <p:cNvSpPr txBox="1">
                <a:spLocks noChangeAspect="1" noChangeArrowheads="1"/>
              </p:cNvSpPr>
              <p:nvPr/>
            </p:nvSpPr>
            <p:spPr bwMode="auto">
              <a:xfrm>
                <a:off x="5334000" y="5029200"/>
                <a:ext cx="561372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48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P</a:t>
                </a:r>
                <a:endParaRPr lang="ja-JP" altLang="en-US" sz="16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" name="グループ化 55"/>
            <p:cNvGrpSpPr>
              <a:grpSpLocks noChangeAspect="1"/>
            </p:cNvGrpSpPr>
            <p:nvPr/>
          </p:nvGrpSpPr>
          <p:grpSpPr>
            <a:xfrm>
              <a:off x="4191000" y="2880848"/>
              <a:ext cx="908936" cy="964372"/>
              <a:chOff x="6877532" y="1726966"/>
              <a:chExt cx="864096" cy="864096"/>
            </a:xfrm>
            <a:effectLst>
              <a:glow rad="228600">
                <a:srgbClr val="FFC000">
                  <a:alpha val="40000"/>
                </a:srgbClr>
              </a:glow>
            </a:effectLst>
          </p:grpSpPr>
          <p:sp>
            <p:nvSpPr>
              <p:cNvPr id="8" name="円/楕円 7"/>
              <p:cNvSpPr/>
              <p:nvPr/>
            </p:nvSpPr>
            <p:spPr>
              <a:xfrm>
                <a:off x="6877532" y="1726966"/>
                <a:ext cx="864096" cy="864096"/>
              </a:xfrm>
              <a:prstGeom prst="ellipse">
                <a:avLst/>
              </a:prstGeom>
              <a:gradFill>
                <a:gsLst>
                  <a:gs pos="100000">
                    <a:srgbClr val="FFFF66"/>
                  </a:gs>
                  <a:gs pos="14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solidFill>
                  <a:srgbClr val="FFFF6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Text Box 5"/>
              <p:cNvSpPr txBox="1">
                <a:spLocks noChangeArrowheads="1"/>
              </p:cNvSpPr>
              <p:nvPr/>
            </p:nvSpPr>
            <p:spPr bwMode="auto">
              <a:xfrm>
                <a:off x="7022414" y="1840019"/>
                <a:ext cx="670831" cy="634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4000" b="1" dirty="0">
                    <a:solidFill>
                      <a:srgbClr val="333399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cs typeface="Times New Roman" pitchFamily="18" charset="0"/>
                  </a:rPr>
                  <a:t>K</a:t>
                </a:r>
                <a:r>
                  <a:rPr lang="en-US" altLang="ja-JP" sz="4000" b="1" baseline="30000" dirty="0">
                    <a:solidFill>
                      <a:srgbClr val="333399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cs typeface="Times New Roman" pitchFamily="18" charset="0"/>
                  </a:rPr>
                  <a:t>-</a:t>
                </a:r>
                <a:endParaRPr lang="ja-JP" altLang="en-US" sz="2000" b="1" baseline="30000" dirty="0">
                  <a:solidFill>
                    <a:srgbClr val="333399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497707" y="5508165"/>
            <a:ext cx="8322202" cy="1200329"/>
          </a:xfrm>
          <a:prstGeom prst="rect">
            <a:avLst/>
          </a:prstGeom>
          <a:gradFill flip="none" rotWithShape="1">
            <a:gsLst>
              <a:gs pos="19000">
                <a:schemeClr val="bg1"/>
              </a:gs>
              <a:gs pos="100000">
                <a:srgbClr val="FFFF66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ja-JP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“K</a:t>
            </a:r>
            <a:r>
              <a:rPr lang="en-US" altLang="ja-JP" sz="3600" b="1" i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-</a:t>
            </a:r>
            <a:r>
              <a:rPr lang="en-US" altLang="ja-JP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pp”</a:t>
            </a:r>
            <a:r>
              <a:rPr lang="ja-JP" altLang="en-US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</a:t>
            </a:r>
            <a:r>
              <a:rPr lang="en-US" altLang="ja-JP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= </a:t>
            </a:r>
          </a:p>
          <a:p>
            <a:r>
              <a:rPr lang="en-US" altLang="ja-JP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 </a:t>
            </a:r>
            <a:r>
              <a:rPr lang="en-US" altLang="ja-JP" sz="36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K</a:t>
            </a:r>
            <a:r>
              <a:rPr lang="en-US" altLang="ja-JP" sz="3600" b="1" i="1" baseline="30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bar</a:t>
            </a:r>
            <a:r>
              <a:rPr lang="en-US" altLang="ja-JP" sz="36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NN</a:t>
            </a:r>
            <a:r>
              <a:rPr lang="en-US" altLang="ja-JP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– πΣN – πΛN (J</a:t>
            </a:r>
            <a:r>
              <a:rPr lang="en-US" altLang="ja-JP" sz="3600" b="1" i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π </a:t>
            </a:r>
            <a:r>
              <a:rPr lang="en-US" altLang="ja-JP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= 0</a:t>
            </a:r>
            <a:r>
              <a:rPr lang="en-US" altLang="ja-JP" sz="3600" b="1" i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-</a:t>
            </a:r>
            <a:r>
              <a:rPr lang="en-US" altLang="ja-JP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, T=1/2)</a:t>
            </a:r>
            <a:endParaRPr lang="en-US" altLang="ja-JP" sz="32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1212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-26988"/>
            <a:ext cx="9144000" cy="6884988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endParaRPr lang="ja-JP" altLang="ja-JP" sz="16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94488" y="2703576"/>
            <a:ext cx="5061001" cy="2108269"/>
          </a:xfrm>
          <a:prstGeom prst="rect">
            <a:avLst/>
          </a:prstGeom>
          <a:solidFill>
            <a:schemeClr val="accent6">
              <a:alpha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ja-JP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Resonant state</a:t>
            </a:r>
          </a:p>
          <a:p>
            <a:pPr marL="268288" indent="-268288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ja-JP" sz="11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ja-JP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Coupled-channel </a:t>
            </a:r>
            <a:br>
              <a:rPr lang="en-US" altLang="ja-JP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en-US" altLang="ja-JP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              system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385694" y="5270106"/>
            <a:ext cx="8563563" cy="1323439"/>
          </a:xfrm>
          <a:prstGeom prst="rect">
            <a:avLst/>
          </a:prstGeom>
          <a:solidFill>
            <a:schemeClr val="accent6">
              <a:alpha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4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⇒  </a:t>
            </a:r>
            <a:r>
              <a:rPr lang="en-US" altLang="ja-JP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“coupled-channel </a:t>
            </a:r>
            <a:br>
              <a:rPr lang="en-US" altLang="ja-JP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en-US" altLang="ja-JP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           </a:t>
            </a:r>
            <a:r>
              <a:rPr lang="en-US" altLang="ja-JP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Complex Scaling Method”</a:t>
            </a:r>
            <a:endParaRPr lang="en-US" altLang="ja-JP" sz="44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212" y="2671446"/>
            <a:ext cx="3926895" cy="2477210"/>
          </a:xfrm>
          <a:prstGeom prst="rect">
            <a:avLst/>
          </a:prstGeom>
        </p:spPr>
      </p:pic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185928" y="100584"/>
            <a:ext cx="7714291" cy="461665"/>
          </a:xfrm>
          <a:prstGeom prst="rect">
            <a:avLst/>
          </a:prstGeom>
          <a:solidFill>
            <a:srgbClr val="00B050">
              <a:alpha val="6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68288" indent="-26828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ja-JP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Λ(1405) = Resonant state &amp; </a:t>
            </a:r>
            <a:r>
              <a:rPr lang="en-US" altLang="ja-JP" sz="2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</a:t>
            </a:r>
            <a:r>
              <a:rPr lang="en-US" altLang="ja-JP" sz="2400" b="1" i="1" baseline="30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bar</a:t>
            </a:r>
            <a:r>
              <a:rPr lang="en-US" altLang="ja-JP" sz="2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</a:t>
            </a:r>
            <a:r>
              <a:rPr lang="en-US" altLang="ja-JP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coupled with πΣ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179832" y="655320"/>
            <a:ext cx="8801512" cy="1508105"/>
          </a:xfrm>
          <a:prstGeom prst="rect">
            <a:avLst/>
          </a:prstGeom>
          <a:solidFill>
            <a:srgbClr val="00B050">
              <a:alpha val="6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268288" indent="-26828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ja-JP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“K</a:t>
            </a:r>
            <a:r>
              <a:rPr lang="en-US" altLang="ja-JP" sz="2400" b="1" i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-</a:t>
            </a:r>
            <a:r>
              <a:rPr lang="en-US" altLang="ja-JP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pp” … Resonant state of </a:t>
            </a:r>
            <a:br>
              <a:rPr lang="en-US" altLang="ja-JP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en-US" altLang="ja-JP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             </a:t>
            </a:r>
            <a:r>
              <a:rPr lang="en-US" altLang="ja-JP" sz="2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</a:t>
            </a:r>
            <a:r>
              <a:rPr lang="en-US" altLang="ja-JP" sz="2400" b="1" i="1" baseline="30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bar</a:t>
            </a:r>
            <a:r>
              <a:rPr lang="en-US" altLang="ja-JP" sz="2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NN</a:t>
            </a:r>
            <a:r>
              <a:rPr lang="en-US" altLang="ja-JP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-πYN coupled-channel system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		                 </a:t>
            </a:r>
            <a:r>
              <a:rPr lang="en-US" altLang="ja-JP" sz="1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Doté</a:t>
            </a:r>
            <a:r>
              <a:rPr lang="en-US" altLang="ja-JP" sz="1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en-US" altLang="ja-JP" sz="1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Hyodo</a:t>
            </a:r>
            <a:r>
              <a:rPr lang="en-US" altLang="ja-JP" sz="1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Weise, PRC79, 014003(2009). Akaishi, Yamazaki, PRC76, 045201(2007)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		                 Ikeda, Sato, PRC76, 035203(2007). Shevchenko, Gal, Mares, PRC76, 044004(2007)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		                 </a:t>
            </a:r>
            <a:r>
              <a:rPr lang="en-US" altLang="ja-JP" sz="1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Barnea</a:t>
            </a:r>
            <a:r>
              <a:rPr lang="en-US" altLang="ja-JP" sz="1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Gal, </a:t>
            </a:r>
            <a:r>
              <a:rPr lang="en-US" altLang="ja-JP" sz="1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Liverts</a:t>
            </a:r>
            <a:r>
              <a:rPr lang="en-US" altLang="ja-JP" sz="1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PLB712, 132(2012)</a:t>
            </a:r>
          </a:p>
        </p:txBody>
      </p:sp>
    </p:spTree>
    <p:extLst>
      <p:ext uri="{BB962C8B-B14F-4D97-AF65-F5344CB8AC3E}">
        <p14:creationId xmlns:p14="http://schemas.microsoft.com/office/powerpoint/2010/main" val="21442085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6884988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600" i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36649" y="99350"/>
            <a:ext cx="899160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3200" b="1" i="1" u="sng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 Scaling Method</a:t>
            </a:r>
            <a:r>
              <a:rPr lang="en-US" altLang="ja-JP" sz="2800" b="1" i="1" u="sng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… Powerful tool for resonance study of many-body system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826645" y="-17178"/>
            <a:ext cx="43337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5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S. Aoyama, T. </a:t>
            </a:r>
            <a:r>
              <a:rPr lang="en-US" altLang="ja-JP" sz="105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Myo</a:t>
            </a:r>
            <a:r>
              <a:rPr lang="en-US" altLang="ja-JP" sz="105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K. Kato, K. Ikeda, PTP116, 1 (2006)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5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T. </a:t>
            </a:r>
            <a:r>
              <a:rPr lang="en-US" altLang="ja-JP" sz="105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Myo</a:t>
            </a:r>
            <a:r>
              <a:rPr lang="en-US" altLang="ja-JP" sz="105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Y. Kikuchi, H. Masui, K. Kato, PPNP79, 1 (2014)</a:t>
            </a:r>
            <a:endParaRPr lang="ja-JP" altLang="en-US" sz="1050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9" y="935476"/>
            <a:ext cx="9022862" cy="598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515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6884988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600" i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457200" y="39469"/>
            <a:ext cx="861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600" i="1" u="sng" dirty="0">
                <a:solidFill>
                  <a:srgbClr val="FFFFFF"/>
                </a:solidFill>
                <a:latin typeface="Calibri" pitchFamily="34" charset="0"/>
              </a:rPr>
              <a:t>Chiral SU(3) potential with a Gaussian form</a:t>
            </a:r>
            <a:endParaRPr lang="ja-JP" altLang="en-US" sz="2800" i="1" u="sng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35" name="グループ化 34"/>
          <p:cNvGrpSpPr/>
          <p:nvPr/>
        </p:nvGrpSpPr>
        <p:grpSpPr>
          <a:xfrm>
            <a:off x="228600" y="2266695"/>
            <a:ext cx="4114800" cy="2416035"/>
            <a:chOff x="228600" y="2895600"/>
            <a:chExt cx="4114800" cy="2543457"/>
          </a:xfrm>
        </p:grpSpPr>
        <p:sp>
          <p:nvSpPr>
            <p:cNvPr id="43" name="正方形/長方形 42"/>
            <p:cNvSpPr/>
            <p:nvPr/>
          </p:nvSpPr>
          <p:spPr bwMode="auto">
            <a:xfrm>
              <a:off x="228600" y="2895600"/>
              <a:ext cx="4114800" cy="2543457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rgbClr val="FFFF00">
                  <a:alpha val="95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i="1">
                <a:solidFill>
                  <a:srgbClr val="000000"/>
                </a:solidFill>
              </a:endParaRPr>
            </a:p>
          </p:txBody>
        </p:sp>
        <p:sp>
          <p:nvSpPr>
            <p:cNvPr id="44" name="Text Box 38"/>
            <p:cNvSpPr txBox="1">
              <a:spLocks noChangeArrowheads="1"/>
            </p:cNvSpPr>
            <p:nvPr/>
          </p:nvSpPr>
          <p:spPr bwMode="auto">
            <a:xfrm>
              <a:off x="304800" y="2971800"/>
              <a:ext cx="3978974" cy="2400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Ø"/>
              </a:pPr>
              <a:r>
                <a:rPr lang="en-US" altLang="ja-JP" i="1" dirty="0">
                  <a:solidFill>
                    <a:srgbClr val="000000"/>
                  </a:solidFill>
                </a:rPr>
                <a:t>Weinberg-</a:t>
              </a:r>
              <a:r>
                <a:rPr lang="en-US" altLang="ja-JP" i="1" dirty="0" err="1">
                  <a:solidFill>
                    <a:srgbClr val="000000"/>
                  </a:solidFill>
                </a:rPr>
                <a:t>Tomozawa</a:t>
              </a:r>
              <a:r>
                <a:rPr lang="en-US" altLang="ja-JP" i="1" dirty="0">
                  <a:solidFill>
                    <a:srgbClr val="000000"/>
                  </a:solidFill>
                </a:rPr>
                <a:t> term </a:t>
              </a:r>
              <a:br>
                <a:rPr lang="en-US" altLang="ja-JP" i="1" dirty="0">
                  <a:solidFill>
                    <a:srgbClr val="000000"/>
                  </a:solidFill>
                </a:rPr>
              </a:br>
              <a:r>
                <a:rPr lang="en-US" altLang="ja-JP" i="1" dirty="0">
                  <a:solidFill>
                    <a:srgbClr val="000000"/>
                  </a:solidFill>
                </a:rPr>
                <a:t>of effective chiral </a:t>
              </a:r>
              <a:r>
                <a:rPr lang="en-US" altLang="ja-JP" i="1" dirty="0" err="1">
                  <a:solidFill>
                    <a:srgbClr val="000000"/>
                  </a:solidFill>
                </a:rPr>
                <a:t>Lagrangian</a:t>
              </a:r>
              <a:endParaRPr lang="en-US" altLang="ja-JP" i="1" dirty="0">
                <a:solidFill>
                  <a:srgbClr val="000000"/>
                </a:solidFill>
              </a:endParaRP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Ø"/>
              </a:pPr>
              <a:endParaRPr lang="en-US" altLang="ja-JP" sz="1200" i="1" dirty="0">
                <a:solidFill>
                  <a:srgbClr val="000000"/>
                </a:solidFill>
              </a:endParaRP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Ø"/>
              </a:pPr>
              <a:r>
                <a:rPr lang="en-US" altLang="ja-JP" i="1" dirty="0">
                  <a:solidFill>
                    <a:srgbClr val="000000"/>
                  </a:solidFill>
                </a:rPr>
                <a:t>Gaussian form in r-space</a:t>
              </a: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Ø"/>
              </a:pPr>
              <a:endParaRPr lang="en-US" altLang="ja-JP" sz="1200" i="1" dirty="0">
                <a:solidFill>
                  <a:srgbClr val="000000"/>
                </a:solidFill>
              </a:endParaRP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Ø"/>
              </a:pPr>
              <a:r>
                <a:rPr lang="ja-JP" altLang="en-US" i="1" dirty="0">
                  <a:solidFill>
                    <a:srgbClr val="000000"/>
                  </a:solidFill>
                </a:rPr>
                <a:t> </a:t>
              </a:r>
              <a:r>
                <a:rPr lang="en-US" altLang="ja-JP" i="1" dirty="0">
                  <a:solidFill>
                    <a:srgbClr val="808080">
                      <a:lumMod val="60000"/>
                      <a:lumOff val="40000"/>
                    </a:srgbClr>
                  </a:solidFill>
                </a:rPr>
                <a:t>Semi-</a:t>
              </a:r>
              <a:r>
                <a:rPr lang="en-US" altLang="ja-JP" i="1" dirty="0" err="1">
                  <a:solidFill>
                    <a:srgbClr val="808080">
                      <a:lumMod val="60000"/>
                      <a:lumOff val="40000"/>
                    </a:srgbClr>
                  </a:solidFill>
                </a:rPr>
                <a:t>rela</a:t>
              </a:r>
              <a:r>
                <a:rPr lang="en-US" altLang="ja-JP" i="1" dirty="0">
                  <a:solidFill>
                    <a:srgbClr val="808080">
                      <a:lumMod val="60000"/>
                      <a:lumOff val="40000"/>
                    </a:srgbClr>
                  </a:solidFill>
                </a:rPr>
                <a:t>. / </a:t>
              </a:r>
              <a:r>
                <a:rPr lang="en-US" altLang="ja-JP" i="1" u="sng" dirty="0">
                  <a:solidFill>
                    <a:srgbClr val="000000"/>
                  </a:solidFill>
                </a:rPr>
                <a:t>Non-</a:t>
              </a:r>
              <a:r>
                <a:rPr lang="en-US" altLang="ja-JP" i="1" u="sng" dirty="0" err="1">
                  <a:solidFill>
                    <a:srgbClr val="000000"/>
                  </a:solidFill>
                </a:rPr>
                <a:t>rela</a:t>
              </a:r>
              <a:r>
                <a:rPr lang="en-US" altLang="ja-JP" i="1" u="sng" dirty="0">
                  <a:solidFill>
                    <a:srgbClr val="000000"/>
                  </a:solidFill>
                </a:rPr>
                <a:t>.</a:t>
              </a:r>
              <a:r>
                <a:rPr lang="en-US" altLang="ja-JP" i="1" dirty="0">
                  <a:solidFill>
                    <a:srgbClr val="000000"/>
                  </a:solidFill>
                </a:rPr>
                <a:t/>
              </a:r>
              <a:br>
                <a:rPr lang="en-US" altLang="ja-JP" i="1" dirty="0">
                  <a:solidFill>
                    <a:srgbClr val="000000"/>
                  </a:solidFill>
                </a:rPr>
              </a:br>
              <a:endParaRPr lang="en-US" altLang="ja-JP" sz="1200" i="1" dirty="0">
                <a:solidFill>
                  <a:srgbClr val="000000"/>
                </a:solidFill>
              </a:endParaRPr>
            </a:p>
            <a:p>
              <a:pPr marL="268288" indent="-268288" fontAlgn="base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Ø"/>
              </a:pPr>
              <a:r>
                <a:rPr lang="en-US" altLang="ja-JP" sz="1600" i="1" dirty="0">
                  <a:solidFill>
                    <a:srgbClr val="000000"/>
                  </a:solidFill>
                </a:rPr>
                <a:t> </a:t>
              </a:r>
              <a:r>
                <a:rPr lang="en-US" altLang="ja-JP" i="1" dirty="0">
                  <a:solidFill>
                    <a:srgbClr val="000000"/>
                  </a:solidFill>
                </a:rPr>
                <a:t>Based on Chiral SU(3) theory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  </a:t>
              </a:r>
              <a:r>
                <a:rPr lang="ja-JP" altLang="en-US" sz="2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→ </a:t>
              </a:r>
              <a:r>
                <a:rPr lang="en-US" altLang="ja-JP" sz="2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Energy dependence</a:t>
              </a:r>
            </a:p>
          </p:txBody>
        </p:sp>
      </p:grpSp>
      <p:grpSp>
        <p:nvGrpSpPr>
          <p:cNvPr id="46" name="グループ化 45"/>
          <p:cNvGrpSpPr/>
          <p:nvPr/>
        </p:nvGrpSpPr>
        <p:grpSpPr>
          <a:xfrm>
            <a:off x="228600" y="4869703"/>
            <a:ext cx="8839200" cy="2000548"/>
            <a:chOff x="228600" y="5573777"/>
            <a:chExt cx="8839200" cy="1082758"/>
          </a:xfrm>
        </p:grpSpPr>
        <p:sp>
          <p:nvSpPr>
            <p:cNvPr id="47" name="正方形/長方形 46"/>
            <p:cNvSpPr/>
            <p:nvPr/>
          </p:nvSpPr>
          <p:spPr bwMode="auto">
            <a:xfrm>
              <a:off x="228600" y="5573777"/>
              <a:ext cx="8839200" cy="1027807"/>
            </a:xfrm>
            <a:prstGeom prst="rect">
              <a:avLst/>
            </a:prstGeom>
            <a:solidFill>
              <a:srgbClr val="FF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rgbClr val="FF66FF">
                  <a:alpha val="94902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i="1">
                <a:solidFill>
                  <a:srgbClr val="000000"/>
                </a:solidFill>
              </a:endParaRPr>
            </a:p>
          </p:txBody>
        </p:sp>
        <p:sp>
          <p:nvSpPr>
            <p:cNvPr id="48" name="Text Box 21"/>
            <p:cNvSpPr txBox="1">
              <a:spLocks noChangeArrowheads="1"/>
            </p:cNvSpPr>
            <p:nvPr/>
          </p:nvSpPr>
          <p:spPr bwMode="auto">
            <a:xfrm>
              <a:off x="304800" y="5573777"/>
              <a:ext cx="8763000" cy="1082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000" i="1" u="sng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Constrained by </a:t>
              </a:r>
              <a:r>
                <a:rPr lang="en-US" altLang="ja-JP" sz="2000" i="1" u="sng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K</a:t>
              </a:r>
              <a:r>
                <a:rPr lang="en-US" altLang="ja-JP" sz="2000" i="1" u="sng" baseline="300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bar</a:t>
              </a:r>
              <a:r>
                <a:rPr lang="en-US" altLang="ja-JP" sz="2000" i="1" u="sng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N</a:t>
              </a:r>
              <a:r>
                <a:rPr lang="en-US" altLang="ja-JP" sz="2000" i="1" u="sng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 scattering </a:t>
              </a:r>
              <a:r>
                <a:rPr lang="en-US" altLang="ja-JP" sz="2000" i="1" u="sng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length</a:t>
              </a:r>
              <a:endParaRPr lang="en-US" altLang="ja-JP" sz="700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endParaRPr lang="en-US" altLang="ja-JP" sz="7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19367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altLang="ja-JP" i="1" u="sng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Old analysis by Martin</a:t>
              </a:r>
              <a:r>
                <a:rPr lang="en-US" altLang="ja-JP" i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US" altLang="ja-JP" i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altLang="ja-JP" i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ja-JP" i="1" baseline="-2500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KN</a:t>
              </a:r>
              <a:r>
                <a:rPr lang="en-US" altLang="ja-JP" i="1" baseline="-250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(I=0</a:t>
              </a:r>
              <a:r>
                <a:rPr lang="en-US" altLang="ja-JP" i="1" baseline="-25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altLang="ja-JP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-</a:t>
              </a:r>
              <a:r>
                <a:rPr lang="en-US" altLang="ja-JP" i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1.70 + i0.67 </a:t>
              </a:r>
              <a:r>
                <a:rPr lang="en-US" altLang="ja-JP" i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fm</a:t>
              </a:r>
              <a:r>
                <a:rPr lang="en-US" altLang="ja-JP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  </a:t>
              </a:r>
              <a:r>
                <a:rPr lang="en-US" altLang="ja-JP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ja-JP" i="1" baseline="-250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KN</a:t>
              </a:r>
              <a:r>
                <a:rPr lang="en-US" altLang="ja-JP" i="1" baseline="-25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(I=1)</a:t>
              </a:r>
              <a:r>
                <a:rPr lang="en-US" altLang="ja-JP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US" altLang="ja-JP" i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0.37 + i0.60 </a:t>
              </a:r>
              <a:r>
                <a:rPr lang="en-US" altLang="ja-JP" i="1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fm</a:t>
              </a:r>
              <a:r>
                <a:rPr lang="en-US" altLang="ja-JP" i="1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</a:t>
              </a:r>
              <a:r>
                <a:rPr lang="en-US" altLang="ja-JP" sz="1200" i="1" dirty="0" smtClean="0">
                  <a:solidFill>
                    <a:srgbClr val="000000"/>
                  </a:solidFill>
                  <a:cs typeface="Times New Roman" pitchFamily="18" charset="0"/>
                </a:rPr>
                <a:t>A</a:t>
              </a:r>
              <a:r>
                <a:rPr lang="en-US" altLang="ja-JP" sz="1200" i="1" dirty="0">
                  <a:solidFill>
                    <a:srgbClr val="000000"/>
                  </a:solidFill>
                  <a:cs typeface="Times New Roman" pitchFamily="18" charset="0"/>
                </a:rPr>
                <a:t>. D. Martin, NPB179, 33(1979</a:t>
              </a:r>
              <a:r>
                <a:rPr lang="en-US" altLang="ja-JP" sz="1200" i="1" dirty="0" smtClean="0">
                  <a:solidFill>
                    <a:srgbClr val="000000"/>
                  </a:solidFill>
                  <a:cs typeface="Times New Roman" pitchFamily="18" charset="0"/>
                </a:rPr>
                <a:t>)</a:t>
              </a:r>
            </a:p>
            <a:p>
              <a:pPr marL="285750" indent="-19367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endParaRPr lang="en-US" altLang="ja-JP" sz="1000" i="1" dirty="0" smtClean="0">
                <a:solidFill>
                  <a:srgbClr val="000000"/>
                </a:solidFill>
                <a:cs typeface="Times New Roman" pitchFamily="18" charset="0"/>
              </a:endParaRPr>
            </a:p>
            <a:p>
              <a:pPr marL="285750" indent="-19367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altLang="ja-JP" i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Analysis of </a:t>
              </a:r>
              <a:r>
                <a:rPr lang="en-US" altLang="ja-JP" b="1" i="1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SIDDHARTA K</a:t>
              </a:r>
              <a:r>
                <a:rPr lang="en-US" altLang="ja-JP" b="1" i="1" u="sng" baseline="30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altLang="ja-JP" b="1" i="1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 data</a:t>
              </a:r>
              <a:r>
                <a:rPr lang="en-US" altLang="ja-JP" i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with </a:t>
              </a:r>
              <a:r>
                <a:rPr lang="en-US" altLang="ja-JP" b="1" i="1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 coupled-channel chiral dynamics</a:t>
              </a:r>
              <a:r>
                <a:rPr lang="en-US" altLang="ja-JP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US" altLang="ja-JP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altLang="ja-JP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ja-JP" i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altLang="ja-JP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-p</a:t>
              </a:r>
              <a:r>
                <a:rPr lang="en-US" altLang="ja-JP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-0.65 + i0.81 </a:t>
              </a:r>
              <a:r>
                <a:rPr lang="en-US" altLang="ja-JP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fm</a:t>
              </a:r>
              <a:r>
                <a:rPr lang="en-US" altLang="ja-JP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  </a:t>
              </a:r>
              <a:r>
                <a:rPr lang="en-US" altLang="ja-JP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ja-JP" i="1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altLang="ja-JP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-n</a:t>
              </a:r>
              <a:r>
                <a:rPr lang="en-US" altLang="ja-JP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0.57 + i0.72 </a:t>
              </a:r>
              <a:r>
                <a:rPr lang="en-US" altLang="ja-JP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fm</a:t>
              </a:r>
              <a:r>
                <a:rPr lang="en-US" altLang="ja-JP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</a:t>
              </a:r>
              <a:r>
                <a:rPr lang="en-US" altLang="ja-JP" sz="1200" i="1" dirty="0" smtClean="0">
                  <a:cs typeface="Times New Roman" pitchFamily="18" charset="0"/>
                </a:rPr>
                <a:t>Y</a:t>
              </a:r>
              <a:r>
                <a:rPr lang="en-US" altLang="ja-JP" sz="1200" i="1" dirty="0">
                  <a:cs typeface="Times New Roman" pitchFamily="18" charset="0"/>
                </a:rPr>
                <a:t>. Ikeda, T. </a:t>
              </a:r>
              <a:r>
                <a:rPr lang="en-US" altLang="ja-JP" sz="1200" i="1" dirty="0" err="1">
                  <a:cs typeface="Times New Roman" pitchFamily="18" charset="0"/>
                </a:rPr>
                <a:t>Hyodo</a:t>
              </a:r>
              <a:r>
                <a:rPr lang="en-US" altLang="ja-JP" sz="1200" i="1" dirty="0">
                  <a:cs typeface="Times New Roman" pitchFamily="18" charset="0"/>
                </a:rPr>
                <a:t> </a:t>
              </a:r>
              <a:r>
                <a:rPr lang="en-US" altLang="ja-JP" sz="1200" i="1" dirty="0" smtClean="0">
                  <a:cs typeface="Times New Roman" pitchFamily="18" charset="0"/>
                </a:rPr>
                <a:t>and </a:t>
              </a:r>
              <a:r>
                <a:rPr lang="en-US" altLang="ja-JP" sz="1200" i="1" dirty="0">
                  <a:cs typeface="Times New Roman" pitchFamily="18" charset="0"/>
                </a:rPr>
                <a:t>W. Weise, </a:t>
              </a:r>
              <a:r>
                <a:rPr lang="en-US" altLang="ja-JP" sz="1200" i="1" dirty="0" smtClean="0">
                  <a:cs typeface="Times New Roman" pitchFamily="18" charset="0"/>
                </a:rPr>
                <a:t/>
              </a:r>
              <a:br>
                <a:rPr lang="en-US" altLang="ja-JP" sz="1200" i="1" dirty="0" smtClean="0">
                  <a:cs typeface="Times New Roman" pitchFamily="18" charset="0"/>
                </a:rPr>
              </a:br>
              <a:r>
                <a:rPr lang="en-US" altLang="ja-JP" sz="1200" i="1" dirty="0" smtClean="0">
                  <a:cs typeface="Times New Roman" pitchFamily="18" charset="0"/>
                </a:rPr>
                <a:t>                                                                                                                                                                 NPA </a:t>
              </a:r>
              <a:r>
                <a:rPr lang="en-US" altLang="ja-JP" sz="1200" i="1" dirty="0">
                  <a:cs typeface="Times New Roman" pitchFamily="18" charset="0"/>
                </a:rPr>
                <a:t>881, 98 (2012</a:t>
              </a:r>
              <a:r>
                <a:rPr lang="en-US" altLang="ja-JP" sz="1200" i="1" dirty="0" smtClean="0">
                  <a:cs typeface="Times New Roman" pitchFamily="18" charset="0"/>
                </a:rPr>
                <a:t>)</a:t>
              </a:r>
              <a:endParaRPr lang="en-US" altLang="ja-JP" sz="1200" i="1" dirty="0">
                <a:cs typeface="Times New Roman" pitchFamily="18" charset="0"/>
              </a:endParaRPr>
            </a:p>
          </p:txBody>
        </p:sp>
      </p:grp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228600" y="1110128"/>
            <a:ext cx="5896486" cy="461665"/>
          </a:xfrm>
          <a:prstGeom prst="rect">
            <a:avLst/>
          </a:prstGeom>
          <a:solidFill>
            <a:srgbClr val="92D050">
              <a:alpha val="6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68288" indent="-26828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ja-JP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Anti-</a:t>
            </a:r>
            <a:r>
              <a:rPr lang="en-US" altLang="ja-JP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kaon</a:t>
            </a:r>
            <a:r>
              <a:rPr lang="en-US" altLang="ja-JP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= </a:t>
            </a:r>
            <a:r>
              <a:rPr lang="en-US" altLang="ja-JP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Nambu</a:t>
            </a:r>
            <a:r>
              <a:rPr lang="en-US" altLang="ja-JP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-Goldstone boson</a:t>
            </a:r>
            <a:endParaRPr lang="en-US" altLang="ja-JP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6" name="Text Box 21"/>
          <p:cNvSpPr txBox="1">
            <a:spLocks noChangeArrowheads="1"/>
          </p:cNvSpPr>
          <p:nvPr/>
        </p:nvSpPr>
        <p:spPr bwMode="auto">
          <a:xfrm>
            <a:off x="3382702" y="1642553"/>
            <a:ext cx="5631670" cy="461665"/>
          </a:xfrm>
          <a:prstGeom prst="rect">
            <a:avLst/>
          </a:prstGeom>
          <a:solidFill>
            <a:srgbClr val="92D050">
              <a:alpha val="6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⇒  </a:t>
            </a:r>
            <a:r>
              <a:rPr lang="en-US" altLang="ja-JP" sz="2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Chiral SU(3)-based </a:t>
            </a:r>
            <a:r>
              <a:rPr lang="en-US" altLang="ja-JP" sz="240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</a:t>
            </a:r>
            <a:r>
              <a:rPr lang="en-US" altLang="ja-JP" sz="2400" b="1" i="1" u="sng" baseline="30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bar</a:t>
            </a:r>
            <a:r>
              <a:rPr lang="en-US" altLang="ja-JP" sz="240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</a:t>
            </a:r>
            <a:r>
              <a:rPr lang="en-US" altLang="ja-JP" sz="2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potential</a:t>
            </a:r>
            <a:endParaRPr lang="en-US" altLang="ja-JP" sz="28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5018596" y="651067"/>
            <a:ext cx="3984232" cy="307777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D., T. Inoue, T. </a:t>
            </a:r>
            <a:r>
              <a:rPr lang="en-US" altLang="ja-JP" sz="1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Myo</a:t>
            </a:r>
            <a:r>
              <a:rPr lang="en-US" altLang="ja-JP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sz="1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altLang="ja-JP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Phys. A 912, 66 (2013)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770" y="2130436"/>
            <a:ext cx="4749196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4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6884988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600" i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105601" y="86380"/>
            <a:ext cx="88072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Λ(1405) on coupled-channel Complex Scaling Method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649143" y="5796157"/>
            <a:ext cx="8089266" cy="707886"/>
          </a:xfrm>
          <a:prstGeom prst="rect">
            <a:avLst/>
          </a:prstGeom>
          <a:solidFill>
            <a:srgbClr val="00B050">
              <a:alpha val="60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Double-pole structure of Λ(1405)</a:t>
            </a:r>
            <a:endParaRPr lang="en-US" altLang="ja-JP" sz="32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76200" y="803297"/>
            <a:ext cx="8859521" cy="3783420"/>
            <a:chOff x="76200" y="803297"/>
            <a:chExt cx="8859521" cy="3783420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76200" y="803297"/>
              <a:ext cx="8859521" cy="3783420"/>
              <a:chOff x="76200" y="1997600"/>
              <a:chExt cx="8859521" cy="3783420"/>
            </a:xfrm>
          </p:grpSpPr>
          <p:sp>
            <p:nvSpPr>
              <p:cNvPr id="7" name="テキスト ボックス 6"/>
              <p:cNvSpPr txBox="1"/>
              <p:nvPr/>
            </p:nvSpPr>
            <p:spPr>
              <a:xfrm>
                <a:off x="6248767" y="2103908"/>
                <a:ext cx="2686954" cy="1077218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600" i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ja-JP" sz="1600" i="1" baseline="300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bar</a:t>
                </a:r>
                <a:r>
                  <a:rPr lang="en-US" altLang="ja-JP" sz="1600" i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ja-JP" sz="1600" i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potential: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600" i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a chiral SU(3) potential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600" i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(NRv2, </a:t>
                </a:r>
                <a:r>
                  <a:rPr lang="en-US" altLang="ja-JP" sz="1600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ja-JP" sz="1600" i="1" baseline="-25000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ja-JP" sz="1600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=110,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600" i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1600" i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Martin constraint)</a:t>
                </a:r>
                <a:endParaRPr lang="ja-JP" altLang="en-US" sz="1600" i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0" name="グループ化 9"/>
              <p:cNvGrpSpPr/>
              <p:nvPr/>
            </p:nvGrpSpPr>
            <p:grpSpPr>
              <a:xfrm>
                <a:off x="76200" y="1997600"/>
                <a:ext cx="5809978" cy="3783420"/>
                <a:chOff x="76200" y="2150000"/>
                <a:chExt cx="5809978" cy="3783420"/>
              </a:xfrm>
            </p:grpSpPr>
            <p:pic>
              <p:nvPicPr>
                <p:cNvPr id="6" name="図 5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28600" y="2150000"/>
                  <a:ext cx="5657578" cy="3621338"/>
                </a:xfrm>
                <a:prstGeom prst="rect">
                  <a:avLst/>
                </a:prstGeom>
              </p:spPr>
            </p:pic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1505705" y="5040868"/>
                  <a:ext cx="16946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ja-JP" i="1" dirty="0">
                      <a:solidFill>
                        <a:srgbClr val="000000"/>
                      </a:solidFill>
                    </a:rPr>
                    <a:t>πΣ</a:t>
                  </a:r>
                  <a:r>
                    <a:rPr lang="ja-JP" altLang="en-US" i="1" dirty="0">
                      <a:solidFill>
                        <a:srgbClr val="000000"/>
                      </a:solidFill>
                    </a:rPr>
                    <a:t>　</a:t>
                  </a:r>
                  <a:r>
                    <a:rPr lang="en-US" altLang="ja-JP" i="1" dirty="0">
                      <a:solidFill>
                        <a:srgbClr val="000000"/>
                      </a:solidFill>
                    </a:rPr>
                    <a:t>continuum</a:t>
                  </a:r>
                  <a:endParaRPr lang="ja-JP" altLang="en-US" i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" name="テキスト ボックス 34"/>
                <p:cNvSpPr txBox="1"/>
                <p:nvPr/>
              </p:nvSpPr>
              <p:spPr>
                <a:xfrm>
                  <a:off x="3726682" y="4736068"/>
                  <a:ext cx="18549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ja-JP" i="1" dirty="0" err="1">
                      <a:solidFill>
                        <a:srgbClr val="000000"/>
                      </a:solidFill>
                    </a:rPr>
                    <a:t>K</a:t>
                  </a:r>
                  <a:r>
                    <a:rPr lang="en-US" altLang="ja-JP" i="1" baseline="30000" dirty="0" err="1">
                      <a:solidFill>
                        <a:srgbClr val="000000"/>
                      </a:solidFill>
                    </a:rPr>
                    <a:t>bar</a:t>
                  </a:r>
                  <a:r>
                    <a:rPr lang="en-US" altLang="ja-JP" i="1" dirty="0" err="1">
                      <a:solidFill>
                        <a:srgbClr val="000000"/>
                      </a:solidFill>
                    </a:rPr>
                    <a:t>N</a:t>
                  </a:r>
                  <a:r>
                    <a:rPr lang="ja-JP" altLang="en-US" i="1" dirty="0">
                      <a:solidFill>
                        <a:srgbClr val="000000"/>
                      </a:solidFill>
                    </a:rPr>
                    <a:t> </a:t>
                  </a:r>
                  <a:r>
                    <a:rPr lang="en-US" altLang="ja-JP" i="1" dirty="0">
                      <a:solidFill>
                        <a:srgbClr val="000000"/>
                      </a:solidFill>
                    </a:rPr>
                    <a:t>continuum</a:t>
                  </a:r>
                  <a:endParaRPr lang="ja-JP" altLang="en-US" i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" name="正方形/長方形 36"/>
                <p:cNvSpPr/>
                <p:nvPr/>
              </p:nvSpPr>
              <p:spPr>
                <a:xfrm>
                  <a:off x="76200" y="5410200"/>
                  <a:ext cx="2262029" cy="52322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rgbClr val="000000"/>
                  </a:solidFill>
                </a:ln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ja-JP" sz="1400" i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A. D., T. Inoue, T. </a:t>
                  </a:r>
                  <a:r>
                    <a:rPr lang="en-US" altLang="ja-JP" sz="1400" i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Myo</a:t>
                  </a:r>
                  <a:r>
                    <a:rPr lang="en-US" altLang="ja-JP" sz="1400" i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ja-JP" sz="1400" i="1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Nucl</a:t>
                  </a:r>
                  <a:r>
                    <a:rPr lang="en-US" altLang="ja-JP" sz="1400" i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Phys. A 912, 66 (2013)</a:t>
                  </a:r>
                </a:p>
              </p:txBody>
            </p:sp>
          </p:grpSp>
          <p:sp>
            <p:nvSpPr>
              <p:cNvPr id="5" name="テキスト ボックス 4"/>
              <p:cNvSpPr txBox="1"/>
              <p:nvPr/>
            </p:nvSpPr>
            <p:spPr>
              <a:xfrm>
                <a:off x="4640490" y="5044813"/>
                <a:ext cx="10150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2000" i="1" dirty="0">
                    <a:solidFill>
                      <a:srgbClr val="000000"/>
                    </a:solidFill>
                  </a:rPr>
                  <a:t>θ=30°</a:t>
                </a:r>
                <a:endParaRPr lang="ja-JP" altLang="en-US" i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6" name="テキスト ボックス 35"/>
            <p:cNvSpPr txBox="1"/>
            <p:nvPr/>
          </p:nvSpPr>
          <p:spPr>
            <a:xfrm>
              <a:off x="2452449" y="1429297"/>
              <a:ext cx="4555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000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Λ*</a:t>
              </a:r>
            </a:p>
          </p:txBody>
        </p:sp>
        <p:sp>
          <p:nvSpPr>
            <p:cNvPr id="12" name="円/楕円 11"/>
            <p:cNvSpPr/>
            <p:nvPr/>
          </p:nvSpPr>
          <p:spPr bwMode="auto">
            <a:xfrm>
              <a:off x="2743200" y="1108104"/>
              <a:ext cx="304800" cy="28569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i="1">
                <a:solidFill>
                  <a:srgbClr val="000000"/>
                </a:solidFill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 rot="5400000">
              <a:off x="396733" y="3171684"/>
              <a:ext cx="12522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i="1" dirty="0">
                  <a:solidFill>
                    <a:srgbClr val="000000"/>
                  </a:solidFill>
                </a:rPr>
                <a:t>-Γ/2 [MeV]</a:t>
              </a:r>
              <a:endParaRPr lang="ja-JP" altLang="en-US" i="1" dirty="0">
                <a:solidFill>
                  <a:srgbClr val="000000"/>
                </a:solidFill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4747324" y="981747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i="1" dirty="0">
                  <a:solidFill>
                    <a:srgbClr val="000000"/>
                  </a:solidFill>
                </a:rPr>
                <a:t>M [MeV]</a:t>
              </a:r>
              <a:endParaRPr lang="ja-JP" altLang="en-US" i="1" dirty="0">
                <a:solidFill>
                  <a:srgbClr val="000000"/>
                </a:solidFill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2066115" y="1757506"/>
              <a:ext cx="14975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000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Higher pole</a:t>
              </a:r>
              <a:endParaRPr lang="ja-JP" altLang="en-US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2940427" y="6593645"/>
            <a:ext cx="6328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ja-JP" sz="1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Jido</a:t>
            </a:r>
            <a:r>
              <a:rPr lang="en-US" altLang="ja-JP" sz="1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J.A. </a:t>
            </a:r>
            <a:r>
              <a:rPr lang="en-US" altLang="ja-JP" sz="1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Oller</a:t>
            </a:r>
            <a:r>
              <a:rPr lang="en-US" altLang="ja-JP" sz="1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E. </a:t>
            </a:r>
            <a:r>
              <a:rPr lang="en-US" altLang="ja-JP" sz="1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Oset</a:t>
            </a:r>
            <a:r>
              <a:rPr lang="en-US" altLang="ja-JP" sz="1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Ramos, U.-G. </a:t>
            </a:r>
            <a:r>
              <a:rPr lang="en-US" altLang="ja-JP" sz="1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Meißner</a:t>
            </a:r>
            <a:r>
              <a:rPr lang="en-US" altLang="ja-JP" sz="1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sz="1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altLang="ja-JP" sz="1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Phys. A 725 (2003) 181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3416318" y="2263012"/>
            <a:ext cx="5702537" cy="3621338"/>
            <a:chOff x="3416318" y="2263012"/>
            <a:chExt cx="5702537" cy="3621338"/>
          </a:xfrm>
        </p:grpSpPr>
        <p:grpSp>
          <p:nvGrpSpPr>
            <p:cNvPr id="32" name="グループ化 31"/>
            <p:cNvGrpSpPr/>
            <p:nvPr/>
          </p:nvGrpSpPr>
          <p:grpSpPr>
            <a:xfrm>
              <a:off x="3416318" y="2263012"/>
              <a:ext cx="5702537" cy="3621338"/>
              <a:chOff x="6388118" y="3110065"/>
              <a:chExt cx="5702537" cy="3621338"/>
            </a:xfrm>
          </p:grpSpPr>
          <p:pic>
            <p:nvPicPr>
              <p:cNvPr id="33" name="図 3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88118" y="3110065"/>
                <a:ext cx="5651482" cy="3621338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  <a:effectLst>
                <a:glow rad="228600">
                  <a:srgbClr val="FFFF00">
                    <a:alpha val="40000"/>
                  </a:srgbClr>
                </a:glow>
                <a:outerShdw blurRad="50800" dist="114300" dir="2700000" algn="tl" rotWithShape="0">
                  <a:srgbClr val="FFFF00">
                    <a:alpha val="40000"/>
                  </a:srgbClr>
                </a:outerShdw>
              </a:effectLst>
            </p:spPr>
          </p:pic>
          <p:sp>
            <p:nvSpPr>
              <p:cNvPr id="34" name="テキスト ボックス 33"/>
              <p:cNvSpPr txBox="1"/>
              <p:nvPr/>
            </p:nvSpPr>
            <p:spPr>
              <a:xfrm>
                <a:off x="8001000" y="4800600"/>
                <a:ext cx="16930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2400" i="1" dirty="0">
                    <a:solidFill>
                      <a:srgbClr val="2D2D8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Lower pole</a:t>
                </a:r>
                <a:endParaRPr lang="ja-JP" altLang="en-US" sz="2400" i="1" dirty="0">
                  <a:solidFill>
                    <a:srgbClr val="2D2D8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7239000" y="6031468"/>
                <a:ext cx="476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i="1" dirty="0">
                    <a:solidFill>
                      <a:srgbClr val="000000"/>
                    </a:solidFill>
                  </a:rPr>
                  <a:t>πΣ</a:t>
                </a:r>
                <a:endParaRPr lang="ja-JP" altLang="en-US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9485237" y="6031468"/>
                <a:ext cx="7264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i="1" dirty="0" err="1">
                    <a:solidFill>
                      <a:srgbClr val="000000"/>
                    </a:solidFill>
                  </a:rPr>
                  <a:t>K</a:t>
                </a:r>
                <a:r>
                  <a:rPr lang="en-US" altLang="ja-JP" i="1" baseline="30000" dirty="0" err="1">
                    <a:solidFill>
                      <a:srgbClr val="000000"/>
                    </a:solidFill>
                  </a:rPr>
                  <a:t>bar</a:t>
                </a:r>
                <a:r>
                  <a:rPr lang="en-US" altLang="ja-JP" i="1" dirty="0" err="1">
                    <a:solidFill>
                      <a:srgbClr val="000000"/>
                    </a:solidFill>
                  </a:rPr>
                  <a:t>N</a:t>
                </a:r>
                <a:endParaRPr lang="ja-JP" altLang="en-US" i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正方形/長方形 40"/>
              <p:cNvSpPr/>
              <p:nvPr/>
            </p:nvSpPr>
            <p:spPr>
              <a:xfrm>
                <a:off x="9761171" y="3687500"/>
                <a:ext cx="2329484" cy="1123384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400" i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D., T. </a:t>
                </a:r>
                <a:r>
                  <a:rPr lang="en-US" altLang="ja-JP" sz="1400" i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Myo</a:t>
                </a:r>
                <a:r>
                  <a:rPr lang="en-US" altLang="ja-JP" sz="1400" i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400" i="1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Nucl</a:t>
                </a:r>
                <a:r>
                  <a:rPr lang="en-US" altLang="ja-JP" sz="1400" i="1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Phys. A 930, 86 (2014)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ja-JP" sz="500" i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600" b="1" i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“Complex-range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600" b="1" i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Gaussian basis”</a:t>
                </a:r>
              </a:p>
            </p:txBody>
          </p:sp>
        </p:grpSp>
        <p:sp>
          <p:nvSpPr>
            <p:cNvPr id="42" name="円/楕円 41"/>
            <p:cNvSpPr/>
            <p:nvPr/>
          </p:nvSpPr>
          <p:spPr bwMode="auto">
            <a:xfrm>
              <a:off x="5397518" y="4506057"/>
              <a:ext cx="304800" cy="285690"/>
            </a:xfrm>
            <a:prstGeom prst="ellipse">
              <a:avLst/>
            </a:prstGeom>
            <a:noFill/>
            <a:ln w="190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i="1">
                <a:solidFill>
                  <a:srgbClr val="000000"/>
                </a:solidFill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7779159" y="5333999"/>
              <a:ext cx="10150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000" i="1" dirty="0">
                  <a:solidFill>
                    <a:srgbClr val="000000"/>
                  </a:solidFill>
                </a:rPr>
                <a:t>θ=40°</a:t>
              </a:r>
              <a:endParaRPr lang="ja-JP" altLang="en-US" i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04758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-26988"/>
            <a:ext cx="9144000" cy="6884988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endParaRPr lang="ja-JP" altLang="ja-JP" sz="16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5" name="正方形/長方形 4"/>
          <p:cNvSpPr/>
          <p:nvPr/>
        </p:nvSpPr>
        <p:spPr bwMode="auto">
          <a:xfrm>
            <a:off x="47086" y="277792"/>
            <a:ext cx="9015891" cy="6539697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16536" y="3606"/>
            <a:ext cx="8359981" cy="646331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Outline: </a:t>
            </a:r>
            <a:r>
              <a:rPr lang="en-US" altLang="ja-JP" sz="36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ccCSM+Feshbach</a:t>
            </a:r>
            <a:r>
              <a:rPr lang="en-US" altLang="ja-JP" sz="3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calc. of “K</a:t>
            </a:r>
            <a:r>
              <a:rPr lang="en-US" altLang="ja-JP" sz="3600" b="1" i="1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ja-JP" sz="3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pp”</a:t>
            </a:r>
            <a:endParaRPr lang="ja-JP" altLang="en-US" sz="24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497707" y="2753387"/>
            <a:ext cx="8322202" cy="1200329"/>
          </a:xfrm>
          <a:prstGeom prst="rect">
            <a:avLst/>
          </a:prstGeom>
          <a:gradFill flip="none" rotWithShape="1">
            <a:gsLst>
              <a:gs pos="19000">
                <a:schemeClr val="bg1"/>
              </a:gs>
              <a:gs pos="100000">
                <a:srgbClr val="FFFF66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ja-JP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“K</a:t>
            </a:r>
            <a:r>
              <a:rPr lang="en-US" altLang="ja-JP" sz="3600" b="1" i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-</a:t>
            </a:r>
            <a:r>
              <a:rPr lang="en-US" altLang="ja-JP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pp”</a:t>
            </a:r>
            <a:r>
              <a:rPr lang="ja-JP" altLang="en-US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</a:t>
            </a:r>
            <a:r>
              <a:rPr lang="en-US" altLang="ja-JP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= </a:t>
            </a:r>
          </a:p>
          <a:p>
            <a:r>
              <a:rPr lang="en-US" altLang="ja-JP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 </a:t>
            </a:r>
            <a:r>
              <a:rPr lang="en-US" altLang="ja-JP" sz="36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K</a:t>
            </a:r>
            <a:r>
              <a:rPr lang="en-US" altLang="ja-JP" sz="3600" b="1" i="1" baseline="30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bar</a:t>
            </a:r>
            <a:r>
              <a:rPr lang="en-US" altLang="ja-JP" sz="36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NN</a:t>
            </a:r>
            <a:r>
              <a:rPr lang="en-US" altLang="ja-JP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– πΣN – πΛN (J</a:t>
            </a:r>
            <a:r>
              <a:rPr lang="en-US" altLang="ja-JP" sz="3600" b="1" i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π </a:t>
            </a:r>
            <a:r>
              <a:rPr lang="en-US" altLang="ja-JP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= 0</a:t>
            </a:r>
            <a:r>
              <a:rPr lang="en-US" altLang="ja-JP" sz="3600" b="1" i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-</a:t>
            </a:r>
            <a:r>
              <a:rPr lang="en-US" altLang="ja-JP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, T=1/2)</a:t>
            </a:r>
            <a:endParaRPr lang="en-US" altLang="ja-JP" sz="32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310361" y="793446"/>
            <a:ext cx="5648444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effectLst>
            <a:outerShdw blurRad="50800" dist="127000" dir="2700000" algn="tl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542925" lvl="1" indent="-542925"/>
            <a:r>
              <a:rPr lang="en-US" altLang="ja-JP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創英角ｺﾞｼｯｸUB" pitchFamily="50" charset="-128"/>
              </a:rPr>
              <a:t>A. D., T. Inoue, T. </a:t>
            </a:r>
            <a:r>
              <a:rPr lang="en-US" altLang="ja-JP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創英角ｺﾞｼｯｸUB" pitchFamily="50" charset="-128"/>
              </a:rPr>
              <a:t>Myo</a:t>
            </a:r>
            <a:r>
              <a:rPr lang="en-US" altLang="ja-JP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創英角ｺﾞｼｯｸUB" pitchFamily="50" charset="-128"/>
              </a:rPr>
              <a:t>,</a:t>
            </a:r>
            <a:r>
              <a:rPr lang="ja-JP" alt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創英角ｺﾞｼｯｸUB" pitchFamily="50" charset="-128"/>
              </a:rPr>
              <a:t> </a:t>
            </a:r>
            <a:r>
              <a:rPr lang="en-US" altLang="ja-JP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創英角ｺﾞｼｯｸUB" pitchFamily="50" charset="-128"/>
              </a:rPr>
              <a:t> </a:t>
            </a:r>
            <a:r>
              <a:rPr lang="en-US" altLang="ja-JP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PTEP 2015, 043D02 (2015</a:t>
            </a:r>
            <a:r>
              <a:rPr lang="en-US" altLang="ja-JP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ja-JP" sz="1000" b="1" i="1" dirty="0" smtClean="0">
              <a:solidFill>
                <a:srgbClr val="FFFF00"/>
              </a:solidFill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5569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-26988"/>
            <a:ext cx="9144000" cy="6884988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endParaRPr lang="ja-JP" altLang="ja-JP" sz="16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5" name="正方形/長方形 4"/>
          <p:cNvSpPr/>
          <p:nvPr/>
        </p:nvSpPr>
        <p:spPr bwMode="auto">
          <a:xfrm>
            <a:off x="47086" y="277792"/>
            <a:ext cx="9015891" cy="6539697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16536" y="3606"/>
            <a:ext cx="8359981" cy="646331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Outline: </a:t>
            </a:r>
            <a:r>
              <a:rPr lang="en-US" altLang="ja-JP" sz="36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ccCSM+Feshbach</a:t>
            </a:r>
            <a:r>
              <a:rPr lang="en-US" altLang="ja-JP" sz="3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calc. of “K</a:t>
            </a:r>
            <a:r>
              <a:rPr lang="en-US" altLang="ja-JP" sz="3600" b="1" i="1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ja-JP" sz="3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pp”</a:t>
            </a:r>
            <a:endParaRPr lang="ja-JP" altLang="en-US" sz="24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497707" y="2753387"/>
            <a:ext cx="8322202" cy="1200329"/>
          </a:xfrm>
          <a:prstGeom prst="rect">
            <a:avLst/>
          </a:prstGeom>
          <a:gradFill flip="none" rotWithShape="1">
            <a:gsLst>
              <a:gs pos="19000">
                <a:schemeClr val="bg1"/>
              </a:gs>
              <a:gs pos="100000">
                <a:srgbClr val="FFFF66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ja-JP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“K</a:t>
            </a:r>
            <a:r>
              <a:rPr lang="en-US" altLang="ja-JP" sz="3600" b="1" i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-</a:t>
            </a:r>
            <a:r>
              <a:rPr lang="en-US" altLang="ja-JP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pp”</a:t>
            </a:r>
            <a:r>
              <a:rPr lang="ja-JP" altLang="en-US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</a:t>
            </a:r>
            <a:r>
              <a:rPr lang="en-US" altLang="ja-JP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= </a:t>
            </a:r>
          </a:p>
          <a:p>
            <a:r>
              <a:rPr lang="en-US" altLang="ja-JP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 </a:t>
            </a:r>
            <a:r>
              <a:rPr lang="en-US" altLang="ja-JP" sz="36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K</a:t>
            </a:r>
            <a:r>
              <a:rPr lang="en-US" altLang="ja-JP" sz="3600" b="1" i="1" baseline="30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bar</a:t>
            </a:r>
            <a:r>
              <a:rPr lang="en-US" altLang="ja-JP" sz="36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NN</a:t>
            </a:r>
            <a:r>
              <a:rPr lang="en-US" altLang="ja-JP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ja-JP" sz="3600" b="1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– πΣN – πΛN</a:t>
            </a:r>
            <a:r>
              <a:rPr lang="en-US" altLang="ja-JP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(J</a:t>
            </a:r>
            <a:r>
              <a:rPr lang="en-US" altLang="ja-JP" sz="3600" b="1" i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π </a:t>
            </a:r>
            <a:r>
              <a:rPr lang="en-US" altLang="ja-JP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= 0</a:t>
            </a:r>
            <a:r>
              <a:rPr lang="en-US" altLang="ja-JP" sz="3600" b="1" i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-</a:t>
            </a:r>
            <a:r>
              <a:rPr lang="en-US" altLang="ja-JP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, T=1/2)</a:t>
            </a:r>
            <a:endParaRPr lang="en-US" altLang="ja-JP" sz="32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292266" y="4756143"/>
            <a:ext cx="8553945" cy="1077218"/>
          </a:xfrm>
          <a:prstGeom prst="rect">
            <a:avLst/>
          </a:prstGeom>
          <a:solidFill>
            <a:srgbClr val="92D050">
              <a:alpha val="6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i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</a:t>
            </a:r>
            <a:r>
              <a:rPr lang="en-US" altLang="ja-JP" sz="3200" b="1" i="1" u="sng" baseline="30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bar</a:t>
            </a:r>
            <a:r>
              <a:rPr lang="en-US" altLang="ja-JP" sz="3200" b="1" i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NN</a:t>
            </a:r>
            <a:r>
              <a:rPr lang="en-US" altLang="ja-JP" sz="32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single-channel three-body problem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2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with an effective </a:t>
            </a:r>
            <a:r>
              <a:rPr lang="en-US" altLang="ja-JP" sz="3200" b="1" i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</a:t>
            </a:r>
            <a:r>
              <a:rPr lang="en-US" altLang="ja-JP" sz="3200" b="1" i="1" u="sng" baseline="30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bar</a:t>
            </a:r>
            <a:r>
              <a:rPr lang="en-US" altLang="ja-JP" sz="3200" b="1" i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</a:t>
            </a:r>
            <a:r>
              <a:rPr lang="en-US" altLang="ja-JP" sz="32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potential</a:t>
            </a:r>
            <a:endParaRPr lang="en-US" altLang="ja-JP" sz="32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10361" y="793446"/>
            <a:ext cx="5648444" cy="369332"/>
          </a:xfrm>
          <a:prstGeom prst="rect">
            <a:avLst/>
          </a:prstGeom>
          <a:solidFill>
            <a:schemeClr val="accent6">
              <a:alpha val="50000"/>
            </a:schemeClr>
          </a:solidFill>
          <a:effectLst>
            <a:outerShdw blurRad="50800" dist="127000" dir="2700000" algn="tl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marL="542925" lvl="1" indent="-542925"/>
            <a:r>
              <a:rPr lang="en-US" altLang="ja-JP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創英角ｺﾞｼｯｸUB" pitchFamily="50" charset="-128"/>
              </a:rPr>
              <a:t>A. D., T. Inoue, T. </a:t>
            </a:r>
            <a:r>
              <a:rPr lang="en-US" altLang="ja-JP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創英角ｺﾞｼｯｸUB" pitchFamily="50" charset="-128"/>
              </a:rPr>
              <a:t>Myo</a:t>
            </a:r>
            <a:r>
              <a:rPr lang="en-US" altLang="ja-JP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創英角ｺﾞｼｯｸUB" pitchFamily="50" charset="-128"/>
              </a:rPr>
              <a:t>,</a:t>
            </a:r>
            <a:r>
              <a:rPr lang="ja-JP" alt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創英角ｺﾞｼｯｸUB" pitchFamily="50" charset="-128"/>
              </a:rPr>
              <a:t> </a:t>
            </a:r>
            <a:r>
              <a:rPr lang="en-US" altLang="ja-JP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創英角ｺﾞｼｯｸUB" pitchFamily="50" charset="-128"/>
              </a:rPr>
              <a:t> </a:t>
            </a:r>
            <a:r>
              <a:rPr lang="en-US" altLang="ja-JP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PTEP 2015, 043D02 (2015</a:t>
            </a:r>
            <a:r>
              <a:rPr lang="en-US" altLang="ja-JP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ja-JP" sz="1000" b="1" i="1" dirty="0" smtClean="0">
              <a:solidFill>
                <a:srgbClr val="FFFF00"/>
              </a:solidFill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21373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-26988"/>
            <a:ext cx="9144000" cy="6884988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endParaRPr lang="ja-JP" altLang="ja-JP" sz="16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828800" y="2774079"/>
            <a:ext cx="5524269" cy="1015663"/>
          </a:xfrm>
          <a:prstGeom prst="rect">
            <a:avLst/>
          </a:prstGeom>
          <a:solidFill>
            <a:schemeClr val="accent6">
              <a:alpha val="60000"/>
            </a:schemeClr>
          </a:solidFill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ja-JP" sz="6000" b="1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  <a:cs typeface="Arial" panose="020B0604020202020204" pitchFamily="34" charset="0"/>
              </a:rPr>
              <a:t>1. Introduction</a:t>
            </a:r>
          </a:p>
        </p:txBody>
      </p:sp>
    </p:spTree>
    <p:extLst>
      <p:ext uri="{BB962C8B-B14F-4D97-AF65-F5344CB8AC3E}">
        <p14:creationId xmlns:p14="http://schemas.microsoft.com/office/powerpoint/2010/main" val="20448671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-26988"/>
            <a:ext cx="9144000" cy="6884988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endParaRPr lang="ja-JP" altLang="ja-JP" sz="16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243230" y="3243891"/>
            <a:ext cx="8459938" cy="1389981"/>
            <a:chOff x="243230" y="2885066"/>
            <a:chExt cx="8459938" cy="1389981"/>
          </a:xfrm>
        </p:grpSpPr>
        <p:sp>
          <p:nvSpPr>
            <p:cNvPr id="20" name="テキスト ボックス 19"/>
            <p:cNvSpPr txBox="1"/>
            <p:nvPr/>
          </p:nvSpPr>
          <p:spPr>
            <a:xfrm>
              <a:off x="243230" y="2885066"/>
              <a:ext cx="6232796" cy="338554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ja-JP" sz="1600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en-US" altLang="ja-JP" sz="1600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</a:t>
              </a:r>
              <a:r>
                <a:rPr lang="en-US" altLang="ja-JP" sz="1600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Self-consistency for complex </a:t>
              </a:r>
              <a:r>
                <a:rPr lang="en-US" altLang="ja-JP" sz="1600" i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</a:t>
              </a:r>
              <a:r>
                <a:rPr lang="en-US" altLang="ja-JP" sz="1600" i="1" baseline="300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bar</a:t>
              </a:r>
              <a:r>
                <a:rPr lang="en-US" altLang="ja-JP" sz="1600" i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</a:t>
              </a:r>
              <a:r>
                <a:rPr lang="en-US" altLang="ja-JP" sz="1600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ja-JP" sz="1600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energy</a:t>
              </a:r>
              <a:r>
                <a:rPr lang="en-US" altLang="ja-JP" sz="1600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is taken into account.</a:t>
              </a:r>
              <a:endParaRPr lang="ja-JP" altLang="en-US" sz="105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6506" y="3277359"/>
              <a:ext cx="3056390" cy="99498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FFFF00"/>
                </a:gs>
              </a:gsLst>
              <a:lin ang="2700000" scaled="1"/>
            </a:gradFill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テキスト ボックス 21"/>
            <p:cNvSpPr txBox="1"/>
            <p:nvPr/>
          </p:nvSpPr>
          <p:spPr>
            <a:xfrm>
              <a:off x="3834361" y="3328254"/>
              <a:ext cx="3849900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176213" indent="-17621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altLang="ja-JP" sz="1400" i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E(KN)</a:t>
              </a:r>
              <a:r>
                <a:rPr lang="en-US" altLang="ja-JP" sz="1400" i="1" baseline="-250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</a:t>
              </a:r>
              <a:r>
                <a:rPr lang="en-US" altLang="ja-JP" sz="1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assumed </a:t>
              </a:r>
              <a:r>
                <a:rPr lang="en-US" altLang="ja-JP" sz="1400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 </a:t>
              </a:r>
              <a:r>
                <a:rPr lang="en-US" altLang="ja-JP" sz="1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</a:t>
              </a:r>
              <a:r>
                <a:rPr lang="en-US" altLang="ja-JP" sz="1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altLang="ja-JP" sz="1400" baseline="300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bar</a:t>
              </a:r>
              <a:r>
                <a:rPr lang="en-US" altLang="ja-JP" sz="14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ja-JP" sz="1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ja-JP" sz="1400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potential</a:t>
              </a:r>
            </a:p>
            <a:p>
              <a:pPr marL="176213" indent="-17621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altLang="ja-JP" sz="1400" i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E(KN)</a:t>
              </a:r>
              <a:r>
                <a:rPr lang="en-US" altLang="ja-JP" sz="1400" i="1" baseline="-250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Cal</a:t>
              </a:r>
              <a:r>
                <a:rPr lang="en-US" altLang="ja-JP" sz="1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calculated </a:t>
              </a:r>
              <a:r>
                <a:rPr lang="en-US" altLang="ja-JP" sz="1400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with </a:t>
              </a:r>
              <a:r>
                <a:rPr lang="en-US" altLang="ja-JP" sz="1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obtained </a:t>
              </a:r>
              <a:r>
                <a:rPr lang="en-US" altLang="ja-JP" sz="1400" i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altLang="ja-JP" sz="1400" i="1" baseline="300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altLang="ja-JP" sz="1400" i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pp</a:t>
              </a:r>
              <a:endParaRPr lang="en-US" altLang="ja-JP" sz="1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6458014" y="3874937"/>
              <a:ext cx="2245154" cy="400110"/>
            </a:xfrm>
            <a:prstGeom prst="rect">
              <a:avLst/>
            </a:prstGeom>
            <a:solidFill>
              <a:srgbClr val="FFFFCC"/>
            </a:solidFill>
            <a:effectLst>
              <a:outerShdw blurRad="508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0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E(KN)</a:t>
              </a:r>
              <a:r>
                <a:rPr lang="en-US" altLang="ja-JP" sz="2000" b="1" i="1" baseline="-25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In</a:t>
              </a:r>
              <a:r>
                <a:rPr lang="en-US" altLang="ja-JP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altLang="ja-JP" sz="20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E(KN)</a:t>
              </a:r>
              <a:r>
                <a:rPr lang="en-US" altLang="ja-JP" sz="2000" b="1" i="1" baseline="-25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Cal</a:t>
              </a:r>
              <a:endParaRPr lang="en-US" altLang="ja-JP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右矢印 27"/>
            <p:cNvSpPr/>
            <p:nvPr/>
          </p:nvSpPr>
          <p:spPr bwMode="auto">
            <a:xfrm>
              <a:off x="5471583" y="3901177"/>
              <a:ext cx="719583" cy="355599"/>
            </a:xfrm>
            <a:prstGeom prst="rightArrow">
              <a:avLst/>
            </a:prstGeom>
            <a:gradFill flip="none" rotWithShape="1">
              <a:gsLst>
                <a:gs pos="0">
                  <a:srgbClr val="0000FF">
                    <a:gamma/>
                    <a:shade val="46275"/>
                    <a:invGamma/>
                  </a:srgbClr>
                </a:gs>
                <a:gs pos="0">
                  <a:srgbClr val="00B0F0"/>
                </a:gs>
                <a:gs pos="8100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i="1">
                <a:solidFill>
                  <a:srgbClr val="000000"/>
                </a:solidFill>
              </a:endParaRPr>
            </a:p>
          </p:txBody>
        </p:sp>
      </p:grpSp>
      <p:sp>
        <p:nvSpPr>
          <p:cNvPr id="5" name="正方形/長方形 4"/>
          <p:cNvSpPr/>
          <p:nvPr/>
        </p:nvSpPr>
        <p:spPr bwMode="auto">
          <a:xfrm>
            <a:off x="47086" y="277792"/>
            <a:ext cx="9015891" cy="6539697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16536" y="3606"/>
            <a:ext cx="8359981" cy="646331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Outline: </a:t>
            </a:r>
            <a:r>
              <a:rPr lang="en-US" altLang="ja-JP" sz="3600" b="1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ccCSM+Feshbach</a:t>
            </a:r>
            <a:r>
              <a:rPr lang="en-US" altLang="ja-JP" sz="3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calc. of “K</a:t>
            </a:r>
            <a:r>
              <a:rPr lang="en-US" altLang="ja-JP" sz="3600" b="1" i="1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ja-JP" sz="3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pp”</a:t>
            </a:r>
            <a:endParaRPr lang="ja-JP" altLang="en-US" sz="24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92" y="755273"/>
            <a:ext cx="8754615" cy="160948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365" y="2405216"/>
            <a:ext cx="6328196" cy="70110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079" y="4907488"/>
            <a:ext cx="8699746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051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6884988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600" i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0" y="65782"/>
            <a:ext cx="5647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200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“K</a:t>
            </a:r>
            <a:r>
              <a:rPr lang="en-US" altLang="ja-JP" sz="3200" i="1" u="sng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ja-JP" sz="3200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pp” with SIDDHARTA value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248400" y="83403"/>
            <a:ext cx="2787943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i="1" dirty="0">
                <a:solidFill>
                  <a:srgbClr val="FFFFFF"/>
                </a:solidFill>
              </a:rPr>
              <a:t>NN pot.    : Av18 (Central)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i="1" dirty="0" err="1">
                <a:solidFill>
                  <a:srgbClr val="FFFFFF"/>
                </a:solidFill>
              </a:rPr>
              <a:t>K</a:t>
            </a:r>
            <a:r>
              <a:rPr lang="en-US" altLang="ja-JP" sz="1600" i="1" baseline="30000" dirty="0" err="1">
                <a:solidFill>
                  <a:srgbClr val="FFFFFF"/>
                </a:solidFill>
              </a:rPr>
              <a:t>bar</a:t>
            </a:r>
            <a:r>
              <a:rPr lang="en-US" altLang="ja-JP" sz="1600" i="1" dirty="0" err="1">
                <a:solidFill>
                  <a:srgbClr val="FFFFFF"/>
                </a:solidFill>
              </a:rPr>
              <a:t>N</a:t>
            </a:r>
            <a:r>
              <a:rPr lang="en-US" altLang="ja-JP" sz="1600" i="1" dirty="0">
                <a:solidFill>
                  <a:srgbClr val="FFFFFF"/>
                </a:solidFill>
              </a:rPr>
              <a:t> pot. : NRv2a-IHW pot.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i="1" dirty="0">
                <a:solidFill>
                  <a:srgbClr val="FFFFFF"/>
                </a:solidFill>
              </a:rPr>
              <a:t>                 (f</a:t>
            </a:r>
            <a:r>
              <a:rPr lang="el-GR" altLang="ja-JP" sz="1600" i="1" baseline="-25000" dirty="0">
                <a:solidFill>
                  <a:srgbClr val="FFFFFF"/>
                </a:solidFill>
              </a:rPr>
              <a:t>π</a:t>
            </a:r>
            <a:r>
              <a:rPr lang="el-GR" altLang="ja-JP" sz="1600" i="1" dirty="0">
                <a:solidFill>
                  <a:srgbClr val="FFFFFF"/>
                </a:solidFill>
              </a:rPr>
              <a:t>=</a:t>
            </a:r>
            <a:r>
              <a:rPr lang="en-US" altLang="ja-JP" sz="1600" i="1" dirty="0">
                <a:solidFill>
                  <a:srgbClr val="FFFFFF"/>
                </a:solidFill>
              </a:rPr>
              <a:t>90 - </a:t>
            </a:r>
            <a:r>
              <a:rPr lang="el-GR" altLang="ja-JP" sz="1600" i="1" dirty="0">
                <a:solidFill>
                  <a:srgbClr val="FFFFFF"/>
                </a:solidFill>
              </a:rPr>
              <a:t>1</a:t>
            </a:r>
            <a:r>
              <a:rPr lang="en-US" altLang="ja-JP" sz="1600" i="1" dirty="0">
                <a:solidFill>
                  <a:srgbClr val="FFFFFF"/>
                </a:solidFill>
              </a:rPr>
              <a:t>2</a:t>
            </a:r>
            <a:r>
              <a:rPr lang="el-GR" altLang="ja-JP" sz="1600" i="1" dirty="0">
                <a:solidFill>
                  <a:srgbClr val="FFFFFF"/>
                </a:solidFill>
              </a:rPr>
              <a:t>0</a:t>
            </a:r>
            <a:r>
              <a:rPr lang="en-US" altLang="ja-JP" sz="1600" i="1" dirty="0">
                <a:solidFill>
                  <a:srgbClr val="FFFFFF"/>
                </a:solidFill>
              </a:rPr>
              <a:t>MeV)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8800" y="1220400"/>
            <a:ext cx="9415479" cy="5666723"/>
          </a:xfrm>
          <a:prstGeom prst="rect">
            <a:avLst/>
          </a:prstGeom>
          <a:effectLst>
            <a:glow rad="228600">
              <a:schemeClr val="accent1">
                <a:satMod val="175000"/>
                <a:alpha val="80000"/>
              </a:schemeClr>
            </a:glow>
          </a:effectLst>
        </p:spPr>
      </p:pic>
      <p:grpSp>
        <p:nvGrpSpPr>
          <p:cNvPr id="10" name="グループ化 9"/>
          <p:cNvGrpSpPr/>
          <p:nvPr/>
        </p:nvGrpSpPr>
        <p:grpSpPr>
          <a:xfrm>
            <a:off x="6782769" y="5122157"/>
            <a:ext cx="1808832" cy="892121"/>
            <a:chOff x="6794344" y="5122157"/>
            <a:chExt cx="1808832" cy="892121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6794344" y="5122157"/>
              <a:ext cx="1614545" cy="369332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ja-JP" i="1" dirty="0">
                  <a:solidFill>
                    <a:srgbClr val="000000"/>
                  </a:solidFill>
                </a:rPr>
                <a:t>E(KN) = -B(K)</a:t>
              </a:r>
              <a:endParaRPr lang="ja-JP" altLang="en-US" i="1" dirty="0">
                <a:solidFill>
                  <a:srgbClr val="000000"/>
                </a:solidFill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796271" y="5644946"/>
              <a:ext cx="1806905" cy="369332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ja-JP" i="1" dirty="0">
                  <a:solidFill>
                    <a:srgbClr val="000000"/>
                  </a:solidFill>
                </a:rPr>
                <a:t>E(KN) = -B(K)/2</a:t>
              </a:r>
              <a:endParaRPr lang="ja-JP" altLang="en-US" i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7" name="テキスト ボックス 26"/>
          <p:cNvSpPr txBox="1"/>
          <p:nvPr/>
        </p:nvSpPr>
        <p:spPr>
          <a:xfrm>
            <a:off x="6786622" y="6144589"/>
            <a:ext cx="2158989" cy="369332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i="1" dirty="0">
                <a:solidFill>
                  <a:srgbClr val="000000"/>
                </a:solidFill>
              </a:rPr>
              <a:t>E(KN) = -B(K)/2 - Δ</a:t>
            </a:r>
            <a:endParaRPr lang="ja-JP" altLang="en-US" i="1" dirty="0">
              <a:solidFill>
                <a:srgbClr val="00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438042" y="3354934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altLang="ja-JP" i="1" baseline="-25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en-US" altLang="ja-JP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100</a:t>
            </a:r>
            <a:endParaRPr lang="ja-JP" altLang="en-US" sz="1400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501138" y="2707444"/>
            <a:ext cx="55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</a:t>
            </a:r>
            <a:endParaRPr lang="ja-JP" altLang="en-US" sz="1400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720101" y="251321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</a:t>
            </a:r>
            <a:endParaRPr lang="ja-JP" altLang="en-US" sz="1400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175786" y="4429603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i="1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altLang="ja-JP" i="1" baseline="-250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en-US" altLang="ja-JP" i="1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90</a:t>
            </a:r>
            <a:endParaRPr lang="ja-JP" altLang="en-US" sz="1400" i="1" dirty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375475" y="384569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i="1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ja-JP" altLang="en-US" sz="1400" i="1" dirty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316633" y="3474334"/>
            <a:ext cx="55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i="1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</a:t>
            </a:r>
            <a:endParaRPr lang="ja-JP" altLang="en-US" sz="1400" i="1" dirty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704706" y="306861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i="1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</a:t>
            </a:r>
            <a:endParaRPr lang="ja-JP" altLang="en-US" sz="1400" i="1" dirty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82880" y="743712"/>
            <a:ext cx="2956259" cy="646331"/>
          </a:xfrm>
          <a:prstGeom prst="rect">
            <a:avLst/>
          </a:prstGeom>
          <a:solidFill>
            <a:srgbClr val="FFFFCC"/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i="1" dirty="0" err="1">
                <a:solidFill>
                  <a:srgbClr val="000000"/>
                </a:solidFill>
              </a:rPr>
              <a:t>a</a:t>
            </a:r>
            <a:r>
              <a:rPr lang="en-US" altLang="ja-JP" i="1" baseline="-25000" dirty="0" err="1">
                <a:solidFill>
                  <a:srgbClr val="000000"/>
                </a:solidFill>
              </a:rPr>
              <a:t>KN</a:t>
            </a:r>
            <a:r>
              <a:rPr lang="en-US" altLang="ja-JP" i="1" dirty="0">
                <a:solidFill>
                  <a:srgbClr val="000000"/>
                </a:solidFill>
              </a:rPr>
              <a:t>(I=0) = -1.97 + i1.05 </a:t>
            </a:r>
            <a:r>
              <a:rPr lang="en-US" altLang="ja-JP" i="1" dirty="0" err="1">
                <a:solidFill>
                  <a:srgbClr val="000000"/>
                </a:solidFill>
              </a:rPr>
              <a:t>fm</a:t>
            </a:r>
            <a:endParaRPr lang="en-US" altLang="ja-JP" i="1" dirty="0">
              <a:solidFill>
                <a:srgbClr val="000000"/>
              </a:solidFill>
            </a:endParaRPr>
          </a:p>
          <a:p>
            <a:r>
              <a:rPr lang="en-US" altLang="ja-JP" i="1" dirty="0" err="1">
                <a:solidFill>
                  <a:srgbClr val="000000"/>
                </a:solidFill>
              </a:rPr>
              <a:t>a</a:t>
            </a:r>
            <a:r>
              <a:rPr lang="en-US" altLang="ja-JP" i="1" baseline="-25000" dirty="0" err="1">
                <a:solidFill>
                  <a:srgbClr val="000000"/>
                </a:solidFill>
              </a:rPr>
              <a:t>KN</a:t>
            </a:r>
            <a:r>
              <a:rPr lang="en-US" altLang="ja-JP" i="1" dirty="0">
                <a:solidFill>
                  <a:srgbClr val="000000"/>
                </a:solidFill>
              </a:rPr>
              <a:t>(I=1) =  0.57 + i0.73 </a:t>
            </a:r>
            <a:r>
              <a:rPr lang="en-US" altLang="ja-JP" i="1" dirty="0" err="1">
                <a:solidFill>
                  <a:srgbClr val="000000"/>
                </a:solidFill>
              </a:rPr>
              <a:t>fm</a:t>
            </a:r>
            <a:endParaRPr lang="ja-JP" altLang="en-US" i="1" dirty="0">
              <a:solidFill>
                <a:srgbClr val="000000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987591" y="3278013"/>
            <a:ext cx="3223226" cy="707886"/>
          </a:xfrm>
          <a:prstGeom prst="rect">
            <a:avLst/>
          </a:prstGeom>
          <a:solidFill>
            <a:srgbClr val="FFFFCC"/>
          </a:solidFill>
          <a:effectLst>
            <a:outerShdw blurRad="50800" dist="101600" dir="2700000" algn="tl" rotWithShape="0">
              <a:srgbClr val="FFFF0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i="1" u="sng" dirty="0">
                <a:solidFill>
                  <a:srgbClr val="FF0000"/>
                </a:solidFill>
              </a:rPr>
              <a:t>Particle picture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i="1" dirty="0">
                <a:solidFill>
                  <a:srgbClr val="FF0000"/>
                </a:solidFill>
              </a:rPr>
              <a:t>(B, Γ/2) = (16~19, 14~25)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969264" y="2469174"/>
            <a:ext cx="3568012" cy="707886"/>
          </a:xfrm>
          <a:prstGeom prst="rect">
            <a:avLst/>
          </a:prstGeom>
          <a:solidFill>
            <a:srgbClr val="FFFFCC"/>
          </a:solidFill>
          <a:effectLst>
            <a:outerShdw blurRad="50800" dist="101600" dir="2700000" algn="tl" rotWithShape="0">
              <a:srgbClr val="00FFFF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i="1" u="sng" dirty="0">
                <a:solidFill>
                  <a:srgbClr val="333399"/>
                </a:solidFill>
              </a:rPr>
              <a:t>Field </a:t>
            </a:r>
            <a:r>
              <a:rPr lang="en-US" altLang="ja-JP" sz="2000" i="1" u="sng" dirty="0" smtClean="0">
                <a:solidFill>
                  <a:srgbClr val="333399"/>
                </a:solidFill>
              </a:rPr>
              <a:t>picture</a:t>
            </a:r>
            <a:r>
              <a:rPr lang="ja-JP" altLang="en-US" sz="2000" i="1" u="sng" dirty="0">
                <a:solidFill>
                  <a:srgbClr val="333399"/>
                </a:solidFill>
              </a:rPr>
              <a:t> </a:t>
            </a:r>
            <a:r>
              <a:rPr lang="en-US" altLang="ja-JP" sz="2000" i="1" u="sng" dirty="0" smtClean="0">
                <a:solidFill>
                  <a:srgbClr val="333399"/>
                </a:solidFill>
              </a:rPr>
              <a:t>and </a:t>
            </a:r>
            <a:r>
              <a:rPr lang="en-US" altLang="ja-JP" sz="2000" i="1" u="sng" dirty="0" smtClean="0">
                <a:solidFill>
                  <a:srgbClr val="00B050"/>
                </a:solidFill>
              </a:rPr>
              <a:t>BGL ansatz</a:t>
            </a:r>
            <a:endParaRPr lang="en-US" altLang="ja-JP" sz="2000" i="1" u="sng" dirty="0">
              <a:solidFill>
                <a:srgbClr val="33339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i="1" dirty="0">
                <a:solidFill>
                  <a:srgbClr val="333399"/>
                </a:solidFill>
              </a:rPr>
              <a:t>(B, Γ/2) = (15~22, 10~18)</a:t>
            </a:r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064" y="4645897"/>
            <a:ext cx="2128908" cy="1956071"/>
          </a:xfrm>
          <a:prstGeom prst="rect">
            <a:avLst/>
          </a:prstGeom>
          <a:effectLst>
            <a:outerShdw blurRad="50800" dist="38100" dir="2700000" algn="tl" rotWithShape="0">
              <a:srgbClr val="00FFFF">
                <a:alpha val="40000"/>
              </a:srgbClr>
            </a:outerShdw>
          </a:effectLst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1343" y="4658993"/>
            <a:ext cx="2126164" cy="1956071"/>
          </a:xfrm>
          <a:prstGeom prst="rect">
            <a:avLst/>
          </a:prstGeom>
          <a:effectLst>
            <a:outerShdw blurRad="50800" dist="38100" dir="2700000" algn="tl" rotWithShape="0">
              <a:srgbClr val="FFFF00">
                <a:alpha val="40000"/>
              </a:srgbClr>
            </a:outerShdw>
          </a:effectLst>
        </p:spPr>
      </p:pic>
      <p:sp>
        <p:nvSpPr>
          <p:cNvPr id="43" name="テキスト ボックス 42"/>
          <p:cNvSpPr txBox="1"/>
          <p:nvPr/>
        </p:nvSpPr>
        <p:spPr>
          <a:xfrm>
            <a:off x="1535891" y="6089693"/>
            <a:ext cx="1603248" cy="400110"/>
          </a:xfrm>
          <a:prstGeom prst="rect">
            <a:avLst/>
          </a:prstGeom>
          <a:solidFill>
            <a:srgbClr val="FFFFCC"/>
          </a:solidFill>
          <a:effectLst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i="1" u="sng" dirty="0">
                <a:solidFill>
                  <a:srgbClr val="333399"/>
                </a:solidFill>
              </a:rPr>
              <a:t>Field </a:t>
            </a:r>
            <a:r>
              <a:rPr lang="en-US" altLang="ja-JP" sz="2000" i="1" u="sng" dirty="0" smtClean="0">
                <a:solidFill>
                  <a:srgbClr val="333399"/>
                </a:solidFill>
              </a:rPr>
              <a:t>picture</a:t>
            </a:r>
            <a:endParaRPr lang="en-US" altLang="ja-JP" sz="2000" i="1" u="sng" dirty="0">
              <a:solidFill>
                <a:srgbClr val="333399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788708" y="6107294"/>
            <a:ext cx="1871433" cy="400110"/>
          </a:xfrm>
          <a:prstGeom prst="rect">
            <a:avLst/>
          </a:prstGeom>
          <a:solidFill>
            <a:srgbClr val="FFFFCC"/>
          </a:solidFill>
          <a:effectLst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i="1" u="sng" dirty="0">
                <a:solidFill>
                  <a:srgbClr val="FF0000"/>
                </a:solidFill>
              </a:rPr>
              <a:t>Particle </a:t>
            </a:r>
            <a:r>
              <a:rPr lang="en-US" altLang="ja-JP" sz="2000" i="1" u="sng" dirty="0" smtClean="0">
                <a:solidFill>
                  <a:srgbClr val="FF0000"/>
                </a:solidFill>
              </a:rPr>
              <a:t>picture</a:t>
            </a:r>
            <a:endParaRPr lang="en-US" altLang="ja-JP" sz="2000" i="1" u="sng" dirty="0">
              <a:solidFill>
                <a:srgbClr val="FF0000"/>
              </a:solidFill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1258581" y="4414104"/>
            <a:ext cx="4466825" cy="2371170"/>
            <a:chOff x="1134320" y="4206240"/>
            <a:chExt cx="4466825" cy="2371170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1134320" y="4206240"/>
              <a:ext cx="4466825" cy="2371170"/>
              <a:chOff x="1134320" y="4206240"/>
              <a:chExt cx="4466825" cy="2371170"/>
            </a:xfrm>
          </p:grpSpPr>
          <p:sp>
            <p:nvSpPr>
              <p:cNvPr id="8" name="正方形/長方形 7"/>
              <p:cNvSpPr/>
              <p:nvPr/>
            </p:nvSpPr>
            <p:spPr bwMode="auto">
              <a:xfrm>
                <a:off x="1134320" y="4206240"/>
                <a:ext cx="4466825" cy="2371170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glow rad="152400">
                  <a:srgbClr val="00FF00">
                    <a:alpha val="80000"/>
                  </a:srgbClr>
                </a:glow>
                <a:outerShdw blurRad="50800" dist="139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i="1">
                  <a:solidFill>
                    <a:srgbClr val="000000"/>
                  </a:solidFill>
                </a:endParaRPr>
              </a:p>
            </p:txBody>
          </p:sp>
          <p:pic>
            <p:nvPicPr>
              <p:cNvPr id="5" name="図 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71055" y="4654597"/>
                <a:ext cx="2272106" cy="452614"/>
              </a:xfrm>
              <a:prstGeom prst="rect">
                <a:avLst/>
              </a:prstGeom>
            </p:spPr>
          </p:pic>
          <p:pic>
            <p:nvPicPr>
              <p:cNvPr id="6" name="図 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45766" y="5316645"/>
                <a:ext cx="2998024" cy="893923"/>
              </a:xfrm>
              <a:prstGeom prst="rect">
                <a:avLst/>
              </a:prstGeom>
            </p:spPr>
          </p:pic>
          <p:sp>
            <p:nvSpPr>
              <p:cNvPr id="4" name="右矢印 3"/>
              <p:cNvSpPr/>
              <p:nvPr/>
            </p:nvSpPr>
            <p:spPr bwMode="auto">
              <a:xfrm>
                <a:off x="1628448" y="5594544"/>
                <a:ext cx="625033" cy="338123"/>
              </a:xfrm>
              <a:prstGeom prst="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7" name="テキスト ボックス 6"/>
              <p:cNvSpPr txBox="1"/>
              <p:nvPr/>
            </p:nvSpPr>
            <p:spPr>
              <a:xfrm>
                <a:off x="2032567" y="6269632"/>
                <a:ext cx="35173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dirty="0" err="1">
                    <a:solidFill>
                      <a:srgbClr val="000000"/>
                    </a:solidFill>
                  </a:rPr>
                  <a:t>Barnea</a:t>
                </a:r>
                <a:r>
                  <a:rPr lang="en-US" altLang="ja-JP" sz="1400" dirty="0">
                    <a:solidFill>
                      <a:srgbClr val="000000"/>
                    </a:solidFill>
                  </a:rPr>
                  <a:t>, Gal, </a:t>
                </a:r>
                <a:r>
                  <a:rPr lang="en-US" altLang="ja-JP" sz="1400" dirty="0" err="1" smtClean="0">
                    <a:solidFill>
                      <a:srgbClr val="000000"/>
                    </a:solidFill>
                  </a:rPr>
                  <a:t>Liverts</a:t>
                </a:r>
                <a:r>
                  <a:rPr lang="en-US" altLang="ja-JP" sz="1400" dirty="0" smtClean="0">
                    <a:solidFill>
                      <a:srgbClr val="000000"/>
                    </a:solidFill>
                  </a:rPr>
                  <a:t>, </a:t>
                </a:r>
                <a:r>
                  <a:rPr lang="en-US" altLang="ja-JP" sz="1400" dirty="0">
                    <a:solidFill>
                      <a:srgbClr val="000000"/>
                    </a:solidFill>
                  </a:rPr>
                  <a:t>PLB 712, 132 (2012)</a:t>
                </a:r>
                <a:endParaRPr lang="ja-JP" altLang="en-US" sz="1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5" name="テキスト ボックス 24"/>
            <p:cNvSpPr txBox="1"/>
            <p:nvPr/>
          </p:nvSpPr>
          <p:spPr>
            <a:xfrm>
              <a:off x="1173031" y="4227472"/>
              <a:ext cx="42766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i="1" u="sng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Averaged </a:t>
              </a:r>
              <a:r>
                <a:rPr lang="en-US" altLang="ja-JP" sz="1600" i="1" u="sng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</a:t>
              </a:r>
              <a:r>
                <a:rPr lang="en-US" altLang="ja-JP" sz="1600" i="1" u="sng" baseline="300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bar</a:t>
              </a:r>
              <a:r>
                <a:rPr lang="en-US" altLang="ja-JP" sz="1600" i="1" u="sng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</a:t>
              </a:r>
              <a:r>
                <a:rPr lang="en-US" altLang="ja-JP" sz="1600" i="1" u="sng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energy in many-body system</a:t>
              </a:r>
              <a:endParaRPr lang="ja-JP" altLang="en-US" sz="1600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224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6884988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600" i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0" y="0"/>
            <a:ext cx="43726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600" i="1" u="sng" dirty="0">
                <a:solidFill>
                  <a:srgbClr val="FFFFFF"/>
                </a:solidFill>
                <a:latin typeface="Calibri" pitchFamily="34" charset="0"/>
              </a:rPr>
              <a:t>NN correlation density</a:t>
            </a:r>
            <a:endParaRPr lang="ja-JP" altLang="en-US" sz="2800" i="1" u="sng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791758" y="2362200"/>
            <a:ext cx="7361642" cy="4419600"/>
            <a:chOff x="791758" y="2362200"/>
            <a:chExt cx="7361642" cy="4419600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1758" y="2362200"/>
              <a:ext cx="7361642" cy="4419600"/>
            </a:xfrm>
            <a:prstGeom prst="rect">
              <a:avLst/>
            </a:prstGeom>
          </p:spPr>
        </p:pic>
        <p:sp>
          <p:nvSpPr>
            <p:cNvPr id="33" name="テキスト ボックス 32"/>
            <p:cNvSpPr txBox="1"/>
            <p:nvPr/>
          </p:nvSpPr>
          <p:spPr>
            <a:xfrm>
              <a:off x="3558696" y="3352799"/>
              <a:ext cx="11657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8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Re</a:t>
              </a:r>
              <a:r>
                <a:rPr lang="en-US" altLang="ja-JP" sz="2800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ja-JP" sz="2800" i="1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ρ</a:t>
              </a:r>
              <a:r>
                <a:rPr lang="en-US" altLang="ja-JP" sz="2800" i="1" baseline="-250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NN</a:t>
              </a:r>
              <a:endParaRPr lang="ja-JP" altLang="en-US" sz="2800" i="1" baseline="-250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2895600" y="4495800"/>
              <a:ext cx="11673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8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Im</a:t>
              </a:r>
              <a:r>
                <a:rPr lang="en-US" altLang="ja-JP" sz="2800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ja-JP" sz="2800" i="1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ρ</a:t>
              </a:r>
              <a:r>
                <a:rPr lang="en-US" altLang="ja-JP" sz="2800" i="1" baseline="-2500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NN</a:t>
              </a:r>
              <a:endParaRPr lang="ja-JP" altLang="en-US" sz="2800" i="1" baseline="-250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3" name="下矢印 12"/>
          <p:cNvSpPr/>
          <p:nvPr/>
        </p:nvSpPr>
        <p:spPr bwMode="auto">
          <a:xfrm>
            <a:off x="2057400" y="2895599"/>
            <a:ext cx="457200" cy="2133600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2000">
                <a:schemeClr val="accent6">
                  <a:lumMod val="20000"/>
                  <a:lumOff val="80000"/>
                </a:schemeClr>
              </a:gs>
              <a:gs pos="53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762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i="1">
              <a:solidFill>
                <a:srgbClr val="000000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807525" y="2524779"/>
            <a:ext cx="2764475" cy="523220"/>
          </a:xfrm>
          <a:prstGeom prst="rect">
            <a:avLst/>
          </a:prstGeom>
          <a:solidFill>
            <a:srgbClr val="FFFF00"/>
          </a:solidFill>
          <a:effectLst>
            <a:glow rad="228600">
              <a:srgbClr val="FFFF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NN repulsive core</a:t>
            </a:r>
            <a:endParaRPr lang="ja-JP" altLang="en-US" sz="2800" i="1" baseline="-25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248400" y="83403"/>
            <a:ext cx="2763064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i="1" dirty="0">
                <a:solidFill>
                  <a:srgbClr val="FFFFFF"/>
                </a:solidFill>
              </a:rPr>
              <a:t>NN pot.    : Av18 (Central)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i="1" dirty="0" err="1">
                <a:solidFill>
                  <a:srgbClr val="FFFFFF"/>
                </a:solidFill>
              </a:rPr>
              <a:t>K</a:t>
            </a:r>
            <a:r>
              <a:rPr lang="en-US" altLang="ja-JP" sz="1600" i="1" baseline="30000" dirty="0" err="1">
                <a:solidFill>
                  <a:srgbClr val="FFFFFF"/>
                </a:solidFill>
              </a:rPr>
              <a:t>bar</a:t>
            </a:r>
            <a:r>
              <a:rPr lang="en-US" altLang="ja-JP" sz="1600" i="1" dirty="0" err="1">
                <a:solidFill>
                  <a:srgbClr val="FFFFFF"/>
                </a:solidFill>
              </a:rPr>
              <a:t>N</a:t>
            </a:r>
            <a:r>
              <a:rPr lang="en-US" altLang="ja-JP" sz="1600" i="1" dirty="0">
                <a:solidFill>
                  <a:srgbClr val="FFFFFF"/>
                </a:solidFill>
              </a:rPr>
              <a:t> pot. : NRv2c potential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i="1" dirty="0">
                <a:solidFill>
                  <a:srgbClr val="FFFFFF"/>
                </a:solidFill>
              </a:rPr>
              <a:t>             f</a:t>
            </a:r>
            <a:r>
              <a:rPr lang="en-US" altLang="ja-JP" sz="1600" i="1" baseline="-25000" dirty="0">
                <a:solidFill>
                  <a:srgbClr val="FFFFFF"/>
                </a:solidFill>
              </a:rPr>
              <a:t>π</a:t>
            </a:r>
            <a:r>
              <a:rPr lang="en-US" altLang="ja-JP" sz="1600" i="1" dirty="0">
                <a:solidFill>
                  <a:srgbClr val="FFFFFF"/>
                </a:solidFill>
              </a:rPr>
              <a:t>=110, Particle </a:t>
            </a:r>
            <a:r>
              <a:rPr lang="en-US" altLang="ja-JP" sz="1600" i="1" dirty="0" err="1">
                <a:solidFill>
                  <a:srgbClr val="FFFFFF"/>
                </a:solidFill>
              </a:rPr>
              <a:t>pict</a:t>
            </a:r>
            <a:r>
              <a:rPr lang="en-US" altLang="ja-JP" sz="1600" i="1" dirty="0">
                <a:solidFill>
                  <a:srgbClr val="FFFFFF"/>
                </a:solidFill>
              </a:rPr>
              <a:t>.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5943600" y="2743200"/>
            <a:ext cx="1752600" cy="1676400"/>
            <a:chOff x="6096000" y="3200399"/>
            <a:chExt cx="1752600" cy="1676400"/>
          </a:xfrm>
        </p:grpSpPr>
        <p:sp>
          <p:nvSpPr>
            <p:cNvPr id="20" name="円/楕円 19"/>
            <p:cNvSpPr>
              <a:spLocks noChangeAspect="1"/>
            </p:cNvSpPr>
            <p:nvPr/>
          </p:nvSpPr>
          <p:spPr bwMode="auto">
            <a:xfrm>
              <a:off x="6096000" y="4343399"/>
              <a:ext cx="533400" cy="533400"/>
            </a:xfrm>
            <a:prstGeom prst="ellipse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i="1">
                <a:solidFill>
                  <a:srgbClr val="000000"/>
                </a:solidFill>
              </a:endParaRPr>
            </a:p>
          </p:txBody>
        </p:sp>
        <p:sp>
          <p:nvSpPr>
            <p:cNvPr id="21" name="円/楕円 20"/>
            <p:cNvSpPr>
              <a:spLocks noChangeAspect="1"/>
            </p:cNvSpPr>
            <p:nvPr/>
          </p:nvSpPr>
          <p:spPr bwMode="auto">
            <a:xfrm>
              <a:off x="7315200" y="3733799"/>
              <a:ext cx="533400" cy="533400"/>
            </a:xfrm>
            <a:prstGeom prst="ellipse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i="1">
                <a:solidFill>
                  <a:srgbClr val="000000"/>
                </a:solidFill>
              </a:endParaRPr>
            </a:p>
          </p:txBody>
        </p:sp>
        <p:sp>
          <p:nvSpPr>
            <p:cNvPr id="22" name="円/楕円 21"/>
            <p:cNvSpPr>
              <a:spLocks noChangeAspect="1"/>
            </p:cNvSpPr>
            <p:nvPr/>
          </p:nvSpPr>
          <p:spPr bwMode="auto">
            <a:xfrm>
              <a:off x="6477000" y="3200399"/>
              <a:ext cx="533400" cy="533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i="1">
                <a:solidFill>
                  <a:srgbClr val="000000"/>
                </a:solidFill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6108848" y="434339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800" i="1" dirty="0">
                  <a:solidFill>
                    <a:srgbClr val="000000"/>
                  </a:solidFill>
                </a:rPr>
                <a:t>N</a:t>
              </a:r>
              <a:endParaRPr lang="ja-JP" altLang="en-US" sz="2800" i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7315200" y="373379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800" i="1" dirty="0">
                  <a:solidFill>
                    <a:srgbClr val="000000"/>
                  </a:solidFill>
                </a:rPr>
                <a:t>N</a:t>
              </a:r>
              <a:endParaRPr lang="ja-JP" altLang="en-US" sz="2800" i="1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6393037" y="3200399"/>
              <a:ext cx="686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i="1" dirty="0" err="1">
                  <a:solidFill>
                    <a:srgbClr val="FFFFFF"/>
                  </a:solidFill>
                </a:rPr>
                <a:t>K</a:t>
              </a:r>
              <a:r>
                <a:rPr lang="en-US" altLang="ja-JP" sz="2400" i="1" baseline="30000" dirty="0" err="1">
                  <a:solidFill>
                    <a:srgbClr val="FFFFFF"/>
                  </a:solidFill>
                </a:rPr>
                <a:t>bar</a:t>
              </a:r>
              <a:endParaRPr lang="ja-JP" altLang="en-US" sz="2400" i="1" baseline="30000" dirty="0">
                <a:solidFill>
                  <a:srgbClr val="FFFFFF"/>
                </a:solidFill>
              </a:endParaRPr>
            </a:p>
          </p:txBody>
        </p:sp>
        <p:cxnSp>
          <p:nvCxnSpPr>
            <p:cNvPr id="7" name="直線コネクタ 6"/>
            <p:cNvCxnSpPr/>
            <p:nvPr/>
          </p:nvCxnSpPr>
          <p:spPr bwMode="auto">
            <a:xfrm flipH="1">
              <a:off x="6629400" y="4114799"/>
              <a:ext cx="685800" cy="38100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" name="テキスト ボックス 29"/>
          <p:cNvSpPr txBox="1"/>
          <p:nvPr/>
        </p:nvSpPr>
        <p:spPr>
          <a:xfrm>
            <a:off x="703181" y="5867400"/>
            <a:ext cx="8218917" cy="830997"/>
          </a:xfrm>
          <a:prstGeom prst="rect">
            <a:avLst/>
          </a:prstGeom>
          <a:solidFill>
            <a:srgbClr val="FFFFCC"/>
          </a:solidFill>
          <a:effectLst>
            <a:glow rad="228600">
              <a:srgbClr val="FFFF00">
                <a:alpha val="90000"/>
              </a:srgbClr>
            </a:glow>
          </a:effectLst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NN distance = 2.1 - </a:t>
            </a:r>
            <a:r>
              <a:rPr lang="en-US" altLang="ja-JP" sz="24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ja-JP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0.3 </a:t>
            </a:r>
            <a:r>
              <a:rPr lang="en-US" altLang="ja-JP" sz="24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endParaRPr lang="en-US" altLang="ja-JP" sz="2400" i="1" baseline="-25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ja-JP" sz="2400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~ Mean distance of 2N in nuclear matter at </a:t>
            </a:r>
            <a:r>
              <a:rPr lang="en-US" altLang="ja-JP" sz="24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normal density</a:t>
            </a:r>
            <a:r>
              <a:rPr lang="en-US" altLang="ja-JP" sz="2400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3072" y="740020"/>
            <a:ext cx="9230144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0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-26988"/>
            <a:ext cx="9144000" cy="6884988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endParaRPr lang="ja-JP" altLang="ja-JP" sz="16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259631" y="5770370"/>
            <a:ext cx="69236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Double pole of “K</a:t>
            </a:r>
            <a:r>
              <a:rPr lang="en-US" altLang="ja-JP" sz="4800" b="1" i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en-US" altLang="ja-JP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pp”?</a:t>
            </a:r>
            <a:endParaRPr lang="en-US" altLang="ja-JP" sz="4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3590637" y="3505875"/>
            <a:ext cx="3656486" cy="1675843"/>
            <a:chOff x="3590637" y="4068098"/>
            <a:chExt cx="3656486" cy="1675843"/>
          </a:xfrm>
        </p:grpSpPr>
        <p:sp>
          <p:nvSpPr>
            <p:cNvPr id="16" name="円/楕円 15"/>
            <p:cNvSpPr>
              <a:spLocks noChangeAspect="1"/>
            </p:cNvSpPr>
            <p:nvPr/>
          </p:nvSpPr>
          <p:spPr>
            <a:xfrm>
              <a:off x="3590637" y="4068098"/>
              <a:ext cx="1675843" cy="1675843"/>
            </a:xfrm>
            <a:prstGeom prst="ellipse">
              <a:avLst/>
            </a:prstGeom>
            <a:gradFill>
              <a:gsLst>
                <a:gs pos="100000">
                  <a:schemeClr val="bg1">
                    <a:alpha val="20000"/>
                  </a:schemeClr>
                </a:gs>
                <a:gs pos="0">
                  <a:srgbClr val="FF0000">
                    <a:alpha val="40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円/楕円 16"/>
            <p:cNvSpPr>
              <a:spLocks noChangeAspect="1"/>
            </p:cNvSpPr>
            <p:nvPr/>
          </p:nvSpPr>
          <p:spPr>
            <a:xfrm>
              <a:off x="5571280" y="4068098"/>
              <a:ext cx="1675843" cy="1675843"/>
            </a:xfrm>
            <a:prstGeom prst="ellipse">
              <a:avLst/>
            </a:pr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rgbClr val="FF0000">
                    <a:alpha val="40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5037880" y="4433789"/>
              <a:ext cx="908936" cy="964372"/>
            </a:xfrm>
            <a:prstGeom prst="ellipse">
              <a:avLst/>
            </a:prstGeom>
            <a:gradFill>
              <a:gsLst>
                <a:gs pos="100000">
                  <a:schemeClr val="bg1">
                    <a:alpha val="40000"/>
                  </a:schemeClr>
                </a:gs>
                <a:gs pos="35000">
                  <a:srgbClr val="FFFF00">
                    <a:alpha val="70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2408091" y="2485370"/>
            <a:ext cx="3656486" cy="1675843"/>
            <a:chOff x="2743757" y="2792950"/>
            <a:chExt cx="3656486" cy="1675843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2743757" y="2792950"/>
              <a:ext cx="1675843" cy="1675843"/>
              <a:chOff x="2743757" y="4613536"/>
              <a:chExt cx="1675843" cy="1675843"/>
            </a:xfrm>
            <a:effectLst>
              <a:outerShdw blurRad="50800" dist="139700" dir="2700000" algn="tl" rotWithShape="0">
                <a:prstClr val="black">
                  <a:alpha val="90000"/>
                </a:prstClr>
              </a:outerShdw>
            </a:effectLst>
          </p:grpSpPr>
          <p:sp>
            <p:nvSpPr>
              <p:cNvPr id="27" name="円/楕円 26"/>
              <p:cNvSpPr>
                <a:spLocks noChangeAspect="1"/>
              </p:cNvSpPr>
              <p:nvPr/>
            </p:nvSpPr>
            <p:spPr>
              <a:xfrm>
                <a:off x="2743757" y="4613536"/>
                <a:ext cx="1675843" cy="1675843"/>
              </a:xfrm>
              <a:prstGeom prst="ellipse">
                <a:avLst/>
              </a:prstGeom>
              <a:gradFill>
                <a:gsLst>
                  <a:gs pos="100000">
                    <a:srgbClr val="FF0000">
                      <a:alpha val="30000"/>
                    </a:srgbClr>
                  </a:gs>
                  <a:gs pos="25000">
                    <a:schemeClr val="bg1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solidFill>
                  <a:srgbClr val="FF0000">
                    <a:alpha val="30000"/>
                  </a:srgbClr>
                </a:solidFill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Text Box 5"/>
              <p:cNvSpPr txBox="1">
                <a:spLocks noChangeAspect="1" noChangeArrowheads="1"/>
              </p:cNvSpPr>
              <p:nvPr/>
            </p:nvSpPr>
            <p:spPr bwMode="auto">
              <a:xfrm>
                <a:off x="3276600" y="5021759"/>
                <a:ext cx="561372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4800" b="1" i="1" dirty="0">
                    <a:solidFill>
                      <a:srgbClr val="FFFFFF">
                        <a:lumMod val="6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P</a:t>
                </a:r>
                <a:endParaRPr lang="ja-JP" altLang="en-US" sz="2800" b="1" i="1" dirty="0">
                  <a:solidFill>
                    <a:srgbClr val="FFFFFF">
                      <a:lumMod val="6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1" name="グループ化 20"/>
            <p:cNvGrpSpPr/>
            <p:nvPr/>
          </p:nvGrpSpPr>
          <p:grpSpPr>
            <a:xfrm>
              <a:off x="4724400" y="2792950"/>
              <a:ext cx="1675843" cy="1675843"/>
              <a:chOff x="4724400" y="4613536"/>
              <a:chExt cx="1675843" cy="1675843"/>
            </a:xfrm>
            <a:effectLst>
              <a:outerShdw blurRad="50800" dist="139700" dir="2700000" algn="tl" rotWithShape="0">
                <a:prstClr val="black">
                  <a:alpha val="90000"/>
                </a:prstClr>
              </a:outerShdw>
            </a:effectLst>
          </p:grpSpPr>
          <p:sp>
            <p:nvSpPr>
              <p:cNvPr id="25" name="円/楕円 24"/>
              <p:cNvSpPr>
                <a:spLocks noChangeAspect="1"/>
              </p:cNvSpPr>
              <p:nvPr/>
            </p:nvSpPr>
            <p:spPr>
              <a:xfrm>
                <a:off x="4724400" y="4613536"/>
                <a:ext cx="1675843" cy="1675843"/>
              </a:xfrm>
              <a:prstGeom prst="ellipse">
                <a:avLst/>
              </a:prstGeom>
              <a:gradFill>
                <a:gsLst>
                  <a:gs pos="100000">
                    <a:srgbClr val="FF0000">
                      <a:alpha val="30000"/>
                    </a:srgbClr>
                  </a:gs>
                  <a:gs pos="25000">
                    <a:schemeClr val="bg1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solidFill>
                  <a:srgbClr val="FF0000">
                    <a:alpha val="30000"/>
                  </a:srgbClr>
                </a:solidFill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Text Box 5"/>
              <p:cNvSpPr txBox="1">
                <a:spLocks noChangeAspect="1" noChangeArrowheads="1"/>
              </p:cNvSpPr>
              <p:nvPr/>
            </p:nvSpPr>
            <p:spPr bwMode="auto">
              <a:xfrm>
                <a:off x="5334000" y="5029200"/>
                <a:ext cx="561372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4800" b="1" i="1" dirty="0">
                    <a:solidFill>
                      <a:srgbClr val="FFFFFF">
                        <a:lumMod val="6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P</a:t>
                </a:r>
                <a:endParaRPr lang="ja-JP" altLang="en-US" sz="1600" b="1" i="1" dirty="0">
                  <a:solidFill>
                    <a:srgbClr val="FFFFFF">
                      <a:lumMod val="6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2" name="グループ化 55"/>
            <p:cNvGrpSpPr>
              <a:grpSpLocks noChangeAspect="1"/>
            </p:cNvGrpSpPr>
            <p:nvPr/>
          </p:nvGrpSpPr>
          <p:grpSpPr>
            <a:xfrm>
              <a:off x="4191000" y="3158641"/>
              <a:ext cx="908936" cy="964372"/>
              <a:chOff x="6877532" y="1726966"/>
              <a:chExt cx="864096" cy="864096"/>
            </a:xfrm>
            <a:effectLst>
              <a:glow rad="228600">
                <a:srgbClr val="FFC000">
                  <a:alpha val="40000"/>
                </a:srgbClr>
              </a:glow>
            </a:effectLst>
          </p:grpSpPr>
          <p:sp>
            <p:nvSpPr>
              <p:cNvPr id="23" name="円/楕円 22"/>
              <p:cNvSpPr/>
              <p:nvPr/>
            </p:nvSpPr>
            <p:spPr>
              <a:xfrm>
                <a:off x="6877532" y="1726966"/>
                <a:ext cx="864096" cy="864096"/>
              </a:xfrm>
              <a:prstGeom prst="ellipse">
                <a:avLst/>
              </a:prstGeom>
              <a:gradFill>
                <a:gsLst>
                  <a:gs pos="100000">
                    <a:srgbClr val="FFFF66">
                      <a:alpha val="30000"/>
                    </a:srgbClr>
                  </a:gs>
                  <a:gs pos="14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solidFill>
                  <a:srgbClr val="FFFF66">
                    <a:alpha val="30000"/>
                  </a:srgb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Text Box 5"/>
              <p:cNvSpPr txBox="1">
                <a:spLocks noChangeArrowheads="1"/>
              </p:cNvSpPr>
              <p:nvPr/>
            </p:nvSpPr>
            <p:spPr bwMode="auto">
              <a:xfrm>
                <a:off x="7022414" y="1840019"/>
                <a:ext cx="670831" cy="634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4000" b="1" dirty="0">
                    <a:solidFill>
                      <a:srgbClr val="FFFFFF">
                        <a:lumMod val="6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cs typeface="Times New Roman" pitchFamily="18" charset="0"/>
                  </a:rPr>
                  <a:t>K</a:t>
                </a:r>
                <a:r>
                  <a:rPr lang="en-US" altLang="ja-JP" sz="4000" b="1" baseline="30000" dirty="0">
                    <a:solidFill>
                      <a:srgbClr val="FFFFFF">
                        <a:lumMod val="6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cs typeface="Times New Roman" pitchFamily="18" charset="0"/>
                  </a:rPr>
                  <a:t>-</a:t>
                </a:r>
                <a:endParaRPr lang="ja-JP" altLang="en-US" sz="2000" b="1" baseline="30000" dirty="0">
                  <a:solidFill>
                    <a:srgbClr val="FFFFFF">
                      <a:lumMod val="6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9" name="テキスト ボックス 28"/>
          <p:cNvSpPr txBox="1"/>
          <p:nvPr/>
        </p:nvSpPr>
        <p:spPr>
          <a:xfrm>
            <a:off x="497712" y="238937"/>
            <a:ext cx="81022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  <a:cs typeface="Arial" panose="020B0604020202020204" pitchFamily="34" charset="0"/>
              </a:rPr>
              <a:t>3. “K</a:t>
            </a:r>
            <a:r>
              <a:rPr lang="en-US" altLang="ja-JP" sz="4800" b="1" i="1" u="sng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  <a:cs typeface="Arial" panose="020B0604020202020204" pitchFamily="34" charset="0"/>
              </a:rPr>
              <a:t>-</a:t>
            </a:r>
            <a:r>
              <a:rPr lang="en-US" altLang="ja-JP" sz="4800" b="1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  <a:cs typeface="Arial" panose="020B0604020202020204" pitchFamily="34" charset="0"/>
              </a:rPr>
              <a:t>pp” investigated with </a:t>
            </a:r>
            <a:br>
              <a:rPr lang="en-US" altLang="ja-JP" sz="4800" b="1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  <a:cs typeface="Arial" panose="020B0604020202020204" pitchFamily="34" charset="0"/>
              </a:rPr>
            </a:br>
            <a:r>
              <a:rPr lang="en-US" altLang="ja-JP" sz="4800" b="1" i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  <a:cs typeface="Arial" panose="020B0604020202020204" pitchFamily="34" charset="0"/>
              </a:rPr>
              <a:t>ccCSM+Feshbach</a:t>
            </a:r>
            <a:r>
              <a:rPr lang="en-US" altLang="ja-JP" sz="4800" b="1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  <a:cs typeface="Arial" panose="020B0604020202020204" pitchFamily="34" charset="0"/>
              </a:rPr>
              <a:t> method</a:t>
            </a:r>
          </a:p>
        </p:txBody>
      </p:sp>
    </p:spTree>
    <p:extLst>
      <p:ext uri="{BB962C8B-B14F-4D97-AF65-F5344CB8AC3E}">
        <p14:creationId xmlns:p14="http://schemas.microsoft.com/office/powerpoint/2010/main" val="18122152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6884988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600" i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8732" y="-24384"/>
            <a:ext cx="5495415" cy="769441"/>
          </a:xfrm>
          <a:prstGeom prst="rect">
            <a:avLst/>
          </a:prstGeom>
          <a:solidFill>
            <a:schemeClr val="accent2">
              <a:alpha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44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Double pole of “K</a:t>
            </a:r>
            <a:r>
              <a:rPr lang="en-US" altLang="ja-JP" sz="4400" b="1" i="1" u="sng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</a:t>
            </a:r>
            <a:r>
              <a:rPr lang="en-US" altLang="ja-JP" sz="44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pp”?</a:t>
            </a:r>
            <a:endParaRPr lang="ja-JP" altLang="en-US" sz="4400" b="1" i="1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812" y="952772"/>
            <a:ext cx="7404440" cy="581428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238940" y="6324600"/>
            <a:ext cx="12170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 E(KN)</a:t>
            </a:r>
            <a:r>
              <a:rPr lang="en-US" altLang="ja-JP" i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endParaRPr lang="ja-JP" altLang="en-US" i="1" baseline="-2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897644" y="3452860"/>
            <a:ext cx="1217000" cy="369332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altLang="ja-JP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E(KN)</a:t>
            </a:r>
            <a:r>
              <a:rPr lang="en-US" altLang="ja-JP" i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endParaRPr lang="ja-JP" altLang="en-US" i="1" baseline="-2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860812" y="387096"/>
            <a:ext cx="218482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Chiral pot.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i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ja-JP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=110 </a:t>
            </a:r>
            <a:r>
              <a:rPr lang="en-US" altLang="ja-JP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MeV, Martin)</a:t>
            </a:r>
            <a:endParaRPr lang="en-US" altLang="ja-JP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 picture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139972" y="6336792"/>
            <a:ext cx="8771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ja-JP" altLang="en-US" i="1" baseline="-25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79832" y="4410456"/>
            <a:ext cx="3952236" cy="1551587"/>
            <a:chOff x="70104" y="3934968"/>
            <a:chExt cx="3952236" cy="1551587"/>
          </a:xfrm>
        </p:grpSpPr>
        <p:sp>
          <p:nvSpPr>
            <p:cNvPr id="36" name="テキスト ボックス 35"/>
            <p:cNvSpPr txBox="1"/>
            <p:nvPr/>
          </p:nvSpPr>
          <p:spPr>
            <a:xfrm>
              <a:off x="3376009" y="4840224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3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★</a:t>
              </a: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70104" y="3934968"/>
              <a:ext cx="2544286" cy="1361911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</a:ln>
            <a:effectLst>
              <a:outerShdw blurRad="508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Δ=0 at E(KN)=(29, 14)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ja-JP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u="sng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Self-consistent solution: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ja-JP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B(KNN) =   27.3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Γ/2         =   18.9 MeV</a:t>
              </a:r>
            </a:p>
          </p:txBody>
        </p:sp>
        <p:cxnSp>
          <p:nvCxnSpPr>
            <p:cNvPr id="8" name="直線矢印コネクタ 7"/>
            <p:cNvCxnSpPr>
              <a:stCxn id="37" idx="3"/>
            </p:cNvCxnSpPr>
            <p:nvPr/>
          </p:nvCxnSpPr>
          <p:spPr bwMode="auto">
            <a:xfrm>
              <a:off x="2614390" y="4615924"/>
              <a:ext cx="1002812" cy="468140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40" name="テキスト ボックス 39"/>
          <p:cNvSpPr txBox="1"/>
          <p:nvPr/>
        </p:nvSpPr>
        <p:spPr>
          <a:xfrm>
            <a:off x="5190764" y="2014728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ja-JP" altLang="en-US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4309241" y="2535936"/>
            <a:ext cx="3147015" cy="2282407"/>
            <a:chOff x="3516761" y="2535936"/>
            <a:chExt cx="3147015" cy="2282407"/>
          </a:xfrm>
        </p:grpSpPr>
        <p:sp>
          <p:nvSpPr>
            <p:cNvPr id="39" name="テキスト ボックス 38"/>
            <p:cNvSpPr txBox="1"/>
            <p:nvPr/>
          </p:nvSpPr>
          <p:spPr>
            <a:xfrm>
              <a:off x="3516761" y="3456432"/>
              <a:ext cx="3147015" cy="1361911"/>
            </a:xfrm>
            <a:prstGeom prst="rect">
              <a:avLst/>
            </a:prstGeom>
            <a:solidFill>
              <a:schemeClr val="accent6">
                <a:lumMod val="75000"/>
                <a:alpha val="70000"/>
              </a:schemeClr>
            </a:solidFill>
            <a:ln w="19050">
              <a:solidFill>
                <a:srgbClr val="FFFF00"/>
              </a:solidFill>
            </a:ln>
            <a:effectLst>
              <a:outerShdw blurRad="508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Δ=10 at E(KN)=(58, 64)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ja-JP" sz="105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b="1" i="1" u="sng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Nearly self-consistent </a:t>
              </a:r>
              <a:r>
                <a:rPr lang="en-US" altLang="ja-JP" b="1" i="1" u="sng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solution: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altLang="ja-JP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B(KNN) =   79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Γ/2         =   98 MeV</a:t>
              </a:r>
            </a:p>
          </p:txBody>
        </p:sp>
        <p:cxnSp>
          <p:nvCxnSpPr>
            <p:cNvPr id="10" name="直線矢印コネクタ 9"/>
            <p:cNvCxnSpPr>
              <a:stCxn id="39" idx="0"/>
            </p:cNvCxnSpPr>
            <p:nvPr/>
          </p:nvCxnSpPr>
          <p:spPr bwMode="auto">
            <a:xfrm flipH="1" flipV="1">
              <a:off x="4663465" y="2535936"/>
              <a:ext cx="426804" cy="920496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774" y="901609"/>
            <a:ext cx="3849024" cy="125302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FFFF00"/>
              </a:gs>
            </a:gsLst>
            <a:lin ang="2700000" scaled="1"/>
          </a:gradFill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テキスト ボックス 34"/>
          <p:cNvSpPr txBox="1"/>
          <p:nvPr/>
        </p:nvSpPr>
        <p:spPr>
          <a:xfrm>
            <a:off x="195072" y="2316480"/>
            <a:ext cx="3793362" cy="1000274"/>
          </a:xfrm>
          <a:prstGeom prst="rect">
            <a:avLst/>
          </a:prstGeom>
          <a:solidFill>
            <a:srgbClr val="008000">
              <a:alpha val="69804"/>
            </a:srgbClr>
          </a:solidFill>
          <a:ln w="25400">
            <a:solidFill>
              <a:srgbClr val="FFFF00"/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ja-JP" sz="6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Indicator of self-consistency</a:t>
            </a:r>
            <a:r>
              <a:rPr lang="en-US" altLang="ja-JP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ja-JP" sz="9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Δ=|E(KN)</a:t>
            </a:r>
            <a:r>
              <a:rPr lang="en-US" altLang="ja-JP" sz="2000" b="1" i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Cal</a:t>
            </a:r>
            <a:r>
              <a:rPr lang="en-US" altLang="ja-JP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– E(KN)</a:t>
            </a:r>
            <a:r>
              <a:rPr lang="en-US" altLang="ja-JP" sz="2000" b="1" i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In</a:t>
            </a:r>
            <a:r>
              <a:rPr lang="en-US" altLang="ja-JP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|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600" b="1" i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360699" y="5309616"/>
            <a:ext cx="5808770" cy="1446550"/>
          </a:xfrm>
          <a:prstGeom prst="rect">
            <a:avLst/>
          </a:prstGeom>
          <a:solidFill>
            <a:srgbClr val="FF00FF">
              <a:alpha val="70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altLang="ja-JP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“Candidate” of self-consistent solution:</a:t>
            </a:r>
            <a:r>
              <a:rPr lang="en-US" altLang="ja-JP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US" altLang="ja-JP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altLang="ja-JP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</a:t>
            </a:r>
            <a:r>
              <a:rPr lang="en-US" altLang="ja-JP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</a:t>
            </a:r>
            <a:r>
              <a:rPr lang="en-US" altLang="ja-JP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</a:t>
            </a:r>
            <a:r>
              <a:rPr lang="en-US" altLang="ja-JP" sz="2400" b="1" i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KNN</a:t>
            </a:r>
            <a:r>
              <a:rPr lang="en-US" altLang="ja-JP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el-GR" altLang="ja-JP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Γ/2) = (62</a:t>
            </a:r>
            <a:r>
              <a:rPr lang="ja-JP" altLang="el-GR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～</a:t>
            </a:r>
            <a:r>
              <a:rPr lang="el-GR" altLang="ja-JP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79, 74</a:t>
            </a:r>
            <a:r>
              <a:rPr lang="ja-JP" altLang="el-GR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～</a:t>
            </a:r>
            <a:r>
              <a:rPr lang="el-GR" altLang="ja-JP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104) </a:t>
            </a:r>
            <a:r>
              <a:rPr lang="en-US" altLang="ja-JP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MeV</a:t>
            </a:r>
            <a:r>
              <a:rPr lang="en-US" altLang="ja-JP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endParaRPr lang="en-US" altLang="ja-JP" sz="2400" b="1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                     for </a:t>
            </a:r>
            <a:r>
              <a:rPr lang="en-US" altLang="ja-JP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</a:t>
            </a:r>
            <a:r>
              <a:rPr lang="el-GR" altLang="ja-JP" sz="2000" b="1" i="1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π</a:t>
            </a:r>
            <a:r>
              <a:rPr lang="el-GR" altLang="ja-JP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=90</a:t>
            </a:r>
            <a:r>
              <a:rPr lang="ja-JP" altLang="el-GR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～</a:t>
            </a:r>
            <a:r>
              <a:rPr lang="el-GR" altLang="ja-JP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120 </a:t>
            </a:r>
            <a:r>
              <a:rPr lang="en-US" altLang="ja-JP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MeV </a:t>
            </a:r>
            <a:r>
              <a:rPr lang="en-US" altLang="ja-JP" sz="2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(Martin const.)</a:t>
            </a:r>
            <a:r>
              <a:rPr lang="en-US" altLang="ja-JP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/>
            </a:r>
            <a:br>
              <a:rPr lang="en-US" altLang="ja-JP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altLang="ja-JP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               </a:t>
            </a:r>
            <a:r>
              <a:rPr lang="en-US" altLang="ja-JP" sz="2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               </a:t>
            </a:r>
            <a:r>
              <a:rPr lang="en-US" altLang="ja-JP" sz="20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only with </a:t>
            </a:r>
            <a:r>
              <a:rPr lang="en-US" altLang="ja-JP" sz="2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Particle picture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64872" y="5737881"/>
            <a:ext cx="1933543" cy="461665"/>
          </a:xfrm>
          <a:prstGeom prst="rect">
            <a:avLst/>
          </a:prstGeom>
          <a:solidFill>
            <a:srgbClr val="FFFF66"/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24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pole?</a:t>
            </a:r>
            <a:endParaRPr kumimoji="1" lang="ja-JP" altLang="en-US" sz="24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900448" y="4559193"/>
            <a:ext cx="2036135" cy="461665"/>
          </a:xfrm>
          <a:prstGeom prst="rect">
            <a:avLst/>
          </a:prstGeom>
          <a:solidFill>
            <a:srgbClr val="008000">
              <a:alpha val="89804"/>
            </a:srgbClr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sz="2400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Low</a:t>
            </a:r>
            <a:r>
              <a:rPr kumimoji="1" lang="en-US" altLang="ja-JP" sz="2400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er pole??</a:t>
            </a:r>
            <a:endParaRPr kumimoji="1" lang="ja-JP" altLang="en-US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81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9" grpId="0" animBg="1"/>
      <p:bldP spid="3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6884988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600" i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24384" y="0"/>
            <a:ext cx="72063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3600" i="1" u="sng" dirty="0" smtClean="0">
                <a:solidFill>
                  <a:srgbClr val="FFFFFF"/>
                </a:solidFill>
                <a:latin typeface="Calibri" pitchFamily="34" charset="0"/>
              </a:rPr>
              <a:t>Comparison of </a:t>
            </a:r>
            <a:r>
              <a:rPr lang="en-US" altLang="ja-JP" sz="3600" i="1" u="sng" dirty="0" err="1">
                <a:solidFill>
                  <a:srgbClr val="FFFFFF"/>
                </a:solidFill>
                <a:latin typeface="Calibri" pitchFamily="34" charset="0"/>
              </a:rPr>
              <a:t>T</a:t>
            </a:r>
            <a:r>
              <a:rPr lang="en-US" altLang="ja-JP" sz="3600" i="1" u="sng" dirty="0" err="1" smtClean="0">
                <a:solidFill>
                  <a:srgbClr val="FFFFFF"/>
                </a:solidFill>
                <a:latin typeface="Calibri" pitchFamily="34" charset="0"/>
              </a:rPr>
              <a:t>heor</a:t>
            </a:r>
            <a:r>
              <a:rPr lang="en-US" altLang="ja-JP" sz="3600" i="1" u="sng" dirty="0" smtClean="0">
                <a:solidFill>
                  <a:srgbClr val="FFFFFF"/>
                </a:solidFill>
                <a:latin typeface="Calibri" pitchFamily="34" charset="0"/>
              </a:rPr>
              <a:t>. and </a:t>
            </a:r>
            <a:r>
              <a:rPr lang="en-US" altLang="ja-JP" sz="3600" i="1" u="sng" dirty="0">
                <a:solidFill>
                  <a:srgbClr val="FFFFFF"/>
                </a:solidFill>
                <a:latin typeface="Calibri" pitchFamily="34" charset="0"/>
              </a:rPr>
              <a:t>E</a:t>
            </a:r>
            <a:r>
              <a:rPr lang="en-US" altLang="ja-JP" sz="3600" i="1" u="sng" dirty="0" smtClean="0">
                <a:solidFill>
                  <a:srgbClr val="FFFFFF"/>
                </a:solidFill>
                <a:latin typeface="Calibri" pitchFamily="34" charset="0"/>
              </a:rPr>
              <a:t>xp. results</a:t>
            </a:r>
            <a:endParaRPr lang="ja-JP" altLang="en-US" sz="2800" i="1" u="sng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77825" name="グループ化 77824"/>
          <p:cNvGrpSpPr/>
          <p:nvPr/>
        </p:nvGrpSpPr>
        <p:grpSpPr>
          <a:xfrm>
            <a:off x="-20482" y="2923920"/>
            <a:ext cx="9164482" cy="1924458"/>
            <a:chOff x="-20482" y="2923920"/>
            <a:chExt cx="9164482" cy="1924458"/>
          </a:xfrm>
        </p:grpSpPr>
        <p:sp>
          <p:nvSpPr>
            <p:cNvPr id="5" name="正方形/長方形 4"/>
            <p:cNvSpPr/>
            <p:nvPr/>
          </p:nvSpPr>
          <p:spPr bwMode="auto">
            <a:xfrm>
              <a:off x="0" y="2923920"/>
              <a:ext cx="9144000" cy="1924458"/>
            </a:xfrm>
            <a:prstGeom prst="rect">
              <a:avLst/>
            </a:prstGeom>
            <a:solidFill>
              <a:srgbClr val="FFFF00">
                <a:alpha val="7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i="1" smtClean="0">
                <a:solidFill>
                  <a:srgbClr val="000000"/>
                </a:solidFill>
              </a:endParaRP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-20482" y="2925335"/>
              <a:ext cx="4398961" cy="338554"/>
            </a:xfrm>
            <a:prstGeom prst="rect">
              <a:avLst/>
            </a:prstGeom>
            <a:solidFill>
              <a:schemeClr val="accent6">
                <a:alpha val="9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63500" dir="2700000" algn="tl" rotWithShape="0">
                <a:schemeClr val="bg2">
                  <a:alpha val="9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b="1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Double pole with a chiral potential (E-dep.) </a:t>
              </a:r>
              <a:endParaRPr lang="en-US" altLang="ja-JP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endParaRPr>
            </a:p>
          </p:txBody>
        </p:sp>
      </p:grpSp>
      <p:grpSp>
        <p:nvGrpSpPr>
          <p:cNvPr id="60" name="グループ化 59"/>
          <p:cNvGrpSpPr/>
          <p:nvPr/>
        </p:nvGrpSpPr>
        <p:grpSpPr>
          <a:xfrm>
            <a:off x="393539" y="2044251"/>
            <a:ext cx="8245319" cy="779156"/>
            <a:chOff x="393539" y="2160001"/>
            <a:chExt cx="8245319" cy="779156"/>
          </a:xfrm>
        </p:grpSpPr>
        <p:cxnSp>
          <p:nvCxnSpPr>
            <p:cNvPr id="3" name="直線矢印コネクタ 2"/>
            <p:cNvCxnSpPr/>
            <p:nvPr/>
          </p:nvCxnSpPr>
          <p:spPr bwMode="auto">
            <a:xfrm flipV="1">
              <a:off x="393539" y="2257051"/>
              <a:ext cx="82296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8" name="テキスト ボックス 7"/>
            <p:cNvSpPr txBox="1"/>
            <p:nvPr/>
          </p:nvSpPr>
          <p:spPr>
            <a:xfrm>
              <a:off x="7479182" y="2351579"/>
              <a:ext cx="11596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i="1" dirty="0" smtClean="0">
                  <a:solidFill>
                    <a:srgbClr val="FFFFFF"/>
                  </a:solidFill>
                </a:rPr>
                <a:t>0 [MeV]</a:t>
              </a:r>
            </a:p>
            <a:p>
              <a:r>
                <a:rPr lang="en-US" altLang="ja-JP" sz="1600" i="1" dirty="0" err="1">
                  <a:solidFill>
                    <a:srgbClr val="FFFFFF"/>
                  </a:solidFill>
                </a:rPr>
                <a:t>K</a:t>
              </a:r>
              <a:r>
                <a:rPr lang="en-US" altLang="ja-JP" sz="1600" i="1" baseline="30000" dirty="0" err="1">
                  <a:solidFill>
                    <a:srgbClr val="FFFFFF"/>
                  </a:solidFill>
                </a:rPr>
                <a:t>bar</a:t>
              </a:r>
              <a:r>
                <a:rPr lang="en-US" altLang="ja-JP" sz="1600" i="1" dirty="0" err="1">
                  <a:solidFill>
                    <a:srgbClr val="FFFFFF"/>
                  </a:solidFill>
                </a:rPr>
                <a:t>NN</a:t>
              </a:r>
              <a:r>
                <a:rPr lang="en-US" altLang="ja-JP" sz="1600" i="1" dirty="0">
                  <a:solidFill>
                    <a:srgbClr val="FFFFFF"/>
                  </a:solidFill>
                </a:rPr>
                <a:t> </a:t>
              </a:r>
              <a:r>
                <a:rPr lang="en-US" altLang="ja-JP" sz="1600" i="1" dirty="0" err="1">
                  <a:solidFill>
                    <a:srgbClr val="FFFFFF"/>
                  </a:solidFill>
                </a:rPr>
                <a:t>thr</a:t>
              </a:r>
              <a:r>
                <a:rPr lang="en-US" altLang="ja-JP" sz="1600" i="1" dirty="0" smtClean="0">
                  <a:solidFill>
                    <a:srgbClr val="FFFFFF"/>
                  </a:solidFill>
                </a:rPr>
                <a:t>.</a:t>
              </a:r>
              <a:endParaRPr lang="ja-JP" altLang="en-US" sz="1600" i="1" dirty="0">
                <a:solidFill>
                  <a:srgbClr val="FFFFFF"/>
                </a:solidFill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835319" y="2354382"/>
              <a:ext cx="9416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i="1" dirty="0" smtClean="0">
                  <a:solidFill>
                    <a:srgbClr val="FFFFFF"/>
                  </a:solidFill>
                </a:rPr>
                <a:t>-103</a:t>
              </a:r>
            </a:p>
            <a:p>
              <a:r>
                <a:rPr lang="en-US" altLang="ja-JP" sz="1600" i="1" dirty="0">
                  <a:solidFill>
                    <a:srgbClr val="FFFFFF"/>
                  </a:solidFill>
                </a:rPr>
                <a:t>πΣN </a:t>
              </a:r>
              <a:r>
                <a:rPr lang="en-US" altLang="ja-JP" sz="1600" i="1" dirty="0" err="1">
                  <a:solidFill>
                    <a:srgbClr val="FFFFFF"/>
                  </a:solidFill>
                </a:rPr>
                <a:t>thr</a:t>
              </a:r>
              <a:r>
                <a:rPr lang="en-US" altLang="ja-JP" sz="1600" i="1" dirty="0" smtClean="0">
                  <a:solidFill>
                    <a:srgbClr val="FFFFFF"/>
                  </a:solidFill>
                </a:rPr>
                <a:t>.</a:t>
              </a:r>
              <a:endParaRPr lang="ja-JP" altLang="en-US" sz="1600" i="1" dirty="0">
                <a:solidFill>
                  <a:srgbClr val="FFFFFF"/>
                </a:solidFill>
              </a:endParaRPr>
            </a:p>
          </p:txBody>
        </p:sp>
        <p:cxnSp>
          <p:nvCxnSpPr>
            <p:cNvPr id="35" name="直線コネクタ 34"/>
            <p:cNvCxnSpPr/>
            <p:nvPr/>
          </p:nvCxnSpPr>
          <p:spPr bwMode="auto">
            <a:xfrm>
              <a:off x="7658545" y="2181226"/>
              <a:ext cx="0" cy="180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直線コネクタ 38"/>
            <p:cNvCxnSpPr/>
            <p:nvPr/>
          </p:nvCxnSpPr>
          <p:spPr bwMode="auto">
            <a:xfrm>
              <a:off x="1143929" y="2160001"/>
              <a:ext cx="0" cy="180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2" name="グループ化 61"/>
          <p:cNvGrpSpPr/>
          <p:nvPr/>
        </p:nvGrpSpPr>
        <p:grpSpPr>
          <a:xfrm>
            <a:off x="740068" y="850426"/>
            <a:ext cx="2687790" cy="433936"/>
            <a:chOff x="740068" y="850426"/>
            <a:chExt cx="2687790" cy="433936"/>
          </a:xfrm>
        </p:grpSpPr>
        <p:sp>
          <p:nvSpPr>
            <p:cNvPr id="10" name="Text Box 21"/>
            <p:cNvSpPr txBox="1">
              <a:spLocks noChangeArrowheads="1"/>
            </p:cNvSpPr>
            <p:nvPr/>
          </p:nvSpPr>
          <p:spPr bwMode="auto">
            <a:xfrm>
              <a:off x="740068" y="850426"/>
              <a:ext cx="807722" cy="338554"/>
            </a:xfrm>
            <a:prstGeom prst="rect">
              <a:avLst/>
            </a:prstGeom>
            <a:solidFill>
              <a:schemeClr val="accent6">
                <a:alpha val="9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101600" dir="2700000" algn="tl" rotWithShape="0">
                <a:srgbClr val="FFFF00">
                  <a:alpha val="90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b="1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DISTO</a:t>
              </a:r>
            </a:p>
          </p:txBody>
        </p:sp>
        <p:sp>
          <p:nvSpPr>
            <p:cNvPr id="40" name="Text Box 21"/>
            <p:cNvSpPr txBox="1">
              <a:spLocks noChangeArrowheads="1"/>
            </p:cNvSpPr>
            <p:nvPr/>
          </p:nvSpPr>
          <p:spPr bwMode="auto">
            <a:xfrm>
              <a:off x="1762017" y="853475"/>
              <a:ext cx="166584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n-NO" altLang="ja-JP" sz="1100" b="1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B </a:t>
              </a:r>
              <a:r>
                <a:rPr lang="nn-NO" altLang="ja-JP" sz="11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= 103 ±3 ±5 </a:t>
              </a:r>
              <a:r>
                <a:rPr lang="nn-NO" altLang="ja-JP" sz="1100" b="1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MeV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n-NO" altLang="ja-JP" sz="1100" b="1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Γ  = </a:t>
              </a:r>
              <a:r>
                <a:rPr lang="nn-NO" altLang="ja-JP" sz="11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118 ±8 ±10 MeV</a:t>
              </a:r>
              <a:endParaRPr lang="en-US" altLang="ja-JP" sz="11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グループ化 62"/>
          <p:cNvGrpSpPr/>
          <p:nvPr/>
        </p:nvGrpSpPr>
        <p:grpSpPr>
          <a:xfrm>
            <a:off x="820527" y="1413918"/>
            <a:ext cx="2584953" cy="430887"/>
            <a:chOff x="820527" y="1483368"/>
            <a:chExt cx="2584953" cy="430887"/>
          </a:xfrm>
        </p:grpSpPr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820527" y="1488216"/>
              <a:ext cx="1352422" cy="338554"/>
            </a:xfrm>
            <a:prstGeom prst="rect">
              <a:avLst/>
            </a:prstGeom>
            <a:solidFill>
              <a:srgbClr val="00B050">
                <a:alpha val="90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50800" dist="101600" dir="2700000" algn="tl" rotWithShape="0">
                <a:srgbClr val="FFFF00">
                  <a:alpha val="90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J-PARC E27</a:t>
              </a:r>
              <a:endParaRPr lang="en-US" altLang="ja-JP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endParaRPr>
            </a:p>
          </p:txBody>
        </p:sp>
        <p:sp>
          <p:nvSpPr>
            <p:cNvPr id="41" name="Text Box 21"/>
            <p:cNvSpPr txBox="1">
              <a:spLocks noChangeArrowheads="1"/>
            </p:cNvSpPr>
            <p:nvPr/>
          </p:nvSpPr>
          <p:spPr bwMode="auto">
            <a:xfrm>
              <a:off x="2372825" y="1483368"/>
              <a:ext cx="103265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n-NO" altLang="ja-JP" sz="1100" b="1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B ~ </a:t>
              </a:r>
              <a:r>
                <a:rPr lang="nn-NO" altLang="ja-JP" sz="11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9</a:t>
              </a:r>
              <a:r>
                <a:rPr lang="nn-NO" altLang="ja-JP" sz="1100" b="1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5 MeV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n-NO" altLang="ja-JP" sz="1100" b="1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Γ  ~ 162 </a:t>
              </a:r>
              <a:r>
                <a:rPr lang="nn-NO" altLang="ja-JP" sz="11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MeV</a:t>
              </a:r>
              <a:endParaRPr lang="en-US" altLang="ja-JP" sz="11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endParaRPr>
            </a:p>
          </p:txBody>
        </p:sp>
      </p:grpSp>
      <p:grpSp>
        <p:nvGrpSpPr>
          <p:cNvPr id="77824" name="グループ化 77823"/>
          <p:cNvGrpSpPr/>
          <p:nvPr/>
        </p:nvGrpSpPr>
        <p:grpSpPr>
          <a:xfrm>
            <a:off x="6233872" y="1318391"/>
            <a:ext cx="2590762" cy="600164"/>
            <a:chOff x="6233872" y="1387841"/>
            <a:chExt cx="2590762" cy="600164"/>
          </a:xfrm>
        </p:grpSpPr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6233872" y="1493192"/>
              <a:ext cx="1352422" cy="338554"/>
            </a:xfrm>
            <a:prstGeom prst="rect">
              <a:avLst/>
            </a:prstGeom>
            <a:solidFill>
              <a:srgbClr val="00B050">
                <a:alpha val="90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50800" dist="101600" dir="2700000" algn="tl" rotWithShape="0">
                <a:srgbClr val="FFFF00">
                  <a:alpha val="90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J-PARC E15</a:t>
              </a:r>
              <a:endParaRPr lang="en-US" altLang="ja-JP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endParaRPr>
            </a:p>
          </p:txBody>
        </p:sp>
        <p:sp>
          <p:nvSpPr>
            <p:cNvPr id="42" name="Text Box 21"/>
            <p:cNvSpPr txBox="1">
              <a:spLocks noChangeArrowheads="1"/>
            </p:cNvSpPr>
            <p:nvPr/>
          </p:nvSpPr>
          <p:spPr bwMode="auto">
            <a:xfrm>
              <a:off x="7694196" y="1387841"/>
              <a:ext cx="1130438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n-NO" altLang="ja-JP" sz="1100" b="1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B ~ 16 MeV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n-NO" altLang="ja-JP" sz="1100" b="1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Γ  ~ 110 MeV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n-NO" altLang="ja-JP" sz="1100" b="1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(Preliminary?)</a:t>
              </a:r>
              <a:endParaRPr lang="en-US" altLang="ja-JP" sz="11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endParaRPr>
            </a:p>
          </p:txBody>
        </p:sp>
      </p:grpSp>
      <p:grpSp>
        <p:nvGrpSpPr>
          <p:cNvPr id="77833" name="グループ化 77832"/>
          <p:cNvGrpSpPr/>
          <p:nvPr/>
        </p:nvGrpSpPr>
        <p:grpSpPr>
          <a:xfrm>
            <a:off x="1926" y="5903890"/>
            <a:ext cx="9286513" cy="982277"/>
            <a:chOff x="1926" y="5903890"/>
            <a:chExt cx="9286513" cy="982277"/>
          </a:xfrm>
        </p:grpSpPr>
        <p:sp>
          <p:nvSpPr>
            <p:cNvPr id="16" name="正方形/長方形 15"/>
            <p:cNvSpPr/>
            <p:nvPr/>
          </p:nvSpPr>
          <p:spPr bwMode="auto">
            <a:xfrm>
              <a:off x="1926" y="5926238"/>
              <a:ext cx="9144000" cy="939477"/>
            </a:xfrm>
            <a:prstGeom prst="rect">
              <a:avLst/>
            </a:prstGeom>
            <a:solidFill>
              <a:srgbClr val="FF99FF">
                <a:alpha val="7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i="1" smtClean="0">
                <a:solidFill>
                  <a:srgbClr val="000000"/>
                </a:solidFill>
              </a:endParaRPr>
            </a:p>
          </p:txBody>
        </p:sp>
        <p:sp>
          <p:nvSpPr>
            <p:cNvPr id="29" name="Text Box 21"/>
            <p:cNvSpPr txBox="1">
              <a:spLocks noChangeArrowheads="1"/>
            </p:cNvSpPr>
            <p:nvPr/>
          </p:nvSpPr>
          <p:spPr bwMode="auto">
            <a:xfrm>
              <a:off x="6523" y="5903890"/>
              <a:ext cx="2488182" cy="338554"/>
            </a:xfrm>
            <a:prstGeom prst="rect">
              <a:avLst/>
            </a:prstGeom>
            <a:solidFill>
              <a:schemeClr val="accent6">
                <a:alpha val="9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63500" dir="2700000" algn="tl" rotWithShape="0">
                <a:schemeClr val="bg2">
                  <a:alpha val="90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b="1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pion-assisted </a:t>
              </a:r>
              <a:r>
                <a:rPr lang="en-US" altLang="ja-JP" sz="1600" b="1" i="1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dibaryon</a:t>
              </a:r>
              <a:r>
                <a:rPr lang="en-US" altLang="ja-JP" sz="1600" b="1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 </a:t>
              </a:r>
              <a:endParaRPr lang="en-US" altLang="ja-JP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endParaRPr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6371869" y="6624557"/>
              <a:ext cx="291657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100" dirty="0">
                  <a:solidFill>
                    <a:srgbClr val="FFFFFF"/>
                  </a:solidFill>
                </a:rPr>
                <a:t>H. </a:t>
              </a:r>
              <a:r>
                <a:rPr lang="en-US" altLang="ja-JP" sz="1100" dirty="0" err="1">
                  <a:solidFill>
                    <a:srgbClr val="FFFFFF"/>
                  </a:solidFill>
                </a:rPr>
                <a:t>Garcilazo</a:t>
              </a:r>
              <a:r>
                <a:rPr lang="en-US" altLang="ja-JP" sz="1100" dirty="0">
                  <a:solidFill>
                    <a:srgbClr val="FFFFFF"/>
                  </a:solidFill>
                </a:rPr>
                <a:t>, A. </a:t>
              </a:r>
              <a:r>
                <a:rPr lang="en-US" altLang="ja-JP" sz="1100" dirty="0" smtClean="0">
                  <a:solidFill>
                    <a:srgbClr val="FFFFFF"/>
                  </a:solidFill>
                </a:rPr>
                <a:t>Gal, NPA 897, 167 </a:t>
              </a:r>
              <a:r>
                <a:rPr lang="en-US" altLang="ja-JP" sz="1100" dirty="0">
                  <a:solidFill>
                    <a:srgbClr val="FFFFFF"/>
                  </a:solidFill>
                </a:rPr>
                <a:t>(2013</a:t>
              </a:r>
              <a:r>
                <a:rPr lang="en-US" altLang="ja-JP" sz="1100" dirty="0" smtClean="0">
                  <a:solidFill>
                    <a:srgbClr val="FFFFFF"/>
                  </a:solidFill>
                </a:rPr>
                <a:t>)</a:t>
              </a:r>
              <a:endParaRPr lang="ja-JP" altLang="en-US" sz="11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7828" name="グループ化 77827"/>
          <p:cNvGrpSpPr/>
          <p:nvPr/>
        </p:nvGrpSpPr>
        <p:grpSpPr>
          <a:xfrm>
            <a:off x="144682" y="4174274"/>
            <a:ext cx="8348575" cy="677108"/>
            <a:chOff x="144682" y="4174274"/>
            <a:chExt cx="8348575" cy="677108"/>
          </a:xfrm>
        </p:grpSpPr>
        <p:cxnSp>
          <p:nvCxnSpPr>
            <p:cNvPr id="73" name="直線矢印コネクタ 72"/>
            <p:cNvCxnSpPr/>
            <p:nvPr/>
          </p:nvCxnSpPr>
          <p:spPr bwMode="auto">
            <a:xfrm flipV="1">
              <a:off x="7029697" y="4421529"/>
              <a:ext cx="378101" cy="1446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triangle" w="lg" len="lg"/>
              <a:tailEnd type="triangle" w="lg" len="lg"/>
            </a:ln>
            <a:effectLst>
              <a:glow rad="88900">
                <a:srgbClr val="FF0000">
                  <a:alpha val="80000"/>
                </a:srgb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74" name="直線矢印コネクタ 73"/>
            <p:cNvCxnSpPr/>
            <p:nvPr/>
          </p:nvCxnSpPr>
          <p:spPr bwMode="auto">
            <a:xfrm>
              <a:off x="2416339" y="4388728"/>
              <a:ext cx="1370507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triangle" w="lg" len="lg"/>
              <a:tailEnd type="triangle" w="lg" len="lg"/>
            </a:ln>
            <a:effectLst>
              <a:glow rad="127000">
                <a:srgbClr val="00B0F0">
                  <a:alpha val="80000"/>
                </a:srgb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75" name="Text Box 21"/>
            <p:cNvSpPr txBox="1">
              <a:spLocks noChangeArrowheads="1"/>
            </p:cNvSpPr>
            <p:nvPr/>
          </p:nvSpPr>
          <p:spPr bwMode="auto">
            <a:xfrm>
              <a:off x="7564798" y="4237143"/>
              <a:ext cx="92845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n-NO" altLang="ja-JP" sz="1200" b="1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B </a:t>
              </a:r>
              <a:r>
                <a:rPr lang="nn-NO" altLang="ja-JP" sz="12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= </a:t>
              </a:r>
              <a:r>
                <a:rPr lang="nn-NO" altLang="ja-JP" sz="1200" b="1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9~16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n-NO" altLang="ja-JP" sz="1200" b="1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Γ =  34~66</a:t>
              </a:r>
              <a:endParaRPr lang="en-US" altLang="ja-JP" sz="1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endParaRPr>
            </a:p>
          </p:txBody>
        </p:sp>
        <p:sp>
          <p:nvSpPr>
            <p:cNvPr id="76" name="Text Box 21"/>
            <p:cNvSpPr txBox="1">
              <a:spLocks noChangeArrowheads="1"/>
            </p:cNvSpPr>
            <p:nvPr/>
          </p:nvSpPr>
          <p:spPr bwMode="auto">
            <a:xfrm>
              <a:off x="3955650" y="4237945"/>
              <a:ext cx="109837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n-NO" altLang="ja-JP" sz="1200" b="1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B </a:t>
              </a:r>
              <a:r>
                <a:rPr lang="nn-NO" altLang="ja-JP" sz="12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= </a:t>
              </a:r>
              <a:r>
                <a:rPr lang="nn-NO" altLang="ja-JP" sz="1200" b="1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67~89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n-NO" altLang="ja-JP" sz="1200" b="1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Γ =  244~320</a:t>
              </a:r>
              <a:endParaRPr lang="en-US" altLang="ja-JP" sz="1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endParaRPr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144682" y="4174274"/>
              <a:ext cx="2195335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600" i="1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Faddeev</a:t>
              </a:r>
              <a:r>
                <a:rPr lang="en-US" altLang="ja-JP" sz="1600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-AGS</a:t>
              </a:r>
              <a:endParaRPr lang="en-US" altLang="ja-JP" sz="12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altLang="ja-JP" sz="1100" dirty="0" smtClean="0">
                  <a:solidFill>
                    <a:srgbClr val="FFFFFF"/>
                  </a:solidFill>
                </a:rPr>
                <a:t>Y</a:t>
              </a:r>
              <a:r>
                <a:rPr lang="en-US" altLang="ja-JP" sz="1100" dirty="0">
                  <a:solidFill>
                    <a:srgbClr val="FFFFFF"/>
                  </a:solidFill>
                </a:rPr>
                <a:t>. Ikeda, H. </a:t>
              </a:r>
              <a:r>
                <a:rPr lang="en-US" altLang="ja-JP" sz="1100" dirty="0" err="1">
                  <a:solidFill>
                    <a:srgbClr val="FFFFFF"/>
                  </a:solidFill>
                </a:rPr>
                <a:t>Kamano</a:t>
              </a:r>
              <a:r>
                <a:rPr lang="en-US" altLang="ja-JP" sz="1100" dirty="0">
                  <a:solidFill>
                    <a:srgbClr val="FFFFFF"/>
                  </a:solidFill>
                </a:rPr>
                <a:t>, </a:t>
              </a:r>
              <a:r>
                <a:rPr lang="en-US" altLang="ja-JP" sz="1100" dirty="0" smtClean="0">
                  <a:solidFill>
                    <a:srgbClr val="FFFFFF"/>
                  </a:solidFill>
                </a:rPr>
                <a:t>T</a:t>
              </a:r>
              <a:r>
                <a:rPr lang="en-US" altLang="ja-JP" sz="1100" dirty="0">
                  <a:solidFill>
                    <a:srgbClr val="FFFFFF"/>
                  </a:solidFill>
                </a:rPr>
                <a:t>. Sato, </a:t>
              </a:r>
              <a:endParaRPr lang="en-US" altLang="ja-JP" sz="1100" dirty="0" smtClean="0">
                <a:solidFill>
                  <a:srgbClr val="FFFFFF"/>
                </a:solidFill>
              </a:endParaRPr>
            </a:p>
            <a:p>
              <a:r>
                <a:rPr lang="en-US" altLang="ja-JP" sz="1100" dirty="0" smtClean="0">
                  <a:solidFill>
                    <a:srgbClr val="FFFFFF"/>
                  </a:solidFill>
                </a:rPr>
                <a:t>PTP 124, 533 </a:t>
              </a:r>
              <a:r>
                <a:rPr lang="en-US" altLang="ja-JP" sz="1100" dirty="0">
                  <a:solidFill>
                    <a:srgbClr val="FFFFFF"/>
                  </a:solidFill>
                </a:rPr>
                <a:t>(2010)</a:t>
              </a:r>
            </a:p>
          </p:txBody>
        </p:sp>
      </p:grpSp>
      <p:grpSp>
        <p:nvGrpSpPr>
          <p:cNvPr id="77830" name="グループ化 77829"/>
          <p:cNvGrpSpPr/>
          <p:nvPr/>
        </p:nvGrpSpPr>
        <p:grpSpPr>
          <a:xfrm>
            <a:off x="0" y="4848379"/>
            <a:ext cx="9178728" cy="1084699"/>
            <a:chOff x="0" y="4848379"/>
            <a:chExt cx="9178728" cy="1084699"/>
          </a:xfrm>
        </p:grpSpPr>
        <p:grpSp>
          <p:nvGrpSpPr>
            <p:cNvPr id="77829" name="グループ化 77828"/>
            <p:cNvGrpSpPr/>
            <p:nvPr/>
          </p:nvGrpSpPr>
          <p:grpSpPr>
            <a:xfrm>
              <a:off x="0" y="4848379"/>
              <a:ext cx="9144000" cy="1077860"/>
              <a:chOff x="0" y="4848379"/>
              <a:chExt cx="9144000" cy="1077860"/>
            </a:xfrm>
          </p:grpSpPr>
          <p:sp>
            <p:nvSpPr>
              <p:cNvPr id="15" name="正方形/長方形 14"/>
              <p:cNvSpPr/>
              <p:nvPr/>
            </p:nvSpPr>
            <p:spPr bwMode="auto">
              <a:xfrm>
                <a:off x="0" y="4848379"/>
                <a:ext cx="9144000" cy="1077860"/>
              </a:xfrm>
              <a:prstGeom prst="rect">
                <a:avLst/>
              </a:prstGeom>
              <a:solidFill>
                <a:srgbClr val="00B050">
                  <a:alpha val="7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i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Text Box 21"/>
              <p:cNvSpPr txBox="1">
                <a:spLocks noChangeArrowheads="1"/>
              </p:cNvSpPr>
              <p:nvPr/>
            </p:nvSpPr>
            <p:spPr bwMode="auto">
              <a:xfrm>
                <a:off x="4593" y="4848665"/>
                <a:ext cx="4514377" cy="338554"/>
              </a:xfrm>
              <a:prstGeom prst="rect">
                <a:avLst/>
              </a:prstGeom>
              <a:solidFill>
                <a:schemeClr val="accent6">
                  <a:alpha val="90000"/>
                </a:schemeClr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63500" dir="2700000" algn="tl" rotWithShape="0">
                  <a:schemeClr val="bg2">
                    <a:alpha val="90000"/>
                  </a:schemeClr>
                </a:outerShdw>
              </a:effec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600" b="1" i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Enhancement of </a:t>
                </a:r>
                <a:r>
                  <a:rPr lang="en-US" altLang="ja-JP" sz="1600" b="1" i="1" dirty="0" err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K</a:t>
                </a:r>
                <a:r>
                  <a:rPr lang="en-US" altLang="ja-JP" sz="1600" b="1" i="1" baseline="30000" dirty="0" err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bar</a:t>
                </a:r>
                <a:r>
                  <a:rPr lang="en-US" altLang="ja-JP" sz="1600" b="1" i="1" dirty="0" err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N</a:t>
                </a:r>
                <a:r>
                  <a:rPr lang="en-US" altLang="ja-JP" sz="1600" b="1" i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 interaction (E-</a:t>
                </a:r>
                <a:r>
                  <a:rPr lang="en-US" altLang="ja-JP" sz="1600" b="1" i="1" dirty="0" err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indep</a:t>
                </a:r>
                <a:r>
                  <a:rPr lang="en-US" altLang="ja-JP" sz="1600" b="1" i="1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Times New Roman" panose="02020603050405020304" pitchFamily="18" charset="0"/>
                  </a:rPr>
                  <a:t>.) </a:t>
                </a:r>
                <a:endParaRPr lang="en-US" altLang="ja-JP" sz="28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0" name="正方形/長方形 79"/>
            <p:cNvSpPr/>
            <p:nvPr/>
          </p:nvSpPr>
          <p:spPr>
            <a:xfrm>
              <a:off x="6533911" y="5502191"/>
              <a:ext cx="264481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100" dirty="0">
                  <a:solidFill>
                    <a:srgbClr val="FFFFFF"/>
                  </a:solidFill>
                </a:rPr>
                <a:t>S. Maeda, Y. Akaishi, T. Yamazaki, </a:t>
              </a:r>
              <a:endParaRPr lang="en-US" altLang="ja-JP" sz="1100" dirty="0" smtClean="0">
                <a:solidFill>
                  <a:srgbClr val="FFFFFF"/>
                </a:solidFill>
              </a:endParaRPr>
            </a:p>
            <a:p>
              <a:r>
                <a:rPr lang="en-US" altLang="ja-JP" sz="1100" dirty="0" smtClean="0">
                  <a:solidFill>
                    <a:srgbClr val="FFFFFF"/>
                  </a:solidFill>
                </a:rPr>
                <a:t>Proc</a:t>
              </a:r>
              <a:r>
                <a:rPr lang="en-US" altLang="ja-JP" sz="1100" dirty="0">
                  <a:solidFill>
                    <a:srgbClr val="FFFFFF"/>
                  </a:solidFill>
                </a:rPr>
                <a:t>. </a:t>
              </a:r>
              <a:r>
                <a:rPr lang="en-US" altLang="ja-JP" sz="1100" dirty="0" err="1">
                  <a:solidFill>
                    <a:srgbClr val="FFFFFF"/>
                  </a:solidFill>
                </a:rPr>
                <a:t>Jpn</a:t>
              </a:r>
              <a:r>
                <a:rPr lang="en-US" altLang="ja-JP" sz="1100" dirty="0">
                  <a:solidFill>
                    <a:srgbClr val="FFFFFF"/>
                  </a:solidFill>
                </a:rPr>
                <a:t>. Acad., Ser. B 89, 418 (2013</a:t>
              </a:r>
              <a:r>
                <a:rPr lang="en-US" altLang="ja-JP" sz="1100" dirty="0" smtClean="0">
                  <a:solidFill>
                    <a:srgbClr val="FFFFFF"/>
                  </a:solidFill>
                </a:rPr>
                <a:t>)</a:t>
              </a:r>
              <a:endParaRPr lang="en-US" altLang="ja-JP" sz="11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7831" name="グループ化 77830"/>
          <p:cNvGrpSpPr/>
          <p:nvPr/>
        </p:nvGrpSpPr>
        <p:grpSpPr>
          <a:xfrm>
            <a:off x="4104192" y="5292460"/>
            <a:ext cx="955966" cy="507270"/>
            <a:chOff x="4104192" y="5292460"/>
            <a:chExt cx="955966" cy="507270"/>
          </a:xfrm>
        </p:grpSpPr>
        <p:sp>
          <p:nvSpPr>
            <p:cNvPr id="82" name="星 5 81"/>
            <p:cNvSpPr/>
            <p:nvPr/>
          </p:nvSpPr>
          <p:spPr bwMode="auto">
            <a:xfrm>
              <a:off x="4104192" y="5292460"/>
              <a:ext cx="377143" cy="394341"/>
            </a:xfrm>
            <a:prstGeom prst="star5">
              <a:avLst/>
            </a:prstGeom>
            <a:solidFill>
              <a:srgbClr val="FFFF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i="1" smtClean="0">
                <a:solidFill>
                  <a:srgbClr val="000000"/>
                </a:solidFill>
              </a:endParaRPr>
            </a:p>
          </p:txBody>
        </p:sp>
        <p:sp>
          <p:nvSpPr>
            <p:cNvPr id="83" name="Text Box 21"/>
            <p:cNvSpPr txBox="1">
              <a:spLocks noChangeArrowheads="1"/>
            </p:cNvSpPr>
            <p:nvPr/>
          </p:nvSpPr>
          <p:spPr bwMode="auto">
            <a:xfrm>
              <a:off x="4418636" y="5522731"/>
              <a:ext cx="64152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n-NO" altLang="ja-JP" sz="1200" b="1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B </a:t>
              </a:r>
              <a:r>
                <a:rPr lang="nn-NO" altLang="ja-JP" sz="12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= </a:t>
              </a:r>
              <a:r>
                <a:rPr lang="nn-NO" altLang="ja-JP" sz="1200" b="1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52</a:t>
              </a:r>
            </a:p>
          </p:txBody>
        </p:sp>
      </p:grpSp>
      <p:grpSp>
        <p:nvGrpSpPr>
          <p:cNvPr id="77832" name="グループ化 77831"/>
          <p:cNvGrpSpPr/>
          <p:nvPr/>
        </p:nvGrpSpPr>
        <p:grpSpPr>
          <a:xfrm>
            <a:off x="1000244" y="5290535"/>
            <a:ext cx="2950142" cy="545848"/>
            <a:chOff x="1000244" y="5290535"/>
            <a:chExt cx="2950142" cy="545848"/>
          </a:xfrm>
        </p:grpSpPr>
        <p:sp>
          <p:nvSpPr>
            <p:cNvPr id="85" name="星 5 84"/>
            <p:cNvSpPr/>
            <p:nvPr/>
          </p:nvSpPr>
          <p:spPr bwMode="auto">
            <a:xfrm>
              <a:off x="1000244" y="5290535"/>
              <a:ext cx="377143" cy="394341"/>
            </a:xfrm>
            <a:prstGeom prst="star5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i="1" smtClean="0">
                <a:solidFill>
                  <a:srgbClr val="000000"/>
                </a:solidFill>
              </a:endParaRPr>
            </a:p>
          </p:txBody>
        </p:sp>
        <p:cxnSp>
          <p:nvCxnSpPr>
            <p:cNvPr id="86" name="直線矢印コネクタ 85"/>
            <p:cNvCxnSpPr/>
            <p:nvPr/>
          </p:nvCxnSpPr>
          <p:spPr bwMode="auto">
            <a:xfrm>
              <a:off x="1607005" y="5487705"/>
              <a:ext cx="2343381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dash"/>
              <a:round/>
              <a:headEnd type="triangle" w="med" len="med"/>
              <a:tailEnd type="none"/>
            </a:ln>
            <a:effectLst/>
          </p:spPr>
        </p:cxnSp>
        <p:sp>
          <p:nvSpPr>
            <p:cNvPr id="87" name="Text Box 21"/>
            <p:cNvSpPr txBox="1">
              <a:spLocks noChangeArrowheads="1"/>
            </p:cNvSpPr>
            <p:nvPr/>
          </p:nvSpPr>
          <p:spPr bwMode="auto">
            <a:xfrm>
              <a:off x="1370780" y="5522731"/>
              <a:ext cx="72648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n-NO" altLang="ja-JP" sz="1200" b="1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B </a:t>
              </a:r>
              <a:r>
                <a:rPr lang="nn-NO" altLang="ja-JP" sz="12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= </a:t>
              </a:r>
              <a:r>
                <a:rPr lang="nn-NO" altLang="ja-JP" sz="1200" b="1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102</a:t>
              </a:r>
            </a:p>
          </p:txBody>
        </p:sp>
        <p:sp>
          <p:nvSpPr>
            <p:cNvPr id="88" name="Text Box 21"/>
            <p:cNvSpPr txBox="1">
              <a:spLocks noChangeArrowheads="1"/>
            </p:cNvSpPr>
            <p:nvPr/>
          </p:nvSpPr>
          <p:spPr bwMode="auto">
            <a:xfrm>
              <a:off x="2414429" y="5559384"/>
              <a:ext cx="93006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200" b="1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V</a:t>
              </a:r>
              <a:r>
                <a:rPr lang="en-US" altLang="ja-JP" sz="1200" b="1" i="1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KN</a:t>
              </a:r>
              <a:r>
                <a:rPr lang="en-US" altLang="ja-JP" sz="1200" b="1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× 1.17</a:t>
              </a:r>
              <a:endParaRPr lang="nn-NO" altLang="ja-JP" sz="12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endParaRPr>
            </a:p>
          </p:txBody>
        </p:sp>
      </p:grpSp>
      <p:sp>
        <p:nvSpPr>
          <p:cNvPr id="90" name="正方形/長方形 89"/>
          <p:cNvSpPr/>
          <p:nvPr/>
        </p:nvSpPr>
        <p:spPr>
          <a:xfrm>
            <a:off x="5112156" y="4948938"/>
            <a:ext cx="3939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artial restoration of chiral symmetry?</a:t>
            </a:r>
            <a:endParaRPr lang="ja-JP" altLang="en-US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正方形/長方形 91"/>
          <p:cNvSpPr/>
          <p:nvPr/>
        </p:nvSpPr>
        <p:spPr>
          <a:xfrm>
            <a:off x="4635662" y="6231796"/>
            <a:ext cx="4246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  <a:r>
              <a:rPr lang="el-GR" altLang="ja-JP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</a:t>
            </a:r>
            <a:r>
              <a:rPr lang="en-US" altLang="ja-JP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N–</a:t>
            </a:r>
            <a:r>
              <a:rPr lang="el-GR" altLang="ja-JP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πΣ</a:t>
            </a:r>
            <a:r>
              <a:rPr lang="en-US" altLang="ja-JP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system (J</a:t>
            </a:r>
            <a:r>
              <a:rPr lang="en-US" altLang="ja-JP" i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en-US" altLang="ja-JP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2</a:t>
            </a:r>
            <a:r>
              <a:rPr lang="en-US" altLang="ja-JP" i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altLang="ja-JP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 = 3/2)</a:t>
            </a:r>
            <a:r>
              <a:rPr lang="ja-JP" altLang="en-US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ja-JP" altLang="en-US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3" name="直線矢印コネクタ 92"/>
          <p:cNvCxnSpPr/>
          <p:nvPr/>
        </p:nvCxnSpPr>
        <p:spPr bwMode="auto">
          <a:xfrm flipV="1">
            <a:off x="24384" y="6495318"/>
            <a:ext cx="648871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triangle" w="lg" len="lg"/>
            <a:tailEnd type="triangle" w="lg" len="lg"/>
          </a:ln>
          <a:effectLst>
            <a:glow rad="127000">
              <a:schemeClr val="bg2">
                <a:alpha val="80000"/>
              </a:schemeClr>
            </a:glow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4" name="Text Box 21"/>
          <p:cNvSpPr txBox="1">
            <a:spLocks noChangeArrowheads="1"/>
          </p:cNvSpPr>
          <p:nvPr/>
        </p:nvSpPr>
        <p:spPr bwMode="auto">
          <a:xfrm>
            <a:off x="782399" y="6381187"/>
            <a:ext cx="11528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n-NO" altLang="ja-JP" sz="12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</a:t>
            </a:r>
            <a:r>
              <a:rPr lang="en-US" altLang="ja-JP" sz="1200" b="1" i="1" baseline="-25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πΣN</a:t>
            </a:r>
            <a:r>
              <a:rPr lang="nn-NO" altLang="ja-JP" sz="12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nn-NO" altLang="ja-JP" sz="1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= </a:t>
            </a:r>
            <a:r>
              <a:rPr lang="nn-NO" altLang="ja-JP" sz="12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12~20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Γ = 5~8</a:t>
            </a:r>
            <a:endParaRPr lang="nn-NO" altLang="ja-JP" sz="1200" b="1" i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69757" y="3561511"/>
            <a:ext cx="8816876" cy="463596"/>
            <a:chOff x="169757" y="3585895"/>
            <a:chExt cx="8816876" cy="463596"/>
          </a:xfrm>
        </p:grpSpPr>
        <p:cxnSp>
          <p:nvCxnSpPr>
            <p:cNvPr id="67" name="直線矢印コネクタ 66"/>
            <p:cNvCxnSpPr/>
            <p:nvPr/>
          </p:nvCxnSpPr>
          <p:spPr bwMode="auto">
            <a:xfrm>
              <a:off x="6204028" y="3807101"/>
              <a:ext cx="706055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triangle" w="lg" len="lg"/>
              <a:tailEnd type="triangle" w="lg" len="lg"/>
            </a:ln>
            <a:effectLst>
              <a:glow rad="88900">
                <a:srgbClr val="FF0000">
                  <a:alpha val="80000"/>
                </a:srgb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68" name="直線矢印コネクタ 67"/>
            <p:cNvCxnSpPr/>
            <p:nvPr/>
          </p:nvCxnSpPr>
          <p:spPr bwMode="auto">
            <a:xfrm>
              <a:off x="2472288" y="3784909"/>
              <a:ext cx="1370507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B0F0">
                  <a:alpha val="30000"/>
                </a:srgbClr>
              </a:solidFill>
              <a:prstDash val="solid"/>
              <a:round/>
              <a:headEnd type="triangle" w="lg" len="lg"/>
              <a:tailEnd type="triangle" w="lg" len="lg"/>
            </a:ln>
            <a:effectLst>
              <a:glow rad="190500">
                <a:srgbClr val="00B0F0">
                  <a:alpha val="80000"/>
                </a:srgb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69" name="Text Box 21"/>
            <p:cNvSpPr txBox="1">
              <a:spLocks noChangeArrowheads="1"/>
            </p:cNvSpPr>
            <p:nvPr/>
          </p:nvSpPr>
          <p:spPr bwMode="auto">
            <a:xfrm>
              <a:off x="7088305" y="3587024"/>
              <a:ext cx="92845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n-NO" altLang="ja-JP" sz="1200" b="1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B </a:t>
              </a:r>
              <a:r>
                <a:rPr lang="nn-NO" altLang="ja-JP" sz="12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= </a:t>
              </a:r>
              <a:r>
                <a:rPr lang="nn-NO" altLang="ja-JP" sz="1200" b="1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21~32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n-NO" altLang="ja-JP" sz="1200" b="1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Γ =  18~64</a:t>
              </a:r>
              <a:endParaRPr lang="en-US" altLang="ja-JP" sz="1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endParaRPr>
            </a:p>
          </p:txBody>
        </p:sp>
        <p:sp>
          <p:nvSpPr>
            <p:cNvPr id="70" name="Text Box 21"/>
            <p:cNvSpPr txBox="1">
              <a:spLocks noChangeArrowheads="1"/>
            </p:cNvSpPr>
            <p:nvPr/>
          </p:nvSpPr>
          <p:spPr bwMode="auto">
            <a:xfrm>
              <a:off x="4104192" y="3587826"/>
              <a:ext cx="109837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n-NO" altLang="ja-JP" sz="1200" b="1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B </a:t>
              </a:r>
              <a:r>
                <a:rPr lang="nn-NO" altLang="ja-JP" sz="12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= </a:t>
              </a:r>
              <a:r>
                <a:rPr lang="nn-NO" altLang="ja-JP" sz="1200" b="1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60~80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n-NO" altLang="ja-JP" sz="1200" b="1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Γ =  150~210</a:t>
              </a:r>
              <a:endParaRPr lang="en-US" altLang="ja-JP" sz="1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endParaRPr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169757" y="3585895"/>
              <a:ext cx="219533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600" i="1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ccCSM+Feshbach</a:t>
              </a:r>
              <a:endParaRPr lang="en-US" altLang="ja-JP" sz="12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" name="Text Box 21"/>
            <p:cNvSpPr txBox="1">
              <a:spLocks noChangeArrowheads="1"/>
            </p:cNvSpPr>
            <p:nvPr/>
          </p:nvSpPr>
          <p:spPr bwMode="auto">
            <a:xfrm>
              <a:off x="8340302" y="3646824"/>
              <a:ext cx="64633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n-NO" altLang="ja-JP" sz="1200" b="1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Martin</a:t>
              </a:r>
              <a:endParaRPr lang="en-US" altLang="ja-JP" sz="1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6703673" y="3044939"/>
            <a:ext cx="2493226" cy="461665"/>
            <a:chOff x="6703673" y="3044939"/>
            <a:chExt cx="2493226" cy="461665"/>
          </a:xfrm>
        </p:grpSpPr>
        <p:cxnSp>
          <p:nvCxnSpPr>
            <p:cNvPr id="56" name="直線矢印コネクタ 55"/>
            <p:cNvCxnSpPr/>
            <p:nvPr/>
          </p:nvCxnSpPr>
          <p:spPr bwMode="auto">
            <a:xfrm flipV="1">
              <a:off x="6703673" y="3298779"/>
              <a:ext cx="527107" cy="1253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triangle" w="lg" len="lg"/>
              <a:tailEnd type="triangle" w="lg" len="lg"/>
            </a:ln>
            <a:effectLst>
              <a:glow rad="88900">
                <a:srgbClr val="FF0000">
                  <a:alpha val="80000"/>
                </a:srgbClr>
              </a:glow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58" name="Text Box 21"/>
            <p:cNvSpPr txBox="1">
              <a:spLocks noChangeArrowheads="1"/>
            </p:cNvSpPr>
            <p:nvPr/>
          </p:nvSpPr>
          <p:spPr bwMode="auto">
            <a:xfrm>
              <a:off x="7263855" y="3044939"/>
              <a:ext cx="92845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n-NO" altLang="ja-JP" sz="1200" b="1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B </a:t>
              </a:r>
              <a:r>
                <a:rPr lang="nn-NO" altLang="ja-JP" sz="12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= </a:t>
              </a:r>
              <a:r>
                <a:rPr lang="nn-NO" altLang="ja-JP" sz="1200" b="1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15~22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n-NO" altLang="ja-JP" sz="1200" b="1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Γ =  20~50</a:t>
              </a:r>
              <a:endParaRPr lang="en-US" altLang="ja-JP" sz="1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endParaRPr>
            </a:p>
          </p:txBody>
        </p:sp>
        <p:sp>
          <p:nvSpPr>
            <p:cNvPr id="59" name="Text Box 21"/>
            <p:cNvSpPr txBox="1">
              <a:spLocks noChangeArrowheads="1"/>
            </p:cNvSpPr>
            <p:nvPr/>
          </p:nvSpPr>
          <p:spPr bwMode="auto">
            <a:xfrm>
              <a:off x="8122309" y="3127891"/>
              <a:ext cx="107459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nn-NO" altLang="ja-JP" sz="1200" b="1" i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SIDDHARTA</a:t>
              </a:r>
              <a:endParaRPr lang="en-US" altLang="ja-JP" sz="1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055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7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2" grpId="0"/>
      <p:bldP spid="9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-26988"/>
            <a:ext cx="9144000" cy="6884988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endParaRPr lang="ja-JP" altLang="ja-JP" sz="16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62858" y="2484710"/>
            <a:ext cx="8456161" cy="1754326"/>
          </a:xfrm>
          <a:prstGeom prst="rect">
            <a:avLst/>
          </a:prstGeom>
          <a:solidFill>
            <a:schemeClr val="accent6">
              <a:alpha val="60000"/>
            </a:schemeClr>
          </a:solidFill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ja-JP" sz="5400" b="1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  <a:cs typeface="Arial" panose="020B0604020202020204" pitchFamily="34" charset="0"/>
              </a:rPr>
              <a:t>4</a:t>
            </a:r>
            <a:r>
              <a:rPr lang="en-US" altLang="ja-JP" sz="54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  <a:cs typeface="Arial" panose="020B0604020202020204" pitchFamily="34" charset="0"/>
              </a:rPr>
              <a:t>. Fully coupled-channel </a:t>
            </a:r>
          </a:p>
          <a:p>
            <a:pPr algn="ctr"/>
            <a:r>
              <a:rPr lang="en-US" altLang="ja-JP" sz="54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  <a:cs typeface="Arial" panose="020B0604020202020204" pitchFamily="34" charset="0"/>
              </a:rPr>
              <a:t>CSM study (On-going)</a:t>
            </a:r>
            <a:endParaRPr lang="en-US" altLang="ja-JP" sz="5400" b="1" i="1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8230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-26988"/>
            <a:ext cx="9144000" cy="6884988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endParaRPr lang="ja-JP" altLang="ja-JP" sz="16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24382" y="38397"/>
            <a:ext cx="8747908" cy="1446550"/>
          </a:xfrm>
          <a:prstGeom prst="rect">
            <a:avLst/>
          </a:prstGeom>
          <a:noFill/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sz="44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Just </a:t>
            </a:r>
            <a:r>
              <a:rPr lang="en-US" altLang="ja-JP" sz="4400" b="1" i="1" u="sng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diagonalize</a:t>
            </a:r>
            <a:r>
              <a:rPr lang="en-US" altLang="ja-JP" sz="44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</a:t>
            </a:r>
          </a:p>
          <a:p>
            <a:r>
              <a:rPr lang="en-US" altLang="ja-JP" sz="4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                  </a:t>
            </a:r>
            <a:r>
              <a:rPr lang="en-US" altLang="ja-JP" sz="44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the Hamiltonian matrix! </a:t>
            </a:r>
            <a:endParaRPr lang="en-US" altLang="ja-JP" sz="4400" b="1" i="1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689347" y="6068474"/>
            <a:ext cx="6144631" cy="769441"/>
          </a:xfrm>
          <a:prstGeom prst="rect">
            <a:avLst/>
          </a:prstGeom>
          <a:noFill/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sz="4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No channel elimination!!</a:t>
            </a:r>
            <a:endParaRPr lang="en-US" altLang="ja-JP" sz="44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282535" y="1715457"/>
            <a:ext cx="6816435" cy="4441371"/>
            <a:chOff x="1282535" y="1715457"/>
            <a:chExt cx="6816435" cy="4441371"/>
          </a:xfrm>
        </p:grpSpPr>
        <p:sp>
          <p:nvSpPr>
            <p:cNvPr id="3" name="大かっこ 2"/>
            <p:cNvSpPr/>
            <p:nvPr/>
          </p:nvSpPr>
          <p:spPr bwMode="auto">
            <a:xfrm>
              <a:off x="1282535" y="1715457"/>
              <a:ext cx="6816435" cy="4441371"/>
            </a:xfrm>
            <a:prstGeom prst="bracketPair">
              <a:avLst>
                <a:gd name="adj" fmla="val 7039"/>
              </a:avLst>
            </a:prstGeom>
            <a:noFill/>
            <a:ln w="412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cxnSp>
          <p:nvCxnSpPr>
            <p:cNvPr id="5" name="直線コネクタ 4"/>
            <p:cNvCxnSpPr/>
            <p:nvPr/>
          </p:nvCxnSpPr>
          <p:spPr bwMode="auto">
            <a:xfrm flipV="1">
              <a:off x="1425039" y="3112791"/>
              <a:ext cx="651955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直線コネクタ 10"/>
            <p:cNvCxnSpPr/>
            <p:nvPr/>
          </p:nvCxnSpPr>
          <p:spPr bwMode="auto">
            <a:xfrm flipV="1">
              <a:off x="1425039" y="4549706"/>
              <a:ext cx="651955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直線コネクタ 11"/>
            <p:cNvCxnSpPr/>
            <p:nvPr/>
          </p:nvCxnSpPr>
          <p:spPr bwMode="auto">
            <a:xfrm>
              <a:off x="3621974" y="1810460"/>
              <a:ext cx="11875" cy="412074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直線コネクタ 17"/>
            <p:cNvCxnSpPr/>
            <p:nvPr/>
          </p:nvCxnSpPr>
          <p:spPr bwMode="auto">
            <a:xfrm flipH="1">
              <a:off x="5710051" y="1810460"/>
              <a:ext cx="13855" cy="410689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テキスト ボックス 23"/>
            <p:cNvSpPr txBox="1"/>
            <p:nvPr/>
          </p:nvSpPr>
          <p:spPr>
            <a:xfrm>
              <a:off x="1764449" y="1948268"/>
              <a:ext cx="157607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i="1" dirty="0" err="1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kumimoji="1" lang="en-US" altLang="ja-JP" sz="2800" b="1" i="1" baseline="30000" dirty="0" err="1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bar</a:t>
              </a:r>
              <a:r>
                <a:rPr kumimoji="1" lang="en-US" altLang="ja-JP" sz="2800" b="1" i="1" dirty="0" err="1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NN</a:t>
              </a:r>
              <a:endParaRPr kumimoji="1" lang="en-US" altLang="ja-JP" sz="2800" b="1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ja-JP" sz="2800" b="1" i="1" dirty="0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ja-JP" sz="2800" b="1" i="1" dirty="0" err="1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altLang="ja-JP" sz="2800" b="1" i="1" baseline="30000" dirty="0" err="1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bar</a:t>
              </a:r>
              <a:r>
                <a:rPr lang="en-US" altLang="ja-JP" sz="2800" b="1" i="1" dirty="0" err="1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NN</a:t>
              </a:r>
              <a:endParaRPr lang="en-US" altLang="ja-JP" sz="2800" b="1" i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425036" y="1974740"/>
              <a:ext cx="667170" cy="12721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1500" i="1" baseline="-250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endParaRPr kumimoji="1" lang="ja-JP" altLang="en-US" sz="23900" i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999762" y="1952688"/>
              <a:ext cx="127631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i="1" dirty="0" err="1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kumimoji="1" lang="en-US" altLang="ja-JP" sz="2800" b="1" i="1" baseline="30000" dirty="0" err="1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bar</a:t>
              </a:r>
              <a:r>
                <a:rPr kumimoji="1" lang="en-US" altLang="ja-JP" sz="2800" b="1" i="1" dirty="0" err="1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NN</a:t>
              </a:r>
              <a:endParaRPr kumimoji="1" lang="en-US" altLang="ja-JP" sz="2800" b="1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ja-JP" sz="2800" b="1" i="1" dirty="0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- πΣN</a:t>
              </a:r>
              <a:endParaRPr lang="en-US" altLang="ja-JP" sz="2800" b="1" i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6183799" y="1948268"/>
              <a:ext cx="127631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i="1" dirty="0" err="1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kumimoji="1" lang="en-US" altLang="ja-JP" sz="2800" b="1" i="1" baseline="30000" dirty="0" err="1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bar</a:t>
              </a:r>
              <a:r>
                <a:rPr kumimoji="1" lang="en-US" altLang="ja-JP" sz="2800" b="1" i="1" dirty="0" err="1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NN</a:t>
              </a:r>
              <a:endParaRPr kumimoji="1" lang="en-US" altLang="ja-JP" sz="2800" b="1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ja-JP" sz="2800" b="1" i="1" dirty="0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- π</a:t>
              </a:r>
              <a:r>
                <a:rPr lang="en-US" altLang="ja-JP" sz="2800" b="1" i="1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Λ</a:t>
              </a:r>
              <a:r>
                <a:rPr lang="en-US" altLang="ja-JP" sz="2800" b="1" i="1" dirty="0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altLang="ja-JP" sz="2800" b="1" i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046659" y="3342644"/>
              <a:ext cx="116249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b="1" i="1" dirty="0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πΣN</a:t>
              </a:r>
              <a:endParaRPr kumimoji="1" lang="en-US" altLang="ja-JP" sz="2800" b="1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ja-JP" sz="2800" b="1" i="1" dirty="0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- πΣN</a:t>
              </a:r>
              <a:endParaRPr lang="en-US" altLang="ja-JP" sz="2800" b="1" i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6276150" y="3354195"/>
              <a:ext cx="117852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b="1" i="1" dirty="0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πΣN</a:t>
              </a:r>
              <a:endParaRPr kumimoji="1" lang="en-US" altLang="ja-JP" sz="2800" b="1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ja-JP" sz="2800" b="1" i="1" dirty="0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- π</a:t>
              </a:r>
              <a:r>
                <a:rPr lang="en-US" altLang="ja-JP" sz="2800" b="1" i="1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Λ</a:t>
              </a:r>
              <a:r>
                <a:rPr lang="en-US" altLang="ja-JP" sz="2800" b="1" i="1" dirty="0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altLang="ja-JP" sz="2800" b="1" i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6276150" y="4791111"/>
              <a:ext cx="117852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b="1" i="1" dirty="0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πΛN</a:t>
              </a:r>
              <a:endParaRPr kumimoji="1" lang="en-US" altLang="ja-JP" sz="2800" b="1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ja-JP" sz="2800" b="1" i="1" dirty="0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- π</a:t>
              </a:r>
              <a:r>
                <a:rPr lang="en-US" altLang="ja-JP" sz="2800" b="1" i="1" dirty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Λ</a:t>
              </a:r>
              <a:r>
                <a:rPr lang="en-US" altLang="ja-JP" sz="2800" b="1" i="1" dirty="0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altLang="ja-JP" sz="2800" b="1" i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2127193" y="3552919"/>
              <a:ext cx="6479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600" b="1" dirty="0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＊</a:t>
              </a:r>
              <a:endParaRPr lang="en-US" altLang="ja-JP" sz="28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2127193" y="5048742"/>
              <a:ext cx="6479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600" b="1" dirty="0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＊</a:t>
              </a:r>
              <a:endParaRPr lang="en-US" altLang="ja-JP" sz="28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398979" y="5048742"/>
              <a:ext cx="6479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600" b="1" dirty="0" smtClean="0"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＊</a:t>
              </a:r>
              <a:endParaRPr lang="en-US" altLang="ja-JP" sz="28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372385" y="2153072"/>
              <a:ext cx="2573140" cy="315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9900" i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kumimoji="1" lang="en-US" altLang="ja-JP" sz="11500" i="1" baseline="-25000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ij</a:t>
              </a:r>
              <a:endParaRPr kumimoji="1" lang="ja-JP" altLang="en-US" sz="19900" i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49136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-26988"/>
            <a:ext cx="9144000" cy="6884988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endParaRPr lang="ja-JP" altLang="ja-JP" sz="16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24382" y="200444"/>
            <a:ext cx="2214068" cy="461665"/>
          </a:xfrm>
          <a:prstGeom prst="rect">
            <a:avLst/>
          </a:prstGeom>
          <a:noFill/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altLang="ja-JP" sz="24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  <a:cs typeface="Times New Roman" panose="02020603050405020304" pitchFamily="18" charset="0"/>
              </a:rPr>
              <a:t>Hamiltonian</a:t>
            </a:r>
            <a:endParaRPr lang="en-US" altLang="ja-JP" sz="3600" b="1" i="1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uli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24382" y="1001013"/>
            <a:ext cx="2549929" cy="461665"/>
          </a:xfrm>
          <a:prstGeom prst="rect">
            <a:avLst/>
          </a:prstGeom>
          <a:noFill/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altLang="ja-JP" sz="24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  <a:cs typeface="Times New Roman" panose="02020603050405020304" pitchFamily="18" charset="0"/>
              </a:rPr>
              <a:t>Wave function</a:t>
            </a:r>
            <a:endParaRPr lang="en-US" altLang="ja-JP" sz="2400" b="1" i="1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uli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156462" y="5713840"/>
            <a:ext cx="6528518" cy="615553"/>
          </a:xfrm>
          <a:prstGeom prst="rect">
            <a:avLst/>
          </a:prstGeom>
          <a:noFill/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sz="16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Spatial part: Correlated Gaussian projected onto a parity eigenstate of B</a:t>
            </a:r>
            <a:r>
              <a:rPr lang="en-US" altLang="ja-JP" sz="1600" i="1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1</a:t>
            </a:r>
            <a:r>
              <a:rPr lang="en-US" altLang="ja-JP" sz="16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B</a:t>
            </a:r>
            <a:r>
              <a:rPr lang="en-US" altLang="ja-JP" sz="1600" i="1" baseline="-25000" dirty="0" smtClean="0">
                <a:solidFill>
                  <a:srgbClr val="FFFFFF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2</a:t>
            </a:r>
            <a:r>
              <a:rPr lang="en-US" altLang="ja-JP" sz="1600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,</a:t>
            </a:r>
          </a:p>
          <a:p>
            <a:r>
              <a:rPr lang="en-US" altLang="ja-JP" i="1" dirty="0" smtClean="0">
                <a:solidFill>
                  <a:srgbClr val="FFFFFF"/>
                </a:solidFill>
                <a:latin typeface="Times New Roman" panose="02020603050405020304" pitchFamily="18" charset="0"/>
                <a:ea typeface="Gulim" panose="020B0600000101010101" pitchFamily="34" charset="-127"/>
                <a:cs typeface="Times New Roman" panose="02020603050405020304" pitchFamily="18" charset="0"/>
              </a:rPr>
              <a:t>                  including 3 types of Jacobi coordinates</a:t>
            </a:r>
            <a:endParaRPr lang="en-US" altLang="ja-JP" i="1" dirty="0">
              <a:solidFill>
                <a:srgbClr val="FFFFFF"/>
              </a:solidFill>
              <a:latin typeface="Times New Roman" panose="02020603050405020304" pitchFamily="18" charset="0"/>
              <a:ea typeface="Guli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46300" y="46300"/>
            <a:ext cx="9014110" cy="6768000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20" y="1525147"/>
            <a:ext cx="8974090" cy="429195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311" y="254922"/>
            <a:ext cx="3853909" cy="60653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414" y="6315159"/>
            <a:ext cx="6681795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664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6884988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600" i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8732" y="-24384"/>
            <a:ext cx="7711791" cy="769441"/>
          </a:xfrm>
          <a:prstGeom prst="rect">
            <a:avLst/>
          </a:prstGeom>
          <a:solidFill>
            <a:schemeClr val="accent2">
              <a:alpha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44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Complex eigenvalue distribution</a:t>
            </a:r>
            <a:endParaRPr lang="ja-JP" altLang="en-US" sz="4400" b="1" i="1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04" y="921116"/>
            <a:ext cx="8149932" cy="5788255"/>
          </a:xfrm>
          <a:prstGeom prst="rect">
            <a:avLst/>
          </a:prstGeom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テキスト ボックス 31"/>
          <p:cNvSpPr txBox="1"/>
          <p:nvPr/>
        </p:nvSpPr>
        <p:spPr>
          <a:xfrm>
            <a:off x="124347" y="759066"/>
            <a:ext cx="207210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NN:           Av18 pot.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ja-JP" i="1" baseline="30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</a:t>
            </a:r>
            <a:r>
              <a:rPr lang="en-US" altLang="ja-JP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-πY:   AY pot.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816175" y="5853868"/>
            <a:ext cx="223651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Scaling angle θ=30°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Dimension = 6400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25706" y="6030404"/>
            <a:ext cx="1223412" cy="369332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πΛN cont.</a:t>
            </a:r>
            <a:endParaRPr kumimoji="1" lang="ja-JP" altLang="en-US" i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749974" y="6030404"/>
            <a:ext cx="1207382" cy="369332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πΣN cont.</a:t>
            </a:r>
            <a:endParaRPr kumimoji="1" lang="ja-JP" altLang="en-US" i="1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651073" y="3415506"/>
            <a:ext cx="1457450" cy="369332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i="1" dirty="0" err="1" smtClean="0"/>
              <a:t>K</a:t>
            </a:r>
            <a:r>
              <a:rPr lang="en-US" altLang="ja-JP" i="1" baseline="30000" dirty="0" err="1" smtClean="0"/>
              <a:t>bar</a:t>
            </a:r>
            <a:r>
              <a:rPr lang="en-US" altLang="ja-JP" i="1" dirty="0" err="1" smtClean="0"/>
              <a:t>NN</a:t>
            </a:r>
            <a:r>
              <a:rPr kumimoji="1" lang="en-US" altLang="ja-JP" i="1" dirty="0" smtClean="0"/>
              <a:t> cont.</a:t>
            </a:r>
            <a:endParaRPr kumimoji="1" lang="ja-JP" altLang="en-US" i="1" dirty="0"/>
          </a:p>
        </p:txBody>
      </p:sp>
      <p:cxnSp>
        <p:nvCxnSpPr>
          <p:cNvPr id="11" name="直線コネクタ 10"/>
          <p:cNvCxnSpPr/>
          <p:nvPr/>
        </p:nvCxnSpPr>
        <p:spPr bwMode="auto">
          <a:xfrm>
            <a:off x="5749118" y="2013995"/>
            <a:ext cx="2515206" cy="361130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テキスト ボックス 30"/>
          <p:cNvSpPr txBox="1"/>
          <p:nvPr/>
        </p:nvSpPr>
        <p:spPr>
          <a:xfrm>
            <a:off x="7168769" y="4907093"/>
            <a:ext cx="1159292" cy="369332"/>
          </a:xfrm>
          <a:prstGeom prst="rect">
            <a:avLst/>
          </a:prstGeom>
          <a:solidFill>
            <a:srgbClr val="99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i="1" dirty="0" smtClean="0"/>
              <a:t>Λ*N</a:t>
            </a:r>
            <a:r>
              <a:rPr kumimoji="1" lang="en-US" altLang="ja-JP" i="1" dirty="0" smtClean="0"/>
              <a:t> cont.</a:t>
            </a:r>
            <a:endParaRPr kumimoji="1" lang="ja-JP" altLang="en-US" i="1" dirty="0"/>
          </a:p>
        </p:txBody>
      </p:sp>
      <p:sp>
        <p:nvSpPr>
          <p:cNvPr id="12" name="星 5 11"/>
          <p:cNvSpPr/>
          <p:nvPr/>
        </p:nvSpPr>
        <p:spPr bwMode="auto">
          <a:xfrm>
            <a:off x="5578999" y="1794077"/>
            <a:ext cx="416685" cy="393538"/>
          </a:xfrm>
          <a:prstGeom prst="star5">
            <a:avLst/>
          </a:prstGeom>
          <a:solidFill>
            <a:srgbClr val="66FF33">
              <a:alpha val="70000"/>
            </a:srgbClr>
          </a:solidFill>
          <a:ln w="25400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202997" y="2327878"/>
            <a:ext cx="3790333" cy="646331"/>
          </a:xfrm>
          <a:prstGeom prst="rect">
            <a:avLst/>
          </a:prstGeom>
          <a:solidFill>
            <a:srgbClr val="99FF99"/>
          </a:solidFill>
          <a:effectLst>
            <a:glow rad="152400">
              <a:srgbClr val="66FF33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i="1" dirty="0" smtClean="0"/>
              <a:t>Λ* pole</a:t>
            </a:r>
          </a:p>
          <a:p>
            <a:r>
              <a:rPr kumimoji="1" lang="en-US" altLang="ja-JP" i="1" dirty="0" smtClean="0"/>
              <a:t>  B</a:t>
            </a:r>
            <a:r>
              <a:rPr kumimoji="1" lang="en-US" altLang="ja-JP" i="1" baseline="-25000" dirty="0" smtClean="0"/>
              <a:t>KN</a:t>
            </a:r>
            <a:r>
              <a:rPr kumimoji="1" lang="en-US" altLang="ja-JP" i="1" dirty="0" smtClean="0"/>
              <a:t>     = 28 MeV, </a:t>
            </a:r>
            <a:r>
              <a:rPr lang="en-US" altLang="ja-JP" i="1" dirty="0" smtClean="0"/>
              <a:t>Γ</a:t>
            </a:r>
            <a:r>
              <a:rPr lang="en-US" altLang="ja-JP" i="1" baseline="-25000" dirty="0" smtClean="0"/>
              <a:t>πΣ </a:t>
            </a:r>
            <a:r>
              <a:rPr lang="en-US" altLang="ja-JP" i="1" dirty="0" smtClean="0"/>
              <a:t>/2  = 20 MeV</a:t>
            </a:r>
            <a:endParaRPr kumimoji="1" lang="ja-JP" altLang="en-US" i="1" dirty="0"/>
          </a:p>
        </p:txBody>
      </p:sp>
      <p:sp>
        <p:nvSpPr>
          <p:cNvPr id="42" name="星 5 41"/>
          <p:cNvSpPr/>
          <p:nvPr/>
        </p:nvSpPr>
        <p:spPr bwMode="auto">
          <a:xfrm>
            <a:off x="4967472" y="1691830"/>
            <a:ext cx="416685" cy="393538"/>
          </a:xfrm>
          <a:prstGeom prst="star5">
            <a:avLst/>
          </a:prstGeom>
          <a:solidFill>
            <a:srgbClr val="FF0000">
              <a:alpha val="40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887306" y="3492130"/>
            <a:ext cx="6026723" cy="1323439"/>
          </a:xfrm>
          <a:prstGeom prst="rect">
            <a:avLst/>
          </a:prstGeom>
          <a:solidFill>
            <a:srgbClr val="FFFFCC"/>
          </a:solidFill>
          <a:effectLst>
            <a:glow rad="190500">
              <a:srgbClr val="FF0000">
                <a:alpha val="60000"/>
              </a:srgbClr>
            </a:glow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altLang="ja-JP" sz="1000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“K</a:t>
            </a:r>
            <a:r>
              <a:rPr lang="en-US" altLang="ja-JP" sz="2400" i="1" u="sng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ja-JP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pp” pole of AY potential : </a:t>
            </a:r>
          </a:p>
          <a:p>
            <a:endParaRPr lang="en-US" altLang="ja-JP" sz="1000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en-US" altLang="ja-JP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kumimoji="1" lang="en-US" altLang="ja-JP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kumimoji="1" lang="en-US" altLang="ja-JP" sz="2400" i="1" u="sng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KNN</a:t>
            </a:r>
            <a:r>
              <a:rPr kumimoji="1" lang="en-US" altLang="ja-JP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= 51 MeV, </a:t>
            </a:r>
            <a:r>
              <a:rPr lang="en-US" altLang="ja-JP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Γ</a:t>
            </a:r>
            <a:r>
              <a:rPr lang="en-US" altLang="ja-JP" sz="2400" i="1" u="sng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πYN </a:t>
            </a:r>
            <a:r>
              <a:rPr lang="en-US" altLang="ja-JP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  = 16 MeV</a:t>
            </a:r>
          </a:p>
          <a:p>
            <a:endParaRPr kumimoji="1" lang="ja-JP" altLang="en-US" sz="10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直線矢印コネクタ 13"/>
          <p:cNvCxnSpPr/>
          <p:nvPr/>
        </p:nvCxnSpPr>
        <p:spPr bwMode="auto">
          <a:xfrm flipV="1">
            <a:off x="3900668" y="2187615"/>
            <a:ext cx="1066804" cy="1227891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90514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" grpId="0" animBg="1"/>
      <p:bldP spid="30" grpId="0" animBg="1"/>
      <p:bldP spid="31" grpId="0" animBg="1"/>
      <p:bldP spid="12" grpId="0" animBg="1"/>
      <p:bldP spid="41" grpId="0" animBg="1"/>
      <p:bldP spid="42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-26988"/>
            <a:ext cx="9144000" cy="6884988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endParaRPr lang="ja-JP" altLang="ja-JP" sz="16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0" y="-11582"/>
            <a:ext cx="9448800" cy="1905000"/>
            <a:chOff x="0" y="0"/>
            <a:chExt cx="9448800" cy="1905000"/>
          </a:xfrm>
        </p:grpSpPr>
        <p:sp>
          <p:nvSpPr>
            <p:cNvPr id="23" name="正方形/長方形 22"/>
            <p:cNvSpPr/>
            <p:nvPr/>
          </p:nvSpPr>
          <p:spPr bwMode="auto">
            <a:xfrm>
              <a:off x="0" y="0"/>
              <a:ext cx="9448800" cy="1905000"/>
            </a:xfrm>
            <a:prstGeom prst="rect">
              <a:avLst/>
            </a:prstGeom>
            <a:solidFill>
              <a:schemeClr val="accent6">
                <a:alpha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i="1">
                <a:solidFill>
                  <a:srgbClr val="000000"/>
                </a:solidFill>
              </a:endParaRPr>
            </a:p>
          </p:txBody>
        </p:sp>
        <p:grpSp>
          <p:nvGrpSpPr>
            <p:cNvPr id="24" name="グループ化 23"/>
            <p:cNvGrpSpPr/>
            <p:nvPr/>
          </p:nvGrpSpPr>
          <p:grpSpPr>
            <a:xfrm>
              <a:off x="76200" y="90060"/>
              <a:ext cx="9049274" cy="1789865"/>
              <a:chOff x="76200" y="90060"/>
              <a:chExt cx="9049274" cy="1789865"/>
            </a:xfrm>
          </p:grpSpPr>
          <p:grpSp>
            <p:nvGrpSpPr>
              <p:cNvPr id="25" name="グループ化 55"/>
              <p:cNvGrpSpPr/>
              <p:nvPr/>
            </p:nvGrpSpPr>
            <p:grpSpPr>
              <a:xfrm>
                <a:off x="940296" y="100142"/>
                <a:ext cx="597406" cy="640154"/>
                <a:chOff x="6877532" y="1718361"/>
                <a:chExt cx="864096" cy="872701"/>
              </a:xfrm>
              <a:effectLst/>
            </p:grpSpPr>
            <p:sp>
              <p:nvSpPr>
                <p:cNvPr id="42" name="円/楕円 41"/>
                <p:cNvSpPr/>
                <p:nvPr/>
              </p:nvSpPr>
              <p:spPr>
                <a:xfrm>
                  <a:off x="6877532" y="1726966"/>
                  <a:ext cx="864096" cy="864096"/>
                </a:xfrm>
                <a:prstGeom prst="ellipse">
                  <a:avLst/>
                </a:prstGeom>
                <a:gradFill>
                  <a:gsLst>
                    <a:gs pos="100000">
                      <a:srgbClr val="92D050"/>
                    </a:gs>
                    <a:gs pos="25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solidFill>
                    <a:srgbClr val="33CC3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b="1" i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3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6976042" y="1718361"/>
                  <a:ext cx="550150" cy="5847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ja-JP" sz="3200" i="1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K</a:t>
                  </a:r>
                  <a:r>
                    <a:rPr lang="en-US" altLang="ja-JP" sz="3200" i="1" baseline="30000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endParaRPr lang="ja-JP" altLang="en-US" sz="1600" i="1" baseline="30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6" name="グループ化 25"/>
              <p:cNvGrpSpPr/>
              <p:nvPr/>
            </p:nvGrpSpPr>
            <p:grpSpPr>
              <a:xfrm>
                <a:off x="76200" y="574937"/>
                <a:ext cx="1108630" cy="1101463"/>
                <a:chOff x="76200" y="574937"/>
                <a:chExt cx="1108630" cy="1101463"/>
              </a:xfrm>
            </p:grpSpPr>
            <p:sp>
              <p:nvSpPr>
                <p:cNvPr id="30" name="円/楕円 29"/>
                <p:cNvSpPr/>
                <p:nvPr/>
              </p:nvSpPr>
              <p:spPr>
                <a:xfrm>
                  <a:off x="76200" y="574937"/>
                  <a:ext cx="1101463" cy="1101463"/>
                </a:xfrm>
                <a:prstGeom prst="ellipse">
                  <a:avLst/>
                </a:prstGeom>
                <a:gradFill>
                  <a:gsLst>
                    <a:gs pos="100000">
                      <a:srgbClr val="FF0000"/>
                    </a:gs>
                    <a:gs pos="25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i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1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28130" y="865801"/>
                  <a:ext cx="105670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ja-JP" sz="2400" b="1" i="1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Proton</a:t>
                  </a:r>
                  <a:endParaRPr lang="ja-JP" altLang="en-US" sz="16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7" name="テキスト ボックス 26"/>
              <p:cNvSpPr txBox="1"/>
              <p:nvPr/>
            </p:nvSpPr>
            <p:spPr>
              <a:xfrm>
                <a:off x="1752600" y="90060"/>
                <a:ext cx="3304110" cy="46166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  <a:alpha val="71000"/>
                </a:schemeClr>
              </a:solidFill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2400" i="1" dirty="0" err="1">
                    <a:solidFill>
                      <a:srgbClr val="FFFFFF"/>
                    </a:solidFill>
                  </a:rPr>
                  <a:t>K</a:t>
                </a:r>
                <a:r>
                  <a:rPr lang="en-US" altLang="ja-JP" sz="2400" i="1" baseline="30000" dirty="0" err="1">
                    <a:solidFill>
                      <a:srgbClr val="FFFFFF"/>
                    </a:solidFill>
                  </a:rPr>
                  <a:t>bar</a:t>
                </a:r>
                <a:r>
                  <a:rPr lang="en-US" altLang="ja-JP" sz="2400" i="1" dirty="0" err="1">
                    <a:solidFill>
                      <a:srgbClr val="FFFFFF"/>
                    </a:solidFill>
                  </a:rPr>
                  <a:t>N</a:t>
                </a:r>
                <a:r>
                  <a:rPr lang="en-US" altLang="ja-JP" sz="2400" i="1" dirty="0">
                    <a:solidFill>
                      <a:srgbClr val="FFFFFF"/>
                    </a:solidFill>
                  </a:rPr>
                  <a:t> two-body system</a:t>
                </a:r>
              </a:p>
            </p:txBody>
          </p:sp>
          <p:sp>
            <p:nvSpPr>
              <p:cNvPr id="28" name="Rectangle 4"/>
              <p:cNvSpPr txBox="1">
                <a:spLocks noChangeArrowheads="1"/>
              </p:cNvSpPr>
              <p:nvPr/>
            </p:nvSpPr>
            <p:spPr bwMode="auto">
              <a:xfrm>
                <a:off x="1595376" y="1261186"/>
                <a:ext cx="7530098" cy="6187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Arial" charset="0"/>
                    <a:ea typeface="ＭＳ Ｐゴシック" pitchFamily="50" charset="-128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Arial" charset="0"/>
                    <a:ea typeface="ＭＳ Ｐゴシック" pitchFamily="50" charset="-128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Arial" charset="0"/>
                    <a:ea typeface="ＭＳ Ｐゴシック" pitchFamily="50" charset="-128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algn="l"/>
                <a:r>
                  <a:rPr lang="en-US" altLang="ja-JP" sz="2400" i="1" u="sng" kern="0" dirty="0" smtClean="0">
                    <a:solidFill>
                      <a:srgbClr val="FFFF00"/>
                    </a:solidFill>
                    <a:latin typeface="Times New Roman" pitchFamily="18" charset="0"/>
                  </a:rPr>
                  <a:t>Excited hyperon </a:t>
                </a:r>
                <a:r>
                  <a:rPr lang="en-US" altLang="ja-JP" sz="2400" b="1" i="1" u="sng" kern="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Λ(1405)</a:t>
                </a:r>
                <a:r>
                  <a:rPr lang="en-US" altLang="ja-JP" sz="2400" i="1" u="sng" kern="0" dirty="0" smtClean="0">
                    <a:solidFill>
                      <a:srgbClr val="FFFF00"/>
                    </a:solidFill>
                    <a:latin typeface="Times New Roman" pitchFamily="18" charset="0"/>
                  </a:rPr>
                  <a:t> = K</a:t>
                </a:r>
                <a:r>
                  <a:rPr lang="en-US" altLang="ja-JP" sz="2400" i="1" u="sng" kern="0" baseline="30000" dirty="0" smtClean="0">
                    <a:solidFill>
                      <a:srgbClr val="FFFF00"/>
                    </a:solidFill>
                    <a:latin typeface="Times New Roman" pitchFamily="18" charset="0"/>
                  </a:rPr>
                  <a:t>-</a:t>
                </a:r>
                <a:r>
                  <a:rPr lang="en-US" altLang="ja-JP" sz="2400" i="1" u="sng" kern="0" dirty="0" smtClean="0">
                    <a:solidFill>
                      <a:srgbClr val="FFFF00"/>
                    </a:solidFill>
                    <a:latin typeface="Times New Roman" pitchFamily="18" charset="0"/>
                  </a:rPr>
                  <a:t> proton quasi-bound state</a:t>
                </a:r>
                <a:endParaRPr lang="ja-JP" altLang="en-US" sz="2400" i="1" u="sng" kern="0" dirty="0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" name="Rectangle 4"/>
              <p:cNvSpPr txBox="1">
                <a:spLocks noChangeArrowheads="1"/>
              </p:cNvSpPr>
              <p:nvPr/>
            </p:nvSpPr>
            <p:spPr bwMode="auto">
              <a:xfrm>
                <a:off x="2761531" y="720525"/>
                <a:ext cx="6232000" cy="6187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Arial" charset="0"/>
                    <a:ea typeface="ＭＳ Ｐゴシック" pitchFamily="50" charset="-128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Arial" charset="0"/>
                    <a:ea typeface="ＭＳ Ｐゴシック" pitchFamily="50" charset="-128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Arial" charset="0"/>
                    <a:ea typeface="ＭＳ Ｐゴシック" pitchFamily="50" charset="-128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marL="173038" indent="-173038" algn="l">
                  <a:buFont typeface="Arial" panose="020B0604020202020204" pitchFamily="34" charset="0"/>
                  <a:buChar char="•"/>
                </a:pPr>
                <a:r>
                  <a:rPr lang="en-US" altLang="ja-JP" sz="1600" i="1" kern="0" dirty="0" smtClean="0">
                    <a:solidFill>
                      <a:srgbClr val="FFFFFF"/>
                    </a:solidFill>
                    <a:latin typeface="Times New Roman" pitchFamily="18" charset="0"/>
                  </a:rPr>
                  <a:t>Low energy scattering data, 1s level shift of </a:t>
                </a:r>
                <a:r>
                  <a:rPr lang="en-US" altLang="ja-JP" sz="1600" i="1" kern="0" dirty="0" err="1" smtClean="0">
                    <a:solidFill>
                      <a:srgbClr val="FFFFFF"/>
                    </a:solidFill>
                    <a:latin typeface="Times New Roman" pitchFamily="18" charset="0"/>
                  </a:rPr>
                  <a:t>kaonic</a:t>
                </a:r>
                <a:r>
                  <a:rPr lang="en-US" altLang="ja-JP" sz="1600" i="1" kern="0" dirty="0" smtClean="0">
                    <a:solidFill>
                      <a:srgbClr val="FFFFFF"/>
                    </a:solidFill>
                    <a:latin typeface="Times New Roman" pitchFamily="18" charset="0"/>
                  </a:rPr>
                  <a:t> hydrogen atom</a:t>
                </a:r>
              </a:p>
              <a:p>
                <a:pPr marL="173038" indent="-173038" algn="l">
                  <a:buFont typeface="Arial" panose="020B0604020202020204" pitchFamily="34" charset="0"/>
                  <a:buChar char="•"/>
                </a:pPr>
                <a:r>
                  <a:rPr lang="en-US" altLang="ja-JP" sz="1600" i="1" kern="0" dirty="0" smtClean="0">
                    <a:solidFill>
                      <a:srgbClr val="FFFFFF"/>
                    </a:solidFill>
                    <a:latin typeface="Times New Roman" pitchFamily="18" charset="0"/>
                  </a:rPr>
                  <a:t>Hard to describe Λ(1405) with Quark Model as a 3-quark state </a:t>
                </a:r>
              </a:p>
              <a:p>
                <a:pPr marL="173038" indent="-173038" algn="l">
                  <a:buFont typeface="Arial" panose="020B0604020202020204" pitchFamily="34" charset="0"/>
                  <a:buChar char="•"/>
                </a:pPr>
                <a:r>
                  <a:rPr lang="en-US" altLang="ja-JP" sz="1600" i="1" kern="0" dirty="0" smtClean="0">
                    <a:solidFill>
                      <a:srgbClr val="FFFFFF"/>
                    </a:solidFill>
                    <a:latin typeface="Times New Roman" pitchFamily="18" charset="0"/>
                  </a:rPr>
                  <a:t>Success of Chiral Unitary Model with a meson-baryon picture</a:t>
                </a:r>
              </a:p>
            </p:txBody>
          </p:sp>
        </p:grpSp>
      </p:grp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457200" y="1886675"/>
            <a:ext cx="8481810" cy="769441"/>
          </a:xfrm>
          <a:prstGeom prst="rect">
            <a:avLst/>
          </a:prstGeom>
          <a:solidFill>
            <a:srgbClr val="92D050">
              <a:alpha val="60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4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Strongly attractive </a:t>
            </a:r>
            <a:r>
              <a:rPr lang="en-US" altLang="ja-JP" sz="44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ja-JP" sz="4400" i="1" baseline="30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</a:t>
            </a:r>
            <a:r>
              <a:rPr lang="en-US" altLang="ja-JP" sz="44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ja-JP" sz="4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potential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228600" y="2997003"/>
            <a:ext cx="8850574" cy="3863974"/>
            <a:chOff x="228600" y="2997003"/>
            <a:chExt cx="8850574" cy="3863974"/>
          </a:xfrm>
        </p:grpSpPr>
        <p:sp>
          <p:nvSpPr>
            <p:cNvPr id="81" name="正方形/長方形 80"/>
            <p:cNvSpPr/>
            <p:nvPr/>
          </p:nvSpPr>
          <p:spPr>
            <a:xfrm>
              <a:off x="228600" y="6553200"/>
              <a:ext cx="54001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400" i="1" dirty="0">
                  <a:solidFill>
                    <a:srgbClr val="FFFFFF"/>
                  </a:solidFill>
                </a:rPr>
                <a:t>† </a:t>
              </a:r>
              <a:r>
                <a:rPr lang="en-US" altLang="ja-JP" sz="1400" i="1" dirty="0">
                  <a:solidFill>
                    <a:srgbClr val="FFFFFF"/>
                  </a:solidFill>
                  <a:latin typeface="Times New Roman" pitchFamily="18" charset="0"/>
                </a:rPr>
                <a:t>A. D., H. </a:t>
              </a:r>
              <a:r>
                <a:rPr lang="en-US" altLang="ja-JP" sz="1400" i="1" dirty="0" err="1">
                  <a:solidFill>
                    <a:srgbClr val="FFFFFF"/>
                  </a:solidFill>
                  <a:latin typeface="Times New Roman" pitchFamily="18" charset="0"/>
                </a:rPr>
                <a:t>Horiuchi</a:t>
              </a:r>
              <a:r>
                <a:rPr lang="en-US" altLang="ja-JP" sz="1400" i="1" dirty="0">
                  <a:solidFill>
                    <a:srgbClr val="FFFFFF"/>
                  </a:solidFill>
                  <a:latin typeface="Times New Roman" pitchFamily="18" charset="0"/>
                </a:rPr>
                <a:t>, Y. Akaishi and T. Yamazaki, PRC70, 044313 (2004)</a:t>
              </a:r>
            </a:p>
          </p:txBody>
        </p:sp>
        <p:sp>
          <p:nvSpPr>
            <p:cNvPr id="57" name="右矢印 56"/>
            <p:cNvSpPr/>
            <p:nvPr/>
          </p:nvSpPr>
          <p:spPr bwMode="auto">
            <a:xfrm>
              <a:off x="4224356" y="4280621"/>
              <a:ext cx="720080" cy="648072"/>
            </a:xfrm>
            <a:prstGeom prst="rightArrow">
              <a:avLst/>
            </a:prstGeom>
            <a:gradFill flip="none" rotWithShape="1">
              <a:gsLst>
                <a:gs pos="100000">
                  <a:srgbClr val="92D050"/>
                </a:gs>
                <a:gs pos="25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6931" y="2997003"/>
              <a:ext cx="3330534" cy="3215309"/>
            </a:xfrm>
            <a:prstGeom prst="rect">
              <a:avLst/>
            </a:prstGeom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8005" y="3028229"/>
              <a:ext cx="3901169" cy="3215309"/>
            </a:xfrm>
            <a:prstGeom prst="rect">
              <a:avLst/>
            </a:prstGeom>
          </p:spPr>
        </p:pic>
      </p:grpSp>
      <p:sp>
        <p:nvSpPr>
          <p:cNvPr id="2" name="テキスト ボックス 1"/>
          <p:cNvSpPr txBox="1"/>
          <p:nvPr/>
        </p:nvSpPr>
        <p:spPr>
          <a:xfrm>
            <a:off x="6319784" y="127313"/>
            <a:ext cx="266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--&gt;&gt; Mr. Y. </a:t>
            </a:r>
            <a:r>
              <a:rPr kumimoji="1" lang="en-US" altLang="ja-JP" i="1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Kamiya’s</a:t>
            </a:r>
            <a:r>
              <a:rPr kumimoji="1" lang="en-US" altLang="ja-JP" i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 talk</a:t>
            </a:r>
            <a:endParaRPr kumimoji="1" lang="ja-JP" altLang="en-US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8248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-26988"/>
            <a:ext cx="9144000" cy="6884988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endParaRPr lang="ja-JP" altLang="ja-JP" sz="16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71498" y="2438400"/>
            <a:ext cx="78678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5. Summary, future plans </a:t>
            </a:r>
            <a:endParaRPr lang="en-US" altLang="ja-JP" sz="5400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sz="54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         </a:t>
            </a:r>
            <a:r>
              <a:rPr lang="en-US" altLang="ja-JP" sz="54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itchFamily="50" charset="-128"/>
                <a:ea typeface="HGP創英角ｺﾞｼｯｸUB" pitchFamily="50" charset="-128"/>
              </a:rPr>
              <a:t>and remarks</a:t>
            </a:r>
            <a:endParaRPr lang="ja-JP" altLang="en-US" sz="4000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51430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0" y="0"/>
            <a:ext cx="9144000" cy="6884988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ja-JP" sz="1600" i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6781800" cy="762000"/>
          </a:xfrm>
          <a:noFill/>
        </p:spPr>
        <p:txBody>
          <a:bodyPr/>
          <a:lstStyle/>
          <a:p>
            <a:r>
              <a:rPr lang="en-US" altLang="ja-JP" sz="3200" dirty="0">
                <a:solidFill>
                  <a:schemeClr val="bg1"/>
                </a:solidFill>
                <a:latin typeface="Times New Roman" pitchFamily="18" charset="0"/>
              </a:rPr>
              <a:t>5</a:t>
            </a:r>
            <a:r>
              <a:rPr lang="en-US" altLang="ja-JP" sz="3200" dirty="0" smtClean="0">
                <a:solidFill>
                  <a:schemeClr val="bg1"/>
                </a:solidFill>
                <a:latin typeface="Times New Roman" pitchFamily="18" charset="0"/>
              </a:rPr>
              <a:t>. Summary</a:t>
            </a:r>
            <a:endParaRPr lang="en-US" altLang="ja-JP" sz="32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152400" y="685800"/>
            <a:ext cx="9008485" cy="591802"/>
            <a:chOff x="152400" y="807044"/>
            <a:chExt cx="9008485" cy="736065"/>
          </a:xfrm>
        </p:grpSpPr>
        <p:sp>
          <p:nvSpPr>
            <p:cNvPr id="11" name="正方形/長方形 10"/>
            <p:cNvSpPr/>
            <p:nvPr/>
          </p:nvSpPr>
          <p:spPr bwMode="auto">
            <a:xfrm>
              <a:off x="152400" y="807044"/>
              <a:ext cx="8915400" cy="736065"/>
            </a:xfrm>
            <a:prstGeom prst="rect">
              <a:avLst/>
            </a:prstGeom>
            <a:solidFill>
              <a:srgbClr val="FFFF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rgbClr val="FFFF00">
                  <a:alpha val="95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i="1" smtClean="0">
                <a:solidFill>
                  <a:srgbClr val="000000"/>
                </a:solidFill>
              </a:endParaRPr>
            </a:p>
          </p:txBody>
        </p:sp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177913" y="950337"/>
              <a:ext cx="89829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i="1" u="sng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prototype of </a:t>
              </a:r>
              <a:r>
                <a:rPr lang="en-US" altLang="ja-JP" i="1" u="sng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</a:t>
              </a:r>
              <a:r>
                <a:rPr lang="en-US" altLang="ja-JP" i="1" u="sng" baseline="30000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bar</a:t>
              </a:r>
              <a:r>
                <a:rPr lang="en-US" altLang="ja-JP" i="1" u="sng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nuclei </a:t>
              </a:r>
              <a:r>
                <a:rPr lang="en-US" altLang="ja-JP" i="1" u="sng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“K</a:t>
              </a:r>
              <a:r>
                <a:rPr lang="en-US" altLang="ja-JP" i="1" u="sng" baseline="30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r>
                <a:rPr lang="en-US" altLang="ja-JP" i="1" u="sng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pp”   =   Resonance state of </a:t>
              </a:r>
              <a:r>
                <a:rPr lang="en-US" altLang="ja-JP" i="1" u="sng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</a:t>
              </a:r>
              <a:r>
                <a:rPr lang="en-US" altLang="ja-JP" i="1" u="sng" baseline="300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bar</a:t>
              </a:r>
              <a:r>
                <a:rPr lang="en-US" altLang="ja-JP" i="1" u="sng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NN</a:t>
              </a:r>
              <a:r>
                <a:rPr lang="en-US" altLang="ja-JP" i="1" u="sng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-πYN coupled system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152400" y="1418274"/>
            <a:ext cx="8915400" cy="1401126"/>
            <a:chOff x="152400" y="1594248"/>
            <a:chExt cx="8915400" cy="1401126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152400" y="1594248"/>
              <a:ext cx="8915400" cy="1401126"/>
              <a:chOff x="152400" y="2266891"/>
              <a:chExt cx="8915400" cy="1401126"/>
            </a:xfrm>
          </p:grpSpPr>
          <p:sp>
            <p:nvSpPr>
              <p:cNvPr id="13" name="正方形/長方形 12"/>
              <p:cNvSpPr/>
              <p:nvPr/>
            </p:nvSpPr>
            <p:spPr bwMode="auto">
              <a:xfrm>
                <a:off x="152400" y="2266891"/>
                <a:ext cx="8915400" cy="1401126"/>
              </a:xfrm>
              <a:prstGeom prst="rect">
                <a:avLst/>
              </a:prstGeom>
              <a:solidFill>
                <a:srgbClr val="99FF9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glow rad="127000">
                  <a:srgbClr val="00FF00">
                    <a:alpha val="94902"/>
                  </a:srgbClr>
                </a:glo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i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Text Box 4"/>
              <p:cNvSpPr txBox="1">
                <a:spLocks noChangeArrowheads="1"/>
              </p:cNvSpPr>
              <p:nvPr/>
            </p:nvSpPr>
            <p:spPr bwMode="auto">
              <a:xfrm>
                <a:off x="167640" y="2286000"/>
                <a:ext cx="535274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i="1" dirty="0" smtClean="0">
                    <a:solidFill>
                      <a:srgbClr val="000000"/>
                    </a:solidFill>
                  </a:rPr>
                  <a:t>“K</a:t>
                </a:r>
                <a:r>
                  <a:rPr lang="en-US" altLang="ja-JP" i="1" baseline="30000" dirty="0" smtClean="0">
                    <a:solidFill>
                      <a:srgbClr val="000000"/>
                    </a:solidFill>
                  </a:rPr>
                  <a:t>-</a:t>
                </a:r>
                <a:r>
                  <a:rPr lang="en-US" altLang="ja-JP" i="1" dirty="0" smtClean="0">
                    <a:solidFill>
                      <a:srgbClr val="000000"/>
                    </a:solidFill>
                  </a:rPr>
                  <a:t>pp” is theoretically investigated in various ways:</a:t>
                </a:r>
              </a:p>
            </p:txBody>
          </p:sp>
        </p:grpSp>
        <p:sp>
          <p:nvSpPr>
            <p:cNvPr id="3" name="正方形/長方形 2"/>
            <p:cNvSpPr/>
            <p:nvPr/>
          </p:nvSpPr>
          <p:spPr>
            <a:xfrm>
              <a:off x="542781" y="2006025"/>
              <a:ext cx="8150115" cy="584775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Chiral SU(3)-based potential (E-dep.)      </a:t>
              </a:r>
              <a:r>
                <a:rPr lang="ja-JP" altLang="en-US" sz="1600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→　</a:t>
              </a:r>
              <a:r>
                <a:rPr lang="en-US" altLang="ja-JP" sz="1600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Shallow binding … B(K</a:t>
              </a:r>
              <a:r>
                <a:rPr lang="en-US" altLang="ja-JP" sz="1600" i="1" baseline="300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r>
                <a:rPr lang="en-US" altLang="ja-JP" sz="1600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pp) = 10~25 MeV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Phenomenological potential (E-</a:t>
              </a:r>
              <a:r>
                <a:rPr lang="en-US" altLang="ja-JP" sz="1600" i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indep</a:t>
              </a:r>
              <a:r>
                <a:rPr lang="en-US" altLang="ja-JP" sz="1600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.)    </a:t>
              </a:r>
              <a:r>
                <a:rPr lang="ja-JP" altLang="en-US" sz="1600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→   </a:t>
              </a:r>
              <a:r>
                <a:rPr lang="en-US" altLang="ja-JP" sz="1600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Deep binding     … </a:t>
              </a:r>
              <a:r>
                <a:rPr lang="en-US" altLang="ja-JP" sz="1600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B(K</a:t>
              </a:r>
              <a:r>
                <a:rPr lang="en-US" altLang="ja-JP" sz="1600" i="1" baseline="30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r>
                <a:rPr lang="en-US" altLang="ja-JP" sz="1600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pp) = </a:t>
              </a:r>
              <a:r>
                <a:rPr lang="en-US" altLang="ja-JP" sz="1600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50~90 MeV</a:t>
              </a:r>
              <a:endParaRPr lang="en-US" altLang="ja-JP" sz="16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533400" y="2633246"/>
              <a:ext cx="83058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i="1" u="sng" dirty="0" smtClean="0">
                  <a:solidFill>
                    <a:srgbClr val="000000"/>
                  </a:solidFill>
                </a:rPr>
                <a:t>All theoretical studies predict </a:t>
              </a:r>
              <a:r>
                <a:rPr lang="en-US" altLang="ja-JP" sz="1600" i="1" u="sng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B(K</a:t>
              </a:r>
              <a:r>
                <a:rPr lang="en-US" altLang="ja-JP" sz="1600" i="1" u="sng" baseline="300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r>
                <a:rPr lang="en-US" altLang="ja-JP" sz="1600" i="1" u="sng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pp) &lt; 100 MeV</a:t>
              </a:r>
              <a:r>
                <a:rPr lang="en-US" altLang="ja-JP" sz="1600" i="1" u="sng" dirty="0" smtClean="0">
                  <a:solidFill>
                    <a:srgbClr val="000000"/>
                  </a:solidFill>
                </a:rPr>
                <a:t>.</a:t>
              </a:r>
              <a:endParaRPr lang="ja-JP" altLang="en-US" sz="1600" i="1" u="sng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152400" y="2971800"/>
            <a:ext cx="9024781" cy="3817800"/>
            <a:chOff x="152400" y="2971800"/>
            <a:chExt cx="9024781" cy="3817800"/>
          </a:xfrm>
        </p:grpSpPr>
        <p:grpSp>
          <p:nvGrpSpPr>
            <p:cNvPr id="26" name="グループ化 25"/>
            <p:cNvGrpSpPr/>
            <p:nvPr/>
          </p:nvGrpSpPr>
          <p:grpSpPr>
            <a:xfrm>
              <a:off x="152400" y="2971800"/>
              <a:ext cx="8915400" cy="3817800"/>
              <a:chOff x="152400" y="1759817"/>
              <a:chExt cx="8915400" cy="3186116"/>
            </a:xfrm>
            <a:solidFill>
              <a:srgbClr val="CCFFFF"/>
            </a:solidFill>
          </p:grpSpPr>
          <p:sp>
            <p:nvSpPr>
              <p:cNvPr id="27" name="正方形/長方形 26"/>
              <p:cNvSpPr/>
              <p:nvPr/>
            </p:nvSpPr>
            <p:spPr bwMode="auto">
              <a:xfrm>
                <a:off x="152400" y="1759817"/>
                <a:ext cx="8915400" cy="3186116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glow rad="127000">
                  <a:srgbClr val="66FFFF">
                    <a:alpha val="95000"/>
                  </a:srgbClr>
                </a:glo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i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152400" y="1804102"/>
                <a:ext cx="8808822" cy="30822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i="1" u="sng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</a:t>
                </a:r>
                <a:r>
                  <a:rPr lang="en-US" altLang="ja-JP" i="1" u="sng" baseline="3000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</a:t>
                </a:r>
                <a:r>
                  <a:rPr lang="en-US" altLang="ja-JP" i="1" u="sng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pp studied with </a:t>
                </a:r>
                <a:r>
                  <a:rPr lang="en-US" altLang="ja-JP" i="1" u="sng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“coupled-channel Complex Scaling Method + </a:t>
                </a:r>
                <a:r>
                  <a:rPr lang="en-US" altLang="ja-JP" i="1" u="sng" dirty="0" err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Feshbach</a:t>
                </a:r>
                <a:r>
                  <a:rPr lang="en-US" altLang="ja-JP" i="1" u="sng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projection</a:t>
                </a:r>
                <a:r>
                  <a:rPr lang="en-US" altLang="ja-JP" i="1" u="sng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”</a:t>
                </a:r>
                <a:endParaRPr lang="en-US" altLang="ja-JP" i="1" u="sng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Text Box 4"/>
              <p:cNvSpPr txBox="1">
                <a:spLocks noChangeArrowheads="1"/>
              </p:cNvSpPr>
              <p:nvPr/>
            </p:nvSpPr>
            <p:spPr bwMode="auto">
              <a:xfrm>
                <a:off x="228600" y="2086494"/>
                <a:ext cx="6856685" cy="48802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182563" indent="-182563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ja-JP" sz="1600" i="1" dirty="0" smtClean="0">
                    <a:solidFill>
                      <a:srgbClr val="000000"/>
                    </a:solidFill>
                  </a:rPr>
                  <a:t>Used a Chiral SU(3)-based potential (Gaussian form in r-space)</a:t>
                </a:r>
                <a:endParaRPr lang="en-US" altLang="ja-JP" sz="900" i="1" dirty="0" smtClean="0">
                  <a:solidFill>
                    <a:srgbClr val="000000"/>
                  </a:solidFill>
                </a:endParaRPr>
              </a:p>
              <a:p>
                <a:pPr marL="182563" indent="-182563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altLang="ja-JP" sz="1600" i="1" dirty="0" smtClean="0">
                    <a:solidFill>
                      <a:srgbClr val="000000"/>
                    </a:solidFill>
                  </a:rPr>
                  <a:t>Self-consistency for </a:t>
                </a:r>
                <a:r>
                  <a:rPr lang="en-US" altLang="ja-JP" sz="1600" i="1" dirty="0" err="1" smtClean="0">
                    <a:solidFill>
                      <a:srgbClr val="000000"/>
                    </a:solidFill>
                  </a:rPr>
                  <a:t>K</a:t>
                </a:r>
                <a:r>
                  <a:rPr lang="en-US" altLang="ja-JP" sz="1600" i="1" baseline="30000" dirty="0" err="1" smtClean="0">
                    <a:solidFill>
                      <a:srgbClr val="000000"/>
                    </a:solidFill>
                  </a:rPr>
                  <a:t>bar</a:t>
                </a:r>
                <a:r>
                  <a:rPr lang="en-US" altLang="ja-JP" sz="1600" i="1" dirty="0" err="1" smtClean="0">
                    <a:solidFill>
                      <a:srgbClr val="000000"/>
                    </a:solidFill>
                  </a:rPr>
                  <a:t>N</a:t>
                </a:r>
                <a:r>
                  <a:rPr lang="en-US" altLang="ja-JP" sz="1600" i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1600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complex</a:t>
                </a:r>
                <a:r>
                  <a:rPr lang="en-US" altLang="ja-JP" sz="1600" i="1" dirty="0" smtClean="0">
                    <a:solidFill>
                      <a:srgbClr val="000000"/>
                    </a:solidFill>
                  </a:rPr>
                  <a:t> energy</a:t>
                </a:r>
                <a:r>
                  <a:rPr lang="ja-JP" altLang="en-US" sz="1600" i="1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1600" i="1" dirty="0" smtClean="0">
                    <a:solidFill>
                      <a:srgbClr val="000000"/>
                    </a:solidFill>
                  </a:rPr>
                  <a:t>(Field and Particle pictures)</a:t>
                </a:r>
              </a:p>
            </p:txBody>
          </p:sp>
        </p:grpSp>
        <p:sp>
          <p:nvSpPr>
            <p:cNvPr id="32" name="Text Box 4"/>
            <p:cNvSpPr txBox="1">
              <a:spLocks noChangeArrowheads="1"/>
            </p:cNvSpPr>
            <p:nvPr/>
          </p:nvSpPr>
          <p:spPr bwMode="auto">
            <a:xfrm>
              <a:off x="1728988" y="3953165"/>
              <a:ext cx="744819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i="1" u="sng" dirty="0">
                  <a:solidFill>
                    <a:srgbClr val="000000"/>
                  </a:solidFill>
                </a:rPr>
                <a:t>K</a:t>
              </a:r>
              <a:r>
                <a:rPr lang="en-US" altLang="ja-JP" sz="1600" i="1" u="sng" baseline="30000" dirty="0">
                  <a:solidFill>
                    <a:srgbClr val="000000"/>
                  </a:solidFill>
                </a:rPr>
                <a:t>-</a:t>
              </a:r>
              <a:r>
                <a:rPr lang="en-US" altLang="ja-JP" sz="1600" i="1" u="sng" dirty="0">
                  <a:solidFill>
                    <a:srgbClr val="000000"/>
                  </a:solidFill>
                </a:rPr>
                <a:t>pp (J</a:t>
              </a:r>
              <a:r>
                <a:rPr lang="en-US" altLang="ja-JP" sz="1600" i="1" u="sng" baseline="30000" dirty="0">
                  <a:solidFill>
                    <a:srgbClr val="000000"/>
                  </a:solidFill>
                </a:rPr>
                <a:t>π</a:t>
              </a:r>
              <a:r>
                <a:rPr lang="en-US" altLang="ja-JP" sz="1600" i="1" u="sng" dirty="0">
                  <a:solidFill>
                    <a:srgbClr val="000000"/>
                  </a:solidFill>
                </a:rPr>
                <a:t>=0</a:t>
              </a:r>
              <a:r>
                <a:rPr lang="en-US" altLang="ja-JP" sz="1600" i="1" u="sng" baseline="30000" dirty="0">
                  <a:solidFill>
                    <a:srgbClr val="000000"/>
                  </a:solidFill>
                </a:rPr>
                <a:t>-</a:t>
              </a:r>
              <a:r>
                <a:rPr lang="en-US" altLang="ja-JP" sz="1600" i="1" u="sng" dirty="0">
                  <a:solidFill>
                    <a:srgbClr val="000000"/>
                  </a:solidFill>
                </a:rPr>
                <a:t>, T=1/2</a:t>
              </a:r>
              <a:r>
                <a:rPr lang="en-US" altLang="ja-JP" sz="1600" i="1" u="sng" dirty="0" smtClean="0">
                  <a:solidFill>
                    <a:srgbClr val="000000"/>
                  </a:solidFill>
                </a:rPr>
                <a:t>)</a:t>
              </a:r>
              <a:r>
                <a:rPr lang="ja-JP" altLang="en-US" sz="1600" i="1" u="sng" dirty="0">
                  <a:solidFill>
                    <a:srgbClr val="000000"/>
                  </a:solidFill>
                </a:rPr>
                <a:t> </a:t>
              </a:r>
              <a:r>
                <a:rPr lang="ja-JP" altLang="en-US" sz="1600" i="1" u="sng" dirty="0" smtClean="0">
                  <a:solidFill>
                    <a:srgbClr val="000000"/>
                  </a:solidFill>
                </a:rPr>
                <a:t>  </a:t>
              </a:r>
              <a:r>
                <a:rPr lang="en-US" altLang="ja-JP" sz="1600" i="1" u="sng" dirty="0" smtClean="0">
                  <a:solidFill>
                    <a:srgbClr val="000000"/>
                  </a:solidFill>
                </a:rPr>
                <a:t>… (</a:t>
              </a:r>
              <a:r>
                <a:rPr lang="en-US" altLang="ja-JP" sz="1600" i="1" u="sng" dirty="0">
                  <a:solidFill>
                    <a:srgbClr val="000000"/>
                  </a:solidFill>
                </a:rPr>
                <a:t>B, Γ/2) =</a:t>
              </a:r>
              <a:r>
                <a:rPr lang="en-US" altLang="ja-JP" sz="1600" i="1" u="sng" dirty="0" smtClean="0">
                  <a:solidFill>
                    <a:srgbClr val="000000"/>
                  </a:solidFill>
                </a:rPr>
                <a:t> </a:t>
              </a:r>
              <a:r>
                <a:rPr lang="en-US" altLang="ja-JP" sz="1600" i="1" u="sng" dirty="0">
                  <a:solidFill>
                    <a:srgbClr val="000000"/>
                  </a:solidFill>
                </a:rPr>
                <a:t>(</a:t>
              </a:r>
              <a:r>
                <a:rPr lang="en-US" altLang="ja-JP" sz="1600" i="1" u="sng" dirty="0" smtClean="0">
                  <a:solidFill>
                    <a:srgbClr val="000000"/>
                  </a:solidFill>
                </a:rPr>
                <a:t>20~30,  10~30) MeV (Martin constraint)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i="1" dirty="0" smtClean="0">
                  <a:solidFill>
                    <a:srgbClr val="000000"/>
                  </a:solidFill>
                </a:rPr>
                <a:t>                                                     </a:t>
              </a:r>
              <a:r>
                <a:rPr lang="en-US" altLang="ja-JP" sz="1600" b="1" i="1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(15~22,  10~25) </a:t>
              </a:r>
              <a:r>
                <a:rPr lang="en-US" altLang="ja-JP" sz="1600" b="1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MeV </a:t>
              </a:r>
              <a:r>
                <a:rPr lang="en-US" altLang="ja-JP" sz="1600" b="1" i="1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(SIDDHATA </a:t>
              </a:r>
              <a:r>
                <a:rPr lang="en-US" altLang="ja-JP" sz="1600" b="1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constraint</a:t>
              </a:r>
              <a:r>
                <a:rPr lang="en-US" altLang="ja-JP" sz="1600" b="1" i="1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en-US" altLang="ja-JP" sz="1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Text Box 4"/>
            <p:cNvSpPr txBox="1">
              <a:spLocks noChangeArrowheads="1"/>
            </p:cNvSpPr>
            <p:nvPr/>
          </p:nvSpPr>
          <p:spPr bwMode="auto">
            <a:xfrm>
              <a:off x="253675" y="4601349"/>
              <a:ext cx="5640390" cy="33855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182563" indent="-1825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altLang="ja-JP" sz="1600" i="1" dirty="0" smtClean="0">
                  <a:solidFill>
                    <a:srgbClr val="000000"/>
                  </a:solidFill>
                </a:rPr>
                <a:t>A candidate of self-consistent solution with Particle picture</a:t>
              </a:r>
              <a:endParaRPr lang="en-US" altLang="ja-JP" sz="900" i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468659" y="4804750"/>
              <a:ext cx="39565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i="1" dirty="0" smtClean="0">
                  <a:solidFill>
                    <a:srgbClr val="000000"/>
                  </a:solidFill>
                </a:rPr>
                <a:t>… Deeper binding and larger decay width</a:t>
              </a:r>
              <a:endParaRPr lang="en-US" altLang="ja-JP" sz="900" i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1729065" y="5079689"/>
              <a:ext cx="702628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i="1" u="sng" dirty="0">
                  <a:solidFill>
                    <a:srgbClr val="000000"/>
                  </a:solidFill>
                </a:rPr>
                <a:t>K</a:t>
              </a:r>
              <a:r>
                <a:rPr lang="en-US" altLang="ja-JP" sz="1600" i="1" u="sng" baseline="30000" dirty="0">
                  <a:solidFill>
                    <a:srgbClr val="000000"/>
                  </a:solidFill>
                </a:rPr>
                <a:t>-</a:t>
              </a:r>
              <a:r>
                <a:rPr lang="en-US" altLang="ja-JP" sz="1600" i="1" u="sng" dirty="0">
                  <a:solidFill>
                    <a:srgbClr val="000000"/>
                  </a:solidFill>
                </a:rPr>
                <a:t>pp (J</a:t>
              </a:r>
              <a:r>
                <a:rPr lang="en-US" altLang="ja-JP" sz="1600" i="1" u="sng" baseline="30000" dirty="0">
                  <a:solidFill>
                    <a:srgbClr val="000000"/>
                  </a:solidFill>
                </a:rPr>
                <a:t>π</a:t>
              </a:r>
              <a:r>
                <a:rPr lang="en-US" altLang="ja-JP" sz="1600" i="1" u="sng" dirty="0">
                  <a:solidFill>
                    <a:srgbClr val="000000"/>
                  </a:solidFill>
                </a:rPr>
                <a:t>=0</a:t>
              </a:r>
              <a:r>
                <a:rPr lang="en-US" altLang="ja-JP" sz="1600" i="1" u="sng" baseline="30000" dirty="0">
                  <a:solidFill>
                    <a:srgbClr val="000000"/>
                  </a:solidFill>
                </a:rPr>
                <a:t>-</a:t>
              </a:r>
              <a:r>
                <a:rPr lang="en-US" altLang="ja-JP" sz="1600" i="1" u="sng" dirty="0">
                  <a:solidFill>
                    <a:srgbClr val="000000"/>
                  </a:solidFill>
                </a:rPr>
                <a:t>, T=1/2</a:t>
              </a:r>
              <a:r>
                <a:rPr lang="en-US" altLang="ja-JP" sz="1600" i="1" u="sng" dirty="0" smtClean="0">
                  <a:solidFill>
                    <a:srgbClr val="000000"/>
                  </a:solidFill>
                </a:rPr>
                <a:t>)</a:t>
              </a:r>
              <a:r>
                <a:rPr lang="ja-JP" altLang="en-US" sz="1600" i="1" u="sng" dirty="0">
                  <a:solidFill>
                    <a:srgbClr val="000000"/>
                  </a:solidFill>
                </a:rPr>
                <a:t> </a:t>
              </a:r>
              <a:r>
                <a:rPr lang="ja-JP" altLang="en-US" sz="1600" i="1" u="sng" dirty="0" smtClean="0">
                  <a:solidFill>
                    <a:srgbClr val="000000"/>
                  </a:solidFill>
                </a:rPr>
                <a:t>  </a:t>
              </a:r>
              <a:r>
                <a:rPr lang="en-US" altLang="ja-JP" sz="1600" i="1" u="sng" dirty="0" smtClean="0">
                  <a:solidFill>
                    <a:srgbClr val="000000"/>
                  </a:solidFill>
                </a:rPr>
                <a:t>…. (</a:t>
              </a:r>
              <a:r>
                <a:rPr lang="en-US" altLang="ja-JP" sz="1600" i="1" u="sng" dirty="0">
                  <a:solidFill>
                    <a:srgbClr val="000000"/>
                  </a:solidFill>
                </a:rPr>
                <a:t>B, Γ/2) =</a:t>
              </a:r>
              <a:r>
                <a:rPr lang="en-US" altLang="ja-JP" sz="1600" i="1" u="sng" dirty="0" smtClean="0">
                  <a:solidFill>
                    <a:srgbClr val="000000"/>
                  </a:solidFill>
                </a:rPr>
                <a:t> (60~80,  75~105) MeV (Martin constraint)</a:t>
              </a:r>
              <a:endParaRPr lang="en-US" altLang="ja-JP" sz="1600" i="1" u="sng" dirty="0">
                <a:solidFill>
                  <a:srgbClr val="000000"/>
                </a:solidFill>
              </a:endParaRPr>
            </a:p>
          </p:txBody>
        </p:sp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3751162" y="5416433"/>
              <a:ext cx="5198346" cy="338554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“K</a:t>
              </a:r>
              <a:r>
                <a:rPr lang="en-US" altLang="ja-JP" sz="1600" i="1" baseline="300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r>
                <a:rPr lang="en-US" altLang="ja-JP" sz="1600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pp” has a double-pole structure similarly to Λ(1405)?</a:t>
              </a:r>
              <a:endParaRPr lang="en-US" altLang="ja-JP" sz="9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244029" y="5830651"/>
            <a:ext cx="8823770" cy="887648"/>
            <a:chOff x="244029" y="5867227"/>
            <a:chExt cx="8823770" cy="887648"/>
          </a:xfrm>
        </p:grpSpPr>
        <p:sp>
          <p:nvSpPr>
            <p:cNvPr id="39" name="Text Box 4"/>
            <p:cNvSpPr txBox="1">
              <a:spLocks noChangeArrowheads="1"/>
            </p:cNvSpPr>
            <p:nvPr/>
          </p:nvSpPr>
          <p:spPr bwMode="auto">
            <a:xfrm>
              <a:off x="244029" y="5867227"/>
              <a:ext cx="4030591" cy="33855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182563" indent="-182563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altLang="ja-JP" sz="1600" i="1" dirty="0" smtClean="0">
                  <a:solidFill>
                    <a:srgbClr val="000000"/>
                  </a:solidFill>
                </a:rPr>
                <a:t>Relation to the K</a:t>
              </a:r>
              <a:r>
                <a:rPr lang="en-US" altLang="ja-JP" sz="1600" i="1" baseline="30000" dirty="0" smtClean="0">
                  <a:solidFill>
                    <a:srgbClr val="000000"/>
                  </a:solidFill>
                </a:rPr>
                <a:t>-</a:t>
              </a:r>
              <a:r>
                <a:rPr lang="en-US" altLang="ja-JP" sz="1600" i="1" dirty="0" smtClean="0">
                  <a:solidFill>
                    <a:srgbClr val="000000"/>
                  </a:solidFill>
                </a:rPr>
                <a:t>pp search experiments</a:t>
              </a:r>
              <a:endParaRPr lang="en-US" altLang="ja-JP" sz="900" i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0" name="Text Box 4"/>
            <p:cNvSpPr txBox="1">
              <a:spLocks noChangeArrowheads="1"/>
            </p:cNvSpPr>
            <p:nvPr/>
          </p:nvSpPr>
          <p:spPr bwMode="auto">
            <a:xfrm>
              <a:off x="431152" y="6170100"/>
              <a:ext cx="8636647" cy="584775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The signal observed in J-PARC E27 is considered to correspond to the lower pole of “K</a:t>
              </a:r>
              <a:r>
                <a:rPr lang="en-US" altLang="ja-JP" sz="1600" i="1" baseline="300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altLang="ja-JP" sz="1600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pp”??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1600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J-PARC E15 may pick up the higher pole of “K</a:t>
              </a:r>
              <a:r>
                <a:rPr lang="en-US" altLang="ja-JP" sz="1600" i="1" baseline="300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altLang="ja-JP" sz="1600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pp”???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19780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-26988"/>
            <a:ext cx="9144000" cy="6884988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endParaRPr lang="ja-JP" altLang="ja-JP" sz="16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066800" y="0"/>
            <a:ext cx="678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sz="3200" kern="0" dirty="0" smtClean="0">
                <a:solidFill>
                  <a:srgbClr val="FFFFFF"/>
                </a:solidFill>
                <a:latin typeface="Times New Roman" pitchFamily="18" charset="0"/>
              </a:rPr>
              <a:t>5. </a:t>
            </a:r>
            <a:r>
              <a:rPr lang="en-US" altLang="ja-JP" sz="3200" kern="0" dirty="0">
                <a:solidFill>
                  <a:srgbClr val="FFFFFF"/>
                </a:solidFill>
                <a:latin typeface="Times New Roman" pitchFamily="18" charset="0"/>
              </a:rPr>
              <a:t>F</a:t>
            </a:r>
            <a:r>
              <a:rPr lang="en-US" altLang="ja-JP" sz="3200" kern="0" dirty="0" smtClean="0">
                <a:solidFill>
                  <a:srgbClr val="FFFFFF"/>
                </a:solidFill>
                <a:latin typeface="Times New Roman" pitchFamily="18" charset="0"/>
              </a:rPr>
              <a:t>uture plans and remarks</a:t>
            </a:r>
            <a:endParaRPr lang="en-US" altLang="ja-JP" sz="3200" kern="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150295" y="683508"/>
            <a:ext cx="8851202" cy="1461650"/>
          </a:xfrm>
          <a:prstGeom prst="rect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27000">
              <a:srgbClr val="FF66FF">
                <a:alpha val="94902"/>
              </a:srgbClr>
            </a:glow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i="1">
              <a:solidFill>
                <a:srgbClr val="000000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72649" y="720807"/>
            <a:ext cx="8933856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plans: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z="900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ja-JP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Fully coupled-channel </a:t>
            </a:r>
            <a:r>
              <a:rPr lang="en-US" altLang="ja-JP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calculation of </a:t>
            </a:r>
            <a:r>
              <a:rPr lang="en-US" altLang="ja-JP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ja-JP" sz="1600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ja-JP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 (on-going)</a:t>
            </a:r>
            <a:r>
              <a:rPr lang="en-US" altLang="ja-JP" sz="1600" i="1" dirty="0" smtClean="0">
                <a:solidFill>
                  <a:srgbClr val="000000"/>
                </a:solidFill>
              </a:rPr>
              <a:t/>
            </a:r>
            <a:br>
              <a:rPr lang="en-US" altLang="ja-JP" sz="1600" i="1" dirty="0" smtClean="0">
                <a:solidFill>
                  <a:srgbClr val="000000"/>
                </a:solidFill>
              </a:rPr>
            </a:br>
            <a:r>
              <a:rPr lang="en-US" altLang="ja-JP" sz="1600" i="1" smtClean="0">
                <a:solidFill>
                  <a:srgbClr val="000000"/>
                </a:solidFill>
              </a:rPr>
              <a:t>             … E-dep. Chiral SU(3) pot. case, Detail </a:t>
            </a:r>
            <a:r>
              <a:rPr lang="en-US" altLang="ja-JP" sz="1600" i="1" dirty="0" smtClean="0">
                <a:solidFill>
                  <a:srgbClr val="000000"/>
                </a:solidFill>
              </a:rPr>
              <a:t>study for the double </a:t>
            </a:r>
            <a:r>
              <a:rPr lang="en-US" altLang="ja-JP" sz="1600" i="1" smtClean="0">
                <a:solidFill>
                  <a:srgbClr val="000000"/>
                </a:solidFill>
              </a:rPr>
              <a:t>pole structure, etc</a:t>
            </a:r>
            <a:endParaRPr lang="en-US" altLang="ja-JP" sz="1600" i="1" dirty="0" smtClean="0">
              <a:solidFill>
                <a:srgbClr val="000000"/>
              </a:solidFill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ja-JP" sz="600" i="1" dirty="0">
              <a:solidFill>
                <a:srgbClr val="000000"/>
              </a:solidFill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ja-JP" sz="1600" dirty="0" smtClean="0">
                <a:solidFill>
                  <a:srgbClr val="000000"/>
                </a:solidFill>
              </a:rPr>
              <a:t>Application </a:t>
            </a:r>
            <a:r>
              <a:rPr lang="en-US" altLang="ja-JP" sz="1600" dirty="0">
                <a:solidFill>
                  <a:srgbClr val="000000"/>
                </a:solidFill>
              </a:rPr>
              <a:t>to resonances of other hadronic systems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180774" y="2302294"/>
            <a:ext cx="8820723" cy="4458477"/>
            <a:chOff x="180774" y="2302294"/>
            <a:chExt cx="8820723" cy="4458477"/>
          </a:xfrm>
        </p:grpSpPr>
        <p:sp>
          <p:nvSpPr>
            <p:cNvPr id="18" name="正方形/長方形 17"/>
            <p:cNvSpPr/>
            <p:nvPr/>
          </p:nvSpPr>
          <p:spPr bwMode="auto">
            <a:xfrm>
              <a:off x="180774" y="2302294"/>
              <a:ext cx="8820723" cy="4458477"/>
            </a:xfrm>
            <a:prstGeom prst="rect">
              <a:avLst/>
            </a:prstGeom>
            <a:gradFill flip="none" rotWithShape="1">
              <a:gsLst>
                <a:gs pos="37000">
                  <a:srgbClr val="FFFF66"/>
                </a:gs>
                <a:gs pos="100000">
                  <a:schemeClr val="bg1"/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27000">
                <a:srgbClr val="FFFF00">
                  <a:alpha val="95000"/>
                </a:srgb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i="1">
                <a:solidFill>
                  <a:srgbClr val="000000"/>
                </a:solidFill>
              </a:endParaRPr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214073" y="2336483"/>
              <a:ext cx="7924734" cy="4424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000" b="1" i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Remarks (to be considered):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ja-JP" sz="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</a:pPr>
              <a:r>
                <a:rPr lang="en-US" altLang="ja-JP" i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Need </a:t>
              </a:r>
              <a:r>
                <a:rPr lang="en-US" altLang="ja-JP" i="1" u="sng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specrum</a:t>
              </a:r>
              <a:r>
                <a:rPr lang="en-US" altLang="ja-JP" i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calculations taking into reaction mechanism, </a:t>
              </a:r>
              <a:br>
                <a:rPr lang="en-US" altLang="ja-JP" i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</a:br>
              <a:r>
                <a:rPr lang="en-US" altLang="ja-JP" i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for the comparison with experimental result</a:t>
              </a:r>
              <a:br>
                <a:rPr lang="en-US" altLang="ja-JP" i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</a:br>
              <a:r>
                <a:rPr lang="en-US" altLang="ja-JP" sz="1050" i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/>
              </a:r>
              <a:br>
                <a:rPr lang="en-US" altLang="ja-JP" sz="1050" i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</a:br>
              <a:r>
                <a:rPr lang="en-US" altLang="ja-JP" sz="1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Earlier works on </a:t>
              </a:r>
              <a:r>
                <a:rPr lang="en-US" altLang="ja-JP" sz="1400" i="1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3</a:t>
              </a:r>
              <a:r>
                <a:rPr lang="en-US" altLang="ja-JP" sz="1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He(in-flight K</a:t>
              </a:r>
              <a:r>
                <a:rPr lang="en-US" altLang="ja-JP" sz="1400" i="1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-</a:t>
              </a:r>
              <a:r>
                <a:rPr lang="en-US" altLang="ja-JP" sz="1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, n) </a:t>
              </a:r>
              <a:r>
                <a:rPr lang="en-US" altLang="ja-JP" sz="14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reaction: </a:t>
              </a:r>
              <a:r>
                <a:rPr lang="en-US" altLang="ja-JP" sz="1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/>
              </a:r>
              <a:br>
                <a:rPr lang="en-US" altLang="ja-JP" sz="14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</a:br>
              <a:r>
                <a:rPr lang="en-US" altLang="ja-JP" sz="12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   T</a:t>
              </a:r>
              <a:r>
                <a:rPr lang="en-US" altLang="ja-JP" sz="12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. Koike and T. Harada, PRC80, 055208 (</a:t>
              </a:r>
              <a:r>
                <a:rPr lang="en-US" altLang="ja-JP" sz="12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2009)</a:t>
              </a:r>
              <a:br>
                <a:rPr lang="en-US" altLang="ja-JP" sz="12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</a:br>
              <a:r>
                <a:rPr lang="en-US" altLang="ja-JP" sz="12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   J</a:t>
              </a:r>
              <a:r>
                <a:rPr lang="en-US" altLang="ja-JP" sz="12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. Yamagata-</a:t>
              </a:r>
              <a:r>
                <a:rPr lang="en-US" altLang="ja-JP" sz="1200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Sekihara</a:t>
              </a:r>
              <a:r>
                <a:rPr lang="en-US" altLang="ja-JP" sz="12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, D. </a:t>
              </a:r>
              <a:r>
                <a:rPr lang="en-US" altLang="ja-JP" sz="1200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Jido</a:t>
              </a:r>
              <a:r>
                <a:rPr lang="en-US" altLang="ja-JP" sz="12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, H. </a:t>
              </a:r>
              <a:r>
                <a:rPr lang="en-US" altLang="ja-JP" sz="1200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Nagahiro</a:t>
              </a:r>
              <a:r>
                <a:rPr lang="en-US" altLang="ja-JP" sz="12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altLang="ja-JP" sz="12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and S. </a:t>
              </a:r>
              <a:r>
                <a:rPr lang="en-US" altLang="ja-JP" sz="1200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Hirenzaki</a:t>
              </a:r>
              <a:r>
                <a:rPr lang="en-US" altLang="ja-JP" sz="12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, Phys</a:t>
              </a:r>
              <a:r>
                <a:rPr lang="en-US" altLang="ja-JP" sz="12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. Rev. C 80, </a:t>
              </a:r>
              <a:r>
                <a:rPr lang="en-US" altLang="ja-JP" sz="12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045204 (2009)</a:t>
              </a:r>
              <a:r>
                <a:rPr lang="en-US" altLang="ja-JP" sz="12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sym typeface="Wingdings" panose="05000000000000000000" pitchFamily="2" charset="2"/>
                </a:rPr>
                <a:t/>
              </a:r>
              <a:br>
                <a:rPr lang="en-US" altLang="ja-JP" sz="12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sym typeface="Wingdings" panose="05000000000000000000" pitchFamily="2" charset="2"/>
                </a:rPr>
              </a:br>
              <a:r>
                <a:rPr lang="en-US" altLang="ja-JP" sz="1600" i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/>
              </a:r>
              <a:br>
                <a:rPr lang="en-US" altLang="ja-JP" sz="1600" i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</a:br>
              <a:r>
                <a:rPr lang="en-US" altLang="ja-JP" sz="1600" i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/>
              </a:r>
              <a:br>
                <a:rPr lang="en-US" altLang="ja-JP" sz="1600" i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</a:br>
              <a:r>
                <a:rPr lang="en-US" altLang="ja-JP" sz="1600" i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/>
              </a:r>
              <a:br>
                <a:rPr lang="en-US" altLang="ja-JP" sz="1600" i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</a:br>
              <a:endParaRPr lang="en-US" altLang="ja-JP" sz="1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</a:pPr>
              <a:r>
                <a:rPr lang="en-US" altLang="ja-JP" i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Non-mesic decay of “</a:t>
              </a:r>
              <a:r>
                <a:rPr lang="en-US" altLang="ja-JP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K</a:t>
              </a:r>
              <a:r>
                <a:rPr lang="en-US" altLang="ja-JP" i="1" u="sng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-</a:t>
              </a:r>
              <a:r>
                <a:rPr lang="en-US" altLang="ja-JP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pp</a:t>
              </a:r>
              <a:r>
                <a:rPr lang="en-US" altLang="ja-JP" i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” (two nucleon absorption</a:t>
              </a:r>
              <a:r>
                <a:rPr lang="en-US" altLang="ja-JP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, “K</a:t>
              </a:r>
              <a:r>
                <a:rPr lang="en-US" altLang="ja-JP" i="1" u="sng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-</a:t>
              </a:r>
              <a:r>
                <a:rPr lang="en-US" altLang="ja-JP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pp” </a:t>
              </a:r>
              <a:r>
                <a:rPr lang="en-US" altLang="ja-JP" i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sym typeface="Wingdings" panose="05000000000000000000" pitchFamily="2" charset="2"/>
                </a:rPr>
                <a:t>--&gt; YN</a:t>
              </a:r>
              <a:r>
                <a:rPr lang="en-US" altLang="ja-JP" i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)?</a:t>
              </a:r>
              <a:r>
                <a:rPr lang="en-US" altLang="ja-JP" sz="1600" i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/>
              </a:r>
              <a:br>
                <a:rPr lang="en-US" altLang="ja-JP" sz="1600" i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</a:br>
              <a:r>
                <a:rPr lang="en-US" altLang="ja-JP" sz="900" i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/>
              </a:r>
              <a:br>
                <a:rPr lang="en-US" altLang="ja-JP" sz="900" i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</a:br>
              <a:r>
                <a:rPr lang="en-US" altLang="ja-JP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All theoretical calculations of the “K</a:t>
              </a:r>
              <a:r>
                <a:rPr lang="en-US" altLang="ja-JP" sz="1600" i="1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-</a:t>
              </a:r>
              <a:r>
                <a:rPr lang="en-US" altLang="ja-JP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pp” pole position consider only mesic-decay mode, </a:t>
              </a:r>
              <a:br>
                <a:rPr lang="en-US" altLang="ja-JP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</a:br>
              <a:r>
                <a:rPr lang="en-US" altLang="ja-JP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not non-mesic decay mode. Need to be careful when comparing with experimental results.</a:t>
              </a:r>
            </a:p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</a:pPr>
              <a:endParaRPr lang="en-US" altLang="ja-JP" sz="1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  <a:p>
              <a:pPr marL="342900" indent="-342900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rabicPeriod"/>
              </a:pPr>
              <a:r>
                <a:rPr lang="en-US" altLang="ja-JP" i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Nature of Λ(1405) and </a:t>
              </a:r>
              <a:r>
                <a:rPr lang="en-US" altLang="ja-JP" i="1" u="sng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K</a:t>
              </a:r>
              <a:r>
                <a:rPr lang="en-US" altLang="ja-JP" i="1" u="sng" baseline="30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bar</a:t>
              </a:r>
              <a:r>
                <a:rPr lang="en-US" altLang="ja-JP" i="1" u="sng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N</a:t>
              </a:r>
              <a:r>
                <a:rPr lang="en-US" altLang="ja-JP" i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interaction</a:t>
              </a:r>
              <a:r>
                <a:rPr lang="en-US" altLang="ja-JP" sz="1600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/>
              </a:r>
              <a:br>
                <a:rPr lang="en-US" altLang="ja-JP" sz="1600" i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</a:br>
              <a:r>
                <a:rPr lang="en-US" altLang="ja-JP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How strongly attractive is the </a:t>
              </a:r>
              <a:r>
                <a:rPr lang="en-US" altLang="ja-JP" sz="1600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K</a:t>
              </a:r>
              <a:r>
                <a:rPr lang="en-US" altLang="ja-JP" sz="1600" i="1" baseline="30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bar</a:t>
              </a:r>
              <a:r>
                <a:rPr lang="en-US" altLang="ja-JP" sz="1600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N</a:t>
              </a:r>
              <a:r>
                <a:rPr lang="en-US" altLang="ja-JP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interaction?  “Λ(1405) vs Λ(1420)”</a:t>
              </a:r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4987636" y="3503228"/>
              <a:ext cx="38023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sym typeface="Wingdings" panose="05000000000000000000" pitchFamily="2" charset="2"/>
                </a:rPr>
                <a:t>--&gt;&gt; </a:t>
              </a:r>
              <a:r>
                <a:rPr lang="en-US" altLang="ja-JP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sym typeface="Wingdings" panose="05000000000000000000" pitchFamily="2" charset="2"/>
                </a:rPr>
                <a:t>Latest work: Dr. </a:t>
              </a:r>
              <a:r>
                <a:rPr lang="en-US" altLang="ja-JP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sym typeface="Wingdings" panose="05000000000000000000" pitchFamily="2" charset="2"/>
                </a:rPr>
                <a:t>T. </a:t>
              </a:r>
              <a:r>
                <a:rPr lang="en-US" altLang="ja-JP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sym typeface="Wingdings" panose="05000000000000000000" pitchFamily="2" charset="2"/>
                </a:rPr>
                <a:t>Sekihara’s</a:t>
              </a:r>
              <a:r>
                <a:rPr lang="en-US" altLang="ja-JP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sym typeface="Wingdings" panose="05000000000000000000" pitchFamily="2" charset="2"/>
                </a:rPr>
                <a:t> </a:t>
              </a:r>
              <a:r>
                <a:rPr lang="en-US" altLang="ja-JP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sym typeface="Wingdings" panose="05000000000000000000" pitchFamily="2" charset="2"/>
                </a:rPr>
                <a:t>talk</a:t>
              </a:r>
              <a:endParaRPr kumimoji="1" lang="ja-JP" altLang="en-US" dirty="0"/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930582" y="4242905"/>
              <a:ext cx="6816161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ja-JP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The poles obtained in theoretical study </a:t>
              </a:r>
              <a:r>
                <a:rPr lang="en-US" altLang="ja-JP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= </a:t>
              </a:r>
              <a:r>
                <a:rPr lang="en-US" altLang="ja-JP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on the complex energy plane</a:t>
              </a:r>
              <a:br>
                <a:rPr lang="en-US" altLang="ja-JP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</a:br>
              <a:r>
                <a:rPr lang="en-US" altLang="ja-JP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Observables </a:t>
              </a:r>
              <a:r>
                <a:rPr lang="en-US" altLang="ja-JP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measured in </a:t>
              </a:r>
              <a:r>
                <a:rPr lang="en-US" altLang="ja-JP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experiments   </a:t>
              </a:r>
              <a:r>
                <a:rPr lang="en-US" altLang="ja-JP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=  </a:t>
              </a:r>
              <a:r>
                <a:rPr lang="en-US" altLang="ja-JP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on the real energy </a:t>
              </a:r>
              <a:r>
                <a:rPr lang="en-US" altLang="ja-JP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axis</a:t>
              </a:r>
              <a:endParaRPr lang="en-US" altLang="ja-JP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48348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-26988"/>
            <a:ext cx="9144000" cy="6884988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endParaRPr lang="ja-JP" altLang="ja-JP" sz="16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92606" y="69451"/>
            <a:ext cx="9000936" cy="6701740"/>
            <a:chOff x="3546730" y="2513016"/>
            <a:chExt cx="5756527" cy="4099141"/>
          </a:xfrm>
        </p:grpSpPr>
        <p:pic>
          <p:nvPicPr>
            <p:cNvPr id="4" name="Picture 3" descr="C:\Users\ADote\Desktop\JPARC2013Feb\Cats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6730" y="2513016"/>
              <a:ext cx="5756527" cy="4099141"/>
            </a:xfrm>
            <a:prstGeom prst="rect">
              <a:avLst/>
            </a:prstGeom>
            <a:noFill/>
            <a:ln w="95250">
              <a:solidFill>
                <a:srgbClr val="CCFFCC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テキスト ボックス 21"/>
            <p:cNvSpPr txBox="1"/>
            <p:nvPr/>
          </p:nvSpPr>
          <p:spPr>
            <a:xfrm>
              <a:off x="7922339" y="6289130"/>
              <a:ext cx="1367144" cy="323027"/>
            </a:xfrm>
            <a:prstGeom prst="rect">
              <a:avLst/>
            </a:prstGeom>
            <a:solidFill>
              <a:schemeClr val="bg1">
                <a:lumMod val="95000"/>
                <a:alpha val="4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20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Cats in KEK</a:t>
              </a:r>
              <a:endParaRPr lang="ja-JP" altLang="en-US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3" name="Picture 3" descr="C:\Users\ADote\Desktop\BirdsEyeVi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24" y="4134780"/>
            <a:ext cx="4202001" cy="3002521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>
              <a:rot lat="2701039" lon="36942" rev="21327256"/>
            </a:camera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08885">
            <a:off x="1350688" y="3500347"/>
            <a:ext cx="1685643" cy="827173"/>
          </a:xfrm>
          <a:prstGeom prst="rect">
            <a:avLst/>
          </a:prstGeom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テキスト ボックス 14"/>
          <p:cNvSpPr txBox="1"/>
          <p:nvPr/>
        </p:nvSpPr>
        <p:spPr>
          <a:xfrm>
            <a:off x="4439393" y="3073661"/>
            <a:ext cx="4598508" cy="3062377"/>
          </a:xfrm>
          <a:prstGeom prst="rect">
            <a:avLst/>
          </a:prstGeom>
          <a:solidFill>
            <a:schemeClr val="accent6">
              <a:alpha val="50000"/>
            </a:schemeClr>
          </a:solidFill>
          <a:effectLst>
            <a:outerShdw blurRad="50800" dist="127000" dir="2700000" algn="tl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ja-JP" sz="24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創英角ｺﾞｼｯｸUB" pitchFamily="50" charset="-128"/>
              </a:rPr>
              <a:t>Thank you for your attention!</a:t>
            </a:r>
          </a:p>
          <a:p>
            <a:endParaRPr lang="en-US" altLang="ja-JP" sz="1600" b="1" i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GP創英角ｺﾞｼｯｸUB" pitchFamily="50" charset="-128"/>
            </a:endParaRPr>
          </a:p>
          <a:p>
            <a:r>
              <a:rPr lang="en-US" altLang="ja-JP" sz="16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創英角ｺﾞｼｯｸUB" pitchFamily="50" charset="-128"/>
              </a:rPr>
              <a:t>References:</a:t>
            </a:r>
            <a:endParaRPr lang="en-US" altLang="ja-JP" sz="900" b="1" i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GP創英角ｺﾞｼｯｸUB" pitchFamily="50" charset="-128"/>
            </a:endParaRPr>
          </a:p>
          <a:p>
            <a:pPr marL="811213" lvl="1" indent="-268288">
              <a:buFont typeface="+mj-lt"/>
              <a:buAutoNum type="arabicPeriod"/>
            </a:pPr>
            <a:r>
              <a:rPr lang="en-US" altLang="ja-JP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創英角ｺﾞｼｯｸUB" pitchFamily="50" charset="-128"/>
              </a:rPr>
              <a:t>A. D</a:t>
            </a:r>
            <a:r>
              <a:rPr lang="en-US" altLang="ja-JP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創英角ｺﾞｼｯｸUB" pitchFamily="50" charset="-128"/>
              </a:rPr>
              <a:t>., T. Inoue, T. </a:t>
            </a:r>
            <a:r>
              <a:rPr lang="en-US" altLang="ja-JP" sz="1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創英角ｺﾞｼｯｸUB" pitchFamily="50" charset="-128"/>
              </a:rPr>
              <a:t>Myo</a:t>
            </a:r>
            <a:r>
              <a:rPr lang="en-US" altLang="ja-JP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創英角ｺﾞｼｯｸUB" pitchFamily="50" charset="-128"/>
              </a:rPr>
              <a:t>,</a:t>
            </a:r>
            <a:r>
              <a:rPr lang="ja-JP" altLang="en-US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創英角ｺﾞｼｯｸUB" pitchFamily="50" charset="-128"/>
              </a:rPr>
              <a:t> </a:t>
            </a:r>
            <a:r>
              <a:rPr lang="en-US" altLang="ja-JP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創英角ｺﾞｼｯｸUB" pitchFamily="50" charset="-128"/>
              </a:rPr>
              <a:t> </a:t>
            </a:r>
            <a:r>
              <a:rPr lang="en-US" altLang="ja-JP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創英角ｺﾞｼｯｸUB" pitchFamily="50" charset="-128"/>
              </a:rPr>
              <a:t/>
            </a:r>
            <a:br>
              <a:rPr lang="en-US" altLang="ja-JP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創英角ｺﾞｼｯｸUB" pitchFamily="50" charset="-128"/>
              </a:rPr>
            </a:br>
            <a:r>
              <a:rPr lang="en-US" altLang="ja-JP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創英角ｺﾞｼｯｸUB" pitchFamily="50" charset="-128"/>
              </a:rPr>
              <a:t>                        </a:t>
            </a:r>
            <a:r>
              <a:rPr lang="en-US" altLang="ja-JP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NPA </a:t>
            </a:r>
            <a:r>
              <a:rPr lang="en-US" altLang="ja-JP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912, 66 (2013)</a:t>
            </a:r>
            <a:endParaRPr lang="en-US" altLang="ja-JP" sz="16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11213" lvl="1" indent="-268288">
              <a:buFont typeface="+mj-lt"/>
              <a:buAutoNum type="arabicPeriod"/>
            </a:pPr>
            <a:r>
              <a:rPr lang="en-US" altLang="ja-JP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創英角ｺﾞｼｯｸUB" pitchFamily="50" charset="-128"/>
              </a:rPr>
              <a:t>A. D</a:t>
            </a:r>
            <a:r>
              <a:rPr lang="en-US" altLang="ja-JP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創英角ｺﾞｼｯｸUB" pitchFamily="50" charset="-128"/>
              </a:rPr>
              <a:t>., </a:t>
            </a:r>
            <a:r>
              <a:rPr lang="en-US" altLang="ja-JP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創英角ｺﾞｼｯｸUB" pitchFamily="50" charset="-128"/>
              </a:rPr>
              <a:t>T. </a:t>
            </a:r>
            <a:r>
              <a:rPr lang="en-US" altLang="ja-JP" sz="1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創英角ｺﾞｼｯｸUB" pitchFamily="50" charset="-128"/>
              </a:rPr>
              <a:t>Myo</a:t>
            </a:r>
            <a:r>
              <a:rPr lang="en-US" altLang="ja-JP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創英角ｺﾞｼｯｸUB" pitchFamily="50" charset="-128"/>
              </a:rPr>
              <a:t>,</a:t>
            </a:r>
            <a:r>
              <a:rPr lang="ja-JP" altLang="en-US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創英角ｺﾞｼｯｸUB" pitchFamily="50" charset="-128"/>
              </a:rPr>
              <a:t> </a:t>
            </a:r>
            <a:r>
              <a:rPr lang="en-US" altLang="ja-JP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創英角ｺﾞｼｯｸUB" pitchFamily="50" charset="-128"/>
              </a:rPr>
              <a:t> </a:t>
            </a:r>
            <a:r>
              <a:rPr lang="en-US" altLang="ja-JP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NPA </a:t>
            </a:r>
            <a:r>
              <a:rPr lang="en-US" altLang="ja-JP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930, 86 (2014)</a:t>
            </a:r>
          </a:p>
          <a:p>
            <a:pPr marL="811213" lvl="1" indent="-268288">
              <a:buFont typeface="+mj-lt"/>
              <a:buAutoNum type="arabicPeriod"/>
            </a:pPr>
            <a:r>
              <a:rPr lang="en-US" altLang="ja-JP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創英角ｺﾞｼｯｸUB" pitchFamily="50" charset="-128"/>
              </a:rPr>
              <a:t>A. D., T. Inoue, T. </a:t>
            </a:r>
            <a:r>
              <a:rPr lang="en-US" altLang="ja-JP" sz="1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創英角ｺﾞｼｯｸUB" pitchFamily="50" charset="-128"/>
              </a:rPr>
              <a:t>Myo</a:t>
            </a:r>
            <a:r>
              <a:rPr lang="en-US" altLang="ja-JP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創英角ｺﾞｼｯｸUB" pitchFamily="50" charset="-128"/>
              </a:rPr>
              <a:t>,</a:t>
            </a:r>
            <a:r>
              <a:rPr lang="ja-JP" altLang="en-US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創英角ｺﾞｼｯｸUB" pitchFamily="50" charset="-128"/>
              </a:rPr>
              <a:t> </a:t>
            </a:r>
            <a:r>
              <a:rPr lang="en-US" altLang="ja-JP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創英角ｺﾞｼｯｸUB" pitchFamily="50" charset="-128"/>
              </a:rPr>
              <a:t> </a:t>
            </a:r>
            <a:br>
              <a:rPr lang="en-US" altLang="ja-JP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創英角ｺﾞｼｯｸUB" pitchFamily="50" charset="-128"/>
              </a:rPr>
            </a:br>
            <a:r>
              <a:rPr lang="en-US" altLang="ja-JP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創英角ｺﾞｼｯｸUB" pitchFamily="50" charset="-128"/>
              </a:rPr>
              <a:t>            </a:t>
            </a:r>
            <a:r>
              <a:rPr lang="en-US" altLang="ja-JP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PTEP 2015, 043D02 (2015)</a:t>
            </a:r>
          </a:p>
          <a:p>
            <a:pPr marL="811213" lvl="1" indent="-268288">
              <a:buFont typeface="+mj-lt"/>
              <a:buAutoNum type="arabicPeriod"/>
            </a:pPr>
            <a:r>
              <a:rPr lang="en-US" altLang="ja-JP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創英角ｺﾞｼｯｸUB" pitchFamily="50" charset="-128"/>
              </a:rPr>
              <a:t>A. D., T. Inoue, T. </a:t>
            </a:r>
            <a:r>
              <a:rPr lang="en-US" altLang="ja-JP" sz="1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創英角ｺﾞｼｯｸUB" pitchFamily="50" charset="-128"/>
              </a:rPr>
              <a:t>Myo</a:t>
            </a:r>
            <a:r>
              <a:rPr lang="en-US" altLang="ja-JP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創英角ｺﾞｼｯｸUB" pitchFamily="50" charset="-128"/>
              </a:rPr>
              <a:t>,</a:t>
            </a:r>
            <a:br>
              <a:rPr lang="en-US" altLang="ja-JP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創英角ｺﾞｼｯｸUB" pitchFamily="50" charset="-128"/>
              </a:rPr>
            </a:br>
            <a:r>
              <a:rPr lang="en-US" altLang="ja-JP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創英角ｺﾞｼｯｸUB" pitchFamily="50" charset="-128"/>
              </a:rPr>
              <a:t>JPS Conf. Proc. </a:t>
            </a:r>
            <a:r>
              <a:rPr lang="en-US" altLang="ja-JP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創英角ｺﾞｼｯｸUB" pitchFamily="50" charset="-128"/>
              </a:rPr>
              <a:t>(Proc. of HYP2015) </a:t>
            </a:r>
            <a:r>
              <a:rPr lang="en-US" altLang="ja-JP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GP創英角ｺﾞｼｯｸUB" pitchFamily="50" charset="-128"/>
              </a:rPr>
              <a:t>(to be appeared )</a:t>
            </a:r>
            <a:r>
              <a:rPr lang="en-US" altLang="ja-JP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ja-JP" sz="900" b="1" i="1" dirty="0" smtClean="0">
              <a:solidFill>
                <a:srgbClr val="FFFF00"/>
              </a:solidFill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42211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-26988"/>
            <a:ext cx="9144000" cy="6884988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endParaRPr lang="ja-JP" altLang="ja-JP" sz="16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0" y="-11582"/>
            <a:ext cx="9448800" cy="1905000"/>
            <a:chOff x="0" y="0"/>
            <a:chExt cx="9448800" cy="1905000"/>
          </a:xfrm>
        </p:grpSpPr>
        <p:sp>
          <p:nvSpPr>
            <p:cNvPr id="23" name="正方形/長方形 22"/>
            <p:cNvSpPr/>
            <p:nvPr/>
          </p:nvSpPr>
          <p:spPr bwMode="auto">
            <a:xfrm>
              <a:off x="0" y="0"/>
              <a:ext cx="9448800" cy="1905000"/>
            </a:xfrm>
            <a:prstGeom prst="rect">
              <a:avLst/>
            </a:prstGeom>
            <a:solidFill>
              <a:schemeClr val="accent6">
                <a:alpha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i="1">
                <a:solidFill>
                  <a:srgbClr val="000000"/>
                </a:solidFill>
              </a:endParaRPr>
            </a:p>
          </p:txBody>
        </p:sp>
        <p:grpSp>
          <p:nvGrpSpPr>
            <p:cNvPr id="24" name="グループ化 23"/>
            <p:cNvGrpSpPr/>
            <p:nvPr/>
          </p:nvGrpSpPr>
          <p:grpSpPr>
            <a:xfrm>
              <a:off x="76200" y="90060"/>
              <a:ext cx="9049274" cy="1789865"/>
              <a:chOff x="76200" y="90060"/>
              <a:chExt cx="9049274" cy="1789865"/>
            </a:xfrm>
          </p:grpSpPr>
          <p:grpSp>
            <p:nvGrpSpPr>
              <p:cNvPr id="25" name="グループ化 55"/>
              <p:cNvGrpSpPr/>
              <p:nvPr/>
            </p:nvGrpSpPr>
            <p:grpSpPr>
              <a:xfrm>
                <a:off x="940296" y="100142"/>
                <a:ext cx="597406" cy="640154"/>
                <a:chOff x="6877532" y="1718361"/>
                <a:chExt cx="864096" cy="872701"/>
              </a:xfrm>
              <a:effectLst/>
            </p:grpSpPr>
            <p:sp>
              <p:nvSpPr>
                <p:cNvPr id="42" name="円/楕円 41"/>
                <p:cNvSpPr/>
                <p:nvPr/>
              </p:nvSpPr>
              <p:spPr>
                <a:xfrm>
                  <a:off x="6877532" y="1726966"/>
                  <a:ext cx="864096" cy="864096"/>
                </a:xfrm>
                <a:prstGeom prst="ellipse">
                  <a:avLst/>
                </a:prstGeom>
                <a:gradFill>
                  <a:gsLst>
                    <a:gs pos="100000">
                      <a:srgbClr val="92D050"/>
                    </a:gs>
                    <a:gs pos="25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solidFill>
                    <a:srgbClr val="33CC3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b="1" i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3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6976042" y="1718361"/>
                  <a:ext cx="550150" cy="5847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ja-JP" sz="3200" i="1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K</a:t>
                  </a:r>
                  <a:r>
                    <a:rPr lang="en-US" altLang="ja-JP" sz="3200" i="1" baseline="30000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endParaRPr lang="ja-JP" altLang="en-US" sz="1600" i="1" baseline="30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6" name="グループ化 25"/>
              <p:cNvGrpSpPr/>
              <p:nvPr/>
            </p:nvGrpSpPr>
            <p:grpSpPr>
              <a:xfrm>
                <a:off x="76200" y="574937"/>
                <a:ext cx="1108630" cy="1101463"/>
                <a:chOff x="76200" y="574937"/>
                <a:chExt cx="1108630" cy="1101463"/>
              </a:xfrm>
            </p:grpSpPr>
            <p:sp>
              <p:nvSpPr>
                <p:cNvPr id="30" name="円/楕円 29"/>
                <p:cNvSpPr/>
                <p:nvPr/>
              </p:nvSpPr>
              <p:spPr>
                <a:xfrm>
                  <a:off x="76200" y="574937"/>
                  <a:ext cx="1101463" cy="1101463"/>
                </a:xfrm>
                <a:prstGeom prst="ellipse">
                  <a:avLst/>
                </a:prstGeom>
                <a:gradFill>
                  <a:gsLst>
                    <a:gs pos="100000">
                      <a:srgbClr val="FF0000"/>
                    </a:gs>
                    <a:gs pos="25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i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1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28130" y="865801"/>
                  <a:ext cx="105670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ja-JP" sz="2400" b="1" i="1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Proton</a:t>
                  </a:r>
                  <a:endParaRPr lang="ja-JP" altLang="en-US" sz="16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7" name="テキスト ボックス 26"/>
              <p:cNvSpPr txBox="1"/>
              <p:nvPr/>
            </p:nvSpPr>
            <p:spPr>
              <a:xfrm>
                <a:off x="1752600" y="90060"/>
                <a:ext cx="3304110" cy="46166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  <a:alpha val="71000"/>
                </a:schemeClr>
              </a:solidFill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2400" i="1" dirty="0" err="1">
                    <a:solidFill>
                      <a:srgbClr val="FFFFFF"/>
                    </a:solidFill>
                  </a:rPr>
                  <a:t>K</a:t>
                </a:r>
                <a:r>
                  <a:rPr lang="en-US" altLang="ja-JP" sz="2400" i="1" baseline="30000" dirty="0" err="1">
                    <a:solidFill>
                      <a:srgbClr val="FFFFFF"/>
                    </a:solidFill>
                  </a:rPr>
                  <a:t>bar</a:t>
                </a:r>
                <a:r>
                  <a:rPr lang="en-US" altLang="ja-JP" sz="2400" i="1" dirty="0" err="1">
                    <a:solidFill>
                      <a:srgbClr val="FFFFFF"/>
                    </a:solidFill>
                  </a:rPr>
                  <a:t>N</a:t>
                </a:r>
                <a:r>
                  <a:rPr lang="en-US" altLang="ja-JP" sz="2400" i="1" dirty="0">
                    <a:solidFill>
                      <a:srgbClr val="FFFFFF"/>
                    </a:solidFill>
                  </a:rPr>
                  <a:t> two-body system</a:t>
                </a:r>
              </a:p>
            </p:txBody>
          </p:sp>
          <p:sp>
            <p:nvSpPr>
              <p:cNvPr id="28" name="Rectangle 4"/>
              <p:cNvSpPr txBox="1">
                <a:spLocks noChangeArrowheads="1"/>
              </p:cNvSpPr>
              <p:nvPr/>
            </p:nvSpPr>
            <p:spPr bwMode="auto">
              <a:xfrm>
                <a:off x="1595376" y="1261186"/>
                <a:ext cx="7530098" cy="6187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Arial" charset="0"/>
                    <a:ea typeface="ＭＳ Ｐゴシック" pitchFamily="50" charset="-128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Arial" charset="0"/>
                    <a:ea typeface="ＭＳ Ｐゴシック" pitchFamily="50" charset="-128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Arial" charset="0"/>
                    <a:ea typeface="ＭＳ Ｐゴシック" pitchFamily="50" charset="-128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algn="l"/>
                <a:r>
                  <a:rPr lang="en-US" altLang="ja-JP" sz="2400" i="1" u="sng" kern="0" dirty="0" smtClean="0">
                    <a:solidFill>
                      <a:srgbClr val="FFFF00"/>
                    </a:solidFill>
                    <a:latin typeface="Times New Roman" pitchFamily="18" charset="0"/>
                  </a:rPr>
                  <a:t>Excited hyperon </a:t>
                </a:r>
                <a:r>
                  <a:rPr lang="en-US" altLang="ja-JP" sz="2400" b="1" i="1" u="sng" kern="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Λ(1405)</a:t>
                </a:r>
                <a:r>
                  <a:rPr lang="en-US" altLang="ja-JP" sz="2400" i="1" u="sng" kern="0" dirty="0" smtClean="0">
                    <a:solidFill>
                      <a:srgbClr val="FFFF00"/>
                    </a:solidFill>
                    <a:latin typeface="Times New Roman" pitchFamily="18" charset="0"/>
                  </a:rPr>
                  <a:t> = K</a:t>
                </a:r>
                <a:r>
                  <a:rPr lang="en-US" altLang="ja-JP" sz="2400" i="1" u="sng" kern="0" baseline="30000" dirty="0" smtClean="0">
                    <a:solidFill>
                      <a:srgbClr val="FFFF00"/>
                    </a:solidFill>
                    <a:latin typeface="Times New Roman" pitchFamily="18" charset="0"/>
                  </a:rPr>
                  <a:t>-</a:t>
                </a:r>
                <a:r>
                  <a:rPr lang="en-US" altLang="ja-JP" sz="2400" i="1" u="sng" kern="0" dirty="0" smtClean="0">
                    <a:solidFill>
                      <a:srgbClr val="FFFF00"/>
                    </a:solidFill>
                    <a:latin typeface="Times New Roman" pitchFamily="18" charset="0"/>
                  </a:rPr>
                  <a:t> proton quasi-bound state</a:t>
                </a:r>
                <a:endParaRPr lang="ja-JP" altLang="en-US" sz="2400" i="1" u="sng" kern="0" dirty="0">
                  <a:solidFill>
                    <a:srgbClr val="FFFF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" name="Rectangle 4"/>
              <p:cNvSpPr txBox="1">
                <a:spLocks noChangeArrowheads="1"/>
              </p:cNvSpPr>
              <p:nvPr/>
            </p:nvSpPr>
            <p:spPr bwMode="auto">
              <a:xfrm>
                <a:off x="2761531" y="720525"/>
                <a:ext cx="6232000" cy="6187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Arial" charset="0"/>
                    <a:ea typeface="ＭＳ Ｐゴシック" pitchFamily="50" charset="-128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Arial" charset="0"/>
                    <a:ea typeface="ＭＳ Ｐゴシック" pitchFamily="50" charset="-128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Arial" charset="0"/>
                    <a:ea typeface="ＭＳ Ｐゴシック" pitchFamily="50" charset="-128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kumimoji="1" sz="4400">
                    <a:solidFill>
                      <a:schemeClr val="tx2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marL="173038" indent="-173038" algn="l">
                  <a:buFont typeface="Arial" panose="020B0604020202020204" pitchFamily="34" charset="0"/>
                  <a:buChar char="•"/>
                </a:pPr>
                <a:r>
                  <a:rPr lang="en-US" altLang="ja-JP" sz="1600" i="1" kern="0" dirty="0" smtClean="0">
                    <a:solidFill>
                      <a:srgbClr val="FFFFFF"/>
                    </a:solidFill>
                    <a:latin typeface="Times New Roman" pitchFamily="18" charset="0"/>
                  </a:rPr>
                  <a:t>Low energy scattering data, 1s level shift of </a:t>
                </a:r>
                <a:r>
                  <a:rPr lang="en-US" altLang="ja-JP" sz="1600" i="1" kern="0" dirty="0" err="1" smtClean="0">
                    <a:solidFill>
                      <a:srgbClr val="FFFFFF"/>
                    </a:solidFill>
                    <a:latin typeface="Times New Roman" pitchFamily="18" charset="0"/>
                  </a:rPr>
                  <a:t>kaonic</a:t>
                </a:r>
                <a:r>
                  <a:rPr lang="en-US" altLang="ja-JP" sz="1600" i="1" kern="0" dirty="0" smtClean="0">
                    <a:solidFill>
                      <a:srgbClr val="FFFFFF"/>
                    </a:solidFill>
                    <a:latin typeface="Times New Roman" pitchFamily="18" charset="0"/>
                  </a:rPr>
                  <a:t> hydrogen atom</a:t>
                </a:r>
              </a:p>
              <a:p>
                <a:pPr marL="173038" indent="-173038" algn="l">
                  <a:buFont typeface="Arial" panose="020B0604020202020204" pitchFamily="34" charset="0"/>
                  <a:buChar char="•"/>
                </a:pPr>
                <a:r>
                  <a:rPr lang="en-US" altLang="ja-JP" sz="1600" i="1" kern="0" dirty="0" smtClean="0">
                    <a:solidFill>
                      <a:srgbClr val="FFFFFF"/>
                    </a:solidFill>
                    <a:latin typeface="Times New Roman" pitchFamily="18" charset="0"/>
                  </a:rPr>
                  <a:t>Hard to describe Λ(1405) with Quark Model as a 3-quark state </a:t>
                </a:r>
              </a:p>
              <a:p>
                <a:pPr marL="173038" indent="-173038" algn="l">
                  <a:buFont typeface="Arial" panose="020B0604020202020204" pitchFamily="34" charset="0"/>
                  <a:buChar char="•"/>
                </a:pPr>
                <a:r>
                  <a:rPr lang="en-US" altLang="ja-JP" sz="1600" i="1" kern="0" dirty="0" smtClean="0">
                    <a:solidFill>
                      <a:srgbClr val="FFFFFF"/>
                    </a:solidFill>
                    <a:latin typeface="Times New Roman" pitchFamily="18" charset="0"/>
                  </a:rPr>
                  <a:t>Success of Chiral Unitary Model with a meson-baryon picture</a:t>
                </a:r>
              </a:p>
            </p:txBody>
          </p:sp>
        </p:grpSp>
      </p:grpSp>
      <p:sp>
        <p:nvSpPr>
          <p:cNvPr id="45" name="下矢印 44"/>
          <p:cNvSpPr/>
          <p:nvPr/>
        </p:nvSpPr>
        <p:spPr bwMode="auto">
          <a:xfrm>
            <a:off x="457200" y="2057400"/>
            <a:ext cx="475002" cy="3124200"/>
          </a:xfrm>
          <a:prstGeom prst="downArrow">
            <a:avLst/>
          </a:prstGeom>
          <a:gradFill>
            <a:gsLst>
              <a:gs pos="0">
                <a:srgbClr val="FFFFCC">
                  <a:alpha val="40000"/>
                </a:srgbClr>
              </a:gs>
              <a:gs pos="74000">
                <a:srgbClr val="FFFF00">
                  <a:alpha val="90000"/>
                </a:srgbClr>
              </a:gs>
              <a:gs pos="100000">
                <a:srgbClr val="FFFF00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i="1">
              <a:solidFill>
                <a:srgbClr val="000000"/>
              </a:solidFill>
            </a:endParaRPr>
          </a:p>
        </p:txBody>
      </p:sp>
      <p:grpSp>
        <p:nvGrpSpPr>
          <p:cNvPr id="64" name="グループ化 63"/>
          <p:cNvGrpSpPr/>
          <p:nvPr/>
        </p:nvGrpSpPr>
        <p:grpSpPr>
          <a:xfrm>
            <a:off x="0" y="5334000"/>
            <a:ext cx="9448800" cy="1905000"/>
            <a:chOff x="0" y="5334000"/>
            <a:chExt cx="9448800" cy="1905000"/>
          </a:xfrm>
        </p:grpSpPr>
        <p:sp>
          <p:nvSpPr>
            <p:cNvPr id="65" name="正方形/長方形 64"/>
            <p:cNvSpPr/>
            <p:nvPr/>
          </p:nvSpPr>
          <p:spPr bwMode="auto">
            <a:xfrm>
              <a:off x="0" y="5334000"/>
              <a:ext cx="9448800" cy="1905000"/>
            </a:xfrm>
            <a:prstGeom prst="rect">
              <a:avLst/>
            </a:prstGeom>
            <a:solidFill>
              <a:schemeClr val="accent6">
                <a:alpha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i="1">
                <a:solidFill>
                  <a:srgbClr val="000000"/>
                </a:solidFill>
              </a:endParaRPr>
            </a:p>
          </p:txBody>
        </p:sp>
        <p:grpSp>
          <p:nvGrpSpPr>
            <p:cNvPr id="66" name="グループ化 65"/>
            <p:cNvGrpSpPr/>
            <p:nvPr/>
          </p:nvGrpSpPr>
          <p:grpSpPr>
            <a:xfrm>
              <a:off x="76200" y="5475982"/>
              <a:ext cx="5552538" cy="1384995"/>
              <a:chOff x="76200" y="5475982"/>
              <a:chExt cx="5552538" cy="1384995"/>
            </a:xfrm>
          </p:grpSpPr>
          <p:sp>
            <p:nvSpPr>
              <p:cNvPr id="80" name="Text Box 21"/>
              <p:cNvSpPr txBox="1">
                <a:spLocks noChangeArrowheads="1"/>
              </p:cNvSpPr>
              <p:nvPr/>
            </p:nvSpPr>
            <p:spPr bwMode="auto">
              <a:xfrm>
                <a:off x="76200" y="5475982"/>
                <a:ext cx="4702249" cy="1077218"/>
              </a:xfrm>
              <a:prstGeom prst="rect">
                <a:avLst/>
              </a:prstGeom>
              <a:noFill/>
              <a:ln w="38100" cmpd="dbl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268288" indent="-268288" fontAlgn="base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</a:pPr>
                <a:r>
                  <a:rPr lang="en-US" altLang="ja-JP" sz="1600" i="1" dirty="0">
                    <a:solidFill>
                      <a:srgbClr val="FFFF00"/>
                    </a:solidFill>
                  </a:rPr>
                  <a:t>Doorway to </a:t>
                </a:r>
                <a:r>
                  <a:rPr lang="en-US" altLang="ja-JP" sz="1600" b="1" i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dense matter</a:t>
                </a:r>
                <a:r>
                  <a:rPr lang="en-US" altLang="ja-JP" sz="1600" i="1" baseline="30000" dirty="0">
                    <a:solidFill>
                      <a:srgbClr val="FFFF00"/>
                    </a:solidFill>
                  </a:rPr>
                  <a:t>†</a:t>
                </a:r>
                <a:r>
                  <a:rPr lang="en-US" altLang="ja-JP" sz="1600" i="1" dirty="0">
                    <a:solidFill>
                      <a:srgbClr val="FFFF00"/>
                    </a:solidFill>
                  </a:rPr>
                  <a:t/>
                </a:r>
                <a:br>
                  <a:rPr lang="en-US" altLang="ja-JP" sz="1600" i="1" dirty="0">
                    <a:solidFill>
                      <a:srgbClr val="FFFF00"/>
                    </a:solidFill>
                  </a:rPr>
                </a:br>
                <a:r>
                  <a:rPr lang="ja-JP" altLang="en-US" sz="1600" i="1" dirty="0">
                    <a:solidFill>
                      <a:srgbClr val="FFFF00"/>
                    </a:solidFill>
                  </a:rPr>
                  <a:t>→ </a:t>
                </a:r>
                <a:r>
                  <a:rPr lang="en-US" altLang="ja-JP" sz="1600" i="1" dirty="0">
                    <a:solidFill>
                      <a:srgbClr val="FFFF00"/>
                    </a:solidFill>
                  </a:rPr>
                  <a:t>Chiral symmetry restoration in dense matter</a:t>
                </a:r>
              </a:p>
              <a:p>
                <a:pPr marL="268288" indent="-268288" fontAlgn="base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</a:pPr>
                <a:r>
                  <a:rPr lang="en-US" altLang="ja-JP" sz="1600" i="1" dirty="0">
                    <a:solidFill>
                      <a:srgbClr val="FFFF00"/>
                    </a:solidFill>
                  </a:rPr>
                  <a:t>Interesting structure</a:t>
                </a:r>
                <a:r>
                  <a:rPr lang="en-US" altLang="ja-JP" sz="1600" i="1" baseline="30000" dirty="0">
                    <a:solidFill>
                      <a:srgbClr val="FFFF00"/>
                    </a:solidFill>
                  </a:rPr>
                  <a:t>†</a:t>
                </a:r>
              </a:p>
              <a:p>
                <a:pPr marL="268288" indent="-268288" fontAlgn="base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</a:pPr>
                <a:r>
                  <a:rPr lang="en-US" altLang="ja-JP" sz="1600" i="1" dirty="0">
                    <a:solidFill>
                      <a:srgbClr val="FFFF00"/>
                    </a:solidFill>
                  </a:rPr>
                  <a:t>Neutron star</a:t>
                </a:r>
              </a:p>
            </p:txBody>
          </p:sp>
          <p:sp>
            <p:nvSpPr>
              <p:cNvPr id="81" name="正方形/長方形 80"/>
              <p:cNvSpPr/>
              <p:nvPr/>
            </p:nvSpPr>
            <p:spPr>
              <a:xfrm>
                <a:off x="228600" y="6553200"/>
                <a:ext cx="540013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1400" i="1" dirty="0">
                    <a:solidFill>
                      <a:srgbClr val="FFFFFF"/>
                    </a:solidFill>
                  </a:rPr>
                  <a:t>† </a:t>
                </a:r>
                <a:r>
                  <a:rPr lang="en-US" altLang="ja-JP" sz="1400" i="1" dirty="0">
                    <a:solidFill>
                      <a:srgbClr val="FFFFFF"/>
                    </a:solidFill>
                    <a:latin typeface="Times New Roman" pitchFamily="18" charset="0"/>
                  </a:rPr>
                  <a:t>A. D., H. </a:t>
                </a:r>
                <a:r>
                  <a:rPr lang="en-US" altLang="ja-JP" sz="1400" i="1" dirty="0" err="1">
                    <a:solidFill>
                      <a:srgbClr val="FFFFFF"/>
                    </a:solidFill>
                    <a:latin typeface="Times New Roman" pitchFamily="18" charset="0"/>
                  </a:rPr>
                  <a:t>Horiuchi</a:t>
                </a:r>
                <a:r>
                  <a:rPr lang="en-US" altLang="ja-JP" sz="1400" i="1" dirty="0">
                    <a:solidFill>
                      <a:srgbClr val="FFFFFF"/>
                    </a:solidFill>
                    <a:latin typeface="Times New Roman" pitchFamily="18" charset="0"/>
                  </a:rPr>
                  <a:t>, Y. Akaishi and T. Yamazaki, PRC70, 044313 (2004)</a:t>
                </a:r>
              </a:p>
            </p:txBody>
          </p:sp>
        </p:grpSp>
        <p:grpSp>
          <p:nvGrpSpPr>
            <p:cNvPr id="67" name="グループ化 66"/>
            <p:cNvGrpSpPr/>
            <p:nvPr/>
          </p:nvGrpSpPr>
          <p:grpSpPr>
            <a:xfrm>
              <a:off x="5506546" y="5397840"/>
              <a:ext cx="3575369" cy="1460160"/>
              <a:chOff x="5506546" y="5397840"/>
              <a:chExt cx="3575369" cy="1460160"/>
            </a:xfrm>
          </p:grpSpPr>
          <p:sp>
            <p:nvSpPr>
              <p:cNvPr id="68" name="Text Box 5"/>
              <p:cNvSpPr txBox="1">
                <a:spLocks noChangeArrowheads="1"/>
              </p:cNvSpPr>
              <p:nvPr/>
            </p:nvSpPr>
            <p:spPr bwMode="auto">
              <a:xfrm>
                <a:off x="7162800" y="5842337"/>
                <a:ext cx="1919115" cy="1015663"/>
              </a:xfrm>
              <a:prstGeom prst="rect">
                <a:avLst/>
              </a:prstGeom>
              <a:solidFill>
                <a:srgbClr val="7030A0">
                  <a:alpha val="42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2000" i="1" baseline="30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r>
                  <a:rPr lang="en-US" altLang="ja-JP" sz="2000" i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HeK</a:t>
                </a:r>
                <a:r>
                  <a:rPr lang="en-US" altLang="ja-JP" sz="2000" i="1" baseline="30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</a:t>
                </a:r>
                <a:r>
                  <a:rPr lang="en-US" altLang="ja-JP" sz="2000" i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:r>
                  <a:rPr lang="en-US" altLang="ja-JP" sz="2000" i="1" dirty="0" err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pppK</a:t>
                </a:r>
                <a:r>
                  <a:rPr lang="en-US" altLang="ja-JP" sz="2000" i="1" baseline="30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</a:t>
                </a:r>
                <a:r>
                  <a:rPr lang="en-US" altLang="ja-JP" sz="2000" i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2000" i="1" baseline="30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r>
                  <a:rPr lang="en-US" altLang="ja-JP" sz="2000" i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HeK</a:t>
                </a:r>
                <a:r>
                  <a:rPr lang="en-US" altLang="ja-JP" sz="2000" i="1" baseline="30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</a:t>
                </a:r>
                <a:r>
                  <a:rPr lang="en-US" altLang="ja-JP" sz="2000" i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  <a:r>
                  <a:rPr lang="en-US" altLang="ja-JP" sz="2000" i="1" dirty="0" err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pppnK</a:t>
                </a:r>
                <a:r>
                  <a:rPr lang="en-US" altLang="ja-JP" sz="2000" i="1" baseline="30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</a:t>
                </a:r>
                <a:r>
                  <a:rPr lang="en-US" altLang="ja-JP" sz="2000" i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2000" i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…, </a:t>
                </a:r>
                <a:r>
                  <a:rPr lang="en-US" altLang="ja-JP" sz="2000" i="1" baseline="30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</a:t>
                </a:r>
                <a:r>
                  <a:rPr lang="en-US" altLang="ja-JP" sz="2000" i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BeK</a:t>
                </a:r>
                <a:r>
                  <a:rPr lang="en-US" altLang="ja-JP" sz="2000" i="1" baseline="30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</a:t>
                </a:r>
                <a:r>
                  <a:rPr lang="en-US" altLang="ja-JP" sz="2000" i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,…</a:t>
                </a:r>
              </a:p>
            </p:txBody>
          </p:sp>
          <p:grpSp>
            <p:nvGrpSpPr>
              <p:cNvPr id="69" name="グループ化 68"/>
              <p:cNvGrpSpPr/>
              <p:nvPr/>
            </p:nvGrpSpPr>
            <p:grpSpPr>
              <a:xfrm>
                <a:off x="5791200" y="5853395"/>
                <a:ext cx="784204" cy="792028"/>
                <a:chOff x="5552628" y="5853395"/>
                <a:chExt cx="784204" cy="792028"/>
              </a:xfrm>
            </p:grpSpPr>
            <p:sp>
              <p:nvSpPr>
                <p:cNvPr id="71" name="円/楕円 70"/>
                <p:cNvSpPr>
                  <a:spLocks noChangeAspect="1"/>
                </p:cNvSpPr>
                <p:nvPr/>
              </p:nvSpPr>
              <p:spPr>
                <a:xfrm>
                  <a:off x="5696290" y="5853395"/>
                  <a:ext cx="314771" cy="314771"/>
                </a:xfrm>
                <a:prstGeom prst="ellipse">
                  <a:avLst/>
                </a:prstGeom>
                <a:gradFill>
                  <a:gsLst>
                    <a:gs pos="100000">
                      <a:schemeClr val="tx1">
                        <a:lumMod val="50000"/>
                        <a:lumOff val="50000"/>
                      </a:schemeClr>
                    </a:gs>
                    <a:gs pos="25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i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" name="円/楕円 71"/>
                <p:cNvSpPr>
                  <a:spLocks noChangeAspect="1"/>
                </p:cNvSpPr>
                <p:nvPr/>
              </p:nvSpPr>
              <p:spPr>
                <a:xfrm>
                  <a:off x="5552628" y="6026352"/>
                  <a:ext cx="314771" cy="314771"/>
                </a:xfrm>
                <a:prstGeom prst="ellipse">
                  <a:avLst/>
                </a:prstGeom>
                <a:gradFill>
                  <a:gsLst>
                    <a:gs pos="100000">
                      <a:srgbClr val="FF0000"/>
                    </a:gs>
                    <a:gs pos="25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i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3" name="円/楕円 72"/>
                <p:cNvSpPr>
                  <a:spLocks noChangeAspect="1"/>
                </p:cNvSpPr>
                <p:nvPr/>
              </p:nvSpPr>
              <p:spPr>
                <a:xfrm>
                  <a:off x="5891477" y="5933629"/>
                  <a:ext cx="314771" cy="314771"/>
                </a:xfrm>
                <a:prstGeom prst="ellipse">
                  <a:avLst/>
                </a:prstGeom>
                <a:gradFill>
                  <a:gsLst>
                    <a:gs pos="100000">
                      <a:srgbClr val="FF0000"/>
                    </a:gs>
                    <a:gs pos="25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i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4" name="円/楕円 73"/>
                <p:cNvSpPr>
                  <a:spLocks noChangeAspect="1"/>
                </p:cNvSpPr>
                <p:nvPr/>
              </p:nvSpPr>
              <p:spPr>
                <a:xfrm>
                  <a:off x="6022061" y="6099872"/>
                  <a:ext cx="314771" cy="314771"/>
                </a:xfrm>
                <a:prstGeom prst="ellipse">
                  <a:avLst/>
                </a:prstGeom>
                <a:gradFill>
                  <a:gsLst>
                    <a:gs pos="100000">
                      <a:srgbClr val="FF0000"/>
                    </a:gs>
                    <a:gs pos="25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i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5" name="円/楕円 74"/>
                <p:cNvSpPr>
                  <a:spLocks noChangeAspect="1"/>
                </p:cNvSpPr>
                <p:nvPr/>
              </p:nvSpPr>
              <p:spPr>
                <a:xfrm>
                  <a:off x="5787864" y="6049128"/>
                  <a:ext cx="314771" cy="314771"/>
                </a:xfrm>
                <a:prstGeom prst="ellipse">
                  <a:avLst/>
                </a:prstGeom>
                <a:gradFill>
                  <a:gsLst>
                    <a:gs pos="100000">
                      <a:schemeClr val="tx1">
                        <a:lumMod val="50000"/>
                        <a:lumOff val="50000"/>
                      </a:schemeClr>
                    </a:gs>
                    <a:gs pos="25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i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6" name="円/楕円 75"/>
                <p:cNvSpPr>
                  <a:spLocks noChangeAspect="1"/>
                </p:cNvSpPr>
                <p:nvPr/>
              </p:nvSpPr>
              <p:spPr>
                <a:xfrm>
                  <a:off x="5574824" y="6225600"/>
                  <a:ext cx="314771" cy="314771"/>
                </a:xfrm>
                <a:prstGeom prst="ellipse">
                  <a:avLst/>
                </a:prstGeom>
                <a:gradFill>
                  <a:gsLst>
                    <a:gs pos="100000">
                      <a:schemeClr val="tx1">
                        <a:lumMod val="50000"/>
                        <a:lumOff val="50000"/>
                      </a:schemeClr>
                    </a:gs>
                    <a:gs pos="25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i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7" name="円/楕円 76"/>
                <p:cNvSpPr>
                  <a:spLocks noChangeAspect="1"/>
                </p:cNvSpPr>
                <p:nvPr/>
              </p:nvSpPr>
              <p:spPr>
                <a:xfrm>
                  <a:off x="5968289" y="6237729"/>
                  <a:ext cx="314771" cy="314771"/>
                </a:xfrm>
                <a:prstGeom prst="ellipse">
                  <a:avLst/>
                </a:prstGeom>
                <a:gradFill>
                  <a:gsLst>
                    <a:gs pos="100000">
                      <a:schemeClr val="tx1">
                        <a:lumMod val="50000"/>
                        <a:lumOff val="50000"/>
                      </a:schemeClr>
                    </a:gs>
                    <a:gs pos="25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i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8" name="円/楕円 77"/>
                <p:cNvSpPr>
                  <a:spLocks noChangeAspect="1"/>
                </p:cNvSpPr>
                <p:nvPr/>
              </p:nvSpPr>
              <p:spPr>
                <a:xfrm>
                  <a:off x="5810902" y="6330652"/>
                  <a:ext cx="314771" cy="314771"/>
                </a:xfrm>
                <a:prstGeom prst="ellipse">
                  <a:avLst/>
                </a:prstGeom>
                <a:gradFill>
                  <a:gsLst>
                    <a:gs pos="100000">
                      <a:srgbClr val="FF0000"/>
                    </a:gs>
                    <a:gs pos="25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i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9" name="円/楕円 78"/>
                <p:cNvSpPr>
                  <a:spLocks noChangeAspect="1"/>
                </p:cNvSpPr>
                <p:nvPr/>
              </p:nvSpPr>
              <p:spPr>
                <a:xfrm>
                  <a:off x="5705029" y="6162229"/>
                  <a:ext cx="314771" cy="314771"/>
                </a:xfrm>
                <a:prstGeom prst="ellipse">
                  <a:avLst/>
                </a:prstGeom>
                <a:gradFill>
                  <a:gsLst>
                    <a:gs pos="100000">
                      <a:srgbClr val="92D050"/>
                    </a:gs>
                    <a:gs pos="25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i="1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70" name="テキスト ボックス 69"/>
              <p:cNvSpPr txBox="1"/>
              <p:nvPr/>
            </p:nvSpPr>
            <p:spPr>
              <a:xfrm>
                <a:off x="5506546" y="5397840"/>
                <a:ext cx="2018501" cy="46166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  <a:alpha val="71000"/>
                </a:schemeClr>
              </a:solidFill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2400" i="1" dirty="0" err="1" smtClean="0">
                    <a:solidFill>
                      <a:srgbClr val="FFFFFF"/>
                    </a:solidFill>
                  </a:rPr>
                  <a:t>Kaonic</a:t>
                </a:r>
                <a:r>
                  <a:rPr lang="en-US" altLang="ja-JP" sz="2400" i="1" dirty="0" smtClean="0">
                    <a:solidFill>
                      <a:srgbClr val="FFFFFF"/>
                    </a:solidFill>
                  </a:rPr>
                  <a:t> nuclei</a:t>
                </a:r>
                <a:endParaRPr lang="en-US" altLang="ja-JP" sz="2400" i="1" baseline="30000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457200" y="1886675"/>
            <a:ext cx="8481810" cy="769441"/>
          </a:xfrm>
          <a:prstGeom prst="rect">
            <a:avLst/>
          </a:prstGeom>
          <a:solidFill>
            <a:srgbClr val="92D050">
              <a:alpha val="60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4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Strongly attractive </a:t>
            </a:r>
            <a:r>
              <a:rPr lang="en-US" altLang="ja-JP" sz="44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ja-JP" sz="4400" i="1" baseline="30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</a:t>
            </a:r>
            <a:r>
              <a:rPr lang="en-US" altLang="ja-JP" sz="44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ja-JP" sz="4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potential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319784" y="127313"/>
            <a:ext cx="266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--&gt;&gt; Mr. Y. </a:t>
            </a:r>
            <a:r>
              <a:rPr kumimoji="1" lang="en-US" altLang="ja-JP" i="1" dirty="0" err="1" smtClean="0">
                <a:solidFill>
                  <a:srgbClr val="FFFF00"/>
                </a:solidFill>
                <a:sym typeface="Wingdings" panose="05000000000000000000" pitchFamily="2" charset="2"/>
              </a:rPr>
              <a:t>Kamiya’s</a:t>
            </a:r>
            <a:r>
              <a:rPr kumimoji="1" lang="en-US" altLang="ja-JP" i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 talk</a:t>
            </a:r>
            <a:endParaRPr kumimoji="1" lang="ja-JP" altLang="en-US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298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-26988"/>
            <a:ext cx="9144000" cy="6884988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endParaRPr lang="ja-JP" altLang="ja-JP" sz="16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0" y="-11582"/>
            <a:ext cx="9448800" cy="1905000"/>
            <a:chOff x="0" y="0"/>
            <a:chExt cx="9448800" cy="1905000"/>
          </a:xfrm>
        </p:grpSpPr>
        <p:sp>
          <p:nvSpPr>
            <p:cNvPr id="23" name="正方形/長方形 22"/>
            <p:cNvSpPr/>
            <p:nvPr/>
          </p:nvSpPr>
          <p:spPr bwMode="auto">
            <a:xfrm>
              <a:off x="0" y="0"/>
              <a:ext cx="9448800" cy="1905000"/>
            </a:xfrm>
            <a:prstGeom prst="rect">
              <a:avLst/>
            </a:prstGeom>
            <a:solidFill>
              <a:schemeClr val="accent6">
                <a:alpha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i="1">
                <a:solidFill>
                  <a:srgbClr val="000000"/>
                </a:solidFill>
              </a:endParaRPr>
            </a:p>
          </p:txBody>
        </p:sp>
        <p:grpSp>
          <p:nvGrpSpPr>
            <p:cNvPr id="24" name="グループ化 23"/>
            <p:cNvGrpSpPr/>
            <p:nvPr/>
          </p:nvGrpSpPr>
          <p:grpSpPr>
            <a:xfrm>
              <a:off x="76200" y="100142"/>
              <a:ext cx="6420840" cy="1576258"/>
              <a:chOff x="76200" y="100142"/>
              <a:chExt cx="6420840" cy="1576258"/>
            </a:xfrm>
          </p:grpSpPr>
          <p:grpSp>
            <p:nvGrpSpPr>
              <p:cNvPr id="25" name="グループ化 55"/>
              <p:cNvGrpSpPr/>
              <p:nvPr/>
            </p:nvGrpSpPr>
            <p:grpSpPr>
              <a:xfrm>
                <a:off x="940296" y="100142"/>
                <a:ext cx="597406" cy="640154"/>
                <a:chOff x="6877532" y="1718361"/>
                <a:chExt cx="864096" cy="872701"/>
              </a:xfrm>
              <a:effectLst/>
            </p:grpSpPr>
            <p:sp>
              <p:nvSpPr>
                <p:cNvPr id="42" name="円/楕円 41"/>
                <p:cNvSpPr/>
                <p:nvPr/>
              </p:nvSpPr>
              <p:spPr>
                <a:xfrm>
                  <a:off x="6877532" y="1726966"/>
                  <a:ext cx="864096" cy="864096"/>
                </a:xfrm>
                <a:prstGeom prst="ellipse">
                  <a:avLst/>
                </a:prstGeom>
                <a:gradFill>
                  <a:gsLst>
                    <a:gs pos="100000">
                      <a:srgbClr val="92D050"/>
                    </a:gs>
                    <a:gs pos="25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solidFill>
                    <a:srgbClr val="33CC3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b="1" i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3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6976042" y="1718361"/>
                  <a:ext cx="550150" cy="5847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ja-JP" sz="3200" i="1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K</a:t>
                  </a:r>
                  <a:r>
                    <a:rPr lang="en-US" altLang="ja-JP" sz="3200" i="1" baseline="30000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endParaRPr lang="ja-JP" altLang="en-US" sz="1600" i="1" baseline="300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6" name="グループ化 25"/>
              <p:cNvGrpSpPr/>
              <p:nvPr/>
            </p:nvGrpSpPr>
            <p:grpSpPr>
              <a:xfrm>
                <a:off x="76200" y="574937"/>
                <a:ext cx="1108630" cy="1101463"/>
                <a:chOff x="76200" y="574937"/>
                <a:chExt cx="1108630" cy="1101463"/>
              </a:xfrm>
            </p:grpSpPr>
            <p:sp>
              <p:nvSpPr>
                <p:cNvPr id="30" name="円/楕円 29"/>
                <p:cNvSpPr/>
                <p:nvPr/>
              </p:nvSpPr>
              <p:spPr>
                <a:xfrm>
                  <a:off x="76200" y="574937"/>
                  <a:ext cx="1101463" cy="1101463"/>
                </a:xfrm>
                <a:prstGeom prst="ellipse">
                  <a:avLst/>
                </a:prstGeom>
                <a:gradFill>
                  <a:gsLst>
                    <a:gs pos="100000">
                      <a:srgbClr val="FF0000"/>
                    </a:gs>
                    <a:gs pos="25000">
                      <a:schemeClr val="bg1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ja-JP" altLang="en-US" i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1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28130" y="865801"/>
                  <a:ext cx="105670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ja-JP" sz="2400" b="1" i="1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Proton</a:t>
                  </a:r>
                  <a:endParaRPr lang="ja-JP" altLang="en-US" sz="16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7" name="テキスト ボックス 26"/>
              <p:cNvSpPr txBox="1"/>
              <p:nvPr/>
            </p:nvSpPr>
            <p:spPr>
              <a:xfrm>
                <a:off x="1752600" y="657222"/>
                <a:ext cx="4744440" cy="46166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  <a:alpha val="71000"/>
                </a:schemeClr>
              </a:solidFill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2400" i="1" dirty="0" err="1">
                    <a:solidFill>
                      <a:srgbClr val="FFFFFF"/>
                    </a:solidFill>
                  </a:rPr>
                  <a:t>K</a:t>
                </a:r>
                <a:r>
                  <a:rPr lang="en-US" altLang="ja-JP" sz="2400" i="1" baseline="30000" dirty="0" err="1">
                    <a:solidFill>
                      <a:srgbClr val="FFFFFF"/>
                    </a:solidFill>
                  </a:rPr>
                  <a:t>bar</a:t>
                </a:r>
                <a:r>
                  <a:rPr lang="en-US" altLang="ja-JP" sz="2400" i="1" dirty="0" err="1">
                    <a:solidFill>
                      <a:srgbClr val="FFFFFF"/>
                    </a:solidFill>
                  </a:rPr>
                  <a:t>N</a:t>
                </a:r>
                <a:r>
                  <a:rPr lang="en-US" altLang="ja-JP" sz="2400" i="1" dirty="0">
                    <a:solidFill>
                      <a:srgbClr val="FFFFFF"/>
                    </a:solidFill>
                  </a:rPr>
                  <a:t> two-body </a:t>
                </a:r>
                <a:r>
                  <a:rPr lang="en-US" altLang="ja-JP" sz="2400" i="1" dirty="0" smtClean="0">
                    <a:solidFill>
                      <a:srgbClr val="FFFFFF"/>
                    </a:solidFill>
                  </a:rPr>
                  <a:t>system = Λ(1405)</a:t>
                </a:r>
                <a:endParaRPr lang="en-US" altLang="ja-JP" sz="2400" i="1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5" name="正方形/長方形 64"/>
          <p:cNvSpPr/>
          <p:nvPr/>
        </p:nvSpPr>
        <p:spPr bwMode="auto">
          <a:xfrm>
            <a:off x="0" y="5334000"/>
            <a:ext cx="9448800" cy="1905000"/>
          </a:xfrm>
          <a:prstGeom prst="rect">
            <a:avLst/>
          </a:prstGeom>
          <a:solidFill>
            <a:schemeClr val="accent6">
              <a:alpha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i="1">
              <a:solidFill>
                <a:srgbClr val="000000"/>
              </a:solidFill>
            </a:endParaRPr>
          </a:p>
        </p:txBody>
      </p:sp>
      <p:grpSp>
        <p:nvGrpSpPr>
          <p:cNvPr id="69" name="グループ化 68"/>
          <p:cNvGrpSpPr/>
          <p:nvPr/>
        </p:nvGrpSpPr>
        <p:grpSpPr>
          <a:xfrm>
            <a:off x="339519" y="5760796"/>
            <a:ext cx="784204" cy="792028"/>
            <a:chOff x="5552628" y="5853395"/>
            <a:chExt cx="784204" cy="792028"/>
          </a:xfrm>
        </p:grpSpPr>
        <p:sp>
          <p:nvSpPr>
            <p:cNvPr id="71" name="円/楕円 70"/>
            <p:cNvSpPr>
              <a:spLocks noChangeAspect="1"/>
            </p:cNvSpPr>
            <p:nvPr/>
          </p:nvSpPr>
          <p:spPr>
            <a:xfrm>
              <a:off x="5696290" y="5853395"/>
              <a:ext cx="314771" cy="314771"/>
            </a:xfrm>
            <a:prstGeom prst="ellipse">
              <a:avLst/>
            </a:prstGeom>
            <a:gradFill>
              <a:gsLst>
                <a:gs pos="100000">
                  <a:schemeClr val="tx1">
                    <a:lumMod val="50000"/>
                    <a:lumOff val="50000"/>
                  </a:schemeClr>
                </a:gs>
                <a:gs pos="25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i="1">
                <a:solidFill>
                  <a:srgbClr val="FFFFFF"/>
                </a:solidFill>
              </a:endParaRPr>
            </a:p>
          </p:txBody>
        </p:sp>
        <p:sp>
          <p:nvSpPr>
            <p:cNvPr id="72" name="円/楕円 71"/>
            <p:cNvSpPr>
              <a:spLocks noChangeAspect="1"/>
            </p:cNvSpPr>
            <p:nvPr/>
          </p:nvSpPr>
          <p:spPr>
            <a:xfrm>
              <a:off x="5552628" y="6026352"/>
              <a:ext cx="314771" cy="314771"/>
            </a:xfrm>
            <a:prstGeom prst="ellipse">
              <a:avLst/>
            </a:prstGeom>
            <a:gradFill>
              <a:gsLst>
                <a:gs pos="100000">
                  <a:srgbClr val="FF0000"/>
                </a:gs>
                <a:gs pos="25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i="1">
                <a:solidFill>
                  <a:srgbClr val="FFFFFF"/>
                </a:solidFill>
              </a:endParaRPr>
            </a:p>
          </p:txBody>
        </p:sp>
        <p:sp>
          <p:nvSpPr>
            <p:cNvPr id="73" name="円/楕円 72"/>
            <p:cNvSpPr>
              <a:spLocks noChangeAspect="1"/>
            </p:cNvSpPr>
            <p:nvPr/>
          </p:nvSpPr>
          <p:spPr>
            <a:xfrm>
              <a:off x="5891477" y="5933629"/>
              <a:ext cx="314771" cy="314771"/>
            </a:xfrm>
            <a:prstGeom prst="ellipse">
              <a:avLst/>
            </a:prstGeom>
            <a:gradFill>
              <a:gsLst>
                <a:gs pos="100000">
                  <a:srgbClr val="FF0000"/>
                </a:gs>
                <a:gs pos="25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i="1">
                <a:solidFill>
                  <a:srgbClr val="FFFFFF"/>
                </a:solidFill>
              </a:endParaRPr>
            </a:p>
          </p:txBody>
        </p:sp>
        <p:sp>
          <p:nvSpPr>
            <p:cNvPr id="74" name="円/楕円 73"/>
            <p:cNvSpPr>
              <a:spLocks noChangeAspect="1"/>
            </p:cNvSpPr>
            <p:nvPr/>
          </p:nvSpPr>
          <p:spPr>
            <a:xfrm>
              <a:off x="6022061" y="6099872"/>
              <a:ext cx="314771" cy="314771"/>
            </a:xfrm>
            <a:prstGeom prst="ellipse">
              <a:avLst/>
            </a:prstGeom>
            <a:gradFill>
              <a:gsLst>
                <a:gs pos="100000">
                  <a:srgbClr val="FF0000"/>
                </a:gs>
                <a:gs pos="25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i="1">
                <a:solidFill>
                  <a:srgbClr val="FFFFFF"/>
                </a:solidFill>
              </a:endParaRPr>
            </a:p>
          </p:txBody>
        </p:sp>
        <p:sp>
          <p:nvSpPr>
            <p:cNvPr id="75" name="円/楕円 74"/>
            <p:cNvSpPr>
              <a:spLocks noChangeAspect="1"/>
            </p:cNvSpPr>
            <p:nvPr/>
          </p:nvSpPr>
          <p:spPr>
            <a:xfrm>
              <a:off x="5787864" y="6049128"/>
              <a:ext cx="314771" cy="314771"/>
            </a:xfrm>
            <a:prstGeom prst="ellipse">
              <a:avLst/>
            </a:prstGeom>
            <a:gradFill>
              <a:gsLst>
                <a:gs pos="100000">
                  <a:schemeClr val="tx1">
                    <a:lumMod val="50000"/>
                    <a:lumOff val="50000"/>
                  </a:schemeClr>
                </a:gs>
                <a:gs pos="25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i="1">
                <a:solidFill>
                  <a:srgbClr val="FFFFFF"/>
                </a:solidFill>
              </a:endParaRPr>
            </a:p>
          </p:txBody>
        </p:sp>
        <p:sp>
          <p:nvSpPr>
            <p:cNvPr id="76" name="円/楕円 75"/>
            <p:cNvSpPr>
              <a:spLocks noChangeAspect="1"/>
            </p:cNvSpPr>
            <p:nvPr/>
          </p:nvSpPr>
          <p:spPr>
            <a:xfrm>
              <a:off x="5574824" y="6225600"/>
              <a:ext cx="314771" cy="314771"/>
            </a:xfrm>
            <a:prstGeom prst="ellipse">
              <a:avLst/>
            </a:prstGeom>
            <a:gradFill>
              <a:gsLst>
                <a:gs pos="100000">
                  <a:schemeClr val="tx1">
                    <a:lumMod val="50000"/>
                    <a:lumOff val="50000"/>
                  </a:schemeClr>
                </a:gs>
                <a:gs pos="25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i="1">
                <a:solidFill>
                  <a:srgbClr val="FFFFFF"/>
                </a:solidFill>
              </a:endParaRPr>
            </a:p>
          </p:txBody>
        </p:sp>
        <p:sp>
          <p:nvSpPr>
            <p:cNvPr id="77" name="円/楕円 76"/>
            <p:cNvSpPr>
              <a:spLocks noChangeAspect="1"/>
            </p:cNvSpPr>
            <p:nvPr/>
          </p:nvSpPr>
          <p:spPr>
            <a:xfrm>
              <a:off x="5968289" y="6237729"/>
              <a:ext cx="314771" cy="314771"/>
            </a:xfrm>
            <a:prstGeom prst="ellipse">
              <a:avLst/>
            </a:prstGeom>
            <a:gradFill>
              <a:gsLst>
                <a:gs pos="100000">
                  <a:schemeClr val="tx1">
                    <a:lumMod val="50000"/>
                    <a:lumOff val="50000"/>
                  </a:schemeClr>
                </a:gs>
                <a:gs pos="25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i="1">
                <a:solidFill>
                  <a:srgbClr val="FFFFFF"/>
                </a:solidFill>
              </a:endParaRPr>
            </a:p>
          </p:txBody>
        </p:sp>
        <p:sp>
          <p:nvSpPr>
            <p:cNvPr id="78" name="円/楕円 77"/>
            <p:cNvSpPr>
              <a:spLocks noChangeAspect="1"/>
            </p:cNvSpPr>
            <p:nvPr/>
          </p:nvSpPr>
          <p:spPr>
            <a:xfrm>
              <a:off x="5810902" y="6330652"/>
              <a:ext cx="314771" cy="314771"/>
            </a:xfrm>
            <a:prstGeom prst="ellipse">
              <a:avLst/>
            </a:prstGeom>
            <a:gradFill>
              <a:gsLst>
                <a:gs pos="100000">
                  <a:srgbClr val="FF0000"/>
                </a:gs>
                <a:gs pos="25000">
                  <a:schemeClr val="bg1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i="1">
                <a:solidFill>
                  <a:srgbClr val="FFFFFF"/>
                </a:solidFill>
              </a:endParaRPr>
            </a:p>
          </p:txBody>
        </p:sp>
        <p:sp>
          <p:nvSpPr>
            <p:cNvPr id="79" name="円/楕円 78"/>
            <p:cNvSpPr>
              <a:spLocks noChangeAspect="1"/>
            </p:cNvSpPr>
            <p:nvPr/>
          </p:nvSpPr>
          <p:spPr>
            <a:xfrm>
              <a:off x="5705029" y="6162229"/>
              <a:ext cx="314771" cy="314771"/>
            </a:xfrm>
            <a:prstGeom prst="ellipse">
              <a:avLst/>
            </a:prstGeom>
            <a:gradFill>
              <a:gsLst>
                <a:gs pos="100000">
                  <a:srgbClr val="92D050"/>
                </a:gs>
                <a:gs pos="25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i="1">
                <a:solidFill>
                  <a:srgbClr val="FFFFFF"/>
                </a:solidFill>
              </a:endParaRPr>
            </a:p>
          </p:txBody>
        </p:sp>
      </p:grpSp>
      <p:sp>
        <p:nvSpPr>
          <p:cNvPr id="70" name="テキスト ボックス 69"/>
          <p:cNvSpPr txBox="1"/>
          <p:nvPr/>
        </p:nvSpPr>
        <p:spPr>
          <a:xfrm>
            <a:off x="1490126" y="5756653"/>
            <a:ext cx="6813084" cy="830997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 err="1" smtClean="0">
                <a:solidFill>
                  <a:srgbClr val="FFFFFF"/>
                </a:solidFill>
              </a:rPr>
              <a:t>Kaonic</a:t>
            </a:r>
            <a:r>
              <a:rPr lang="en-US" altLang="ja-JP" sz="2400" i="1" dirty="0" smtClean="0">
                <a:solidFill>
                  <a:srgbClr val="FFFFFF"/>
                </a:solidFill>
              </a:rPr>
              <a:t> nuclei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i="1" dirty="0">
                <a:solidFill>
                  <a:srgbClr val="FFFFFF"/>
                </a:solidFill>
              </a:rPr>
              <a:t> </a:t>
            </a:r>
            <a:r>
              <a:rPr lang="en-US" altLang="ja-JP" sz="2400" i="1" dirty="0" smtClean="0">
                <a:solidFill>
                  <a:srgbClr val="FFFFFF"/>
                </a:solidFill>
              </a:rPr>
              <a:t>      = Nuclear many-body system with </a:t>
            </a:r>
            <a:r>
              <a:rPr lang="en-US" altLang="ja-JP" sz="2400" i="1" dirty="0" err="1" smtClean="0">
                <a:solidFill>
                  <a:srgbClr val="FFFFFF"/>
                </a:solidFill>
              </a:rPr>
              <a:t>antikaons</a:t>
            </a:r>
            <a:endParaRPr lang="en-US" altLang="ja-JP" sz="2400" i="1" baseline="30000" dirty="0">
              <a:solidFill>
                <a:srgbClr val="FFFFFF"/>
              </a:solidFill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990600" y="2515157"/>
            <a:ext cx="6979796" cy="2666443"/>
            <a:chOff x="990600" y="2515157"/>
            <a:chExt cx="6979796" cy="2666443"/>
          </a:xfrm>
        </p:grpSpPr>
        <p:grpSp>
          <p:nvGrpSpPr>
            <p:cNvPr id="35" name="グループ化 34"/>
            <p:cNvGrpSpPr/>
            <p:nvPr/>
          </p:nvGrpSpPr>
          <p:grpSpPr>
            <a:xfrm>
              <a:off x="2743757" y="2515157"/>
              <a:ext cx="1675843" cy="1675843"/>
              <a:chOff x="2743757" y="4613536"/>
              <a:chExt cx="1675843" cy="1675843"/>
            </a:xfrm>
          </p:grpSpPr>
          <p:sp>
            <p:nvSpPr>
              <p:cNvPr id="36" name="円/楕円 35"/>
              <p:cNvSpPr>
                <a:spLocks noChangeAspect="1"/>
              </p:cNvSpPr>
              <p:nvPr/>
            </p:nvSpPr>
            <p:spPr>
              <a:xfrm>
                <a:off x="2743757" y="4613536"/>
                <a:ext cx="1675843" cy="1675843"/>
              </a:xfrm>
              <a:prstGeom prst="ellipse">
                <a:avLst/>
              </a:prstGeom>
              <a:gradFill>
                <a:gsLst>
                  <a:gs pos="100000">
                    <a:srgbClr val="FF0000"/>
                  </a:gs>
                  <a:gs pos="25000">
                    <a:schemeClr val="bg1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solidFill>
                  <a:srgbClr val="FF0000"/>
                </a:solidFill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Text Box 5"/>
              <p:cNvSpPr txBox="1">
                <a:spLocks noChangeAspect="1" noChangeArrowheads="1"/>
              </p:cNvSpPr>
              <p:nvPr/>
            </p:nvSpPr>
            <p:spPr bwMode="auto">
              <a:xfrm>
                <a:off x="3276600" y="5021759"/>
                <a:ext cx="561372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48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P</a:t>
                </a:r>
                <a:endParaRPr lang="ja-JP" altLang="en-US" sz="28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8" name="グループ化 37"/>
            <p:cNvGrpSpPr/>
            <p:nvPr/>
          </p:nvGrpSpPr>
          <p:grpSpPr>
            <a:xfrm>
              <a:off x="4724400" y="2515157"/>
              <a:ext cx="1675843" cy="1675843"/>
              <a:chOff x="4724400" y="4613536"/>
              <a:chExt cx="1675843" cy="1675843"/>
            </a:xfrm>
          </p:grpSpPr>
          <p:sp>
            <p:nvSpPr>
              <p:cNvPr id="39" name="円/楕円 38"/>
              <p:cNvSpPr>
                <a:spLocks noChangeAspect="1"/>
              </p:cNvSpPr>
              <p:nvPr/>
            </p:nvSpPr>
            <p:spPr>
              <a:xfrm>
                <a:off x="4724400" y="4613536"/>
                <a:ext cx="1675843" cy="1675843"/>
              </a:xfrm>
              <a:prstGeom prst="ellipse">
                <a:avLst/>
              </a:prstGeom>
              <a:gradFill>
                <a:gsLst>
                  <a:gs pos="100000">
                    <a:srgbClr val="FF0000"/>
                  </a:gs>
                  <a:gs pos="25000">
                    <a:schemeClr val="bg1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solidFill>
                  <a:srgbClr val="FF0000"/>
                </a:solidFill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Text Box 5"/>
              <p:cNvSpPr txBox="1">
                <a:spLocks noChangeAspect="1" noChangeArrowheads="1"/>
              </p:cNvSpPr>
              <p:nvPr/>
            </p:nvSpPr>
            <p:spPr bwMode="auto">
              <a:xfrm>
                <a:off x="5334000" y="5029200"/>
                <a:ext cx="561372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48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P</a:t>
                </a:r>
                <a:endParaRPr lang="ja-JP" altLang="en-US" sz="16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6" name="グループ化 55"/>
            <p:cNvGrpSpPr>
              <a:grpSpLocks noChangeAspect="1"/>
            </p:cNvGrpSpPr>
            <p:nvPr/>
          </p:nvGrpSpPr>
          <p:grpSpPr>
            <a:xfrm>
              <a:off x="4191000" y="2880848"/>
              <a:ext cx="908936" cy="964372"/>
              <a:chOff x="6877532" y="1726966"/>
              <a:chExt cx="864096" cy="864096"/>
            </a:xfrm>
            <a:effectLst>
              <a:glow rad="228600">
                <a:srgbClr val="FFC000">
                  <a:alpha val="40000"/>
                </a:srgbClr>
              </a:glow>
            </a:effectLst>
          </p:grpSpPr>
          <p:sp>
            <p:nvSpPr>
              <p:cNvPr id="47" name="円/楕円 46"/>
              <p:cNvSpPr/>
              <p:nvPr/>
            </p:nvSpPr>
            <p:spPr>
              <a:xfrm>
                <a:off x="6877532" y="1726966"/>
                <a:ext cx="864096" cy="864096"/>
              </a:xfrm>
              <a:prstGeom prst="ellipse">
                <a:avLst/>
              </a:prstGeom>
              <a:gradFill>
                <a:gsLst>
                  <a:gs pos="100000">
                    <a:srgbClr val="FFFF66"/>
                  </a:gs>
                  <a:gs pos="14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solidFill>
                  <a:srgbClr val="FFFF6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Text Box 5"/>
              <p:cNvSpPr txBox="1">
                <a:spLocks noChangeArrowheads="1"/>
              </p:cNvSpPr>
              <p:nvPr/>
            </p:nvSpPr>
            <p:spPr bwMode="auto">
              <a:xfrm>
                <a:off x="7022414" y="1840019"/>
                <a:ext cx="670831" cy="634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4000" b="1" dirty="0">
                    <a:solidFill>
                      <a:srgbClr val="333399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cs typeface="Times New Roman" pitchFamily="18" charset="0"/>
                  </a:rPr>
                  <a:t>K</a:t>
                </a:r>
                <a:r>
                  <a:rPr lang="en-US" altLang="ja-JP" sz="4000" b="1" baseline="30000" dirty="0">
                    <a:solidFill>
                      <a:srgbClr val="333399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cs typeface="Times New Roman" pitchFamily="18" charset="0"/>
                  </a:rPr>
                  <a:t>-</a:t>
                </a:r>
                <a:endParaRPr lang="ja-JP" altLang="en-US" sz="2000" b="1" baseline="30000" dirty="0">
                  <a:solidFill>
                    <a:srgbClr val="333399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cs typeface="Times New Roman" pitchFamily="18" charset="0"/>
                </a:endParaRPr>
              </a:p>
            </p:txBody>
          </p:sp>
        </p:grpSp>
        <p:sp>
          <p:nvSpPr>
            <p:cNvPr id="49" name="Text Box 5"/>
            <p:cNvSpPr txBox="1">
              <a:spLocks noChangeArrowheads="1"/>
            </p:cNvSpPr>
            <p:nvPr/>
          </p:nvSpPr>
          <p:spPr bwMode="auto">
            <a:xfrm>
              <a:off x="990600" y="4165937"/>
              <a:ext cx="6979796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4400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Prototype system =</a:t>
              </a:r>
              <a:r>
                <a:rPr lang="en-US" altLang="ja-JP" sz="5400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ja-JP" sz="6000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</a:t>
              </a:r>
              <a:r>
                <a:rPr lang="en-US" altLang="ja-JP" sz="6000" i="1" baseline="30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r>
                <a:rPr lang="en-US" altLang="ja-JP" sz="6000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pp</a:t>
              </a:r>
              <a:endParaRPr lang="en-US" altLang="ja-JP" sz="5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00253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-26988"/>
            <a:ext cx="9144000" cy="6884988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endParaRPr lang="ja-JP" altLang="ja-JP" sz="16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5" name="Picture 3" descr="C:\Users\ADote\Desktop\BirdsEy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905" y="-76200"/>
            <a:ext cx="9704351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グループ化 2"/>
          <p:cNvGrpSpPr/>
          <p:nvPr/>
        </p:nvGrpSpPr>
        <p:grpSpPr>
          <a:xfrm>
            <a:off x="76200" y="76200"/>
            <a:ext cx="8991600" cy="6629400"/>
            <a:chOff x="76200" y="76200"/>
            <a:chExt cx="8991600" cy="6629400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76200" y="76200"/>
              <a:ext cx="558037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6600" i="1" u="sng" dirty="0" err="1">
                  <a:solidFill>
                    <a:srgbClr val="FFFFFF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  <a:ea typeface="Gulim" panose="020B0600000101010101" pitchFamily="34" charset="-127"/>
                </a:rPr>
                <a:t>Kaonic</a:t>
              </a:r>
              <a:r>
                <a:rPr lang="en-US" altLang="ja-JP" sz="6600" i="1" u="sng" dirty="0">
                  <a:solidFill>
                    <a:srgbClr val="FFFFFF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  <a:ea typeface="Gulim" panose="020B0600000101010101" pitchFamily="34" charset="-127"/>
                </a:rPr>
                <a:t> nuclei</a:t>
              </a:r>
              <a:endParaRPr lang="en-US" altLang="ja-JP" sz="5400" i="1" u="sng" dirty="0">
                <a:solidFill>
                  <a:srgbClr val="FFFF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141725" y="5689937"/>
              <a:ext cx="392607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6000" i="1" u="sng" dirty="0">
                  <a:solidFill>
                    <a:srgbClr val="FFFFFF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  <a:ea typeface="Gulim" panose="020B0600000101010101" pitchFamily="34" charset="-127"/>
                </a:rPr>
                <a:t>at J-PARC</a:t>
              </a:r>
              <a:endParaRPr lang="en-US" altLang="ja-JP" sz="4800" i="1" u="sng" dirty="0">
                <a:solidFill>
                  <a:srgbClr val="FFFF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Gulim" panose="020B0600000101010101" pitchFamily="34" charset="-127"/>
              </a:endParaRPr>
            </a:p>
          </p:txBody>
        </p:sp>
        <p:grpSp>
          <p:nvGrpSpPr>
            <p:cNvPr id="31" name="グループ化 30"/>
            <p:cNvGrpSpPr/>
            <p:nvPr/>
          </p:nvGrpSpPr>
          <p:grpSpPr>
            <a:xfrm>
              <a:off x="2743757" y="2515157"/>
              <a:ext cx="1675843" cy="1675843"/>
              <a:chOff x="2743757" y="4613536"/>
              <a:chExt cx="1675843" cy="1675843"/>
            </a:xfrm>
          </p:grpSpPr>
          <p:sp>
            <p:nvSpPr>
              <p:cNvPr id="32" name="円/楕円 31"/>
              <p:cNvSpPr>
                <a:spLocks noChangeAspect="1"/>
              </p:cNvSpPr>
              <p:nvPr/>
            </p:nvSpPr>
            <p:spPr>
              <a:xfrm>
                <a:off x="2743757" y="4613536"/>
                <a:ext cx="1675843" cy="1675843"/>
              </a:xfrm>
              <a:prstGeom prst="ellipse">
                <a:avLst/>
              </a:prstGeom>
              <a:gradFill>
                <a:gsLst>
                  <a:gs pos="100000">
                    <a:srgbClr val="FF0000">
                      <a:alpha val="30000"/>
                    </a:srgbClr>
                  </a:gs>
                  <a:gs pos="25000">
                    <a:schemeClr val="bg1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solidFill>
                  <a:srgbClr val="FF0000">
                    <a:alpha val="30000"/>
                  </a:srgbClr>
                </a:solidFill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Text Box 5"/>
              <p:cNvSpPr txBox="1">
                <a:spLocks noChangeAspect="1" noChangeArrowheads="1"/>
              </p:cNvSpPr>
              <p:nvPr/>
            </p:nvSpPr>
            <p:spPr bwMode="auto">
              <a:xfrm>
                <a:off x="3276600" y="5021759"/>
                <a:ext cx="561372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4800" b="1" i="1" dirty="0">
                    <a:solidFill>
                      <a:srgbClr val="FFFFFF">
                        <a:lumMod val="6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P</a:t>
                </a:r>
                <a:endParaRPr lang="ja-JP" altLang="en-US" sz="2800" b="1" i="1" dirty="0">
                  <a:solidFill>
                    <a:srgbClr val="FFFFFF">
                      <a:lumMod val="6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4" name="グループ化 33"/>
            <p:cNvGrpSpPr/>
            <p:nvPr/>
          </p:nvGrpSpPr>
          <p:grpSpPr>
            <a:xfrm>
              <a:off x="4724400" y="2515157"/>
              <a:ext cx="1675843" cy="1675843"/>
              <a:chOff x="4724400" y="4613536"/>
              <a:chExt cx="1675843" cy="1675843"/>
            </a:xfrm>
          </p:grpSpPr>
          <p:sp>
            <p:nvSpPr>
              <p:cNvPr id="35" name="円/楕円 34"/>
              <p:cNvSpPr>
                <a:spLocks noChangeAspect="1"/>
              </p:cNvSpPr>
              <p:nvPr/>
            </p:nvSpPr>
            <p:spPr>
              <a:xfrm>
                <a:off x="4724400" y="4613536"/>
                <a:ext cx="1675843" cy="1675843"/>
              </a:xfrm>
              <a:prstGeom prst="ellipse">
                <a:avLst/>
              </a:prstGeom>
              <a:gradFill>
                <a:gsLst>
                  <a:gs pos="100000">
                    <a:srgbClr val="FF0000">
                      <a:alpha val="30000"/>
                    </a:srgbClr>
                  </a:gs>
                  <a:gs pos="25000">
                    <a:schemeClr val="bg1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solidFill>
                  <a:srgbClr val="FF0000">
                    <a:alpha val="30000"/>
                  </a:srgbClr>
                </a:solidFill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Text Box 5"/>
              <p:cNvSpPr txBox="1">
                <a:spLocks noChangeAspect="1" noChangeArrowheads="1"/>
              </p:cNvSpPr>
              <p:nvPr/>
            </p:nvSpPr>
            <p:spPr bwMode="auto">
              <a:xfrm>
                <a:off x="5334000" y="5029200"/>
                <a:ext cx="561372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4800" b="1" i="1" dirty="0">
                    <a:solidFill>
                      <a:srgbClr val="FFFFFF">
                        <a:lumMod val="6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P</a:t>
                </a:r>
                <a:endParaRPr lang="ja-JP" altLang="en-US" sz="1600" b="1" i="1" dirty="0">
                  <a:solidFill>
                    <a:srgbClr val="FFFFFF">
                      <a:lumMod val="6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7" name="グループ化 55"/>
            <p:cNvGrpSpPr>
              <a:grpSpLocks noChangeAspect="1"/>
            </p:cNvGrpSpPr>
            <p:nvPr/>
          </p:nvGrpSpPr>
          <p:grpSpPr>
            <a:xfrm>
              <a:off x="4191000" y="2880848"/>
              <a:ext cx="908936" cy="964372"/>
              <a:chOff x="6877532" y="1726966"/>
              <a:chExt cx="864096" cy="864096"/>
            </a:xfrm>
            <a:effectLst>
              <a:glow rad="228600">
                <a:srgbClr val="FFC000">
                  <a:alpha val="40000"/>
                </a:srgbClr>
              </a:glow>
            </a:effectLst>
          </p:grpSpPr>
          <p:sp>
            <p:nvSpPr>
              <p:cNvPr id="38" name="円/楕円 37"/>
              <p:cNvSpPr/>
              <p:nvPr/>
            </p:nvSpPr>
            <p:spPr>
              <a:xfrm>
                <a:off x="6877532" y="1726966"/>
                <a:ext cx="864096" cy="864096"/>
              </a:xfrm>
              <a:prstGeom prst="ellipse">
                <a:avLst/>
              </a:prstGeom>
              <a:gradFill>
                <a:gsLst>
                  <a:gs pos="100000">
                    <a:srgbClr val="FFFF66">
                      <a:alpha val="30000"/>
                    </a:srgbClr>
                  </a:gs>
                  <a:gs pos="14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solidFill>
                  <a:srgbClr val="FFFF66">
                    <a:alpha val="30000"/>
                  </a:srgb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Text Box 5"/>
              <p:cNvSpPr txBox="1">
                <a:spLocks noChangeArrowheads="1"/>
              </p:cNvSpPr>
              <p:nvPr/>
            </p:nvSpPr>
            <p:spPr bwMode="auto">
              <a:xfrm>
                <a:off x="7022414" y="1840019"/>
                <a:ext cx="670831" cy="634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4000" b="1" dirty="0">
                    <a:solidFill>
                      <a:srgbClr val="FFFFFF">
                        <a:lumMod val="6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cs typeface="Times New Roman" pitchFamily="18" charset="0"/>
                  </a:rPr>
                  <a:t>K</a:t>
                </a:r>
                <a:r>
                  <a:rPr lang="en-US" altLang="ja-JP" sz="4000" b="1" baseline="30000" dirty="0">
                    <a:solidFill>
                      <a:srgbClr val="FFFFFF">
                        <a:lumMod val="6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cs typeface="Times New Roman" pitchFamily="18" charset="0"/>
                  </a:rPr>
                  <a:t>-</a:t>
                </a:r>
                <a:endParaRPr lang="ja-JP" altLang="en-US" sz="2000" b="1" baseline="30000" dirty="0">
                  <a:solidFill>
                    <a:srgbClr val="FFFFFF">
                      <a:lumMod val="6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cs typeface="Times New Roman" pitchFamily="18" charset="0"/>
                </a:endParaRPr>
              </a:p>
            </p:txBody>
          </p:sp>
        </p:grpSp>
        <p:sp>
          <p:nvSpPr>
            <p:cNvPr id="40" name="Text Box 5"/>
            <p:cNvSpPr txBox="1">
              <a:spLocks noChangeArrowheads="1"/>
            </p:cNvSpPr>
            <p:nvPr/>
          </p:nvSpPr>
          <p:spPr bwMode="auto">
            <a:xfrm>
              <a:off x="990600" y="4165937"/>
              <a:ext cx="6979796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4400" i="1" dirty="0">
                  <a:solidFill>
                    <a:srgbClr val="FFFFFF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Prototype system =</a:t>
              </a:r>
              <a:r>
                <a:rPr lang="en-US" altLang="ja-JP" sz="5400" i="1" dirty="0">
                  <a:solidFill>
                    <a:srgbClr val="FFFFFF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ja-JP" sz="6000" i="1" dirty="0">
                  <a:solidFill>
                    <a:srgbClr val="FFFFFF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</a:t>
              </a:r>
              <a:r>
                <a:rPr lang="en-US" altLang="ja-JP" sz="6000" i="1" baseline="30000" dirty="0">
                  <a:solidFill>
                    <a:srgbClr val="FFFFFF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r>
                <a:rPr lang="en-US" altLang="ja-JP" sz="6000" i="1" dirty="0">
                  <a:solidFill>
                    <a:srgbClr val="FFFFFF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pp</a:t>
              </a:r>
              <a:endParaRPr lang="en-US" altLang="ja-JP" sz="5400" i="1" dirty="0">
                <a:solidFill>
                  <a:srgbClr val="FFFFFF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991206" y="0"/>
            <a:ext cx="7619394" cy="769441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4400" b="1" i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  <a:cs typeface="Arial" panose="020B0604020202020204" pitchFamily="34" charset="0"/>
              </a:rPr>
              <a:t>Experiments of K</a:t>
            </a:r>
            <a:r>
              <a:rPr lang="en-US" altLang="ja-JP" sz="4400" b="1" i="1" u="sng" baseline="300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  <a:cs typeface="Arial" panose="020B0604020202020204" pitchFamily="34" charset="0"/>
              </a:rPr>
              <a:t>-</a:t>
            </a:r>
            <a:r>
              <a:rPr lang="en-US" altLang="ja-JP" sz="4400" b="1" i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  <a:cs typeface="Arial" panose="020B0604020202020204" pitchFamily="34" charset="0"/>
              </a:rPr>
              <a:t>pp search</a:t>
            </a:r>
          </a:p>
        </p:txBody>
      </p:sp>
      <p:grpSp>
        <p:nvGrpSpPr>
          <p:cNvPr id="8" name="グループ化 7"/>
          <p:cNvGrpSpPr/>
          <p:nvPr/>
        </p:nvGrpSpPr>
        <p:grpSpPr>
          <a:xfrm>
            <a:off x="508390" y="986135"/>
            <a:ext cx="2709757" cy="2603221"/>
            <a:chOff x="508390" y="986135"/>
            <a:chExt cx="2709757" cy="2603221"/>
          </a:xfrm>
        </p:grpSpPr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1166154" y="986135"/>
              <a:ext cx="1348446" cy="461665"/>
            </a:xfrm>
            <a:prstGeom prst="rect">
              <a:avLst/>
            </a:prstGeom>
            <a:solidFill>
              <a:schemeClr val="accent6">
                <a:alpha val="9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101600" dir="2700000" algn="tl" rotWithShape="0">
                <a:srgbClr val="FFFF00">
                  <a:alpha val="90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FINUDA</a:t>
              </a:r>
              <a:endParaRPr lang="en-US" altLang="ja-JP" sz="4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endParaRPr>
            </a:p>
          </p:txBody>
        </p:sp>
        <p:pic>
          <p:nvPicPr>
            <p:cNvPr id="24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8390" y="1676400"/>
              <a:ext cx="2709757" cy="1912956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9" name="グループ化 8"/>
          <p:cNvGrpSpPr/>
          <p:nvPr/>
        </p:nvGrpSpPr>
        <p:grpSpPr>
          <a:xfrm>
            <a:off x="6089979" y="990600"/>
            <a:ext cx="1987221" cy="2920179"/>
            <a:chOff x="6089979" y="990600"/>
            <a:chExt cx="1987221" cy="2920179"/>
          </a:xfrm>
        </p:grpSpPr>
        <p:sp>
          <p:nvSpPr>
            <p:cNvPr id="19" name="Text Box 21"/>
            <p:cNvSpPr txBox="1">
              <a:spLocks noChangeArrowheads="1"/>
            </p:cNvSpPr>
            <p:nvPr/>
          </p:nvSpPr>
          <p:spPr bwMode="auto">
            <a:xfrm>
              <a:off x="6400800" y="990600"/>
              <a:ext cx="1118448" cy="461665"/>
            </a:xfrm>
            <a:prstGeom prst="rect">
              <a:avLst/>
            </a:prstGeom>
            <a:solidFill>
              <a:schemeClr val="accent6">
                <a:alpha val="9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101600" dir="2700000" algn="tl" rotWithShape="0">
                <a:srgbClr val="FFFF00">
                  <a:alpha val="90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DISTO</a:t>
              </a:r>
              <a:endParaRPr lang="en-US" altLang="ja-JP" sz="4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89979" y="1637298"/>
              <a:ext cx="1987221" cy="2273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グループ化 9"/>
          <p:cNvGrpSpPr/>
          <p:nvPr/>
        </p:nvGrpSpPr>
        <p:grpSpPr>
          <a:xfrm>
            <a:off x="191423" y="4038600"/>
            <a:ext cx="2795651" cy="2723783"/>
            <a:chOff x="191423" y="4038600"/>
            <a:chExt cx="2795651" cy="2723783"/>
          </a:xfrm>
        </p:grpSpPr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495624" y="4038600"/>
              <a:ext cx="1942776" cy="461665"/>
            </a:xfrm>
            <a:prstGeom prst="rect">
              <a:avLst/>
            </a:prstGeom>
            <a:solidFill>
              <a:srgbClr val="00B050">
                <a:alpha val="90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50800" dist="101600" dir="2700000" algn="tl" rotWithShape="0">
                <a:srgbClr val="FFFF00">
                  <a:alpha val="90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J-PARC E15</a:t>
              </a:r>
              <a:endParaRPr lang="en-US" altLang="ja-JP" sz="3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endParaRPr>
            </a:p>
          </p:txBody>
        </p:sp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1423" y="4789223"/>
              <a:ext cx="2795651" cy="1973160"/>
            </a:xfrm>
            <a:prstGeom prst="rect">
              <a:avLst/>
            </a:prstGeom>
            <a:ln w="22225">
              <a:noFill/>
            </a:ln>
            <a:effectLst/>
          </p:spPr>
        </p:pic>
      </p:grpSp>
      <p:grpSp>
        <p:nvGrpSpPr>
          <p:cNvPr id="12" name="グループ化 11"/>
          <p:cNvGrpSpPr/>
          <p:nvPr/>
        </p:nvGrpSpPr>
        <p:grpSpPr>
          <a:xfrm>
            <a:off x="6512399" y="4038600"/>
            <a:ext cx="2555401" cy="2777522"/>
            <a:chOff x="6512399" y="4038600"/>
            <a:chExt cx="2555401" cy="2777522"/>
          </a:xfrm>
        </p:grpSpPr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6593380" y="4038600"/>
              <a:ext cx="2234907" cy="461665"/>
            </a:xfrm>
            <a:prstGeom prst="rect">
              <a:avLst/>
            </a:prstGeom>
            <a:solidFill>
              <a:srgbClr val="00B050">
                <a:alpha val="90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50800" dist="101600" dir="2700000" algn="tl" rotWithShape="0">
                <a:srgbClr val="FFFF00">
                  <a:alpha val="90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SPring8/LEPS</a:t>
              </a:r>
              <a:endParaRPr lang="en-US" altLang="ja-JP" sz="3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endParaRPr>
            </a:p>
          </p:txBody>
        </p:sp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12399" y="4627602"/>
              <a:ext cx="2555401" cy="2188520"/>
            </a:xfrm>
            <a:prstGeom prst="rect">
              <a:avLst/>
            </a:prstGeom>
          </p:spPr>
        </p:pic>
      </p:grpSp>
      <p:grpSp>
        <p:nvGrpSpPr>
          <p:cNvPr id="11" name="グループ化 10"/>
          <p:cNvGrpSpPr/>
          <p:nvPr/>
        </p:nvGrpSpPr>
        <p:grpSpPr>
          <a:xfrm>
            <a:off x="3293426" y="4034135"/>
            <a:ext cx="2733291" cy="2781987"/>
            <a:chOff x="3293426" y="4034135"/>
            <a:chExt cx="2733291" cy="2781987"/>
          </a:xfrm>
        </p:grpSpPr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3581400" y="4034135"/>
              <a:ext cx="1942776" cy="461665"/>
            </a:xfrm>
            <a:prstGeom prst="rect">
              <a:avLst/>
            </a:prstGeom>
            <a:solidFill>
              <a:srgbClr val="00B050">
                <a:alpha val="90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50800" dist="101600" dir="2700000" algn="tl" rotWithShape="0">
                <a:srgbClr val="FFFF00">
                  <a:alpha val="90000"/>
                </a:srgbClr>
              </a:outer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400" b="1" i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anose="02020603050405020304" pitchFamily="18" charset="0"/>
                </a:rPr>
                <a:t>J-PARC E27</a:t>
              </a:r>
              <a:endParaRPr lang="en-US" altLang="ja-JP" sz="3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endParaRPr>
            </a:p>
          </p:txBody>
        </p:sp>
        <p:pic>
          <p:nvPicPr>
            <p:cNvPr id="28" name="図 2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93426" y="4668350"/>
              <a:ext cx="2733291" cy="2147772"/>
            </a:xfrm>
            <a:prstGeom prst="rect">
              <a:avLst/>
            </a:prstGeom>
          </p:spPr>
        </p:pic>
      </p:grp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6858000" y="2971800"/>
            <a:ext cx="2110734" cy="830997"/>
          </a:xfrm>
          <a:prstGeom prst="rect">
            <a:avLst/>
          </a:prstGeom>
          <a:solidFill>
            <a:srgbClr val="FFFF00"/>
          </a:solidFill>
          <a:ln w="25400">
            <a:solidFill>
              <a:srgbClr val="00206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i="1" dirty="0">
                <a:solidFill>
                  <a:srgbClr val="000000"/>
                </a:solidFill>
                <a:latin typeface="Calibri" pitchFamily="34" charset="0"/>
              </a:rPr>
              <a:t>K</a:t>
            </a:r>
            <a:r>
              <a:rPr lang="en-US" altLang="ja-JP" sz="1200" i="1" baseline="30000" dirty="0">
                <a:solidFill>
                  <a:srgbClr val="000000"/>
                </a:solidFill>
                <a:latin typeface="Calibri" pitchFamily="34" charset="0"/>
              </a:rPr>
              <a:t>-</a:t>
            </a:r>
            <a:r>
              <a:rPr lang="en-US" altLang="ja-JP" sz="1200" i="1" dirty="0">
                <a:solidFill>
                  <a:srgbClr val="000000"/>
                </a:solidFill>
                <a:latin typeface="Calibri" pitchFamily="34" charset="0"/>
              </a:rPr>
              <a:t> pp???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i="1" dirty="0">
                <a:solidFill>
                  <a:srgbClr val="000000"/>
                </a:solidFill>
                <a:latin typeface="Calibri" pitchFamily="34" charset="0"/>
              </a:rPr>
              <a:t>      B. E. = 103 ±3 ±5 MeV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i="1" dirty="0">
                <a:solidFill>
                  <a:srgbClr val="000000"/>
                </a:solidFill>
                <a:latin typeface="Calibri" pitchFamily="34" charset="0"/>
              </a:rPr>
              <a:t>      Γ       = 118 ±8 ±10 MeV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PRL104, 132502 (2010)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2314679" y="2217003"/>
            <a:ext cx="2215113" cy="830997"/>
          </a:xfrm>
          <a:prstGeom prst="rect">
            <a:avLst/>
          </a:prstGeom>
          <a:solidFill>
            <a:srgbClr val="FFFF00"/>
          </a:solidFill>
          <a:ln w="25400">
            <a:solidFill>
              <a:srgbClr val="00206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i="1" dirty="0">
                <a:solidFill>
                  <a:srgbClr val="000000"/>
                </a:solidFill>
                <a:latin typeface="Calibri" pitchFamily="34" charset="0"/>
              </a:rPr>
              <a:t>K</a:t>
            </a:r>
            <a:r>
              <a:rPr lang="en-US" altLang="ja-JP" sz="1200" i="1" baseline="30000" dirty="0">
                <a:solidFill>
                  <a:srgbClr val="000000"/>
                </a:solidFill>
                <a:latin typeface="Calibri" pitchFamily="34" charset="0"/>
              </a:rPr>
              <a:t>-</a:t>
            </a:r>
            <a:r>
              <a:rPr lang="en-US" altLang="ja-JP" sz="1200" i="1" dirty="0">
                <a:solidFill>
                  <a:srgbClr val="000000"/>
                </a:solidFill>
                <a:latin typeface="Calibri" pitchFamily="34" charset="0"/>
              </a:rPr>
              <a:t> pp???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i="1" dirty="0">
                <a:solidFill>
                  <a:srgbClr val="000000"/>
                </a:solidFill>
                <a:latin typeface="Calibri" pitchFamily="34" charset="0"/>
              </a:rPr>
              <a:t>      B. E.=  </a:t>
            </a:r>
            <a:r>
              <a:rPr lang="en-US" altLang="ja-JP" sz="1200" i="1" dirty="0" smtClean="0">
                <a:solidFill>
                  <a:srgbClr val="000000"/>
                </a:solidFill>
                <a:latin typeface="Calibri" pitchFamily="34" charset="0"/>
              </a:rPr>
              <a:t>115 +6+3/-5-4 MeV</a:t>
            </a:r>
            <a:endParaRPr lang="en-US" altLang="ja-JP" sz="1200" i="1" dirty="0">
              <a:solidFill>
                <a:srgbClr val="000000"/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i="1" dirty="0">
                <a:solidFill>
                  <a:srgbClr val="000000"/>
                </a:solidFill>
                <a:latin typeface="Calibri" pitchFamily="34" charset="0"/>
              </a:rPr>
              <a:t>      Γ      =  67 </a:t>
            </a:r>
            <a:r>
              <a:rPr lang="en-US" altLang="ja-JP" sz="1200" i="1" dirty="0" smtClean="0">
                <a:solidFill>
                  <a:srgbClr val="000000"/>
                </a:solidFill>
                <a:latin typeface="Calibri" pitchFamily="34" charset="0"/>
              </a:rPr>
              <a:t>  +14+2/-11-3 MeV</a:t>
            </a:r>
            <a:endParaRPr lang="en-US" altLang="ja-JP" sz="1200" i="1" dirty="0">
              <a:solidFill>
                <a:srgbClr val="000000"/>
              </a:solidFill>
              <a:latin typeface="Calibri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PRL 94, 212303 (2005)</a:t>
            </a: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126893" y="4648200"/>
            <a:ext cx="2571986" cy="461665"/>
          </a:xfrm>
          <a:prstGeom prst="rect">
            <a:avLst/>
          </a:prstGeom>
          <a:solidFill>
            <a:srgbClr val="FFFFCC"/>
          </a:solidFill>
          <a:ln w="25400">
            <a:solidFill>
              <a:srgbClr val="00206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i="1" dirty="0">
                <a:solidFill>
                  <a:srgbClr val="000000"/>
                </a:solidFill>
                <a:latin typeface="Calibri" pitchFamily="34" charset="0"/>
              </a:rPr>
              <a:t>Attraction in K</a:t>
            </a:r>
            <a:r>
              <a:rPr lang="en-US" altLang="ja-JP" sz="1200" i="1" baseline="30000" dirty="0">
                <a:solidFill>
                  <a:srgbClr val="000000"/>
                </a:solidFill>
                <a:latin typeface="Calibri" pitchFamily="34" charset="0"/>
              </a:rPr>
              <a:t>-</a:t>
            </a:r>
            <a:r>
              <a:rPr lang="en-US" altLang="ja-JP" sz="1200" i="1" dirty="0">
                <a:solidFill>
                  <a:srgbClr val="000000"/>
                </a:solidFill>
                <a:latin typeface="Calibri" pitchFamily="34" charset="0"/>
              </a:rPr>
              <a:t>pp </a:t>
            </a:r>
            <a:r>
              <a:rPr lang="en-US" altLang="ja-JP" sz="1200" i="1" dirty="0" err="1">
                <a:solidFill>
                  <a:srgbClr val="000000"/>
                </a:solidFill>
                <a:latin typeface="Calibri" pitchFamily="34" charset="0"/>
              </a:rPr>
              <a:t>subthreshold</a:t>
            </a:r>
            <a:r>
              <a:rPr lang="en-US" altLang="ja-JP" sz="1200" i="1" dirty="0">
                <a:solidFill>
                  <a:srgbClr val="000000"/>
                </a:solidFill>
                <a:latin typeface="Calibri" pitchFamily="34" charset="0"/>
              </a:rPr>
              <a:t> region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nb-NO" altLang="ja-JP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b-NO" altLang="ja-JP" sz="1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PTEP 061D01 (2015)</a:t>
            </a:r>
            <a:endParaRPr lang="nb-NO" altLang="ja-JP" sz="1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31"/>
          <p:cNvSpPr txBox="1">
            <a:spLocks noChangeArrowheads="1"/>
          </p:cNvSpPr>
          <p:nvPr/>
        </p:nvSpPr>
        <p:spPr bwMode="auto">
          <a:xfrm>
            <a:off x="6812221" y="6167735"/>
            <a:ext cx="2179379" cy="461665"/>
          </a:xfrm>
          <a:prstGeom prst="rect">
            <a:avLst/>
          </a:prstGeom>
          <a:solidFill>
            <a:srgbClr val="FFFFCC"/>
          </a:solidFill>
          <a:ln w="25400">
            <a:solidFill>
              <a:srgbClr val="00206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i="1" dirty="0">
                <a:solidFill>
                  <a:srgbClr val="000000"/>
                </a:solidFill>
                <a:latin typeface="Calibri" pitchFamily="34" charset="0"/>
              </a:rPr>
              <a:t>No evidence of K</a:t>
            </a:r>
            <a:r>
              <a:rPr lang="en-US" altLang="ja-JP" sz="1200" i="1" baseline="30000" dirty="0">
                <a:solidFill>
                  <a:srgbClr val="000000"/>
                </a:solidFill>
                <a:latin typeface="Calibri" pitchFamily="34" charset="0"/>
              </a:rPr>
              <a:t>-</a:t>
            </a:r>
            <a:r>
              <a:rPr lang="en-US" altLang="ja-JP" sz="1200" i="1" dirty="0">
                <a:solidFill>
                  <a:srgbClr val="000000"/>
                </a:solidFill>
                <a:latin typeface="Calibri" pitchFamily="34" charset="0"/>
              </a:rPr>
              <a:t>pp bound state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PLB 728, 616 (2014)</a:t>
            </a: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4495800" y="5329535"/>
            <a:ext cx="1906351" cy="461665"/>
          </a:xfrm>
          <a:prstGeom prst="rect">
            <a:avLst/>
          </a:prstGeom>
          <a:solidFill>
            <a:srgbClr val="FFFFCC"/>
          </a:solidFill>
          <a:ln w="25400">
            <a:solidFill>
              <a:srgbClr val="00206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i="1" dirty="0">
                <a:solidFill>
                  <a:srgbClr val="000000"/>
                </a:solidFill>
                <a:latin typeface="Calibri" pitchFamily="34" charset="0"/>
              </a:rPr>
              <a:t>ΣN cusp,  Y* shift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PTEP 101D03 (2014)</a:t>
            </a:r>
          </a:p>
        </p:txBody>
      </p:sp>
    </p:spTree>
    <p:extLst>
      <p:ext uri="{BB962C8B-B14F-4D97-AF65-F5344CB8AC3E}">
        <p14:creationId xmlns:p14="http://schemas.microsoft.com/office/powerpoint/2010/main" val="1070316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41" grpId="0" animBg="1"/>
      <p:bldP spid="42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-26988"/>
            <a:ext cx="9144000" cy="6884988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endParaRPr lang="ja-JP" altLang="ja-JP" sz="16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5" name="Picture 3" descr="C:\Users\ADote\Desktop\BirdsEyeVi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905" y="-76200"/>
            <a:ext cx="9704351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-76200" y="-76200"/>
            <a:ext cx="57983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6000" i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Gulim" panose="020B0600000101010101" pitchFamily="34" charset="-127"/>
              </a:rPr>
              <a:t>K</a:t>
            </a:r>
            <a:r>
              <a:rPr lang="en-US" altLang="ja-JP" sz="6000" i="1" u="sng" baseline="300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Gulim" panose="020B0600000101010101" pitchFamily="34" charset="-127"/>
              </a:rPr>
              <a:t>-</a:t>
            </a:r>
            <a:r>
              <a:rPr lang="en-US" altLang="ja-JP" sz="6000" i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Gulim" panose="020B0600000101010101" pitchFamily="34" charset="-127"/>
              </a:rPr>
              <a:t>pp at J-PARC</a:t>
            </a:r>
            <a:endParaRPr lang="en-US" altLang="ja-JP" sz="4800" i="1" u="sng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Gulim" panose="020B0600000101010101" pitchFamily="34" charset="-127"/>
            </a:endParaRP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42918" y="4206240"/>
            <a:ext cx="5496569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82563" indent="-1825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ja-JP" sz="2400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J-PARC </a:t>
            </a:r>
            <a:r>
              <a:rPr lang="en-US" altLang="ja-JP" sz="2400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E15 (1</a:t>
            </a:r>
            <a:r>
              <a:rPr lang="en-US" altLang="ja-JP" sz="2400" i="1" u="sng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altLang="ja-JP" sz="2400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run)</a:t>
            </a:r>
            <a:r>
              <a:rPr lang="en-US" altLang="ja-JP" sz="2400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sz="2400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sz="1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sz="1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sz="2400" i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altLang="ja-JP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He(inflight K</a:t>
            </a:r>
            <a:r>
              <a:rPr lang="en-US" altLang="ja-JP" sz="2400" i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ja-JP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ja-JP" sz="2400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Λp</a:t>
            </a:r>
            <a:r>
              <a:rPr lang="en-US" altLang="ja-JP" sz="24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ja-JP" sz="2400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ja-JP" sz="2400" i="1" baseline="-25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missing</a:t>
            </a:r>
            <a:r>
              <a:rPr lang="en-US" altLang="ja-JP" sz="24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altLang="ja-JP" sz="20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altLang="ja-JP" sz="2000" i="1" baseline="-25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ja-JP" sz="20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=1.0GeV/c</a:t>
            </a:r>
            <a:endParaRPr lang="en-US" altLang="ja-JP" sz="2400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44088" y="1143000"/>
            <a:ext cx="4004943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82563" indent="-1825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ja-JP" sz="2400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J-PARC </a:t>
            </a:r>
            <a:r>
              <a:rPr lang="en-US" altLang="ja-JP" sz="2400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E27</a:t>
            </a:r>
            <a:r>
              <a:rPr lang="en-US" altLang="ja-JP" sz="2400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sz="2400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sz="1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sz="1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d(π</a:t>
            </a:r>
            <a:r>
              <a:rPr lang="en-US" altLang="ja-JP" sz="2400" i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altLang="ja-JP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</a:t>
            </a:r>
            <a:r>
              <a:rPr lang="en-US" altLang="ja-JP" sz="2400" i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altLang="ja-JP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         </a:t>
            </a:r>
            <a:r>
              <a:rPr lang="en-US" altLang="ja-JP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altLang="ja-JP" sz="2000" i="1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en-US" altLang="ja-JP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=1.7GeV/c</a:t>
            </a:r>
            <a:endParaRPr lang="en-US" altLang="ja-JP" sz="2400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2435" y="1307938"/>
            <a:ext cx="3273913" cy="23906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351412" y="2335649"/>
                <a:ext cx="4693272" cy="820738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  <a:effectLst>
                <a:outerShdw blurRad="50800" dist="139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000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𝑀𝑎𝑠𝑠</m:t>
                    </m:r>
                    <m:r>
                      <a:rPr lang="en-US" altLang="ja-JP" sz="2000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en-US" altLang="ja-JP" sz="200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00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2275</m:t>
                        </m:r>
                      </m:e>
                      <m:sub>
                        <m:r>
                          <a:rPr lang="en-US" altLang="ja-JP" sz="200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−18−30</m:t>
                        </m:r>
                      </m:sub>
                      <m:sup>
                        <m:r>
                          <a:rPr lang="en-US" altLang="ja-JP" sz="200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+17+21</m:t>
                        </m:r>
                      </m:sup>
                    </m:sSubSup>
                  </m:oMath>
                </a14:m>
                <a:r>
                  <a:rPr lang="ja-JP" altLang="en-US" sz="2000" i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ja-JP" sz="2000" i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MeV     </a:t>
                </a:r>
                <a:r>
                  <a:rPr lang="en-US" altLang="ja-JP" sz="1600" i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(B</a:t>
                </a:r>
                <a:r>
                  <a:rPr lang="en-US" altLang="ja-JP" sz="1600" i="1" baseline="-250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Kpp</a:t>
                </a:r>
                <a:r>
                  <a:rPr lang="en-US" altLang="ja-JP" sz="1600" i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~ 95 MeV)</a:t>
                </a:r>
                <a:endParaRPr lang="en-US" altLang="ja-JP" sz="2000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altLang="ja-JP" sz="1000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000" i="1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𝛤</m:t>
                    </m:r>
                    <m:r>
                      <a:rPr lang="en-US" altLang="ja-JP" sz="2000" i="1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       = </m:t>
                    </m:r>
                    <m:sSubSup>
                      <m:sSubSupPr>
                        <m:ctrlPr>
                          <a:rPr lang="en-US" altLang="ja-JP" sz="2000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00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162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00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45</m:t>
                        </m:r>
                        <m:r>
                          <a:rPr lang="en-US" altLang="ja-JP" sz="2000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00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78</m:t>
                        </m:r>
                      </m:sub>
                      <m:sup>
                        <m:r>
                          <a:rPr lang="en-US" altLang="ja-JP" sz="2000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00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87</m:t>
                        </m:r>
                        <m:r>
                          <a:rPr lang="en-US" altLang="ja-JP" sz="2000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00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66</m:t>
                        </m:r>
                      </m:sup>
                    </m:sSubSup>
                  </m:oMath>
                </a14:m>
                <a:r>
                  <a:rPr lang="ja-JP" altLang="en-US" sz="2000" i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ja-JP" sz="2000" i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MeV</a:t>
                </a:r>
                <a:endParaRPr lang="en-US" altLang="ja-JP" sz="2000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12" y="2335649"/>
                <a:ext cx="4693272" cy="820738"/>
              </a:xfrm>
              <a:prstGeom prst="rect">
                <a:avLst/>
              </a:prstGeom>
              <a:blipFill rotWithShape="0">
                <a:blip r:embed="rId6"/>
                <a:stretch>
                  <a:fillRect l="-977" t="-4278"/>
                </a:stretch>
              </a:blipFill>
              <a:effectLst>
                <a:outerShdw blurRad="50800" dist="139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/>
          <p:cNvSpPr txBox="1"/>
          <p:nvPr/>
        </p:nvSpPr>
        <p:spPr>
          <a:xfrm>
            <a:off x="1022741" y="3359046"/>
            <a:ext cx="4023602" cy="369332"/>
          </a:xfrm>
          <a:prstGeom prst="rect">
            <a:avLst/>
          </a:prstGeom>
          <a:solidFill>
            <a:schemeClr val="accent2">
              <a:alpha val="3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FFFF"/>
                </a:solidFill>
              </a:rPr>
              <a:t>Y. </a:t>
            </a:r>
            <a:r>
              <a:rPr lang="en-US" altLang="ja-JP" dirty="0" err="1" smtClean="0">
                <a:solidFill>
                  <a:srgbClr val="FFFFFF"/>
                </a:solidFill>
              </a:rPr>
              <a:t>Ichkawa</a:t>
            </a:r>
            <a:r>
              <a:rPr lang="en-US" altLang="ja-JP" dirty="0" smtClean="0">
                <a:solidFill>
                  <a:srgbClr val="FFFFFF"/>
                </a:solidFill>
              </a:rPr>
              <a:t> et al. PTEP 2015, 021D01</a:t>
            </a: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231930" y="6491082"/>
            <a:ext cx="3715825" cy="369332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FFFF"/>
                </a:solidFill>
              </a:rPr>
              <a:t>Y. </a:t>
            </a:r>
            <a:r>
              <a:rPr lang="en-US" altLang="ja-JP" dirty="0" err="1" smtClean="0">
                <a:solidFill>
                  <a:srgbClr val="FFFFFF"/>
                </a:solidFill>
              </a:rPr>
              <a:t>Sada</a:t>
            </a:r>
            <a:r>
              <a:rPr lang="en-US" altLang="ja-JP" dirty="0" smtClean="0">
                <a:solidFill>
                  <a:srgbClr val="FFFFFF"/>
                </a:solidFill>
              </a:rPr>
              <a:t> et al. PTEP 2016, 051D01</a:t>
            </a:r>
            <a:endParaRPr lang="ja-JP" altLang="en-US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455044" y="5401937"/>
                <a:ext cx="4680640" cy="783163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  <a:effectLst>
                <a:outerShdw blurRad="50800" dist="139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000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𝑀𝑎𝑠𝑠</m:t>
                    </m:r>
                    <m:r>
                      <a:rPr lang="en-US" altLang="ja-JP" sz="2000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en-US" altLang="ja-JP" sz="200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00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ja-JP" sz="2000" b="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355</m:t>
                        </m:r>
                      </m:e>
                      <m:sub>
                        <m:r>
                          <a:rPr lang="en-US" altLang="ja-JP" sz="200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000" b="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  <m:sup>
                        <m:r>
                          <a:rPr lang="en-US" altLang="ja-JP" sz="200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000" b="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bSup>
                    <m:r>
                      <a:rPr lang="en-US" altLang="ja-JP" sz="2000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ja-JP" sz="2000" b="0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ja-JP" altLang="en-US" sz="2000" i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ja-JP" sz="2000" i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MeV   </a:t>
                </a:r>
                <a:r>
                  <a:rPr lang="en-US" altLang="ja-JP" sz="1600" i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(B</a:t>
                </a:r>
                <a:r>
                  <a:rPr lang="en-US" altLang="ja-JP" sz="1600" i="1" baseline="-250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Kpp</a:t>
                </a:r>
                <a:r>
                  <a:rPr lang="en-US" altLang="ja-JP" sz="1600" i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~ 15 MeV)</a:t>
                </a:r>
              </a:p>
              <a:p>
                <a:endParaRPr lang="en-US" altLang="ja-JP" sz="1000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000" i="1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𝛤</m:t>
                    </m:r>
                    <m:r>
                      <a:rPr lang="en-US" altLang="ja-JP" sz="2000" i="1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       = </m:t>
                    </m:r>
                    <m:sSubSup>
                      <m:sSubSupPr>
                        <m:ctrlPr>
                          <a:rPr lang="en-US" altLang="ja-JP" sz="2000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00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ja-JP" sz="2000" b="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2000" b="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  <m:sup>
                        <m:r>
                          <a:rPr lang="en-US" altLang="ja-JP" sz="2000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000" b="0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bSup>
                    <m:r>
                      <a:rPr lang="en-US" altLang="ja-JP" sz="2000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ja-JP" sz="2000" b="0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27</m:t>
                    </m:r>
                  </m:oMath>
                </a14:m>
                <a:r>
                  <a:rPr lang="ja-JP" altLang="en-US" sz="2000" i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ja-JP" sz="2000" i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MeV</a:t>
                </a:r>
                <a:endParaRPr lang="en-US" altLang="ja-JP" sz="2000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44" y="5401937"/>
                <a:ext cx="4680640" cy="783163"/>
              </a:xfrm>
              <a:prstGeom prst="rect">
                <a:avLst/>
              </a:prstGeom>
              <a:blipFill rotWithShape="0">
                <a:blip r:embed="rId7"/>
                <a:stretch>
                  <a:fillRect l="-979" t="-4278"/>
                </a:stretch>
              </a:blipFill>
              <a:effectLst>
                <a:outerShdw blurRad="50800" dist="139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5062" y="4444555"/>
            <a:ext cx="3241286" cy="2148693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5099800" y="6481437"/>
            <a:ext cx="2732736" cy="369332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--&gt;&gt; Mr. T. </a:t>
            </a:r>
            <a:r>
              <a:rPr lang="en-US" altLang="ja-JP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Yamaga’s</a:t>
            </a:r>
            <a:r>
              <a:rPr lang="en-US" altLang="ja-JP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talk</a:t>
            </a:r>
            <a:endParaRPr lang="ja-JP" altLang="en-US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152601" y="3728586"/>
            <a:ext cx="2929007" cy="646331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--&gt;&gt; Dr. Y. Ichikawa’s talk </a:t>
            </a:r>
          </a:p>
          <a:p>
            <a:r>
              <a:rPr lang="en-US" altLang="ja-JP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altLang="ja-JP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      on a different reaction</a:t>
            </a:r>
            <a:endParaRPr lang="ja-JP" altLang="en-US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67096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-26988"/>
            <a:ext cx="9144000" cy="6884988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endParaRPr lang="ja-JP" altLang="ja-JP" sz="16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6524" y="546773"/>
            <a:ext cx="8388836" cy="1938992"/>
          </a:xfrm>
          <a:prstGeom prst="rect">
            <a:avLst/>
          </a:prstGeom>
          <a:solidFill>
            <a:schemeClr val="accent6">
              <a:alpha val="60000"/>
            </a:schemeClr>
          </a:solidFill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ja-JP" sz="60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  <a:cs typeface="Arial" panose="020B0604020202020204" pitchFamily="34" charset="0"/>
              </a:rPr>
              <a:t>2. Current situation of </a:t>
            </a:r>
          </a:p>
          <a:p>
            <a:pPr algn="ctr"/>
            <a:r>
              <a:rPr lang="en-US" altLang="ja-JP" sz="6000" b="1" i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  <a:cs typeface="Arial" panose="020B0604020202020204" pitchFamily="34" charset="0"/>
              </a:rPr>
              <a:t>theoretical studies</a:t>
            </a:r>
            <a:endParaRPr lang="en-US" altLang="ja-JP" sz="6000" b="1" i="1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2743757" y="3209641"/>
            <a:ext cx="3656486" cy="1675843"/>
            <a:chOff x="2743757" y="2515157"/>
            <a:chExt cx="3656486" cy="1675843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2743757" y="2515157"/>
              <a:ext cx="1675843" cy="1675843"/>
              <a:chOff x="2743757" y="4613536"/>
              <a:chExt cx="1675843" cy="1675843"/>
            </a:xfrm>
          </p:grpSpPr>
          <p:sp>
            <p:nvSpPr>
              <p:cNvPr id="12" name="円/楕円 11"/>
              <p:cNvSpPr>
                <a:spLocks noChangeAspect="1"/>
              </p:cNvSpPr>
              <p:nvPr/>
            </p:nvSpPr>
            <p:spPr>
              <a:xfrm>
                <a:off x="2743757" y="4613536"/>
                <a:ext cx="1675843" cy="1675843"/>
              </a:xfrm>
              <a:prstGeom prst="ellipse">
                <a:avLst/>
              </a:prstGeom>
              <a:gradFill>
                <a:gsLst>
                  <a:gs pos="100000">
                    <a:srgbClr val="FF0000"/>
                  </a:gs>
                  <a:gs pos="25000">
                    <a:schemeClr val="bg1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solidFill>
                  <a:srgbClr val="FF0000"/>
                </a:solidFill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Text Box 5"/>
              <p:cNvSpPr txBox="1">
                <a:spLocks noChangeAspect="1" noChangeArrowheads="1"/>
              </p:cNvSpPr>
              <p:nvPr/>
            </p:nvSpPr>
            <p:spPr bwMode="auto">
              <a:xfrm>
                <a:off x="3276600" y="5021759"/>
                <a:ext cx="561372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48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P</a:t>
                </a:r>
                <a:endParaRPr lang="ja-JP" altLang="en-US" sz="28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" name="グループ化 5"/>
            <p:cNvGrpSpPr/>
            <p:nvPr/>
          </p:nvGrpSpPr>
          <p:grpSpPr>
            <a:xfrm>
              <a:off x="4724400" y="2515157"/>
              <a:ext cx="1675843" cy="1675843"/>
              <a:chOff x="4724400" y="4613536"/>
              <a:chExt cx="1675843" cy="1675843"/>
            </a:xfrm>
          </p:grpSpPr>
          <p:sp>
            <p:nvSpPr>
              <p:cNvPr id="10" name="円/楕円 9"/>
              <p:cNvSpPr>
                <a:spLocks noChangeAspect="1"/>
              </p:cNvSpPr>
              <p:nvPr/>
            </p:nvSpPr>
            <p:spPr>
              <a:xfrm>
                <a:off x="4724400" y="4613536"/>
                <a:ext cx="1675843" cy="1675843"/>
              </a:xfrm>
              <a:prstGeom prst="ellipse">
                <a:avLst/>
              </a:prstGeom>
              <a:gradFill>
                <a:gsLst>
                  <a:gs pos="100000">
                    <a:srgbClr val="FF0000"/>
                  </a:gs>
                  <a:gs pos="25000">
                    <a:schemeClr val="bg1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solidFill>
                  <a:srgbClr val="FF0000"/>
                </a:solidFill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Text Box 5"/>
              <p:cNvSpPr txBox="1">
                <a:spLocks noChangeAspect="1" noChangeArrowheads="1"/>
              </p:cNvSpPr>
              <p:nvPr/>
            </p:nvSpPr>
            <p:spPr bwMode="auto">
              <a:xfrm>
                <a:off x="5334000" y="5029200"/>
                <a:ext cx="561372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48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P</a:t>
                </a:r>
                <a:endParaRPr lang="ja-JP" altLang="en-US" sz="16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" name="グループ化 55"/>
            <p:cNvGrpSpPr>
              <a:grpSpLocks noChangeAspect="1"/>
            </p:cNvGrpSpPr>
            <p:nvPr/>
          </p:nvGrpSpPr>
          <p:grpSpPr>
            <a:xfrm>
              <a:off x="4191000" y="2880848"/>
              <a:ext cx="908936" cy="964372"/>
              <a:chOff x="6877532" y="1726966"/>
              <a:chExt cx="864096" cy="864096"/>
            </a:xfrm>
            <a:effectLst>
              <a:glow rad="228600">
                <a:srgbClr val="FFC000">
                  <a:alpha val="40000"/>
                </a:srgbClr>
              </a:glow>
            </a:effectLst>
          </p:grpSpPr>
          <p:sp>
            <p:nvSpPr>
              <p:cNvPr id="8" name="円/楕円 7"/>
              <p:cNvSpPr/>
              <p:nvPr/>
            </p:nvSpPr>
            <p:spPr>
              <a:xfrm>
                <a:off x="6877532" y="1726966"/>
                <a:ext cx="864096" cy="864096"/>
              </a:xfrm>
              <a:prstGeom prst="ellipse">
                <a:avLst/>
              </a:prstGeom>
              <a:gradFill>
                <a:gsLst>
                  <a:gs pos="100000">
                    <a:srgbClr val="FFFF66"/>
                  </a:gs>
                  <a:gs pos="14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solidFill>
                  <a:srgbClr val="FFFF6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Text Box 5"/>
              <p:cNvSpPr txBox="1">
                <a:spLocks noChangeArrowheads="1"/>
              </p:cNvSpPr>
              <p:nvPr/>
            </p:nvSpPr>
            <p:spPr bwMode="auto">
              <a:xfrm>
                <a:off x="7022414" y="1840019"/>
                <a:ext cx="670831" cy="634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ja-JP" sz="4000" b="1" dirty="0">
                    <a:solidFill>
                      <a:srgbClr val="333399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cs typeface="Times New Roman" pitchFamily="18" charset="0"/>
                  </a:rPr>
                  <a:t>K</a:t>
                </a:r>
                <a:r>
                  <a:rPr lang="en-US" altLang="ja-JP" sz="4000" b="1" baseline="30000" dirty="0">
                    <a:solidFill>
                      <a:srgbClr val="333399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  <a:cs typeface="Times New Roman" pitchFamily="18" charset="0"/>
                  </a:rPr>
                  <a:t>-</a:t>
                </a:r>
                <a:endParaRPr lang="ja-JP" altLang="en-US" sz="2000" b="1" baseline="30000" dirty="0">
                  <a:solidFill>
                    <a:srgbClr val="333399">
                      <a:lumMod val="75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497707" y="5508165"/>
            <a:ext cx="8322202" cy="1200329"/>
          </a:xfrm>
          <a:prstGeom prst="rect">
            <a:avLst/>
          </a:prstGeom>
          <a:gradFill flip="none" rotWithShape="1">
            <a:gsLst>
              <a:gs pos="19000">
                <a:schemeClr val="bg1"/>
              </a:gs>
              <a:gs pos="100000">
                <a:srgbClr val="FFFF66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ja-JP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“K</a:t>
            </a:r>
            <a:r>
              <a:rPr lang="en-US" altLang="ja-JP" sz="3600" b="1" i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-</a:t>
            </a:r>
            <a:r>
              <a:rPr lang="en-US" altLang="ja-JP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pp”</a:t>
            </a:r>
            <a:r>
              <a:rPr lang="ja-JP" altLang="en-US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</a:t>
            </a:r>
            <a:r>
              <a:rPr lang="en-US" altLang="ja-JP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= </a:t>
            </a:r>
          </a:p>
          <a:p>
            <a:r>
              <a:rPr lang="en-US" altLang="ja-JP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  </a:t>
            </a:r>
            <a:r>
              <a:rPr lang="en-US" altLang="ja-JP" sz="36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K</a:t>
            </a:r>
            <a:r>
              <a:rPr lang="en-US" altLang="ja-JP" sz="3600" b="1" i="1" baseline="30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bar</a:t>
            </a:r>
            <a:r>
              <a:rPr lang="en-US" altLang="ja-JP" sz="36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NN</a:t>
            </a:r>
            <a:r>
              <a:rPr lang="en-US" altLang="ja-JP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– πΣN – πΛN (J</a:t>
            </a:r>
            <a:r>
              <a:rPr lang="en-US" altLang="ja-JP" sz="3600" b="1" i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π </a:t>
            </a:r>
            <a:r>
              <a:rPr lang="en-US" altLang="ja-JP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= 0</a:t>
            </a:r>
            <a:r>
              <a:rPr lang="en-US" altLang="ja-JP" sz="3600" b="1" i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-</a:t>
            </a:r>
            <a:r>
              <a:rPr lang="en-US" altLang="ja-JP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, T=1/2)</a:t>
            </a:r>
            <a:endParaRPr lang="en-US" altLang="ja-JP" sz="32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386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-26988"/>
            <a:ext cx="9144000" cy="6884988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endParaRPr lang="ja-JP" altLang="ja-JP" sz="16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90305" y="0"/>
            <a:ext cx="7962436" cy="769441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4400" b="1" i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  <a:cs typeface="Arial" panose="020B0604020202020204" pitchFamily="34" charset="0"/>
              </a:rPr>
              <a:t>Theoretical studies of “K</a:t>
            </a:r>
            <a:r>
              <a:rPr lang="en-US" altLang="ja-JP" sz="4400" b="1" i="1" u="sng" baseline="300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  <a:cs typeface="Arial" panose="020B0604020202020204" pitchFamily="34" charset="0"/>
              </a:rPr>
              <a:t>-</a:t>
            </a:r>
            <a:r>
              <a:rPr lang="en-US" altLang="ja-JP" sz="4400" b="1" i="1" u="sng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anose="020B0600000101010101" pitchFamily="34" charset="-127"/>
                <a:cs typeface="Arial" panose="020B0604020202020204" pitchFamily="34" charset="0"/>
              </a:rPr>
              <a:t>pp”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277271"/>
              </p:ext>
            </p:extLst>
          </p:nvPr>
        </p:nvGraphicFramePr>
        <p:xfrm>
          <a:off x="1" y="1923288"/>
          <a:ext cx="9144000" cy="33350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90500" dir="5400000" algn="t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1306285"/>
                <a:gridCol w="1567543"/>
                <a:gridCol w="1567543"/>
                <a:gridCol w="1567543"/>
                <a:gridCol w="1567543"/>
                <a:gridCol w="1567543"/>
              </a:tblGrid>
              <a:tr h="575071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Dote-</a:t>
                      </a:r>
                      <a:r>
                        <a:rPr kumimoji="1" lang="en-US" altLang="ja-JP" sz="1600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Hyodo</a:t>
                      </a:r>
                      <a:r>
                        <a:rPr kumimoji="1" lang="en-US" altLang="ja-JP" sz="1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-Weise</a:t>
                      </a:r>
                      <a:endParaRPr kumimoji="1" lang="ja-JP" altLang="en-US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Barnea</a:t>
                      </a:r>
                      <a:r>
                        <a:rPr kumimoji="1" lang="en-US" altLang="ja-JP" sz="1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-Gal-</a:t>
                      </a:r>
                      <a:r>
                        <a:rPr kumimoji="1" lang="en-US" altLang="ja-JP" sz="1600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Liverts</a:t>
                      </a:r>
                      <a:endParaRPr kumimoji="1" lang="en-US" altLang="ja-JP" sz="16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Akaishi-Yamazaki</a:t>
                      </a:r>
                    </a:p>
                  </a:txBody>
                  <a:tcP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Ikeda-</a:t>
                      </a:r>
                      <a:r>
                        <a:rPr kumimoji="1" lang="en-US" altLang="ja-JP" sz="1600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Kamano</a:t>
                      </a:r>
                      <a:r>
                        <a:rPr kumimoji="1" lang="en-US" altLang="ja-JP" sz="1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-Sato</a:t>
                      </a:r>
                    </a:p>
                  </a:txBody>
                  <a:tcP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Shevchenko-Gal-Mares</a:t>
                      </a:r>
                    </a:p>
                  </a:txBody>
                  <a:tcPr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53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PRC79, 014003 (2009)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PLB712, 132 (2012)</a:t>
                      </a:r>
                    </a:p>
                  </a:txBody>
                  <a:tcP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PRC76, 045201 (2007)</a:t>
                      </a:r>
                    </a:p>
                  </a:txBody>
                  <a:tcP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PTP124, 533 (2010)</a:t>
                      </a:r>
                    </a:p>
                  </a:txBody>
                  <a:tcP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PRC76, 044004 (2007)</a:t>
                      </a:r>
                    </a:p>
                  </a:txBody>
                  <a:tcP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516">
                <a:tc>
                  <a:txBody>
                    <a:bodyPr/>
                    <a:lstStyle/>
                    <a:p>
                      <a:r>
                        <a:rPr kumimoji="1" lang="en-US" altLang="ja-JP" sz="2400" b="0" i="0" dirty="0" smtClean="0">
                          <a:solidFill>
                            <a:schemeClr val="tx1"/>
                          </a:solidFill>
                          <a:effectLst/>
                        </a:rPr>
                        <a:t>B(K</a:t>
                      </a:r>
                      <a:r>
                        <a:rPr kumimoji="1" lang="en-US" altLang="ja-JP" sz="2400" b="0" i="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kumimoji="1" lang="en-US" altLang="ja-JP" sz="2400" b="0" i="0" dirty="0" smtClean="0">
                          <a:solidFill>
                            <a:schemeClr val="tx1"/>
                          </a:solidFill>
                          <a:effectLst/>
                        </a:rPr>
                        <a:t>pp)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i="0" dirty="0" smtClean="0">
                          <a:solidFill>
                            <a:schemeClr val="tx1"/>
                          </a:solidFill>
                          <a:effectLst/>
                        </a:rPr>
                        <a:t>20±3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i="0" dirty="0" smtClean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i="0" dirty="0" smtClean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i="0" smtClean="0">
                          <a:solidFill>
                            <a:schemeClr val="tx1"/>
                          </a:solidFill>
                          <a:effectLst/>
                        </a:rPr>
                        <a:t>9 </a:t>
                      </a:r>
                      <a:r>
                        <a:rPr kumimoji="1" lang="ja-JP" altLang="en-US" sz="2400" b="0" i="0" smtClean="0">
                          <a:solidFill>
                            <a:schemeClr val="tx1"/>
                          </a:solidFill>
                          <a:effectLst/>
                        </a:rPr>
                        <a:t>～ </a:t>
                      </a:r>
                      <a:r>
                        <a:rPr kumimoji="1" lang="en-US" altLang="ja-JP" sz="2400" b="0" i="0" smtClean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i="0" dirty="0" smtClean="0">
                          <a:solidFill>
                            <a:schemeClr val="tx1"/>
                          </a:solidFill>
                          <a:effectLst/>
                        </a:rPr>
                        <a:t>50 </a:t>
                      </a:r>
                      <a:r>
                        <a:rPr kumimoji="1" lang="ja-JP" altLang="en-US" sz="2400" b="0" i="0" dirty="0" smtClean="0">
                          <a:solidFill>
                            <a:schemeClr val="tx1"/>
                          </a:solidFill>
                          <a:effectLst/>
                        </a:rPr>
                        <a:t>～ </a:t>
                      </a:r>
                      <a:r>
                        <a:rPr kumimoji="1" lang="en-US" altLang="ja-JP" sz="2400" b="0" i="0" dirty="0" smtClean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</a:p>
                  </a:txBody>
                  <a:tcPr anchor="ctr"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54004">
                <a:tc>
                  <a:txBody>
                    <a:bodyPr/>
                    <a:lstStyle/>
                    <a:p>
                      <a:r>
                        <a:rPr kumimoji="1" lang="el-GR" altLang="ja-JP" b="0" i="0" dirty="0" smtClean="0">
                          <a:solidFill>
                            <a:schemeClr val="tx1"/>
                          </a:solidFill>
                          <a:effectLst/>
                        </a:rPr>
                        <a:t>Γ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i="0" smtClean="0">
                          <a:solidFill>
                            <a:schemeClr val="tx1"/>
                          </a:solidFill>
                          <a:effectLst/>
                        </a:rPr>
                        <a:t>40 </a:t>
                      </a:r>
                      <a:r>
                        <a:rPr kumimoji="1" lang="ja-JP" altLang="en-US" b="0" i="0" smtClean="0">
                          <a:solidFill>
                            <a:schemeClr val="tx1"/>
                          </a:solidFill>
                          <a:effectLst/>
                        </a:rPr>
                        <a:t>～ </a:t>
                      </a:r>
                      <a:r>
                        <a:rPr kumimoji="1" lang="en-US" altLang="ja-JP" b="0" i="0" smtClean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i="0" dirty="0" smtClean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i="0" dirty="0" smtClean="0">
                          <a:solidFill>
                            <a:schemeClr val="tx1"/>
                          </a:solidFill>
                          <a:effectLst/>
                        </a:rPr>
                        <a:t>61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i="0" dirty="0" smtClean="0">
                          <a:solidFill>
                            <a:schemeClr val="tx1"/>
                          </a:solidFill>
                          <a:effectLst/>
                        </a:rPr>
                        <a:t>34 </a:t>
                      </a:r>
                      <a:r>
                        <a:rPr kumimoji="1" lang="ja-JP" altLang="en-US" b="0" i="0" dirty="0" smtClean="0">
                          <a:solidFill>
                            <a:schemeClr val="tx1"/>
                          </a:solidFill>
                          <a:effectLst/>
                        </a:rPr>
                        <a:t>～ </a:t>
                      </a:r>
                      <a:r>
                        <a:rPr kumimoji="1" lang="en-US" altLang="ja-JP" b="0" i="0" dirty="0" smtClean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i="0" dirty="0" smtClean="0">
                          <a:solidFill>
                            <a:schemeClr val="tx1"/>
                          </a:solidFill>
                          <a:effectLst/>
                        </a:rPr>
                        <a:t>90 </a:t>
                      </a:r>
                      <a:r>
                        <a:rPr kumimoji="1" lang="ja-JP" altLang="en-US" b="0" i="0" dirty="0" smtClean="0">
                          <a:solidFill>
                            <a:schemeClr val="tx1"/>
                          </a:solidFill>
                          <a:effectLst/>
                        </a:rPr>
                        <a:t>～ </a:t>
                      </a:r>
                      <a:r>
                        <a:rPr kumimoji="1" lang="en-US" altLang="ja-JP" b="0" i="0" dirty="0" smtClean="0">
                          <a:solidFill>
                            <a:schemeClr val="tx1"/>
                          </a:solidFill>
                          <a:effectLst/>
                        </a:rPr>
                        <a:t>110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071">
                <a:tc>
                  <a:txBody>
                    <a:bodyPr/>
                    <a:lstStyle/>
                    <a:p>
                      <a:r>
                        <a:rPr kumimoji="1" lang="en-US" altLang="ja-JP" sz="1600" b="0" i="0" dirty="0" smtClean="0">
                          <a:solidFill>
                            <a:schemeClr val="tx1"/>
                          </a:solidFill>
                          <a:effectLst/>
                        </a:rPr>
                        <a:t>Method</a:t>
                      </a:r>
                      <a:endParaRPr kumimoji="1" lang="ja-JP" altLang="en-US" sz="16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i="0" dirty="0" err="1" smtClean="0">
                          <a:solidFill>
                            <a:schemeClr val="tx1"/>
                          </a:solidFill>
                          <a:effectLst/>
                        </a:rPr>
                        <a:t>Variational</a:t>
                      </a:r>
                      <a:r>
                        <a:rPr kumimoji="1" lang="en-US" altLang="ja-JP" sz="1600" b="0" i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br>
                        <a:rPr kumimoji="1" lang="en-US" altLang="ja-JP" sz="1600" b="0" i="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kumimoji="1" lang="en-US" altLang="ja-JP" sz="1600" b="0" i="0" dirty="0" smtClean="0">
                          <a:solidFill>
                            <a:schemeClr val="tx1"/>
                          </a:solidFill>
                          <a:effectLst/>
                        </a:rPr>
                        <a:t>(Gauss)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i="0" dirty="0" err="1" smtClean="0">
                          <a:solidFill>
                            <a:schemeClr val="tx1"/>
                          </a:solidFill>
                          <a:effectLst/>
                        </a:rPr>
                        <a:t>Variational</a:t>
                      </a:r>
                      <a:r>
                        <a:rPr kumimoji="1" lang="en-US" altLang="ja-JP" sz="1600" b="0" i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br>
                        <a:rPr kumimoji="1" lang="en-US" altLang="ja-JP" sz="1600" b="0" i="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kumimoji="1" lang="en-US" altLang="ja-JP" sz="1600" b="0" i="0" dirty="0" smtClean="0">
                          <a:solidFill>
                            <a:schemeClr val="tx1"/>
                          </a:solidFill>
                          <a:effectLst/>
                        </a:rPr>
                        <a:t>(H. H.)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i="0" dirty="0" err="1" smtClean="0">
                          <a:solidFill>
                            <a:schemeClr val="tx1"/>
                          </a:solidFill>
                          <a:effectLst/>
                        </a:rPr>
                        <a:t>Variational</a:t>
                      </a:r>
                      <a:r>
                        <a:rPr kumimoji="1" lang="en-US" altLang="ja-JP" sz="1600" b="0" i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br>
                        <a:rPr kumimoji="1" lang="en-US" altLang="ja-JP" sz="1600" b="0" i="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kumimoji="1" lang="en-US" altLang="ja-JP" sz="1600" b="0" i="0" dirty="0" smtClean="0">
                          <a:solidFill>
                            <a:schemeClr val="tx1"/>
                          </a:solidFill>
                          <a:effectLst/>
                        </a:rPr>
                        <a:t>(Gauss)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i="0" dirty="0" err="1" smtClean="0">
                          <a:solidFill>
                            <a:schemeClr val="tx1"/>
                          </a:solidFill>
                          <a:effectLst/>
                        </a:rPr>
                        <a:t>Faddeev</a:t>
                      </a:r>
                      <a:r>
                        <a:rPr kumimoji="1" lang="en-US" altLang="ja-JP" sz="1600" b="0" i="0" dirty="0" smtClean="0">
                          <a:solidFill>
                            <a:schemeClr val="tx1"/>
                          </a:solidFill>
                          <a:effectLst/>
                        </a:rPr>
                        <a:t>-AGS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i="0" dirty="0" err="1" smtClean="0">
                          <a:solidFill>
                            <a:schemeClr val="tx1"/>
                          </a:solidFill>
                          <a:effectLst/>
                        </a:rPr>
                        <a:t>Faddeev</a:t>
                      </a:r>
                      <a:r>
                        <a:rPr kumimoji="1" lang="en-US" altLang="ja-JP" sz="1600" b="0" i="0" dirty="0" smtClean="0">
                          <a:solidFill>
                            <a:schemeClr val="tx1"/>
                          </a:solidFill>
                          <a:effectLst/>
                        </a:rPr>
                        <a:t>-AGS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75071">
                <a:tc>
                  <a:txBody>
                    <a:bodyPr/>
                    <a:lstStyle/>
                    <a:p>
                      <a:r>
                        <a:rPr kumimoji="1" lang="en-US" altLang="ja-JP" sz="1600" b="0" i="0" dirty="0" smtClean="0">
                          <a:solidFill>
                            <a:schemeClr val="tx1"/>
                          </a:solidFill>
                          <a:effectLst/>
                        </a:rPr>
                        <a:t>Potential</a:t>
                      </a:r>
                      <a:endParaRPr kumimoji="1" lang="ja-JP" altLang="en-US" sz="16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i="0" dirty="0" smtClean="0">
                          <a:solidFill>
                            <a:schemeClr val="tx1"/>
                          </a:solidFill>
                          <a:effectLst/>
                        </a:rPr>
                        <a:t>Chiral </a:t>
                      </a:r>
                      <a:br>
                        <a:rPr kumimoji="1" lang="en-US" altLang="ja-JP" sz="1600" b="0" i="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kumimoji="1" lang="en-US" altLang="ja-JP" sz="1600" b="0" i="0" dirty="0" smtClean="0">
                          <a:solidFill>
                            <a:schemeClr val="tx1"/>
                          </a:solidFill>
                          <a:effectLst/>
                        </a:rPr>
                        <a:t>(E-dep.)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i="0" dirty="0" smtClean="0">
                          <a:solidFill>
                            <a:schemeClr val="tx1"/>
                          </a:solidFill>
                          <a:effectLst/>
                        </a:rPr>
                        <a:t>Chiral </a:t>
                      </a:r>
                      <a:br>
                        <a:rPr kumimoji="1" lang="en-US" altLang="ja-JP" sz="1600" b="0" i="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kumimoji="1" lang="en-US" altLang="ja-JP" sz="1600" b="0" i="0" dirty="0" smtClean="0">
                          <a:solidFill>
                            <a:schemeClr val="tx1"/>
                          </a:solidFill>
                          <a:effectLst/>
                        </a:rPr>
                        <a:t>(E-dep.)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i="0" dirty="0" err="1" smtClean="0">
                          <a:solidFill>
                            <a:schemeClr val="tx1"/>
                          </a:solidFill>
                          <a:effectLst/>
                        </a:rPr>
                        <a:t>Pheno</a:t>
                      </a:r>
                      <a:r>
                        <a:rPr kumimoji="1" lang="en-US" altLang="ja-JP" sz="1600" b="0" i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i="0" dirty="0" smtClean="0">
                          <a:solidFill>
                            <a:schemeClr val="tx1"/>
                          </a:solidFill>
                          <a:effectLst/>
                        </a:rPr>
                        <a:t>Chiral </a:t>
                      </a:r>
                      <a:br>
                        <a:rPr kumimoji="1" lang="en-US" altLang="ja-JP" sz="1600" b="0" i="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kumimoji="1" lang="en-US" altLang="ja-JP" sz="1600" b="0" i="0" dirty="0" smtClean="0">
                          <a:solidFill>
                            <a:schemeClr val="tx1"/>
                          </a:solidFill>
                          <a:effectLst/>
                        </a:rPr>
                        <a:t>(E-dep.)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i="0" dirty="0" err="1" smtClean="0">
                          <a:solidFill>
                            <a:schemeClr val="tx1"/>
                          </a:solidFill>
                          <a:effectLst/>
                        </a:rPr>
                        <a:t>Pheno</a:t>
                      </a:r>
                      <a:r>
                        <a:rPr kumimoji="1" lang="en-US" altLang="ja-JP" sz="1600" b="0" i="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29585" y="985941"/>
            <a:ext cx="5075877" cy="707886"/>
          </a:xfrm>
          <a:prstGeom prst="rect">
            <a:avLst/>
          </a:prstGeom>
          <a:solidFill>
            <a:srgbClr val="92D050">
              <a:alpha val="60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182563" indent="-1825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ja-JP" sz="2000" b="1" i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Variational</a:t>
            </a:r>
            <a:r>
              <a:rPr lang="en-US" altLang="ja-JP" sz="20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/ </a:t>
            </a:r>
            <a:r>
              <a:rPr lang="en-US" altLang="ja-JP" sz="2000" b="1" i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Faddeev</a:t>
            </a:r>
            <a:r>
              <a:rPr lang="en-US" altLang="ja-JP" sz="20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-AGS approaches</a:t>
            </a:r>
          </a:p>
          <a:p>
            <a:pPr marL="182563" indent="-1825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ja-JP" sz="20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Chiral / Phenomenological potentials</a:t>
            </a:r>
            <a:endParaRPr lang="en-US" altLang="ja-JP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267329" y="5490885"/>
            <a:ext cx="9027023" cy="1323439"/>
          </a:xfrm>
          <a:prstGeom prst="rect">
            <a:avLst/>
          </a:prstGeom>
          <a:solidFill>
            <a:srgbClr val="92D050">
              <a:alpha val="60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* Latest progress</a:t>
            </a:r>
          </a:p>
          <a:p>
            <a:pPr marL="182563" indent="-1825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ja-JP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Systematic study of </a:t>
            </a:r>
            <a:r>
              <a:rPr lang="en-US" altLang="ja-JP" sz="1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kaonic</a:t>
            </a:r>
            <a:r>
              <a:rPr lang="en-US" altLang="ja-JP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clusters (A+1</a:t>
            </a:r>
            <a:r>
              <a:rPr lang="ja-JP" altLang="en-US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≦ </a:t>
            </a:r>
            <a:r>
              <a:rPr lang="en-US" altLang="ja-JP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7) with Stochastic </a:t>
            </a:r>
            <a:r>
              <a:rPr lang="en-US" altLang="ja-JP" sz="1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Variational</a:t>
            </a:r>
            <a:r>
              <a:rPr lang="en-US" altLang="ja-JP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Method </a:t>
            </a:r>
            <a:br>
              <a:rPr lang="en-US" altLang="ja-JP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en-US" altLang="ja-JP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                                                                                                        </a:t>
            </a:r>
            <a:r>
              <a:rPr lang="en-US" altLang="ja-JP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Wingdings" panose="05000000000000000000" pitchFamily="2" charset="2"/>
              </a:rPr>
              <a:t>--&gt;&gt; Dr. S. Ohnishi’s talk</a:t>
            </a:r>
          </a:p>
          <a:p>
            <a:pPr marL="182563" indent="-182563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ja-JP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Wingdings" panose="05000000000000000000" pitchFamily="2" charset="2"/>
              </a:rPr>
              <a:t>Study of </a:t>
            </a:r>
            <a:r>
              <a:rPr lang="en-US" altLang="ja-JP" sz="1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Wingdings" panose="05000000000000000000" pitchFamily="2" charset="2"/>
              </a:rPr>
              <a:t>kaonic</a:t>
            </a:r>
            <a:r>
              <a:rPr lang="en-US" altLang="ja-JP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Wingdings" panose="05000000000000000000" pitchFamily="2" charset="2"/>
              </a:rPr>
              <a:t> clusters (A+1, A+2</a:t>
            </a:r>
            <a:r>
              <a:rPr lang="ja-JP" altLang="en-US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Wingdings" panose="05000000000000000000" pitchFamily="2" charset="2"/>
              </a:rPr>
              <a:t>≦ </a:t>
            </a:r>
            <a:r>
              <a:rPr lang="en-US" altLang="ja-JP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Wingdings" panose="05000000000000000000" pitchFamily="2" charset="2"/>
              </a:rPr>
              <a:t>4) with </a:t>
            </a:r>
            <a:r>
              <a:rPr lang="en-US" altLang="ja-JP" sz="1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Wingdings" panose="05000000000000000000" pitchFamily="2" charset="2"/>
              </a:rPr>
              <a:t>Hyperspherical</a:t>
            </a:r>
            <a:r>
              <a:rPr lang="en-US" altLang="ja-JP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Wingdings" panose="05000000000000000000" pitchFamily="2" charset="2"/>
              </a:rPr>
              <a:t> Harmonics approach </a:t>
            </a:r>
            <a:r>
              <a:rPr lang="en-US" altLang="ja-JP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Wingdings" panose="05000000000000000000" pitchFamily="2" charset="2"/>
              </a:rPr>
              <a:t/>
            </a:r>
            <a:br>
              <a:rPr lang="en-US" altLang="ja-JP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altLang="ja-JP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Wingdings" panose="05000000000000000000" pitchFamily="2" charset="2"/>
              </a:rPr>
              <a:t>in momentum-space                                         (R. Y. </a:t>
            </a:r>
            <a:r>
              <a:rPr lang="en-US" altLang="ja-JP" sz="1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Wingdings" panose="05000000000000000000" pitchFamily="2" charset="2"/>
              </a:rPr>
              <a:t>Kezerashvili</a:t>
            </a:r>
            <a:r>
              <a:rPr lang="en-US" altLang="ja-JP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ja-JP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  <a:sym typeface="Wingdings" panose="05000000000000000000" pitchFamily="2" charset="2"/>
              </a:rPr>
              <a:t>et al., arXiv:1510.00478)</a:t>
            </a:r>
            <a:endParaRPr lang="en-US" altLang="ja-JP" sz="1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1903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1602</TotalTime>
  <Words>2182</Words>
  <Application>Microsoft Office PowerPoint</Application>
  <PresentationFormat>画面に合わせる (4:3)</PresentationFormat>
  <Paragraphs>469</Paragraphs>
  <Slides>33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45" baseType="lpstr">
      <vt:lpstr>Gulim</vt:lpstr>
      <vt:lpstr>HGP教科書体</vt:lpstr>
      <vt:lpstr>HGP創英角ｺﾞｼｯｸUB</vt:lpstr>
      <vt:lpstr>ＭＳ Ｐゴシック</vt:lpstr>
      <vt:lpstr>Arial</vt:lpstr>
      <vt:lpstr>Bookman Old Style</vt:lpstr>
      <vt:lpstr>Calibri</vt:lpstr>
      <vt:lpstr>Cambria Math</vt:lpstr>
      <vt:lpstr>Comic Sans MS</vt:lpstr>
      <vt:lpstr>Times New Roman</vt:lpstr>
      <vt:lpstr>Wingdings</vt:lpstr>
      <vt:lpstr>標準デザイン</vt:lpstr>
      <vt:lpstr>The “K-pp” system investigated with  a coupled-channel Complex Scaling Method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5. Summary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“K-pp” system investigated with a coupled-channel Complex Scaling Method</dc:title>
  <dc:creator>ADote</dc:creator>
  <cp:lastModifiedBy>user1</cp:lastModifiedBy>
  <cp:revision>118</cp:revision>
  <dcterms:created xsi:type="dcterms:W3CDTF">2016-07-16T01:39:40Z</dcterms:created>
  <dcterms:modified xsi:type="dcterms:W3CDTF">2016-07-26T07:23:00Z</dcterms:modified>
</cp:coreProperties>
</file>