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408" r:id="rId3"/>
    <p:sldId id="461" r:id="rId4"/>
    <p:sldId id="419" r:id="rId5"/>
    <p:sldId id="421" r:id="rId6"/>
    <p:sldId id="422" r:id="rId7"/>
    <p:sldId id="423" r:id="rId8"/>
    <p:sldId id="424" r:id="rId9"/>
    <p:sldId id="425" r:id="rId10"/>
    <p:sldId id="426" r:id="rId11"/>
    <p:sldId id="429" r:id="rId12"/>
    <p:sldId id="428" r:id="rId13"/>
    <p:sldId id="430" r:id="rId14"/>
    <p:sldId id="434" r:id="rId15"/>
    <p:sldId id="433" r:id="rId16"/>
    <p:sldId id="436" r:id="rId17"/>
    <p:sldId id="437" r:id="rId18"/>
    <p:sldId id="442" r:id="rId19"/>
    <p:sldId id="440" r:id="rId20"/>
    <p:sldId id="444" r:id="rId21"/>
    <p:sldId id="431" r:id="rId22"/>
    <p:sldId id="427" r:id="rId23"/>
    <p:sldId id="402" r:id="rId24"/>
    <p:sldId id="302" r:id="rId25"/>
    <p:sldId id="355" r:id="rId26"/>
    <p:sldId id="305" r:id="rId27"/>
    <p:sldId id="471" r:id="rId28"/>
    <p:sldId id="366" r:id="rId29"/>
    <p:sldId id="405" r:id="rId30"/>
    <p:sldId id="446" r:id="rId31"/>
    <p:sldId id="473" r:id="rId32"/>
    <p:sldId id="384" r:id="rId33"/>
    <p:sldId id="449" r:id="rId34"/>
    <p:sldId id="451" r:id="rId35"/>
    <p:sldId id="460" r:id="rId36"/>
    <p:sldId id="470" r:id="rId37"/>
    <p:sldId id="453" r:id="rId38"/>
    <p:sldId id="452" r:id="rId39"/>
    <p:sldId id="458" r:id="rId40"/>
    <p:sldId id="459" r:id="rId41"/>
    <p:sldId id="435" r:id="rId42"/>
    <p:sldId id="443" r:id="rId43"/>
    <p:sldId id="445" r:id="rId44"/>
    <p:sldId id="448" r:id="rId45"/>
    <p:sldId id="472" r:id="rId46"/>
    <p:sldId id="363" r:id="rId47"/>
    <p:sldId id="450" r:id="rId48"/>
    <p:sldId id="455" r:id="rId49"/>
    <p:sldId id="469" r:id="rId50"/>
    <p:sldId id="454" r:id="rId51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2692" autoAdjust="0"/>
  </p:normalViewPr>
  <p:slideViewPr>
    <p:cSldViewPr showGuides="1">
      <p:cViewPr varScale="1">
        <p:scale>
          <a:sx n="83" d="100"/>
          <a:sy n="83" d="100"/>
        </p:scale>
        <p:origin x="-6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32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4" cy="511730"/>
          </a:xfrm>
          <a:prstGeom prst="rect">
            <a:avLst/>
          </a:prstGeom>
        </p:spPr>
        <p:txBody>
          <a:bodyPr vert="horz" lIns="94635" tIns="47318" rIns="94635" bIns="47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4" cy="511730"/>
          </a:xfrm>
          <a:prstGeom prst="rect">
            <a:avLst/>
          </a:prstGeom>
        </p:spPr>
        <p:txBody>
          <a:bodyPr vert="horz" lIns="94635" tIns="47318" rIns="94635" bIns="47318" rtlCol="0"/>
          <a:lstStyle>
            <a:lvl1pPr algn="r">
              <a:defRPr sz="1200"/>
            </a:lvl1pPr>
          </a:lstStyle>
          <a:p>
            <a:fld id="{AA7CC1AE-A8DE-46F2-844C-02971CD49016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3338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5" tIns="47318" rIns="94635" bIns="47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7"/>
          </a:xfrm>
          <a:prstGeom prst="rect">
            <a:avLst/>
          </a:prstGeom>
        </p:spPr>
        <p:txBody>
          <a:bodyPr vert="horz" lIns="94635" tIns="47318" rIns="94635" bIns="473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1730"/>
          </a:xfrm>
          <a:prstGeom prst="rect">
            <a:avLst/>
          </a:prstGeom>
        </p:spPr>
        <p:txBody>
          <a:bodyPr vert="horz" lIns="94635" tIns="47318" rIns="94635" bIns="47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1730"/>
          </a:xfrm>
          <a:prstGeom prst="rect">
            <a:avLst/>
          </a:prstGeom>
        </p:spPr>
        <p:txBody>
          <a:bodyPr vert="horz" lIns="94635" tIns="47318" rIns="94635" bIns="47318" rtlCol="0" anchor="b"/>
          <a:lstStyle>
            <a:lvl1pPr algn="r">
              <a:defRPr sz="1200"/>
            </a:lvl1pPr>
          </a:lstStyle>
          <a:p>
            <a:fld id="{B5F90C00-EA69-4F0C-909F-E277F70E8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3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96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659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9BC9-F67F-4679-8349-C1ACD35871DB}" type="datetime1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20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F6DE-BBC9-4794-941C-1E081893D801}" type="datetime1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553D-9173-4A63-9EE9-11DCAB1AC4C6}" type="datetime1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68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CEE-1865-4AAD-9F9E-A2D6E3755E8E}" type="datetime1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51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63F2-55FB-48EC-A55C-464AA772023A}" type="datetime1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48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EF9E-32A3-4A8F-9EEB-0A692080B380}" type="datetime1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1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DC2-5C1C-4E6E-821B-9E11CBC2A274}" type="datetime1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9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8DEF-6E06-49DB-9190-941FBB79C13D}" type="datetime1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31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C70-81B7-4472-B9D9-08DEE53C718C}" type="datetime1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0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A9C5-A7CB-44F0-A4F6-D6AEF342B734}" type="datetime1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7947-CCFC-4773-A4F8-1BE9B4B55235}" type="datetime1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6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C378-136C-486B-81F6-664933FE7268}" type="datetime1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1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3518" y="872716"/>
            <a:ext cx="8676964" cy="269173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6000" b="1" dirty="0" err="1"/>
              <a:t>K</a:t>
            </a:r>
            <a:r>
              <a:rPr lang="en-US" altLang="ja-JP" sz="6000" b="1" baseline="30000" dirty="0" err="1"/>
              <a:t>bar</a:t>
            </a:r>
            <a:r>
              <a:rPr lang="en-US" altLang="ja-JP" sz="6000" b="1" dirty="0" err="1"/>
              <a:t>NN</a:t>
            </a:r>
            <a:r>
              <a:rPr lang="en-US" altLang="ja-JP" sz="6000" b="1" dirty="0"/>
              <a:t> bound state </a:t>
            </a:r>
            <a:r>
              <a:rPr lang="en-US" altLang="ja-JP" sz="6000" b="1" dirty="0" smtClean="0"/>
              <a:t>search</a:t>
            </a:r>
            <a:br>
              <a:rPr lang="en-US" altLang="ja-JP" sz="6000" b="1" dirty="0" smtClean="0"/>
            </a:br>
            <a:r>
              <a:rPr lang="en-US" altLang="ja-JP" sz="6000" b="1" dirty="0" smtClean="0"/>
              <a:t>at J-PARC</a:t>
            </a:r>
            <a:endParaRPr kumimoji="1" lang="ja-JP" altLang="en-US" sz="6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5556" y="3933056"/>
            <a:ext cx="7992888" cy="1152128"/>
          </a:xfrm>
        </p:spPr>
        <p:txBody>
          <a:bodyPr>
            <a:noAutofit/>
          </a:bodyPr>
          <a:lstStyle/>
          <a:p>
            <a:r>
              <a:rPr kumimoji="1" lang="en-US" altLang="ja-JP" sz="4000" b="1" dirty="0" smtClean="0">
                <a:solidFill>
                  <a:schemeClr val="tx1"/>
                </a:solidFill>
              </a:rPr>
              <a:t>F. Sakuma, 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RIKEN</a:t>
            </a:r>
          </a:p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behalf of the J-PARC E15 collaboration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17520" y="6485274"/>
            <a:ext cx="3898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MENU2016, July </a:t>
            </a:r>
            <a:r>
              <a:rPr lang="en-US" altLang="ja-JP" sz="2000" dirty="0"/>
              <a:t>25-30, </a:t>
            </a:r>
            <a:r>
              <a:rPr lang="en-US" altLang="ja-JP" sz="2000" dirty="0" smtClean="0"/>
              <a:t>2016, Kyoto</a:t>
            </a:r>
            <a:endParaRPr kumimoji="1" lang="ja-JP" altLang="en-US" sz="2000" dirty="0"/>
          </a:p>
        </p:txBody>
      </p:sp>
      <p:pic>
        <p:nvPicPr>
          <p:cNvPr id="6" name="Picture 4" descr="グループロ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8"/>
          <a:stretch/>
        </p:blipFill>
        <p:spPr bwMode="auto">
          <a:xfrm>
            <a:off x="575556" y="4365104"/>
            <a:ext cx="969379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グループロ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538044" y="4365103"/>
            <a:ext cx="1071563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 Searches </a:t>
            </a:r>
            <a:r>
              <a:rPr lang="en-US" altLang="ja-JP" b="1" smtClean="0"/>
              <a:t>at J-PARC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5"/>
          <a:stretch/>
        </p:blipFill>
        <p:spPr bwMode="auto">
          <a:xfrm>
            <a:off x="-388" y="966355"/>
            <a:ext cx="9144388" cy="589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-5942" y="6516052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M.Naruki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700" y="2780928"/>
            <a:ext cx="2658100" cy="1077218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,n)X</a:t>
            </a:r>
          </a:p>
          <a:p>
            <a:pPr algn="ctr"/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@K1.8BR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68721" y="1091642"/>
            <a:ext cx="2425664" cy="1077218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E27 d(</a:t>
            </a:r>
            <a:r>
              <a:rPr kumimoji="1"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kumimoji="1" lang="en-US" altLang="ja-JP" sz="3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,K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)X</a:t>
            </a:r>
          </a:p>
          <a:p>
            <a:pPr algn="ctr"/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@K1.8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88224" y="3284984"/>
            <a:ext cx="250145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Komatsu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Tue. A-5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72855" y="4365104"/>
            <a:ext cx="251241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Takahashi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Fri. D-3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1760" y="4473116"/>
            <a:ext cx="240155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Kawasaki, Fri. E-1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J-PARC E27 Experiment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908720"/>
            <a:ext cx="8872580" cy="200568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d(</a:t>
            </a:r>
            <a:r>
              <a:rPr kumimoji="1" lang="en-US" altLang="ja-JP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, 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 reaction @ 1.69 GeV/c</a:t>
            </a:r>
          </a:p>
          <a:p>
            <a:pPr lvl="1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is expected to be produced as a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doorway</a:t>
            </a: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80463" y="6312285"/>
            <a:ext cx="503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Yamazaki &amp; Akaishi, Phys. Rev. C 76 (2007) 045201.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935596" y="2159394"/>
            <a:ext cx="7272808" cy="4113922"/>
            <a:chOff x="1007604" y="1916832"/>
            <a:chExt cx="7272808" cy="411392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620" y="1916832"/>
              <a:ext cx="5633011" cy="396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815" y="3392996"/>
              <a:ext cx="3311577" cy="263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角丸四角形 5"/>
            <p:cNvSpPr/>
            <p:nvPr/>
          </p:nvSpPr>
          <p:spPr>
            <a:xfrm>
              <a:off x="1007604" y="1916832"/>
              <a:ext cx="7272808" cy="411392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6123135" y="270892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</a:rPr>
              <a:t>~1%?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Publications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5417"/>
            <a:ext cx="5179922" cy="34036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5186489" cy="3486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331640" y="1448780"/>
            <a:ext cx="289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 d(</a:t>
            </a:r>
            <a:r>
              <a:rPr kumimoji="1" lang="en-US" altLang="ja-JP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kumimoji="1" lang="en-US" altLang="ja-JP" sz="2800" b="1" baseline="30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,K</a:t>
            </a:r>
            <a:r>
              <a:rPr kumimoji="1" lang="en-US" altLang="ja-JP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)X</a:t>
            </a:r>
            <a:endParaRPr kumimoji="1" lang="ja-JP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39912" y="3753036"/>
            <a:ext cx="323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d(</a:t>
            </a:r>
            <a:r>
              <a:rPr kumimoji="1" lang="en-US" altLang="ja-JP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kumimoji="1" lang="en-US" altLang="ja-JP" sz="2800" b="1" baseline="30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,K</a:t>
            </a:r>
            <a:r>
              <a:rPr kumimoji="1" lang="en-US" altLang="ja-JP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1" lang="en-US" altLang="ja-JP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</a:t>
            </a:r>
            <a:endParaRPr kumimoji="1" lang="ja-JP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87426" y="2242609"/>
            <a:ext cx="385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Y. Ichikawa </a:t>
            </a:r>
            <a:r>
              <a:rPr lang="da-DK" altLang="ja-JP" b="1" dirty="0"/>
              <a:t>et al., PTEP (2014) 101D03.</a:t>
            </a:r>
          </a:p>
          <a:p>
            <a:r>
              <a:rPr lang="da-DK" altLang="ja-JP" b="1" dirty="0"/>
              <a:t>Y. Ichikawa et al., PTEP (2015) 021D01.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1429616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Performed in 2012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7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Experimental Setup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80728"/>
            <a:ext cx="6624228" cy="4417951"/>
          </a:xfrm>
        </p:spPr>
        <p:txBody>
          <a:bodyPr>
            <a:normAutofit/>
          </a:bodyPr>
          <a:lstStyle/>
          <a:p>
            <a:r>
              <a:rPr lang="en-US" altLang="ja-JP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K1.8 beam </a:t>
            </a:r>
            <a:r>
              <a:rPr lang="en-US" altLang="ja-JP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spectrometer</a:t>
            </a:r>
            <a:endParaRPr lang="en-US" altLang="ja-JP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ja-JP" sz="2400" dirty="0"/>
              <a:t>1.69 GeV/c </a:t>
            </a:r>
            <a:r>
              <a:rPr lang="en-US" altLang="ja-JP" sz="2400" dirty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ja-JP" sz="2400" baseline="30000" dirty="0"/>
              <a:t>+</a:t>
            </a:r>
          </a:p>
          <a:p>
            <a:pPr lvl="1"/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/p ~ 2x10</a:t>
            </a:r>
            <a:r>
              <a:rPr lang="en-US" altLang="ja-JP" sz="2400" baseline="30000" dirty="0" smtClean="0"/>
              <a:t>-3</a:t>
            </a:r>
            <a:endParaRPr lang="en-US" altLang="ja-JP" sz="2400" baseline="30000" dirty="0"/>
          </a:p>
          <a:p>
            <a:r>
              <a:rPr lang="en-US" altLang="ja-JP" sz="2800" b="1" dirty="0">
                <a:solidFill>
                  <a:srgbClr val="00B050"/>
                </a:solidFill>
              </a:rPr>
              <a:t>SKS spectrometer</a:t>
            </a:r>
          </a:p>
          <a:p>
            <a:pPr lvl="1"/>
            <a:r>
              <a:rPr lang="en-US" altLang="ja-JP" sz="2400" dirty="0"/>
              <a:t>0.8-1.3 GeV/c K</a:t>
            </a:r>
            <a:r>
              <a:rPr lang="en-US" altLang="ja-JP" sz="2400" baseline="30000" dirty="0"/>
              <a:t>+</a:t>
            </a:r>
          </a:p>
          <a:p>
            <a:pPr lvl="1"/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/p ~ 2x10</a:t>
            </a:r>
            <a:r>
              <a:rPr lang="en-US" altLang="ja-JP" sz="2400" baseline="30000" dirty="0" smtClean="0"/>
              <a:t>-3</a:t>
            </a:r>
            <a:endParaRPr lang="en-US" altLang="ja-JP" sz="2400" baseline="30000" dirty="0"/>
          </a:p>
          <a:p>
            <a:pPr lvl="1"/>
            <a:r>
              <a:rPr lang="en-US" altLang="ja-JP" sz="2400" dirty="0" smtClean="0">
                <a:latin typeface="Symbol" panose="05050102010706020507" pitchFamily="18" charset="2"/>
              </a:rPr>
              <a:t>DW </a:t>
            </a:r>
            <a:r>
              <a:rPr lang="el-GR" altLang="ja-JP" sz="2400" dirty="0" smtClean="0"/>
              <a:t>~</a:t>
            </a:r>
            <a:r>
              <a:rPr lang="en-US" altLang="ja-JP" sz="2400" dirty="0" smtClean="0"/>
              <a:t> </a:t>
            </a:r>
            <a:r>
              <a:rPr lang="el-GR" altLang="ja-JP" sz="2400" dirty="0" smtClean="0"/>
              <a:t>100 </a:t>
            </a:r>
            <a:r>
              <a:rPr lang="en-US" altLang="ja-JP" sz="2400" dirty="0" err="1"/>
              <a:t>msr</a:t>
            </a:r>
            <a:endParaRPr lang="en-US" altLang="ja-JP" sz="2400" dirty="0"/>
          </a:p>
          <a:p>
            <a:r>
              <a:rPr lang="en-US" altLang="ja-JP" sz="2800" dirty="0"/>
              <a:t>Target : liquid </a:t>
            </a:r>
            <a:r>
              <a:rPr lang="en-US" altLang="ja-JP" sz="2800" dirty="0" smtClean="0"/>
              <a:t>deuterium (</a:t>
            </a:r>
            <a:r>
              <a:rPr lang="en-US" altLang="ja-JP" sz="2800" dirty="0"/>
              <a:t>1.99 g/cm</a:t>
            </a:r>
            <a:r>
              <a:rPr lang="en-US" altLang="ja-JP" sz="2800" baseline="30000" dirty="0"/>
              <a:t>2</a:t>
            </a:r>
            <a:r>
              <a:rPr lang="en-US" altLang="ja-JP" sz="2800" dirty="0" smtClean="0"/>
              <a:t>)</a:t>
            </a:r>
          </a:p>
        </p:txBody>
      </p:sp>
      <p:pic>
        <p:nvPicPr>
          <p:cNvPr id="11" name="Picture 3" descr="C:\Users\ichikawa\Work\conference\J-PARC_simpo\Fig\E27set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142294"/>
            <a:ext cx="4824536" cy="567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6883413" y="2395429"/>
            <a:ext cx="1720286" cy="4434546"/>
            <a:chOff x="4327129" y="2432979"/>
            <a:chExt cx="1720286" cy="4434546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4327129" y="2553594"/>
              <a:ext cx="1692671" cy="4313931"/>
              <a:chOff x="4327129" y="2553594"/>
              <a:chExt cx="1692671" cy="4313931"/>
            </a:xfrm>
          </p:grpSpPr>
          <p:sp>
            <p:nvSpPr>
              <p:cNvPr id="28" name="フリーフォーム 27"/>
              <p:cNvSpPr/>
              <p:nvPr/>
            </p:nvSpPr>
            <p:spPr bwMode="auto">
              <a:xfrm>
                <a:off x="4381500" y="2695575"/>
                <a:ext cx="1638300" cy="4171950"/>
              </a:xfrm>
              <a:custGeom>
                <a:avLst/>
                <a:gdLst>
                  <a:gd name="connsiteX0" fmla="*/ 1352550 w 1638300"/>
                  <a:gd name="connsiteY0" fmla="*/ 4171950 h 4171950"/>
                  <a:gd name="connsiteX1" fmla="*/ 1638300 w 1638300"/>
                  <a:gd name="connsiteY1" fmla="*/ 2133600 h 4171950"/>
                  <a:gd name="connsiteX2" fmla="*/ 1638300 w 1638300"/>
                  <a:gd name="connsiteY2" fmla="*/ 2133600 h 4171950"/>
                  <a:gd name="connsiteX3" fmla="*/ 1562100 w 1638300"/>
                  <a:gd name="connsiteY3" fmla="*/ 1352550 h 4171950"/>
                  <a:gd name="connsiteX4" fmla="*/ 1095375 w 1638300"/>
                  <a:gd name="connsiteY4" fmla="*/ 771525 h 4171950"/>
                  <a:gd name="connsiteX5" fmla="*/ 0 w 1638300"/>
                  <a:gd name="connsiteY5" fmla="*/ 0 h 417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8300" h="4171950">
                    <a:moveTo>
                      <a:pt x="1352550" y="4171950"/>
                    </a:moveTo>
                    <a:lnTo>
                      <a:pt x="1638300" y="2133600"/>
                    </a:lnTo>
                    <a:lnTo>
                      <a:pt x="1638300" y="2133600"/>
                    </a:lnTo>
                    <a:cubicBezTo>
                      <a:pt x="1625600" y="2003425"/>
                      <a:pt x="1652587" y="1579562"/>
                      <a:pt x="1562100" y="1352550"/>
                    </a:cubicBezTo>
                    <a:cubicBezTo>
                      <a:pt x="1471613" y="1125538"/>
                      <a:pt x="1355725" y="996950"/>
                      <a:pt x="1095375" y="771525"/>
                    </a:cubicBezTo>
                    <a:cubicBezTo>
                      <a:pt x="835025" y="546100"/>
                      <a:pt x="417512" y="273050"/>
                      <a:pt x="0" y="0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endParaRPr>
              </a:p>
            </p:txBody>
          </p:sp>
          <p:sp>
            <p:nvSpPr>
              <p:cNvPr id="29" name="二等辺三角形 28"/>
              <p:cNvSpPr/>
              <p:nvPr/>
            </p:nvSpPr>
            <p:spPr bwMode="auto">
              <a:xfrm rot="18393282">
                <a:off x="4237255" y="2643468"/>
                <a:ext cx="351989" cy="172242"/>
              </a:xfrm>
              <a:prstGeom prst="triangl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endParaRPr>
              </a:p>
            </p:txBody>
          </p:sp>
        </p:grpSp>
        <p:sp>
          <p:nvSpPr>
            <p:cNvPr id="27" name="テキスト ボックス 8"/>
            <p:cNvSpPr txBox="1"/>
            <p:nvPr/>
          </p:nvSpPr>
          <p:spPr>
            <a:xfrm>
              <a:off x="5292080" y="2432979"/>
              <a:ext cx="7553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4800" b="1" dirty="0">
                  <a:solidFill>
                    <a:schemeClr val="accent6"/>
                  </a:solidFill>
                </a:rPr>
                <a:t>π</a:t>
              </a:r>
              <a:r>
                <a:rPr kumimoji="1" lang="en-US" altLang="ja-JP" sz="4800" b="1" baseline="30000" dirty="0" smtClean="0">
                  <a:solidFill>
                    <a:schemeClr val="accent6"/>
                  </a:solidFill>
                </a:rPr>
                <a:t>+</a:t>
              </a:r>
              <a:endParaRPr kumimoji="1" lang="ja-JP" altLang="en-US" sz="4800" b="1" baseline="30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369710" y="1519242"/>
            <a:ext cx="2482349" cy="1639099"/>
            <a:chOff x="1813426" y="1556792"/>
            <a:chExt cx="2482349" cy="1639099"/>
          </a:xfrm>
        </p:grpSpPr>
        <p:sp>
          <p:nvSpPr>
            <p:cNvPr id="23" name="フリーフォーム 22"/>
            <p:cNvSpPr/>
            <p:nvPr/>
          </p:nvSpPr>
          <p:spPr bwMode="auto">
            <a:xfrm>
              <a:off x="1857375" y="2314575"/>
              <a:ext cx="2438400" cy="800100"/>
            </a:xfrm>
            <a:custGeom>
              <a:avLst/>
              <a:gdLst>
                <a:gd name="connsiteX0" fmla="*/ 2438400 w 2438400"/>
                <a:gd name="connsiteY0" fmla="*/ 323850 h 800100"/>
                <a:gd name="connsiteX1" fmla="*/ 2047875 w 2438400"/>
                <a:gd name="connsiteY1" fmla="*/ 76200 h 800100"/>
                <a:gd name="connsiteX2" fmla="*/ 1752600 w 2438400"/>
                <a:gd name="connsiteY2" fmla="*/ 0 h 800100"/>
                <a:gd name="connsiteX3" fmla="*/ 1514475 w 2438400"/>
                <a:gd name="connsiteY3" fmla="*/ 76200 h 800100"/>
                <a:gd name="connsiteX4" fmla="*/ 981075 w 2438400"/>
                <a:gd name="connsiteY4" fmla="*/ 323850 h 800100"/>
                <a:gd name="connsiteX5" fmla="*/ 0 w 2438400"/>
                <a:gd name="connsiteY5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400" h="800100">
                  <a:moveTo>
                    <a:pt x="2438400" y="323850"/>
                  </a:moveTo>
                  <a:cubicBezTo>
                    <a:pt x="2300287" y="227012"/>
                    <a:pt x="2162175" y="130175"/>
                    <a:pt x="2047875" y="76200"/>
                  </a:cubicBezTo>
                  <a:cubicBezTo>
                    <a:pt x="1933575" y="22225"/>
                    <a:pt x="1841500" y="0"/>
                    <a:pt x="1752600" y="0"/>
                  </a:cubicBezTo>
                  <a:cubicBezTo>
                    <a:pt x="1663700" y="0"/>
                    <a:pt x="1643062" y="22225"/>
                    <a:pt x="1514475" y="76200"/>
                  </a:cubicBezTo>
                  <a:cubicBezTo>
                    <a:pt x="1385888" y="130175"/>
                    <a:pt x="981075" y="323850"/>
                    <a:pt x="981075" y="323850"/>
                  </a:cubicBezTo>
                  <a:lnTo>
                    <a:pt x="0" y="800100"/>
                  </a:lnTo>
                </a:path>
              </a:pathLst>
            </a:custGeom>
            <a:noFill/>
            <a:ln w="762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二等辺三角形 23"/>
            <p:cNvSpPr/>
            <p:nvPr/>
          </p:nvSpPr>
          <p:spPr bwMode="auto">
            <a:xfrm rot="14437321">
              <a:off x="1776159" y="3070725"/>
              <a:ext cx="162433" cy="87899"/>
            </a:xfrm>
            <a:prstGeom prst="triangle">
              <a:avLst/>
            </a:prstGeom>
            <a:solidFill>
              <a:srgbClr val="00B050"/>
            </a:solidFill>
            <a:ln w="762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テキスト ボックス 14"/>
            <p:cNvSpPr txBox="1"/>
            <p:nvPr/>
          </p:nvSpPr>
          <p:spPr>
            <a:xfrm>
              <a:off x="2469307" y="1556792"/>
              <a:ext cx="898003" cy="83099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4800" b="1" dirty="0" smtClean="0">
                  <a:solidFill>
                    <a:srgbClr val="00B050"/>
                  </a:solidFill>
                </a:rPr>
                <a:t>K</a:t>
              </a:r>
              <a:r>
                <a:rPr kumimoji="1" lang="en-US" altLang="ja-JP" sz="4800" b="1" baseline="30000" dirty="0" smtClean="0">
                  <a:solidFill>
                    <a:srgbClr val="00B050"/>
                  </a:solidFill>
                </a:rPr>
                <a:t>+</a:t>
              </a:r>
              <a:endParaRPr kumimoji="1" lang="ja-JP" altLang="en-US" sz="4800" b="1" baseline="30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103948" y="1015186"/>
            <a:ext cx="3279631" cy="2736304"/>
            <a:chOff x="3923928" y="1052736"/>
            <a:chExt cx="3279631" cy="2736304"/>
          </a:xfrm>
        </p:grpSpPr>
        <p:cxnSp>
          <p:nvCxnSpPr>
            <p:cNvPr id="18" name="直線コネクタ 17"/>
            <p:cNvCxnSpPr/>
            <p:nvPr/>
          </p:nvCxnSpPr>
          <p:spPr>
            <a:xfrm flipV="1">
              <a:off x="6372200" y="1052736"/>
              <a:ext cx="831359" cy="1795742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3923928" y="1052736"/>
              <a:ext cx="3279631" cy="0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3923928" y="1052736"/>
              <a:ext cx="216024" cy="2736304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4155499" y="3501008"/>
              <a:ext cx="2219968" cy="288032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375467" y="2852936"/>
              <a:ext cx="0" cy="627403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45"/>
          <p:cNvSpPr txBox="1"/>
          <p:nvPr/>
        </p:nvSpPr>
        <p:spPr>
          <a:xfrm>
            <a:off x="6315179" y="799162"/>
            <a:ext cx="243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SKS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spectrometer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6" name="テキスト ボックス 46"/>
          <p:cNvSpPr txBox="1"/>
          <p:nvPr/>
        </p:nvSpPr>
        <p:spPr>
          <a:xfrm>
            <a:off x="5898877" y="5157192"/>
            <a:ext cx="2077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b="1" dirty="0" smtClean="0">
                <a:solidFill>
                  <a:schemeClr val="accent6"/>
                </a:solidFill>
              </a:rPr>
              <a:t>K1.8 </a:t>
            </a:r>
            <a:r>
              <a:rPr lang="en-US" altLang="ja-JP" sz="2400" b="1" dirty="0" smtClean="0">
                <a:solidFill>
                  <a:schemeClr val="accent6"/>
                </a:solidFill>
              </a:rPr>
              <a:t>beam line</a:t>
            </a:r>
            <a:endParaRPr kumimoji="1" lang="en-US" altLang="ja-JP" sz="2400" b="1" dirty="0" smtClean="0">
              <a:solidFill>
                <a:schemeClr val="accent6"/>
              </a:solidFill>
            </a:endParaRPr>
          </a:p>
          <a:p>
            <a:r>
              <a:rPr lang="en-US" altLang="ja-JP" sz="2400" b="1" dirty="0" smtClean="0">
                <a:solidFill>
                  <a:schemeClr val="accent6"/>
                </a:solidFill>
              </a:rPr>
              <a:t>spectrometer</a:t>
            </a:r>
            <a:endParaRPr kumimoji="1" lang="ja-JP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17" name="テキスト ボックス 51"/>
          <p:cNvSpPr txBox="1"/>
          <p:nvPr/>
        </p:nvSpPr>
        <p:spPr>
          <a:xfrm>
            <a:off x="5885092" y="5975104"/>
            <a:ext cx="209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p</a:t>
            </a:r>
            <a:r>
              <a:rPr kumimoji="1" lang="en-US" altLang="ja-JP" sz="2400" baseline="-25000" dirty="0" smtClean="0"/>
              <a:t>π </a:t>
            </a:r>
            <a:r>
              <a:rPr kumimoji="1" lang="en-US" altLang="ja-JP" sz="2400" dirty="0" smtClean="0"/>
              <a:t>= 1.69 </a:t>
            </a:r>
            <a:r>
              <a:rPr kumimoji="1" lang="en-US" altLang="ja-JP" sz="2400" dirty="0" err="1" smtClean="0"/>
              <a:t>GeV</a:t>
            </a:r>
            <a:r>
              <a:rPr kumimoji="1" lang="en-US" altLang="ja-JP" sz="2400" dirty="0" smtClean="0"/>
              <a:t>/c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7" y="4680766"/>
            <a:ext cx="3533557" cy="2102577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-5942" y="6516052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Y.Ichikawa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328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Inclusive d(</a:t>
            </a:r>
            <a:r>
              <a:rPr lang="en-US" altLang="ja-JP" b="1" dirty="0" err="1" smtClean="0">
                <a:latin typeface="Symbol" panose="05050102010706020507" pitchFamily="18" charset="2"/>
              </a:rPr>
              <a:t>p</a:t>
            </a:r>
            <a:r>
              <a:rPr lang="en-US" altLang="ja-JP" b="1" baseline="30000" dirty="0" err="1" smtClean="0"/>
              <a:t>+</a:t>
            </a:r>
            <a:r>
              <a:rPr lang="en-US" altLang="ja-JP" b="1" dirty="0" err="1" smtClean="0"/>
              <a:t>,K</a:t>
            </a:r>
            <a:r>
              <a:rPr lang="en-US" altLang="ja-JP" b="1" baseline="30000" dirty="0" smtClean="0"/>
              <a:t>+</a:t>
            </a:r>
            <a:r>
              <a:rPr lang="en-US" altLang="ja-JP" b="1" dirty="0" smtClean="0"/>
              <a:t>)X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" y="2154092"/>
            <a:ext cx="6325538" cy="471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928478" y="2501605"/>
            <a:ext cx="1931554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data</a:t>
            </a:r>
          </a:p>
          <a:p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78584" y="4473116"/>
            <a:ext cx="3065924" cy="1267997"/>
          </a:xfrm>
        </p:spPr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N-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N cusp</a:t>
            </a:r>
          </a:p>
          <a:p>
            <a:r>
              <a:rPr lang="en-US" altLang="ja-JP" dirty="0" smtClean="0"/>
              <a:t>Y* mass shift?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0188" y="5625244"/>
            <a:ext cx="2499723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</a:rPr>
              <a:t>Ichikawa, Tue. A-1</a:t>
            </a:r>
          </a:p>
          <a:p>
            <a:pPr algn="ctr"/>
            <a:r>
              <a:rPr kumimoji="1" lang="en-US" altLang="ja-JP" sz="2400" b="1" dirty="0" err="1" smtClean="0">
                <a:solidFill>
                  <a:srgbClr val="7030A0"/>
                </a:solidFill>
              </a:rPr>
              <a:t>Tokiyasu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Fri. E-1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5516" y="1235658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/>
              <a:t>“K</a:t>
            </a:r>
            <a:r>
              <a:rPr lang="en-US" altLang="ja-JP" sz="3200" b="1" baseline="30000" dirty="0" smtClean="0"/>
              <a:t>-</a:t>
            </a:r>
            <a:r>
              <a:rPr lang="en-US" altLang="ja-JP" sz="3200" b="1" dirty="0" smtClean="0"/>
              <a:t>pp” </a:t>
            </a:r>
            <a:r>
              <a:rPr lang="en-US" altLang="ja-JP" sz="3200" b="1" dirty="0"/>
              <a:t>signal </a:t>
            </a:r>
            <a:r>
              <a:rPr lang="en-US" altLang="ja-JP" sz="3200" b="1" dirty="0" smtClean="0"/>
              <a:t>is </a:t>
            </a:r>
            <a:r>
              <a:rPr lang="en-US" altLang="ja-JP" sz="3200" b="1" dirty="0"/>
              <a:t>hidden by </a:t>
            </a:r>
            <a:r>
              <a:rPr lang="en-US" altLang="ja-JP" sz="3200" b="1" smtClean="0"/>
              <a:t>QF!?</a:t>
            </a:r>
            <a:endParaRPr kumimoji="1" lang="ja-JP" altLang="en-US" sz="32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5942" y="6516052"/>
            <a:ext cx="94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T.Nagae</a:t>
            </a:r>
            <a:endParaRPr kumimoji="1" lang="ja-JP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88" y="872716"/>
            <a:ext cx="4367767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825696" y="884910"/>
            <a:ext cx="4246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expected spectrum</a:t>
            </a:r>
            <a:endParaRPr kumimoji="1" lang="ja-JP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5942" y="836712"/>
            <a:ext cx="385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Y. Ichikawa </a:t>
            </a:r>
            <a:r>
              <a:rPr lang="da-DK" altLang="ja-JP" b="1" dirty="0"/>
              <a:t>et al., PTEP (2014) 101D03</a:t>
            </a:r>
            <a:r>
              <a:rPr lang="da-DK" altLang="ja-JP" b="1" dirty="0" smtClean="0"/>
              <a:t>.</a:t>
            </a:r>
            <a:endParaRPr lang="da-DK" altLang="ja-JP" b="1" dirty="0"/>
          </a:p>
        </p:txBody>
      </p:sp>
    </p:spTree>
    <p:extLst>
      <p:ext uri="{BB962C8B-B14F-4D97-AF65-F5344CB8AC3E}">
        <p14:creationId xmlns:p14="http://schemas.microsoft.com/office/powerpoint/2010/main" val="37660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37096"/>
            <a:ext cx="2376264" cy="149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ichikawa\Work\conference\J-PARC_simpo\Fig\E27set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142294"/>
            <a:ext cx="4824536" cy="567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Experimental Setup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508" y="4869161"/>
            <a:ext cx="4788532" cy="1938286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3300" b="1" dirty="0" smtClean="0">
                <a:solidFill>
                  <a:srgbClr val="C00000"/>
                </a:solidFill>
              </a:rPr>
              <a:t>Range </a:t>
            </a:r>
            <a:r>
              <a:rPr lang="en-US" altLang="ja-JP" sz="3300" b="1" dirty="0">
                <a:solidFill>
                  <a:srgbClr val="C00000"/>
                </a:solidFill>
              </a:rPr>
              <a:t>Counter Arrays (RCA)</a:t>
            </a:r>
          </a:p>
          <a:p>
            <a:pPr lvl="1"/>
            <a:r>
              <a:rPr lang="en-US" altLang="ja-JP" dirty="0" smtClean="0"/>
              <a:t>5 layers of Plastic </a:t>
            </a:r>
            <a:r>
              <a:rPr lang="en-US" altLang="ja-JP" dirty="0" err="1"/>
              <a:t>scinti</a:t>
            </a:r>
            <a:r>
              <a:rPr lang="en-US" altLang="ja-JP" dirty="0"/>
              <a:t>.</a:t>
            </a:r>
          </a:p>
          <a:p>
            <a:pPr lvl="1"/>
            <a:r>
              <a:rPr lang="en-US" altLang="ja-JP" dirty="0" smtClean="0"/>
              <a:t>39-122 </a:t>
            </a:r>
            <a:r>
              <a:rPr lang="en-US" altLang="ja-JP" dirty="0"/>
              <a:t>deg. (L+R)</a:t>
            </a:r>
          </a:p>
          <a:p>
            <a:pPr lvl="1"/>
            <a:r>
              <a:rPr lang="en-US" altLang="ja-JP" dirty="0" smtClean="0"/>
              <a:t>50 </a:t>
            </a:r>
            <a:r>
              <a:rPr lang="en-US" altLang="ja-JP" dirty="0"/>
              <a:t>cm </a:t>
            </a:r>
            <a:r>
              <a:rPr lang="en-US" altLang="ja-JP" dirty="0" smtClean="0"/>
              <a:t>TOF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6883413" y="2395429"/>
            <a:ext cx="1720286" cy="4434546"/>
            <a:chOff x="4327129" y="2432979"/>
            <a:chExt cx="1720286" cy="4434546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4327129" y="2553594"/>
              <a:ext cx="1692671" cy="4313931"/>
              <a:chOff x="4327129" y="2553594"/>
              <a:chExt cx="1692671" cy="4313931"/>
            </a:xfrm>
          </p:grpSpPr>
          <p:sp>
            <p:nvSpPr>
              <p:cNvPr id="28" name="フリーフォーム 27"/>
              <p:cNvSpPr/>
              <p:nvPr/>
            </p:nvSpPr>
            <p:spPr bwMode="auto">
              <a:xfrm>
                <a:off x="4381500" y="2695575"/>
                <a:ext cx="1638300" cy="4171950"/>
              </a:xfrm>
              <a:custGeom>
                <a:avLst/>
                <a:gdLst>
                  <a:gd name="connsiteX0" fmla="*/ 1352550 w 1638300"/>
                  <a:gd name="connsiteY0" fmla="*/ 4171950 h 4171950"/>
                  <a:gd name="connsiteX1" fmla="*/ 1638300 w 1638300"/>
                  <a:gd name="connsiteY1" fmla="*/ 2133600 h 4171950"/>
                  <a:gd name="connsiteX2" fmla="*/ 1638300 w 1638300"/>
                  <a:gd name="connsiteY2" fmla="*/ 2133600 h 4171950"/>
                  <a:gd name="connsiteX3" fmla="*/ 1562100 w 1638300"/>
                  <a:gd name="connsiteY3" fmla="*/ 1352550 h 4171950"/>
                  <a:gd name="connsiteX4" fmla="*/ 1095375 w 1638300"/>
                  <a:gd name="connsiteY4" fmla="*/ 771525 h 4171950"/>
                  <a:gd name="connsiteX5" fmla="*/ 0 w 1638300"/>
                  <a:gd name="connsiteY5" fmla="*/ 0 h 417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8300" h="4171950">
                    <a:moveTo>
                      <a:pt x="1352550" y="4171950"/>
                    </a:moveTo>
                    <a:lnTo>
                      <a:pt x="1638300" y="2133600"/>
                    </a:lnTo>
                    <a:lnTo>
                      <a:pt x="1638300" y="2133600"/>
                    </a:lnTo>
                    <a:cubicBezTo>
                      <a:pt x="1625600" y="2003425"/>
                      <a:pt x="1652587" y="1579562"/>
                      <a:pt x="1562100" y="1352550"/>
                    </a:cubicBezTo>
                    <a:cubicBezTo>
                      <a:pt x="1471613" y="1125538"/>
                      <a:pt x="1355725" y="996950"/>
                      <a:pt x="1095375" y="771525"/>
                    </a:cubicBezTo>
                    <a:cubicBezTo>
                      <a:pt x="835025" y="546100"/>
                      <a:pt x="417512" y="273050"/>
                      <a:pt x="0" y="0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endParaRPr>
              </a:p>
            </p:txBody>
          </p:sp>
          <p:sp>
            <p:nvSpPr>
              <p:cNvPr id="29" name="二等辺三角形 28"/>
              <p:cNvSpPr/>
              <p:nvPr/>
            </p:nvSpPr>
            <p:spPr bwMode="auto">
              <a:xfrm rot="18393282">
                <a:off x="4237255" y="2643468"/>
                <a:ext cx="351989" cy="172242"/>
              </a:xfrm>
              <a:prstGeom prst="triangl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endParaRPr>
              </a:p>
            </p:txBody>
          </p:sp>
        </p:grpSp>
        <p:sp>
          <p:nvSpPr>
            <p:cNvPr id="27" name="テキスト ボックス 8"/>
            <p:cNvSpPr txBox="1"/>
            <p:nvPr/>
          </p:nvSpPr>
          <p:spPr>
            <a:xfrm>
              <a:off x="5292080" y="2432979"/>
              <a:ext cx="7553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4800" b="1" dirty="0">
                  <a:solidFill>
                    <a:schemeClr val="accent6"/>
                  </a:solidFill>
                </a:rPr>
                <a:t>π</a:t>
              </a:r>
              <a:r>
                <a:rPr kumimoji="1" lang="en-US" altLang="ja-JP" sz="4800" b="1" baseline="30000" dirty="0" smtClean="0">
                  <a:solidFill>
                    <a:schemeClr val="accent6"/>
                  </a:solidFill>
                </a:rPr>
                <a:t>+</a:t>
              </a:r>
              <a:endParaRPr kumimoji="1" lang="ja-JP" altLang="en-US" sz="4800" b="1" baseline="30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369710" y="1519242"/>
            <a:ext cx="2482349" cy="1639099"/>
            <a:chOff x="1813426" y="1556792"/>
            <a:chExt cx="2482349" cy="1639099"/>
          </a:xfrm>
        </p:grpSpPr>
        <p:sp>
          <p:nvSpPr>
            <p:cNvPr id="23" name="フリーフォーム 22"/>
            <p:cNvSpPr/>
            <p:nvPr/>
          </p:nvSpPr>
          <p:spPr bwMode="auto">
            <a:xfrm>
              <a:off x="1857375" y="2314575"/>
              <a:ext cx="2438400" cy="800100"/>
            </a:xfrm>
            <a:custGeom>
              <a:avLst/>
              <a:gdLst>
                <a:gd name="connsiteX0" fmla="*/ 2438400 w 2438400"/>
                <a:gd name="connsiteY0" fmla="*/ 323850 h 800100"/>
                <a:gd name="connsiteX1" fmla="*/ 2047875 w 2438400"/>
                <a:gd name="connsiteY1" fmla="*/ 76200 h 800100"/>
                <a:gd name="connsiteX2" fmla="*/ 1752600 w 2438400"/>
                <a:gd name="connsiteY2" fmla="*/ 0 h 800100"/>
                <a:gd name="connsiteX3" fmla="*/ 1514475 w 2438400"/>
                <a:gd name="connsiteY3" fmla="*/ 76200 h 800100"/>
                <a:gd name="connsiteX4" fmla="*/ 981075 w 2438400"/>
                <a:gd name="connsiteY4" fmla="*/ 323850 h 800100"/>
                <a:gd name="connsiteX5" fmla="*/ 0 w 2438400"/>
                <a:gd name="connsiteY5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400" h="800100">
                  <a:moveTo>
                    <a:pt x="2438400" y="323850"/>
                  </a:moveTo>
                  <a:cubicBezTo>
                    <a:pt x="2300287" y="227012"/>
                    <a:pt x="2162175" y="130175"/>
                    <a:pt x="2047875" y="76200"/>
                  </a:cubicBezTo>
                  <a:cubicBezTo>
                    <a:pt x="1933575" y="22225"/>
                    <a:pt x="1841500" y="0"/>
                    <a:pt x="1752600" y="0"/>
                  </a:cubicBezTo>
                  <a:cubicBezTo>
                    <a:pt x="1663700" y="0"/>
                    <a:pt x="1643062" y="22225"/>
                    <a:pt x="1514475" y="76200"/>
                  </a:cubicBezTo>
                  <a:cubicBezTo>
                    <a:pt x="1385888" y="130175"/>
                    <a:pt x="981075" y="323850"/>
                    <a:pt x="981075" y="323850"/>
                  </a:cubicBezTo>
                  <a:lnTo>
                    <a:pt x="0" y="800100"/>
                  </a:lnTo>
                </a:path>
              </a:pathLst>
            </a:custGeom>
            <a:noFill/>
            <a:ln w="762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二等辺三角形 23"/>
            <p:cNvSpPr/>
            <p:nvPr/>
          </p:nvSpPr>
          <p:spPr bwMode="auto">
            <a:xfrm rot="14437321">
              <a:off x="1776159" y="3070725"/>
              <a:ext cx="162433" cy="87899"/>
            </a:xfrm>
            <a:prstGeom prst="triangle">
              <a:avLst/>
            </a:prstGeom>
            <a:solidFill>
              <a:srgbClr val="00B050"/>
            </a:solidFill>
            <a:ln w="762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テキスト ボックス 14"/>
            <p:cNvSpPr txBox="1"/>
            <p:nvPr/>
          </p:nvSpPr>
          <p:spPr>
            <a:xfrm>
              <a:off x="2469307" y="1556792"/>
              <a:ext cx="898003" cy="83099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4800" b="1" dirty="0" smtClean="0">
                  <a:solidFill>
                    <a:srgbClr val="00B050"/>
                  </a:solidFill>
                </a:rPr>
                <a:t>K</a:t>
              </a:r>
              <a:r>
                <a:rPr kumimoji="1" lang="en-US" altLang="ja-JP" sz="4800" b="1" baseline="30000" dirty="0" smtClean="0">
                  <a:solidFill>
                    <a:srgbClr val="00B050"/>
                  </a:solidFill>
                </a:rPr>
                <a:t>+</a:t>
              </a:r>
              <a:endParaRPr kumimoji="1" lang="ja-JP" altLang="en-US" sz="4800" b="1" baseline="30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103948" y="1015186"/>
            <a:ext cx="3279631" cy="2736304"/>
            <a:chOff x="3923928" y="1052736"/>
            <a:chExt cx="3279631" cy="2736304"/>
          </a:xfrm>
        </p:grpSpPr>
        <p:cxnSp>
          <p:nvCxnSpPr>
            <p:cNvPr id="18" name="直線コネクタ 17"/>
            <p:cNvCxnSpPr/>
            <p:nvPr/>
          </p:nvCxnSpPr>
          <p:spPr>
            <a:xfrm flipV="1">
              <a:off x="6372200" y="1052736"/>
              <a:ext cx="831359" cy="1795742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3923928" y="1052736"/>
              <a:ext cx="3279631" cy="0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3923928" y="1052736"/>
              <a:ext cx="216024" cy="2736304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4155499" y="3501008"/>
              <a:ext cx="2219968" cy="288032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375467" y="2852936"/>
              <a:ext cx="0" cy="627403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45"/>
          <p:cNvSpPr txBox="1"/>
          <p:nvPr/>
        </p:nvSpPr>
        <p:spPr>
          <a:xfrm>
            <a:off x="6315179" y="799162"/>
            <a:ext cx="243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SKS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spectrometer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0" y="980728"/>
            <a:ext cx="6624228" cy="4417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K1.8 beam line spectrometer</a:t>
            </a:r>
          </a:p>
          <a:p>
            <a:pPr lvl="1"/>
            <a:r>
              <a:rPr lang="en-US" altLang="ja-JP" sz="2400" dirty="0" smtClean="0"/>
              <a:t>1.69 GeV/c </a:t>
            </a:r>
            <a:r>
              <a:rPr lang="en-US" altLang="ja-JP" sz="2400" dirty="0" smtClean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ja-JP" sz="2400" baseline="30000" dirty="0" smtClean="0"/>
              <a:t>+</a:t>
            </a:r>
          </a:p>
          <a:p>
            <a:pPr lvl="1"/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/p ~ 2x10</a:t>
            </a:r>
            <a:r>
              <a:rPr lang="en-US" altLang="ja-JP" sz="2400" baseline="30000" dirty="0" smtClean="0"/>
              <a:t>-3</a:t>
            </a:r>
          </a:p>
          <a:p>
            <a:r>
              <a:rPr lang="en-US" altLang="ja-JP" sz="2800" b="1" dirty="0" smtClean="0">
                <a:solidFill>
                  <a:srgbClr val="00B050"/>
                </a:solidFill>
              </a:rPr>
              <a:t>SKS spectrometer</a:t>
            </a:r>
          </a:p>
          <a:p>
            <a:pPr lvl="1"/>
            <a:r>
              <a:rPr lang="en-US" altLang="ja-JP" sz="2400" dirty="0" smtClean="0"/>
              <a:t>0.8-1.3 GeV/c K</a:t>
            </a:r>
            <a:r>
              <a:rPr lang="en-US" altLang="ja-JP" sz="2400" baseline="30000" dirty="0" smtClean="0"/>
              <a:t>+</a:t>
            </a:r>
          </a:p>
          <a:p>
            <a:pPr lvl="1"/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p</a:t>
            </a:r>
            <a:r>
              <a:rPr lang="en-US" altLang="ja-JP" sz="2400" dirty="0" smtClean="0"/>
              <a:t>/p ~ 2x10</a:t>
            </a:r>
            <a:r>
              <a:rPr lang="en-US" altLang="ja-JP" sz="2400" baseline="30000" dirty="0" smtClean="0"/>
              <a:t>-3</a:t>
            </a:r>
          </a:p>
          <a:p>
            <a:pPr lvl="1"/>
            <a:r>
              <a:rPr lang="en-US" altLang="ja-JP" sz="2400" dirty="0" smtClean="0">
                <a:latin typeface="Symbol" panose="05050102010706020507" pitchFamily="18" charset="2"/>
              </a:rPr>
              <a:t>DW </a:t>
            </a:r>
            <a:r>
              <a:rPr lang="el-GR" altLang="ja-JP" sz="2400" dirty="0" smtClean="0"/>
              <a:t>~</a:t>
            </a:r>
            <a:r>
              <a:rPr lang="en-US" altLang="ja-JP" sz="2400" dirty="0" smtClean="0"/>
              <a:t> </a:t>
            </a:r>
            <a:r>
              <a:rPr lang="el-GR" altLang="ja-JP" sz="2400" dirty="0" smtClean="0"/>
              <a:t>100 </a:t>
            </a:r>
            <a:r>
              <a:rPr lang="en-US" altLang="ja-JP" sz="2400" dirty="0" err="1" smtClean="0"/>
              <a:t>msr</a:t>
            </a:r>
            <a:endParaRPr lang="en-US" altLang="ja-JP" sz="2400" dirty="0" smtClean="0"/>
          </a:p>
          <a:p>
            <a:r>
              <a:rPr lang="en-US" altLang="ja-JP" sz="2800" dirty="0" smtClean="0"/>
              <a:t>Target : liquid deuterium (1.99 g/cm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)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3753036"/>
            <a:ext cx="3036873" cy="3048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8" name="円/楕円 37"/>
          <p:cNvSpPr/>
          <p:nvPr/>
        </p:nvSpPr>
        <p:spPr>
          <a:xfrm>
            <a:off x="6351183" y="2111839"/>
            <a:ext cx="957121" cy="95712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6969533" y="3068960"/>
            <a:ext cx="414046" cy="68253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621995" y="2888940"/>
            <a:ext cx="2946449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C00000"/>
                </a:solidFill>
              </a:rPr>
              <a:t>Range Counter Arrays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5942" y="6516052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Y.Ichikawa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2465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-18493" y="2635672"/>
            <a:ext cx="2574269" cy="2027992"/>
            <a:chOff x="-62106" y="4313660"/>
            <a:chExt cx="2653886" cy="2090713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106" y="4313660"/>
              <a:ext cx="2653886" cy="209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431540" y="4313660"/>
              <a:ext cx="252028" cy="231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211537" y="3081918"/>
            <a:ext cx="3816424" cy="3086638"/>
            <a:chOff x="5220072" y="3172388"/>
            <a:chExt cx="3816424" cy="3086638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3172388"/>
              <a:ext cx="3816424" cy="308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5976156" y="3248835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Two-Proton Coincidence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72716"/>
            <a:ext cx="8229600" cy="186055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p</a:t>
            </a:r>
            <a:r>
              <a:rPr kumimoji="1" lang="en-US" altLang="ja-JP" baseline="-25000" dirty="0" smtClean="0"/>
              <a:t>p</a:t>
            </a:r>
            <a:r>
              <a:rPr kumimoji="1" lang="en-US" altLang="ja-JP" dirty="0" smtClean="0"/>
              <a:t> &gt; 250 MeV/c</a:t>
            </a:r>
          </a:p>
          <a:p>
            <a:pPr lvl="1"/>
            <a:r>
              <a:rPr lang="en-US" altLang="ja-JP" dirty="0" smtClean="0"/>
              <a:t>QFs are suppressed</a:t>
            </a:r>
          </a:p>
          <a:p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N-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N cusp is clearly seen @ 2.13 GeV/c</a:t>
            </a:r>
            <a:r>
              <a:rPr kumimoji="1" lang="en-US" altLang="ja-JP" baseline="30000" dirty="0" smtClean="0"/>
              <a:t>2</a:t>
            </a:r>
          </a:p>
          <a:p>
            <a:r>
              <a:rPr kumimoji="1" lang="en-US" altLang="ja-JP" b="1" dirty="0" smtClean="0"/>
              <a:t>Broad enhancement is observed @ 2.28 GeV/c</a:t>
            </a:r>
            <a:r>
              <a:rPr kumimoji="1" lang="en-US" altLang="ja-JP" b="1" baseline="30000" dirty="0" smtClean="0"/>
              <a:t>2</a:t>
            </a:r>
            <a:endParaRPr kumimoji="1" lang="ja-JP" altLang="en-US" b="1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37619" y="4751856"/>
            <a:ext cx="227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&lt; Inclusive spectrum &gt;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25567" y="2568102"/>
            <a:ext cx="286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&lt; 2p coincidence spectrum &gt;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60336" y="2924944"/>
            <a:ext cx="3991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&lt; </a:t>
            </a:r>
            <a:r>
              <a:rPr lang="en-US" altLang="ja-JP" sz="2400" b="1" dirty="0"/>
              <a:t>2</a:t>
            </a:r>
            <a:r>
              <a:rPr kumimoji="1" lang="en-US" altLang="ja-JP" sz="2400" b="1" dirty="0" smtClean="0"/>
              <a:t>p coincidence probability &gt;</a:t>
            </a:r>
            <a:endParaRPr kumimoji="1" lang="ja-JP" altLang="en-US" sz="24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" b="51897"/>
          <a:stretch/>
        </p:blipFill>
        <p:spPr bwMode="auto">
          <a:xfrm>
            <a:off x="1727684" y="5085184"/>
            <a:ext cx="2559367" cy="17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コネクタ 23"/>
          <p:cNvCxnSpPr/>
          <p:nvPr/>
        </p:nvCxnSpPr>
        <p:spPr>
          <a:xfrm flipH="1">
            <a:off x="935596" y="3638919"/>
            <a:ext cx="2808312" cy="195032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175956" y="3681028"/>
            <a:ext cx="144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 smtClean="0"/>
              <a:t>=</a:t>
            </a:r>
            <a:endParaRPr kumimoji="1" lang="ja-JP" altLang="en-US" sz="115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2160" y="602128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cusp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40252" y="6372036"/>
            <a:ext cx="136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bump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直線矢印コネクタ 28"/>
          <p:cNvCxnSpPr>
            <a:stCxn id="26" idx="0"/>
          </p:cNvCxnSpPr>
          <p:nvPr/>
        </p:nvCxnSpPr>
        <p:spPr>
          <a:xfrm flipV="1">
            <a:off x="6683177" y="5457000"/>
            <a:ext cx="0" cy="56428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直線矢印コネクタ 3077"/>
          <p:cNvCxnSpPr>
            <a:stCxn id="27" idx="0"/>
          </p:cNvCxnSpPr>
          <p:nvPr/>
        </p:nvCxnSpPr>
        <p:spPr>
          <a:xfrm flipH="1" flipV="1">
            <a:off x="7522682" y="5121188"/>
            <a:ext cx="1" cy="125084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-5942" y="6516052"/>
            <a:ext cx="11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Y.Ichikawa</a:t>
            </a:r>
            <a:endParaRPr kumimoji="1" lang="ja-JP" altLang="en-US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12291" y="836712"/>
            <a:ext cx="381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Ichikawa et al., PTEP (2015) 021D01.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0" y="4437112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 err="1" smtClean="0"/>
              <a:t>Y.Ichikawa</a:t>
            </a:r>
            <a:r>
              <a:rPr kumimoji="1" lang="en-US" altLang="ja-JP" sz="1400" b="1" dirty="0" smtClean="0"/>
              <a:t>, PhD-thesis.</a:t>
            </a:r>
          </a:p>
          <a:p>
            <a:pPr algn="ctr"/>
            <a:r>
              <a:rPr lang="en-US" altLang="ja-JP" sz="1400" b="1" dirty="0" smtClean="0"/>
              <a:t>Kyoto-U (2015)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660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4572754" y="671980"/>
            <a:ext cx="3923682" cy="3086638"/>
            <a:chOff x="2591780" y="671980"/>
            <a:chExt cx="3923682" cy="3086638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2591780" y="671980"/>
              <a:ext cx="3923682" cy="3086638"/>
              <a:chOff x="2664542" y="671980"/>
              <a:chExt cx="3923682" cy="3086638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2664542" y="671980"/>
                <a:ext cx="3923682" cy="3086638"/>
                <a:chOff x="2645786" y="671980"/>
                <a:chExt cx="3923682" cy="3086638"/>
              </a:xfrm>
            </p:grpSpPr>
            <p:grpSp>
              <p:nvGrpSpPr>
                <p:cNvPr id="21" name="グループ化 20"/>
                <p:cNvGrpSpPr/>
                <p:nvPr/>
              </p:nvGrpSpPr>
              <p:grpSpPr>
                <a:xfrm>
                  <a:off x="2645786" y="671980"/>
                  <a:ext cx="3923682" cy="3086638"/>
                  <a:chOff x="5220072" y="3172388"/>
                  <a:chExt cx="3816424" cy="3086638"/>
                </a:xfrm>
              </p:grpSpPr>
              <p:pic>
                <p:nvPicPr>
                  <p:cNvPr id="2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20072" y="3172388"/>
                    <a:ext cx="3816424" cy="30866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3" name="正方形/長方形 22"/>
                  <p:cNvSpPr/>
                  <p:nvPr/>
                </p:nvSpPr>
                <p:spPr>
                  <a:xfrm>
                    <a:off x="5976156" y="3248835"/>
                    <a:ext cx="288032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7" name="正方形/長方形 16"/>
                <p:cNvSpPr/>
                <p:nvPr/>
              </p:nvSpPr>
              <p:spPr>
                <a:xfrm>
                  <a:off x="5131514" y="1124744"/>
                  <a:ext cx="1168678" cy="8280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20" name="直線コネクタ 19"/>
              <p:cNvCxnSpPr/>
              <p:nvPr/>
            </p:nvCxnSpPr>
            <p:spPr>
              <a:xfrm>
                <a:off x="5472100" y="1016732"/>
                <a:ext cx="0" cy="2268252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直線コネクタ 9"/>
            <p:cNvCxnSpPr/>
            <p:nvPr/>
          </p:nvCxnSpPr>
          <p:spPr>
            <a:xfrm flipV="1">
              <a:off x="4608004" y="1016732"/>
              <a:ext cx="0" cy="22682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5364088" y="1016732"/>
              <a:ext cx="0" cy="22682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3714825" y="101243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/>
                <a:t>①</a:t>
              </a:r>
              <a:endParaRPr kumimoji="1" lang="ja-JP" altLang="en-US" sz="2400" b="1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702712" y="101243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/>
                <a:t>②</a:t>
              </a:r>
              <a:endParaRPr kumimoji="1" lang="ja-JP" altLang="en-US" sz="2400" b="1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675078" y="10124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/>
                <a:t>③</a:t>
              </a:r>
              <a:endParaRPr kumimoji="1" lang="ja-JP" altLang="en-US" sz="2400" b="1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Decay Mode Separation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8" y="3689350"/>
            <a:ext cx="6769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04" y="1244102"/>
            <a:ext cx="4420080" cy="2400922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Decay mode can be separated with </a:t>
            </a:r>
            <a:r>
              <a:rPr lang="en-US" altLang="ja-JP" b="1" dirty="0" smtClean="0"/>
              <a:t>MM[d(</a:t>
            </a:r>
            <a:r>
              <a:rPr lang="en-US" altLang="ja-JP" b="1" dirty="0" smtClean="0">
                <a:latin typeface="Symbol" panose="05050102010706020507" pitchFamily="18" charset="2"/>
              </a:rPr>
              <a:t>p</a:t>
            </a:r>
            <a:r>
              <a:rPr lang="en-US" altLang="ja-JP" b="1" baseline="30000" dirty="0"/>
              <a:t>+</a:t>
            </a:r>
            <a:r>
              <a:rPr lang="en-US" altLang="ja-JP" b="1" dirty="0"/>
              <a:t>,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+</a:t>
            </a:r>
            <a:r>
              <a:rPr lang="en-US" altLang="ja-JP" b="1" dirty="0" err="1" smtClean="0"/>
              <a:t>pp</a:t>
            </a:r>
            <a:r>
              <a:rPr lang="en-US" altLang="ja-JP" b="1" dirty="0" smtClean="0"/>
              <a:t>)X]</a:t>
            </a:r>
            <a:endParaRPr lang="ja-JP" altLang="en-US" b="1" dirty="0"/>
          </a:p>
          <a:p>
            <a:pPr lvl="1"/>
            <a:r>
              <a:rPr lang="en-US" altLang="ja-JP" dirty="0" smtClean="0"/>
              <a:t>t</a:t>
            </a:r>
            <a:r>
              <a:rPr kumimoji="1" lang="en-US" altLang="ja-JP" dirty="0" smtClean="0"/>
              <a:t>wo-protons in final state: 	</a:t>
            </a:r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+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/>
              <a:t>p</a:t>
            </a:r>
            <a:r>
              <a:rPr kumimoji="1" lang="en-US" altLang="ja-JP" b="1" dirty="0" smtClean="0"/>
              <a:t>, K</a:t>
            </a:r>
            <a:r>
              <a:rPr kumimoji="1" lang="en-US" altLang="ja-JP" b="1" baseline="30000" dirty="0" smtClean="0"/>
              <a:t>+</a:t>
            </a:r>
            <a:r>
              <a:rPr kumimoji="1" lang="en-US" altLang="ja-JP" b="1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/>
              <a:t>0</a:t>
            </a:r>
            <a:r>
              <a:rPr kumimoji="1" lang="en-US" altLang="ja-JP" b="1" dirty="0" smtClean="0"/>
              <a:t>p, </a:t>
            </a:r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+</a:t>
            </a:r>
            <a:r>
              <a:rPr kumimoji="1" lang="en-US" altLang="ja-JP" b="1" dirty="0" err="1" smtClean="0"/>
              <a:t>Y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b="1" dirty="0" err="1" smtClean="0"/>
              <a:t>p</a:t>
            </a:r>
            <a:endParaRPr kumimoji="1" lang="ja-JP" altLang="en-US" b="1" dirty="0"/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2699792" y="3429000"/>
            <a:ext cx="3242228" cy="7560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直線矢印コネクタ 2047"/>
          <p:cNvCxnSpPr/>
          <p:nvPr/>
        </p:nvCxnSpPr>
        <p:spPr>
          <a:xfrm flipH="1">
            <a:off x="4824029" y="3429000"/>
            <a:ext cx="2105878" cy="7560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直線矢印コネクタ 2052"/>
          <p:cNvCxnSpPr/>
          <p:nvPr/>
        </p:nvCxnSpPr>
        <p:spPr>
          <a:xfrm flipH="1">
            <a:off x="6804248" y="3429000"/>
            <a:ext cx="1098025" cy="8280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583668" y="40410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①</a:t>
            </a:r>
            <a:endParaRPr kumimoji="1" lang="ja-JP" altLang="en-US" sz="24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899537" y="40474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②</a:t>
            </a:r>
            <a:endParaRPr kumimoji="1" lang="ja-JP" altLang="en-US" sz="24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239797" y="40312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③</a:t>
            </a:r>
            <a:endParaRPr kumimoji="1" lang="ja-JP" altLang="en-US" sz="2400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0" y="836712"/>
            <a:ext cx="385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Ichikawa et al., PTEP (2015) 021D01.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64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3933"/>
            <a:ext cx="3456384" cy="237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pp”-like Structure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23928" y="1880828"/>
            <a:ext cx="5040560" cy="41044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“K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pp”-like structure in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dirty="0" smtClean="0"/>
              <a:t> decay mode:</a:t>
            </a:r>
          </a:p>
          <a:p>
            <a:pPr lvl="1"/>
            <a:r>
              <a:rPr kumimoji="1" lang="en-US" altLang="ja-JP" dirty="0" smtClean="0"/>
              <a:t>Mass</a:t>
            </a:r>
          </a:p>
          <a:p>
            <a:pPr lvl="1"/>
            <a:endParaRPr lang="en-US" altLang="ja-JP" sz="2000" dirty="0" smtClean="0"/>
          </a:p>
          <a:p>
            <a:pPr lvl="1"/>
            <a:r>
              <a:rPr lang="en-US" altLang="ja-JP" dirty="0" smtClean="0"/>
              <a:t>Binding energy</a:t>
            </a:r>
          </a:p>
          <a:p>
            <a:pPr lvl="1"/>
            <a:endParaRPr lang="en-US" altLang="ja-JP" sz="2000" dirty="0"/>
          </a:p>
          <a:p>
            <a:pPr lvl="1"/>
            <a:r>
              <a:rPr kumimoji="1" lang="en-US" altLang="ja-JP" dirty="0" smtClean="0"/>
              <a:t>Width</a:t>
            </a:r>
          </a:p>
          <a:p>
            <a:pPr lvl="1"/>
            <a:endParaRPr lang="en-US" altLang="ja-JP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1757"/>
            <a:ext cx="4056687" cy="3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5188326"/>
            <a:ext cx="3530604" cy="3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4329100"/>
            <a:ext cx="3343552" cy="3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408204" y="2884874"/>
            <a:ext cx="2692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solidFill>
                  <a:srgbClr val="FF0000"/>
                </a:solidFill>
              </a:rPr>
              <a:t>Relativistic </a:t>
            </a:r>
            <a:r>
              <a:rPr lang="en-US" altLang="ja-JP" sz="2000" i="1" dirty="0" err="1" smtClean="0">
                <a:solidFill>
                  <a:srgbClr val="FF0000"/>
                </a:solidFill>
              </a:rPr>
              <a:t>Breit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-Wigner</a:t>
            </a:r>
            <a:endParaRPr kumimoji="1" lang="ja-JP" altLang="en-US" sz="2000" i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8" t="8217" b="2675"/>
          <a:stretch/>
        </p:blipFill>
        <p:spPr bwMode="auto">
          <a:xfrm>
            <a:off x="341296" y="3525921"/>
            <a:ext cx="3654640" cy="289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808670" y="3605963"/>
            <a:ext cx="1011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2699792" y="3605963"/>
            <a:ext cx="0" cy="2394969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2303748" y="3605963"/>
            <a:ext cx="0" cy="2394969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 rot="16200000">
            <a:off x="2050123" y="3623248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kumimoji="1"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1632507" y="3609319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+N</a:t>
            </a:r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007604" y="3156616"/>
            <a:ext cx="432048" cy="4493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3095836" y="3192620"/>
            <a:ext cx="752029" cy="4133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1439652" y="3605963"/>
            <a:ext cx="0" cy="23949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3095836" y="3588664"/>
            <a:ext cx="0" cy="23949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3167844" y="1220220"/>
            <a:ext cx="0" cy="1972400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V="1">
            <a:off x="2519772" y="1220220"/>
            <a:ext cx="0" cy="1972400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2303748" y="3192620"/>
            <a:ext cx="216024" cy="413343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2699792" y="3192620"/>
            <a:ext cx="468052" cy="396044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テキスト ボックス 4099"/>
          <p:cNvSpPr txBox="1"/>
          <p:nvPr/>
        </p:nvSpPr>
        <p:spPr>
          <a:xfrm>
            <a:off x="1017811" y="1190603"/>
            <a:ext cx="2834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Detector Acceptance</a:t>
            </a:r>
            <a:endParaRPr kumimoji="1" lang="ja-JP" altLang="en-US" sz="2400" b="1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-5942" y="6516052"/>
            <a:ext cx="94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T.Nagae</a:t>
            </a:r>
            <a:endParaRPr kumimoji="1" lang="ja-JP" altLang="en-US" b="1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312291" y="836712"/>
            <a:ext cx="381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Ichikawa et al., PTEP (2015) 021D01.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91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pp”-like Structure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23928" y="800708"/>
            <a:ext cx="5076564" cy="6480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Decay branch:</a:t>
            </a:r>
            <a:endParaRPr lang="en-US" altLang="ja-JP" dirty="0" smtClean="0">
              <a:sym typeface="Wingdings" panose="05000000000000000000" pitchFamily="2" charset="2"/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37" y="1340768"/>
            <a:ext cx="5044899" cy="43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グループ化 31"/>
          <p:cNvGrpSpPr/>
          <p:nvPr/>
        </p:nvGrpSpPr>
        <p:grpSpPr>
          <a:xfrm>
            <a:off x="287524" y="1192216"/>
            <a:ext cx="3696106" cy="5405136"/>
            <a:chOff x="287524" y="1192216"/>
            <a:chExt cx="3696106" cy="5405136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87524" y="1192216"/>
              <a:ext cx="3696106" cy="5405136"/>
              <a:chOff x="686582" y="779318"/>
              <a:chExt cx="3696106" cy="540513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95" t="8217" b="15291"/>
              <a:stretch/>
            </p:blipFill>
            <p:spPr bwMode="auto">
              <a:xfrm>
                <a:off x="1055914" y="779318"/>
                <a:ext cx="3309511" cy="2482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7" t="9916" r="51902"/>
              <a:stretch/>
            </p:blipFill>
            <p:spPr bwMode="auto">
              <a:xfrm>
                <a:off x="1082626" y="3261360"/>
                <a:ext cx="3300062" cy="2923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テキスト ボックス 14"/>
              <p:cNvSpPr txBox="1"/>
              <p:nvPr/>
            </p:nvSpPr>
            <p:spPr>
              <a:xfrm>
                <a:off x="3207728" y="859359"/>
                <a:ext cx="101181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S</a:t>
                </a:r>
                <a:r>
                  <a:rPr kumimoji="1" lang="en-US" altLang="ja-JP" sz="44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kumimoji="1" lang="en-US" altLang="ja-JP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endParaRPr kumimoji="1" lang="ja-JP" alt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3336399" y="3261360"/>
                <a:ext cx="87556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L</a:t>
                </a:r>
                <a:r>
                  <a:rPr kumimoji="1" lang="en-US" altLang="ja-JP" sz="4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endParaRPr kumimoji="1" lang="ja-JP" alt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 rot="16200000">
                <a:off x="-1188932" y="3244333"/>
                <a:ext cx="4120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d</a:t>
                </a:r>
                <a:r>
                  <a:rPr kumimoji="1" lang="en-US" altLang="ja-JP" dirty="0" smtClean="0">
                    <a:latin typeface="Symbol" panose="05050102010706020507" pitchFamily="18" charset="2"/>
                  </a:rPr>
                  <a:t>s</a:t>
                </a:r>
                <a:r>
                  <a:rPr kumimoji="1" lang="en-US" altLang="ja-JP" baseline="30000" dirty="0" smtClean="0"/>
                  <a:t>2</a:t>
                </a:r>
                <a:r>
                  <a:rPr kumimoji="1" lang="en-US" altLang="ja-JP" dirty="0" smtClean="0"/>
                  <a:t>/</a:t>
                </a:r>
                <a:r>
                  <a:rPr kumimoji="1" lang="en-US" altLang="ja-JP" dirty="0" err="1" smtClean="0"/>
                  <a:t>d</a:t>
                </a:r>
                <a:r>
                  <a:rPr kumimoji="1" lang="en-US" altLang="ja-JP" dirty="0" err="1" smtClean="0">
                    <a:latin typeface="Symbol" panose="05050102010706020507" pitchFamily="18" charset="2"/>
                  </a:rPr>
                  <a:t>W</a:t>
                </a:r>
                <a:r>
                  <a:rPr kumimoji="1" lang="en-US" altLang="ja-JP" dirty="0" smtClean="0"/>
                  <a:t>/dM</a:t>
                </a:r>
                <a:r>
                  <a:rPr kumimoji="1" lang="en-US" altLang="ja-JP" baseline="-25000" dirty="0" smtClean="0"/>
                  <a:t>2-14 deg.(Lab)</a:t>
                </a:r>
                <a:r>
                  <a:rPr kumimoji="1" lang="en-US" altLang="ja-JP" dirty="0" smtClean="0"/>
                  <a:t> [</a:t>
                </a:r>
                <a:r>
                  <a:rPr kumimoji="1" lang="en-US" altLang="ja-JP" dirty="0" err="1" smtClean="0">
                    <a:latin typeface="Symbol" panose="05050102010706020507" pitchFamily="18" charset="2"/>
                  </a:rPr>
                  <a:t>m</a:t>
                </a:r>
                <a:r>
                  <a:rPr kumimoji="1" lang="en-US" altLang="ja-JP" dirty="0" err="1" smtClean="0"/>
                  <a:t>b</a:t>
                </a:r>
                <a:r>
                  <a:rPr kumimoji="1" lang="en-US" altLang="ja-JP" dirty="0" smtClean="0"/>
                  <a:t>/</a:t>
                </a:r>
                <a:r>
                  <a:rPr kumimoji="1" lang="en-US" altLang="ja-JP" dirty="0" err="1" smtClean="0"/>
                  <a:t>sr</a:t>
                </a:r>
                <a:r>
                  <a:rPr kumimoji="1" lang="en-US" altLang="ja-JP" dirty="0" smtClean="0"/>
                  <a:t>/(15MeV/c</a:t>
                </a:r>
                <a:r>
                  <a:rPr kumimoji="1" lang="en-US" altLang="ja-JP" baseline="30000" dirty="0" smtClean="0"/>
                  <a:t>2</a:t>
                </a:r>
                <a:r>
                  <a:rPr kumimoji="1" lang="en-US" altLang="ja-JP" dirty="0" smtClean="0"/>
                  <a:t>)]</a:t>
                </a:r>
                <a:endParaRPr kumimoji="1" lang="ja-JP" altLang="en-US" dirty="0"/>
              </a:p>
            </p:txBody>
          </p:sp>
          <p:sp>
            <p:nvSpPr>
              <p:cNvPr id="18" name="Rectangle 5"/>
              <p:cNvSpPr>
                <a:spLocks/>
              </p:cNvSpPr>
              <p:nvPr/>
            </p:nvSpPr>
            <p:spPr bwMode="auto">
              <a:xfrm rot="19638817">
                <a:off x="1326561" y="4384353"/>
                <a:ext cx="2758769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ヒラギノ角ゴ Pro W3" charset="0"/>
                  </a:defRPr>
                </a:lvl9pPr>
              </a:lstStyle>
              <a:p>
                <a:pPr algn="ctr"/>
                <a:r>
                  <a:rPr lang="en-US" altLang="ja-JP" sz="4400" i="1" dirty="0">
                    <a:ln w="18415" cmpd="sng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</a:ln>
                    <a:noFill/>
                    <a:latin typeface="Helvetica" charset="0"/>
                    <a:ea typeface="ＭＳ Ｐゴシック" charset="-128"/>
                    <a:cs typeface="Helvetica" charset="0"/>
                    <a:sym typeface="Helvetica" charset="0"/>
                  </a:rPr>
                  <a:t>preliminary</a:t>
                </a:r>
              </a:p>
            </p:txBody>
          </p:sp>
        </p:grpSp>
        <p:cxnSp>
          <p:nvCxnSpPr>
            <p:cNvPr id="24" name="直線コネクタ 23"/>
            <p:cNvCxnSpPr/>
            <p:nvPr/>
          </p:nvCxnSpPr>
          <p:spPr>
            <a:xfrm flipV="1">
              <a:off x="2699792" y="1272257"/>
              <a:ext cx="0" cy="4787665"/>
            </a:xfrm>
            <a:prstGeom prst="line">
              <a:avLst/>
            </a:prstGeom>
            <a:ln w="127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2303748" y="1268760"/>
              <a:ext cx="0" cy="4787665"/>
            </a:xfrm>
            <a:prstGeom prst="line">
              <a:avLst/>
            </a:prstGeom>
            <a:ln w="127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 rot="16200000">
              <a:off x="2050123" y="4040341"/>
              <a:ext cx="1031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M(</a:t>
              </a:r>
              <a:r>
                <a:rPr kumimoji="1" lang="en-US" altLang="ja-JP" sz="16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K+p+p</a:t>
              </a:r>
              <a:r>
                <a:rPr kumimoji="1" lang="en-US" altLang="ja-JP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kumimoji="1" lang="ja-JP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 rot="16200000">
              <a:off x="1638117" y="4026412"/>
              <a:ext cx="10647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M(</a:t>
              </a:r>
              <a:r>
                <a:rPr kumimoji="1" lang="en-US" altLang="ja-JP" sz="16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p</a:t>
              </a:r>
              <a:r>
                <a:rPr kumimoji="1" lang="en-US" altLang="ja-JP" sz="16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en-US" altLang="ja-JP" sz="16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S</a:t>
              </a:r>
              <a:r>
                <a:rPr kumimoji="1" lang="en-US" altLang="ja-JP" sz="16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+N</a:t>
              </a:r>
              <a:r>
                <a:rPr kumimoji="1" lang="en-US" altLang="ja-JP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kumimoji="1" lang="ja-JP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11" y="3222156"/>
            <a:ext cx="4311045" cy="42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707904" y="5199583"/>
            <a:ext cx="5496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 = (d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s</a:t>
            </a:r>
            <a:r>
              <a:rPr lang="en-US" altLang="ja-JP" sz="2400" b="1" dirty="0" smtClean="0"/>
              <a:t>/d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W</a:t>
            </a:r>
            <a:r>
              <a:rPr lang="en-US" altLang="ja-JP" sz="2400" b="1" baseline="-25000" dirty="0" smtClean="0"/>
              <a:t>”K-pp”</a:t>
            </a:r>
            <a:r>
              <a:rPr lang="en-US" altLang="ja-JP" sz="2400" b="1" baseline="-250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b="1" baseline="-25000" dirty="0" err="1" smtClean="0">
                <a:sym typeface="Wingdings" panose="05000000000000000000" pitchFamily="2" charset="2"/>
              </a:rPr>
              <a:t>Yp</a:t>
            </a:r>
            <a:r>
              <a:rPr lang="en-US" altLang="ja-JP" sz="2400" b="1" dirty="0" smtClean="0"/>
              <a:t>) / (d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s</a:t>
            </a:r>
            <a:r>
              <a:rPr lang="en-US" altLang="ja-JP" sz="2400" b="1" dirty="0" smtClean="0"/>
              <a:t>/</a:t>
            </a:r>
            <a:r>
              <a:rPr lang="en-US" altLang="ja-JP" sz="2400" b="1" dirty="0" err="1" smtClean="0"/>
              <a:t>d</a:t>
            </a:r>
            <a:r>
              <a:rPr lang="en-US" altLang="ja-JP" sz="2400" b="1" dirty="0" err="1" smtClean="0">
                <a:latin typeface="Symbol" panose="05050102010706020507" pitchFamily="18" charset="2"/>
              </a:rPr>
              <a:t>W</a:t>
            </a:r>
            <a:r>
              <a:rPr lang="en-US" altLang="ja-JP" sz="2400" b="1" baseline="-250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400" b="1" baseline="-25000" dirty="0" smtClean="0"/>
              <a:t>(1405)</a:t>
            </a:r>
            <a:r>
              <a:rPr lang="en-US" altLang="ja-JP" sz="2400" b="1" dirty="0" smtClean="0"/>
              <a:t>) ~ 7-8%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43908" y="5714092"/>
            <a:ext cx="536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prob. of 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</a:t>
            </a:r>
            <a:r>
              <a:rPr kumimoji="1"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“K</a:t>
            </a:r>
            <a:r>
              <a:rPr kumimoji="1" lang="en-US" altLang="ja-JP" sz="28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</a:t>
            </a:r>
            <a:r>
              <a:rPr kumimoji="1"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pp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”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4680490" y="4002159"/>
            <a:ext cx="4181141" cy="1119029"/>
            <a:chOff x="4680490" y="4074167"/>
            <a:chExt cx="4181141" cy="1119029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4680490" y="4074167"/>
              <a:ext cx="39959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/>
                <a:t>p(</a:t>
              </a:r>
              <a:r>
                <a:rPr lang="en-US" altLang="ja-JP" sz="2400" dirty="0" smtClean="0">
                  <a:latin typeface="Symbol" panose="05050102010706020507" pitchFamily="18" charset="2"/>
                </a:rPr>
                <a:t>p</a:t>
              </a:r>
              <a:r>
                <a:rPr lang="en-US" altLang="ja-JP" sz="2400" baseline="30000" dirty="0" smtClean="0"/>
                <a:t>-</a:t>
              </a:r>
              <a:r>
                <a:rPr lang="en-US" altLang="ja-JP" sz="2400" dirty="0" smtClean="0"/>
                <a:t>,K</a:t>
              </a:r>
              <a:r>
                <a:rPr lang="en-US" altLang="ja-JP" sz="2400" baseline="30000" dirty="0" smtClean="0"/>
                <a:t>0</a:t>
              </a:r>
              <a:r>
                <a:rPr lang="en-US" altLang="ja-JP" sz="2400" dirty="0" smtClean="0"/>
                <a:t>)</a:t>
              </a:r>
              <a:r>
                <a:rPr lang="en-US" altLang="ja-JP" sz="2400" dirty="0" smtClean="0">
                  <a:latin typeface="Symbol" panose="05050102010706020507" pitchFamily="18" charset="2"/>
                </a:rPr>
                <a:t>L</a:t>
              </a:r>
              <a:r>
                <a:rPr lang="en-US" altLang="ja-JP" sz="2400" dirty="0" smtClean="0"/>
                <a:t>(1405) @ 1.69GeV/c:</a:t>
              </a:r>
              <a:endParaRPr lang="ja-JP" altLang="en-US" sz="2400" dirty="0"/>
            </a:p>
            <a:p>
              <a:pPr algn="ctr"/>
              <a:r>
                <a:rPr lang="en-US" altLang="ja-JP" sz="2400" dirty="0" smtClean="0"/>
                <a:t>d</a:t>
              </a:r>
              <a:r>
                <a:rPr lang="en-US" altLang="ja-JP" sz="2400" dirty="0" smtClean="0">
                  <a:latin typeface="Symbol" panose="05050102010706020507" pitchFamily="18" charset="2"/>
                </a:rPr>
                <a:t>s</a:t>
              </a:r>
              <a:r>
                <a:rPr lang="en-US" altLang="ja-JP" sz="2400" dirty="0" smtClean="0"/>
                <a:t>/</a:t>
              </a:r>
              <a:r>
                <a:rPr lang="en-US" altLang="ja-JP" sz="2400" dirty="0" err="1" smtClean="0"/>
                <a:t>d</a:t>
              </a:r>
              <a:r>
                <a:rPr lang="en-US" altLang="ja-JP" sz="2400" dirty="0" err="1" smtClean="0">
                  <a:latin typeface="Symbol" panose="05050102010706020507" pitchFamily="18" charset="2"/>
                </a:rPr>
                <a:t>W</a:t>
              </a:r>
              <a:r>
                <a:rPr lang="en-US" altLang="ja-JP" sz="2400" baseline="-25000" dirty="0" err="1" smtClean="0">
                  <a:latin typeface="Symbol" panose="05050102010706020507" pitchFamily="18" charset="2"/>
                </a:rPr>
                <a:t>L</a:t>
              </a:r>
              <a:r>
                <a:rPr lang="en-US" altLang="ja-JP" sz="2400" baseline="-25000" dirty="0" smtClean="0"/>
                <a:t>(1405)</a:t>
              </a:r>
              <a:r>
                <a:rPr lang="en-US" altLang="ja-JP" sz="2400" dirty="0" smtClean="0"/>
                <a:t>=36.9</a:t>
              </a:r>
              <a:r>
                <a:rPr lang="en-US" altLang="ja-JP" sz="2400" dirty="0" smtClean="0">
                  <a:latin typeface="Symbol" panose="05050102010706020507" pitchFamily="18" charset="2"/>
                </a:rPr>
                <a:t>m</a:t>
              </a:r>
              <a:r>
                <a:rPr lang="en-US" altLang="ja-JP" sz="2400" dirty="0" smtClean="0"/>
                <a:t>b/</a:t>
              </a:r>
              <a:r>
                <a:rPr lang="en-US" altLang="ja-JP" sz="2400" dirty="0" err="1" smtClean="0"/>
                <a:t>sr</a:t>
              </a:r>
              <a:endParaRPr kumimoji="1" lang="ja-JP" altLang="en-US" sz="16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609417" y="4823864"/>
              <a:ext cx="2139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BNL, NPB56(1973)15</a:t>
              </a:r>
              <a:endParaRPr kumimoji="1" lang="ja-JP" altLang="en-US" dirty="0"/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4680490" y="4074167"/>
              <a:ext cx="4181141" cy="111902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5400092" y="3573016"/>
            <a:ext cx="386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Y.Ichikawa</a:t>
            </a:r>
            <a:r>
              <a:rPr kumimoji="1" lang="en-US" altLang="ja-JP" b="1" dirty="0" smtClean="0"/>
              <a:t>, PhD-thesis. </a:t>
            </a:r>
            <a:r>
              <a:rPr lang="en-US" altLang="ja-JP" b="1" dirty="0" smtClean="0"/>
              <a:t>Kyoto-U (2015)</a:t>
            </a:r>
            <a:endParaRPr kumimoji="1" lang="ja-JP" altLang="en-US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-5942" y="6516052"/>
            <a:ext cx="94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T.Nagae</a:t>
            </a:r>
            <a:endParaRPr kumimoji="1" lang="ja-JP" altLang="en-US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0" y="836712"/>
            <a:ext cx="385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Ichikawa et al., PTEP (2015) 021D01.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35996" y="1791439"/>
            <a:ext cx="4347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FF0000"/>
                </a:solidFill>
              </a:rPr>
              <a:t>Theor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. Cal. on Y*N</a:t>
            </a:r>
            <a:r>
              <a:rPr kumimoji="1" lang="en-US" altLang="ja-JP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YN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: </a:t>
            </a:r>
            <a:r>
              <a:rPr kumimoji="1" lang="en-US" altLang="ja-JP" sz="20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sz="2000" b="1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000" b="1" baseline="-25000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0p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= 1.2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175956" y="2087560"/>
            <a:ext cx="508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Sekihara</a:t>
            </a:r>
            <a:r>
              <a:rPr kumimoji="1" lang="en-US" altLang="ja-JP" b="1" dirty="0" smtClean="0"/>
              <a:t>, </a:t>
            </a:r>
            <a:r>
              <a:rPr kumimoji="1" lang="en-US" altLang="ja-JP" b="1" dirty="0" err="1" smtClean="0"/>
              <a:t>Jido</a:t>
            </a:r>
            <a:r>
              <a:rPr kumimoji="1" lang="en-US" altLang="ja-JP" b="1" dirty="0" smtClean="0"/>
              <a:t>, Kanda-</a:t>
            </a:r>
            <a:r>
              <a:rPr kumimoji="1" lang="en-US" altLang="ja-JP" b="1" dirty="0" err="1" smtClean="0"/>
              <a:t>En’yo</a:t>
            </a:r>
            <a:r>
              <a:rPr kumimoji="1" lang="en-US" altLang="ja-JP" b="1" dirty="0" smtClean="0"/>
              <a:t> PRC79(2009)</a:t>
            </a:r>
            <a:r>
              <a:rPr lang="en-US" altLang="ja-JP" b="1" dirty="0" smtClean="0"/>
              <a:t>062201(R).</a:t>
            </a:r>
            <a:endParaRPr kumimoji="1" lang="ja-JP" altLang="en-US" b="1" dirty="0"/>
          </a:p>
        </p:txBody>
      </p:sp>
      <p:sp>
        <p:nvSpPr>
          <p:cNvPr id="35" name="コンテンツ プレースホルダー 2"/>
          <p:cNvSpPr txBox="1">
            <a:spLocks/>
          </p:cNvSpPr>
          <p:nvPr/>
        </p:nvSpPr>
        <p:spPr>
          <a:xfrm>
            <a:off x="3966367" y="2641410"/>
            <a:ext cx="5076564" cy="751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d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/d</a:t>
            </a:r>
            <a:r>
              <a:rPr lang="en-US" altLang="ja-JP" dirty="0" smtClean="0">
                <a:latin typeface="Symbol" panose="05050102010706020507" pitchFamily="18" charset="2"/>
              </a:rPr>
              <a:t>W</a:t>
            </a:r>
            <a:r>
              <a:rPr lang="en-US" altLang="ja-JP" baseline="-25000" dirty="0" smtClean="0"/>
              <a:t>“K-pp”</a:t>
            </a:r>
            <a:r>
              <a:rPr lang="en-US" altLang="ja-JP" baseline="-25000" dirty="0" smtClean="0">
                <a:sym typeface="Wingdings" panose="05000000000000000000" pitchFamily="2" charset="2"/>
              </a:rPr>
              <a:t></a:t>
            </a:r>
            <a:r>
              <a:rPr lang="en-US" altLang="ja-JP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aseline="-25000" dirty="0" smtClean="0">
                <a:sym typeface="Wingdings" panose="05000000000000000000" pitchFamily="2" charset="2"/>
              </a:rPr>
              <a:t>0p</a:t>
            </a:r>
            <a:r>
              <a:rPr lang="en-US" altLang="ja-JP" dirty="0" smtClean="0">
                <a:sym typeface="Wingdings" panose="05000000000000000000" pitchFamily="2" charset="2"/>
              </a:rPr>
              <a:t>:</a:t>
            </a:r>
          </a:p>
          <a:p>
            <a:endParaRPr lang="en-US" altLang="ja-JP" dirty="0" smtClean="0">
              <a:sym typeface="Wingdings" panose="05000000000000000000" pitchFamily="2" charset="2"/>
            </a:endParaRPr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80520" y="6237312"/>
            <a:ext cx="4891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c.f., large prob. in DISTO, but </a:t>
            </a:r>
            <a:r>
              <a:rPr lang="en-US" altLang="ja-JP" sz="2000" i="1" dirty="0"/>
              <a:t>&lt; </a:t>
            </a:r>
            <a:r>
              <a:rPr lang="en-US" altLang="ja-JP" sz="2000" i="1" dirty="0" smtClean="0"/>
              <a:t>50</a:t>
            </a:r>
            <a:r>
              <a:rPr lang="en-US" altLang="ja-JP" sz="2000" i="1" dirty="0"/>
              <a:t>% in HADES</a:t>
            </a:r>
            <a:r>
              <a:rPr lang="en-US" altLang="ja-JP" sz="2000" i="1" dirty="0" smtClean="0"/>
              <a:t> </a:t>
            </a:r>
            <a:endParaRPr kumimoji="1" lang="ja-JP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55393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1" grpId="0"/>
      <p:bldP spid="3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What are Kaonic Nuclei?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333918" y="2636912"/>
            <a:ext cx="4487740" cy="2510070"/>
            <a:chOff x="-62115" y="2766646"/>
            <a:chExt cx="4883784" cy="27315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98349" y="2766646"/>
              <a:ext cx="3223320" cy="273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2115" y="2790092"/>
              <a:ext cx="1447375" cy="268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1111" y="5196511"/>
            <a:ext cx="426757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/>
              <a:t>Y.Akaishi</a:t>
            </a:r>
            <a:r>
              <a:rPr lang="en-US" altLang="ja-JP" dirty="0"/>
              <a:t> &amp; </a:t>
            </a:r>
            <a:r>
              <a:rPr lang="en-US" altLang="ja-JP" dirty="0" err="1"/>
              <a:t>T.Yamazaki</a:t>
            </a:r>
            <a:r>
              <a:rPr lang="en-US" altLang="ja-JP" dirty="0"/>
              <a:t>, </a:t>
            </a:r>
            <a:r>
              <a:rPr lang="en-US" altLang="ja-JP" dirty="0" smtClean="0"/>
              <a:t>PLB535, 70(2002).</a:t>
            </a:r>
            <a:endParaRPr lang="en-US" altLang="ja-JP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5328084" y="2040955"/>
            <a:ext cx="3504871" cy="3980333"/>
            <a:chOff x="5254885" y="2497410"/>
            <a:chExt cx="3673599" cy="41719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885" y="2497410"/>
              <a:ext cx="3457575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344554" y="5013176"/>
              <a:ext cx="3583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ja-JP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Meson properties </a:t>
              </a:r>
              <a:r>
                <a:rPr lang="en-US" altLang="ja-JP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change</a:t>
              </a:r>
            </a:p>
            <a:p>
              <a:pPr algn="ctr"/>
              <a:r>
                <a:rPr lang="en-US" altLang="ja-JP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altLang="ja-JP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in nuclear media?</a:t>
              </a:r>
              <a:endParaRPr kumimoji="1" lang="ja-JP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544108" y="5893531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0</a:t>
              </a:r>
              <a:endParaRPr kumimoji="1" lang="ja-JP" altLang="en-US" sz="1400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492206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1</a:t>
              </a:r>
              <a:endParaRPr kumimoji="1" lang="ja-JP" altLang="en-US" sz="1400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524328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smtClean="0"/>
                <a:t>2</a:t>
              </a:r>
              <a:endParaRPr kumimoji="1" lang="ja-JP" altLang="en-US" sz="1400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460432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3</a:t>
              </a:r>
              <a:endParaRPr kumimoji="1" lang="ja-JP" altLang="en-US" sz="1400" b="1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9532" y="944724"/>
            <a:ext cx="8388932" cy="14401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smtClean="0"/>
              <a:t>Bound states </a:t>
            </a:r>
            <a:r>
              <a:rPr lang="en-US" altLang="ja-JP" sz="2800" b="1" dirty="0"/>
              <a:t>of </a:t>
            </a:r>
            <a:r>
              <a:rPr lang="en-US" altLang="ja-JP" sz="2800" b="1" dirty="0" smtClean="0"/>
              <a:t>nucleus and anti-kaon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smtClean="0"/>
              <a:t>Predicted as a consequence of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attractive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 in I=0</a:t>
            </a: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87524" y="6057292"/>
            <a:ext cx="8550950" cy="535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provide new insight on </a:t>
            </a:r>
            <a:r>
              <a:rPr lang="en-US" altLang="ja-JP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media</a:t>
            </a: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874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639194"/>
            <a:ext cx="8229600" cy="1579612"/>
          </a:xfrm>
          <a:ln cmpd="sng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 altLang="ja-JP" sz="4800" b="1" dirty="0"/>
              <a:t>J-PARC E15 Experiment</a:t>
            </a:r>
            <a:br>
              <a:rPr lang="en-US" altLang="ja-JP" sz="4800" b="1" dirty="0"/>
            </a:br>
            <a:r>
              <a:rPr lang="en-US" altLang="ja-JP" sz="4800" b="1" dirty="0" smtClean="0"/>
              <a:t>--- </a:t>
            </a:r>
            <a:r>
              <a:rPr kumimoji="1" lang="en-US" altLang="ja-JP" sz="4800" b="1" dirty="0" err="1" smtClean="0"/>
              <a:t>K</a:t>
            </a:r>
            <a:r>
              <a:rPr kumimoji="1" lang="en-US" altLang="ja-JP" sz="4800" b="1" baseline="30000" dirty="0" err="1" smtClean="0"/>
              <a:t>bar</a:t>
            </a:r>
            <a:r>
              <a:rPr kumimoji="1" lang="en-US" altLang="ja-JP" sz="4800" b="1" dirty="0" err="1" smtClean="0"/>
              <a:t>NN</a:t>
            </a:r>
            <a:r>
              <a:rPr kumimoji="1" lang="en-US" altLang="ja-JP" sz="4800" b="1" dirty="0" smtClean="0"/>
              <a:t> via </a:t>
            </a:r>
            <a:r>
              <a:rPr kumimoji="1" lang="en-US" altLang="ja-JP" sz="4800" b="1" baseline="30000" dirty="0" smtClean="0"/>
              <a:t>3</a:t>
            </a:r>
            <a:r>
              <a:rPr kumimoji="1" lang="en-US" altLang="ja-JP" sz="4800" b="1" dirty="0" smtClean="0"/>
              <a:t>He(K</a:t>
            </a:r>
            <a:r>
              <a:rPr kumimoji="1" lang="en-US" altLang="ja-JP" sz="4800" b="1" baseline="30000" dirty="0" smtClean="0"/>
              <a:t>-</a:t>
            </a:r>
            <a:r>
              <a:rPr kumimoji="1" lang="en-US" altLang="ja-JP" sz="4800" b="1" dirty="0" smtClean="0"/>
              <a:t>,n) ---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3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J-PARC E15 Experiment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1016732"/>
            <a:ext cx="8872580" cy="1221639"/>
          </a:xfrm>
        </p:spPr>
        <p:txBody>
          <a:bodyPr>
            <a:normAutofit/>
          </a:bodyPr>
          <a:lstStyle/>
          <a:p>
            <a:r>
              <a:rPr lang="en-US" altLang="ja-JP" baseline="30000" dirty="0" smtClean="0"/>
              <a:t>3</a:t>
            </a:r>
            <a:r>
              <a:rPr lang="en-US" altLang="ja-JP" dirty="0" smtClean="0"/>
              <a:t>He(</a:t>
            </a:r>
            <a:r>
              <a:rPr lang="en-US" altLang="ja-JP" i="1" dirty="0" smtClean="0"/>
              <a:t>in-flight</a:t>
            </a:r>
            <a:r>
              <a:rPr lang="en-US" altLang="ja-JP" dirty="0" smtClean="0"/>
              <a:t> </a:t>
            </a:r>
            <a:r>
              <a:rPr lang="en-US" altLang="ja-JP" dirty="0"/>
              <a:t>K</a:t>
            </a:r>
            <a:r>
              <a:rPr lang="en-US" altLang="ja-JP" baseline="30000" dirty="0"/>
              <a:t>-</a:t>
            </a:r>
            <a:r>
              <a:rPr lang="en-US" altLang="ja-JP" dirty="0"/>
              <a:t>,n) </a:t>
            </a:r>
            <a:r>
              <a:rPr lang="en-US" altLang="ja-JP" dirty="0" smtClean="0"/>
              <a:t>reaction @ 1.0 GeV/c</a:t>
            </a:r>
            <a:endParaRPr lang="ja-JP" altLang="en-US" dirty="0"/>
          </a:p>
          <a:p>
            <a:pPr lvl="1"/>
            <a:r>
              <a:rPr lang="en-US" altLang="ja-JP" sz="2400" dirty="0" smtClean="0"/>
              <a:t>2NA processes and Y decays can be discriminated </a:t>
            </a:r>
            <a:r>
              <a:rPr lang="en-US" altLang="ja-JP" sz="2400" dirty="0" err="1" smtClean="0"/>
              <a:t>kinematically</a:t>
            </a:r>
            <a:endParaRPr kumimoji="1" lang="en-US" altLang="ja-JP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19813"/>
          <a:stretch/>
        </p:blipFill>
        <p:spPr bwMode="auto">
          <a:xfrm>
            <a:off x="107504" y="2230327"/>
            <a:ext cx="8891629" cy="398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21031993">
            <a:off x="5454400" y="3544023"/>
            <a:ext cx="363099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 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semi-inclusive (K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,n)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1031993">
            <a:off x="4964491" y="5686859"/>
            <a:ext cx="401783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r>
              <a:rPr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(K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</a:t>
            </a:r>
            <a:endParaRPr kumimoji="1" lang="ja-JP" altLang="en-US" sz="28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E15: </a:t>
            </a:r>
            <a:r>
              <a:rPr lang="en-US" altLang="ja-JP" b="1" dirty="0"/>
              <a:t>Publications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9844"/>
            <a:ext cx="5151640" cy="401733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34" y="3132079"/>
            <a:ext cx="5187166" cy="364529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1223628" y="1448780"/>
            <a:ext cx="3100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 </a:t>
            </a:r>
            <a:r>
              <a:rPr kumimoji="1" lang="en-US" altLang="ja-JP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kumimoji="1" lang="en-US" altLang="ja-JP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,n)X</a:t>
            </a:r>
            <a:endParaRPr kumimoji="1" lang="ja-JP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88024" y="3553852"/>
            <a:ext cx="3394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</a:t>
            </a:r>
            <a:r>
              <a:rPr lang="en-US" altLang="ja-JP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</a:t>
            </a:r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kumimoji="1" lang="en-US" altLang="ja-JP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)n</a:t>
            </a:r>
            <a:endParaRPr kumimoji="1" lang="ja-JP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36512" y="5554977"/>
            <a:ext cx="4060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T. Hashimoto </a:t>
            </a:r>
            <a:r>
              <a:rPr lang="da-DK" altLang="ja-JP" b="1" dirty="0"/>
              <a:t>et al., PTEP (</a:t>
            </a:r>
            <a:r>
              <a:rPr lang="da-DK" altLang="ja-JP" b="1" dirty="0" smtClean="0"/>
              <a:t>2015) 061D01.</a:t>
            </a:r>
            <a:endParaRPr lang="da-DK" altLang="ja-JP" b="1" dirty="0"/>
          </a:p>
          <a:p>
            <a:r>
              <a:rPr lang="da-DK" altLang="ja-JP" b="1" dirty="0"/>
              <a:t>Y. </a:t>
            </a:r>
            <a:r>
              <a:rPr lang="da-DK" altLang="ja-JP" b="1" dirty="0" smtClean="0"/>
              <a:t>Sada et </a:t>
            </a:r>
            <a:r>
              <a:rPr lang="da-DK" altLang="ja-JP" b="1" dirty="0"/>
              <a:t>al., PTEP (</a:t>
            </a:r>
            <a:r>
              <a:rPr lang="da-DK" altLang="ja-JP" b="1" dirty="0" smtClean="0"/>
              <a:t>2016) 051D01</a:t>
            </a:r>
            <a:r>
              <a:rPr lang="da-DK" altLang="ja-JP" b="1" dirty="0"/>
              <a:t>.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57767" y="1304764"/>
            <a:ext cx="3714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experiment:</a:t>
            </a:r>
          </a:p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4days data-taking in 2013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5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Experimental Setup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b="2637"/>
          <a:stretch/>
        </p:blipFill>
        <p:spPr bwMode="auto">
          <a:xfrm>
            <a:off x="179512" y="872716"/>
            <a:ext cx="8781644" cy="59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711104"/>
            <a:ext cx="4478351" cy="27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19700995">
            <a:off x="5186727" y="214774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15m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607"/>
            <a:ext cx="6572436" cy="602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24</a:t>
            </a:fld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487252" y="1736812"/>
            <a:ext cx="0" cy="4680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56083" y="2888940"/>
            <a:ext cx="2291781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80"/>
              </a:lnSpc>
            </a:pPr>
            <a:r>
              <a:rPr kumimoji="1" lang="en-US" altLang="ja-JP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sub-threshold</a:t>
            </a:r>
          </a:p>
          <a:p>
            <a:pPr algn="ctr">
              <a:lnSpc>
                <a:spcPts val="2080"/>
              </a:lnSpc>
            </a:pPr>
            <a:r>
              <a:rPr kumimoji="1" lang="en-US" altLang="ja-JP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excess</a:t>
            </a:r>
          </a:p>
          <a:p>
            <a:pPr algn="ctr">
              <a:lnSpc>
                <a:spcPts val="2080"/>
              </a:lnSpc>
            </a:pPr>
            <a:r>
              <a:rPr lang="en-US" altLang="ja-JP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(Y* and/or </a:t>
            </a:r>
            <a:r>
              <a:rPr lang="en-US" altLang="ja-JP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000" b="1" i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en-US" altLang="ja-JP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  <a:endParaRPr kumimoji="1" lang="ja-JP" alt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6084168" y="3164776"/>
            <a:ext cx="2838585" cy="2121335"/>
            <a:chOff x="6238232" y="908720"/>
            <a:chExt cx="2838585" cy="2121335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6264188" y="908720"/>
              <a:ext cx="2812629" cy="1077218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marL="173038"/>
              <a:r>
                <a:rPr kumimoji="1" lang="en-US" altLang="ja-JP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Quasi Elastic</a:t>
              </a:r>
              <a:endParaRPr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kumimoji="1" lang="en-US" altLang="ja-JP" sz="2000" dirty="0" smtClean="0"/>
                <a:t>K</a:t>
              </a:r>
              <a:r>
                <a:rPr kumimoji="1" lang="en-US" altLang="ja-JP" sz="2000" baseline="30000" dirty="0" smtClean="0"/>
                <a:t>-</a:t>
              </a:r>
              <a:r>
                <a:rPr kumimoji="1" lang="en-US" altLang="ja-JP" sz="2000" dirty="0" smtClean="0"/>
                <a:t> + </a:t>
              </a:r>
              <a:r>
                <a:rPr kumimoji="1" lang="en-US" altLang="ja-JP" sz="2000" baseline="30000" dirty="0" smtClean="0"/>
                <a:t>3</a:t>
              </a:r>
              <a:r>
                <a:rPr kumimoji="1" lang="en-US" altLang="ja-JP" sz="2000" dirty="0" smtClean="0"/>
                <a:t>He 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 K</a:t>
              </a:r>
              <a:r>
                <a:rPr kumimoji="1" lang="en-US" altLang="ja-JP" sz="2000" baseline="30000" dirty="0" smtClean="0">
                  <a:sym typeface="Wingdings" panose="05000000000000000000" pitchFamily="2" charset="2"/>
                </a:rPr>
                <a:t>-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 +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n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 + </a:t>
              </a:r>
              <a:r>
                <a:rPr kumimoji="1" lang="en-US" altLang="ja-JP" sz="2000" dirty="0" err="1" smtClean="0">
                  <a:sym typeface="Wingdings" panose="05000000000000000000" pitchFamily="2" charset="2"/>
                </a:rPr>
                <a:t>p</a:t>
              </a:r>
              <a:r>
                <a:rPr kumimoji="1" lang="en-US" altLang="ja-JP" sz="2000" baseline="-25000" dirty="0" err="1" smtClean="0">
                  <a:sym typeface="Wingdings" panose="05000000000000000000" pitchFamily="2" charset="2"/>
                </a:rPr>
                <a:t>s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 + </a:t>
              </a:r>
              <a:r>
                <a:rPr kumimoji="1" lang="en-US" altLang="ja-JP" sz="2000" dirty="0" err="1" smtClean="0">
                  <a:sym typeface="Wingdings" panose="05000000000000000000" pitchFamily="2" charset="2"/>
                </a:rPr>
                <a:t>p</a:t>
              </a:r>
              <a:r>
                <a:rPr kumimoji="1" lang="en-US" altLang="ja-JP" sz="2000" baseline="-25000" dirty="0" err="1" smtClean="0">
                  <a:sym typeface="Wingdings" panose="05000000000000000000" pitchFamily="2" charset="2"/>
                </a:rPr>
                <a:t>s</a:t>
              </a:r>
              <a:endParaRPr kumimoji="1" lang="en-US" altLang="ja-JP" sz="2000" baseline="-25000" dirty="0" smtClean="0">
                <a:sym typeface="Wingdings" panose="05000000000000000000" pitchFamily="2" charset="2"/>
              </a:endParaRPr>
            </a:p>
            <a:p>
              <a:r>
                <a:rPr kumimoji="1" lang="en-US" altLang="ja-JP" sz="2000" b="1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d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s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/</a:t>
              </a:r>
              <a:r>
                <a:rPr kumimoji="1" lang="en-US" altLang="ja-JP" sz="2000" b="1" dirty="0" err="1" smtClean="0">
                  <a:solidFill>
                    <a:srgbClr val="0070C0"/>
                  </a:solidFill>
                  <a:sym typeface="Wingdings" panose="05000000000000000000" pitchFamily="2" charset="2"/>
                </a:rPr>
                <a:t>d</a:t>
              </a:r>
              <a:r>
                <a:rPr kumimoji="1" lang="en-US" altLang="ja-JP" sz="2000" b="1" dirty="0" err="1" smtClean="0">
                  <a:solidFill>
                    <a:srgbClr val="0070C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W</a:t>
              </a:r>
              <a:r>
                <a:rPr kumimoji="1" lang="en-US" altLang="ja-JP" sz="2000" b="1" baseline="-25000" dirty="0" err="1" smtClean="0">
                  <a:solidFill>
                    <a:srgbClr val="0070C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q</a:t>
              </a:r>
              <a:r>
                <a:rPr kumimoji="1" lang="en-US" altLang="ja-JP" sz="2000" b="1" baseline="-25000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=0deg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 ~ 6mb/</a:t>
              </a:r>
              <a:r>
                <a:rPr kumimoji="1" lang="en-US" altLang="ja-JP" sz="2000" b="1" dirty="0" err="1" smtClean="0">
                  <a:solidFill>
                    <a:srgbClr val="0070C0"/>
                  </a:solidFill>
                  <a:sym typeface="Wingdings" panose="05000000000000000000" pitchFamily="2" charset="2"/>
                </a:rPr>
                <a:t>sr</a:t>
              </a:r>
              <a:endParaRPr kumimoji="1" lang="en-US" altLang="ja-JP" sz="20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264188" y="1952836"/>
              <a:ext cx="2613927" cy="1077218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marL="173038"/>
              <a:r>
                <a:rPr kumimoji="1" lang="en-US" altLang="ja-JP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Charge-Exchange</a:t>
              </a:r>
              <a:endParaRPr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kumimoji="1" lang="en-US" altLang="ja-JP" sz="2000" dirty="0" smtClean="0"/>
                <a:t>K</a:t>
              </a:r>
              <a:r>
                <a:rPr kumimoji="1" lang="en-US" altLang="ja-JP" sz="2000" baseline="30000" dirty="0" smtClean="0"/>
                <a:t>-</a:t>
              </a:r>
              <a:r>
                <a:rPr kumimoji="1" lang="en-US" altLang="ja-JP" sz="2000" dirty="0" smtClean="0"/>
                <a:t> + </a:t>
              </a:r>
              <a:r>
                <a:rPr kumimoji="1" lang="en-US" altLang="ja-JP" sz="2000" baseline="30000" dirty="0" smtClean="0"/>
                <a:t>3</a:t>
              </a:r>
              <a:r>
                <a:rPr kumimoji="1" lang="en-US" altLang="ja-JP" sz="2000" dirty="0" smtClean="0"/>
                <a:t>He 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 K</a:t>
              </a:r>
              <a:r>
                <a:rPr kumimoji="1" lang="en-US" altLang="ja-JP" sz="2000" baseline="30000" dirty="0" smtClean="0">
                  <a:sym typeface="Wingdings" panose="05000000000000000000" pitchFamily="2" charset="2"/>
                </a:rPr>
                <a:t>0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 +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n</a:t>
              </a:r>
              <a:r>
                <a:rPr kumimoji="1" lang="en-US" altLang="ja-JP" sz="2000" dirty="0" smtClean="0">
                  <a:sym typeface="Wingdings" panose="05000000000000000000" pitchFamily="2" charset="2"/>
                </a:rPr>
                <a:t> + d</a:t>
              </a:r>
              <a:r>
                <a:rPr kumimoji="1" lang="en-US" altLang="ja-JP" sz="2000" baseline="-25000" dirty="0" smtClean="0">
                  <a:sym typeface="Wingdings" panose="05000000000000000000" pitchFamily="2" charset="2"/>
                </a:rPr>
                <a:t>s</a:t>
              </a:r>
            </a:p>
            <a:p>
              <a:r>
                <a:rPr lang="en-US" altLang="ja-JP" sz="2000" b="1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d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s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/</a:t>
              </a:r>
              <a:r>
                <a:rPr kumimoji="1" lang="en-US" altLang="ja-JP" sz="2000" b="1" dirty="0" err="1" smtClean="0">
                  <a:solidFill>
                    <a:srgbClr val="0070C0"/>
                  </a:solidFill>
                  <a:sym typeface="Wingdings" panose="05000000000000000000" pitchFamily="2" charset="2"/>
                </a:rPr>
                <a:t>d</a:t>
              </a:r>
              <a:r>
                <a:rPr kumimoji="1" lang="en-US" altLang="ja-JP" sz="2000" b="1" dirty="0" err="1" smtClean="0">
                  <a:solidFill>
                    <a:srgbClr val="0070C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W</a:t>
              </a:r>
              <a:r>
                <a:rPr kumimoji="1" lang="en-US" altLang="ja-JP" sz="2000" b="1" baseline="-25000" dirty="0" err="1" smtClean="0">
                  <a:solidFill>
                    <a:srgbClr val="0070C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q</a:t>
              </a:r>
              <a:r>
                <a:rPr kumimoji="1" lang="en-US" altLang="ja-JP" sz="2000" b="1" baseline="-25000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=0deg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 ~ 11mb/</a:t>
              </a:r>
              <a:r>
                <a:rPr kumimoji="1" lang="en-US" altLang="ja-JP" sz="2000" b="1" dirty="0" err="1" smtClean="0">
                  <a:solidFill>
                    <a:srgbClr val="0070C0"/>
                  </a:solidFill>
                  <a:sym typeface="Wingdings" panose="05000000000000000000" pitchFamily="2" charset="2"/>
                </a:rPr>
                <a:t>sr</a:t>
              </a:r>
              <a:endParaRPr kumimoji="1" lang="en-US" altLang="ja-JP" sz="20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6238232" y="944725"/>
              <a:ext cx="2798264" cy="2085330"/>
            </a:xfrm>
            <a:prstGeom prst="roundRect">
              <a:avLst>
                <a:gd name="adj" fmla="val 95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3" name="直線矢印コネクタ 22"/>
          <p:cNvCxnSpPr>
            <a:stCxn id="21" idx="1"/>
          </p:cNvCxnSpPr>
          <p:nvPr/>
        </p:nvCxnSpPr>
        <p:spPr>
          <a:xfrm flipH="1" flipV="1">
            <a:off x="3923928" y="2924945"/>
            <a:ext cx="2160240" cy="131850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876591" y="3211368"/>
            <a:ext cx="445123" cy="18386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341925" y="1376772"/>
            <a:ext cx="106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47492" y="3897052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3515" b="8392"/>
          <a:stretch/>
        </p:blipFill>
        <p:spPr bwMode="auto">
          <a:xfrm>
            <a:off x="5040052" y="872716"/>
            <a:ext cx="4032448" cy="1822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399276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Semi-Inclusive 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/>
              <a:t>,n)X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12060" y="6552056"/>
            <a:ext cx="406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T. Hashimoto </a:t>
            </a:r>
            <a:r>
              <a:rPr lang="da-DK" altLang="ja-JP" b="1" dirty="0"/>
              <a:t>et al., PTEP (</a:t>
            </a:r>
            <a:r>
              <a:rPr lang="da-DK" altLang="ja-JP" b="1" dirty="0" smtClean="0"/>
              <a:t>2015) 061D01.</a:t>
            </a:r>
            <a:endParaRPr lang="da-DK" altLang="ja-JP" b="1" dirty="0"/>
          </a:p>
        </p:txBody>
      </p:sp>
    </p:spTree>
    <p:extLst>
      <p:ext uri="{BB962C8B-B14F-4D97-AF65-F5344CB8AC3E}">
        <p14:creationId xmlns:p14="http://schemas.microsoft.com/office/powerpoint/2010/main" val="17196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8705"/>
            <a:ext cx="8928484" cy="593736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399276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Semi-Inclusive 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/>
              <a:t>,n)X</a:t>
            </a:r>
            <a:endParaRPr kumimoji="1" lang="ja-JP" altLang="en-US" b="1" dirty="0"/>
          </a:p>
        </p:txBody>
      </p:sp>
      <p:sp>
        <p:nvSpPr>
          <p:cNvPr id="17" name="下矢印 16"/>
          <p:cNvSpPr/>
          <p:nvPr/>
        </p:nvSpPr>
        <p:spPr>
          <a:xfrm>
            <a:off x="6048164" y="4776000"/>
            <a:ext cx="39604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39743" y="4185084"/>
            <a:ext cx="15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0070C0"/>
                </a:solidFill>
              </a:rPr>
              <a:t>FINUDA/DISTO/</a:t>
            </a:r>
          </a:p>
          <a:p>
            <a:pPr algn="ctr"/>
            <a:r>
              <a:rPr kumimoji="1" lang="en-US" altLang="ja-JP" sz="1600" b="1" dirty="0" smtClean="0">
                <a:solidFill>
                  <a:srgbClr val="0070C0"/>
                </a:solidFill>
              </a:rPr>
              <a:t>E27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9932" y="3868011"/>
            <a:ext cx="3022559" cy="389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2080"/>
              </a:lnSpc>
            </a:pPr>
            <a:r>
              <a:rPr kumimoji="1" lang="en-US" altLang="ja-JP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bump structure</a:t>
            </a:r>
            <a:endParaRPr kumimoji="1" lang="ja-JP" alt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971166"/>
            <a:ext cx="4816395" cy="58062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112060" y="6552056"/>
            <a:ext cx="406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T. Hashimoto </a:t>
            </a:r>
            <a:r>
              <a:rPr lang="da-DK" altLang="ja-JP" b="1" dirty="0"/>
              <a:t>et al., PTEP (</a:t>
            </a:r>
            <a:r>
              <a:rPr lang="da-DK" altLang="ja-JP" b="1" dirty="0" smtClean="0"/>
              <a:t>2015) 061D01.</a:t>
            </a:r>
            <a:endParaRPr lang="da-DK" altLang="ja-JP" b="1" dirty="0"/>
          </a:p>
        </p:txBody>
      </p:sp>
    </p:spTree>
    <p:extLst>
      <p:ext uri="{BB962C8B-B14F-4D97-AF65-F5344CB8AC3E}">
        <p14:creationId xmlns:p14="http://schemas.microsoft.com/office/powerpoint/2010/main" val="97156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891838"/>
            <a:ext cx="8229600" cy="1579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800" b="1" dirty="0" smtClean="0"/>
              <a:t>Exclusive </a:t>
            </a:r>
            <a:r>
              <a:rPr lang="en-US" altLang="ja-JP" sz="4800" b="1" baseline="30000" dirty="0" smtClean="0"/>
              <a:t>3</a:t>
            </a:r>
            <a:r>
              <a:rPr lang="en-US" altLang="ja-JP" sz="4800" b="1" dirty="0" smtClean="0"/>
              <a:t>He(K</a:t>
            </a:r>
            <a:r>
              <a:rPr lang="en-US" altLang="ja-JP" sz="4800" b="1" baseline="30000" dirty="0" smtClean="0"/>
              <a:t>-</a:t>
            </a:r>
            <a:r>
              <a:rPr lang="en-US" altLang="ja-JP" sz="4800" b="1" dirty="0" smtClean="0"/>
              <a:t>,</a:t>
            </a:r>
            <a:r>
              <a:rPr lang="en-US" altLang="ja-JP" sz="48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4800" b="1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4800" b="1" dirty="0" smtClean="0"/>
              <a:t>)n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2653752"/>
            <a:ext cx="5236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/>
              <a:t>Y.Sada</a:t>
            </a:r>
            <a:r>
              <a:rPr kumimoji="1" lang="en-US" altLang="ja-JP" sz="2800" b="1" dirty="0" smtClean="0"/>
              <a:t> et al., </a:t>
            </a:r>
            <a:r>
              <a:rPr lang="da-DK" altLang="ja-JP" sz="2800" b="1" dirty="0"/>
              <a:t>PTEP (2016) 051D01</a:t>
            </a:r>
            <a:r>
              <a:rPr lang="da-DK" altLang="ja-JP" sz="2800" b="1" dirty="0" smtClean="0"/>
              <a:t>.</a:t>
            </a:r>
            <a:endParaRPr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13" y="3537012"/>
            <a:ext cx="3693871" cy="3126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7290"/>
            <a:ext cx="5004556" cy="35169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コンテンツ プレースホルダー 2"/>
          <p:cNvSpPr txBox="1">
            <a:spLocks/>
          </p:cNvSpPr>
          <p:nvPr/>
        </p:nvSpPr>
        <p:spPr>
          <a:xfrm>
            <a:off x="143508" y="4412454"/>
            <a:ext cx="8820980" cy="240092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Global fit both in </a:t>
            </a:r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 invariant- and missing-mass</a:t>
            </a:r>
          </a:p>
          <a:p>
            <a:pPr lvl="1"/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 ~ 10 MeV/c</a:t>
            </a:r>
            <a:r>
              <a:rPr lang="en-US" altLang="ja-JP" baseline="30000" dirty="0" smtClean="0"/>
              <a:t>2</a:t>
            </a:r>
          </a:p>
          <a:p>
            <a:pPr lvl="1"/>
            <a:r>
              <a:rPr lang="en-US" altLang="ja-JP" dirty="0" smtClean="0"/>
              <a:t>w/ simulated spectra</a:t>
            </a:r>
            <a:endParaRPr lang="ja-JP" altLang="en-US" dirty="0" smtClean="0"/>
          </a:p>
          <a:p>
            <a:r>
              <a:rPr lang="en-US" altLang="ja-JP" b="1" dirty="0" smtClean="0"/>
              <a:t>Neutron was identified by kinematics</a:t>
            </a:r>
          </a:p>
          <a:p>
            <a:pPr lvl="1"/>
            <a:r>
              <a:rPr lang="en-US" altLang="ja-JP" sz="3200" b="1" baseline="30000" dirty="0" smtClean="0"/>
              <a:t>3</a:t>
            </a:r>
            <a:r>
              <a:rPr lang="en-US" altLang="ja-JP" sz="3200" b="1" dirty="0" smtClean="0"/>
              <a:t>He(K</a:t>
            </a:r>
            <a:r>
              <a:rPr lang="en-US" altLang="ja-JP" sz="3200" b="1" baseline="30000" dirty="0" smtClean="0"/>
              <a:t>-</a:t>
            </a:r>
            <a:r>
              <a:rPr lang="en-US" altLang="ja-JP" sz="3200" b="1" dirty="0" smtClean="0"/>
              <a:t>, </a:t>
            </a:r>
            <a:r>
              <a:rPr lang="en-US" altLang="ja-JP" sz="32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3200" b="1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3200" b="1" dirty="0" smtClean="0"/>
              <a:t>)</a:t>
            </a:r>
            <a:r>
              <a:rPr lang="en-US" altLang="ja-JP" sz="3200" b="1" dirty="0" err="1" smtClean="0"/>
              <a:t>n</a:t>
            </a:r>
            <a:r>
              <a:rPr lang="en-US" altLang="ja-JP" sz="3200" b="1" baseline="-25000" dirty="0" err="1" smtClean="0"/>
              <a:t>missing</a:t>
            </a:r>
            <a:endParaRPr lang="ja-JP" altLang="en-US" sz="3200" b="1" baseline="-25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53751"/>
            <a:ext cx="8229600" cy="7469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b="1" dirty="0" smtClean="0"/>
              <a:t>Inclusive </a:t>
            </a:r>
            <a:r>
              <a:rPr kumimoji="1" lang="en-US" altLang="ja-JP" sz="4000" b="1" baseline="30000" dirty="0" smtClean="0"/>
              <a:t>3</a:t>
            </a:r>
            <a:r>
              <a:rPr kumimoji="1" lang="en-US" altLang="ja-JP" sz="4000" b="1" dirty="0" smtClean="0"/>
              <a:t>He(K</a:t>
            </a:r>
            <a:r>
              <a:rPr kumimoji="1" lang="en-US" altLang="ja-JP" sz="4000" b="1" baseline="30000" dirty="0" smtClean="0"/>
              <a:t>-</a:t>
            </a:r>
            <a:r>
              <a:rPr kumimoji="1" lang="en-US" altLang="ja-JP" sz="4000" b="1" dirty="0" smtClean="0"/>
              <a:t>,</a:t>
            </a:r>
            <a:r>
              <a:rPr kumimoji="1" lang="en-US" altLang="ja-JP" sz="4000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4000" b="1" dirty="0" err="1" smtClean="0"/>
              <a:t>p</a:t>
            </a:r>
            <a:r>
              <a:rPr kumimoji="1" lang="en-US" altLang="ja-JP" sz="4000" b="1" dirty="0" smtClean="0"/>
              <a:t>)X</a:t>
            </a:r>
            <a:endParaRPr kumimoji="1" lang="ja-JP" altLang="en-US" sz="4000" b="1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824028" y="6129300"/>
            <a:ext cx="2772308" cy="4320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2900"/>
            <a:r>
              <a:rPr lang="en-US" altLang="ja-JP" sz="2000" b="1" i="1" dirty="0" smtClean="0">
                <a:solidFill>
                  <a:srgbClr val="0070C0"/>
                </a:solidFill>
              </a:rPr>
              <a:t># of </a:t>
            </a:r>
            <a:r>
              <a:rPr lang="en-US" altLang="ja-JP" sz="2000" b="1" i="1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000" b="1" i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pn</a:t>
            </a:r>
            <a:r>
              <a:rPr lang="en-US" altLang="ja-JP" sz="20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events: ~200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824028" y="6417332"/>
            <a:ext cx="3672408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2900"/>
            <a:r>
              <a:rPr lang="en-US" altLang="ja-JP" sz="2000" b="1" i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000" b="1" i="1" baseline="30000" dirty="0" smtClean="0">
                <a:solidFill>
                  <a:srgbClr val="0070C0"/>
                </a:solidFill>
              </a:rPr>
              <a:t>0</a:t>
            </a:r>
            <a:r>
              <a:rPr lang="en-US" altLang="ja-JP" sz="2000" b="1" i="1" dirty="0" smtClean="0">
                <a:solidFill>
                  <a:srgbClr val="0070C0"/>
                </a:solidFill>
              </a:rPr>
              <a:t>pn contamination: ~20%</a:t>
            </a:r>
            <a:endParaRPr lang="en-US" altLang="ja-JP" sz="2000" b="1" i="1" dirty="0">
              <a:solidFill>
                <a:srgbClr val="0070C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9"/>
          <a:stretch/>
        </p:blipFill>
        <p:spPr>
          <a:xfrm>
            <a:off x="0" y="1027393"/>
            <a:ext cx="9144000" cy="324112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38382" y="261111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kumimoji="1" lang="ja-JP" altLang="en-US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線矢印コネクタ 8"/>
          <p:cNvCxnSpPr>
            <a:stCxn id="4" idx="0"/>
          </p:cNvCxnSpPr>
          <p:nvPr/>
        </p:nvCxnSpPr>
        <p:spPr>
          <a:xfrm flipV="1">
            <a:off x="5633495" y="1916832"/>
            <a:ext cx="0" cy="69427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4" idx="2"/>
          </p:cNvCxnSpPr>
          <p:nvPr/>
        </p:nvCxnSpPr>
        <p:spPr>
          <a:xfrm>
            <a:off x="5633495" y="2980443"/>
            <a:ext cx="414669" cy="55656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753721" y="256490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kumimoji="1" lang="ja-JP" altLang="en-US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直線矢印コネクタ 16"/>
          <p:cNvCxnSpPr>
            <a:stCxn id="16" idx="2"/>
          </p:cNvCxnSpPr>
          <p:nvPr/>
        </p:nvCxnSpPr>
        <p:spPr>
          <a:xfrm flipH="1">
            <a:off x="2735798" y="2934236"/>
            <a:ext cx="313036" cy="69597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013030" y="25649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u="sng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kumimoji="1" lang="ja-JP" altLang="en-US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直線矢印コネクタ 29"/>
          <p:cNvCxnSpPr>
            <a:stCxn id="22" idx="0"/>
          </p:cNvCxnSpPr>
          <p:nvPr/>
        </p:nvCxnSpPr>
        <p:spPr>
          <a:xfrm flipH="1" flipV="1">
            <a:off x="6048164" y="2096853"/>
            <a:ext cx="288032" cy="46805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2" idx="2"/>
          </p:cNvCxnSpPr>
          <p:nvPr/>
        </p:nvCxnSpPr>
        <p:spPr>
          <a:xfrm>
            <a:off x="6336196" y="2934236"/>
            <a:ext cx="0" cy="60277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2353903" y="22417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u="sng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endParaRPr kumimoji="1" lang="ja-JP" altLang="en-US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直線矢印コネクタ 44"/>
          <p:cNvCxnSpPr>
            <a:stCxn id="44" idx="2"/>
          </p:cNvCxnSpPr>
          <p:nvPr/>
        </p:nvCxnSpPr>
        <p:spPr>
          <a:xfrm flipH="1">
            <a:off x="2483768" y="2611111"/>
            <a:ext cx="193301" cy="101910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テキスト ボックス 3083"/>
          <p:cNvSpPr txBox="1"/>
          <p:nvPr/>
        </p:nvSpPr>
        <p:spPr>
          <a:xfrm>
            <a:off x="7021631" y="2497542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YNN</a:t>
            </a:r>
            <a:r>
              <a:rPr lang="en-US" altLang="ja-JP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pp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79612" y="2735632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chemeClr val="bg1">
                    <a:lumMod val="50000"/>
                  </a:schemeClr>
                </a:solidFill>
              </a:rPr>
              <a:t>YNN</a:t>
            </a:r>
            <a:r>
              <a:rPr lang="en-US" altLang="ja-JP" b="1" dirty="0" err="1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pp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085" name="テキスト ボックス 3084"/>
          <p:cNvSpPr txBox="1"/>
          <p:nvPr/>
        </p:nvSpPr>
        <p:spPr>
          <a:xfrm>
            <a:off x="7435055" y="317697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YNN</a:t>
            </a:r>
            <a:r>
              <a:rPr kumimoji="1" lang="en-US" altLang="ja-JP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ppp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95536" y="377974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YNN</a:t>
            </a:r>
            <a:r>
              <a:rPr kumimoji="1" lang="en-US" altLang="ja-JP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ppp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flipV="1">
            <a:off x="935596" y="3546304"/>
            <a:ext cx="396044" cy="35074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6588224" y="317697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YNN</a:t>
            </a:r>
            <a:r>
              <a:rPr lang="en-US" altLang="ja-JP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endParaRPr kumimoji="1" lang="ja-JP" alt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511660" y="332098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YNN</a:t>
            </a:r>
            <a:r>
              <a:rPr lang="en-US" altLang="ja-JP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endParaRPr kumimoji="1" lang="ja-JP" alt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482370" y="2600908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r>
              <a:rPr kumimoji="1" lang="en-US" altLang="ja-JP" b="1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kumimoji="1" lang="en-US" altLang="ja-JP" b="1" baseline="-25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(2NA)</a:t>
            </a:r>
          </a:p>
          <a:p>
            <a:pPr algn="ctr"/>
            <a:r>
              <a:rPr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x20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直線矢印コネクタ 57"/>
          <p:cNvCxnSpPr>
            <a:stCxn id="57" idx="0"/>
          </p:cNvCxnSpPr>
          <p:nvPr/>
        </p:nvCxnSpPr>
        <p:spPr>
          <a:xfrm flipV="1">
            <a:off x="4851221" y="2263972"/>
            <a:ext cx="188831" cy="33693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" name="テキスト ボックス 3092"/>
          <p:cNvSpPr txBox="1"/>
          <p:nvPr/>
        </p:nvSpPr>
        <p:spPr>
          <a:xfrm>
            <a:off x="4968044" y="5121188"/>
            <a:ext cx="155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c.f.</a:t>
            </a:r>
            <a:r>
              <a:rPr lang="en-US" altLang="ja-JP" dirty="0" smtClean="0"/>
              <a:t> 3NA(</a:t>
            </a:r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pn</a:t>
            </a:r>
            <a:r>
              <a:rPr lang="en-US" altLang="ja-JP" dirty="0" smtClean="0"/>
              <a:t>):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55" y="4973104"/>
            <a:ext cx="2450329" cy="64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テキスト ボックス 66"/>
          <p:cNvSpPr txBox="1"/>
          <p:nvPr/>
        </p:nvSpPr>
        <p:spPr>
          <a:xfrm>
            <a:off x="-508" y="755412"/>
            <a:ext cx="347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</a:t>
            </a:r>
            <a:r>
              <a:rPr lang="da-DK" altLang="ja-JP" b="1" dirty="0" smtClean="0"/>
              <a:t>Sada et </a:t>
            </a:r>
            <a:r>
              <a:rPr lang="da-DK" altLang="ja-JP" b="1" dirty="0"/>
              <a:t>al., PTEP (</a:t>
            </a:r>
            <a:r>
              <a:rPr lang="da-DK" altLang="ja-JP" b="1" dirty="0" smtClean="0"/>
              <a:t>2016) 051D01</a:t>
            </a:r>
            <a:r>
              <a:rPr lang="da-DK" altLang="ja-JP" b="1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82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872716"/>
            <a:ext cx="6135624" cy="59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Exclusive </a:t>
            </a:r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 err="1"/>
              <a:t>p</a:t>
            </a:r>
            <a:r>
              <a:rPr lang="en-US" altLang="ja-JP" b="1" dirty="0"/>
              <a:t>)n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1980" y="980728"/>
            <a:ext cx="475202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b="1" dirty="0" smtClean="0"/>
              <a:t>A bump structure exists near the K-pp threshold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b="1" i="1" dirty="0" smtClean="0">
                <a:solidFill>
                  <a:srgbClr val="FF0000"/>
                </a:solidFill>
              </a:rPr>
              <a:t>Prefers Smaller momentum transfer to </a:t>
            </a:r>
            <a:r>
              <a:rPr kumimoji="1" lang="en-US" altLang="ja-JP" sz="2800" b="1" i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800" b="1" i="1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(</a:t>
            </a:r>
            <a:r>
              <a:rPr lang="en-US" altLang="ja-JP" sz="2000" b="1" i="1" dirty="0">
                <a:solidFill>
                  <a:srgbClr val="FF0000"/>
                </a:solidFill>
              </a:rPr>
              <a:t>0.8&lt;</a:t>
            </a:r>
            <a:r>
              <a:rPr lang="en-US" altLang="ja-JP" sz="2000" b="1" i="1" dirty="0" err="1">
                <a:solidFill>
                  <a:srgbClr val="FF0000"/>
                </a:solidFill>
              </a:rPr>
              <a:t>cos</a:t>
            </a:r>
            <a:r>
              <a:rPr lang="en-US" altLang="ja-JP" sz="2000" b="1" i="1" dirty="0" err="1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altLang="ja-JP" sz="2000" b="1" i="1" baseline="30000" dirty="0" err="1">
                <a:solidFill>
                  <a:srgbClr val="FF0000"/>
                </a:solidFill>
              </a:rPr>
              <a:t>CM</a:t>
            </a:r>
            <a:r>
              <a:rPr lang="en-US" altLang="ja-JP" sz="2000" b="1" i="1" baseline="-25000" dirty="0" err="1">
                <a:solidFill>
                  <a:srgbClr val="FF0000"/>
                </a:solidFill>
              </a:rPr>
              <a:t>n</a:t>
            </a:r>
            <a:r>
              <a:rPr lang="en-US" altLang="ja-JP" sz="2000" b="1" i="1" dirty="0">
                <a:solidFill>
                  <a:srgbClr val="FF0000"/>
                </a:solidFill>
              </a:rPr>
              <a:t>) 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36196" y="2816932"/>
            <a:ext cx="2807804" cy="194421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S=-1 </a:t>
            </a:r>
            <a:r>
              <a:rPr lang="en-US" altLang="ja-JP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dibaryon</a:t>
            </a:r>
            <a:r>
              <a:rPr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ja-JP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*N? 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altLang="ja-JP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6437840"/>
            <a:ext cx="347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</a:t>
            </a:r>
            <a:r>
              <a:rPr lang="da-DK" altLang="ja-JP" b="1" dirty="0" smtClean="0"/>
              <a:t>Sada et </a:t>
            </a:r>
            <a:r>
              <a:rPr lang="da-DK" altLang="ja-JP" b="1" dirty="0"/>
              <a:t>al., PTEP (</a:t>
            </a:r>
            <a:r>
              <a:rPr lang="da-DK" altLang="ja-JP" b="1" dirty="0" smtClean="0"/>
              <a:t>2016) 051D01</a:t>
            </a:r>
            <a:r>
              <a:rPr lang="da-DK" altLang="ja-JP" b="1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79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86" y="880516"/>
            <a:ext cx="5972918" cy="59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Assuming a </a:t>
            </a:r>
            <a:r>
              <a:rPr lang="en-US" altLang="ja-JP" b="1" dirty="0" err="1" smtClean="0"/>
              <a:t>Breit</a:t>
            </a:r>
            <a:r>
              <a:rPr lang="en-US" altLang="ja-JP" b="1" dirty="0" smtClean="0"/>
              <a:t>-Wigner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1980" y="1448780"/>
            <a:ext cx="464299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Symbol" panose="05050102010706020507" pitchFamily="18" charset="2"/>
              </a:rPr>
              <a:t>c</a:t>
            </a:r>
            <a:r>
              <a:rPr lang="el-GR" altLang="ja-JP" sz="2800" dirty="0" smtClean="0"/>
              <a:t>2-</a:t>
            </a:r>
            <a:r>
              <a:rPr lang="en-US" altLang="ja-JP" sz="2800" b="1" dirty="0" smtClean="0"/>
              <a:t>test </a:t>
            </a:r>
            <a:r>
              <a:rPr lang="en-US" altLang="ja-JP" sz="2800" b="1" dirty="0"/>
              <a:t>with pole &amp; 3NA(</a:t>
            </a:r>
            <a:r>
              <a:rPr lang="en-US" altLang="ja-JP" sz="2800" b="1" dirty="0" err="1"/>
              <a:t>Ypn</a:t>
            </a:r>
            <a:r>
              <a:rPr lang="en-US" altLang="ja-JP" sz="2800" b="1" dirty="0"/>
              <a:t>)</a:t>
            </a:r>
          </a:p>
          <a:p>
            <a:pPr marL="358775"/>
            <a:r>
              <a:rPr lang="en-US" altLang="ja-JP" sz="2800" dirty="0"/>
              <a:t>– </a:t>
            </a:r>
            <a:r>
              <a:rPr lang="en-US" altLang="ja-JP" sz="2800" b="1" dirty="0"/>
              <a:t>S-wave </a:t>
            </a:r>
            <a:r>
              <a:rPr lang="en-US" altLang="ja-JP" sz="2800" b="1" dirty="0" err="1"/>
              <a:t>Breit</a:t>
            </a:r>
            <a:r>
              <a:rPr lang="en-US" altLang="ja-JP" sz="2800" b="1" dirty="0"/>
              <a:t>-Wigner pole</a:t>
            </a:r>
          </a:p>
          <a:p>
            <a:pPr marL="358775"/>
            <a:r>
              <a:rPr lang="en-US" altLang="ja-JP" sz="2800" dirty="0"/>
              <a:t>– </a:t>
            </a:r>
            <a:r>
              <a:rPr lang="en-US" altLang="ja-JP" sz="2800" b="1" dirty="0"/>
              <a:t>w/ Gaussian form-factor</a:t>
            </a:r>
            <a:endParaRPr kumimoji="1" lang="ja-JP" altLang="en-US" sz="2800" i="1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85" y="872716"/>
            <a:ext cx="6413500" cy="5524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788024" y="6437840"/>
            <a:ext cx="347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</a:t>
            </a:r>
            <a:r>
              <a:rPr lang="da-DK" altLang="ja-JP" b="1" dirty="0" smtClean="0"/>
              <a:t>Sada et </a:t>
            </a:r>
            <a:r>
              <a:rPr lang="da-DK" altLang="ja-JP" b="1" dirty="0"/>
              <a:t>al., PTEP (</a:t>
            </a:r>
            <a:r>
              <a:rPr lang="da-DK" altLang="ja-JP" b="1" dirty="0" smtClean="0"/>
              <a:t>2016) 051D01</a:t>
            </a:r>
            <a:r>
              <a:rPr lang="da-DK" altLang="ja-JP" b="1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92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3224100" y="4175541"/>
            <a:ext cx="2644044" cy="2581091"/>
            <a:chOff x="4051670" y="1686374"/>
            <a:chExt cx="4642447" cy="528282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4481" t="37063" r="4669"/>
            <a:stretch>
              <a:fillRect/>
            </a:stretch>
          </p:blipFill>
          <p:spPr bwMode="auto">
            <a:xfrm>
              <a:off x="4116147" y="1686374"/>
              <a:ext cx="4577970" cy="528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051670" y="2152504"/>
              <a:ext cx="1787404" cy="115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solidFill>
                    <a:srgbClr val="FF3300"/>
                  </a:solidFill>
                  <a:sym typeface="Symbol" pitchFamily="18" charset="2"/>
                </a:rPr>
                <a:t></a:t>
              </a:r>
              <a:r>
                <a:rPr lang="ja-JP" altLang="en-US" sz="2400" dirty="0">
                  <a:solidFill>
                    <a:srgbClr val="FF3300"/>
                  </a:solidFill>
                </a:rPr>
                <a:t>ＫＮ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6764507" y="1778393"/>
              <a:ext cx="1542394" cy="1150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dirty="0" err="1">
                  <a:solidFill>
                    <a:srgbClr val="FF3300"/>
                  </a:solidFill>
                  <a:latin typeface="Symbol" pitchFamily="18" charset="2"/>
                </a:rPr>
                <a:t>pS</a:t>
              </a:r>
              <a:endParaRPr lang="en-US" altLang="ja-JP" sz="2400" dirty="0">
                <a:solidFill>
                  <a:srgbClr val="FF3300"/>
                </a:solidFill>
                <a:latin typeface="Symbol" pitchFamily="18" charset="2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sz="4000" b="1" dirty="0" err="1" smtClean="0"/>
              <a:t>K</a:t>
            </a:r>
            <a:r>
              <a:rPr lang="en-US" altLang="ja-JP" sz="4000" b="1" baseline="30000" dirty="0" err="1" smtClean="0"/>
              <a:t>bar</a:t>
            </a:r>
            <a:r>
              <a:rPr lang="en-US" altLang="ja-JP" sz="4000" b="1" dirty="0" err="1" smtClean="0"/>
              <a:t>N</a:t>
            </a:r>
            <a:r>
              <a:rPr lang="en-US" altLang="ja-JP" b="1" dirty="0" smtClean="0"/>
              <a:t> interaction</a:t>
            </a:r>
            <a:r>
              <a:rPr lang="en-US" altLang="ja-JP" sz="3600" b="1" dirty="0" smtClean="0"/>
              <a:t> </a:t>
            </a:r>
            <a:r>
              <a:rPr lang="en-US" altLang="ja-JP" sz="2700" b="1" dirty="0" smtClean="0"/>
              <a:t>- A good probe for low-energy QCD </a:t>
            </a:r>
            <a:endParaRPr kumimoji="1" lang="ja-JP" altLang="en-US" sz="22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1835696" y="808057"/>
            <a:ext cx="4968552" cy="3413031"/>
            <a:chOff x="0" y="3455712"/>
            <a:chExt cx="4968552" cy="34130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1"/>
            <a:stretch/>
          </p:blipFill>
          <p:spPr bwMode="auto">
            <a:xfrm>
              <a:off x="0" y="3603673"/>
              <a:ext cx="4968552" cy="326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99592" y="3455712"/>
              <a:ext cx="38266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 err="1" smtClean="0"/>
                <a:t>S.Ohnish</a:t>
              </a:r>
              <a:r>
                <a:rPr lang="en-US" altLang="ja-JP" dirty="0" smtClean="0"/>
                <a:t> </a:t>
              </a:r>
              <a:r>
                <a:rPr lang="en-US" altLang="ja-JP" dirty="0"/>
                <a:t>et al</a:t>
              </a:r>
              <a:r>
                <a:rPr lang="en-US" altLang="ja-JP" dirty="0" smtClean="0"/>
                <a:t>.,PRC93(2016)</a:t>
              </a:r>
              <a:r>
                <a:rPr lang="en-US" altLang="ja-JP" dirty="0"/>
                <a:t> 025207</a:t>
              </a:r>
              <a:endParaRPr lang="en-US" altLang="ja-JP" dirty="0" smtClean="0"/>
            </a:p>
          </p:txBody>
        </p:sp>
        <p:cxnSp>
          <p:nvCxnSpPr>
            <p:cNvPr id="13" name="直線コネクタ 12"/>
            <p:cNvCxnSpPr/>
            <p:nvPr/>
          </p:nvCxnSpPr>
          <p:spPr>
            <a:xfrm flipV="1">
              <a:off x="3852428" y="4683793"/>
              <a:ext cx="0" cy="136815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3528392" y="4417247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kumimoji="1" lang="en-US" altLang="ja-JP" sz="1600" b="1" i="1" baseline="30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</a:t>
              </a:r>
              <a:r>
                <a:rPr kumimoji="1" lang="en-US" altLang="ja-JP" sz="16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kumimoji="1" lang="ja-JP" alt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/>
          <a:srcRect r="50000"/>
          <a:stretch/>
        </p:blipFill>
        <p:spPr bwMode="auto">
          <a:xfrm>
            <a:off x="263162" y="3537012"/>
            <a:ext cx="1918018" cy="32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 descr="C:\Users\sakuma\Desktop\図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15" y="4797152"/>
            <a:ext cx="1884397" cy="9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259632" y="5572929"/>
                <a:ext cx="133209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/>
                        </a:rPr>
                        <m:t>𝐼</m:t>
                      </m:r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1400" b="0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𝑃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572929"/>
                <a:ext cx="1332096" cy="4956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5984771" y="3897052"/>
            <a:ext cx="3113233" cy="2881550"/>
            <a:chOff x="4896036" y="2312876"/>
            <a:chExt cx="4095750" cy="37909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036" y="2312876"/>
              <a:ext cx="4095750" cy="379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7452320" y="2780928"/>
              <a:ext cx="1152128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333930" y="3117738"/>
            <a:ext cx="273857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M. Bazzi et al.,</a:t>
            </a:r>
          </a:p>
          <a:p>
            <a:pPr algn="ctr" defTabSz="914400"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(SIDDHARTA Coll.),</a:t>
            </a:r>
          </a:p>
          <a:p>
            <a:pPr algn="ctr" defTabSz="914400"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Phys. Lett. B704(2011)113</a:t>
            </a:r>
            <a:r>
              <a:rPr lang="it-IT" altLang="it-IT" dirty="0" smtClean="0">
                <a:latin typeface="+mn-lt"/>
              </a:rPr>
              <a:t> 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5724128" y="2174207"/>
            <a:ext cx="112573" cy="114678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>
            <a:glow rad="152400">
              <a:srgbClr val="00B050">
                <a:alpha val="40000"/>
              </a:srgb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3224100" y="2174207"/>
            <a:ext cx="2392016" cy="1146781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glow rad="228600">
              <a:srgbClr val="92D050">
                <a:alpha val="40000"/>
              </a:srgbClr>
            </a:glow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83868" y="1808820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b="1" dirty="0" smtClean="0">
                <a:solidFill>
                  <a:schemeClr val="bg1"/>
                </a:solidFill>
              </a:rPr>
              <a:t>?</a:t>
            </a:r>
            <a:endParaRPr kumimoji="1" lang="ja-JP" altLang="en-US" sz="11500" b="1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5811857" y="3117738"/>
            <a:ext cx="1729530" cy="1326656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4420108" y="3117738"/>
            <a:ext cx="943980" cy="138394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2181180" y="3117738"/>
            <a:ext cx="2138792" cy="1102762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角丸四角形 2056"/>
          <p:cNvSpPr/>
          <p:nvPr/>
        </p:nvSpPr>
        <p:spPr>
          <a:xfrm>
            <a:off x="95315" y="3429000"/>
            <a:ext cx="2784497" cy="3386609"/>
          </a:xfrm>
          <a:prstGeom prst="roundRect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87887" y="1544595"/>
            <a:ext cx="221727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/>
              <a:t>Calculation on</a:t>
            </a:r>
          </a:p>
          <a:p>
            <a:pPr algn="ctr"/>
            <a:r>
              <a:rPr lang="en-US" altLang="ja-JP" sz="2400" b="1" dirty="0" err="1" smtClean="0"/>
              <a:t>K</a:t>
            </a:r>
            <a:r>
              <a:rPr lang="en-US" altLang="ja-JP" sz="2400" b="1" baseline="30000" dirty="0" err="1" smtClean="0"/>
              <a:t>bar</a:t>
            </a:r>
            <a:r>
              <a:rPr lang="en-US" altLang="ja-JP" sz="2400" b="1" dirty="0" err="1" smtClean="0"/>
              <a:t>N</a:t>
            </a:r>
            <a:r>
              <a:rPr lang="en-US" altLang="ja-JP" sz="2400" b="1" dirty="0" smtClean="0"/>
              <a:t> amplitude</a:t>
            </a:r>
          </a:p>
          <a:p>
            <a:pPr algn="ctr"/>
            <a:r>
              <a:rPr lang="en-US" altLang="ja-JP" sz="2400" b="1" dirty="0" smtClean="0"/>
              <a:t> </a:t>
            </a:r>
            <a:r>
              <a:rPr lang="en-US" altLang="ja-JP" sz="2400" b="1" dirty="0"/>
              <a:t>in </a:t>
            </a:r>
            <a:r>
              <a:rPr lang="en-US" altLang="ja-JP" sz="2400" b="1" dirty="0" smtClean="0"/>
              <a:t>I </a:t>
            </a:r>
            <a:r>
              <a:rPr lang="en-US" altLang="ja-JP" sz="2400" b="1" dirty="0"/>
              <a:t>= 0</a:t>
            </a:r>
            <a:endParaRPr kumimoji="1" lang="ja-JP" altLang="en-US" sz="24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345594" y="6057292"/>
            <a:ext cx="2606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i="1" dirty="0" smtClean="0">
                <a:solidFill>
                  <a:srgbClr val="FF0000"/>
                </a:solidFill>
              </a:rPr>
              <a:t>expected to be produced </a:t>
            </a:r>
            <a:r>
              <a:rPr lang="en-US" altLang="ja-JP" sz="1600" i="1" dirty="0">
                <a:solidFill>
                  <a:srgbClr val="FF0000"/>
                </a:solidFill>
              </a:rPr>
              <a:t>as </a:t>
            </a:r>
            <a:r>
              <a:rPr lang="en-US" altLang="ja-JP" sz="1600" i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en-US" altLang="ja-JP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 </a:t>
            </a:r>
            <a:r>
              <a:rPr lang="en-US" altLang="ja-JP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doorway</a:t>
            </a:r>
            <a:endParaRPr lang="ja-JP" alt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Assuming a </a:t>
            </a:r>
            <a:r>
              <a:rPr lang="en-US" altLang="ja-JP" b="1" dirty="0" err="1" smtClean="0"/>
              <a:t>Breit</a:t>
            </a:r>
            <a:r>
              <a:rPr lang="en-US" altLang="ja-JP" b="1" dirty="0" smtClean="0"/>
              <a:t>-Wigner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7460"/>
            <a:ext cx="8777527" cy="7560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348880"/>
            <a:ext cx="7380820" cy="301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511660" y="5464385"/>
            <a:ext cx="60594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B.E = 15</a:t>
            </a:r>
            <a:r>
              <a:rPr kumimoji="1" lang="en-US" altLang="ja-JP" sz="2800" b="1" baseline="30000" dirty="0" smtClean="0"/>
              <a:t>+6</a:t>
            </a:r>
            <a:r>
              <a:rPr kumimoji="1" lang="en-US" altLang="ja-JP" sz="2800" b="1" baseline="-25000" dirty="0" smtClean="0"/>
              <a:t>-8</a:t>
            </a:r>
            <a:r>
              <a:rPr kumimoji="1" lang="en-US" altLang="ja-JP" sz="2800" b="1" dirty="0" smtClean="0"/>
              <a:t>     (stat.) ± 12(syst.) MeV/c</a:t>
            </a:r>
            <a:r>
              <a:rPr kumimoji="1" lang="en-US" altLang="ja-JP" sz="2800" b="1" baseline="30000" dirty="0" smtClean="0"/>
              <a:t>2</a:t>
            </a:r>
          </a:p>
          <a:p>
            <a:pPr marL="457200" indent="-457200">
              <a:buFont typeface="Symbol"/>
              <a:buChar char="G"/>
            </a:pPr>
            <a:r>
              <a:rPr lang="en-US" altLang="ja-JP" sz="2800" b="1" dirty="0" smtClean="0"/>
              <a:t> = 110</a:t>
            </a:r>
            <a:r>
              <a:rPr lang="en-US" altLang="ja-JP" sz="2800" b="1" baseline="30000" dirty="0" smtClean="0"/>
              <a:t>+19</a:t>
            </a:r>
            <a:r>
              <a:rPr lang="en-US" altLang="ja-JP" sz="2800" b="1" baseline="-25000" dirty="0" smtClean="0"/>
              <a:t>-17</a:t>
            </a:r>
            <a:r>
              <a:rPr lang="en-US" altLang="ja-JP" sz="2800" b="1" dirty="0" smtClean="0"/>
              <a:t>(stat.) ± 27(syst.) MeV/c</a:t>
            </a:r>
            <a:r>
              <a:rPr lang="en-US" altLang="ja-JP" sz="2800" b="1" baseline="30000" dirty="0" smtClean="0"/>
              <a:t>2</a:t>
            </a:r>
          </a:p>
          <a:p>
            <a:r>
              <a:rPr kumimoji="1" lang="en-US" altLang="ja-JP" sz="2800" b="1" dirty="0" smtClean="0"/>
              <a:t>Q   = 400</a:t>
            </a:r>
            <a:r>
              <a:rPr kumimoji="1" lang="en-US" altLang="ja-JP" sz="2800" b="1" baseline="30000" dirty="0" smtClean="0"/>
              <a:t>+60</a:t>
            </a:r>
            <a:r>
              <a:rPr kumimoji="1" lang="en-US" altLang="ja-JP" sz="2800" b="1" baseline="-25000" dirty="0" smtClean="0"/>
              <a:t>-40</a:t>
            </a:r>
            <a:r>
              <a:rPr kumimoji="1" lang="en-US" altLang="ja-JP" sz="2800" b="1" dirty="0" smtClean="0"/>
              <a:t> MeV/c</a:t>
            </a:r>
            <a:endParaRPr kumimoji="1" lang="ja-JP" altLang="en-US" sz="28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91680" y="190754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phase space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12981" y="1907540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Breit</a:t>
            </a:r>
            <a:r>
              <a:rPr kumimoji="1" lang="en-US" altLang="ja-JP" dirty="0" smtClean="0"/>
              <a:t>-Wigner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1898248"/>
            <a:ext cx="124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form factor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2120" y="800708"/>
            <a:ext cx="347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</a:t>
            </a:r>
            <a:r>
              <a:rPr lang="da-DK" altLang="ja-JP" b="1" dirty="0" smtClean="0"/>
              <a:t>Sada et </a:t>
            </a:r>
            <a:r>
              <a:rPr lang="da-DK" altLang="ja-JP" b="1" dirty="0"/>
              <a:t>al., PTEP (</a:t>
            </a:r>
            <a:r>
              <a:rPr lang="da-DK" altLang="ja-JP" b="1" dirty="0" smtClean="0"/>
              <a:t>2016) 051D01</a:t>
            </a:r>
            <a:r>
              <a:rPr lang="da-DK" altLang="ja-JP" b="1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5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3149"/>
            <a:ext cx="4606363" cy="32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58" y="3541837"/>
            <a:ext cx="4502141" cy="330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 Theoretical Interpretation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59" y="1016732"/>
            <a:ext cx="4571838" cy="1027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73500" y="1127721"/>
            <a:ext cx="367786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Chiral unitary approach</a:t>
            </a:r>
            <a:endParaRPr kumimoji="1" lang="ja-JP" altLang="en-US" sz="2800" b="1" dirty="0"/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6725028" y="4138061"/>
            <a:ext cx="0" cy="2598513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6200000">
            <a:off x="6108128" y="6196059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48" y="2213181"/>
            <a:ext cx="1363235" cy="1647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4427984" y="2611969"/>
            <a:ext cx="1737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endParaRPr lang="en-US" altLang="ja-JP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bound-state</a:t>
            </a:r>
            <a:endParaRPr lang="en-US" altLang="ja-JP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77298" y="2312876"/>
            <a:ext cx="1774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quasi-elastic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scattering</a:t>
            </a:r>
            <a:endParaRPr kumimoji="1" lang="ja-JP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直線矢印コネクタ 24"/>
          <p:cNvCxnSpPr>
            <a:stCxn id="29" idx="2"/>
          </p:cNvCxnSpPr>
          <p:nvPr/>
        </p:nvCxnSpPr>
        <p:spPr>
          <a:xfrm>
            <a:off x="5296812" y="3442966"/>
            <a:ext cx="1120855" cy="148194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30" idx="2"/>
          </p:cNvCxnSpPr>
          <p:nvPr/>
        </p:nvCxnSpPr>
        <p:spPr>
          <a:xfrm flipH="1">
            <a:off x="7029735" y="3513205"/>
            <a:ext cx="1234857" cy="146396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-508" y="861174"/>
            <a:ext cx="454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err="1" smtClean="0"/>
              <a:t>Sekihara</a:t>
            </a:r>
            <a:r>
              <a:rPr kumimoji="1" lang="en-US" altLang="ja-JP" sz="2000" b="1" i="1" dirty="0" smtClean="0"/>
              <a:t>, </a:t>
            </a:r>
            <a:r>
              <a:rPr kumimoji="1" lang="en-US" altLang="ja-JP" sz="2000" b="1" i="1" dirty="0" err="1" smtClean="0"/>
              <a:t>Oset</a:t>
            </a:r>
            <a:r>
              <a:rPr kumimoji="1" lang="en-US" altLang="ja-JP" sz="2000" b="1" i="1" dirty="0" smtClean="0"/>
              <a:t>, Ramos, </a:t>
            </a:r>
            <a:r>
              <a:rPr lang="en-US" altLang="ja-JP" sz="2000" b="1" i="1" dirty="0"/>
              <a:t>arXiv:1607.02058</a:t>
            </a:r>
            <a:endParaRPr kumimoji="1" lang="ja-JP" altLang="en-US" sz="2000" b="1" i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99" y="2189670"/>
            <a:ext cx="1330835" cy="1647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54477" y="2394272"/>
            <a:ext cx="1861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Uncorrelated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</p:txBody>
      </p:sp>
      <p:cxnSp>
        <p:nvCxnSpPr>
          <p:cNvPr id="32" name="直線矢印コネクタ 31"/>
          <p:cNvCxnSpPr>
            <a:stCxn id="31" idx="2"/>
          </p:cNvCxnSpPr>
          <p:nvPr/>
        </p:nvCxnSpPr>
        <p:spPr>
          <a:xfrm>
            <a:off x="984988" y="3594601"/>
            <a:ext cx="1427445" cy="9865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122215" y="1614937"/>
            <a:ext cx="2473691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7030A0"/>
                </a:solidFill>
              </a:rPr>
              <a:t>Sekihara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Tue. A-1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5127224" y="1654352"/>
            <a:ext cx="1652941" cy="10545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2373698" y="4135217"/>
            <a:ext cx="0" cy="2598513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 rot="16200000">
            <a:off x="1756798" y="6193215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29535" y="4396752"/>
            <a:ext cx="9589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B=16MeV</a:t>
            </a:r>
          </a:p>
          <a:p>
            <a:r>
              <a:rPr lang="en-US" altLang="ja-JP" sz="1400" b="1" dirty="0" smtClean="0">
                <a:latin typeface="Symbol" panose="05050102010706020507" pitchFamily="18" charset="2"/>
              </a:rPr>
              <a:t>G</a:t>
            </a:r>
            <a:r>
              <a:rPr lang="en-US" altLang="ja-JP" sz="1400" b="1" dirty="0" smtClean="0"/>
              <a:t>=72 MeV</a:t>
            </a:r>
            <a:endParaRPr kumimoji="1" lang="ja-JP" altLang="en-US" sz="1400" b="1" dirty="0"/>
          </a:p>
        </p:txBody>
      </p:sp>
      <p:sp>
        <p:nvSpPr>
          <p:cNvPr id="2053" name="テキスト ボックス 2052"/>
          <p:cNvSpPr txBox="1"/>
          <p:nvPr/>
        </p:nvSpPr>
        <p:spPr>
          <a:xfrm>
            <a:off x="7497787" y="4771020"/>
            <a:ext cx="1316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Opt.A</a:t>
            </a:r>
            <a:r>
              <a:rPr kumimoji="1" lang="en-US" altLang="ja-JP" sz="1400" dirty="0" smtClean="0"/>
              <a:t> (Watson)</a:t>
            </a:r>
            <a:endParaRPr kumimoji="1"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166203" y="4747285"/>
            <a:ext cx="1316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Opt.A</a:t>
            </a:r>
            <a:r>
              <a:rPr kumimoji="1" lang="en-US" altLang="ja-JP" sz="1400" dirty="0" smtClean="0"/>
              <a:t> (Watson)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589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46856" y="1273324"/>
            <a:ext cx="8229600" cy="1579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800" b="1" dirty="0" smtClean="0"/>
              <a:t>E15-2</a:t>
            </a:r>
            <a:r>
              <a:rPr lang="en-US" altLang="ja-JP" sz="4800" b="1" baseline="30000" dirty="0" smtClean="0"/>
              <a:t>nd</a:t>
            </a:r>
            <a:r>
              <a:rPr lang="en-US" altLang="ja-JP" sz="4800" b="1" dirty="0" smtClean="0"/>
              <a:t> Experiment</a:t>
            </a:r>
            <a:br>
              <a:rPr lang="en-US" altLang="ja-JP" sz="4800" b="1" dirty="0" smtClean="0"/>
            </a:br>
            <a:r>
              <a:rPr lang="en-US" altLang="ja-JP" sz="3600" b="1" dirty="0" smtClean="0"/>
              <a:t>--- </a:t>
            </a:r>
            <a:r>
              <a:rPr lang="en-US" altLang="ja-JP" sz="3600" b="1" i="1" dirty="0" smtClean="0"/>
              <a:t>completed </a:t>
            </a:r>
            <a:r>
              <a:rPr lang="en-US" altLang="ja-JP" sz="3600" b="1" i="1" dirty="0"/>
              <a:t>in Dec. </a:t>
            </a:r>
            <a:r>
              <a:rPr lang="en-US" altLang="ja-JP" sz="3600" b="1" i="1" dirty="0" smtClean="0"/>
              <a:t>2015</a:t>
            </a:r>
            <a:r>
              <a:rPr lang="en-US" altLang="ja-JP" sz="3600" b="1" dirty="0"/>
              <a:t> </a:t>
            </a:r>
            <a:r>
              <a:rPr lang="en-US" altLang="ja-JP" sz="3600" b="1" dirty="0" smtClean="0"/>
              <a:t>---</a:t>
            </a:r>
            <a:endParaRPr kumimoji="1" lang="ja-JP" altLang="en-US" sz="3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556" y="431957"/>
            <a:ext cx="795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structure observed in E15</a:t>
            </a:r>
            <a:r>
              <a:rPr kumimoji="1" lang="en-US" altLang="ja-JP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data?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926232"/>
              </p:ext>
            </p:extLst>
          </p:nvPr>
        </p:nvGraphicFramePr>
        <p:xfrm>
          <a:off x="1223628" y="3455712"/>
          <a:ext cx="6588732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6244"/>
                <a:gridCol w="2196244"/>
                <a:gridCol w="219624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E15-1</a:t>
                      </a:r>
                      <a:r>
                        <a:rPr kumimoji="1" lang="en-US" altLang="ja-JP" sz="2400" baseline="30000" dirty="0" smtClean="0"/>
                        <a:t>st</a:t>
                      </a:r>
                      <a:r>
                        <a:rPr kumimoji="1" lang="en-US" altLang="ja-JP" sz="2400" dirty="0" smtClean="0"/>
                        <a:t> in 2013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E15-2</a:t>
                      </a:r>
                      <a:r>
                        <a:rPr kumimoji="1" lang="en-US" altLang="ja-JP" sz="2400" baseline="30000" dirty="0" smtClean="0"/>
                        <a:t>nd</a:t>
                      </a:r>
                      <a:r>
                        <a:rPr kumimoji="1" lang="en-US" altLang="ja-JP" sz="2400" dirty="0" smtClean="0"/>
                        <a:t> in 2015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data-taking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 days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 weeks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(K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smtClean="0"/>
                        <a:t>,n)</a:t>
                      </a:r>
                      <a:endParaRPr kumimoji="1" lang="ja-JP" alt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~7 times more data</a:t>
                      </a:r>
                      <a:endParaRPr kumimoji="1" lang="ja-JP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(K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smtClean="0"/>
                        <a:t>,</a:t>
                      </a:r>
                      <a:r>
                        <a:rPr kumimoji="1" lang="en-US" altLang="ja-JP" sz="2400" dirty="0" err="1" smtClean="0">
                          <a:latin typeface="Symbol" panose="05050102010706020507" pitchFamily="18" charset="2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</a:t>
                      </a:r>
                      <a:r>
                        <a:rPr kumimoji="1" lang="en-US" altLang="ja-JP" sz="2400" dirty="0" err="1" smtClean="0"/>
                        <a:t>p</a:t>
                      </a:r>
                      <a:r>
                        <a:rPr kumimoji="1" lang="en-US" altLang="ja-JP" sz="2400" dirty="0" smtClean="0"/>
                        <a:t>)</a:t>
                      </a:r>
                      <a:endParaRPr kumimoji="1" lang="ja-JP" alt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~30 times</a:t>
                      </a:r>
                      <a:r>
                        <a:rPr kumimoji="1" lang="en-US" altLang="ja-JP" sz="2400" baseline="0" dirty="0" smtClean="0"/>
                        <a:t> more data*</a:t>
                      </a:r>
                      <a:endParaRPr kumimoji="1" lang="ja-JP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419872" y="5291916"/>
            <a:ext cx="449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 dedicated trigger was introduced for (K-,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44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830490"/>
            <a:ext cx="4005332" cy="400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37120"/>
            <a:ext cx="4032000" cy="403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017" y="872716"/>
            <a:ext cx="5934315" cy="210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53751"/>
            <a:ext cx="8229600" cy="7469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b="1" dirty="0" smtClean="0"/>
              <a:t>Inclusive </a:t>
            </a:r>
            <a:r>
              <a:rPr kumimoji="1" lang="en-US" altLang="ja-JP" sz="4000" b="1" baseline="30000" dirty="0" smtClean="0"/>
              <a:t>3</a:t>
            </a:r>
            <a:r>
              <a:rPr kumimoji="1" lang="en-US" altLang="ja-JP" sz="4000" b="1" dirty="0" smtClean="0"/>
              <a:t>He(K</a:t>
            </a:r>
            <a:r>
              <a:rPr kumimoji="1" lang="en-US" altLang="ja-JP" sz="4000" b="1" baseline="30000" dirty="0" smtClean="0"/>
              <a:t>-</a:t>
            </a:r>
            <a:r>
              <a:rPr kumimoji="1" lang="en-US" altLang="ja-JP" sz="4000" b="1" dirty="0" smtClean="0"/>
              <a:t>,</a:t>
            </a:r>
            <a:r>
              <a:rPr kumimoji="1" lang="en-US" altLang="ja-JP" sz="4000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4000" b="1" dirty="0" err="1" smtClean="0"/>
              <a:t>p</a:t>
            </a:r>
            <a:r>
              <a:rPr kumimoji="1" lang="en-US" altLang="ja-JP" sz="4000" b="1" dirty="0" smtClean="0"/>
              <a:t>)X</a:t>
            </a:r>
            <a:endParaRPr kumimoji="1" lang="ja-JP" altLang="en-US" sz="40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75856" y="1088740"/>
            <a:ext cx="1023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</a:t>
            </a:r>
            <a:endParaRPr kumimoji="1" lang="ja-JP" alt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7824" y="3321858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r>
              <a:rPr kumimoji="1" lang="en-US" altLang="ja-JP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</a:t>
            </a:r>
            <a:endParaRPr kumimoji="1" lang="ja-JP" altLang="en-US" sz="3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18"/>
          <p:cNvSpPr txBox="1"/>
          <p:nvPr/>
        </p:nvSpPr>
        <p:spPr>
          <a:xfrm rot="16200000">
            <a:off x="1917585" y="431922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84068" y="4617132"/>
            <a:ext cx="92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70C0"/>
                </a:solidFill>
              </a:rPr>
              <a:t>miss. n</a:t>
            </a:r>
          </a:p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</a:rPr>
              <a:t>(</a:t>
            </a:r>
            <a:r>
              <a:rPr kumimoji="1" lang="en-US" altLang="ja-JP" sz="2000" b="1" dirty="0" err="1" smtClean="0">
                <a:solidFill>
                  <a:srgbClr val="0070C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2000" b="1" dirty="0" err="1" smtClean="0">
                <a:solidFill>
                  <a:srgbClr val="0070C0"/>
                </a:solidFill>
              </a:rPr>
              <a:t>p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48064" y="3897052"/>
            <a:ext cx="1047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</a:rPr>
              <a:t>miss.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n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</a:rPr>
              <a:t>(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p)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7" name="カギ線コネクタ 6"/>
          <p:cNvCxnSpPr/>
          <p:nvPr/>
        </p:nvCxnSpPr>
        <p:spPr>
          <a:xfrm rot="16200000" flipH="1">
            <a:off x="6063791" y="5016606"/>
            <a:ext cx="353944" cy="262880"/>
          </a:xfrm>
          <a:prstGeom prst="bentConnector3">
            <a:avLst>
              <a:gd name="adj1" fmla="val -2844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カギ線コネクタ 17"/>
          <p:cNvCxnSpPr>
            <a:stCxn id="10" idx="3"/>
          </p:cNvCxnSpPr>
          <p:nvPr/>
        </p:nvCxnSpPr>
        <p:spPr>
          <a:xfrm>
            <a:off x="6195147" y="4250995"/>
            <a:ext cx="429081" cy="1410253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>
            <a:spLocks/>
          </p:cNvSpPr>
          <p:nvPr/>
        </p:nvSpPr>
        <p:spPr bwMode="auto">
          <a:xfrm rot="19638817">
            <a:off x="2240423" y="3984091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7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16016" y="1808820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~0.2k</a:t>
            </a:r>
            <a:endParaRPr kumimoji="1" lang="ja-JP" altLang="en-US" sz="2400" b="1" i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41405" y="5703639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~6.0k</a:t>
            </a:r>
            <a:endParaRPr kumimoji="1" lang="ja-JP" altLang="en-US" sz="2400" b="1" i="1" dirty="0"/>
          </a:p>
        </p:txBody>
      </p:sp>
      <p:sp>
        <p:nvSpPr>
          <p:cNvPr id="27" name="角丸四角形 26"/>
          <p:cNvSpPr/>
          <p:nvPr/>
        </p:nvSpPr>
        <p:spPr>
          <a:xfrm>
            <a:off x="6192180" y="5373216"/>
            <a:ext cx="396044" cy="102030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0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917" y="847725"/>
            <a:ext cx="60102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Exclusive </a:t>
            </a:r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1327" y="1538849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r>
              <a:rPr kumimoji="1" lang="en-US" altLang="ja-JP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</a:t>
            </a:r>
            <a:endParaRPr kumimoji="1" lang="ja-JP" altLang="en-US" sz="3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8"/>
          <p:cNvSpPr txBox="1"/>
          <p:nvPr/>
        </p:nvSpPr>
        <p:spPr>
          <a:xfrm rot="16200000">
            <a:off x="2207332" y="539934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2413475" y="4689140"/>
            <a:ext cx="0" cy="151216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8"/>
          <p:cNvSpPr txBox="1"/>
          <p:nvPr/>
        </p:nvSpPr>
        <p:spPr>
          <a:xfrm rot="16200000">
            <a:off x="1612032" y="541857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kumimoji="1" lang="en-US" altLang="ja-JP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+N</a:t>
            </a:r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463988" y="3429000"/>
            <a:ext cx="4644516" cy="10801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structures are seen around M[</a:t>
            </a:r>
            <a:r>
              <a:rPr lang="en-US" altLang="ja-JP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]!?</a:t>
            </a:r>
            <a:endParaRPr lang="ja-JP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5"/>
          <p:cNvSpPr>
            <a:spLocks/>
          </p:cNvSpPr>
          <p:nvPr/>
        </p:nvSpPr>
        <p:spPr bwMode="auto">
          <a:xfrm rot="19638817">
            <a:off x="872271" y="3782137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7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90" b="58069"/>
          <a:stretch/>
        </p:blipFill>
        <p:spPr bwMode="auto">
          <a:xfrm>
            <a:off x="5112060" y="836712"/>
            <a:ext cx="3996444" cy="2585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5795733" y="1289712"/>
            <a:ext cx="900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</a:t>
            </a:r>
            <a:endParaRPr kumimoji="1" lang="ja-JP" alt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67" y="4519594"/>
            <a:ext cx="3156737" cy="21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633626"/>
            <a:ext cx="2251281" cy="210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4463988" y="1052736"/>
            <a:ext cx="4612162" cy="5522692"/>
            <a:chOff x="4608005" y="908720"/>
            <a:chExt cx="4612162" cy="552269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4214" y="3231519"/>
              <a:ext cx="4115277" cy="3199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0360"/>
            <a:stretch/>
          </p:blipFill>
          <p:spPr bwMode="auto">
            <a:xfrm>
              <a:off x="4608005" y="908720"/>
              <a:ext cx="4112011" cy="256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6804249" y="3501008"/>
              <a:ext cx="241591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&lt; </a:t>
              </a:r>
              <a:r>
                <a:rPr lang="en-US" altLang="ja-JP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</a:t>
              </a:r>
              <a:r>
                <a:rPr lang="en-US" altLang="ja-JP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q</a:t>
              </a:r>
              <a:r>
                <a:rPr lang="en-US" altLang="ja-JP" sz="2800" b="1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 0.75</a:t>
              </a:r>
              <a:endPara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 flipV="1">
              <a:off x="6412026" y="1177588"/>
              <a:ext cx="0" cy="4915708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6804249" y="1177588"/>
              <a:ext cx="197188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0.75 &lt; </a:t>
              </a:r>
              <a:r>
                <a:rPr lang="en-US" altLang="ja-JP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</a:t>
              </a:r>
              <a:r>
                <a:rPr lang="en-US" altLang="ja-JP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q</a:t>
              </a:r>
              <a:r>
                <a:rPr lang="en-US" altLang="ja-JP" sz="2800" b="1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 rot="16200000">
              <a:off x="5846539" y="5571923"/>
              <a:ext cx="8242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M[</a:t>
              </a:r>
              <a:r>
                <a:rPr kumimoji="1" lang="en-US" altLang="ja-JP" sz="1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K+p+p</a:t>
              </a:r>
              <a:r>
                <a:rPr lang="en-US" altLang="ja-JP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]</a:t>
              </a:r>
              <a:endParaRPr kumimoji="1" lang="ja-JP" altLang="en-U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)n: </a:t>
            </a:r>
            <a:r>
              <a:rPr lang="en-US" altLang="ja-JP" b="1" dirty="0"/>
              <a:t>Angular </a:t>
            </a:r>
            <a:r>
              <a:rPr lang="en-US" altLang="ja-JP" b="1" dirty="0" smtClean="0"/>
              <a:t>Dependence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08" y="1052736"/>
            <a:ext cx="3572185" cy="35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線コネクタ 25"/>
          <p:cNvCxnSpPr/>
          <p:nvPr/>
        </p:nvCxnSpPr>
        <p:spPr>
          <a:xfrm flipV="1">
            <a:off x="1716651" y="1340768"/>
            <a:ext cx="0" cy="5076564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304518" y="1052736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971600" y="4221088"/>
            <a:ext cx="252028" cy="43204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375756" y="4221088"/>
            <a:ext cx="360040" cy="43204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763688" y="5157022"/>
            <a:ext cx="193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i="1" dirty="0" err="1" smtClean="0"/>
              <a:t>Sekihara</a:t>
            </a:r>
            <a:r>
              <a:rPr kumimoji="1" lang="en-US" altLang="ja-JP" sz="1400" b="1" i="1" dirty="0" smtClean="0"/>
              <a:t>, </a:t>
            </a:r>
            <a:r>
              <a:rPr kumimoji="1" lang="en-US" altLang="ja-JP" sz="1400" b="1" i="1" dirty="0" err="1" smtClean="0"/>
              <a:t>Oset</a:t>
            </a:r>
            <a:r>
              <a:rPr kumimoji="1" lang="en-US" altLang="ja-JP" sz="1400" b="1" i="1" dirty="0" smtClean="0"/>
              <a:t>, Ramos, </a:t>
            </a:r>
          </a:p>
          <a:p>
            <a:pPr algn="ctr"/>
            <a:r>
              <a:rPr lang="en-US" altLang="ja-JP" sz="1400" b="1" i="1" dirty="0" smtClean="0"/>
              <a:t>arXiv:1607.02058</a:t>
            </a:r>
            <a:endParaRPr kumimoji="1" lang="ja-JP" altLang="en-US" sz="1400" b="1" i="1" dirty="0"/>
          </a:p>
        </p:txBody>
      </p:sp>
      <p:cxnSp>
        <p:nvCxnSpPr>
          <p:cNvPr id="1028" name="直線矢印コネクタ 1027"/>
          <p:cNvCxnSpPr>
            <a:stCxn id="1031" idx="3"/>
          </p:cNvCxnSpPr>
          <p:nvPr/>
        </p:nvCxnSpPr>
        <p:spPr>
          <a:xfrm>
            <a:off x="3599892" y="1754814"/>
            <a:ext cx="1692188" cy="1800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42" idx="3"/>
          </p:cNvCxnSpPr>
          <p:nvPr/>
        </p:nvCxnSpPr>
        <p:spPr>
          <a:xfrm>
            <a:off x="3599892" y="3158970"/>
            <a:ext cx="1548172" cy="1062118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角丸四角形 1030"/>
          <p:cNvSpPr/>
          <p:nvPr/>
        </p:nvSpPr>
        <p:spPr>
          <a:xfrm>
            <a:off x="647564" y="1412776"/>
            <a:ext cx="2952328" cy="684076"/>
          </a:xfrm>
          <a:prstGeom prst="roundRect">
            <a:avLst/>
          </a:prstGeom>
          <a:noFill/>
          <a:ln w="38100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647564" y="2096852"/>
            <a:ext cx="2952328" cy="2124236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>
            <a:off x="1560758" y="2743760"/>
            <a:ext cx="60224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9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4661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10419" y="548680"/>
            <a:ext cx="689272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/>
              <a:t>More detailed analysis will be shown in</a:t>
            </a:r>
          </a:p>
          <a:p>
            <a:pPr algn="ctr"/>
            <a:endParaRPr kumimoji="1" lang="en-US" altLang="ja-JP" sz="3200" b="1" dirty="0"/>
          </a:p>
          <a:p>
            <a:pPr algn="ctr"/>
            <a:endParaRPr lang="en-US" altLang="ja-JP" sz="3200" b="1" dirty="0"/>
          </a:p>
          <a:p>
            <a:pPr algn="ctr"/>
            <a:r>
              <a:rPr kumimoji="1" lang="en-US" altLang="ja-JP" sz="2800" dirty="0" smtClean="0"/>
              <a:t>- angular dependence, decay mode, etc.</a:t>
            </a:r>
            <a:endParaRPr kumimoji="1" lang="ja-JP" altLang="en-US" sz="2800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3001516"/>
            <a:ext cx="8229600" cy="1579612"/>
          </a:xfrm>
          <a:ln cmpd="sng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kumimoji="1" lang="en-US" altLang="ja-JP" sz="4800" b="1" dirty="0" smtClean="0"/>
              <a:t>Summary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3808" y="1260049"/>
            <a:ext cx="345581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b="1" dirty="0" err="1" smtClean="0">
                <a:solidFill>
                  <a:srgbClr val="7030A0"/>
                </a:solidFill>
              </a:rPr>
              <a:t>Yamaga</a:t>
            </a:r>
            <a:r>
              <a:rPr kumimoji="1" lang="en-US" altLang="ja-JP" sz="3600" b="1" dirty="0" smtClean="0">
                <a:solidFill>
                  <a:srgbClr val="7030A0"/>
                </a:solidFill>
              </a:rPr>
              <a:t>, Tue. A-1</a:t>
            </a:r>
            <a:endParaRPr kumimoji="1" lang="ja-JP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6" y="620688"/>
            <a:ext cx="5065858" cy="48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Present Status of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896036" y="836712"/>
            <a:ext cx="4247964" cy="47525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b="1" dirty="0" smtClean="0"/>
              <a:t>Exp. </a:t>
            </a:r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CANDIDATES</a:t>
            </a:r>
          </a:p>
          <a:p>
            <a:pPr lvl="1"/>
            <a:r>
              <a:rPr lang="en-US" altLang="ja-JP" b="1" i="1" dirty="0" smtClean="0">
                <a:solidFill>
                  <a:srgbClr val="FF0000"/>
                </a:solidFill>
              </a:rPr>
              <a:t>Upper limit</a:t>
            </a:r>
          </a:p>
          <a:p>
            <a:pPr lvl="2"/>
            <a:r>
              <a:rPr lang="en-US" altLang="ja-JP" dirty="0" smtClean="0"/>
              <a:t>LEPS/HADES</a:t>
            </a:r>
          </a:p>
          <a:p>
            <a:pPr lvl="1"/>
            <a:r>
              <a:rPr lang="en-US" altLang="ja-JP" b="1" i="1" dirty="0" smtClean="0">
                <a:solidFill>
                  <a:srgbClr val="00B0F0"/>
                </a:solidFill>
              </a:rPr>
              <a:t>B.E ~ 15 MeV</a:t>
            </a:r>
          </a:p>
          <a:p>
            <a:pPr lvl="2"/>
            <a:r>
              <a:rPr kumimoji="1" lang="en-US" altLang="ja-JP" dirty="0" smtClean="0"/>
              <a:t>E15</a:t>
            </a:r>
            <a:r>
              <a:rPr kumimoji="1" lang="en-US" altLang="ja-JP" baseline="30000" dirty="0" smtClean="0"/>
              <a:t>1st</a:t>
            </a:r>
            <a:endParaRPr kumimoji="1" lang="en-US" altLang="ja-JP" baseline="30000" dirty="0"/>
          </a:p>
          <a:p>
            <a:pPr lvl="1"/>
            <a:r>
              <a:rPr lang="en-US" altLang="ja-JP" b="1" i="1" dirty="0" smtClean="0">
                <a:solidFill>
                  <a:srgbClr val="0070C0"/>
                </a:solidFill>
              </a:rPr>
              <a:t>B.E. ~ 100 MeV</a:t>
            </a:r>
          </a:p>
          <a:p>
            <a:pPr lvl="2"/>
            <a:r>
              <a:rPr kumimoji="1" lang="en-US" altLang="ja-JP" dirty="0" smtClean="0"/>
              <a:t>FINUDA/DISTO/E27</a:t>
            </a:r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b="1" dirty="0" err="1" smtClean="0"/>
              <a:t>Theor</a:t>
            </a:r>
            <a:r>
              <a:rPr kumimoji="1" lang="en-US" altLang="ja-JP" b="1" dirty="0" smtClean="0"/>
              <a:t>. calculations.</a:t>
            </a:r>
          </a:p>
          <a:p>
            <a:pPr lvl="1"/>
            <a:r>
              <a:rPr kumimoji="1" lang="en-US" altLang="ja-JP" dirty="0" smtClean="0"/>
              <a:t>Difficult to reproduce deeply bound state w/ normal </a:t>
            </a:r>
            <a:r>
              <a:rPr kumimoji="1" lang="en-US" altLang="ja-JP" dirty="0" err="1" smtClean="0"/>
              <a:t>K</a:t>
            </a:r>
            <a:r>
              <a:rPr kumimoji="1" lang="en-US" altLang="ja-JP" baseline="30000" dirty="0" err="1" smtClean="0"/>
              <a:t>bar</a:t>
            </a:r>
            <a:r>
              <a:rPr kumimoji="1" lang="en-US" altLang="ja-JP" dirty="0" err="1" smtClean="0"/>
              <a:t>N</a:t>
            </a:r>
            <a:r>
              <a:rPr kumimoji="1" lang="en-US" altLang="ja-JP" dirty="0" smtClean="0"/>
              <a:t> int.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899592" y="3307178"/>
            <a:ext cx="684076" cy="985918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015716" y="2429272"/>
            <a:ext cx="2016224" cy="1755812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75312" y="4293096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51720" y="4185084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Phenomenological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508" y="5589240"/>
            <a:ext cx="88569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u="sng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NOT? </a:t>
            </a:r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Possibilities</a:t>
            </a:r>
          </a:p>
          <a:p>
            <a:pPr algn="ctr"/>
            <a:r>
              <a:rPr lang="en-US" altLang="ja-JP" sz="2400" b="1" dirty="0" smtClean="0"/>
              <a:t>Y*N </a:t>
            </a:r>
            <a:r>
              <a:rPr lang="en-US" altLang="ja-JP" sz="2400" b="1" dirty="0" err="1" smtClean="0"/>
              <a:t>dibaryon</a:t>
            </a:r>
            <a:r>
              <a:rPr lang="en-US" altLang="ja-JP" sz="2400" b="1" dirty="0" smtClean="0"/>
              <a:t>? / </a:t>
            </a:r>
            <a:r>
              <a:rPr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b="1" dirty="0" err="1" smtClean="0"/>
              <a:t>YN</a:t>
            </a:r>
            <a:r>
              <a:rPr lang="en-US" altLang="ja-JP" sz="2400" b="1" dirty="0" smtClean="0"/>
              <a:t> pion-assisted </a:t>
            </a:r>
            <a:r>
              <a:rPr lang="en-US" altLang="ja-JP" sz="2400" b="1" dirty="0" err="1" smtClean="0"/>
              <a:t>dibaryon</a:t>
            </a:r>
            <a:r>
              <a:rPr lang="en-US" altLang="ja-JP" sz="2400" b="1" dirty="0" smtClean="0"/>
              <a:t>? / Double-pole </a:t>
            </a:r>
            <a:r>
              <a:rPr lang="en-US" altLang="ja-JP" sz="2400" b="1" dirty="0" err="1" smtClean="0"/>
              <a:t>K</a:t>
            </a:r>
            <a:r>
              <a:rPr lang="en-US" altLang="ja-JP" sz="2400" b="1" baseline="30000" dirty="0" err="1" smtClean="0"/>
              <a:t>bar</a:t>
            </a:r>
            <a:r>
              <a:rPr lang="en-US" altLang="ja-JP" sz="2400" b="1" dirty="0" err="1" smtClean="0"/>
              <a:t>NN</a:t>
            </a:r>
            <a:r>
              <a:rPr lang="en-US" altLang="ja-JP" sz="2400" b="1" dirty="0" smtClean="0"/>
              <a:t>? </a:t>
            </a:r>
            <a:r>
              <a:rPr lang="en-US" altLang="ja-JP" sz="2400" b="1" dirty="0"/>
              <a:t>/ Partial restoration of Chiral </a:t>
            </a:r>
            <a:r>
              <a:rPr lang="en-US" altLang="ja-JP" sz="2400" b="1" dirty="0" smtClean="0"/>
              <a:t>symmetry?</a:t>
            </a:r>
            <a:endParaRPr kumimoji="1" lang="ja-JP" altLang="en-US" sz="2400" b="1" dirty="0"/>
          </a:p>
        </p:txBody>
      </p:sp>
      <p:sp>
        <p:nvSpPr>
          <p:cNvPr id="5" name="角丸四角形 4"/>
          <p:cNvSpPr/>
          <p:nvPr/>
        </p:nvSpPr>
        <p:spPr>
          <a:xfrm>
            <a:off x="143508" y="5590564"/>
            <a:ext cx="8856984" cy="12314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48261" y="6396335"/>
            <a:ext cx="199573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Dote, Tue. A-1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12060" y="1296050"/>
            <a:ext cx="3848939" cy="2492990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</a:t>
            </a:r>
            <a:r>
              <a:rPr lang="en-US" altLang="ja-JP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32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(1405</a:t>
            </a:r>
            <a:r>
              <a:rPr lang="en-US" altLang="ja-JP" sz="3200" b="1" dirty="0">
                <a:solidFill>
                  <a:srgbClr val="FFFF00"/>
                </a:solidFill>
              </a:rPr>
              <a:t>) 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production</a:t>
            </a:r>
          </a:p>
          <a:p>
            <a:r>
              <a:rPr lang="en-US" altLang="ja-JP" sz="2800" dirty="0" smtClean="0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    </a:t>
            </a:r>
            <a:r>
              <a:rPr lang="en-US" altLang="ja-JP" sz="2800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800" baseline="30000" dirty="0" smtClean="0">
                <a:solidFill>
                  <a:schemeClr val="bg1"/>
                </a:solidFill>
                <a:latin typeface="Symbol" panose="05050102010706020507" pitchFamily="18" charset="2"/>
              </a:rPr>
              <a:t>*</a:t>
            </a:r>
            <a:r>
              <a:rPr lang="en-US" altLang="ja-JP" sz="2800" dirty="0" smtClean="0">
                <a:solidFill>
                  <a:schemeClr val="bg1"/>
                </a:solidFill>
              </a:rPr>
              <a:t>N doorway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32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3200" b="1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3200" b="1" dirty="0">
                <a:solidFill>
                  <a:srgbClr val="FFFF00"/>
                </a:solidFill>
              </a:rPr>
              <a:t>decay 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channel</a:t>
            </a:r>
          </a:p>
          <a:p>
            <a:r>
              <a:rPr lang="en-US" altLang="ja-JP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 new info. of </a:t>
            </a:r>
            <a:r>
              <a:rPr lang="en-US" altLang="ja-JP" sz="2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K</a:t>
            </a:r>
            <a:r>
              <a:rPr lang="en-US" altLang="ja-JP" sz="2800" baseline="30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bar</a:t>
            </a:r>
            <a:r>
              <a:rPr lang="en-US" altLang="ja-JP" sz="2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NN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9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ja-JP" sz="4000" b="1" dirty="0" smtClean="0"/>
              <a:t> </a:t>
            </a:r>
            <a:r>
              <a:rPr lang="en-US" altLang="ja-JP" sz="4000" b="1" dirty="0" err="1" smtClean="0"/>
              <a:t>K</a:t>
            </a:r>
            <a:r>
              <a:rPr lang="en-US" altLang="ja-JP" sz="4000" b="1" baseline="30000" dirty="0" err="1" smtClean="0"/>
              <a:t>bar</a:t>
            </a:r>
            <a:r>
              <a:rPr lang="en-US" altLang="ja-JP" sz="4000" b="1" dirty="0" err="1" smtClean="0"/>
              <a:t>NN</a:t>
            </a:r>
            <a:r>
              <a:rPr lang="en-US" altLang="ja-JP" sz="4000" b="1" dirty="0" smtClean="0"/>
              <a:t> searches @ J-PARC</a:t>
            </a:r>
            <a:endParaRPr kumimoji="1" lang="ja-JP" altLang="en-US" sz="4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11" name="コンテンツ プレースホルダー 6"/>
          <p:cNvSpPr>
            <a:spLocks noGrp="1"/>
          </p:cNvSpPr>
          <p:nvPr>
            <p:ph idx="1"/>
          </p:nvPr>
        </p:nvSpPr>
        <p:spPr>
          <a:xfrm>
            <a:off x="14808" y="944723"/>
            <a:ext cx="8229600" cy="5076565"/>
          </a:xfrm>
        </p:spPr>
        <p:txBody>
          <a:bodyPr>
            <a:normAutofit lnSpcReduction="10000"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E27: d(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kumimoji="1" lang="en-US" altLang="ja-JP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,K</a:t>
            </a:r>
            <a:r>
              <a:rPr kumimoji="1"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 1.69 GeV/c</a:t>
            </a:r>
          </a:p>
          <a:p>
            <a:pPr lvl="1"/>
            <a:r>
              <a:rPr lang="en-US" altLang="ja-JP" dirty="0" smtClean="0"/>
              <a:t>“K-pp”-like structure was found in 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p</a:t>
            </a:r>
            <a:endParaRPr lang="en-US" altLang="ja-JP" dirty="0"/>
          </a:p>
          <a:p>
            <a:pPr lvl="2"/>
            <a:r>
              <a:rPr kumimoji="1" lang="en-US" altLang="ja-JP" dirty="0" smtClean="0"/>
              <a:t>B ~ 100 MeV/c</a:t>
            </a:r>
            <a:r>
              <a:rPr kumimoji="1" lang="en-US" altLang="ja-JP" baseline="30000" dirty="0" smtClean="0"/>
              <a:t>2</a:t>
            </a:r>
          </a:p>
          <a:p>
            <a:pPr lvl="2"/>
            <a:r>
              <a:rPr lang="en-US" altLang="ja-JP" dirty="0" smtClean="0">
                <a:latin typeface="Symbol" panose="05050102010706020507" pitchFamily="18" charset="2"/>
              </a:rPr>
              <a:t>G</a:t>
            </a:r>
            <a:r>
              <a:rPr lang="en-US" altLang="ja-JP" dirty="0" smtClean="0"/>
              <a:t> ~ 160 MeV/c</a:t>
            </a:r>
            <a:r>
              <a:rPr lang="en-US" altLang="ja-JP" baseline="30000" dirty="0" smtClean="0"/>
              <a:t>2</a:t>
            </a:r>
          </a:p>
          <a:p>
            <a:pPr lvl="2"/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)/</a:t>
            </a:r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p) ~ 1</a:t>
            </a:r>
          </a:p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E15: </a:t>
            </a:r>
            <a:r>
              <a:rPr kumimoji="1"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kumimoji="1"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)n @ 1.0 GeV/c</a:t>
            </a:r>
          </a:p>
          <a:p>
            <a:pPr lvl="1"/>
            <a:r>
              <a:rPr kumimoji="1" lang="en-US" altLang="ja-JP" dirty="0" smtClean="0"/>
              <a:t>Structure around the threshold was fond in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/>
              <a:t>p</a:t>
            </a:r>
            <a:endParaRPr kumimoji="1" lang="en-US" altLang="ja-JP" dirty="0" smtClean="0"/>
          </a:p>
          <a:p>
            <a:pPr lvl="2"/>
            <a:endParaRPr lang="en-US" altLang="ja-JP" dirty="0" smtClean="0"/>
          </a:p>
          <a:p>
            <a:pPr lvl="2"/>
            <a:r>
              <a:rPr lang="en-US" altLang="ja-JP" dirty="0" smtClean="0"/>
              <a:t>B ~ 15 MeV/c</a:t>
            </a:r>
            <a:r>
              <a:rPr lang="en-US" altLang="ja-JP" baseline="30000" dirty="0" smtClean="0"/>
              <a:t>2</a:t>
            </a:r>
          </a:p>
          <a:p>
            <a:pPr lvl="2"/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 ~ 110 MeV/c</a:t>
            </a:r>
            <a:r>
              <a:rPr kumimoji="1" lang="en-US" altLang="ja-JP" baseline="30000" dirty="0" smtClean="0"/>
              <a:t>2</a:t>
            </a:r>
          </a:p>
          <a:p>
            <a:pPr lvl="2"/>
            <a:r>
              <a:rPr lang="en-US" altLang="ja-JP" dirty="0" smtClean="0"/>
              <a:t>Q ~ 400 MeV/c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44108" y="3104964"/>
            <a:ext cx="3629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sz="1600" b="1" dirty="0" smtClean="0"/>
              <a:t>T. Hashimoto </a:t>
            </a:r>
            <a:r>
              <a:rPr lang="da-DK" altLang="ja-JP" sz="1600" b="1" dirty="0"/>
              <a:t>et al., PTEP (</a:t>
            </a:r>
            <a:r>
              <a:rPr lang="da-DK" altLang="ja-JP" sz="1600" b="1" dirty="0" smtClean="0"/>
              <a:t>2015) 061D01.</a:t>
            </a:r>
            <a:endParaRPr lang="da-DK" altLang="ja-JP" sz="1600" b="1" dirty="0"/>
          </a:p>
          <a:p>
            <a:r>
              <a:rPr lang="da-DK" altLang="ja-JP" sz="1600" b="1" dirty="0"/>
              <a:t>Y. </a:t>
            </a:r>
            <a:r>
              <a:rPr lang="da-DK" altLang="ja-JP" sz="1600" b="1" dirty="0" smtClean="0"/>
              <a:t>Sada et </a:t>
            </a:r>
            <a:r>
              <a:rPr lang="da-DK" altLang="ja-JP" sz="1600" b="1" dirty="0"/>
              <a:t>al., PTEP (</a:t>
            </a:r>
            <a:r>
              <a:rPr lang="da-DK" altLang="ja-JP" sz="1600" b="1" dirty="0" smtClean="0"/>
              <a:t>2016) 051D01</a:t>
            </a:r>
            <a:r>
              <a:rPr lang="da-DK" altLang="ja-JP" sz="1600" b="1" dirty="0"/>
              <a:t>.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60957" y="944724"/>
            <a:ext cx="3447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sz="1600" b="1" dirty="0" smtClean="0"/>
              <a:t>Y. Ichikawa </a:t>
            </a:r>
            <a:r>
              <a:rPr lang="da-DK" altLang="ja-JP" sz="1600" b="1" dirty="0"/>
              <a:t>et al., PTEP (2014) 101D03.</a:t>
            </a:r>
          </a:p>
          <a:p>
            <a:r>
              <a:rPr lang="da-DK" altLang="ja-JP" sz="1600" b="1" dirty="0"/>
              <a:t>Y. Ichikawa et al., PTEP (2015) 021D01.</a:t>
            </a:r>
            <a:endParaRPr kumimoji="1"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79912" y="2283259"/>
            <a:ext cx="5343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b="1" i="1" dirty="0" smtClean="0">
                <a:solidFill>
                  <a:srgbClr val="FF0000"/>
                </a:solidFill>
              </a:rPr>
              <a:t>large </a:t>
            </a:r>
            <a:r>
              <a:rPr lang="en-US" altLang="ja-JP" sz="2800" b="1" i="1" dirty="0">
                <a:solidFill>
                  <a:srgbClr val="FF0000"/>
                </a:solidFill>
              </a:rPr>
              <a:t>prob. of 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(1405)</a:t>
            </a:r>
            <a:r>
              <a:rPr lang="en-US" altLang="ja-JP" sz="2800" b="1" i="1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2800" b="1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2800" b="1" i="1" dirty="0" err="1" smtClean="0">
                <a:solidFill>
                  <a:srgbClr val="FF0000"/>
                </a:solidFill>
              </a:rPr>
              <a:t>“K</a:t>
            </a:r>
            <a:r>
              <a:rPr lang="en-US" altLang="ja-JP" sz="2800" b="1" i="1" baseline="30000" dirty="0" err="1" smtClean="0">
                <a:solidFill>
                  <a:srgbClr val="FF0000"/>
                </a:solidFill>
              </a:rPr>
              <a:t>-</a:t>
            </a:r>
            <a:r>
              <a:rPr lang="en-US" altLang="ja-JP" sz="2800" b="1" i="1" dirty="0" err="1" smtClean="0">
                <a:solidFill>
                  <a:srgbClr val="FF0000"/>
                </a:solidFill>
              </a:rPr>
              <a:t>pp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”</a:t>
            </a:r>
            <a:endParaRPr lang="en-US" altLang="ja-JP" sz="2800" b="1" i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27984" y="4545124"/>
            <a:ext cx="308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b="1" i="1" dirty="0" smtClean="0">
                <a:solidFill>
                  <a:srgbClr val="FF0000"/>
                </a:solidFill>
              </a:rPr>
              <a:t>Two structures !?</a:t>
            </a:r>
            <a:endParaRPr lang="en-US" altLang="ja-JP" sz="2800" b="1" i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5596" y="4057908"/>
            <a:ext cx="2091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r>
              <a:rPr kumimoji="1" lang="en-US" altLang="ja-JP" sz="2800" b="1" i="1" baseline="30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</a:t>
            </a:r>
            <a:r>
              <a:rPr kumimoji="1" lang="en-US" altLang="ja-JP" sz="28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results</a:t>
            </a:r>
            <a:endParaRPr kumimoji="1" lang="ja-JP" altLang="en-US" sz="28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6057292"/>
            <a:ext cx="8468537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theoretical inputs are welcome!</a:t>
            </a:r>
            <a:endParaRPr kumimoji="1" lang="ja-JP" altLang="en-U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15949" y="5183614"/>
            <a:ext cx="273241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rgbClr val="7030A0"/>
                </a:solidFill>
              </a:rPr>
              <a:t>Yamaga</a:t>
            </a:r>
            <a:r>
              <a:rPr kumimoji="1" lang="en-US" altLang="ja-JP" sz="2800" b="1" dirty="0" smtClean="0">
                <a:solidFill>
                  <a:srgbClr val="7030A0"/>
                </a:solidFill>
              </a:rPr>
              <a:t>, Tue. A-1</a:t>
            </a:r>
            <a:endParaRPr kumimoji="1" lang="ja-JP" alt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419872" y="4365104"/>
            <a:ext cx="950957" cy="92652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0" y="4057908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r>
              <a:rPr kumimoji="1" lang="en-US" altLang="ja-JP" sz="2800" b="1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</a:t>
            </a:r>
            <a:r>
              <a:rPr kumimoji="1" lang="en-US" altLang="ja-JP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results</a:t>
            </a:r>
            <a:endParaRPr kumimoji="1" lang="ja-JP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2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b="1" dirty="0" smtClean="0"/>
              <a:t>Thank You!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47764" y="1708212"/>
            <a:ext cx="4222812" cy="748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J-PARC E15 Collaboration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t="12001" r="3084" b="4081"/>
          <a:stretch/>
        </p:blipFill>
        <p:spPr>
          <a:xfrm>
            <a:off x="953852" y="2227147"/>
            <a:ext cx="7236296" cy="46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雲 23"/>
          <p:cNvSpPr/>
          <p:nvPr/>
        </p:nvSpPr>
        <p:spPr>
          <a:xfrm>
            <a:off x="4716016" y="5481540"/>
            <a:ext cx="4140460" cy="1007800"/>
          </a:xfrm>
          <a:prstGeom prst="cloud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雲 19"/>
          <p:cNvSpPr/>
          <p:nvPr/>
        </p:nvSpPr>
        <p:spPr>
          <a:xfrm>
            <a:off x="251520" y="5337525"/>
            <a:ext cx="4140460" cy="1259827"/>
          </a:xfrm>
          <a:prstGeom prst="cloud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Pioneering Experiments on </a:t>
            </a:r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bar</a:t>
            </a:r>
            <a:r>
              <a:rPr kumimoji="1" lang="en-US" altLang="ja-JP" b="1" dirty="0" err="1" smtClean="0"/>
              <a:t>NN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7" name="Picture 10" descr="plinv_accep"/>
          <p:cNvPicPr>
            <a:picLocks noChangeAspect="1" noChangeArrowheads="1"/>
          </p:cNvPicPr>
          <p:nvPr/>
        </p:nvPicPr>
        <p:blipFill>
          <a:blip r:embed="rId3" cstate="print"/>
          <a:srcRect l="3998" b="3787"/>
          <a:stretch>
            <a:fillRect/>
          </a:stretch>
        </p:blipFill>
        <p:spPr bwMode="auto">
          <a:xfrm>
            <a:off x="406490" y="963238"/>
            <a:ext cx="3739910" cy="3195604"/>
          </a:xfrm>
          <a:prstGeom prst="rect">
            <a:avLst/>
          </a:prstGeom>
          <a:noFill/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79142" y="4123690"/>
            <a:ext cx="28087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FINUDA@DA</a:t>
            </a:r>
            <a:r>
              <a:rPr lang="en-US" altLang="ja-JP" sz="2400" b="1" dirty="0" smtClean="0">
                <a:latin typeface="Symbol" pitchFamily="18" charset="2"/>
              </a:rPr>
              <a:t>F</a:t>
            </a:r>
            <a:r>
              <a:rPr lang="en-US" altLang="ja-JP" sz="2400" b="1" dirty="0" smtClean="0">
                <a:latin typeface="Tahoma" pitchFamily="34" charset="0"/>
              </a:rPr>
              <a:t>NE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20101" y="4475437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PRL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94</a:t>
            </a:r>
            <a:r>
              <a:rPr lang="en-US" altLang="ja-JP" sz="2000" dirty="0" smtClean="0">
                <a:solidFill>
                  <a:srgbClr val="00B050"/>
                </a:solidFill>
              </a:rPr>
              <a:t>(2005)212303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7564" y="4839543"/>
            <a:ext cx="35729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baseline="30000" dirty="0" smtClean="0">
                <a:solidFill>
                  <a:srgbClr val="7030A0"/>
                </a:solidFill>
              </a:rPr>
              <a:t>6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Li+</a:t>
            </a:r>
            <a:r>
              <a:rPr lang="en-US" altLang="ja-JP" sz="2400" b="1" baseline="30000" dirty="0" smtClean="0">
                <a:solidFill>
                  <a:srgbClr val="7030A0"/>
                </a:solidFill>
              </a:rPr>
              <a:t>7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Li+</a:t>
            </a:r>
            <a:r>
              <a:rPr lang="en-US" altLang="ja-JP" sz="2400" b="1" baseline="30000" dirty="0" smtClean="0">
                <a:solidFill>
                  <a:srgbClr val="7030A0"/>
                </a:solidFill>
              </a:rPr>
              <a:t>12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C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(</a:t>
            </a:r>
            <a:r>
              <a:rPr kumimoji="1" lang="en-US" altLang="ja-JP" sz="2400" b="1" i="1" dirty="0" smtClean="0">
                <a:solidFill>
                  <a:srgbClr val="7030A0"/>
                </a:solidFill>
              </a:rPr>
              <a:t>stopped 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</a:rPr>
              <a:t>-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</a:t>
            </a:r>
            <a:r>
              <a:rPr lang="en-US" altLang="ja-JP" sz="2400" b="1" dirty="0" err="1" smtClean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sz="2400" b="1" dirty="0" err="1" smtClean="0">
                <a:solidFill>
                  <a:srgbClr val="7030A0"/>
                </a:solidFill>
                <a:sym typeface="Wingdings" pitchFamily="2" charset="2"/>
              </a:rPr>
              <a:t>p</a:t>
            </a:r>
            <a:r>
              <a:rPr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)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14730" y="1223268"/>
            <a:ext cx="17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B.E. = 115MeV</a:t>
            </a:r>
          </a:p>
          <a:p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= 67MeV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図 11" descr="文書名 _nucl_ex_0810.5182_Yamazaki_EXA08.png"/>
          <p:cNvPicPr>
            <a:picLocks noChangeAspect="1"/>
          </p:cNvPicPr>
          <p:nvPr/>
        </p:nvPicPr>
        <p:blipFill>
          <a:blip r:embed="rId4" cstate="print"/>
          <a:srcRect l="10917" t="23605" r="60810" b="56924"/>
          <a:stretch>
            <a:fillRect/>
          </a:stretch>
        </p:blipFill>
        <p:spPr>
          <a:xfrm>
            <a:off x="4955079" y="1068698"/>
            <a:ext cx="3467388" cy="3090144"/>
          </a:xfrm>
          <a:prstGeom prst="rect">
            <a:avLst/>
          </a:prstGeom>
        </p:spPr>
      </p:pic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444990" y="4125849"/>
            <a:ext cx="2943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DISTO@SATURNE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698646" y="4479502"/>
            <a:ext cx="2473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B050"/>
                </a:solidFill>
              </a:rPr>
              <a:t>PRL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104</a:t>
            </a:r>
            <a:r>
              <a:rPr lang="en-US" altLang="ja-JP" sz="2000" dirty="0" smtClean="0">
                <a:solidFill>
                  <a:srgbClr val="00B050"/>
                </a:solidFill>
              </a:rPr>
              <a:t>(2010)132502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61959" y="4839542"/>
            <a:ext cx="41665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p + p 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 (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+ p) + K</a:t>
            </a:r>
            <a:r>
              <a:rPr kumimoji="1" lang="en-US" altLang="ja-JP" sz="2400" b="1" baseline="30000" dirty="0" smtClean="0">
                <a:solidFill>
                  <a:srgbClr val="7030A0"/>
                </a:solidFill>
                <a:sym typeface="Wingdings" pitchFamily="2" charset="2"/>
              </a:rPr>
              <a:t>+</a:t>
            </a:r>
            <a:r>
              <a:rPr kumimoji="1"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 @ </a:t>
            </a:r>
            <a:r>
              <a:rPr lang="en-US" altLang="ja-JP" sz="2400" b="1" dirty="0">
                <a:solidFill>
                  <a:srgbClr val="7030A0"/>
                </a:solidFill>
              </a:rPr>
              <a:t>2.85GeV</a:t>
            </a:r>
            <a:endParaRPr kumimoji="1" lang="ja-JP" altLang="en-US" sz="2400" b="1" baseline="30000" dirty="0">
              <a:solidFill>
                <a:srgbClr val="7030A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88773" y="1124744"/>
            <a:ext cx="18436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B.E. = 103MeV</a:t>
            </a:r>
          </a:p>
          <a:p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= 118MeV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4411606" y="223115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Exp</a:t>
            </a:r>
            <a:r>
              <a:rPr kumimoji="1" lang="en-US" altLang="ja-JP" b="1" dirty="0" smtClean="0"/>
              <a:t>/</a:t>
            </a:r>
            <a:r>
              <a:rPr kumimoji="1" lang="en-US" altLang="ja-JP" b="1" dirty="0" err="1" smtClean="0"/>
              <a:t>Sim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 rot="19628996">
            <a:off x="2623388" y="1946424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ja-JP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sym typeface="Wingdings" pitchFamily="2" charset="2"/>
              </a:rPr>
              <a:t>“K</a:t>
            </a:r>
            <a:r>
              <a:rPr lang="en-US" altLang="ja-JP" sz="5400" b="1" baseline="30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sym typeface="Wingdings" pitchFamily="2" charset="2"/>
              </a:rPr>
              <a:t>-</a:t>
            </a:r>
            <a:r>
              <a:rPr lang="en-US" altLang="ja-JP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sym typeface="Wingdings" pitchFamily="2" charset="2"/>
              </a:rPr>
              <a:t>pp”</a:t>
            </a:r>
            <a:r>
              <a:rPr lang="en-US" altLang="ja-JP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ymbol" pitchFamily="18" charset="2"/>
                <a:cs typeface="Symap" pitchFamily="2" charset="0"/>
                <a:sym typeface="Wingdings" pitchFamily="2" charset="2"/>
              </a:rPr>
              <a:t>L</a:t>
            </a:r>
            <a:r>
              <a:rPr lang="en-US" altLang="ja-JP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sym typeface="Wingdings" pitchFamily="2" charset="2"/>
              </a:rPr>
              <a:t>p</a:t>
            </a:r>
            <a:r>
              <a:rPr lang="en-US" altLang="ja-JP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sym typeface="Wingdings" pitchFamily="2" charset="2"/>
              </a:rPr>
              <a:t>?</a:t>
            </a:r>
            <a:endParaRPr kumimoji="1" lang="ja-JP" alt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35596" y="5473677"/>
            <a:ext cx="2872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2NA followed by FSI?</a:t>
            </a:r>
          </a:p>
          <a:p>
            <a:r>
              <a:rPr lang="en-US" altLang="ja-JP" dirty="0" smtClean="0"/>
              <a:t>PRC74(2006)025206</a:t>
            </a:r>
          </a:p>
          <a:p>
            <a:r>
              <a:rPr lang="en-US" altLang="ja-JP" dirty="0" smtClean="0"/>
              <a:t>PRC82(2010)034608 etc.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64088" y="5617692"/>
            <a:ext cx="28648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/>
              <a:t>pp</a:t>
            </a:r>
            <a:r>
              <a:rPr kumimoji="1" lang="en-US" altLang="ja-JP" sz="2400" b="1" dirty="0" err="1" smtClean="0">
                <a:sym typeface="Wingdings" panose="05000000000000000000" pitchFamily="2" charset="2"/>
              </a:rPr>
              <a:t>p</a:t>
            </a:r>
            <a:r>
              <a:rPr kumimoji="1" lang="en-US" altLang="ja-JP" sz="2400" b="1" dirty="0" smtClean="0">
                <a:sym typeface="Wingdings" panose="05000000000000000000" pitchFamily="2" charset="2"/>
              </a:rPr>
              <a:t>(N*)p(</a:t>
            </a:r>
            <a:r>
              <a:rPr kumimoji="1" lang="en-US" altLang="ja-JP" sz="2400" b="1" dirty="0" smtClean="0">
                <a:latin typeface="Symbol" panose="05050102010706020507" pitchFamily="18" charset="2"/>
                <a:cs typeface="Symap" panose="00000400000000000000" pitchFamily="2" charset="0"/>
                <a:sym typeface="Wingdings" panose="05000000000000000000" pitchFamily="2" charset="2"/>
              </a:rPr>
              <a:t>L</a:t>
            </a:r>
            <a:r>
              <a:rPr kumimoji="1" lang="en-US" altLang="ja-JP" sz="2400" b="1" dirty="0" smtClean="0">
                <a:sym typeface="Wingdings" panose="05000000000000000000" pitchFamily="2" charset="2"/>
              </a:rPr>
              <a:t>K</a:t>
            </a:r>
            <a:r>
              <a:rPr kumimoji="1" lang="en-US" altLang="ja-JP" sz="2400" b="1" baseline="30000" dirty="0" smtClean="0">
                <a:sym typeface="Wingdings" panose="05000000000000000000" pitchFamily="2" charset="2"/>
              </a:rPr>
              <a:t>+</a:t>
            </a:r>
            <a:r>
              <a:rPr kumimoji="1" lang="en-US" altLang="ja-JP" sz="2400" b="1" dirty="0" smtClean="0">
                <a:sym typeface="Wingdings" panose="05000000000000000000" pitchFamily="2" charset="2"/>
              </a:rPr>
              <a:t>)</a:t>
            </a:r>
            <a:r>
              <a:rPr kumimoji="1" lang="en-US" altLang="ja-JP" sz="2400" b="1" dirty="0" smtClean="0"/>
              <a:t>?</a:t>
            </a:r>
          </a:p>
          <a:p>
            <a:r>
              <a:rPr lang="en-US" altLang="ja-JP" dirty="0" smtClean="0"/>
              <a:t>PRC92(2015)044002</a:t>
            </a:r>
          </a:p>
        </p:txBody>
      </p:sp>
      <p:sp>
        <p:nvSpPr>
          <p:cNvPr id="3" name="左右矢印 2"/>
          <p:cNvSpPr/>
          <p:nvPr/>
        </p:nvSpPr>
        <p:spPr>
          <a:xfrm>
            <a:off x="4824028" y="6453336"/>
            <a:ext cx="699258" cy="367221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vs.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34976" y="6449270"/>
            <a:ext cx="2609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K.Suzuki</a:t>
            </a:r>
            <a:r>
              <a:rPr lang="en-US" altLang="ja-JP" sz="2000" b="1" dirty="0" smtClean="0"/>
              <a:t>, HYP2015 talk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18" grpId="0"/>
      <p:bldP spid="19" grpId="0"/>
      <p:bldP spid="22" grpId="0"/>
      <p:bldP spid="3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8000" b="1" dirty="0" smtClean="0"/>
              <a:t>Spares</a:t>
            </a:r>
            <a:endParaRPr kumimoji="1" lang="ja-JP" altLang="en-US" sz="8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1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化 49"/>
          <p:cNvGrpSpPr/>
          <p:nvPr/>
        </p:nvGrpSpPr>
        <p:grpSpPr>
          <a:xfrm>
            <a:off x="5202446" y="3101098"/>
            <a:ext cx="3771383" cy="3048278"/>
            <a:chOff x="5076056" y="3405058"/>
            <a:chExt cx="3771383" cy="3048278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29000"/>
              <a:ext cx="3771383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正方形/長方形 51"/>
            <p:cNvSpPr/>
            <p:nvPr/>
          </p:nvSpPr>
          <p:spPr>
            <a:xfrm>
              <a:off x="5772386" y="3405058"/>
              <a:ext cx="360040" cy="264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E27: One-Proton Coincidence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72716"/>
            <a:ext cx="8229600" cy="186055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p</a:t>
            </a:r>
            <a:r>
              <a:rPr kumimoji="1" lang="en-US" altLang="ja-JP" baseline="-25000" dirty="0" smtClean="0"/>
              <a:t>p</a:t>
            </a:r>
            <a:r>
              <a:rPr kumimoji="1" lang="en-US" altLang="ja-JP" dirty="0" smtClean="0"/>
              <a:t> &gt; 250 MeV/c</a:t>
            </a:r>
          </a:p>
          <a:p>
            <a:pPr lvl="1"/>
            <a:r>
              <a:rPr lang="en-US" altLang="ja-JP" dirty="0" smtClean="0"/>
              <a:t>QFs are suppressed</a:t>
            </a:r>
          </a:p>
          <a:p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N-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N cusp is clearly seen @ 2.13 GeV/c</a:t>
            </a:r>
            <a:r>
              <a:rPr kumimoji="1" lang="en-US" altLang="ja-JP" baseline="30000" dirty="0" smtClean="0"/>
              <a:t>2</a:t>
            </a:r>
          </a:p>
          <a:p>
            <a:r>
              <a:rPr kumimoji="1" lang="en-US" altLang="ja-JP" b="1" dirty="0" smtClean="0"/>
              <a:t>Broad enhancement is observed @ 2.28 GeV/c</a:t>
            </a:r>
            <a:r>
              <a:rPr kumimoji="1" lang="en-US" altLang="ja-JP" b="1" baseline="30000" dirty="0" smtClean="0"/>
              <a:t>2</a:t>
            </a:r>
            <a:endParaRPr kumimoji="1" lang="ja-JP" altLang="en-US" b="1" baseline="30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48"/>
          <a:stretch/>
        </p:blipFill>
        <p:spPr bwMode="auto">
          <a:xfrm>
            <a:off x="-3394" y="2852936"/>
            <a:ext cx="2559367" cy="17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1937619" y="4751856"/>
            <a:ext cx="227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&lt; Inclusive spectrum &gt;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25567" y="2568102"/>
            <a:ext cx="286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&lt; 1p coincidence spectrum &gt;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60336" y="2924944"/>
            <a:ext cx="3991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&lt; 1p coincidence probability &gt;</a:t>
            </a:r>
            <a:endParaRPr kumimoji="1" lang="ja-JP" altLang="en-US" sz="24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" b="51897"/>
          <a:stretch/>
        </p:blipFill>
        <p:spPr bwMode="auto">
          <a:xfrm>
            <a:off x="1727684" y="5085184"/>
            <a:ext cx="2559367" cy="175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コネクタ 23"/>
          <p:cNvCxnSpPr/>
          <p:nvPr/>
        </p:nvCxnSpPr>
        <p:spPr>
          <a:xfrm flipH="1">
            <a:off x="935596" y="3638919"/>
            <a:ext cx="2808312" cy="195032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175956" y="3681028"/>
            <a:ext cx="144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 smtClean="0"/>
              <a:t>=</a:t>
            </a:r>
            <a:endParaRPr kumimoji="1" lang="ja-JP" altLang="en-US" sz="115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2160" y="602128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cusp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40252" y="6372036"/>
            <a:ext cx="136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bump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直線矢印コネクタ 28"/>
          <p:cNvCxnSpPr>
            <a:stCxn id="26" idx="0"/>
          </p:cNvCxnSpPr>
          <p:nvPr/>
        </p:nvCxnSpPr>
        <p:spPr>
          <a:xfrm flipV="1">
            <a:off x="6683177" y="5457000"/>
            <a:ext cx="0" cy="56428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直線矢印コネクタ 3077"/>
          <p:cNvCxnSpPr>
            <a:stCxn id="27" idx="0"/>
          </p:cNvCxnSpPr>
          <p:nvPr/>
        </p:nvCxnSpPr>
        <p:spPr>
          <a:xfrm flipH="1" flipV="1">
            <a:off x="7522682" y="5121188"/>
            <a:ext cx="1" cy="125084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5312291" y="836712"/>
            <a:ext cx="381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Ichikawa et al., PTEP (2015) 021D01.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03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908720"/>
            <a:ext cx="4605895" cy="287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Experimental Setup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500" y="1016732"/>
            <a:ext cx="4428492" cy="569725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b="1" dirty="0" smtClean="0"/>
              <a:t>Beamline spectrometer</a:t>
            </a:r>
          </a:p>
          <a:p>
            <a:pPr lvl="1"/>
            <a:r>
              <a:rPr lang="en-US" altLang="ja-JP" dirty="0" smtClean="0"/>
              <a:t>1.0 GeV/c K</a:t>
            </a:r>
            <a:r>
              <a:rPr lang="en-US" altLang="ja-JP" baseline="30000" dirty="0" smtClean="0"/>
              <a:t>-</a:t>
            </a:r>
          </a:p>
          <a:p>
            <a:pPr lvl="1"/>
            <a:r>
              <a:rPr kumimoji="1" lang="en-US" altLang="ja-JP" dirty="0" err="1" smtClean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/p: 0.2%</a:t>
            </a:r>
          </a:p>
          <a:p>
            <a:pPr lvl="1"/>
            <a:endParaRPr kumimoji="1" lang="en-US" altLang="ja-JP" dirty="0"/>
          </a:p>
          <a:p>
            <a:r>
              <a:rPr lang="en-US" altLang="ja-JP" b="1" dirty="0" smtClean="0"/>
              <a:t>Target System</a:t>
            </a:r>
          </a:p>
          <a:p>
            <a:pPr lvl="1"/>
            <a:r>
              <a:rPr lang="en-US" altLang="ja-JP" dirty="0"/>
              <a:t>~</a:t>
            </a:r>
            <a:r>
              <a:rPr lang="en-US" altLang="ja-JP" dirty="0" smtClean="0"/>
              <a:t>0.5l Liquid 3He @ 1.4K</a:t>
            </a:r>
          </a:p>
          <a:p>
            <a:pPr lvl="2"/>
            <a:r>
              <a:rPr lang="en-US" altLang="ja-JP" dirty="0" smtClean="0">
                <a:latin typeface="Symbol" panose="05050102010706020507" pitchFamily="18" charset="2"/>
              </a:rPr>
              <a:t>r</a:t>
            </a:r>
            <a:r>
              <a:rPr lang="en-US" altLang="ja-JP" dirty="0" smtClean="0"/>
              <a:t> = 0.081 g/cm</a:t>
            </a:r>
            <a:r>
              <a:rPr lang="en-US" altLang="ja-JP" baseline="30000" dirty="0" smtClean="0"/>
              <a:t>3</a:t>
            </a:r>
            <a:endParaRPr lang="en-US" altLang="ja-JP" baseline="30000" dirty="0"/>
          </a:p>
          <a:p>
            <a:endParaRPr lang="en-US" altLang="ja-JP" b="1" dirty="0" smtClean="0"/>
          </a:p>
          <a:p>
            <a:r>
              <a:rPr lang="en-US" altLang="ja-JP" b="1" dirty="0" smtClean="0"/>
              <a:t>Cylindrical </a:t>
            </a:r>
            <a:r>
              <a:rPr lang="en-US" altLang="ja-JP" b="1" dirty="0"/>
              <a:t>Detector System</a:t>
            </a:r>
          </a:p>
          <a:p>
            <a:pPr lvl="1"/>
            <a:r>
              <a:rPr lang="en-US" altLang="ja-JP" dirty="0"/>
              <a:t>Acceptance: </a:t>
            </a:r>
            <a:r>
              <a:rPr lang="en-US" altLang="ja-JP" dirty="0" smtClean="0"/>
              <a:t>54&lt;</a:t>
            </a:r>
            <a:r>
              <a:rPr lang="en-US" altLang="ja-JP" dirty="0" smtClean="0">
                <a:latin typeface="Symbol" panose="05050102010706020507" pitchFamily="18" charset="2"/>
              </a:rPr>
              <a:t>q</a:t>
            </a:r>
            <a:r>
              <a:rPr lang="en-US" altLang="ja-JP" dirty="0" smtClean="0"/>
              <a:t>&lt;126 deg.</a:t>
            </a:r>
          </a:p>
          <a:p>
            <a:pPr lvl="2"/>
            <a:r>
              <a:rPr lang="en-US" altLang="ja-JP" dirty="0" smtClean="0"/>
              <a:t>59% of 4</a:t>
            </a:r>
            <a:r>
              <a:rPr lang="en-US" altLang="ja-JP" dirty="0" smtClean="0">
                <a:latin typeface="Symbol" panose="05050102010706020507" pitchFamily="18" charset="2"/>
              </a:rPr>
              <a:t>p</a:t>
            </a:r>
            <a:endParaRPr lang="en-US" altLang="ja-JP" dirty="0">
              <a:latin typeface="Symbol" panose="05050102010706020507" pitchFamily="18" charset="2"/>
            </a:endParaRPr>
          </a:p>
          <a:p>
            <a:pPr lvl="1"/>
            <a:r>
              <a:rPr lang="en-US" altLang="ja-JP" dirty="0" err="1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altLang="ja-JP" dirty="0" err="1"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ja-JP" baseline="-25000" dirty="0" err="1"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altLang="ja-JP" dirty="0"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altLang="ja-JP" dirty="0" err="1"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ja-JP" baseline="-25000" dirty="0" err="1"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altLang="ja-JP" dirty="0">
                <a:ea typeface="Segoe UI" panose="020B0502040204020203" pitchFamily="34" charset="0"/>
                <a:cs typeface="Segoe UI" panose="020B0502040204020203" pitchFamily="34" charset="0"/>
              </a:rPr>
              <a:t>: 5.3% </a:t>
            </a:r>
            <a:r>
              <a:rPr lang="en-US" altLang="ja-JP" dirty="0" err="1"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ja-JP" baseline="-25000" dirty="0" err="1"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altLang="ja-JP" dirty="0">
                <a:ea typeface="Segoe UI" panose="020B0502040204020203" pitchFamily="34" charset="0"/>
                <a:cs typeface="Segoe UI" panose="020B0502040204020203" pitchFamily="34" charset="0"/>
              </a:rPr>
              <a:t> + 0.5%/</a:t>
            </a:r>
            <a:r>
              <a:rPr lang="en-US" altLang="ja-JP" dirty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</a:p>
          <a:p>
            <a:pPr lvl="1"/>
            <a:endParaRPr lang="en-US" altLang="ja-JP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b="1" dirty="0"/>
              <a:t>Neutron Counter</a:t>
            </a:r>
          </a:p>
          <a:p>
            <a:pPr lvl="1"/>
            <a:r>
              <a:rPr lang="en-US" altLang="ja-JP" dirty="0"/>
              <a:t>Acceptance: 20 </a:t>
            </a:r>
            <a:r>
              <a:rPr lang="en-US" altLang="ja-JP" dirty="0" err="1"/>
              <a:t>msr</a:t>
            </a:r>
            <a:endParaRPr lang="en-US" altLang="ja-JP" dirty="0"/>
          </a:p>
          <a:p>
            <a:pPr lvl="1"/>
            <a:r>
              <a:rPr lang="en-US" altLang="ja-JP" dirty="0" err="1" smtClean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altLang="ja-JP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ja-JP" dirty="0" smtClean="0">
                <a:ea typeface="Segoe UI" panose="020B0502040204020203" pitchFamily="34" charset="0"/>
                <a:cs typeface="Segoe UI" panose="020B0502040204020203" pitchFamily="34" charset="0"/>
              </a:rPr>
              <a:t>/p </a:t>
            </a:r>
            <a:r>
              <a:rPr lang="en-US" altLang="ja-JP" dirty="0">
                <a:ea typeface="Segoe UI" panose="020B0502040204020203" pitchFamily="34" charset="0"/>
                <a:cs typeface="Segoe UI" panose="020B0502040204020203" pitchFamily="34" charset="0"/>
              </a:rPr>
              <a:t>for 1.2GeV/c n: </a:t>
            </a:r>
            <a:r>
              <a:rPr lang="en-US" altLang="ja-JP" dirty="0" smtClean="0">
                <a:ea typeface="Segoe UI" panose="020B0502040204020203" pitchFamily="34" charset="0"/>
                <a:cs typeface="Segoe UI" panose="020B0502040204020203" pitchFamily="34" charset="0"/>
              </a:rPr>
              <a:t>0.7%</a:t>
            </a:r>
            <a:endParaRPr lang="en-US" altLang="ja-JP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altLang="ja-JP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33" y="3933056"/>
            <a:ext cx="4613867" cy="269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7144841" y="2111839"/>
            <a:ext cx="777102" cy="77710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6876256" y="2888941"/>
            <a:ext cx="504056" cy="1332147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/>
          <a:stretch/>
        </p:blipFill>
        <p:spPr>
          <a:xfrm>
            <a:off x="0" y="836712"/>
            <a:ext cx="5749297" cy="602128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95536" y="78655"/>
            <a:ext cx="8316924" cy="75805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S</a:t>
            </a:r>
            <a:r>
              <a:rPr kumimoji="1" lang="en-US" altLang="ja-JP" b="1" dirty="0" smtClean="0"/>
              <a:t>ubthreshold Excess?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9572" y="1628800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p(K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,n)X</a:t>
            </a:r>
            <a:endParaRPr kumimoji="1" lang="ja-JP" altLang="en-US" sz="2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9572" y="5667635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baseline="30000" dirty="0" smtClean="0"/>
              <a:t>3</a:t>
            </a:r>
            <a:r>
              <a:rPr lang="en-US" altLang="ja-JP" sz="2400" b="1" dirty="0" smtClean="0"/>
              <a:t>He</a:t>
            </a:r>
            <a:r>
              <a:rPr kumimoji="1" lang="en-US" altLang="ja-JP" sz="2400" b="1" dirty="0" smtClean="0"/>
              <a:t>(K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,n)X</a:t>
            </a:r>
            <a:endParaRPr kumimoji="1"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9572" y="364502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d</a:t>
            </a:r>
            <a:r>
              <a:rPr kumimoji="1" lang="en-US" altLang="ja-JP" sz="2400" b="1" dirty="0" smtClean="0"/>
              <a:t>(K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,n)X</a:t>
            </a:r>
            <a:endParaRPr kumimoji="1" lang="ja-JP" altLang="en-US" sz="2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35696" y="115145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M(K</a:t>
            </a:r>
            <a:r>
              <a:rPr kumimoji="1" lang="en-US" altLang="ja-JP" b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60853" y="313167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M(K</a:t>
            </a:r>
            <a:r>
              <a:rPr kumimoji="1" lang="en-US" altLang="ja-JP" b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+p)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46050" y="5121188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M(K</a:t>
            </a:r>
            <a:r>
              <a:rPr kumimoji="1" lang="en-US" altLang="ja-JP" b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b="1" dirty="0" err="1" smtClean="0">
                <a:solidFill>
                  <a:srgbClr val="0070C0"/>
                </a:solidFill>
              </a:rPr>
              <a:t>p+p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2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292080" y="1145440"/>
            <a:ext cx="3851920" cy="573994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p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sym typeface="Wingdings" panose="05000000000000000000" pitchFamily="2" charset="2"/>
              </a:rPr>
              <a:t>K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+n</a:t>
            </a:r>
            <a:r>
              <a:rPr lang="en-US" altLang="ja-JP" baseline="-25000" dirty="0" smtClean="0">
                <a:sym typeface="Wingdings" panose="05000000000000000000" pitchFamily="2" charset="2"/>
              </a:rPr>
              <a:t>fw</a:t>
            </a:r>
          </a:p>
          <a:p>
            <a:endParaRPr kumimoji="1" lang="en-US" altLang="ja-JP" sz="2200" dirty="0" smtClean="0"/>
          </a:p>
          <a:p>
            <a:endParaRPr kumimoji="1" lang="en-US" altLang="ja-JP" sz="2200" dirty="0" smtClean="0"/>
          </a:p>
          <a:p>
            <a:endParaRPr kumimoji="1" lang="en-US" altLang="ja-JP" sz="2200" dirty="0" smtClean="0"/>
          </a:p>
          <a:p>
            <a:r>
              <a:rPr lang="en-US" altLang="ja-JP" dirty="0" err="1" smtClean="0"/>
              <a:t>K</a:t>
            </a:r>
            <a:r>
              <a:rPr lang="en-US" altLang="ja-JP" baseline="30000" dirty="0" err="1" smtClean="0"/>
              <a:t>-</a:t>
            </a:r>
            <a:r>
              <a:rPr lang="en-US" altLang="ja-JP" dirty="0" err="1" smtClean="0"/>
              <a:t>d</a:t>
            </a:r>
            <a:r>
              <a:rPr lang="en-US" altLang="ja-JP" dirty="0" err="1" smtClean="0">
                <a:sym typeface="Wingdings" panose="05000000000000000000" pitchFamily="2" charset="2"/>
              </a:rPr>
              <a:t>Y</a:t>
            </a:r>
            <a:r>
              <a:rPr lang="en-US" altLang="ja-JP" dirty="0" smtClean="0">
                <a:sym typeface="Wingdings" panose="05000000000000000000" pitchFamily="2" charset="2"/>
              </a:rPr>
              <a:t>*+</a:t>
            </a:r>
            <a:r>
              <a:rPr lang="en-US" altLang="ja-JP" dirty="0" err="1" smtClean="0">
                <a:sym typeface="Wingdings" panose="05000000000000000000" pitchFamily="2" charset="2"/>
              </a:rPr>
              <a:t>n</a:t>
            </a:r>
            <a:r>
              <a:rPr lang="en-US" altLang="ja-JP" baseline="-25000" dirty="0" err="1" smtClean="0">
                <a:sym typeface="Wingdings" panose="05000000000000000000" pitchFamily="2" charset="2"/>
              </a:rPr>
              <a:t>fw</a:t>
            </a:r>
            <a:endParaRPr lang="en-US" altLang="ja-JP" baseline="-25000" dirty="0" smtClean="0">
              <a:sym typeface="Wingdings" panose="05000000000000000000" pitchFamily="2" charset="2"/>
            </a:endParaRPr>
          </a:p>
          <a:p>
            <a:endParaRPr kumimoji="1" lang="en-US" altLang="ja-JP" sz="2200" dirty="0" smtClean="0"/>
          </a:p>
          <a:p>
            <a:endParaRPr kumimoji="1" lang="en-US" altLang="ja-JP" sz="2200" dirty="0" smtClean="0"/>
          </a:p>
          <a:p>
            <a:endParaRPr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dirty="0" smtClean="0">
                <a:sym typeface="Wingdings" panose="05000000000000000000" pitchFamily="2" charset="2"/>
              </a:rPr>
              <a:t>K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-3</a:t>
            </a:r>
            <a:r>
              <a:rPr lang="en-US" altLang="ja-JP" dirty="0" smtClean="0">
                <a:sym typeface="Wingdings" panose="05000000000000000000" pitchFamily="2" charset="2"/>
              </a:rPr>
              <a:t>HeY*</a:t>
            </a:r>
            <a:r>
              <a:rPr lang="en-US" altLang="ja-JP" dirty="0" err="1" smtClean="0">
                <a:sym typeface="Wingdings" panose="05000000000000000000" pitchFamily="2" charset="2"/>
              </a:rPr>
              <a:t>N+n</a:t>
            </a:r>
            <a:r>
              <a:rPr lang="en-US" altLang="ja-JP" baseline="-25000" dirty="0" err="1" smtClean="0">
                <a:sym typeface="Wingdings" panose="05000000000000000000" pitchFamily="2" charset="2"/>
              </a:rPr>
              <a:t>fw</a:t>
            </a:r>
            <a:endParaRPr lang="en-US" altLang="ja-JP" baseline="-25000" dirty="0" smtClean="0">
              <a:sym typeface="Wingdings" panose="05000000000000000000" pitchFamily="2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20172" y="3789040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000" i="1" dirty="0" smtClean="0">
                <a:solidFill>
                  <a:srgbClr val="0070C0"/>
                </a:solidFill>
              </a:rPr>
              <a:t>The main goal of E31</a:t>
            </a:r>
          </a:p>
        </p:txBody>
      </p:sp>
      <p:cxnSp>
        <p:nvCxnSpPr>
          <p:cNvPr id="13" name="直線コネクタ 12"/>
          <p:cNvCxnSpPr/>
          <p:nvPr/>
        </p:nvCxnSpPr>
        <p:spPr>
          <a:xfrm>
            <a:off x="2951820" y="3349441"/>
            <a:ext cx="0" cy="1159679"/>
          </a:xfrm>
          <a:prstGeom prst="line">
            <a:avLst/>
          </a:prstGeom>
          <a:ln w="38100">
            <a:solidFill>
              <a:srgbClr val="00B05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131840" y="5365665"/>
            <a:ext cx="0" cy="1159679"/>
          </a:xfrm>
          <a:prstGeom prst="line">
            <a:avLst/>
          </a:prstGeom>
          <a:ln w="38100">
            <a:solidFill>
              <a:srgbClr val="00B05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519772" y="4291355"/>
            <a:ext cx="468052" cy="0"/>
          </a:xfrm>
          <a:prstGeom prst="straightConnector1">
            <a:avLst/>
          </a:prstGeom>
          <a:ln w="63500">
            <a:solidFill>
              <a:srgbClr val="00B050">
                <a:alpha val="3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555776" y="6345324"/>
            <a:ext cx="576064" cy="0"/>
          </a:xfrm>
          <a:prstGeom prst="straightConnector1">
            <a:avLst/>
          </a:prstGeom>
          <a:ln w="63500">
            <a:solidFill>
              <a:srgbClr val="00B050">
                <a:alpha val="3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447764" y="4257092"/>
            <a:ext cx="117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smtClean="0">
                <a:solidFill>
                  <a:srgbClr val="00B050"/>
                </a:solidFill>
              </a:rPr>
              <a:t>Fermi motion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985661" y="1624734"/>
            <a:ext cx="3050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solidFill>
                  <a:srgbClr val="0070C0"/>
                </a:solidFill>
                <a:sym typeface="Wingdings" panose="05000000000000000000" pitchFamily="2" charset="2"/>
              </a:rPr>
              <a:t>well describes the </a:t>
            </a:r>
            <a:r>
              <a:rPr lang="en-US" altLang="ja-JP" sz="20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spectrum</a:t>
            </a:r>
            <a:endParaRPr lang="en-US" altLang="ja-JP" sz="2000" i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652120" y="3491716"/>
            <a:ext cx="367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Y* production </a:t>
            </a:r>
            <a:r>
              <a:rPr lang="en-US" altLang="ja-JP" sz="2000" dirty="0"/>
              <a:t>are seen as </a:t>
            </a:r>
            <a:r>
              <a:rPr lang="en-US" altLang="ja-JP" sz="2000" dirty="0" smtClean="0"/>
              <a:t>excess</a:t>
            </a:r>
            <a:endParaRPr lang="en-US" altLang="ja-JP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749298" y="5421414"/>
            <a:ext cx="340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Y* production (and/or exotic production) are </a:t>
            </a:r>
            <a:r>
              <a:rPr lang="en-US" altLang="ja-JP" sz="2000" dirty="0"/>
              <a:t>seen as </a:t>
            </a:r>
            <a:r>
              <a:rPr lang="en-US" altLang="ja-JP" sz="2000" dirty="0" smtClean="0"/>
              <a:t>excess</a:t>
            </a:r>
            <a:endParaRPr lang="en-US" altLang="ja-JP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51692" y="6309320"/>
            <a:ext cx="4272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analysis is crucial!</a:t>
            </a:r>
            <a:endParaRPr kumimoji="1" lang="ja-JP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5"/>
          <p:cNvSpPr>
            <a:spLocks/>
          </p:cNvSpPr>
          <p:nvPr/>
        </p:nvSpPr>
        <p:spPr bwMode="auto">
          <a:xfrm>
            <a:off x="575556" y="1141003"/>
            <a:ext cx="1255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503548" y="3176972"/>
            <a:ext cx="1255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83768" y="6273316"/>
            <a:ext cx="117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smtClean="0">
                <a:solidFill>
                  <a:srgbClr val="00B050"/>
                </a:solidFill>
              </a:rPr>
              <a:t>Fermi motion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979263"/>
            <a:ext cx="6954547" cy="472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 Theoretical Interpretation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18189" y="1632888"/>
            <a:ext cx="2473691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7030A0"/>
                </a:solidFill>
              </a:rPr>
              <a:t>Sekihara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, Tue. A-1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07" y="944724"/>
            <a:ext cx="4571838" cy="1027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37496" y="1088740"/>
            <a:ext cx="367786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Chiral unitary approach</a:t>
            </a:r>
            <a:endParaRPr kumimoji="1" lang="ja-JP" altLang="en-US" sz="2800" b="1" dirty="0"/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4463988" y="2160241"/>
            <a:ext cx="0" cy="378042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6200000">
            <a:off x="3681781" y="5121776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41" y="2897257"/>
            <a:ext cx="1363235" cy="164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7702060" y="2232249"/>
            <a:ext cx="1546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rgbClr val="FF0000"/>
                </a:solidFill>
              </a:rPr>
              <a:t>A: Watson app. </a:t>
            </a:r>
          </a:p>
          <a:p>
            <a:r>
              <a:rPr lang="en-US" altLang="ja-JP" sz="1600" b="1" i="1" dirty="0" smtClean="0">
                <a:solidFill>
                  <a:srgbClr val="00B050"/>
                </a:solidFill>
              </a:rPr>
              <a:t>B: </a:t>
            </a:r>
            <a:r>
              <a:rPr lang="en-US" altLang="ja-JP" sz="1600" b="1" i="1" dirty="0" err="1" smtClean="0">
                <a:solidFill>
                  <a:srgbClr val="00B050"/>
                </a:solidFill>
              </a:rPr>
              <a:t>Faddeev</a:t>
            </a:r>
            <a:r>
              <a:rPr lang="en-US" altLang="ja-JP" sz="1600" b="1" i="1" dirty="0" smtClean="0">
                <a:solidFill>
                  <a:srgbClr val="00B050"/>
                </a:solidFill>
              </a:rPr>
              <a:t> app.</a:t>
            </a:r>
            <a:endParaRPr kumimoji="1" lang="ja-JP" altLang="en-US" sz="1600" b="1" i="1" dirty="0">
              <a:solidFill>
                <a:srgbClr val="00B05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07853" y="2204864"/>
            <a:ext cx="17440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baseline="30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en-US" altLang="ja-JP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endParaRPr lang="en-US" altLang="ja-JP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96236" y="3276365"/>
            <a:ext cx="246971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quasi-elastic 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scattering</a:t>
            </a:r>
            <a:endParaRPr kumimoji="1" lang="ja-JP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直線矢印コネクタ 24"/>
          <p:cNvCxnSpPr>
            <a:stCxn id="30" idx="1"/>
          </p:cNvCxnSpPr>
          <p:nvPr/>
        </p:nvCxnSpPr>
        <p:spPr>
          <a:xfrm flipH="1" flipV="1">
            <a:off x="4896036" y="3276365"/>
            <a:ext cx="1800200" cy="41549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3599892" y="2889032"/>
            <a:ext cx="432048" cy="20731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087724" y="2564904"/>
            <a:ext cx="198342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B=16MeV, </a:t>
            </a:r>
            <a:r>
              <a:rPr lang="en-US" altLang="ja-JP" sz="1600" b="1" dirty="0" smtClean="0">
                <a:latin typeface="Symbol" panose="05050102010706020507" pitchFamily="18" charset="2"/>
              </a:rPr>
              <a:t>G</a:t>
            </a:r>
            <a:r>
              <a:rPr lang="en-US" altLang="ja-JP" sz="1600" b="1" dirty="0" smtClean="0"/>
              <a:t>=72 MeV</a:t>
            </a:r>
            <a:endParaRPr kumimoji="1" lang="ja-JP" altLang="en-US" sz="1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9022" y="5880177"/>
            <a:ext cx="8451450" cy="9541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</a:t>
            </a:r>
            <a:r>
              <a:rPr lang="en-US" altLang="ja-JP" sz="3200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bar</a:t>
            </a:r>
            <a:r>
              <a:rPr lang="en-US" altLang="ja-JP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NN</a:t>
            </a:r>
            <a:r>
              <a:rPr lang="en-US" altLang="ja-JP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bound-state picture 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reproduces the data</a:t>
            </a:r>
            <a:endParaRPr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The data CANNOT</a:t>
            </a:r>
            <a:r>
              <a:rPr kumimoji="1"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explained with uncorrelated </a:t>
            </a:r>
            <a:r>
              <a:rPr kumimoji="1"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(1405)p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832646"/>
            <a:ext cx="454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err="1" smtClean="0"/>
              <a:t>Sekihara</a:t>
            </a:r>
            <a:r>
              <a:rPr kumimoji="1" lang="en-US" altLang="ja-JP" sz="2000" b="1" i="1" dirty="0" smtClean="0"/>
              <a:t>, </a:t>
            </a:r>
            <a:r>
              <a:rPr kumimoji="1" lang="en-US" altLang="ja-JP" sz="2000" b="1" i="1" dirty="0" err="1" smtClean="0"/>
              <a:t>Oset</a:t>
            </a:r>
            <a:r>
              <a:rPr kumimoji="1" lang="en-US" altLang="ja-JP" sz="2000" b="1" i="1" dirty="0" smtClean="0"/>
              <a:t>, Ramos, </a:t>
            </a:r>
            <a:r>
              <a:rPr lang="en-US" altLang="ja-JP" sz="2000" b="1" i="1" dirty="0"/>
              <a:t>arXiv:1607.02058</a:t>
            </a:r>
            <a:endParaRPr kumimoji="1" lang="ja-JP" altLang="en-US" sz="2000" b="1" i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57400" y="2168860"/>
            <a:ext cx="193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i="1" dirty="0" err="1" smtClean="0"/>
              <a:t>Sekihara</a:t>
            </a:r>
            <a:r>
              <a:rPr kumimoji="1" lang="en-US" altLang="ja-JP" sz="1400" b="1" i="1" dirty="0" smtClean="0"/>
              <a:t>, </a:t>
            </a:r>
            <a:r>
              <a:rPr kumimoji="1" lang="en-US" altLang="ja-JP" sz="1400" b="1" i="1" dirty="0" err="1" smtClean="0"/>
              <a:t>Oset</a:t>
            </a:r>
            <a:r>
              <a:rPr kumimoji="1" lang="en-US" altLang="ja-JP" sz="1400" b="1" i="1" dirty="0" smtClean="0"/>
              <a:t>, Ramos, </a:t>
            </a:r>
          </a:p>
          <a:p>
            <a:pPr algn="ctr"/>
            <a:r>
              <a:rPr lang="en-US" altLang="ja-JP" sz="1400" b="1" i="1" dirty="0" smtClean="0"/>
              <a:t>arXiv:1607.02058</a:t>
            </a:r>
            <a:endParaRPr kumimoji="1" lang="ja-JP" alt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6688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90" b="58069"/>
          <a:stretch/>
        </p:blipFill>
        <p:spPr bwMode="auto">
          <a:xfrm>
            <a:off x="611560" y="1196752"/>
            <a:ext cx="7735119" cy="500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2384884"/>
            <a:ext cx="7128792" cy="4104456"/>
          </a:xfrm>
          <a:prstGeom prst="rect">
            <a:avLst/>
          </a:prstGeom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E15 1</a:t>
            </a:r>
            <a:r>
              <a:rPr kumimoji="1" lang="en-US" altLang="ja-JP" b="1" baseline="30000" dirty="0" smtClean="0"/>
              <a:t>st</a:t>
            </a:r>
            <a:r>
              <a:rPr kumimoji="1" lang="en-US" altLang="ja-JP" b="1" dirty="0" smtClean="0"/>
              <a:t> vs 2</a:t>
            </a:r>
            <a:r>
              <a:rPr kumimoji="1" lang="en-US" altLang="ja-JP" b="1" baseline="30000" dirty="0" smtClean="0"/>
              <a:t>nd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79712" y="1844824"/>
            <a:ext cx="173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E15-2</a:t>
            </a:r>
            <a:r>
              <a:rPr kumimoji="1" lang="en-US" altLang="ja-JP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endParaRPr kumimoji="1" lang="ja-JP" altLang="en-US" sz="4000" b="1" baseline="30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80112" y="1403484"/>
            <a:ext cx="347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b="1" dirty="0" smtClean="0"/>
              <a:t>Y</a:t>
            </a:r>
            <a:r>
              <a:rPr lang="da-DK" altLang="ja-JP" b="1" dirty="0"/>
              <a:t>. </a:t>
            </a:r>
            <a:r>
              <a:rPr lang="da-DK" altLang="ja-JP" b="1" dirty="0" smtClean="0"/>
              <a:t>Sada et </a:t>
            </a:r>
            <a:r>
              <a:rPr lang="da-DK" altLang="ja-JP" b="1" dirty="0"/>
              <a:t>al., PTEP (</a:t>
            </a:r>
            <a:r>
              <a:rPr lang="da-DK" altLang="ja-JP" b="1" dirty="0" smtClean="0"/>
              <a:t>2016) 051D01</a:t>
            </a:r>
            <a:r>
              <a:rPr lang="da-DK" altLang="ja-JP" b="1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3" b="25341"/>
          <a:stretch/>
        </p:blipFill>
        <p:spPr bwMode="auto">
          <a:xfrm>
            <a:off x="-1" y="872716"/>
            <a:ext cx="9144001" cy="397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Exclusive </a:t>
            </a:r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71500" y="4988904"/>
            <a:ext cx="8964488" cy="167540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The events widely distribute in the phase space</a:t>
            </a:r>
          </a:p>
          <a:p>
            <a:pPr lvl="1"/>
            <a:r>
              <a:rPr kumimoji="1" lang="en-US" altLang="ja-JP" dirty="0" smtClean="0"/>
              <a:t>Contribution from 2NA processes seem to be small</a:t>
            </a:r>
          </a:p>
          <a:p>
            <a:r>
              <a:rPr lang="en-US" altLang="ja-JP" dirty="0" smtClean="0"/>
              <a:t>Event concentration is seen at </a:t>
            </a:r>
            <a:r>
              <a:rPr lang="en-US" altLang="ja-JP" dirty="0" err="1" smtClean="0"/>
              <a:t>T</a:t>
            </a:r>
            <a:r>
              <a:rPr lang="en-US" altLang="ja-JP" baseline="30000" dirty="0" err="1" smtClean="0"/>
              <a:t>CM</a:t>
            </a:r>
            <a:r>
              <a:rPr lang="en-US" altLang="ja-JP" baseline="-25000" dirty="0" err="1" smtClean="0"/>
              <a:t>n</a:t>
            </a:r>
            <a:r>
              <a:rPr lang="en-US" altLang="ja-JP" dirty="0" smtClean="0"/>
              <a:t>/Q</a:t>
            </a:r>
            <a:r>
              <a:rPr lang="en-US" altLang="ja-JP" baseline="30000" dirty="0" smtClean="0"/>
              <a:t>CM</a:t>
            </a:r>
            <a:r>
              <a:rPr lang="en-US" altLang="ja-JP" dirty="0" smtClean="0"/>
              <a:t>~0.4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6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2" y="970258"/>
            <a:ext cx="7270006" cy="588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3" b="25341"/>
          <a:stretch/>
        </p:blipFill>
        <p:spPr bwMode="auto">
          <a:xfrm>
            <a:off x="5016848" y="880073"/>
            <a:ext cx="4127152" cy="179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Exclusive </a:t>
            </a:r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4208" y="1327383"/>
            <a:ext cx="1023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r>
              <a:rPr kumimoji="1" lang="en-US" altLang="ja-JP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</a:t>
            </a:r>
            <a:endParaRPr kumimoji="1" lang="ja-JP" alt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3628" y="1850603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r>
              <a:rPr kumimoji="1" lang="en-US" altLang="ja-JP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</a:t>
            </a:r>
            <a:endParaRPr kumimoji="1" lang="ja-JP" altLang="en-US" sz="3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 rot="19638817">
            <a:off x="2165677" y="4070169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7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7813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 or NOT? --- Other Possibilities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11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57200" y="1467944"/>
            <a:ext cx="8229600" cy="522058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800" b="1" u="sng" dirty="0" smtClean="0">
                <a:latin typeface="Symbol" panose="05050102010706020507" pitchFamily="18" charset="2"/>
              </a:rPr>
              <a:t>L</a:t>
            </a:r>
            <a:r>
              <a:rPr lang="en-US" altLang="ja-JP" sz="2800" b="1" u="sng" dirty="0" smtClean="0"/>
              <a:t>(1405)N bound state</a:t>
            </a:r>
          </a:p>
          <a:p>
            <a:pPr lvl="1"/>
            <a:r>
              <a:rPr lang="en-US" altLang="ja-JP" sz="2400" dirty="0"/>
              <a:t>l</a:t>
            </a:r>
            <a:r>
              <a:rPr lang="en-US" altLang="ja-JP" sz="2400" dirty="0" smtClean="0"/>
              <a:t>oosely-bound system, I=1/2</a:t>
            </a:r>
            <a:r>
              <a:rPr lang="en-US" altLang="ja-JP" sz="2400" dirty="0"/>
              <a:t>, </a:t>
            </a:r>
            <a:r>
              <a:rPr lang="en-US" altLang="ja-JP" sz="2400" dirty="0" err="1" smtClean="0"/>
              <a:t>J</a:t>
            </a:r>
            <a:r>
              <a:rPr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dirty="0" smtClean="0"/>
              <a:t>=0</a:t>
            </a:r>
            <a:r>
              <a:rPr lang="en-US" altLang="ja-JP" sz="2400" baseline="30000" dirty="0" smtClean="0"/>
              <a:t>-</a:t>
            </a:r>
            <a:endParaRPr lang="en-US" altLang="ja-JP" sz="2400" dirty="0" smtClean="0"/>
          </a:p>
          <a:p>
            <a:pPr lvl="1"/>
            <a:r>
              <a:rPr lang="en-US" altLang="ja-JP" sz="2400" dirty="0"/>
              <a:t>various decay </a:t>
            </a:r>
            <a:r>
              <a:rPr lang="en-US" altLang="ja-JP" sz="2400" dirty="0" smtClean="0"/>
              <a:t>modes,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 smtClean="0"/>
              <a:t>N/</a:t>
            </a:r>
            <a:r>
              <a:rPr lang="en-US" altLang="ja-JP" sz="2400" dirty="0" smtClean="0">
                <a:latin typeface="Symbol" panose="05050102010706020507" pitchFamily="18" charset="2"/>
              </a:rPr>
              <a:t>S</a:t>
            </a:r>
            <a:r>
              <a:rPr lang="en-US" altLang="ja-JP" sz="2400" dirty="0" smtClean="0"/>
              <a:t>N/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400" dirty="0" err="1" smtClean="0"/>
              <a:t>N</a:t>
            </a:r>
            <a:endParaRPr kumimoji="1" lang="en-US" altLang="ja-JP" sz="2400" dirty="0" smtClean="0"/>
          </a:p>
          <a:p>
            <a:endParaRPr kumimoji="1" lang="en-US" altLang="ja-JP" sz="1700" b="1" u="sng" dirty="0" smtClean="0">
              <a:latin typeface="Symbol" panose="05050102010706020507" pitchFamily="18" charset="2"/>
            </a:endParaRPr>
          </a:p>
          <a:p>
            <a:endParaRPr kumimoji="1" lang="en-US" altLang="ja-JP" sz="3000" b="1" u="sng" dirty="0" smtClean="0">
              <a:latin typeface="Symbol" panose="05050102010706020507" pitchFamily="18" charset="2"/>
            </a:endParaRPr>
          </a:p>
          <a:p>
            <a:r>
              <a:rPr kumimoji="1" lang="en-US" altLang="ja-JP" sz="2800" b="1" u="sng" dirty="0" err="1" smtClean="0">
                <a:latin typeface="Symbol" panose="05050102010706020507" pitchFamily="18" charset="2"/>
              </a:rPr>
              <a:t>pL</a:t>
            </a:r>
            <a:r>
              <a:rPr kumimoji="1" lang="en-US" altLang="ja-JP" sz="2800" b="1" u="sng" dirty="0" err="1" smtClean="0"/>
              <a:t>N-</a:t>
            </a:r>
            <a:r>
              <a:rPr kumimoji="1" lang="en-US" altLang="ja-JP" sz="2800" b="1" u="sng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2800" b="1" u="sng" dirty="0" err="1" smtClean="0"/>
              <a:t>N</a:t>
            </a:r>
            <a:r>
              <a:rPr kumimoji="1" lang="en-US" altLang="ja-JP" sz="2800" b="1" u="sng" dirty="0" smtClean="0"/>
              <a:t> </a:t>
            </a:r>
            <a:r>
              <a:rPr kumimoji="1" lang="en-US" altLang="ja-JP" sz="2800" b="1" u="sng" dirty="0" err="1" smtClean="0"/>
              <a:t>dibaryon</a:t>
            </a:r>
            <a:endParaRPr kumimoji="1" lang="en-US" altLang="ja-JP" sz="2800" b="1" u="sng" dirty="0" smtClean="0"/>
          </a:p>
          <a:p>
            <a:pPr lvl="1"/>
            <a:r>
              <a:rPr kumimoji="1" lang="en-US" altLang="ja-JP" sz="2400" dirty="0" smtClean="0"/>
              <a:t>structure near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2400" dirty="0" err="1" smtClean="0"/>
              <a:t>N</a:t>
            </a:r>
            <a:r>
              <a:rPr lang="en-US" altLang="ja-JP" sz="2400" dirty="0" smtClean="0"/>
              <a:t> threshold</a:t>
            </a:r>
          </a:p>
          <a:p>
            <a:pPr lvl="1"/>
            <a:r>
              <a:rPr lang="en-US" altLang="ja-JP" sz="2400" dirty="0" smtClean="0"/>
              <a:t>I=3/2</a:t>
            </a:r>
            <a:r>
              <a:rPr lang="en-US" altLang="ja-JP" sz="2400" dirty="0"/>
              <a:t>, </a:t>
            </a:r>
            <a:r>
              <a:rPr lang="en-US" altLang="ja-JP" sz="2400" dirty="0" err="1" smtClean="0"/>
              <a:t>J</a:t>
            </a:r>
            <a:r>
              <a:rPr lang="en-US" altLang="ja-JP" sz="2400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400" dirty="0" smtClean="0"/>
              <a:t>=2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 no 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p</a:t>
            </a:r>
            <a:r>
              <a:rPr lang="en-US" altLang="ja-JP" sz="2400" dirty="0" smtClean="0">
                <a:sym typeface="Wingdings" panose="05000000000000000000" pitchFamily="2" charset="2"/>
              </a:rPr>
              <a:t> decay (I=1/2)?</a:t>
            </a:r>
            <a:endParaRPr kumimoji="1" lang="en-US" altLang="ja-JP" sz="2400" dirty="0" smtClean="0"/>
          </a:p>
          <a:p>
            <a:r>
              <a:rPr kumimoji="1" lang="en-US" altLang="ja-JP" sz="2800" b="1" u="sng" dirty="0" smtClean="0"/>
              <a:t>Double-pole </a:t>
            </a:r>
            <a:r>
              <a:rPr kumimoji="1" lang="en-US" altLang="ja-JP" sz="2800" b="1" u="sng" dirty="0" err="1" smtClean="0"/>
              <a:t>K</a:t>
            </a:r>
            <a:r>
              <a:rPr kumimoji="1" lang="en-US" altLang="ja-JP" sz="2800" b="1" u="sng" baseline="30000" dirty="0" err="1" smtClean="0"/>
              <a:t>bar</a:t>
            </a:r>
            <a:r>
              <a:rPr kumimoji="1" lang="en-US" altLang="ja-JP" sz="2800" b="1" u="sng" dirty="0" err="1" smtClean="0"/>
              <a:t>NN</a:t>
            </a:r>
            <a:endParaRPr kumimoji="1" lang="en-US" altLang="ja-JP" sz="2800" b="1" u="sng" dirty="0" smtClean="0"/>
          </a:p>
          <a:p>
            <a:pPr lvl="1"/>
            <a:r>
              <a:rPr lang="en-US" altLang="ja-JP" sz="2400" dirty="0" smtClean="0"/>
              <a:t>loosely-bound </a:t>
            </a:r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NN</a:t>
            </a:r>
            <a:r>
              <a:rPr lang="en-US" altLang="ja-JP" sz="2400" dirty="0" smtClean="0"/>
              <a:t>, &amp;</a:t>
            </a:r>
          </a:p>
          <a:p>
            <a:pPr lvl="1"/>
            <a:r>
              <a:rPr lang="en-US" altLang="ja-JP" sz="2400" dirty="0" smtClean="0"/>
              <a:t>broad </a:t>
            </a:r>
            <a:r>
              <a:rPr lang="en-US" altLang="ja-JP" sz="2400" dirty="0"/>
              <a:t>resonance near the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pS</a:t>
            </a:r>
            <a:r>
              <a:rPr lang="en-US" altLang="ja-JP" sz="2400" dirty="0" err="1" smtClean="0"/>
              <a:t>N</a:t>
            </a:r>
            <a:r>
              <a:rPr lang="en-US" altLang="ja-JP" sz="2400" dirty="0" smtClean="0"/>
              <a:t> threshold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N</a:t>
            </a:r>
            <a:r>
              <a:rPr lang="en-US" altLang="ja-JP" sz="2400" dirty="0" smtClean="0">
                <a:sym typeface="Wingdings" panose="05000000000000000000" pitchFamily="2" charset="2"/>
              </a:rPr>
              <a:t> decay</a:t>
            </a:r>
            <a:endParaRPr lang="en-US" altLang="ja-JP" sz="2400" dirty="0"/>
          </a:p>
          <a:p>
            <a:r>
              <a:rPr lang="en-US" altLang="ja-JP" sz="2800" b="1" u="sng" dirty="0"/>
              <a:t>Partial restoration of Chiral </a:t>
            </a:r>
            <a:r>
              <a:rPr lang="en-US" altLang="ja-JP" sz="2800" b="1" u="sng" dirty="0" smtClean="0"/>
              <a:t>symmetry</a:t>
            </a:r>
          </a:p>
          <a:p>
            <a:pPr lvl="1"/>
            <a:r>
              <a:rPr lang="en-US" altLang="ja-JP" sz="2400" dirty="0" smtClean="0"/>
              <a:t>enhancement </a:t>
            </a:r>
            <a:r>
              <a:rPr lang="en-US" altLang="ja-JP" sz="2400" dirty="0"/>
              <a:t>of the </a:t>
            </a:r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interaction in dense </a:t>
            </a:r>
            <a:r>
              <a:rPr lang="en-US" altLang="ja-JP" sz="2400" dirty="0" smtClean="0"/>
              <a:t>nuclei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56076" y="3429000"/>
            <a:ext cx="388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altLang="ja-JP" b="1" dirty="0"/>
              <a:t>H. Garcilazo, A. Gal, </a:t>
            </a:r>
            <a:r>
              <a:rPr lang="es-ES" altLang="ja-JP" b="1" dirty="0" smtClean="0"/>
              <a:t>NPA897(2013)167.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85190" y="1503948"/>
            <a:ext cx="341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b="1" dirty="0"/>
              <a:t>T. Uchino et al., </a:t>
            </a:r>
            <a:r>
              <a:rPr lang="fr-FR" altLang="ja-JP" b="1" dirty="0" smtClean="0"/>
              <a:t>NPA868(2011)53.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68224" y="4627004"/>
            <a:ext cx="461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b="1" dirty="0"/>
              <a:t>A. Dote, T. Inoue, T. Myo, PTEP (2015) 043D02.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36918" y="6516052"/>
            <a:ext cx="641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S. Maeda, Y. Akaishi, T. Yamazaki, </a:t>
            </a:r>
            <a:r>
              <a:rPr lang="en-US" altLang="ja-JP" b="1" dirty="0" smtClean="0"/>
              <a:t>Proc</a:t>
            </a:r>
            <a:r>
              <a:rPr lang="en-US" altLang="ja-JP" b="1" dirty="0"/>
              <a:t>. </a:t>
            </a:r>
            <a:r>
              <a:rPr lang="en-US" altLang="ja-JP" b="1" dirty="0" err="1"/>
              <a:t>Jpn</a:t>
            </a:r>
            <a:r>
              <a:rPr lang="en-US" altLang="ja-JP" b="1" dirty="0"/>
              <a:t>. Acad., </a:t>
            </a:r>
            <a:r>
              <a:rPr lang="en-US" altLang="ja-JP" b="1" dirty="0" smtClean="0"/>
              <a:t>B89(2013)418.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743" y="908720"/>
            <a:ext cx="520116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structure near 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threshold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743" y="2852936"/>
            <a:ext cx="484530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structure near 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pS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threshold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38970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36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653136"/>
            <a:ext cx="2340260" cy="21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Exclusive </a:t>
            </a:r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879812" y="6273316"/>
            <a:ext cx="6300700" cy="5400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 momentum transfer </a:t>
            </a:r>
            <a:r>
              <a:rPr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altLang="ja-JP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preferred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19" y="1052736"/>
            <a:ext cx="3572185" cy="35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836712"/>
            <a:ext cx="5364088" cy="53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矢印コネクタ 23"/>
          <p:cNvCxnSpPr/>
          <p:nvPr/>
        </p:nvCxnSpPr>
        <p:spPr>
          <a:xfrm flipV="1">
            <a:off x="3491880" y="1484784"/>
            <a:ext cx="0" cy="2736304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 rot="16200000">
            <a:off x="2877576" y="266586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sliced</a:t>
            </a:r>
            <a:endParaRPr kumimoji="1" lang="ja-JP" altLang="en-US" b="1" i="1" dirty="0"/>
          </a:p>
        </p:txBody>
      </p:sp>
      <p:sp>
        <p:nvSpPr>
          <p:cNvPr id="3" name="右矢印 2"/>
          <p:cNvSpPr/>
          <p:nvPr/>
        </p:nvSpPr>
        <p:spPr>
          <a:xfrm>
            <a:off x="4063952" y="4761148"/>
            <a:ext cx="4936540" cy="432048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cos(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q</a:t>
            </a:r>
            <a:r>
              <a:rPr kumimoji="1" lang="en-US" altLang="ja-JP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右矢印 17"/>
          <p:cNvSpPr/>
          <p:nvPr/>
        </p:nvSpPr>
        <p:spPr>
          <a:xfrm flipH="1">
            <a:off x="3993902" y="908720"/>
            <a:ext cx="5006589" cy="432048"/>
          </a:xfrm>
          <a:prstGeom prst="rightArrow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cos(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q</a:t>
            </a:r>
            <a:r>
              <a:rPr kumimoji="1" lang="en-US" altLang="ja-JP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 rot="19638817">
            <a:off x="1806924" y="1687969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7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1716651" y="1340768"/>
            <a:ext cx="0" cy="5076564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304518" y="1052736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971600" y="4221088"/>
            <a:ext cx="252028" cy="43204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375756" y="4221088"/>
            <a:ext cx="360040" cy="43204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763688" y="5157022"/>
            <a:ext cx="193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i="1" dirty="0" err="1" smtClean="0"/>
              <a:t>Sekihara</a:t>
            </a:r>
            <a:r>
              <a:rPr kumimoji="1" lang="en-US" altLang="ja-JP" sz="1400" b="1" i="1" dirty="0" smtClean="0"/>
              <a:t>, </a:t>
            </a:r>
            <a:r>
              <a:rPr kumimoji="1" lang="en-US" altLang="ja-JP" sz="1400" b="1" i="1" dirty="0" err="1" smtClean="0"/>
              <a:t>Oset</a:t>
            </a:r>
            <a:r>
              <a:rPr kumimoji="1" lang="en-US" altLang="ja-JP" sz="1400" b="1" i="1" dirty="0" smtClean="0"/>
              <a:t>, Ramos, </a:t>
            </a:r>
          </a:p>
          <a:p>
            <a:pPr algn="ctr"/>
            <a:r>
              <a:rPr lang="en-US" altLang="ja-JP" sz="1400" b="1" i="1" dirty="0" smtClean="0"/>
              <a:t>arXiv:1607.02058</a:t>
            </a:r>
            <a:endParaRPr kumimoji="1" lang="ja-JP" alt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3225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Theoretical Calculations on </a:t>
            </a:r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bar</a:t>
            </a:r>
            <a:r>
              <a:rPr kumimoji="1" lang="en-US" altLang="ja-JP" b="1" dirty="0" err="1" smtClean="0"/>
              <a:t>NN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310702"/>
              </p:ext>
            </p:extLst>
          </p:nvPr>
        </p:nvGraphicFramePr>
        <p:xfrm>
          <a:off x="89500" y="1016732"/>
          <a:ext cx="8965000" cy="2804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0625"/>
                <a:gridCol w="1120625"/>
                <a:gridCol w="1120625"/>
                <a:gridCol w="1120625"/>
                <a:gridCol w="1120625"/>
                <a:gridCol w="1003611"/>
                <a:gridCol w="1368152"/>
                <a:gridCol w="990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kumimoji="1" lang="en-US" altLang="ja-JP" sz="2000" baseline="30000" dirty="0" err="1" smtClean="0">
                          <a:solidFill>
                            <a:schemeClr val="tx1"/>
                          </a:solidFill>
                        </a:rPr>
                        <a:t>bar</a:t>
                      </a:r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int.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Chiral SU(3)</a:t>
                      </a:r>
                      <a:endParaRPr kumimoji="1" lang="en-US" altLang="ja-JP" sz="2000" baseline="0" dirty="0" smtClean="0"/>
                    </a:p>
                    <a:p>
                      <a:pPr algn="ctr"/>
                      <a:r>
                        <a:rPr kumimoji="1" lang="en-US" altLang="ja-JP" sz="2000" baseline="0" dirty="0" smtClean="0"/>
                        <a:t>(</a:t>
                      </a:r>
                      <a:r>
                        <a:rPr kumimoji="1" lang="en-US" altLang="ja-JP" sz="2000" dirty="0" smtClean="0"/>
                        <a:t>energy dependent)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Phenomenological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(energy independent)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Method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err="1" smtClean="0"/>
                        <a:t>Variational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err="1" smtClean="0"/>
                        <a:t>Faddeev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err="1" smtClean="0"/>
                        <a:t>Variational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err="1" smtClean="0"/>
                        <a:t>Faddeev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/>
                        <a:t>Barnea</a:t>
                      </a:r>
                      <a:r>
                        <a:rPr kumimoji="1" lang="en-US" altLang="ja-JP" sz="1800" dirty="0" smtClean="0"/>
                        <a:t>, Gal, </a:t>
                      </a:r>
                      <a:r>
                        <a:rPr kumimoji="1" lang="en-US" altLang="ja-JP" sz="1800" dirty="0" err="1" smtClean="0"/>
                        <a:t>Liverts</a:t>
                      </a:r>
                      <a:endParaRPr kumimoji="1" lang="ja-JP" alt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Dote, </a:t>
                      </a:r>
                      <a:r>
                        <a:rPr kumimoji="1" lang="en-US" altLang="ja-JP" sz="1800" dirty="0" err="1" smtClean="0"/>
                        <a:t>Hyodo</a:t>
                      </a:r>
                      <a:r>
                        <a:rPr kumimoji="1" lang="en-US" altLang="ja-JP" sz="1800" dirty="0" smtClean="0"/>
                        <a:t>, Weise</a:t>
                      </a:r>
                      <a:endParaRPr kumimoji="1" lang="ja-JP" alt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Ikeda, </a:t>
                      </a:r>
                      <a:r>
                        <a:rPr kumimoji="1" lang="en-US" altLang="ja-JP" sz="1800" dirty="0" err="1" smtClean="0"/>
                        <a:t>Kamano</a:t>
                      </a:r>
                      <a:r>
                        <a:rPr kumimoji="1" lang="en-US" altLang="ja-JP" sz="1800" dirty="0" smtClean="0"/>
                        <a:t>, Sato</a:t>
                      </a:r>
                      <a:endParaRPr kumimoji="1" lang="ja-JP" alt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Yamazaki, Akaishi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/>
                        <a:t>Wyceck</a:t>
                      </a:r>
                      <a:r>
                        <a:rPr kumimoji="1" lang="en-US" altLang="ja-JP" sz="1800" dirty="0" smtClean="0"/>
                        <a:t>, Green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Shevchenko, Gal, Mares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Ikeda, Sato</a:t>
                      </a:r>
                      <a:endParaRPr kumimoji="1" lang="ja-JP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B</a:t>
                      </a:r>
                      <a:r>
                        <a:rPr kumimoji="1" lang="en-US" altLang="ja-JP" sz="2000" b="1" baseline="0" dirty="0" smtClean="0"/>
                        <a:t> (MeV)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16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17-23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9-16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48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40-80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50-70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60-95</a:t>
                      </a:r>
                      <a:endParaRPr kumimoji="1" lang="ja-JP" altLang="en-US" sz="20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kumimoji="1" lang="en-US" altLang="ja-JP" sz="2000" b="1" dirty="0" smtClean="0"/>
                        <a:t> (MeV)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41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40-70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34-46</a:t>
                      </a:r>
                      <a:endParaRPr kumimoji="1" lang="ja-JP" altLang="en-US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61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40-85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90-110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45-80</a:t>
                      </a:r>
                      <a:endParaRPr kumimoji="1" lang="ja-JP" alt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5" y="4113076"/>
            <a:ext cx="8820981" cy="252028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bar</a:t>
            </a:r>
            <a:r>
              <a:rPr kumimoji="1" lang="en-US" altLang="ja-JP" b="1" dirty="0" err="1" smtClean="0"/>
              <a:t>N</a:t>
            </a:r>
            <a:r>
              <a:rPr kumimoji="1" lang="en-US" altLang="ja-JP" b="1" dirty="0" smtClean="0"/>
              <a:t> interaction model:</a:t>
            </a:r>
          </a:p>
          <a:p>
            <a:pPr lvl="1"/>
            <a:r>
              <a:rPr lang="en-US" altLang="ja-JP" dirty="0" smtClean="0"/>
              <a:t>Chiral SU(3) [energy dependent]</a:t>
            </a:r>
          </a:p>
          <a:p>
            <a:pPr lvl="1"/>
            <a:r>
              <a:rPr lang="en-US" altLang="ja-JP" dirty="0" smtClean="0"/>
              <a:t>Phenomenological [energy independent]</a:t>
            </a:r>
            <a:endParaRPr lang="en-US" altLang="ja-JP" dirty="0"/>
          </a:p>
          <a:p>
            <a:r>
              <a:rPr kumimoji="1" lang="en-US" altLang="ja-JP" b="1" dirty="0" smtClean="0"/>
              <a:t>Calculation method:</a:t>
            </a:r>
          </a:p>
          <a:p>
            <a:pPr lvl="1"/>
            <a:r>
              <a:rPr lang="en-US" altLang="ja-JP" dirty="0" smtClean="0"/>
              <a:t>Almost the same results = </a:t>
            </a:r>
            <a:r>
              <a:rPr lang="en-US" altLang="ja-JP" i="1" u="sng" dirty="0" smtClean="0"/>
              <a:t>depending on  </a:t>
            </a:r>
            <a:r>
              <a:rPr lang="en-US" altLang="ja-JP" i="1" u="sng" dirty="0" err="1" smtClean="0"/>
              <a:t>K</a:t>
            </a:r>
            <a:r>
              <a:rPr lang="en-US" altLang="ja-JP" i="1" u="sng" baseline="30000" dirty="0" err="1" smtClean="0"/>
              <a:t>bar</a:t>
            </a:r>
            <a:r>
              <a:rPr lang="en-US" altLang="ja-JP" i="1" u="sng" dirty="0" err="1" smtClean="0"/>
              <a:t>N</a:t>
            </a:r>
            <a:r>
              <a:rPr lang="en-US" altLang="ja-JP" i="1" u="sng" dirty="0" smtClean="0"/>
              <a:t> interaction</a:t>
            </a:r>
            <a:endParaRPr kumimoji="1" lang="ja-JP" altLang="en-US" i="1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36196" y="4581128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B.E. ~ 20 MeV</a:t>
            </a:r>
            <a:endParaRPr kumimoji="1" lang="ja-JP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336196" y="5055567"/>
            <a:ext cx="272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B.E.</a:t>
            </a:r>
            <a:r>
              <a:rPr kumimoji="1" lang="en-US" altLang="ja-JP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~ 40-70 MeV</a:t>
            </a:r>
            <a:endParaRPr kumimoji="1" lang="ja-JP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63888" y="6396335"/>
            <a:ext cx="199573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Dote, Tue. A-1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)n: Decay Channel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663788" y="6309320"/>
            <a:ext cx="3754760" cy="5400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en-US" altLang="ja-JP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&gt; 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p) !?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9" y="1664804"/>
            <a:ext cx="3572185" cy="35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5364088" cy="53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右矢印 4"/>
          <p:cNvSpPr/>
          <p:nvPr/>
        </p:nvSpPr>
        <p:spPr>
          <a:xfrm>
            <a:off x="4031940" y="980728"/>
            <a:ext cx="5004555" cy="242316"/>
          </a:xfrm>
          <a:prstGeom prst="leftRightArrow">
            <a:avLst/>
          </a:prstGeom>
          <a:gradFill flip="none" rotWithShape="1">
            <a:gsLst>
              <a:gs pos="0">
                <a:schemeClr val="accent1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左右矢印 18"/>
          <p:cNvSpPr/>
          <p:nvPr/>
        </p:nvSpPr>
        <p:spPr>
          <a:xfrm>
            <a:off x="4063952" y="2250580"/>
            <a:ext cx="4972543" cy="24231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左右矢印 19"/>
          <p:cNvSpPr/>
          <p:nvPr/>
        </p:nvSpPr>
        <p:spPr>
          <a:xfrm>
            <a:off x="4031940" y="3546724"/>
            <a:ext cx="3744416" cy="242316"/>
          </a:xfrm>
          <a:prstGeom prst="left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左右矢印 20"/>
          <p:cNvSpPr/>
          <p:nvPr/>
        </p:nvSpPr>
        <p:spPr>
          <a:xfrm>
            <a:off x="6634267" y="2456892"/>
            <a:ext cx="2402227" cy="242316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79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1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左右矢印 21"/>
          <p:cNvSpPr/>
          <p:nvPr/>
        </p:nvSpPr>
        <p:spPr>
          <a:xfrm>
            <a:off x="4063952" y="3798752"/>
            <a:ext cx="4972542" cy="242316"/>
          </a:xfrm>
          <a:prstGeom prst="leftRightArrow">
            <a:avLst/>
          </a:prstGeom>
          <a:gradFill>
            <a:gsLst>
              <a:gs pos="0">
                <a:srgbClr val="FF0000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1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4054751" y="4833156"/>
            <a:ext cx="4981744" cy="242316"/>
          </a:xfrm>
          <a:prstGeom prst="leftRightArrow">
            <a:avLst/>
          </a:prstGeom>
          <a:gradFill flip="none" rotWithShape="1">
            <a:gsLst>
              <a:gs pos="0">
                <a:srgbClr val="FF0000"/>
              </a:gs>
              <a:gs pos="9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1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kumimoji="1"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3491880" y="3392996"/>
            <a:ext cx="0" cy="612068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 rot="16200000">
            <a:off x="2877576" y="3277929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sliced</a:t>
            </a:r>
            <a:endParaRPr kumimoji="1" lang="ja-JP" altLang="en-US" b="1" i="1" dirty="0"/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 rot="19638817">
            <a:off x="1806924" y="1687969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7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14262" y="393305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p~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436096" y="3995772"/>
            <a:ext cx="849926" cy="2973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右矢印 17"/>
          <p:cNvSpPr/>
          <p:nvPr/>
        </p:nvSpPr>
        <p:spPr>
          <a:xfrm>
            <a:off x="4063952" y="5049180"/>
            <a:ext cx="4962503" cy="242316"/>
          </a:xfrm>
          <a:prstGeom prst="leftRightArrow">
            <a:avLst/>
          </a:prstGeom>
          <a:gradFill flip="none" rotWithShape="1">
            <a:gsLst>
              <a:gs pos="0">
                <a:schemeClr val="bg1"/>
              </a:gs>
              <a:gs pos="79000">
                <a:srgbClr val="92D05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kumimoji="1"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1716651" y="1952836"/>
            <a:ext cx="0" cy="288032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304518" y="1664804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660232" y="5255912"/>
            <a:ext cx="1008112" cy="2973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24228" y="521990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kumimoji="1"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p~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5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6" y="1304764"/>
            <a:ext cx="5065859" cy="48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Comparison between </a:t>
            </a:r>
            <a:r>
              <a:rPr kumimoji="1" lang="en-US" altLang="ja-JP" b="1" dirty="0" err="1" smtClean="0"/>
              <a:t>Calcs</a:t>
            </a:r>
            <a:r>
              <a:rPr kumimoji="1" lang="en-US" altLang="ja-JP" b="1" dirty="0" smtClean="0"/>
              <a:t>. and </a:t>
            </a:r>
            <a:r>
              <a:rPr kumimoji="1" lang="en-US" altLang="ja-JP" b="1" dirty="0" err="1" smtClean="0"/>
              <a:t>Exps</a:t>
            </a:r>
            <a:r>
              <a:rPr kumimoji="1" lang="en-US" altLang="ja-JP" b="1" dirty="0" smtClean="0"/>
              <a:t>.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004048" y="1520788"/>
            <a:ext cx="4320480" cy="5004556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b="1" dirty="0" smtClean="0"/>
              <a:t>Binding energy</a:t>
            </a:r>
          </a:p>
          <a:p>
            <a:pPr lvl="1"/>
            <a:r>
              <a:rPr lang="en-US" altLang="ja-JP" dirty="0" smtClean="0"/>
              <a:t>Chiral:</a:t>
            </a:r>
          </a:p>
          <a:p>
            <a:pPr marL="457200" lvl="1" indent="0">
              <a:buNone/>
            </a:pP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B.E. ~ 20MeV</a:t>
            </a:r>
          </a:p>
          <a:p>
            <a:pPr lvl="1"/>
            <a:r>
              <a:rPr lang="en-US" altLang="ja-JP" dirty="0" smtClean="0"/>
              <a:t>Phenomenological</a:t>
            </a:r>
            <a:r>
              <a:rPr kumimoji="1" lang="en-US" altLang="ja-JP" dirty="0" smtClean="0"/>
              <a:t>:</a:t>
            </a:r>
          </a:p>
          <a:p>
            <a:pPr marL="457200" lvl="1" indent="0">
              <a:buNone/>
            </a:pPr>
            <a:r>
              <a:rPr kumimoji="1" lang="en-US" altLang="ja-JP" dirty="0" smtClean="0"/>
              <a:t>	</a:t>
            </a:r>
            <a:r>
              <a:rPr kumimoji="1" lang="en-US" altLang="ja-JP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B.E. ~ 40-70MeV</a:t>
            </a:r>
          </a:p>
          <a:p>
            <a:pPr lvl="1"/>
            <a:r>
              <a:rPr kumimoji="1" lang="en-US" altLang="ja-JP" dirty="0" smtClean="0"/>
              <a:t>Experiments </a:t>
            </a:r>
            <a:r>
              <a:rPr kumimoji="1" lang="en-US" altLang="ja-JP" sz="1900" b="1" i="1" dirty="0" smtClean="0">
                <a:solidFill>
                  <a:srgbClr val="FF0000"/>
                </a:solidFill>
              </a:rPr>
              <a:t>(if </a:t>
            </a:r>
            <a:r>
              <a:rPr kumimoji="1" lang="en-US" altLang="ja-JP" sz="1900" b="1" i="1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sz="1900" b="1" i="1" baseline="30000" dirty="0" err="1" smtClean="0">
                <a:solidFill>
                  <a:srgbClr val="FF0000"/>
                </a:solidFill>
              </a:rPr>
              <a:t>bar</a:t>
            </a:r>
            <a:r>
              <a:rPr kumimoji="1" lang="en-US" altLang="ja-JP" sz="1900" b="1" i="1" dirty="0" err="1" smtClean="0">
                <a:solidFill>
                  <a:srgbClr val="FF0000"/>
                </a:solidFill>
              </a:rPr>
              <a:t>NN</a:t>
            </a:r>
            <a:r>
              <a:rPr kumimoji="1" lang="en-US" altLang="ja-JP" sz="1900" b="1" i="1" dirty="0" smtClean="0">
                <a:solidFill>
                  <a:srgbClr val="FF0000"/>
                </a:solidFill>
              </a:rPr>
              <a:t>)</a:t>
            </a:r>
            <a:r>
              <a:rPr kumimoji="1" lang="en-US" altLang="ja-JP" dirty="0" smtClean="0"/>
              <a:t>:</a:t>
            </a:r>
            <a:endParaRPr lang="en-US" altLang="ja-JP" dirty="0" smtClean="0"/>
          </a:p>
          <a:p>
            <a:pPr marL="457200" lvl="1" indent="0">
              <a:buNone/>
            </a:pPr>
            <a:r>
              <a:rPr kumimoji="1" lang="en-US" altLang="ja-JP" dirty="0" smtClean="0"/>
              <a:t>	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B.E. ~ 100MeV</a:t>
            </a:r>
          </a:p>
          <a:p>
            <a:r>
              <a:rPr kumimoji="1" lang="en-US" altLang="ja-JP" b="1" dirty="0" smtClean="0"/>
              <a:t>Width</a:t>
            </a:r>
          </a:p>
          <a:p>
            <a:pPr lvl="1"/>
            <a:r>
              <a:rPr kumimoji="1" lang="en-US" altLang="ja-JP" dirty="0" smtClean="0"/>
              <a:t>almost agreement in </a:t>
            </a:r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~40-100MeV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dirty="0" err="1" smtClean="0"/>
              <a:t>Theor</a:t>
            </a:r>
            <a:r>
              <a:rPr lang="en-US" altLang="ja-JP" dirty="0" smtClean="0"/>
              <a:t>.: </a:t>
            </a:r>
            <a:r>
              <a:rPr lang="en-US" altLang="ja-JP" dirty="0" err="1" smtClean="0"/>
              <a:t>mesonic</a:t>
            </a:r>
            <a:r>
              <a:rPr lang="en-US" altLang="ja-JP" dirty="0" smtClean="0"/>
              <a:t> decay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Exp.: non-</a:t>
            </a:r>
            <a:r>
              <a:rPr kumimoji="1" lang="en-US" altLang="ja-JP" dirty="0" err="1" smtClean="0"/>
              <a:t>mesonic</a:t>
            </a:r>
            <a:r>
              <a:rPr kumimoji="1" lang="en-US" altLang="ja-JP" dirty="0" smtClean="0"/>
              <a:t> decay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899592" y="3991254"/>
            <a:ext cx="684076" cy="985918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015716" y="3113348"/>
            <a:ext cx="2016224" cy="1755812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5312" y="4977172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51720" y="4869160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Phenomenological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8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22" y="865991"/>
            <a:ext cx="4378077" cy="364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Recent Measurement at LEPS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-508" y="1304764"/>
            <a:ext cx="5220580" cy="4925144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</a:t>
            </a:r>
            <a:r>
              <a:rPr kumimoji="1" lang="en-US" altLang="ja-JP" dirty="0" smtClean="0"/>
              <a:t> d(</a:t>
            </a:r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K</a:t>
            </a:r>
            <a:r>
              <a:rPr kumimoji="1" lang="en-US" altLang="ja-JP" baseline="30000" dirty="0" err="1" smtClean="0"/>
              <a:t>+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)X</a:t>
            </a:r>
          </a:p>
          <a:p>
            <a:pPr lvl="1"/>
            <a:r>
              <a:rPr kumimoji="1" lang="en-US" altLang="ja-JP" dirty="0" err="1" smtClean="0"/>
              <a:t>E</a:t>
            </a:r>
            <a:r>
              <a:rPr kumimoji="1" lang="en-US" altLang="ja-JP" baseline="-25000" dirty="0" err="1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 = 1.5-2.4 GeV</a:t>
            </a:r>
          </a:p>
          <a:p>
            <a:pPr lvl="1"/>
            <a:r>
              <a:rPr lang="en-US" altLang="ja-JP" dirty="0" err="1" smtClean="0"/>
              <a:t>cos</a:t>
            </a:r>
            <a:r>
              <a:rPr lang="en-US" altLang="ja-JP" dirty="0" err="1" smtClean="0">
                <a:latin typeface="Symbol" panose="05050102010706020507" pitchFamily="18" charset="2"/>
              </a:rPr>
              <a:t>q</a:t>
            </a:r>
            <a:r>
              <a:rPr lang="en-US" altLang="ja-JP" baseline="30000" dirty="0" err="1" smtClean="0"/>
              <a:t>lab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smtClean="0"/>
              <a:t>+/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p</a:t>
            </a:r>
            <a:r>
              <a:rPr lang="en-US" altLang="ja-JP" baseline="-25000" dirty="0" smtClean="0"/>
              <a:t>-</a:t>
            </a:r>
            <a:r>
              <a:rPr lang="en-US" altLang="ja-JP" dirty="0" smtClean="0"/>
              <a:t> &gt; 0.95 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 smtClean="0"/>
              <a:t>MM</a:t>
            </a:r>
            <a:r>
              <a:rPr kumimoji="1" lang="en-US" altLang="ja-JP" dirty="0" smtClean="0"/>
              <a:t> ~ 10 MeV</a:t>
            </a:r>
          </a:p>
          <a:p>
            <a:pPr lvl="1"/>
            <a:endParaRPr kumimoji="1" lang="en-US" altLang="ja-JP" sz="1200" dirty="0" smtClean="0"/>
          </a:p>
          <a:p>
            <a:r>
              <a:rPr lang="en-US" altLang="ja-JP" dirty="0"/>
              <a:t>BG: </a:t>
            </a:r>
            <a:r>
              <a:rPr lang="en-US" altLang="ja-JP" dirty="0" err="1" smtClean="0">
                <a:latin typeface="Symbol" panose="05050102010706020507" pitchFamily="18" charset="2"/>
              </a:rPr>
              <a:t>g</a:t>
            </a:r>
            <a:r>
              <a:rPr lang="en-US" altLang="ja-JP" dirty="0" err="1" smtClean="0"/>
              <a:t>N</a:t>
            </a:r>
            <a:r>
              <a:rPr lang="en-US" altLang="ja-JP" dirty="0" err="1" smtClean="0">
                <a:sym typeface="Wingdings" panose="05000000000000000000" pitchFamily="2" charset="2"/>
              </a:rPr>
              <a:t></a:t>
            </a:r>
            <a:r>
              <a:rPr lang="en-US" altLang="ja-JP" dirty="0" err="1">
                <a:sym typeface="Wingdings" panose="05000000000000000000" pitchFamily="2" charset="2"/>
              </a:rPr>
              <a:t>K</a:t>
            </a:r>
            <a:r>
              <a:rPr lang="en-US" altLang="ja-JP" baseline="30000" dirty="0" err="1">
                <a:sym typeface="Wingdings" panose="05000000000000000000" pitchFamily="2" charset="2"/>
              </a:rPr>
              <a:t>+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baseline="30000" dirty="0" err="1">
                <a:sym typeface="Wingdings" panose="05000000000000000000" pitchFamily="2" charset="2"/>
              </a:rPr>
              <a:t>-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>
                <a:sym typeface="Wingdings" panose="05000000000000000000" pitchFamily="2" charset="2"/>
              </a:rPr>
              <a:t>/</a:t>
            </a:r>
            <a:r>
              <a:rPr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dirty="0">
                <a:sym typeface="Wingdings" panose="05000000000000000000" pitchFamily="2" charset="2"/>
              </a:rPr>
              <a:t>/</a:t>
            </a:r>
            <a:r>
              <a:rPr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>
                <a:sym typeface="Wingdings" panose="05000000000000000000" pitchFamily="2" charset="2"/>
              </a:rPr>
              <a:t>(1520)</a:t>
            </a:r>
            <a:endParaRPr lang="en-US" altLang="ja-JP" dirty="0"/>
          </a:p>
          <a:p>
            <a:pPr lvl="1"/>
            <a:endParaRPr kumimoji="1" lang="en-US" altLang="ja-JP" sz="1200" dirty="0" smtClean="0"/>
          </a:p>
          <a:p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peak structure</a:t>
            </a:r>
          </a:p>
          <a:p>
            <a:pPr lvl="1"/>
            <a:r>
              <a:rPr kumimoji="1" lang="en-US" altLang="ja-JP" dirty="0" smtClean="0"/>
              <a:t>U.L.: 0.17-2.9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dirty="0" err="1" smtClean="0"/>
              <a:t>b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kumimoji="1" lang="en-US" altLang="ja-JP" dirty="0" smtClean="0"/>
              <a:t>   (= 1.5-26% CS of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err="1" smtClean="0"/>
              <a:t>d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K</a:t>
            </a:r>
            <a:r>
              <a:rPr kumimoji="1" lang="en-US" altLang="ja-JP" baseline="30000" dirty="0" err="1" smtClean="0">
                <a:sym typeface="Wingdings" panose="05000000000000000000" pitchFamily="2" charset="2"/>
              </a:rPr>
              <a:t>+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baseline="30000" dirty="0" err="1" smtClean="0">
                <a:sym typeface="Wingdings" panose="05000000000000000000" pitchFamily="2" charset="2"/>
              </a:rPr>
              <a:t>-</a:t>
            </a:r>
            <a:r>
              <a:rPr kumimoji="1" lang="en-US" altLang="ja-JP" dirty="0" err="1" smtClean="0"/>
              <a:t>Y</a:t>
            </a:r>
            <a:r>
              <a:rPr kumimoji="1" lang="en-US" altLang="ja-JP" dirty="0" smtClean="0"/>
              <a:t>)</a:t>
            </a:r>
          </a:p>
          <a:p>
            <a:pPr lvl="2"/>
            <a:endParaRPr kumimoji="1" lang="en-US" altLang="ja-JP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4530627"/>
            <a:ext cx="3516764" cy="232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コネクタ 7"/>
          <p:cNvCxnSpPr/>
          <p:nvPr/>
        </p:nvCxnSpPr>
        <p:spPr>
          <a:xfrm flipH="1">
            <a:off x="5904148" y="4149080"/>
            <a:ext cx="828092" cy="4680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7524328" y="4149080"/>
            <a:ext cx="1188132" cy="468052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7488324" y="2456892"/>
            <a:ext cx="0" cy="169218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12260" y="219557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M[</a:t>
            </a:r>
            <a:r>
              <a:rPr kumimoji="1" lang="en-US" altLang="ja-JP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K+p+p</a:t>
            </a:r>
            <a:r>
              <a:rPr lang="en-US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1"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872716"/>
            <a:ext cx="481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A.O. </a:t>
            </a:r>
            <a:r>
              <a:rPr lang="en-US" altLang="ja-JP" b="1" dirty="0" err="1"/>
              <a:t>Tokiyasu</a:t>
            </a:r>
            <a:r>
              <a:rPr lang="en-US" altLang="ja-JP" b="1" dirty="0"/>
              <a:t> et al., Phys. Lett. B 728 (2014) </a:t>
            </a:r>
            <a:r>
              <a:rPr lang="en-US" altLang="ja-JP" b="1" dirty="0" smtClean="0"/>
              <a:t>616.</a:t>
            </a:r>
            <a:endParaRPr kumimoji="1" lang="ja-JP" altLang="en-US" b="1" dirty="0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8748464" y="4617132"/>
            <a:ext cx="0" cy="1944216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68324" y="6228601"/>
            <a:ext cx="5062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 </a:t>
            </a:r>
            <a:r>
              <a:rPr kumimoji="1" lang="en-US" altLang="ja-JP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LEPS2 (4</a:t>
            </a:r>
            <a:r>
              <a:rPr kumimoji="1" lang="en-US" altLang="ja-JP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measurement)</a:t>
            </a:r>
            <a:endParaRPr kumimoji="1" lang="ja-JP" altLang="en-US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5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74" y="872716"/>
            <a:ext cx="472264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Recent Measurement at HADES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872716"/>
            <a:ext cx="474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altLang="ja-JP" b="1" dirty="0"/>
              <a:t>G. Agakishiev et al., Phys. Lett. B 742 (2015</a:t>
            </a:r>
            <a:r>
              <a:rPr lang="nb-NO" altLang="ja-JP" b="1" dirty="0" smtClean="0"/>
              <a:t>) 242</a:t>
            </a:r>
            <a:endParaRPr kumimoji="1" lang="ja-JP" altLang="en-US" b="1" dirty="0"/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idx="1"/>
          </p:nvPr>
        </p:nvSpPr>
        <p:spPr>
          <a:xfrm>
            <a:off x="-36512" y="1268760"/>
            <a:ext cx="4535997" cy="488914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pp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p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 err="1">
                <a:sym typeface="Wingdings" panose="05000000000000000000" pitchFamily="2" charset="2"/>
              </a:rPr>
              <a:t>K</a:t>
            </a:r>
            <a:r>
              <a:rPr lang="en-US" altLang="ja-JP" baseline="30000" dirty="0">
                <a:sym typeface="Wingdings" panose="05000000000000000000" pitchFamily="2" charset="2"/>
              </a:rPr>
              <a:t>+</a:t>
            </a:r>
            <a:endParaRPr kumimoji="1" lang="en-US" altLang="ja-JP" baseline="30000" dirty="0" smtClean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lvl="1"/>
            <a:r>
              <a:rPr lang="en-US" altLang="ja-JP" dirty="0" smtClean="0"/>
              <a:t>E = 3.5 GeV</a:t>
            </a:r>
            <a:endParaRPr kumimoji="1" lang="en-US" altLang="ja-JP" dirty="0" smtClean="0"/>
          </a:p>
          <a:p>
            <a:endParaRPr kumimoji="1" lang="en-US" altLang="ja-JP" sz="1300" dirty="0" smtClean="0"/>
          </a:p>
          <a:p>
            <a:r>
              <a:rPr lang="en-US" altLang="ja-JP" dirty="0"/>
              <a:t>Bonn–</a:t>
            </a:r>
            <a:r>
              <a:rPr lang="en-US" altLang="ja-JP" dirty="0" err="1"/>
              <a:t>Gatchina</a:t>
            </a:r>
            <a:r>
              <a:rPr lang="en-US" altLang="ja-JP" dirty="0"/>
              <a:t> PWA 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Well reproduces the data with N* resonances</a:t>
            </a:r>
          </a:p>
          <a:p>
            <a:pPr lvl="2"/>
            <a:r>
              <a:rPr lang="en-US" altLang="ja-JP" dirty="0" err="1" smtClean="0"/>
              <a:t>pp</a:t>
            </a:r>
            <a:r>
              <a:rPr lang="en-US" altLang="ja-JP" dirty="0" err="1" smtClean="0">
                <a:sym typeface="Wingdings" panose="05000000000000000000" pitchFamily="2" charset="2"/>
              </a:rPr>
              <a:t>pN</a:t>
            </a:r>
            <a:r>
              <a:rPr lang="en-US" altLang="ja-JP" dirty="0" smtClean="0">
                <a:sym typeface="Wingdings" panose="05000000000000000000" pitchFamily="2" charset="2"/>
              </a:rPr>
              <a:t>*</a:t>
            </a:r>
            <a:r>
              <a:rPr lang="en-US" altLang="ja-JP" dirty="0" err="1" smtClean="0">
                <a:sym typeface="Wingdings" panose="05000000000000000000" pitchFamily="2" charset="2"/>
              </a:rPr>
              <a:t>p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 err="1">
                <a:sym typeface="Wingdings" panose="05000000000000000000" pitchFamily="2" charset="2"/>
              </a:rPr>
              <a:t>K</a:t>
            </a:r>
            <a:r>
              <a:rPr lang="en-US" altLang="ja-JP" baseline="30000" dirty="0">
                <a:sym typeface="Wingdings" panose="05000000000000000000" pitchFamily="2" charset="2"/>
              </a:rPr>
              <a:t>+</a:t>
            </a:r>
            <a:endParaRPr lang="en-US" altLang="ja-JP" baseline="30000" dirty="0" smtClean="0">
              <a:latin typeface="Symbol" panose="05050102010706020507" pitchFamily="18" charset="2"/>
            </a:endParaRPr>
          </a:p>
          <a:p>
            <a:endParaRPr lang="en-US" altLang="ja-JP" sz="1300" dirty="0" smtClean="0"/>
          </a:p>
          <a:p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peak structure</a:t>
            </a:r>
          </a:p>
          <a:p>
            <a:pPr lvl="1"/>
            <a:r>
              <a:rPr kumimoji="1" lang="en-US" altLang="ja-JP" dirty="0" smtClean="0"/>
              <a:t>U.L.: 0.7-4.2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dirty="0" err="1" smtClean="0"/>
              <a:t>b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kumimoji="1" lang="en-US" altLang="ja-JP" dirty="0" smtClean="0"/>
              <a:t>	(= 2-12% CS of </a:t>
            </a:r>
            <a:r>
              <a:rPr kumimoji="1" lang="en-US" altLang="ja-JP" dirty="0" err="1" smtClean="0"/>
              <a:t>pp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pK</a:t>
            </a:r>
            <a:r>
              <a:rPr kumimoji="1" lang="en-US" altLang="ja-JP" baseline="30000" dirty="0" err="1" smtClean="0">
                <a:sym typeface="Wingdings" panose="05000000000000000000" pitchFamily="2" charset="2"/>
              </a:rPr>
              <a:t>+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b="1" dirty="0">
                <a:latin typeface="Symbol" panose="05050102010706020507" pitchFamily="18" charset="2"/>
              </a:rPr>
              <a:t>L</a:t>
            </a:r>
            <a:r>
              <a:rPr lang="en-US" altLang="ja-JP" b="1" dirty="0"/>
              <a:t>(1405) production = 9.2 </a:t>
            </a:r>
            <a:r>
              <a:rPr lang="en-US" altLang="ja-JP" b="1" dirty="0" err="1" smtClean="0">
                <a:latin typeface="Symbol" panose="05050102010706020507" pitchFamily="18" charset="2"/>
              </a:rPr>
              <a:t>m</a:t>
            </a:r>
            <a:r>
              <a:rPr lang="en-US" altLang="ja-JP" b="1" dirty="0" err="1" smtClean="0"/>
              <a:t>b</a:t>
            </a:r>
            <a:endParaRPr kumimoji="1" lang="en-US" altLang="ja-JP" dirty="0" smtClean="0"/>
          </a:p>
          <a:p>
            <a:pPr marL="457200" lvl="1" indent="0">
              <a:buNone/>
            </a:pPr>
            <a:endParaRPr kumimoji="1" lang="en-US" altLang="ja-JP" sz="21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kumimoji="1" lang="en-US" altLang="ja-JP" dirty="0" smtClean="0">
                <a:sym typeface="Wingdings" panose="05000000000000000000" pitchFamily="2" charset="2"/>
              </a:rPr>
              <a:t>   </a:t>
            </a:r>
            <a:r>
              <a:rPr kumimoji="1"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dirty="0" smtClean="0">
                <a:sym typeface="Wingdings" panose="05000000000000000000" pitchFamily="2" charset="2"/>
              </a:rPr>
              <a:t>(X=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K</a:t>
            </a:r>
            <a:r>
              <a:rPr kumimoji="1" lang="en-US" altLang="ja-JP" baseline="30000" dirty="0" err="1" smtClean="0">
                <a:sym typeface="Wingdings" panose="05000000000000000000" pitchFamily="2" charset="2"/>
              </a:rPr>
              <a:t>bar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NN</a:t>
            </a:r>
            <a:r>
              <a:rPr kumimoji="1" lang="en-US" altLang="ja-JP" dirty="0" smtClean="0">
                <a:sym typeface="Wingdings" panose="05000000000000000000" pitchFamily="2" charset="2"/>
              </a:rPr>
              <a:t>)/</a:t>
            </a:r>
            <a:r>
              <a:rPr kumimoji="1"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dirty="0" smtClean="0">
                <a:sym typeface="Wingdings" panose="05000000000000000000" pitchFamily="2" charset="2"/>
              </a:rPr>
              <a:t>(</a:t>
            </a:r>
            <a:r>
              <a:rPr kumimoji="1"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dirty="0" smtClean="0">
                <a:sym typeface="Wingdings" panose="05000000000000000000" pitchFamily="2" charset="2"/>
              </a:rPr>
              <a:t>*) &lt; ~50%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96112" y="5157192"/>
            <a:ext cx="214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PRC87(2013)</a:t>
            </a:r>
            <a:r>
              <a:rPr lang="en-US" altLang="ja-JP" dirty="0" smtClean="0"/>
              <a:t>025201</a:t>
            </a:r>
            <a:endParaRPr kumimoji="1"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78" y="4473116"/>
            <a:ext cx="439561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コネクタ 13"/>
          <p:cNvCxnSpPr/>
          <p:nvPr/>
        </p:nvCxnSpPr>
        <p:spPr>
          <a:xfrm flipV="1">
            <a:off x="8404371" y="1052736"/>
            <a:ext cx="0" cy="2952328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008327" y="791416"/>
            <a:ext cx="8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Kpp</a:t>
            </a:r>
            <a:r>
              <a:rPr kumimoji="1"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endParaRPr kumimoji="1"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H="1" flipV="1">
            <a:off x="8404371" y="4005064"/>
            <a:ext cx="524114" cy="57606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8928485" y="4581128"/>
            <a:ext cx="0" cy="129614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8740" y="6315707"/>
            <a:ext cx="912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</a:t>
            </a:r>
            <a:r>
              <a:rPr kumimoji="1" lang="en-US" altLang="ja-JP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Combined analysis with COSY-TOF/DISTO/HOPI/HADES </a:t>
            </a:r>
            <a:r>
              <a:rPr lang="en-US" altLang="ja-JP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en-US" altLang="ja-JP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pppK</a:t>
            </a:r>
            <a:r>
              <a:rPr lang="en-US" altLang="ja-JP" sz="2400" b="1" i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+</a:t>
            </a:r>
            <a:r>
              <a:rPr lang="en-US" altLang="ja-JP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</a:t>
            </a:r>
            <a:endParaRPr kumimoji="1" lang="ja-JP" alt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左右矢印 17"/>
          <p:cNvSpPr/>
          <p:nvPr/>
        </p:nvSpPr>
        <p:spPr>
          <a:xfrm>
            <a:off x="308346" y="5921483"/>
            <a:ext cx="699258" cy="367221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vs.</a:t>
            </a:r>
            <a:endPara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5913276"/>
            <a:ext cx="365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DISTO</a:t>
            </a:r>
            <a:r>
              <a:rPr lang="en-US" altLang="ja-JP" dirty="0" smtClean="0"/>
              <a:t>: 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(X</a:t>
            </a:r>
            <a:r>
              <a:rPr lang="en-US" altLang="ja-JP" dirty="0"/>
              <a:t>) </a:t>
            </a:r>
            <a:r>
              <a:rPr lang="en-US" altLang="ja-JP" dirty="0" smtClean="0"/>
              <a:t>&gt; 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dirty="0" smtClean="0"/>
              <a:t>(</a:t>
            </a:r>
            <a:r>
              <a:rPr lang="en-US" altLang="ja-JP" dirty="0" smtClean="0">
                <a:latin typeface="Symbol" panose="05050102010706020507" pitchFamily="18" charset="2"/>
              </a:rPr>
              <a:t>L(</a:t>
            </a:r>
            <a:r>
              <a:rPr lang="en-US" altLang="ja-JP" dirty="0" smtClean="0"/>
              <a:t>1405)) @ 2.85GeV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28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Brief</a:t>
            </a:r>
            <a:r>
              <a:rPr kumimoji="1" lang="en-US" altLang="ja-JP" b="1" dirty="0" smtClean="0"/>
              <a:t> Summary </a:t>
            </a:r>
            <a:r>
              <a:rPr kumimoji="1" lang="en-US" altLang="ja-JP" sz="3100" b="1" dirty="0" smtClean="0"/>
              <a:t>--- What We Have Learned? ---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944724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Theoretical approach to </a:t>
            </a:r>
            <a:r>
              <a:rPr kumimoji="1" lang="en-US" altLang="ja-JP" dirty="0" err="1" smtClean="0"/>
              <a:t>K</a:t>
            </a:r>
            <a:r>
              <a:rPr kumimoji="1" lang="en-US" altLang="ja-JP" baseline="30000" dirty="0" err="1" smtClean="0"/>
              <a:t>bar</a:t>
            </a:r>
            <a:r>
              <a:rPr kumimoji="1" lang="en-US" altLang="ja-JP" dirty="0" err="1" smtClean="0"/>
              <a:t>NN</a:t>
            </a:r>
            <a:endParaRPr lang="en-US" altLang="ja-JP" dirty="0" smtClean="0"/>
          </a:p>
          <a:p>
            <a:pPr lvl="1"/>
            <a:r>
              <a:rPr lang="en-US" altLang="ja-JP" dirty="0"/>
              <a:t>L</a:t>
            </a:r>
            <a:r>
              <a:rPr lang="en-US" altLang="ja-JP" dirty="0" smtClean="0"/>
              <a:t>argely depends on </a:t>
            </a:r>
            <a:r>
              <a:rPr lang="en-US" altLang="ja-JP" dirty="0" err="1" smtClean="0"/>
              <a:t>K</a:t>
            </a:r>
            <a:r>
              <a:rPr lang="en-US" altLang="ja-JP" baseline="30000" dirty="0" err="1" smtClean="0"/>
              <a:t>bar</a:t>
            </a:r>
            <a:r>
              <a:rPr lang="en-US" altLang="ja-JP" dirty="0" err="1" smtClean="0"/>
              <a:t>N</a:t>
            </a:r>
            <a:r>
              <a:rPr lang="en-US" altLang="ja-JP" dirty="0" smtClean="0"/>
              <a:t> interaction below the </a:t>
            </a:r>
            <a:r>
              <a:rPr lang="en-US" altLang="ja-JP" dirty="0" err="1" smtClean="0"/>
              <a:t>K</a:t>
            </a:r>
            <a:r>
              <a:rPr lang="en-US" altLang="ja-JP" baseline="30000" dirty="0" err="1" smtClean="0"/>
              <a:t>bar</a:t>
            </a:r>
            <a:r>
              <a:rPr lang="en-US" altLang="ja-JP" dirty="0" err="1" smtClean="0"/>
              <a:t>N</a:t>
            </a:r>
            <a:r>
              <a:rPr lang="en-US" altLang="ja-JP" dirty="0" smtClean="0"/>
              <a:t> threshold</a:t>
            </a:r>
          </a:p>
          <a:p>
            <a:pPr lvl="2"/>
            <a:r>
              <a:rPr lang="en-US" altLang="ja-JP" b="1" dirty="0">
                <a:solidFill>
                  <a:srgbClr val="00B050"/>
                </a:solidFill>
              </a:rPr>
              <a:t>Need feedback from </a:t>
            </a:r>
            <a:r>
              <a:rPr lang="en-US" altLang="ja-JP" b="1" dirty="0">
                <a:solidFill>
                  <a:srgbClr val="00B050"/>
                </a:solidFill>
                <a:latin typeface="Symbol" panose="05050102010706020507" pitchFamily="18" charset="2"/>
              </a:rPr>
              <a:t>L</a:t>
            </a:r>
            <a:r>
              <a:rPr lang="en-US" altLang="ja-JP" b="1" dirty="0">
                <a:solidFill>
                  <a:srgbClr val="00B050"/>
                </a:solidFill>
              </a:rPr>
              <a:t>(1405)/”K-pp” </a:t>
            </a:r>
            <a:r>
              <a:rPr lang="en-US" altLang="ja-JP" b="1" dirty="0" smtClean="0">
                <a:solidFill>
                  <a:srgbClr val="00B050"/>
                </a:solidFill>
              </a:rPr>
              <a:t>experiments</a:t>
            </a:r>
            <a:endParaRPr lang="en-US" altLang="ja-JP" dirty="0" smtClean="0"/>
          </a:p>
          <a:p>
            <a:endParaRPr kumimoji="1" lang="en-US" altLang="ja-JP" sz="1200" dirty="0" smtClean="0"/>
          </a:p>
          <a:p>
            <a:r>
              <a:rPr lang="en-US" altLang="ja-JP" dirty="0" smtClean="0"/>
              <a:t>Experimental approach to </a:t>
            </a:r>
            <a:r>
              <a:rPr lang="en-US" altLang="ja-JP" dirty="0" err="1" smtClean="0"/>
              <a:t>K</a:t>
            </a:r>
            <a:r>
              <a:rPr lang="en-US" altLang="ja-JP" baseline="30000" dirty="0" err="1" smtClean="0"/>
              <a:t>bar</a:t>
            </a:r>
            <a:r>
              <a:rPr lang="en-US" altLang="ja-JP" dirty="0" err="1" smtClean="0"/>
              <a:t>NN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Still controversial…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Have to hunt small/broad signal from large/widely distributed QF-BG</a:t>
            </a:r>
          </a:p>
        </p:txBody>
      </p:sp>
      <p:sp>
        <p:nvSpPr>
          <p:cNvPr id="9" name="右矢印 8"/>
          <p:cNvSpPr/>
          <p:nvPr/>
        </p:nvSpPr>
        <p:spPr>
          <a:xfrm>
            <a:off x="188064" y="5581572"/>
            <a:ext cx="978408" cy="72774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331640" y="5157192"/>
            <a:ext cx="7328211" cy="1700808"/>
            <a:chOff x="1799692" y="5157192"/>
            <a:chExt cx="7328211" cy="1700808"/>
          </a:xfrm>
        </p:grpSpPr>
        <p:pic>
          <p:nvPicPr>
            <p:cNvPr id="1026" name="Picture 2" descr="C:\Users\sakuma\Desktop\kokuban70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692" y="5157192"/>
              <a:ext cx="7328211" cy="170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2016224" y="5265204"/>
              <a:ext cx="69122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kumimoji="1" lang="en-US" altLang="ja-JP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Exclusive measurement is crucial</a:t>
              </a: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altLang="ja-JP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Other production channels are needed:</a:t>
              </a:r>
            </a:p>
            <a:p>
              <a:pPr algn="ctr"/>
              <a:r>
                <a:rPr lang="en-US" altLang="ja-JP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p</a:t>
              </a:r>
              <a:r>
                <a:rPr lang="en-US" altLang="ja-JP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+ A, </a:t>
              </a:r>
              <a:r>
                <a:rPr lang="en-US" altLang="ja-JP" sz="28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in-</a:t>
              </a:r>
              <a:r>
                <a:rPr lang="en-US" altLang="ja-JP" sz="2800" b="1" baseline="30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flight</a:t>
              </a:r>
              <a:r>
                <a:rPr lang="en-US" altLang="ja-JP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en-US" altLang="ja-JP" sz="28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altLang="ja-JP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+ A</a:t>
              </a:r>
              <a:endParaRPr kumimoji="1"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8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mbol" panose="05050102010706020507" pitchFamily="18" charset="2"/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24524</TotalTime>
  <Words>2457</Words>
  <Application>Microsoft Office PowerPoint</Application>
  <PresentationFormat>画面に合わせる (4:3)</PresentationFormat>
  <Paragraphs>655</Paragraphs>
  <Slides>50</Slides>
  <Notes>21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​​テーマ</vt:lpstr>
      <vt:lpstr>KbarNN bound state search at J-PARC</vt:lpstr>
      <vt:lpstr>What are Kaonic Nuclei?</vt:lpstr>
      <vt:lpstr>KbarN interaction - A good probe for low-energy QCD </vt:lpstr>
      <vt:lpstr>Pioneering Experiments on KbarNN</vt:lpstr>
      <vt:lpstr>Theoretical Calculations on KbarNN</vt:lpstr>
      <vt:lpstr>Comparison between Calcs. and Exps.</vt:lpstr>
      <vt:lpstr>Recent Measurement at LEPS</vt:lpstr>
      <vt:lpstr>Recent Measurement at HADES</vt:lpstr>
      <vt:lpstr>Brief Summary --- What We Have Learned? ---</vt:lpstr>
      <vt:lpstr>KbarNN Searches at J-PARC</vt:lpstr>
      <vt:lpstr>J-PARC E27 Experiment</vt:lpstr>
      <vt:lpstr>E27: Publications</vt:lpstr>
      <vt:lpstr>E27: Experimental Setup</vt:lpstr>
      <vt:lpstr>E27: Inclusive d(p+,K+)X</vt:lpstr>
      <vt:lpstr>E27: Experimental Setup</vt:lpstr>
      <vt:lpstr>E27: Two-Proton Coincidence</vt:lpstr>
      <vt:lpstr>E27: Decay Mode Separation</vt:lpstr>
      <vt:lpstr>E27: “K-pp”-like Structure</vt:lpstr>
      <vt:lpstr>E27: “K-pp”-like Structure</vt:lpstr>
      <vt:lpstr>J-PARC E15 Experiment --- KbarNN via 3He(K-,n) ---</vt:lpstr>
      <vt:lpstr>J-PARC E15 Experiment</vt:lpstr>
      <vt:lpstr>E15: Publications</vt:lpstr>
      <vt:lpstr>Experimental Setup</vt:lpstr>
      <vt:lpstr>Semi-Inclusive 3He(K-,n)X</vt:lpstr>
      <vt:lpstr>Semi-Inclusive 3He(K-,n)X</vt:lpstr>
      <vt:lpstr>Exclusive 3He(K-,Lp)n</vt:lpstr>
      <vt:lpstr>Inclusive 3He(K-,Lp)X</vt:lpstr>
      <vt:lpstr>Exclusive 3He(K-,Lp)n</vt:lpstr>
      <vt:lpstr>Assuming a Breit-Wigner</vt:lpstr>
      <vt:lpstr>Assuming a Breit-Wigner</vt:lpstr>
      <vt:lpstr>A Theoretical Interpretation</vt:lpstr>
      <vt:lpstr>E15-2nd Experiment --- completed in Dec. 2015 ---</vt:lpstr>
      <vt:lpstr>Inclusive 3He(K-,Lp)X</vt:lpstr>
      <vt:lpstr>Exclusive 3He(K-,Lp)n</vt:lpstr>
      <vt:lpstr>3He(K-,Lp)n: Angular Dependence</vt:lpstr>
      <vt:lpstr>Summary</vt:lpstr>
      <vt:lpstr>Present Status of KbarNN</vt:lpstr>
      <vt:lpstr> KbarNN searches @ J-PARC</vt:lpstr>
      <vt:lpstr>Thank You!</vt:lpstr>
      <vt:lpstr>Spares</vt:lpstr>
      <vt:lpstr>E27: One-Proton Coincidence</vt:lpstr>
      <vt:lpstr>Experimental Setup</vt:lpstr>
      <vt:lpstr>Subthreshold Excess?</vt:lpstr>
      <vt:lpstr>A Theoretical Interpretation</vt:lpstr>
      <vt:lpstr>E15 1st vs 2nd</vt:lpstr>
      <vt:lpstr>Exclusive 3He(K-,Lp)n</vt:lpstr>
      <vt:lpstr>Exclusive 3He(K-,Lp)n</vt:lpstr>
      <vt:lpstr>KbarNN or NOT? --- Other Possibilities</vt:lpstr>
      <vt:lpstr>Exclusive 3He(K-,Lp)n</vt:lpstr>
      <vt:lpstr>3He(K-,Lp)n: Decay Channel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search for deeply-bound kaonic nuclear states by in-flight   3He(K-, N) reactions at J-PARC</dc:title>
  <dc:creator>sakuma</dc:creator>
  <cp:lastModifiedBy>sakuma</cp:lastModifiedBy>
  <cp:revision>1846</cp:revision>
  <cp:lastPrinted>2016-07-22T08:27:32Z</cp:lastPrinted>
  <dcterms:created xsi:type="dcterms:W3CDTF">2013-09-03T00:26:31Z</dcterms:created>
  <dcterms:modified xsi:type="dcterms:W3CDTF">2016-07-25T13:18:39Z</dcterms:modified>
</cp:coreProperties>
</file>