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83" r:id="rId5"/>
    <p:sldId id="261" r:id="rId6"/>
    <p:sldId id="298" r:id="rId7"/>
    <p:sldId id="293" r:id="rId8"/>
    <p:sldId id="292" r:id="rId9"/>
    <p:sldId id="264" r:id="rId10"/>
    <p:sldId id="284" r:id="rId11"/>
    <p:sldId id="265" r:id="rId12"/>
    <p:sldId id="268" r:id="rId13"/>
    <p:sldId id="266" r:id="rId14"/>
    <p:sldId id="285" r:id="rId15"/>
    <p:sldId id="281" r:id="rId16"/>
    <p:sldId id="282" r:id="rId17"/>
    <p:sldId id="273" r:id="rId18"/>
    <p:sldId id="315" r:id="rId19"/>
    <p:sldId id="270" r:id="rId20"/>
    <p:sldId id="312" r:id="rId21"/>
    <p:sldId id="274" r:id="rId22"/>
    <p:sldId id="313" r:id="rId23"/>
    <p:sldId id="314" r:id="rId24"/>
    <p:sldId id="275" r:id="rId25"/>
    <p:sldId id="310" r:id="rId26"/>
    <p:sldId id="311" r:id="rId27"/>
    <p:sldId id="309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7E1"/>
    <a:srgbClr val="10F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0589F-32F4-42CA-9DBD-810CD6735007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A21C0-5492-4A2B-A355-318349DDB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6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76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21C0-5492-4A2B-A355-318349DDB7E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6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21C0-5492-4A2B-A355-318349DDB7E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6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2016/7/26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1.xml"/><Relationship Id="rId7" Type="http://schemas.openxmlformats.org/officeDocument/2006/relationships/image" Target="../media/image1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12.png"/><Relationship Id="rId17" Type="http://schemas.openxmlformats.org/officeDocument/2006/relationships/image" Target="../media/image47.png"/><Relationship Id="rId2" Type="http://schemas.openxmlformats.org/officeDocument/2006/relationships/tags" Target="../tags/tag34.xml"/><Relationship Id="rId16" Type="http://schemas.openxmlformats.org/officeDocument/2006/relationships/image" Target="../media/image46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1.png"/><Relationship Id="rId5" Type="http://schemas.openxmlformats.org/officeDocument/2006/relationships/tags" Target="../tags/tag37.xml"/><Relationship Id="rId15" Type="http://schemas.openxmlformats.org/officeDocument/2006/relationships/image" Target="../media/image45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49.png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image" Target="../media/image12.png"/><Relationship Id="rId26" Type="http://schemas.openxmlformats.org/officeDocument/2006/relationships/image" Target="../media/image50.png"/><Relationship Id="rId3" Type="http://schemas.openxmlformats.org/officeDocument/2006/relationships/tags" Target="../tags/tag43.xml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image" Target="../media/image1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2" Type="http://schemas.openxmlformats.org/officeDocument/2006/relationships/tags" Target="../tags/tag42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5" Type="http://schemas.openxmlformats.org/officeDocument/2006/relationships/tags" Target="../tags/tag4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tags" Target="../tags/tag50.xml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0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9.png"/><Relationship Id="rId2" Type="http://schemas.openxmlformats.org/officeDocument/2006/relationships/tags" Target="../tags/tag57.xml"/><Relationship Id="rId16" Type="http://schemas.openxmlformats.org/officeDocument/2006/relationships/image" Target="../media/image73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68.png"/><Relationship Id="rId5" Type="http://schemas.openxmlformats.org/officeDocument/2006/relationships/tags" Target="../tags/tag60.xml"/><Relationship Id="rId15" Type="http://schemas.openxmlformats.org/officeDocument/2006/relationships/image" Target="../media/image72.png"/><Relationship Id="rId10" Type="http://schemas.openxmlformats.org/officeDocument/2006/relationships/image" Target="../media/image26.png"/><Relationship Id="rId4" Type="http://schemas.openxmlformats.org/officeDocument/2006/relationships/tags" Target="../tags/tag59.xml"/><Relationship Id="rId9" Type="http://schemas.openxmlformats.org/officeDocument/2006/relationships/image" Target="../media/image25.png"/><Relationship Id="rId1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3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82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0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10" Type="http://schemas.openxmlformats.org/officeDocument/2006/relationships/image" Target="../media/image23.png"/><Relationship Id="rId4" Type="http://schemas.openxmlformats.org/officeDocument/2006/relationships/image" Target="../media/image82.pn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88.png"/><Relationship Id="rId5" Type="http://schemas.openxmlformats.org/officeDocument/2006/relationships/tags" Target="../tags/tag70.xml"/><Relationship Id="rId10" Type="http://schemas.openxmlformats.org/officeDocument/2006/relationships/image" Target="../media/image87.png"/><Relationship Id="rId4" Type="http://schemas.openxmlformats.org/officeDocument/2006/relationships/tags" Target="../tags/tag69.xml"/><Relationship Id="rId9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7.xml"/><Relationship Id="rId16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8.png"/><Relationship Id="rId3" Type="http://schemas.openxmlformats.org/officeDocument/2006/relationships/tags" Target="../tags/tag16.xml"/><Relationship Id="rId21" Type="http://schemas.openxmlformats.org/officeDocument/2006/relationships/image" Target="../media/image19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7.png"/><Relationship Id="rId2" Type="http://schemas.openxmlformats.org/officeDocument/2006/relationships/tags" Target="../tags/tag15.xml"/><Relationship Id="rId16" Type="http://schemas.openxmlformats.org/officeDocument/2006/relationships/image" Target="../media/image16.png"/><Relationship Id="rId20" Type="http://schemas.openxmlformats.org/officeDocument/2006/relationships/image" Target="../media/image11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15.png"/><Relationship Id="rId10" Type="http://schemas.openxmlformats.org/officeDocument/2006/relationships/tags" Target="../tags/tag23.xml"/><Relationship Id="rId19" Type="http://schemas.openxmlformats.org/officeDocument/2006/relationships/image" Target="../media/image12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4.png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8134672" cy="147002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Few-body approach </a:t>
            </a:r>
            <a:r>
              <a:rPr kumimoji="1" lang="en-US" altLang="ja-JP" sz="4000" dirty="0" smtClean="0"/>
              <a:t>for </a:t>
            </a:r>
            <a:r>
              <a:rPr kumimoji="1" lang="en-US" altLang="ja-JP" sz="4000" dirty="0" smtClean="0"/>
              <a:t>structure of light kaonic nuclei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Shota Ohnishi (Hokkaido Univ.)</a:t>
            </a:r>
          </a:p>
          <a:p>
            <a:r>
              <a:rPr lang="en-US" altLang="ja-JP" sz="2200" dirty="0" smtClean="0">
                <a:solidFill>
                  <a:schemeClr val="tx1"/>
                </a:solidFill>
              </a:rPr>
              <a:t>In collaboration with</a:t>
            </a:r>
          </a:p>
          <a:p>
            <a:r>
              <a:rPr lang="en-US" altLang="ja-JP" sz="2600" dirty="0" err="1" smtClean="0">
                <a:solidFill>
                  <a:schemeClr val="tx1"/>
                </a:solidFill>
              </a:rPr>
              <a:t>Wataru</a:t>
            </a:r>
            <a:r>
              <a:rPr lang="en-US" altLang="ja-JP" sz="2600" dirty="0" smtClean="0">
                <a:solidFill>
                  <a:schemeClr val="tx1"/>
                </a:solidFill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Horiuchi</a:t>
            </a:r>
            <a:r>
              <a:rPr lang="en-US" altLang="ja-JP" sz="2600" dirty="0" smtClean="0">
                <a:solidFill>
                  <a:schemeClr val="tx1"/>
                </a:solidFill>
              </a:rPr>
              <a:t> (Hokkaido Univ.)</a:t>
            </a:r>
            <a:endParaRPr lang="en-US" altLang="ja-JP" sz="2600" dirty="0">
              <a:solidFill>
                <a:schemeClr val="tx1"/>
              </a:solidFill>
            </a:endParaRPr>
          </a:p>
          <a:p>
            <a:r>
              <a:rPr lang="en-US" altLang="ja-JP" sz="2600" dirty="0" err="1">
                <a:solidFill>
                  <a:schemeClr val="tx1"/>
                </a:solidFill>
              </a:rPr>
              <a:t>Tsubasa</a:t>
            </a:r>
            <a:r>
              <a:rPr lang="en-US" altLang="ja-JP" sz="2600" dirty="0">
                <a:solidFill>
                  <a:schemeClr val="tx1"/>
                </a:solidFill>
              </a:rPr>
              <a:t> Hoshino (Hokkaido Univ.)</a:t>
            </a: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Kenta </a:t>
            </a:r>
            <a:r>
              <a:rPr lang="en-US" altLang="ja-JP" sz="2600" dirty="0" smtClean="0">
                <a:solidFill>
                  <a:schemeClr val="tx1"/>
                </a:solidFill>
              </a:rPr>
              <a:t>Miyahara (Kyoto Univ.)</a:t>
            </a:r>
            <a:endParaRPr lang="en-US" altLang="ja-JP" sz="2600" dirty="0">
              <a:solidFill>
                <a:schemeClr val="tx1"/>
              </a:solidFill>
            </a:endParaRP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Tetsuo 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Hyodo</a:t>
            </a:r>
            <a:r>
              <a:rPr lang="ja-JP" altLang="en-US" sz="2600" dirty="0" smtClean="0">
                <a:solidFill>
                  <a:schemeClr val="tx1"/>
                </a:solidFill>
              </a:rPr>
              <a:t> </a:t>
            </a:r>
            <a:r>
              <a:rPr lang="en-US" altLang="ja-JP" sz="2600" dirty="0" smtClean="0">
                <a:solidFill>
                  <a:schemeClr val="tx1"/>
                </a:solidFill>
              </a:rPr>
              <a:t>(YITP, Kyoto Univ.)</a:t>
            </a:r>
            <a:endParaRPr lang="en-US" altLang="ja-JP" sz="26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9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15" y="1340768"/>
            <a:ext cx="5764567" cy="403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522" y="-12480"/>
            <a:ext cx="8229600" cy="98127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pp</a:t>
            </a:r>
            <a:r>
              <a:rPr lang="en-US" altLang="ja-JP" i="1" dirty="0" smtClean="0">
                <a:solidFill>
                  <a:srgbClr val="0070C0"/>
                </a:solidFill>
              </a:rPr>
              <a:t>-K</a:t>
            </a:r>
            <a:r>
              <a:rPr lang="en-US" altLang="ja-JP" i="1" baseline="30000" dirty="0" smtClean="0">
                <a:solidFill>
                  <a:srgbClr val="0070C0"/>
                </a:solidFill>
              </a:rPr>
              <a:t>0bar</a:t>
            </a:r>
            <a:r>
              <a:rPr lang="en-US" altLang="ja-JP" i="1" dirty="0" smtClean="0">
                <a:solidFill>
                  <a:srgbClr val="0070C0"/>
                </a:solidFill>
              </a:rPr>
              <a:t>pn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17259" y="980728"/>
            <a:ext cx="369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ucleon distribution from C.M. of NN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7236296" y="3261837"/>
            <a:ext cx="1192408" cy="5274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2628" y="5352209"/>
            <a:ext cx="865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Central density for </a:t>
            </a:r>
            <a:r>
              <a:rPr lang="en-US" altLang="ja-JP" sz="2400" dirty="0"/>
              <a:t>SIDDHARTA </a:t>
            </a:r>
            <a:r>
              <a:rPr lang="en-US" altLang="ja-JP" sz="2400" dirty="0" smtClean="0"/>
              <a:t>potential is slightly smaller than density for AY-potential</a:t>
            </a:r>
            <a:endParaRPr kumimoji="1" lang="ja-JP" altLang="en-US" sz="2400" dirty="0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7334181" y="3383527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7636616" y="2829789"/>
            <a:ext cx="316220" cy="324524"/>
          </a:xfrm>
          <a:prstGeom prst="ellipse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50000">
                <a:srgbClr val="FF0000"/>
              </a:gs>
              <a:gs pos="100000">
                <a:srgbClr val="FF0000">
                  <a:lumMod val="6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89" y="2872361"/>
            <a:ext cx="234475" cy="23938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2" y="3455782"/>
            <a:ext cx="199935" cy="165847"/>
          </a:xfrm>
          <a:prstGeom prst="rect">
            <a:avLst/>
          </a:prstGeom>
        </p:spPr>
      </p:pic>
      <p:sp>
        <p:nvSpPr>
          <p:cNvPr id="17" name="円/楕円 16"/>
          <p:cNvSpPr>
            <a:spLocks noChangeAspect="1"/>
          </p:cNvSpPr>
          <p:nvPr/>
        </p:nvSpPr>
        <p:spPr>
          <a:xfrm>
            <a:off x="7982253" y="3383527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24" y="3455782"/>
            <a:ext cx="199935" cy="165847"/>
          </a:xfrm>
          <a:prstGeom prst="rect">
            <a:avLst/>
          </a:prstGeom>
        </p:spPr>
      </p:pic>
      <p:cxnSp>
        <p:nvCxnSpPr>
          <p:cNvPr id="10" name="直線矢印コネクタ 9"/>
          <p:cNvCxnSpPr>
            <a:endCxn id="18" idx="1"/>
          </p:cNvCxnSpPr>
          <p:nvPr/>
        </p:nvCxnSpPr>
        <p:spPr>
          <a:xfrm>
            <a:off x="7794726" y="3538705"/>
            <a:ext cx="245598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8954" y="2869719"/>
            <a:ext cx="1573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(deuteron is J=1)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NNN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=1/2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421" y="4365104"/>
            <a:ext cx="7852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Binding energies are almost same between Type I, II, and III,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but width of Type II is </a:t>
            </a:r>
            <a:r>
              <a:rPr lang="en-US" altLang="ja-JP" sz="2400" dirty="0" smtClean="0"/>
              <a:t>three times</a:t>
            </a:r>
            <a:r>
              <a:rPr kumimoji="1" lang="en-US" altLang="ja-JP" sz="2400" dirty="0" smtClean="0"/>
              <a:t> larger than Type I and 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Binding energy for AY-potential is 72 MeV, and it is smaller than 100 MeV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755576" y="1181795"/>
            <a:ext cx="7272808" cy="3168352"/>
            <a:chOff x="1331640" y="1196752"/>
            <a:chExt cx="5953125" cy="219177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196752"/>
              <a:ext cx="5953125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189" y="2321728"/>
              <a:ext cx="553402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622" y="2502703"/>
              <a:ext cx="562927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2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48" y="1206511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7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sz="4000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4000" i="1" dirty="0" smtClean="0">
                <a:solidFill>
                  <a:srgbClr val="0070C0"/>
                </a:solidFill>
              </a:rPr>
              <a:t>ppn-K</a:t>
            </a:r>
            <a:r>
              <a:rPr kumimoji="1" lang="en-US" altLang="ja-JP" sz="4000" i="1" baseline="30000" dirty="0" smtClean="0">
                <a:solidFill>
                  <a:srgbClr val="0070C0"/>
                </a:solidFill>
              </a:rPr>
              <a:t>0bar</a:t>
            </a:r>
            <a:r>
              <a:rPr kumimoji="1" lang="en-US" altLang="ja-JP" sz="4000" i="1" dirty="0" smtClean="0">
                <a:solidFill>
                  <a:srgbClr val="0070C0"/>
                </a:solidFill>
              </a:rPr>
              <a:t>pnn</a:t>
            </a:r>
            <a:endParaRPr kumimoji="1" lang="ja-JP" altLang="en-US" sz="4000" i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4648" y="1043444"/>
            <a:ext cx="382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Nucleon distribution from C.M. of NNN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912" y="4653136"/>
            <a:ext cx="8110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Central nucleon density </a:t>
            </a:r>
            <a:r>
              <a:rPr lang="en-US" altLang="ja-JP" sz="2400" dirty="0" smtClean="0">
                <a:latin typeface="Symbol" panose="05050102010706020507" pitchFamily="18" charset="2"/>
              </a:rPr>
              <a:t>r</a:t>
            </a:r>
            <a:r>
              <a:rPr lang="en-US" altLang="ja-JP" sz="2400" dirty="0" smtClean="0"/>
              <a:t>(0)~0.6fm</a:t>
            </a:r>
            <a:r>
              <a:rPr lang="en-US" altLang="ja-JP" sz="2400" baseline="30000" dirty="0" smtClean="0"/>
              <a:t>-3</a:t>
            </a:r>
            <a:r>
              <a:rPr kumimoji="1" lang="en-US" altLang="ja-JP" sz="2400" dirty="0" smtClean="0"/>
              <a:t> is two times larger than 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</a:t>
            </a:r>
            <a:r>
              <a:rPr lang="en-US" altLang="ja-JP" sz="2400" dirty="0" smtClean="0"/>
              <a:t>, but smaller than the density </a:t>
            </a:r>
            <a:r>
              <a:rPr lang="en-US" altLang="ja-JP" sz="2400" dirty="0">
                <a:latin typeface="Symbol" panose="05050102010706020507" pitchFamily="18" charset="2"/>
              </a:rPr>
              <a:t>r</a:t>
            </a:r>
            <a:r>
              <a:rPr lang="en-US" altLang="ja-JP" sz="2400" dirty="0"/>
              <a:t>(0</a:t>
            </a:r>
            <a:r>
              <a:rPr lang="en-US" altLang="ja-JP" sz="2400" dirty="0" smtClean="0"/>
              <a:t>)=1.4 fm</a:t>
            </a:r>
            <a:r>
              <a:rPr lang="en-US" altLang="ja-JP" sz="2400" baseline="30000" dirty="0" smtClean="0"/>
              <a:t>-3</a:t>
            </a:r>
            <a:r>
              <a:rPr lang="en-US" altLang="ja-JP" sz="2400" dirty="0" smtClean="0"/>
              <a:t> predicted by g-matrix effective KN and NN interactions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236513" y="5836607"/>
            <a:ext cx="321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Dote, et. al., PLB590, 51(2004).</a:t>
            </a:r>
            <a:endParaRPr lang="ja-JP" altLang="en-US" i="1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236296" y="2806711"/>
            <a:ext cx="1192408" cy="98260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7334181" y="3383527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8288228" y="2744436"/>
            <a:ext cx="316220" cy="324524"/>
          </a:xfrm>
          <a:prstGeom prst="ellipse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50000">
                <a:srgbClr val="FF0000"/>
              </a:gs>
              <a:gs pos="100000">
                <a:srgbClr val="FF0000">
                  <a:lumMod val="6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01" y="2787008"/>
            <a:ext cx="234475" cy="23938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2" y="3455782"/>
            <a:ext cx="199935" cy="165847"/>
          </a:xfrm>
          <a:prstGeom prst="rect">
            <a:avLst/>
          </a:prstGeom>
        </p:spPr>
      </p:pic>
      <p:sp>
        <p:nvSpPr>
          <p:cNvPr id="16" name="円/楕円 15"/>
          <p:cNvSpPr>
            <a:spLocks noChangeAspect="1"/>
          </p:cNvSpPr>
          <p:nvPr/>
        </p:nvSpPr>
        <p:spPr>
          <a:xfrm>
            <a:off x="7982253" y="3383527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24" y="3455782"/>
            <a:ext cx="199935" cy="165847"/>
          </a:xfrm>
          <a:prstGeom prst="rect">
            <a:avLst/>
          </a:prstGeom>
        </p:spPr>
      </p:pic>
      <p:cxnSp>
        <p:nvCxnSpPr>
          <p:cNvPr id="18" name="直線矢印コネクタ 17"/>
          <p:cNvCxnSpPr>
            <a:endCxn id="17" idx="1"/>
          </p:cNvCxnSpPr>
          <p:nvPr/>
        </p:nvCxnSpPr>
        <p:spPr>
          <a:xfrm>
            <a:off x="7832500" y="3383527"/>
            <a:ext cx="207824" cy="1551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>
            <a:spLocks noChangeAspect="1"/>
          </p:cNvSpPr>
          <p:nvPr/>
        </p:nvSpPr>
        <p:spPr>
          <a:xfrm>
            <a:off x="7668344" y="2830610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47" y="2902865"/>
            <a:ext cx="199935" cy="16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NNNN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7615" y="4482286"/>
            <a:ext cx="8231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Binding </a:t>
            </a:r>
            <a:r>
              <a:rPr kumimoji="1" lang="en-US" altLang="ja-JP" sz="2400" dirty="0" smtClean="0"/>
              <a:t>energy is </a:t>
            </a:r>
            <a:r>
              <a:rPr lang="en-US" altLang="ja-JP" sz="2400" dirty="0" smtClean="0"/>
              <a:t>about </a:t>
            </a:r>
            <a:r>
              <a:rPr lang="en-US" altLang="ja-JP" sz="2400" dirty="0" smtClean="0"/>
              <a:t>6</a:t>
            </a:r>
            <a:r>
              <a:rPr lang="en-US" altLang="ja-JP" sz="2400" dirty="0" smtClean="0"/>
              <a:t>3</a:t>
            </a:r>
            <a:r>
              <a:rPr kumimoji="1" lang="en-US" altLang="ja-JP" sz="2400" dirty="0" smtClean="0"/>
              <a:t>-76 </a:t>
            </a:r>
            <a:r>
              <a:rPr kumimoji="1" lang="en-US" altLang="ja-JP" sz="2400" dirty="0" smtClean="0"/>
              <a:t>MeV for </a:t>
            </a:r>
            <a:r>
              <a:rPr lang="en-US" altLang="ja-JP" sz="2400" dirty="0"/>
              <a:t>SIDDHARTA </a:t>
            </a:r>
            <a:r>
              <a:rPr kumimoji="1" lang="en-US" altLang="ja-JP" sz="2400" dirty="0" smtClean="0"/>
              <a:t>potential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width of Type II is </a:t>
            </a:r>
            <a:r>
              <a:rPr lang="en-US" altLang="ja-JP" sz="2400" dirty="0" smtClean="0"/>
              <a:t>three</a:t>
            </a:r>
            <a:r>
              <a:rPr kumimoji="1" lang="en-US" altLang="ja-JP" sz="2400" dirty="0" smtClean="0"/>
              <a:t> times larger than Type I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Binding energy for AY-potential is about </a:t>
            </a:r>
            <a:r>
              <a:rPr lang="en-US" altLang="ja-JP" sz="2400" dirty="0" smtClean="0"/>
              <a:t>87 </a:t>
            </a:r>
            <a:r>
              <a:rPr lang="en-US" altLang="ja-JP" sz="2400" dirty="0" smtClean="0"/>
              <a:t>MeV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407756" y="902535"/>
            <a:ext cx="8285937" cy="3409781"/>
            <a:chOff x="10017" y="3110487"/>
            <a:chExt cx="5981700" cy="2182251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7" y="3110487"/>
              <a:ext cx="598170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54" y="4197363"/>
              <a:ext cx="56864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28" y="4397388"/>
              <a:ext cx="570547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2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7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ppnn-K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0bar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pnnn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47872" y="1246129"/>
            <a:ext cx="39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ucleon distribution from C.M. of NNNN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912" y="4941168"/>
            <a:ext cx="84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Central nucleon density </a:t>
            </a:r>
            <a:r>
              <a:rPr lang="en-US" altLang="ja-JP" sz="2400" dirty="0" smtClean="0">
                <a:latin typeface="Symbol" panose="05050102010706020507" pitchFamily="18" charset="2"/>
              </a:rPr>
              <a:t>r</a:t>
            </a:r>
            <a:r>
              <a:rPr lang="en-US" altLang="ja-JP" sz="2400" dirty="0" smtClean="0"/>
              <a:t>(0)~0.7fm</a:t>
            </a:r>
            <a:r>
              <a:rPr lang="en-US" altLang="ja-JP" sz="2400" baseline="30000" dirty="0" smtClean="0"/>
              <a:t>-3</a:t>
            </a:r>
            <a:r>
              <a:rPr kumimoji="1" lang="en-US" altLang="ja-JP" sz="2400" dirty="0" smtClean="0"/>
              <a:t> is 1.5 times larger than </a:t>
            </a:r>
            <a:r>
              <a:rPr kumimoji="1" lang="en-US" altLang="ja-JP" sz="2400" baseline="30000" dirty="0" smtClean="0"/>
              <a:t>4</a:t>
            </a:r>
            <a:r>
              <a:rPr kumimoji="1" lang="en-US" altLang="ja-JP" sz="2400" dirty="0" smtClean="0"/>
              <a:t>He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1615461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2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Dependence on NN </a:t>
            </a:r>
            <a:r>
              <a:rPr lang="en-US" altLang="ja-JP" i="1" dirty="0" smtClean="0">
                <a:solidFill>
                  <a:srgbClr val="0070C0"/>
                </a:solidFill>
              </a:rPr>
              <a:t>interaction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61" y="1369931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1340768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557131" y="297470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E</a:t>
            </a:r>
            <a:endParaRPr kumimoji="1" lang="ja-JP" altLang="en-US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98910" y="298089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/>
              <a:t>1</a:t>
            </a:r>
            <a:r>
              <a:rPr kumimoji="1" lang="en-US" altLang="ja-JP" dirty="0" smtClean="0"/>
              <a:t>E</a:t>
            </a:r>
            <a:endParaRPr kumimoji="1" lang="ja-JP" altLang="en-US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8442" y="4581128"/>
            <a:ext cx="7287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investigate the </a:t>
            </a:r>
            <a:r>
              <a:rPr kumimoji="1" lang="en-US" altLang="ja-JP" sz="2400" i="1" dirty="0" smtClean="0"/>
              <a:t>NN</a:t>
            </a:r>
            <a:r>
              <a:rPr kumimoji="1" lang="en-US" altLang="ja-JP" sz="2400" dirty="0" smtClean="0"/>
              <a:t> interaction dependence by using </a:t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AV4’, ATS3, and Minnesota potential model, </a:t>
            </a:r>
            <a:br>
              <a:rPr lang="en-US" altLang="ja-JP" sz="2400" dirty="0" smtClean="0"/>
            </a:br>
            <a:r>
              <a:rPr kumimoji="1" lang="en-US" altLang="ja-JP" sz="2400" dirty="0" smtClean="0"/>
              <a:t>which well reproduce the binding energy of </a:t>
            </a:r>
            <a:r>
              <a:rPr kumimoji="1" lang="en-US" altLang="ja-JP" sz="2400" i="1" dirty="0" smtClean="0"/>
              <a:t>s-</a:t>
            </a:r>
            <a:r>
              <a:rPr kumimoji="1" lang="en-US" altLang="ja-JP" sz="2400" dirty="0" smtClean="0"/>
              <a:t>shell nuclei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10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10996" y="3901509"/>
            <a:ext cx="8424936" cy="1831747"/>
            <a:chOff x="-1389856" y="2204428"/>
            <a:chExt cx="13068944" cy="320040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9856" y="2204428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320" y="2204428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088" y="2204428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120" y="75583"/>
            <a:ext cx="8229600" cy="1143000"/>
          </a:xfrm>
        </p:spPr>
        <p:txBody>
          <a:bodyPr/>
          <a:lstStyle/>
          <a:p>
            <a:pPr algn="l"/>
            <a:r>
              <a:rPr lang="en-US" altLang="ja-JP" i="1" dirty="0">
                <a:solidFill>
                  <a:srgbClr val="0070C0"/>
                </a:solidFill>
              </a:rPr>
              <a:t>Dependence on NN interaction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53217" y="1628800"/>
            <a:ext cx="2390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Bindin</a:t>
            </a:r>
            <a:r>
              <a:rPr lang="en-US" altLang="ja-JP" dirty="0" smtClean="0"/>
              <a:t>g energy and </a:t>
            </a:r>
            <a:br>
              <a:rPr lang="en-US" altLang="ja-JP" dirty="0" smtClean="0"/>
            </a:br>
            <a:r>
              <a:rPr lang="en-US" altLang="ja-JP" dirty="0" smtClean="0"/>
              <a:t>decay width are not </a:t>
            </a:r>
            <a:br>
              <a:rPr lang="en-US" altLang="ja-JP" dirty="0" smtClean="0"/>
            </a:br>
            <a:r>
              <a:rPr lang="en-US" altLang="ja-JP" dirty="0" smtClean="0"/>
              <a:t>sensitive to NN </a:t>
            </a:r>
            <a:br>
              <a:rPr lang="en-US" altLang="ja-JP" dirty="0" smtClean="0"/>
            </a:br>
            <a:r>
              <a:rPr lang="en-US" altLang="ja-JP" dirty="0" smtClean="0"/>
              <a:t>interaction model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5648" y="5733256"/>
            <a:ext cx="868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FF0000"/>
                </a:solidFill>
              </a:rPr>
              <a:t>AV4’ and ATS3 potential with strong repulsive core produce similar density distribution, 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but the central density for Minnesota potential with soft core become high.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3451" y="3542645"/>
            <a:ext cx="210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ucleon distribution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5851" y="942238"/>
            <a:ext cx="318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Binding energy and decay width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8" y="1311570"/>
            <a:ext cx="6372200" cy="22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9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円/楕円 47"/>
          <p:cNvSpPr/>
          <p:nvPr/>
        </p:nvSpPr>
        <p:spPr>
          <a:xfrm rot="2287199">
            <a:off x="6618935" y="5599696"/>
            <a:ext cx="636063" cy="3924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195645" y="5960415"/>
            <a:ext cx="639774" cy="6592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sz="3600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NNNNNN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sz="3600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 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and 1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51021" y="950378"/>
            <a:ext cx="35235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Binding energy for </a:t>
            </a:r>
            <a:r>
              <a:rPr lang="en-US" altLang="ja-JP" dirty="0"/>
              <a:t>SIDDHARTA 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potential is 63-77 MeV for 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and </a:t>
            </a:r>
            <a:r>
              <a:rPr lang="en-US" altLang="ja-JP" dirty="0" smtClean="0"/>
              <a:t>66-79 </a:t>
            </a:r>
            <a:r>
              <a:rPr lang="en-US" altLang="ja-JP" dirty="0" smtClean="0"/>
              <a:t>MeV for 1</a:t>
            </a:r>
            <a:r>
              <a:rPr lang="en-US" altLang="ja-JP" baseline="30000" dirty="0" smtClean="0"/>
              <a:t>-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Binding energy for AY-potential is about </a:t>
            </a:r>
            <a:r>
              <a:rPr lang="en-US" altLang="ja-JP" dirty="0" smtClean="0"/>
              <a:t>102 </a:t>
            </a:r>
            <a:r>
              <a:rPr lang="en-US" altLang="ja-JP" dirty="0" smtClean="0"/>
              <a:t>MeV (0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 and </a:t>
            </a:r>
            <a:r>
              <a:rPr lang="en-US" altLang="ja-JP" dirty="0" smtClean="0"/>
              <a:t>94 </a:t>
            </a:r>
            <a:r>
              <a:rPr lang="en-US" altLang="ja-JP" dirty="0" smtClean="0"/>
              <a:t>MeV (1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and 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are almost degenerate for </a:t>
            </a:r>
            <a:r>
              <a:rPr lang="en-US" altLang="ja-JP" dirty="0"/>
              <a:t>SIDDHARTA </a:t>
            </a:r>
            <a:r>
              <a:rPr lang="en-US" altLang="ja-JP" dirty="0" smtClean="0"/>
              <a:t>potential, but the binding energy of 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is smaller than 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for AY potential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From the energy spectra of seven-body system, we may extract the information of KN interaction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994157" y="6268799"/>
            <a:ext cx="316220" cy="324524"/>
            <a:chOff x="5899279" y="5742568"/>
            <a:chExt cx="316220" cy="324524"/>
          </a:xfrm>
        </p:grpSpPr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5899279" y="5742568"/>
              <a:ext cx="316220" cy="324524"/>
            </a:xfrm>
            <a:prstGeom prst="ellipse">
              <a:avLst/>
            </a:prstGeom>
            <a:gradFill>
              <a:gsLst>
                <a:gs pos="0">
                  <a:srgbClr val="FF0000">
                    <a:lumMod val="29000"/>
                    <a:lumOff val="71000"/>
                  </a:srgbClr>
                </a:gs>
                <a:gs pos="50000">
                  <a:srgbClr val="FF0000"/>
                </a:gs>
                <a:gs pos="100000">
                  <a:srgbClr val="FF0000">
                    <a:lumMod val="69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5785140"/>
              <a:ext cx="234475" cy="239382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6174627" y="6154141"/>
            <a:ext cx="302435" cy="310358"/>
            <a:chOff x="6174627" y="6154141"/>
            <a:chExt cx="302435" cy="310358"/>
          </a:xfrm>
        </p:grpSpPr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図 2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32" name="グループ化 31"/>
          <p:cNvGrpSpPr/>
          <p:nvPr/>
        </p:nvGrpSpPr>
        <p:grpSpPr>
          <a:xfrm>
            <a:off x="6384073" y="6309320"/>
            <a:ext cx="302435" cy="310358"/>
            <a:chOff x="6174627" y="6154141"/>
            <a:chExt cx="302435" cy="310358"/>
          </a:xfrm>
        </p:grpSpPr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図 3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35" name="グループ化 34"/>
          <p:cNvGrpSpPr/>
          <p:nvPr/>
        </p:nvGrpSpPr>
        <p:grpSpPr>
          <a:xfrm>
            <a:off x="6532984" y="6120703"/>
            <a:ext cx="302435" cy="310358"/>
            <a:chOff x="6174627" y="6154141"/>
            <a:chExt cx="302435" cy="310358"/>
          </a:xfrm>
        </p:grpSpPr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38" name="グループ化 37"/>
          <p:cNvGrpSpPr/>
          <p:nvPr/>
        </p:nvGrpSpPr>
        <p:grpSpPr>
          <a:xfrm>
            <a:off x="6340223" y="5919955"/>
            <a:ext cx="302435" cy="310358"/>
            <a:chOff x="6174627" y="6154141"/>
            <a:chExt cx="302435" cy="310358"/>
          </a:xfrm>
        </p:grpSpPr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図 3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41" name="グループ化 40"/>
          <p:cNvGrpSpPr/>
          <p:nvPr/>
        </p:nvGrpSpPr>
        <p:grpSpPr>
          <a:xfrm>
            <a:off x="6876962" y="5717980"/>
            <a:ext cx="302435" cy="310358"/>
            <a:chOff x="6174627" y="6154141"/>
            <a:chExt cx="302435" cy="310358"/>
          </a:xfrm>
        </p:grpSpPr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3" name="図 4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44" name="グループ化 43"/>
          <p:cNvGrpSpPr/>
          <p:nvPr/>
        </p:nvGrpSpPr>
        <p:grpSpPr>
          <a:xfrm>
            <a:off x="6684201" y="5517232"/>
            <a:ext cx="302435" cy="310358"/>
            <a:chOff x="6174627" y="6154141"/>
            <a:chExt cx="302435" cy="310358"/>
          </a:xfrm>
        </p:grpSpPr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図 4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56" y="5494894"/>
            <a:ext cx="731514" cy="189185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179512" y="843974"/>
            <a:ext cx="5531216" cy="5554265"/>
            <a:chOff x="-2121368" y="843974"/>
            <a:chExt cx="7727704" cy="55542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8029" y="843974"/>
              <a:ext cx="763905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9389" y="2244149"/>
              <a:ext cx="77057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0205" y="2492896"/>
              <a:ext cx="764857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1810" y="3593258"/>
              <a:ext cx="7610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1367" y="5002958"/>
              <a:ext cx="77057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1368" y="5274289"/>
              <a:ext cx="770572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68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円/楕円 47"/>
          <p:cNvSpPr/>
          <p:nvPr/>
        </p:nvSpPr>
        <p:spPr>
          <a:xfrm rot="2287199">
            <a:off x="6618935" y="5599696"/>
            <a:ext cx="636063" cy="3924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195645" y="5960415"/>
            <a:ext cx="639774" cy="6592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sz="3600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NNNNNN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sz="3600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 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and 1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51021" y="950378"/>
            <a:ext cx="35235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Binding energy for </a:t>
            </a:r>
            <a:r>
              <a:rPr lang="en-US" altLang="ja-JP" dirty="0"/>
              <a:t>SIDDHARTA 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potential is 63-77 MeV for 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and </a:t>
            </a:r>
            <a:r>
              <a:rPr lang="en-US" altLang="ja-JP" dirty="0" smtClean="0"/>
              <a:t>66-79 </a:t>
            </a:r>
            <a:r>
              <a:rPr lang="en-US" altLang="ja-JP" dirty="0" smtClean="0"/>
              <a:t>MeV for 1</a:t>
            </a:r>
            <a:r>
              <a:rPr lang="en-US" altLang="ja-JP" baseline="30000" dirty="0" smtClean="0"/>
              <a:t>-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Binding energy for AY-potential is about </a:t>
            </a:r>
            <a:r>
              <a:rPr lang="en-US" altLang="ja-JP" dirty="0" smtClean="0"/>
              <a:t>102 </a:t>
            </a:r>
            <a:r>
              <a:rPr lang="en-US" altLang="ja-JP" dirty="0" smtClean="0"/>
              <a:t>MeV (0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 and </a:t>
            </a:r>
            <a:r>
              <a:rPr lang="en-US" altLang="ja-JP" dirty="0" smtClean="0"/>
              <a:t>94 </a:t>
            </a:r>
            <a:r>
              <a:rPr lang="en-US" altLang="ja-JP" dirty="0" smtClean="0"/>
              <a:t>MeV (1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and 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are almost degenerate for </a:t>
            </a:r>
            <a:r>
              <a:rPr lang="en-US" altLang="ja-JP" dirty="0"/>
              <a:t>SIDDHARTA </a:t>
            </a:r>
            <a:r>
              <a:rPr lang="en-US" altLang="ja-JP" dirty="0" smtClean="0"/>
              <a:t>potential, but the binding energy of 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is smaller than 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for AY potential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From the energy spectra of seven-body system, we may extract the information of KN interaction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994157" y="6268799"/>
            <a:ext cx="316220" cy="324524"/>
            <a:chOff x="5899279" y="5742568"/>
            <a:chExt cx="316220" cy="324524"/>
          </a:xfrm>
        </p:grpSpPr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5899279" y="5742568"/>
              <a:ext cx="316220" cy="324524"/>
            </a:xfrm>
            <a:prstGeom prst="ellipse">
              <a:avLst/>
            </a:prstGeom>
            <a:gradFill>
              <a:gsLst>
                <a:gs pos="0">
                  <a:srgbClr val="FF0000">
                    <a:lumMod val="29000"/>
                    <a:lumOff val="71000"/>
                  </a:srgbClr>
                </a:gs>
                <a:gs pos="50000">
                  <a:srgbClr val="FF0000"/>
                </a:gs>
                <a:gs pos="100000">
                  <a:srgbClr val="FF0000">
                    <a:lumMod val="69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5785140"/>
              <a:ext cx="234475" cy="239382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6174627" y="6154141"/>
            <a:ext cx="302435" cy="310358"/>
            <a:chOff x="6174627" y="6154141"/>
            <a:chExt cx="302435" cy="310358"/>
          </a:xfrm>
        </p:grpSpPr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図 2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32" name="グループ化 31"/>
          <p:cNvGrpSpPr/>
          <p:nvPr/>
        </p:nvGrpSpPr>
        <p:grpSpPr>
          <a:xfrm>
            <a:off x="6384073" y="6309320"/>
            <a:ext cx="302435" cy="310358"/>
            <a:chOff x="6174627" y="6154141"/>
            <a:chExt cx="302435" cy="310358"/>
          </a:xfrm>
        </p:grpSpPr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図 3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35" name="グループ化 34"/>
          <p:cNvGrpSpPr/>
          <p:nvPr/>
        </p:nvGrpSpPr>
        <p:grpSpPr>
          <a:xfrm>
            <a:off x="6532984" y="6120703"/>
            <a:ext cx="302435" cy="310358"/>
            <a:chOff x="6174627" y="6154141"/>
            <a:chExt cx="302435" cy="310358"/>
          </a:xfrm>
        </p:grpSpPr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38" name="グループ化 37"/>
          <p:cNvGrpSpPr/>
          <p:nvPr/>
        </p:nvGrpSpPr>
        <p:grpSpPr>
          <a:xfrm>
            <a:off x="6340223" y="5919955"/>
            <a:ext cx="302435" cy="310358"/>
            <a:chOff x="6174627" y="6154141"/>
            <a:chExt cx="302435" cy="310358"/>
          </a:xfrm>
        </p:grpSpPr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図 3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41" name="グループ化 40"/>
          <p:cNvGrpSpPr/>
          <p:nvPr/>
        </p:nvGrpSpPr>
        <p:grpSpPr>
          <a:xfrm>
            <a:off x="6876962" y="5717980"/>
            <a:ext cx="302435" cy="310358"/>
            <a:chOff x="6174627" y="6154141"/>
            <a:chExt cx="302435" cy="310358"/>
          </a:xfrm>
        </p:grpSpPr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3" name="図 4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44" name="グループ化 43"/>
          <p:cNvGrpSpPr/>
          <p:nvPr/>
        </p:nvGrpSpPr>
        <p:grpSpPr>
          <a:xfrm>
            <a:off x="6684201" y="5517232"/>
            <a:ext cx="302435" cy="310358"/>
            <a:chOff x="6174627" y="6154141"/>
            <a:chExt cx="302435" cy="310358"/>
          </a:xfrm>
        </p:grpSpPr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図 4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56" y="5494894"/>
            <a:ext cx="731514" cy="189185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179512" y="843974"/>
            <a:ext cx="5531216" cy="5554265"/>
            <a:chOff x="-2121368" y="843974"/>
            <a:chExt cx="7727704" cy="55542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8029" y="843974"/>
              <a:ext cx="763905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9389" y="2244149"/>
              <a:ext cx="77057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0205" y="2492896"/>
              <a:ext cx="764857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1810" y="3593258"/>
              <a:ext cx="7610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1367" y="5002958"/>
              <a:ext cx="77057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1368" y="5274289"/>
              <a:ext cx="770572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グループ化 48"/>
          <p:cNvGrpSpPr/>
          <p:nvPr/>
        </p:nvGrpSpPr>
        <p:grpSpPr>
          <a:xfrm>
            <a:off x="0" y="981438"/>
            <a:ext cx="5603408" cy="5400137"/>
            <a:chOff x="-602129" y="981438"/>
            <a:chExt cx="6205537" cy="4454209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2129" y="981438"/>
              <a:ext cx="615315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8767" y="2095863"/>
              <a:ext cx="568642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8767" y="2314938"/>
              <a:ext cx="597217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0451" y="3200763"/>
              <a:ext cx="599122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464" y="4324713"/>
              <a:ext cx="54292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464" y="4530772"/>
              <a:ext cx="562927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正方形/長方形 55"/>
          <p:cNvSpPr/>
          <p:nvPr/>
        </p:nvSpPr>
        <p:spPr>
          <a:xfrm>
            <a:off x="455840" y="1130845"/>
            <a:ext cx="5147568" cy="5250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/>
          <p:cNvGrpSpPr/>
          <p:nvPr/>
        </p:nvGrpSpPr>
        <p:grpSpPr>
          <a:xfrm>
            <a:off x="729670" y="3017384"/>
            <a:ext cx="3986346" cy="3190479"/>
            <a:chOff x="5511826" y="2035107"/>
            <a:chExt cx="3986346" cy="3190479"/>
          </a:xfrm>
        </p:grpSpPr>
        <p:cxnSp>
          <p:nvCxnSpPr>
            <p:cNvPr id="58" name="直線矢印コネクタ 57"/>
            <p:cNvCxnSpPr/>
            <p:nvPr/>
          </p:nvCxnSpPr>
          <p:spPr>
            <a:xfrm flipV="1">
              <a:off x="5511826" y="2035107"/>
              <a:ext cx="14177" cy="30459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 flipH="1">
              <a:off x="7089780" y="2320466"/>
              <a:ext cx="50008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  <a:endParaRPr kumimoji="1" lang="ja-JP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 flipH="1">
              <a:off x="5866226" y="4021433"/>
              <a:ext cx="1197231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 </a:t>
              </a:r>
              <a:r>
                <a:rPr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kumimoji="1" lang="ja-JP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直線コネクタ 60"/>
            <p:cNvCxnSpPr/>
            <p:nvPr/>
          </p:nvCxnSpPr>
          <p:spPr>
            <a:xfrm flipV="1">
              <a:off x="7011520" y="2775466"/>
              <a:ext cx="567069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7011520" y="3037367"/>
              <a:ext cx="567069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/>
            <p:cNvSpPr txBox="1"/>
            <p:nvPr/>
          </p:nvSpPr>
          <p:spPr>
            <a:xfrm>
              <a:off x="6632890" y="2869479"/>
              <a:ext cx="378630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r>
                <a:rPr kumimoji="1" lang="en-US" altLang="ja-JP" baseline="30000" dirty="0" smtClean="0"/>
                <a:t>+</a:t>
              </a:r>
              <a:endParaRPr kumimoji="1" lang="ja-JP" altLang="en-US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6632890" y="2561399"/>
              <a:ext cx="378630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0</a:t>
              </a:r>
              <a:r>
                <a:rPr kumimoji="1" lang="en-US" altLang="ja-JP" baseline="30000" dirty="0" smtClean="0"/>
                <a:t>+</a:t>
              </a:r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8592979" y="4825267"/>
              <a:ext cx="779721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AY</a:t>
              </a:r>
              <a:endParaRPr kumimoji="1" lang="ja-JP" altLang="en-US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753756" y="4856254"/>
              <a:ext cx="1278295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SIDDHARTA</a:t>
              </a:r>
              <a:endParaRPr kumimoji="1" lang="ja-JP" altLang="en-US" dirty="0"/>
            </a:p>
          </p:txBody>
        </p:sp>
        <p:cxnSp>
          <p:nvCxnSpPr>
            <p:cNvPr id="67" name="直線コネクタ 66"/>
            <p:cNvCxnSpPr/>
            <p:nvPr/>
          </p:nvCxnSpPr>
          <p:spPr>
            <a:xfrm flipV="1">
              <a:off x="5897773" y="3876749"/>
              <a:ext cx="567069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V="1">
              <a:off x="5897772" y="3953664"/>
              <a:ext cx="567069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V="1">
              <a:off x="8584800" y="4596219"/>
              <a:ext cx="567069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V="1">
              <a:off x="8584800" y="4854944"/>
              <a:ext cx="567069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6807364" y="3877591"/>
              <a:ext cx="34817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r>
                <a:rPr lang="en-US" altLang="ja-JP" baseline="30000" dirty="0"/>
                <a:t>-</a:t>
              </a:r>
              <a:endParaRPr kumimoji="1" lang="ja-JP" altLang="en-US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9139907" y="4411553"/>
              <a:ext cx="34817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r>
                <a:rPr lang="en-US" altLang="ja-JP" baseline="30000" dirty="0"/>
                <a:t>-</a:t>
              </a:r>
              <a:endParaRPr kumimoji="1" lang="ja-JP" altLang="en-US" dirty="0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6807364" y="3663244"/>
              <a:ext cx="34817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0</a:t>
              </a:r>
              <a:r>
                <a:rPr lang="en-US" altLang="ja-JP" baseline="30000" dirty="0" smtClean="0"/>
                <a:t>-</a:t>
              </a:r>
              <a:endParaRPr kumimoji="1" lang="ja-JP" altLang="en-US" dirty="0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9150000" y="4688552"/>
              <a:ext cx="34817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0</a:t>
              </a:r>
              <a:r>
                <a:rPr lang="en-US" altLang="ja-JP" baseline="30000" dirty="0" smtClean="0"/>
                <a:t>-</a:t>
              </a:r>
              <a:endParaRPr kumimoji="1" lang="ja-JP" altLang="en-US" dirty="0"/>
            </a:p>
          </p:txBody>
        </p:sp>
        <p:cxnSp>
          <p:nvCxnSpPr>
            <p:cNvPr id="75" name="直線コネクタ 74"/>
            <p:cNvCxnSpPr/>
            <p:nvPr/>
          </p:nvCxnSpPr>
          <p:spPr>
            <a:xfrm flipH="1">
              <a:off x="6464841" y="3037368"/>
              <a:ext cx="546679" cy="916297"/>
            </a:xfrm>
            <a:prstGeom prst="line">
              <a:avLst/>
            </a:prstGeom>
            <a:ln w="38100">
              <a:solidFill>
                <a:srgbClr val="FF07E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flipH="1">
              <a:off x="6464842" y="2775467"/>
              <a:ext cx="546678" cy="110212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7636959" y="2773809"/>
              <a:ext cx="947841" cy="2117072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7636959" y="3037368"/>
              <a:ext cx="936184" cy="1569842"/>
            </a:xfrm>
            <a:prstGeom prst="line">
              <a:avLst/>
            </a:prstGeom>
            <a:ln w="38100">
              <a:solidFill>
                <a:srgbClr val="FF07E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9" name="表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81125"/>
              </p:ext>
            </p:extLst>
          </p:nvPr>
        </p:nvGraphicFramePr>
        <p:xfrm>
          <a:off x="585043" y="1251628"/>
          <a:ext cx="3165321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3031"/>
                <a:gridCol w="1152128"/>
                <a:gridCol w="1440162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KNN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J=0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unbound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bound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J=1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bound</a:t>
                      </a:r>
                      <a:r>
                        <a:rPr kumimoji="1" lang="en-US" altLang="ja-JP" baseline="0" dirty="0" smtClean="0"/>
                        <a:t> (d)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unbound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0" name="テキスト ボックス 79"/>
          <p:cNvSpPr txBox="1"/>
          <p:nvPr/>
        </p:nvSpPr>
        <p:spPr>
          <a:xfrm flipH="1">
            <a:off x="3759135" y="5081005"/>
            <a:ext cx="1197231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図 8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79" y="1336390"/>
            <a:ext cx="1595443" cy="229133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699135" cy="175260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01612"/>
            <a:ext cx="708660" cy="175260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96" y="3166792"/>
            <a:ext cx="1595443" cy="229133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80" y="3584088"/>
            <a:ext cx="1775460" cy="255270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08787"/>
            <a:ext cx="177546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Summary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3" y="764704"/>
            <a:ext cx="9289033" cy="468052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We have investigated the structure of light kaonic nuclei, </a:t>
            </a:r>
            <a:r>
              <a:rPr kumimoji="1" lang="en-US" altLang="ja-JP" sz="2400" i="1" dirty="0" err="1" smtClean="0"/>
              <a:t>K</a:t>
            </a:r>
            <a:r>
              <a:rPr kumimoji="1" lang="en-US" altLang="ja-JP" sz="2400" i="1" baseline="30000" dirty="0" err="1" smtClean="0"/>
              <a:t>bar</a:t>
            </a:r>
            <a:r>
              <a:rPr kumimoji="1" lang="en-US" altLang="ja-JP" sz="2400" i="1" dirty="0" err="1" smtClean="0"/>
              <a:t>NN</a:t>
            </a:r>
            <a:r>
              <a:rPr kumimoji="1" lang="en-US" altLang="ja-JP" sz="2400" i="1" dirty="0" smtClean="0"/>
              <a:t>, </a:t>
            </a:r>
            <a:r>
              <a:rPr kumimoji="1" lang="en-US" altLang="ja-JP" sz="2400" i="1" dirty="0" err="1" smtClean="0"/>
              <a:t>K</a:t>
            </a:r>
            <a:r>
              <a:rPr kumimoji="1" lang="en-US" altLang="ja-JP" sz="2400" i="1" baseline="30000" dirty="0" err="1" smtClean="0"/>
              <a:t>bar</a:t>
            </a:r>
            <a:r>
              <a:rPr lang="en-US" altLang="ja-JP" sz="2400" i="1" dirty="0" err="1" smtClean="0"/>
              <a:t>NNN</a:t>
            </a:r>
            <a:r>
              <a:rPr lang="en-US" altLang="ja-JP" sz="2400" i="1" dirty="0" smtClean="0"/>
              <a:t>, </a:t>
            </a:r>
            <a:r>
              <a:rPr lang="en-US" altLang="ja-JP" sz="2400" i="1" dirty="0" err="1" smtClean="0"/>
              <a:t>K</a:t>
            </a:r>
            <a:r>
              <a:rPr lang="en-US" altLang="ja-JP" sz="2400" i="1" baseline="30000" dirty="0" err="1" smtClean="0"/>
              <a:t>bar</a:t>
            </a:r>
            <a:r>
              <a:rPr lang="en-US" altLang="ja-JP" sz="2400" i="1" dirty="0" err="1" smtClean="0"/>
              <a:t>NNNN</a:t>
            </a:r>
            <a:r>
              <a:rPr lang="en-US" altLang="ja-JP" sz="2400" i="1" dirty="0" smtClean="0"/>
              <a:t> and </a:t>
            </a:r>
            <a:r>
              <a:rPr lang="en-US" altLang="ja-JP" sz="2400" i="1" dirty="0" err="1" smtClean="0"/>
              <a:t>K</a:t>
            </a:r>
            <a:r>
              <a:rPr lang="en-US" altLang="ja-JP" sz="2400" i="1" baseline="30000" dirty="0" err="1" smtClean="0"/>
              <a:t>bar</a:t>
            </a:r>
            <a:r>
              <a:rPr lang="en-US" altLang="ja-JP" sz="2400" i="1" dirty="0" err="1" smtClean="0"/>
              <a:t>NNNNNN</a:t>
            </a:r>
            <a:endParaRPr lang="en-US" altLang="ja-JP" sz="2400" i="1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In </a:t>
            </a:r>
            <a:r>
              <a:rPr lang="en-US" altLang="ja-JP" sz="2400" dirty="0" smtClean="0"/>
              <a:t>the seven-body systems, </a:t>
            </a:r>
            <a:r>
              <a:rPr lang="en-US" altLang="ja-JP" sz="2400" i="1" dirty="0" err="1" smtClean="0"/>
              <a:t>J</a:t>
            </a:r>
            <a:r>
              <a:rPr lang="en-US" altLang="ja-JP" sz="2400" i="1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i="1" dirty="0" smtClean="0"/>
              <a:t>=1</a:t>
            </a:r>
            <a:r>
              <a:rPr lang="en-US" altLang="ja-JP" sz="2400" i="1" baseline="30000" dirty="0" smtClean="0"/>
              <a:t>- </a:t>
            </a:r>
            <a:r>
              <a:rPr lang="en-US" altLang="ja-JP" sz="2400" dirty="0" smtClean="0"/>
              <a:t>and </a:t>
            </a:r>
            <a:r>
              <a:rPr lang="en-US" altLang="ja-JP" sz="2400" dirty="0"/>
              <a:t>0</a:t>
            </a:r>
            <a:r>
              <a:rPr lang="en-US" altLang="ja-JP" sz="2400" baseline="30000" dirty="0"/>
              <a:t>- </a:t>
            </a:r>
            <a:r>
              <a:rPr lang="en-US" altLang="ja-JP" sz="2400" baseline="30000" dirty="0" smtClean="0"/>
              <a:t> </a:t>
            </a:r>
            <a:r>
              <a:rPr lang="en-US" altLang="ja-JP" sz="2400" dirty="0" smtClean="0"/>
              <a:t>states are degenerate for </a:t>
            </a:r>
            <a:r>
              <a:rPr lang="en-US" altLang="ja-JP" sz="2400" dirty="0"/>
              <a:t>SIDDHARTA potential</a:t>
            </a:r>
            <a:r>
              <a:rPr lang="en-US" altLang="ja-JP" sz="2400" dirty="0" smtClean="0"/>
              <a:t>, but 0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state is ground state for AY </a:t>
            </a:r>
            <a:r>
              <a:rPr lang="en-US" altLang="ja-JP" sz="2400" dirty="0" smtClean="0"/>
              <a:t>potential</a:t>
            </a:r>
          </a:p>
          <a:p>
            <a:r>
              <a:rPr lang="en-US" altLang="ja-JP" sz="2400" dirty="0"/>
              <a:t>Central density for </a:t>
            </a:r>
            <a:r>
              <a:rPr lang="en-US" altLang="ja-JP" sz="2400" i="1" dirty="0" err="1"/>
              <a:t>K</a:t>
            </a:r>
            <a:r>
              <a:rPr lang="en-US" altLang="ja-JP" sz="2400" i="1" baseline="30000" dirty="0" err="1"/>
              <a:t>bar</a:t>
            </a:r>
            <a:r>
              <a:rPr lang="en-US" altLang="ja-JP" sz="2400" i="1" dirty="0" err="1"/>
              <a:t>NNN</a:t>
            </a:r>
            <a:r>
              <a:rPr lang="en-US" altLang="ja-JP" sz="2400" dirty="0"/>
              <a:t> become two times larger than 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He</a:t>
            </a:r>
          </a:p>
          <a:p>
            <a:r>
              <a:rPr lang="en-US" altLang="ja-JP" sz="2400" dirty="0"/>
              <a:t>R</a:t>
            </a:r>
            <a:r>
              <a:rPr lang="en-US" altLang="ja-JP" sz="2400" dirty="0" smtClean="0"/>
              <a:t>epulsive core of NN-interaction is important for density distribution</a:t>
            </a:r>
            <a:endParaRPr lang="en-US" altLang="ja-JP" sz="2400" dirty="0" smtClean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50929" y="50131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i="1" dirty="0" smtClean="0">
                <a:solidFill>
                  <a:srgbClr val="0070C0"/>
                </a:solidFill>
              </a:rPr>
              <a:t>Future plan</a:t>
            </a:r>
            <a:endParaRPr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5605" y="542884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Channel-coupling between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-</a:t>
            </a:r>
            <a:r>
              <a:rPr lang="en-US" altLang="ja-JP" sz="2400" dirty="0" smtClean="0">
                <a:latin typeface="Symbol" panose="05050102010706020507" pitchFamily="18" charset="2"/>
              </a:rPr>
              <a:t> </a:t>
            </a:r>
            <a:r>
              <a:rPr lang="en-US" altLang="ja-JP" sz="2400" dirty="0" err="1">
                <a:latin typeface="Symbol" panose="05050102010706020507" pitchFamily="18" charset="2"/>
              </a:rPr>
              <a:t>pS</a:t>
            </a:r>
            <a:endParaRPr lang="en-US" altLang="ja-JP" sz="2400" dirty="0" smtClean="0"/>
          </a:p>
          <a:p>
            <a:r>
              <a:rPr lang="en-US" altLang="ja-JP" sz="2400" dirty="0" smtClean="0"/>
              <a:t>Kaonic </a:t>
            </a:r>
            <a:r>
              <a:rPr lang="en-US" altLang="ja-JP" sz="2400" dirty="0" smtClean="0"/>
              <a:t>atom</a:t>
            </a: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87889"/>
            <a:ext cx="8050530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496" y="2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4000" i="1" dirty="0" err="1" smtClean="0">
                <a:solidFill>
                  <a:srgbClr val="0000FF"/>
                </a:solidFill>
              </a:rPr>
              <a:t>Kaonic</a:t>
            </a:r>
            <a:r>
              <a:rPr lang="en-US" altLang="ja-JP" sz="4000" i="1" dirty="0" smtClean="0">
                <a:solidFill>
                  <a:srgbClr val="0000FF"/>
                </a:solidFill>
              </a:rPr>
              <a:t> nuclei</a:t>
            </a:r>
            <a:endParaRPr kumimoji="1" lang="ja-JP" altLang="en-US" sz="4000" i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5810" y="80597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(1405); </a:t>
            </a:r>
            <a:r>
              <a:rPr lang="en-US" altLang="ja-JP" sz="2800" dirty="0" err="1" smtClean="0"/>
              <a:t>J</a:t>
            </a:r>
            <a:r>
              <a:rPr lang="en-US" altLang="ja-JP" sz="2800" baseline="30000" dirty="0" err="1" smtClean="0">
                <a:latin typeface="Symbol" pitchFamily="18" charset="2"/>
              </a:rPr>
              <a:t>p</a:t>
            </a:r>
            <a:r>
              <a:rPr lang="en-US" altLang="ja-JP" sz="2800" dirty="0" smtClean="0"/>
              <a:t>=1/2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, S= -1</a:t>
            </a:r>
          </a:p>
          <a:p>
            <a:pPr lvl="1"/>
            <a:r>
              <a:rPr lang="en-US" altLang="ja-JP" sz="2400" dirty="0"/>
              <a:t>q^3(</a:t>
            </a:r>
            <a:r>
              <a:rPr lang="en-US" altLang="ja-JP" sz="2400" dirty="0" err="1"/>
              <a:t>uds</a:t>
            </a:r>
            <a:r>
              <a:rPr lang="en-US" altLang="ja-JP" sz="2400" dirty="0"/>
              <a:t>): P-wave excited </a:t>
            </a:r>
            <a:r>
              <a:rPr lang="en-US" altLang="ja-JP" sz="2400" dirty="0" smtClean="0"/>
              <a:t>state</a:t>
            </a:r>
          </a:p>
          <a:p>
            <a:pPr marL="914400" lvl="2" indent="0">
              <a:buNone/>
            </a:pPr>
            <a:r>
              <a:rPr lang="en-US" altLang="ja-JP" sz="2000" dirty="0"/>
              <a:t>(much higher mass expected than experimental observation</a:t>
            </a:r>
            <a:r>
              <a:rPr lang="en-US" altLang="ja-JP" sz="2000" dirty="0" smtClean="0"/>
              <a:t>)</a:t>
            </a:r>
            <a:endParaRPr lang="en-US" altLang="ja-JP" sz="900" dirty="0"/>
          </a:p>
          <a:p>
            <a:pPr lvl="1"/>
            <a:r>
              <a:rPr kumimoji="1" lang="en-US" altLang="ja-JP" sz="2400" dirty="0" smtClean="0"/>
              <a:t>       unstable bound state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13106" y="6398799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7" name="図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59632" y="2241852"/>
            <a:ext cx="409427" cy="204714"/>
          </a:xfrm>
          <a:prstGeom prst="rect">
            <a:avLst/>
          </a:prstGeom>
          <a:noFill/>
        </p:spPr>
      </p:pic>
      <p:grpSp>
        <p:nvGrpSpPr>
          <p:cNvPr id="8" name="グループ化 7"/>
          <p:cNvGrpSpPr/>
          <p:nvPr/>
        </p:nvGrpSpPr>
        <p:grpSpPr>
          <a:xfrm>
            <a:off x="5594514" y="1088740"/>
            <a:ext cx="648072" cy="585356"/>
            <a:chOff x="6876256" y="2060848"/>
            <a:chExt cx="648072" cy="585356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6876256" y="2060848"/>
              <a:ext cx="576064" cy="576064"/>
              <a:chOff x="5868145" y="1772817"/>
              <a:chExt cx="741784" cy="720081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868145" y="1772817"/>
                <a:ext cx="741784" cy="720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40000">
                    <a:schemeClr val="bg1">
                      <a:lumMod val="80000"/>
                    </a:schemeClr>
                  </a:gs>
                  <a:gs pos="70000">
                    <a:schemeClr val="bg1">
                      <a:lumMod val="9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961856" y="188558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6249888" y="188558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6105872" y="2132856"/>
                <a:ext cx="288033" cy="2880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6876256" y="206084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u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020272" y="22768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164288" y="206084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</a:t>
              </a:r>
              <a:endParaRPr kumimoji="1" lang="ja-JP" altLang="en-US" dirty="0"/>
            </a:p>
          </p:txBody>
        </p:sp>
      </p:grpSp>
      <p:grpSp>
        <p:nvGrpSpPr>
          <p:cNvPr id="17" name="グループ化 12"/>
          <p:cNvGrpSpPr/>
          <p:nvPr/>
        </p:nvGrpSpPr>
        <p:grpSpPr>
          <a:xfrm>
            <a:off x="5364088" y="2133990"/>
            <a:ext cx="504056" cy="504056"/>
            <a:chOff x="1691680" y="1738133"/>
            <a:chExt cx="720080" cy="720080"/>
          </a:xfrm>
        </p:grpSpPr>
        <p:sp>
          <p:nvSpPr>
            <p:cNvPr id="18" name="円/楕円 17"/>
            <p:cNvSpPr/>
            <p:nvPr/>
          </p:nvSpPr>
          <p:spPr>
            <a:xfrm>
              <a:off x="1691680" y="1738133"/>
              <a:ext cx="720080" cy="7200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0000"/>
                  </a:schemeClr>
                </a:gs>
                <a:gs pos="40000">
                  <a:schemeClr val="bg1">
                    <a:lumMod val="80000"/>
                  </a:schemeClr>
                </a:gs>
                <a:gs pos="7000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763688" y="1978890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51720" y="1970506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1" name="直線コネクタ 20"/>
          <p:cNvCxnSpPr/>
          <p:nvPr/>
        </p:nvCxnSpPr>
        <p:spPr>
          <a:xfrm flipV="1">
            <a:off x="5917722" y="2422022"/>
            <a:ext cx="670502" cy="1689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16"/>
          <p:cNvGrpSpPr/>
          <p:nvPr/>
        </p:nvGrpSpPr>
        <p:grpSpPr>
          <a:xfrm>
            <a:off x="6588224" y="2133990"/>
            <a:ext cx="576064" cy="576064"/>
            <a:chOff x="5868145" y="1772817"/>
            <a:chExt cx="741784" cy="720081"/>
          </a:xfrm>
        </p:grpSpPr>
        <p:sp>
          <p:nvSpPr>
            <p:cNvPr id="23" name="円/楕円 22"/>
            <p:cNvSpPr/>
            <p:nvPr/>
          </p:nvSpPr>
          <p:spPr>
            <a:xfrm>
              <a:off x="5868145" y="1772817"/>
              <a:ext cx="741784" cy="72008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0000"/>
                  </a:schemeClr>
                </a:gs>
                <a:gs pos="40000">
                  <a:schemeClr val="bg1">
                    <a:lumMod val="80000"/>
                  </a:schemeClr>
                </a:gs>
                <a:gs pos="7000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5961856" y="1885581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6249888" y="1885581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6105872" y="2132856"/>
              <a:ext cx="288033" cy="288031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7" name="図 2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875678" y="2516097"/>
            <a:ext cx="216024" cy="243898"/>
          </a:xfrm>
          <a:prstGeom prst="rect">
            <a:avLst/>
          </a:prstGeom>
          <a:noFill/>
        </p:spPr>
      </p:pic>
      <p:pic>
        <p:nvPicPr>
          <p:cNvPr id="28" name="図 2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164288" y="2550444"/>
            <a:ext cx="238455" cy="209551"/>
          </a:xfrm>
          <a:prstGeom prst="rect">
            <a:avLst/>
          </a:prstGeom>
          <a:noFill/>
        </p:spPr>
      </p:pic>
      <p:sp>
        <p:nvSpPr>
          <p:cNvPr id="29" name="正方形/長方形 28"/>
          <p:cNvSpPr/>
          <p:nvPr/>
        </p:nvSpPr>
        <p:spPr>
          <a:xfrm>
            <a:off x="6459561" y="1473887"/>
            <a:ext cx="2481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err="1"/>
              <a:t>Isgur</a:t>
            </a:r>
            <a:r>
              <a:rPr lang="en-US" altLang="ja-JP" sz="1400" i="1" dirty="0"/>
              <a:t>, Karl, PRD 18, 4187(1978</a:t>
            </a:r>
            <a:r>
              <a:rPr lang="en-US" altLang="ja-JP" sz="1400" i="1" dirty="0" smtClean="0"/>
              <a:t>).</a:t>
            </a:r>
            <a:endParaRPr lang="en-US" altLang="ja-JP" sz="1400" i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915578" y="2726050"/>
            <a:ext cx="647316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strongly attractive        </a:t>
            </a:r>
            <a:r>
              <a:rPr lang="en-US" altLang="ja-JP" sz="2400" dirty="0" smtClean="0">
                <a:solidFill>
                  <a:prstClr val="black"/>
                </a:solidFill>
              </a:rPr>
              <a:t> interaction </a:t>
            </a:r>
            <a:r>
              <a:rPr lang="en-US" altLang="ja-JP" sz="2400" dirty="0">
                <a:solidFill>
                  <a:prstClr val="black"/>
                </a:solidFill>
              </a:rPr>
              <a:t>in </a:t>
            </a:r>
            <a:r>
              <a:rPr lang="en-US" altLang="ja-JP" sz="2400" i="1" dirty="0">
                <a:solidFill>
                  <a:prstClr val="black"/>
                </a:solidFill>
              </a:rPr>
              <a:t>I=0, L=0</a:t>
            </a:r>
          </a:p>
          <a:p>
            <a:pPr lvl="0"/>
            <a:endParaRPr lang="en-US" altLang="ja-JP" sz="1100" i="1" dirty="0">
              <a:solidFill>
                <a:prstClr val="black"/>
              </a:solidFill>
            </a:endParaRPr>
          </a:p>
        </p:txBody>
      </p:sp>
      <p:pic>
        <p:nvPicPr>
          <p:cNvPr id="35" name="図 3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352294" y="2847739"/>
            <a:ext cx="441677" cy="220839"/>
          </a:xfrm>
          <a:prstGeom prst="rect">
            <a:avLst/>
          </a:prstGeom>
          <a:noFill/>
        </p:spPr>
      </p:pic>
      <p:sp>
        <p:nvSpPr>
          <p:cNvPr id="36" name="右矢印 35"/>
          <p:cNvSpPr/>
          <p:nvPr/>
        </p:nvSpPr>
        <p:spPr>
          <a:xfrm>
            <a:off x="415810" y="2875469"/>
            <a:ext cx="33976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915578" y="3068960"/>
            <a:ext cx="7976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deeply bound </a:t>
            </a:r>
            <a:r>
              <a:rPr lang="en-US" altLang="ja-JP" sz="2400" dirty="0" smtClean="0">
                <a:solidFill>
                  <a:prstClr val="black"/>
                </a:solidFill>
              </a:rPr>
              <a:t>and high density systems are proposed</a:t>
            </a: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- phenomenological          potential and optical potential/ g-matrix approach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406074" y="3212976"/>
            <a:ext cx="349502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075750" y="6257326"/>
            <a:ext cx="4236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smtClean="0"/>
              <a:t>Y. Akaishi, T. Yamazaki, PRC 65, 044005 (2002).</a:t>
            </a:r>
            <a:endParaRPr lang="ja-JP" altLang="en-US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1" y="3790928"/>
            <a:ext cx="4488218" cy="2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図 4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31455" y="3524581"/>
            <a:ext cx="441677" cy="220839"/>
          </a:xfrm>
          <a:prstGeom prst="rect">
            <a:avLst/>
          </a:prstGeom>
          <a:noFill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24" y="4143877"/>
            <a:ext cx="2932633" cy="156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正方形/長方形 43"/>
          <p:cNvSpPr/>
          <p:nvPr/>
        </p:nvSpPr>
        <p:spPr>
          <a:xfrm>
            <a:off x="5414494" y="5845342"/>
            <a:ext cx="321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Dote, et. al., PLB590, 51(2004).</a:t>
            </a:r>
            <a:endParaRPr lang="ja-JP" altLang="en-US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2492896"/>
            <a:ext cx="358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1400" i="1" dirty="0" err="1">
                <a:solidFill>
                  <a:prstClr val="black"/>
                </a:solidFill>
              </a:rPr>
              <a:t>Dalitz</a:t>
            </a:r>
            <a:r>
              <a:rPr lang="en-US" altLang="ja-JP" sz="1400" i="1" dirty="0">
                <a:solidFill>
                  <a:prstClr val="black"/>
                </a:solidFill>
              </a:rPr>
              <a:t>, Wong, </a:t>
            </a:r>
            <a:r>
              <a:rPr lang="en-US" altLang="ja-JP" sz="1400" i="1" dirty="0" err="1">
                <a:solidFill>
                  <a:prstClr val="black"/>
                </a:solidFill>
              </a:rPr>
              <a:t>Tajasekaran</a:t>
            </a:r>
            <a:r>
              <a:rPr lang="en-US" altLang="ja-JP" sz="1400" i="1" dirty="0">
                <a:solidFill>
                  <a:prstClr val="black"/>
                </a:solidFill>
              </a:rPr>
              <a:t>, PR 153(1967)1617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78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/>
              <a:t>N and K distribution</a:t>
            </a:r>
            <a:endParaRPr kumimoji="1" lang="ja-JP" altLang="en-US" i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060848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71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pppnnn-K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0bar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ppnnnn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500" y="1037927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J</a:t>
            </a:r>
            <a:r>
              <a:rPr kumimoji="1"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dirty="0" smtClean="0"/>
              <a:t>=0-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499" y="3777014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J</a:t>
            </a:r>
            <a:r>
              <a:rPr kumimoji="1"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dirty="0" smtClean="0"/>
              <a:t>=1-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5" y="905491"/>
            <a:ext cx="3913619" cy="273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49" y="905491"/>
            <a:ext cx="3913619" cy="273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77014"/>
            <a:ext cx="380613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47" y="3777014"/>
            <a:ext cx="3859309" cy="27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144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NN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7504" y="1373208"/>
            <a:ext cx="28364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Coulomb splitting is small (~0.5MeV)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Binding energies are almost same between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Type I, II, and III, but width of Type II is two times larger than Type I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Binding energy for AY-potential is 48 MeV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The radii for AY-potential become smaller than </a:t>
            </a:r>
            <a:r>
              <a:rPr lang="en-US" altLang="ja-JP" sz="2000" dirty="0"/>
              <a:t>SIDDHARTA </a:t>
            </a:r>
            <a:r>
              <a:rPr lang="en-US" altLang="ja-JP" sz="2000" dirty="0" smtClean="0"/>
              <a:t> potential</a:t>
            </a: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107504" y="836712"/>
            <a:ext cx="6408712" cy="5544616"/>
            <a:chOff x="352191" y="1052736"/>
            <a:chExt cx="5962650" cy="450224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91" y="1052736"/>
              <a:ext cx="588645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91" y="2224897"/>
              <a:ext cx="59626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41" y="2378270"/>
              <a:ext cx="56769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45" y="3383280"/>
              <a:ext cx="588645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10" y="4497705"/>
              <a:ext cx="57054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16" y="4688205"/>
              <a:ext cx="564832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547663" y="2391692"/>
            <a:ext cx="1750928" cy="3144534"/>
            <a:chOff x="1547663" y="2391692"/>
            <a:chExt cx="1750928" cy="3144534"/>
          </a:xfrm>
        </p:grpSpPr>
        <p:sp>
          <p:nvSpPr>
            <p:cNvPr id="3" name="正方形/長方形 2"/>
            <p:cNvSpPr/>
            <p:nvPr/>
          </p:nvSpPr>
          <p:spPr>
            <a:xfrm>
              <a:off x="1547664" y="2391692"/>
              <a:ext cx="1750927" cy="13151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1744103" y="3147777"/>
              <a:ext cx="474412" cy="48684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2174700" y="2420888"/>
              <a:ext cx="496854" cy="509901"/>
            </a:xfrm>
            <a:prstGeom prst="ellipse">
              <a:avLst/>
            </a:prstGeom>
            <a:gradFill>
              <a:gsLst>
                <a:gs pos="0">
                  <a:srgbClr val="FF0000">
                    <a:lumMod val="29000"/>
                    <a:lumOff val="71000"/>
                  </a:srgbClr>
                </a:gs>
                <a:gs pos="50000">
                  <a:srgbClr val="FF0000"/>
                </a:gs>
                <a:gs pos="100000">
                  <a:srgbClr val="FF0000">
                    <a:lumMod val="69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2650365" y="3146421"/>
              <a:ext cx="454477" cy="466383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515" y="2564904"/>
              <a:ext cx="471837" cy="224802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791" y="3222531"/>
              <a:ext cx="283035" cy="338845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085" y="3221206"/>
              <a:ext cx="283035" cy="338845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>
              <a:endCxn id="16" idx="2"/>
            </p:cNvCxnSpPr>
            <p:nvPr/>
          </p:nvCxnSpPr>
          <p:spPr>
            <a:xfrm>
              <a:off x="2218515" y="3379612"/>
              <a:ext cx="431850" cy="1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>
              <a:stCxn id="14" idx="0"/>
              <a:endCxn id="15" idx="3"/>
            </p:cNvCxnSpPr>
            <p:nvPr/>
          </p:nvCxnSpPr>
          <p:spPr>
            <a:xfrm flipV="1">
              <a:off x="1981309" y="2856116"/>
              <a:ext cx="266154" cy="29166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stCxn id="16" idx="0"/>
              <a:endCxn id="15" idx="5"/>
            </p:cNvCxnSpPr>
            <p:nvPr/>
          </p:nvCxnSpPr>
          <p:spPr>
            <a:xfrm flipH="1" flipV="1">
              <a:off x="2598791" y="2856116"/>
              <a:ext cx="278813" cy="29030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/>
          </p:nvSpPr>
          <p:spPr>
            <a:xfrm>
              <a:off x="1547663" y="4221088"/>
              <a:ext cx="1750927" cy="13151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1744102" y="4977173"/>
              <a:ext cx="474412" cy="48684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2174699" y="4250284"/>
              <a:ext cx="496854" cy="509901"/>
            </a:xfrm>
            <a:prstGeom prst="ellipse">
              <a:avLst/>
            </a:prstGeom>
            <a:gradFill>
              <a:gsLst>
                <a:gs pos="0">
                  <a:srgbClr val="FF0000">
                    <a:lumMod val="29000"/>
                    <a:lumOff val="71000"/>
                  </a:srgbClr>
                </a:gs>
                <a:gs pos="50000">
                  <a:srgbClr val="FF0000"/>
                </a:gs>
                <a:gs pos="100000">
                  <a:srgbClr val="FF0000">
                    <a:lumMod val="69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2650364" y="4975817"/>
              <a:ext cx="454477" cy="4663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図 3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514" y="4394300"/>
              <a:ext cx="471837" cy="224802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790" y="5051927"/>
              <a:ext cx="283035" cy="338845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262" y="5092692"/>
              <a:ext cx="283036" cy="232632"/>
            </a:xfrm>
            <a:prstGeom prst="rect">
              <a:avLst/>
            </a:prstGeom>
          </p:spPr>
        </p:pic>
        <p:cxnSp>
          <p:nvCxnSpPr>
            <p:cNvPr id="40" name="直線矢印コネクタ 39"/>
            <p:cNvCxnSpPr>
              <a:stCxn id="33" idx="0"/>
              <a:endCxn id="34" idx="3"/>
            </p:cNvCxnSpPr>
            <p:nvPr/>
          </p:nvCxnSpPr>
          <p:spPr>
            <a:xfrm flipV="1">
              <a:off x="1981308" y="4685512"/>
              <a:ext cx="266154" cy="29166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38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NNNN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00192" y="1198999"/>
            <a:ext cx="26867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Coulomb splitting is large (~2 MeV), since Coulomb effect is repulsive for </a:t>
            </a:r>
            <a:r>
              <a:rPr lang="en-US" altLang="ja-JP" sz="2000" baseline="30000" dirty="0" smtClean="0"/>
              <a:t>4</a:t>
            </a:r>
            <a:r>
              <a:rPr lang="en-US" altLang="ja-JP" sz="2000" dirty="0" smtClean="0"/>
              <a:t>He</a:t>
            </a:r>
            <a:r>
              <a:rPr kumimoji="1" lang="en-US" altLang="ja-JP" sz="2000" dirty="0" smtClean="0"/>
              <a:t>K</a:t>
            </a:r>
            <a:r>
              <a:rPr kumimoji="1" lang="en-US" altLang="ja-JP" sz="2000" baseline="30000" dirty="0" smtClean="0"/>
              <a:t>0</a:t>
            </a:r>
            <a:r>
              <a:rPr kumimoji="1" lang="en-US" altLang="ja-JP" sz="2000" dirty="0" smtClean="0"/>
              <a:t>, but attractive for </a:t>
            </a:r>
            <a:r>
              <a:rPr kumimoji="1" lang="en-US" altLang="ja-JP" sz="2000" baseline="30000" dirty="0" smtClean="0"/>
              <a:t>4</a:t>
            </a:r>
            <a:r>
              <a:rPr kumimoji="1" lang="en-US" altLang="ja-JP" sz="2000" dirty="0" smtClean="0"/>
              <a:t>HeK</a:t>
            </a:r>
            <a:r>
              <a:rPr kumimoji="1" lang="en-US" altLang="ja-JP" sz="2000" baseline="30000" dirty="0" smtClean="0"/>
              <a:t>-</a:t>
            </a:r>
            <a:endParaRPr kumimoji="1"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Binding energy is </a:t>
            </a:r>
            <a:r>
              <a:rPr lang="en-US" altLang="ja-JP" sz="2000" dirty="0" smtClean="0"/>
              <a:t>about 6</a:t>
            </a:r>
            <a:r>
              <a:rPr kumimoji="1" lang="en-US" altLang="ja-JP" sz="2000" dirty="0" smtClean="0"/>
              <a:t>0-75 MeV for </a:t>
            </a:r>
            <a:r>
              <a:rPr lang="en-US" altLang="ja-JP" sz="2000" dirty="0"/>
              <a:t>SIDDHARTA </a:t>
            </a:r>
            <a:r>
              <a:rPr kumimoji="1" lang="en-US" altLang="ja-JP" sz="2000" dirty="0" smtClean="0"/>
              <a:t>potential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width of Type II is </a:t>
            </a:r>
            <a:r>
              <a:rPr lang="en-US" altLang="ja-JP" sz="2000" dirty="0" smtClean="0"/>
              <a:t>three</a:t>
            </a:r>
            <a:r>
              <a:rPr kumimoji="1" lang="en-US" altLang="ja-JP" sz="2000" dirty="0" smtClean="0"/>
              <a:t> times larger than Type I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Binding energy for AY-potential is about 86 MeV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0" y="908720"/>
            <a:ext cx="6300192" cy="5553258"/>
            <a:chOff x="0" y="908720"/>
            <a:chExt cx="5991717" cy="438401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8720"/>
              <a:ext cx="5953125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" y="2023145"/>
              <a:ext cx="55245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06" y="2213645"/>
              <a:ext cx="562927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7" y="3110487"/>
              <a:ext cx="598170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54" y="4197363"/>
              <a:ext cx="56864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28" y="4397388"/>
              <a:ext cx="570547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3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Gamow vector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7573"/>
            <a:ext cx="4325640" cy="149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08" y="3084153"/>
            <a:ext cx="2831620" cy="6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74510"/>
            <a:ext cx="2664297" cy="65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77" y="4541663"/>
            <a:ext cx="3415281" cy="4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57192"/>
            <a:ext cx="4419595" cy="5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33" y="4194859"/>
            <a:ext cx="3510479" cy="24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68514"/>
            <a:ext cx="8229600" cy="579485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70C0"/>
                </a:solidFill>
              </a:rPr>
              <a:t>Correlated Gaussian basis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/>
                        </a:rPr>
                        <m:t>Ψ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ja-JP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𝒜</m:t>
                      </m:r>
                      <m:r>
                        <a:rPr lang="en-US" altLang="ja-JP" b="0" i="1" smtClean="0">
                          <a:latin typeface="Cambria Math"/>
                        </a:rPr>
                        <m:t> {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𝑖𝐽𝑀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𝑖𝑇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ja-JP" sz="1600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/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matrix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paramaters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of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coordinates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727CA3"/>
                  </a:buClr>
                  <a:buSzPct val="76000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,…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𝑖𝐽𝑀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spin</m:t>
                    </m:r>
                    <m: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𝑖𝑇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isospin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  <a:blipFill rotWithShape="1">
                <a:blip r:embed="rId7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23528" y="1959218"/>
            <a:ext cx="8045857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Correlated </a:t>
            </a:r>
            <a:r>
              <a:rPr lang="en-US" altLang="ja-JP" dirty="0" smtClean="0"/>
              <a:t>Gaussian basis represent the t</a:t>
            </a:r>
            <a:r>
              <a:rPr kumimoji="1" lang="en-US" altLang="ja-JP" dirty="0" smtClean="0"/>
              <a:t>otal angular momentum </a:t>
            </a:r>
            <a:r>
              <a:rPr kumimoji="1" lang="en-US" altLang="ja-JP" i="1" dirty="0" smtClean="0"/>
              <a:t>L=0,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but higher partial wave for each </a:t>
            </a:r>
            <a:r>
              <a:rPr kumimoji="1" lang="en-US" altLang="ja-JP" b="1" i="1" dirty="0" smtClean="0"/>
              <a:t>x</a:t>
            </a:r>
            <a:r>
              <a:rPr kumimoji="1" lang="en-US" altLang="ja-JP" i="1" baseline="-25000" dirty="0" smtClean="0"/>
              <a:t>i</a:t>
            </a:r>
            <a:r>
              <a:rPr kumimoji="1" lang="en-US" altLang="ja-JP" i="1" dirty="0" smtClean="0"/>
              <a:t> </a:t>
            </a:r>
            <a:r>
              <a:rPr kumimoji="1" lang="en-US" altLang="ja-JP" dirty="0" smtClean="0"/>
              <a:t> are included by off-diagonal component of </a:t>
            </a:r>
            <a:r>
              <a:rPr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Matrix elements are analytically calculable for </a:t>
            </a:r>
            <a:r>
              <a:rPr kumimoji="1" lang="en-US" altLang="ja-JP" i="1" dirty="0" smtClean="0"/>
              <a:t>N-</a:t>
            </a:r>
            <a:r>
              <a:rPr kumimoji="1" lang="en-US" altLang="ja-JP" dirty="0" smtClean="0"/>
              <a:t>body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Functional form of the correlated Gaussian remains unchanged </a:t>
            </a:r>
            <a:br>
              <a:rPr lang="en-US" altLang="ja-JP" dirty="0" smtClean="0"/>
            </a:br>
            <a:r>
              <a:rPr lang="en-US" altLang="ja-JP" dirty="0" smtClean="0"/>
              <a:t>under the coordinate transformation</a:t>
            </a:r>
          </a:p>
          <a:p>
            <a:endParaRPr kumimoji="1" lang="en-US" altLang="ja-JP" dirty="0"/>
          </a:p>
          <a:p>
            <a:r>
              <a:rPr lang="en-US" altLang="ja-JP" sz="2000" i="1" dirty="0" smtClean="0">
                <a:solidFill>
                  <a:srgbClr val="0070C0"/>
                </a:solidFill>
              </a:rPr>
              <a:t>Stochastic </a:t>
            </a:r>
            <a:r>
              <a:rPr lang="en-US" altLang="ja-JP" sz="2000" i="1" dirty="0" err="1" smtClean="0">
                <a:solidFill>
                  <a:srgbClr val="0070C0"/>
                </a:solidFill>
              </a:rPr>
              <a:t>variational</a:t>
            </a:r>
            <a:r>
              <a:rPr lang="en-US" altLang="ja-JP" sz="2000" i="1" dirty="0" smtClean="0">
                <a:solidFill>
                  <a:srgbClr val="0070C0"/>
                </a:solidFill>
              </a:rPr>
              <a:t>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To obtain the well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basis, we increase the basis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size one-by-one by searching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the best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parameter </a:t>
            </a:r>
            <a:r>
              <a:rPr kumimoji="1"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among many </a:t>
            </a:r>
            <a:br>
              <a:rPr lang="en-US" altLang="ja-JP" dirty="0" smtClean="0"/>
            </a:br>
            <a:r>
              <a:rPr lang="en-US" altLang="ja-JP" dirty="0" smtClean="0"/>
              <a:t>random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err="1"/>
              <a:t>Diagonalize</a:t>
            </a:r>
            <a:r>
              <a:rPr lang="en-US" altLang="ja-JP" dirty="0"/>
              <a:t> full complex Hamiltonian</a:t>
            </a:r>
            <a:br>
              <a:rPr lang="en-US" altLang="ja-JP" dirty="0"/>
            </a:br>
            <a:r>
              <a:rPr lang="en-US" altLang="ja-JP" dirty="0"/>
              <a:t>by using basis optimized for the </a:t>
            </a:r>
            <a:br>
              <a:rPr lang="en-US" altLang="ja-JP" dirty="0"/>
            </a:br>
            <a:r>
              <a:rPr lang="en-US" altLang="ja-JP" dirty="0"/>
              <a:t>real part of the </a:t>
            </a:r>
            <a:r>
              <a:rPr lang="en-US" altLang="ja-JP" dirty="0" smtClean="0"/>
              <a:t>Hamiltonian</a:t>
            </a:r>
            <a:endParaRPr lang="en-US" altLang="ja-JP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12162"/>
            <a:ext cx="775532" cy="23286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61" y="3376056"/>
            <a:ext cx="1464945" cy="262890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2771800" y="3441778"/>
            <a:ext cx="216024" cy="13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562096" y="323419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5562096" y="3762540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156176" y="323419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156176" y="3750711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5688096" y="3360196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5688096" y="3360196"/>
            <a:ext cx="594080" cy="295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5940152" y="3551919"/>
            <a:ext cx="342024" cy="3247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7074264" y="327242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7074264" y="380076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7668344" y="327242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7668344" y="3788940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7200264" y="3398425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7200264" y="3656021"/>
            <a:ext cx="594080" cy="38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7794344" y="3398425"/>
            <a:ext cx="1" cy="516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371178" y="34026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83807" y="314247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40558" y="355743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883346" y="347135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794345" y="343143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303145" y="332714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2016/7/26</a:t>
            </a:r>
            <a:endParaRPr kumimoji="1"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77432" y="5405456"/>
            <a:ext cx="256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Energy convergence curve for </a:t>
            </a:r>
            <a:r>
              <a:rPr lang="en-US" altLang="ja-JP" dirty="0" smtClean="0"/>
              <a:t>KNN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915663" y="316380"/>
            <a:ext cx="422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Varga</a:t>
            </a:r>
            <a:r>
              <a:rPr lang="en-US" altLang="ja-JP" sz="1600" dirty="0"/>
              <a:t>, Suzuki, </a:t>
            </a:r>
            <a:r>
              <a:rPr lang="en-US" altLang="ja-JP" sz="1600" dirty="0" smtClean="0"/>
              <a:t>Phys. Rev C52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1995) 2885.</a:t>
            </a:r>
          </a:p>
          <a:p>
            <a:r>
              <a:rPr lang="en-US" altLang="ja-JP" sz="1600" dirty="0" err="1" smtClean="0"/>
              <a:t>Varga</a:t>
            </a:r>
            <a:r>
              <a:rPr lang="en-US" altLang="ja-JP" sz="1600" dirty="0" smtClean="0"/>
              <a:t>, Suzuki, Comp. </a:t>
            </a:r>
            <a:r>
              <a:rPr lang="en-US" altLang="ja-JP" sz="1600" dirty="0" err="1" smtClean="0"/>
              <a:t>Pnys</a:t>
            </a:r>
            <a:r>
              <a:rPr lang="en-US" altLang="ja-JP" sz="1600" dirty="0" smtClean="0"/>
              <a:t>. Com. 106 (1997) 157.</a:t>
            </a:r>
            <a:endParaRPr lang="ja-JP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421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33" y="4194859"/>
            <a:ext cx="3510479" cy="24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68514"/>
            <a:ext cx="8229600" cy="579485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70C0"/>
                </a:solidFill>
              </a:rPr>
              <a:t>Correlated Gaussian basis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/>
                        </a:rPr>
                        <m:t>Ψ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ja-JP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𝒜</m:t>
                      </m:r>
                      <m:r>
                        <a:rPr lang="en-US" altLang="ja-JP" b="0" i="1" smtClean="0">
                          <a:latin typeface="Cambria Math"/>
                        </a:rPr>
                        <m:t> {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𝑖𝐽𝑀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𝑖𝑇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ja-JP" sz="1600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/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matrix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paramaters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of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coordinates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727CA3"/>
                  </a:buClr>
                  <a:buSzPct val="76000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,…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𝑖𝐽𝑀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spin</m:t>
                    </m:r>
                    <m: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𝑖𝑇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isospin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  <a:blipFill rotWithShape="1">
                <a:blip r:embed="rId7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23528" y="1959218"/>
            <a:ext cx="804585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Correlated </a:t>
            </a:r>
            <a:r>
              <a:rPr lang="en-US" altLang="ja-JP" dirty="0" smtClean="0"/>
              <a:t>Gaussian basis represent the t</a:t>
            </a:r>
            <a:r>
              <a:rPr kumimoji="1" lang="en-US" altLang="ja-JP" dirty="0" smtClean="0"/>
              <a:t>otal angular momentum </a:t>
            </a:r>
            <a:r>
              <a:rPr kumimoji="1" lang="en-US" altLang="ja-JP" i="1" dirty="0" smtClean="0"/>
              <a:t>L=0,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but higher partial wave for each </a:t>
            </a:r>
            <a:r>
              <a:rPr kumimoji="1" lang="en-US" altLang="ja-JP" b="1" i="1" dirty="0" smtClean="0"/>
              <a:t>x</a:t>
            </a:r>
            <a:r>
              <a:rPr kumimoji="1" lang="en-US" altLang="ja-JP" i="1" baseline="-25000" dirty="0" smtClean="0"/>
              <a:t>i</a:t>
            </a:r>
            <a:r>
              <a:rPr kumimoji="1" lang="en-US" altLang="ja-JP" i="1" dirty="0" smtClean="0"/>
              <a:t> </a:t>
            </a:r>
            <a:r>
              <a:rPr kumimoji="1" lang="en-US" altLang="ja-JP" dirty="0" smtClean="0"/>
              <a:t> are included by off-diagonal component of </a:t>
            </a:r>
            <a:r>
              <a:rPr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Matrix elements are analytically calculable for </a:t>
            </a:r>
            <a:r>
              <a:rPr kumimoji="1" lang="en-US" altLang="ja-JP" i="1" dirty="0" smtClean="0"/>
              <a:t>N-</a:t>
            </a:r>
            <a:r>
              <a:rPr kumimoji="1" lang="en-US" altLang="ja-JP" dirty="0" smtClean="0"/>
              <a:t>body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Functional form of the correlated Gaussian remains unchanged </a:t>
            </a:r>
            <a:br>
              <a:rPr lang="en-US" altLang="ja-JP" dirty="0" smtClean="0"/>
            </a:br>
            <a:r>
              <a:rPr lang="en-US" altLang="ja-JP" dirty="0" smtClean="0"/>
              <a:t>under the coordinate transformation</a:t>
            </a:r>
          </a:p>
          <a:p>
            <a:endParaRPr kumimoji="1" lang="en-US" altLang="ja-JP" dirty="0"/>
          </a:p>
          <a:p>
            <a:r>
              <a:rPr lang="en-US" altLang="ja-JP" sz="2000" i="1" dirty="0" smtClean="0">
                <a:solidFill>
                  <a:srgbClr val="0070C0"/>
                </a:solidFill>
              </a:rPr>
              <a:t>Stochastic </a:t>
            </a:r>
            <a:r>
              <a:rPr lang="en-US" altLang="ja-JP" sz="2000" i="1" dirty="0" err="1" smtClean="0">
                <a:solidFill>
                  <a:srgbClr val="0070C0"/>
                </a:solidFill>
              </a:rPr>
              <a:t>variational</a:t>
            </a:r>
            <a:r>
              <a:rPr lang="en-US" altLang="ja-JP" sz="2000" i="1" dirty="0" smtClean="0">
                <a:solidFill>
                  <a:srgbClr val="0070C0"/>
                </a:solidFill>
              </a:rPr>
              <a:t>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To obtain the well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basis, we increase the basis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size one-by-one by searching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the best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parameter </a:t>
            </a:r>
            <a:r>
              <a:rPr kumimoji="1"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among many </a:t>
            </a:r>
            <a:br>
              <a:rPr lang="en-US" altLang="ja-JP" dirty="0" smtClean="0"/>
            </a:br>
            <a:r>
              <a:rPr lang="en-US" altLang="ja-JP" dirty="0" smtClean="0"/>
              <a:t>random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err="1" smtClean="0"/>
              <a:t>Diagonalize</a:t>
            </a:r>
            <a:r>
              <a:rPr lang="en-US" altLang="ja-JP" dirty="0" smtClean="0"/>
              <a:t> full complex Hamiltonian</a:t>
            </a:r>
            <a:br>
              <a:rPr lang="en-US" altLang="ja-JP" dirty="0" smtClean="0"/>
            </a:br>
            <a:r>
              <a:rPr lang="en-US" altLang="ja-JP" dirty="0" smtClean="0"/>
              <a:t>by using basis</a:t>
            </a:r>
            <a:r>
              <a:rPr lang="en-US" altLang="ja-JP" dirty="0" smtClean="0"/>
              <a:t> o</a:t>
            </a:r>
            <a:r>
              <a:rPr lang="en-US" altLang="ja-JP" dirty="0" smtClean="0"/>
              <a:t>ptimized </a:t>
            </a:r>
            <a:r>
              <a:rPr lang="en-US" altLang="ja-JP" dirty="0" smtClean="0"/>
              <a:t>for the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real </a:t>
            </a:r>
            <a:r>
              <a:rPr lang="en-US" altLang="ja-JP" dirty="0" smtClean="0"/>
              <a:t>part of the </a:t>
            </a:r>
            <a:r>
              <a:rPr lang="en-US" altLang="ja-JP" dirty="0" smtClean="0"/>
              <a:t>Hamiltonian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12162"/>
            <a:ext cx="775532" cy="23286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61" y="3376056"/>
            <a:ext cx="1464945" cy="262890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2771800" y="3441778"/>
            <a:ext cx="216024" cy="13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562096" y="323419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5562096" y="3762540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156176" y="323419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156176" y="3750711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5688096" y="3360196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5688096" y="3360196"/>
            <a:ext cx="594080" cy="295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5940152" y="3551919"/>
            <a:ext cx="342024" cy="3247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7074264" y="327242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7074264" y="380076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7668344" y="327242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7668344" y="3788940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7200264" y="3398425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7200264" y="3656021"/>
            <a:ext cx="594080" cy="38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7794344" y="3398425"/>
            <a:ext cx="1" cy="516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371178" y="340267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83807" y="314247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40558" y="355743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883346" y="347135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794345" y="343143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303145" y="332714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915663" y="316380"/>
            <a:ext cx="422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Varga</a:t>
            </a:r>
            <a:r>
              <a:rPr lang="en-US" altLang="ja-JP" sz="1600" dirty="0"/>
              <a:t>, Suzuki, </a:t>
            </a:r>
            <a:r>
              <a:rPr lang="en-US" altLang="ja-JP" sz="1600" dirty="0" smtClean="0"/>
              <a:t>Phys. Rev C52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1995) 2885.</a:t>
            </a:r>
          </a:p>
          <a:p>
            <a:r>
              <a:rPr lang="en-US" altLang="ja-JP" sz="1600" dirty="0" err="1" smtClean="0"/>
              <a:t>Varga</a:t>
            </a:r>
            <a:r>
              <a:rPr lang="en-US" altLang="ja-JP" sz="1600" dirty="0" smtClean="0"/>
              <a:t>, Suzuki, Comp. </a:t>
            </a:r>
            <a:r>
              <a:rPr lang="en-US" altLang="ja-JP" sz="1600" dirty="0" err="1" smtClean="0"/>
              <a:t>Pnys</a:t>
            </a:r>
            <a:r>
              <a:rPr lang="en-US" altLang="ja-JP" sz="1600" dirty="0" smtClean="0"/>
              <a:t>. Com. 106 (1997) 157.</a:t>
            </a:r>
            <a:endParaRPr lang="ja-JP" altLang="en-US" sz="1600" dirty="0" smtClean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38" y="4209443"/>
            <a:ext cx="3422516" cy="244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7177432" y="5405456"/>
            <a:ext cx="256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Energy convergence curve for </a:t>
            </a:r>
            <a:r>
              <a:rPr lang="en-US" altLang="ja-JP" dirty="0" smtClean="0"/>
              <a:t>KNN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54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23527" y="2522513"/>
            <a:ext cx="8424937" cy="3702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111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err="1" smtClean="0">
                <a:solidFill>
                  <a:srgbClr val="0070C0"/>
                </a:solidFill>
              </a:rPr>
              <a:t>K</a:t>
            </a:r>
            <a:r>
              <a:rPr lang="en-US" altLang="ja-JP" sz="3600" i="1" baseline="30000" dirty="0" err="1" smtClean="0">
                <a:solidFill>
                  <a:srgbClr val="0070C0"/>
                </a:solidFill>
              </a:rPr>
              <a:t>bar</a:t>
            </a:r>
            <a:r>
              <a:rPr lang="en-US" altLang="ja-JP" sz="3600" i="1" dirty="0" err="1" smtClean="0">
                <a:solidFill>
                  <a:srgbClr val="0070C0"/>
                </a:solidFill>
              </a:rPr>
              <a:t>N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 interactions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7" y="793830"/>
            <a:ext cx="8253798" cy="1215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altLang="ja-JP" sz="2800" dirty="0" smtClean="0"/>
              <a:t>SIDDHARTA potential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Reproduce </a:t>
            </a:r>
            <a:r>
              <a:rPr lang="en-US" altLang="ja-JP" sz="2000" dirty="0"/>
              <a:t>the scattering amplitude by </a:t>
            </a:r>
            <a:r>
              <a:rPr lang="en-US" altLang="ja-JP" sz="2000" dirty="0" smtClean="0"/>
              <a:t>chiral </a:t>
            </a:r>
            <a:r>
              <a:rPr lang="en-US" altLang="ja-JP" sz="2000" dirty="0"/>
              <a:t>SU(3) dynamics using driving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interaction </a:t>
            </a:r>
            <a:r>
              <a:rPr lang="en-US" altLang="ja-JP" sz="2000" dirty="0"/>
              <a:t>at NLO </a:t>
            </a:r>
            <a:endParaRPr lang="en-US" altLang="ja-JP" sz="2000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4741318" y="1640745"/>
            <a:ext cx="4146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err="1" smtClean="0"/>
              <a:t>Y.Ikeda</a:t>
            </a:r>
            <a:r>
              <a:rPr lang="en-US" altLang="ja-JP" sz="1600" i="1" dirty="0"/>
              <a:t>, </a:t>
            </a:r>
            <a:r>
              <a:rPr lang="en-US" altLang="ja-JP" sz="1600" i="1" dirty="0" err="1"/>
              <a:t>T.Hyodo</a:t>
            </a:r>
            <a:r>
              <a:rPr lang="en-US" altLang="ja-JP" sz="1600" i="1" dirty="0"/>
              <a:t>, </a:t>
            </a:r>
            <a:r>
              <a:rPr lang="en-US" altLang="ja-JP" sz="1600" i="1" dirty="0" err="1"/>
              <a:t>W.Weise</a:t>
            </a:r>
            <a:r>
              <a:rPr lang="en-US" altLang="ja-JP" sz="1600" i="1" dirty="0"/>
              <a:t>, NPA881 (2012</a:t>
            </a:r>
            <a:r>
              <a:rPr lang="en-US" altLang="ja-JP" sz="1600" i="1" dirty="0" smtClean="0"/>
              <a:t>) 98 .</a:t>
            </a:r>
            <a:endParaRPr lang="en-US" altLang="ja-JP" sz="1600" i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055153" y="835848"/>
            <a:ext cx="483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err="1" smtClean="0"/>
              <a:t>K.Miyahara</a:t>
            </a:r>
            <a:r>
              <a:rPr lang="en-US" altLang="ja-JP" i="1" dirty="0"/>
              <a:t>, </a:t>
            </a:r>
            <a:r>
              <a:rPr lang="en-US" altLang="ja-JP" i="1" dirty="0" err="1"/>
              <a:t>T.Hyodo</a:t>
            </a:r>
            <a:r>
              <a:rPr lang="en-US" altLang="ja-JP" i="1" dirty="0"/>
              <a:t>, PRC 93 (2016) 1, 015201.</a:t>
            </a:r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6518" y="2505441"/>
            <a:ext cx="8229600" cy="301239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Description of </a:t>
            </a:r>
            <a:r>
              <a:rPr kumimoji="1" lang="en-US" altLang="ja-JP" i="1" dirty="0" smtClean="0"/>
              <a:t>S=-1</a:t>
            </a:r>
            <a:r>
              <a:rPr kumimoji="1" lang="en-US" altLang="ja-JP" dirty="0" smtClean="0"/>
              <a:t>,</a:t>
            </a:r>
            <a:r>
              <a:rPr kumimoji="1" lang="en-US" altLang="ja-JP" i="1" dirty="0" smtClean="0"/>
              <a:t> </a:t>
            </a:r>
            <a:r>
              <a:rPr kumimoji="1" lang="en-US" altLang="ja-JP" i="1" dirty="0" err="1" smtClean="0"/>
              <a:t>K</a:t>
            </a:r>
            <a:r>
              <a:rPr kumimoji="1" lang="en-US" altLang="ja-JP" i="1" baseline="30000" dirty="0" err="1" smtClean="0"/>
              <a:t>bar</a:t>
            </a:r>
            <a:r>
              <a:rPr kumimoji="1" lang="en-US" altLang="ja-JP" i="1" dirty="0" err="1" smtClean="0"/>
              <a:t>N</a:t>
            </a:r>
            <a:r>
              <a:rPr kumimoji="1" lang="en-US" altLang="ja-JP" i="1" dirty="0" smtClean="0"/>
              <a:t> s-wave </a:t>
            </a:r>
            <a:r>
              <a:rPr kumimoji="1" lang="en-US" altLang="ja-JP" dirty="0" smtClean="0"/>
              <a:t>scattering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ja-JP" dirty="0" smtClean="0"/>
              <a:t>Interaction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 chiral symmetry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dirty="0" smtClean="0">
                <a:sym typeface="Wingdings" panose="05000000000000000000" pitchFamily="2" charset="2"/>
              </a:rPr>
              <a:t>Amplitude  </a:t>
            </a:r>
            <a:r>
              <a:rPr lang="en-US" altLang="ja-JP" dirty="0" err="1" smtClean="0">
                <a:sym typeface="Wingdings" panose="05000000000000000000" pitchFamily="2" charset="2"/>
              </a:rPr>
              <a:t>unitarity</a:t>
            </a:r>
            <a:r>
              <a:rPr lang="en-US" altLang="ja-JP" dirty="0" smtClean="0">
                <a:sym typeface="Wingdings" panose="05000000000000000000" pitchFamily="2" charset="2"/>
              </a:rPr>
              <a:t> in coupled channel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857360" y="4600518"/>
            <a:ext cx="7416824" cy="914400"/>
            <a:chOff x="971600" y="5034880"/>
            <a:chExt cx="7416824" cy="914400"/>
          </a:xfrm>
        </p:grpSpPr>
        <p:sp>
          <p:nvSpPr>
            <p:cNvPr id="19" name="円弧 18"/>
            <p:cNvSpPr/>
            <p:nvPr/>
          </p:nvSpPr>
          <p:spPr>
            <a:xfrm>
              <a:off x="6448491" y="5034880"/>
              <a:ext cx="914400" cy="914400"/>
            </a:xfrm>
            <a:prstGeom prst="arc">
              <a:avLst>
                <a:gd name="adj1" fmla="val 10672290"/>
                <a:gd name="adj2" fmla="val 0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>
              <a:off x="971600" y="5517232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1268198" y="5518295"/>
              <a:ext cx="11435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1488505" y="5518295"/>
              <a:ext cx="11435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971600" y="5117115"/>
              <a:ext cx="800654" cy="32810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V="1">
              <a:off x="1755516" y="5117115"/>
              <a:ext cx="876551" cy="4001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円/楕円 26"/>
            <p:cNvSpPr/>
            <p:nvPr/>
          </p:nvSpPr>
          <p:spPr>
            <a:xfrm>
              <a:off x="1484222" y="5157192"/>
              <a:ext cx="576064" cy="57606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" name="図 2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5" y="5317174"/>
              <a:ext cx="283357" cy="283357"/>
            </a:xfrm>
            <a:prstGeom prst="rect">
              <a:avLst/>
            </a:prstGeom>
          </p:spPr>
        </p:pic>
        <p:cxnSp>
          <p:nvCxnSpPr>
            <p:cNvPr id="29" name="直線矢印コネクタ 28"/>
            <p:cNvCxnSpPr/>
            <p:nvPr/>
          </p:nvCxnSpPr>
          <p:spPr>
            <a:xfrm>
              <a:off x="3343581" y="5517232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3640179" y="5518295"/>
              <a:ext cx="11435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3860486" y="5518295"/>
              <a:ext cx="11435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3343581" y="5117115"/>
              <a:ext cx="800654" cy="32810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V="1">
              <a:off x="4127497" y="5117115"/>
              <a:ext cx="876551" cy="4001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円/楕円 33"/>
            <p:cNvSpPr/>
            <p:nvPr/>
          </p:nvSpPr>
          <p:spPr>
            <a:xfrm>
              <a:off x="3856203" y="5157192"/>
              <a:ext cx="576064" cy="5760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図 3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556" y="5317174"/>
              <a:ext cx="286340" cy="283357"/>
            </a:xfrm>
            <a:prstGeom prst="rect">
              <a:avLst/>
            </a:prstGeom>
          </p:spPr>
        </p:pic>
        <p:cxnSp>
          <p:nvCxnSpPr>
            <p:cNvPr id="36" name="直線矢印コネクタ 35"/>
            <p:cNvCxnSpPr/>
            <p:nvPr/>
          </p:nvCxnSpPr>
          <p:spPr>
            <a:xfrm>
              <a:off x="5580112" y="5517232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5876710" y="5518295"/>
              <a:ext cx="11435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flipV="1">
              <a:off x="6097017" y="5517232"/>
              <a:ext cx="2291407" cy="10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5580112" y="5117115"/>
              <a:ext cx="800654" cy="32810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円/楕円 39"/>
            <p:cNvSpPr/>
            <p:nvPr/>
          </p:nvSpPr>
          <p:spPr>
            <a:xfrm>
              <a:off x="6092734" y="5157192"/>
              <a:ext cx="576064" cy="5760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" name="図 4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087" y="5317174"/>
              <a:ext cx="286340" cy="283357"/>
            </a:xfrm>
            <a:prstGeom prst="rect">
              <a:avLst/>
            </a:prstGeom>
          </p:spPr>
        </p:pic>
        <p:cxnSp>
          <p:nvCxnSpPr>
            <p:cNvPr id="42" name="直線矢印コネクタ 41"/>
            <p:cNvCxnSpPr/>
            <p:nvPr/>
          </p:nvCxnSpPr>
          <p:spPr>
            <a:xfrm flipV="1">
              <a:off x="7511873" y="5085184"/>
              <a:ext cx="876551" cy="4001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円/楕円 42"/>
            <p:cNvSpPr/>
            <p:nvPr/>
          </p:nvSpPr>
          <p:spPr>
            <a:xfrm>
              <a:off x="7240579" y="5125261"/>
              <a:ext cx="576064" cy="57606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" name="図 4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932" y="5285243"/>
              <a:ext cx="283357" cy="283357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835" y="5317173"/>
              <a:ext cx="394048" cy="141680"/>
            </a:xfrm>
            <a:prstGeom prst="rect">
              <a:avLst/>
            </a:prstGeom>
          </p:spPr>
        </p:pic>
        <p:pic>
          <p:nvPicPr>
            <p:cNvPr id="46" name="図 4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167" y="5157489"/>
              <a:ext cx="357302" cy="361317"/>
            </a:xfrm>
            <a:prstGeom prst="rect">
              <a:avLst/>
            </a:prstGeom>
          </p:spPr>
        </p:pic>
      </p:grpSp>
      <p:sp>
        <p:nvSpPr>
          <p:cNvPr id="47" name="テキスト ボックス 46"/>
          <p:cNvSpPr txBox="1"/>
          <p:nvPr/>
        </p:nvSpPr>
        <p:spPr>
          <a:xfrm>
            <a:off x="3449408" y="5301315"/>
            <a:ext cx="436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Kaiser, Siegel, Weise, NPA594, 325(1995).</a:t>
            </a:r>
            <a:endParaRPr kumimoji="1" lang="en-US" altLang="ja-JP" dirty="0" smtClean="0"/>
          </a:p>
          <a:p>
            <a:r>
              <a:rPr lang="en-US" altLang="ja-JP" dirty="0" err="1" smtClean="0"/>
              <a:t>Oset</a:t>
            </a:r>
            <a:r>
              <a:rPr lang="en-US" altLang="ja-JP" dirty="0" smtClean="0"/>
              <a:t>, Ramos, NPA635, 99(1998).</a:t>
            </a:r>
          </a:p>
          <a:p>
            <a:r>
              <a:rPr kumimoji="1" lang="en-US" altLang="ja-JP" dirty="0" err="1" smtClean="0"/>
              <a:t>Hyodo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Jido</a:t>
            </a:r>
            <a:r>
              <a:rPr kumimoji="1" lang="en-US" altLang="ja-JP" dirty="0" smtClean="0"/>
              <a:t>, PPNP67, 55(2012).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2132856"/>
            <a:ext cx="289386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Chiral SU(3) dynamics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28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04856" cy="523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38138"/>
            <a:ext cx="76295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09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257486" y="1988840"/>
            <a:ext cx="4530538" cy="388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u="sng" dirty="0" smtClean="0"/>
              <a:t>theoretical investigations:</a:t>
            </a:r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lvl="1">
              <a:buNone/>
            </a:pPr>
            <a:r>
              <a:rPr lang="en-US" altLang="ja-JP" sz="2000" dirty="0" smtClean="0"/>
              <a:t>           </a:t>
            </a:r>
            <a:endParaRPr lang="en-US" altLang="ja-JP" sz="1800" dirty="0" smtClean="0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smtClean="0">
                <a:solidFill>
                  <a:srgbClr val="0000FF"/>
                </a:solidFill>
              </a:rPr>
              <a:t>strange </a:t>
            </a:r>
            <a:r>
              <a:rPr lang="en-US" altLang="ja-JP" sz="3600" i="1" dirty="0" err="1" smtClean="0">
                <a:solidFill>
                  <a:srgbClr val="0000FF"/>
                </a:solidFill>
              </a:rPr>
              <a:t>dibaryon</a:t>
            </a:r>
            <a:r>
              <a:rPr lang="en-US" altLang="ja-JP" sz="3600" i="1" dirty="0" smtClean="0">
                <a:solidFill>
                  <a:srgbClr val="0000FF"/>
                </a:solidFill>
              </a:rPr>
              <a:t> </a:t>
            </a:r>
            <a:endParaRPr kumimoji="1" lang="ja-JP" altLang="en-US" sz="3600" i="1" dirty="0">
              <a:solidFill>
                <a:srgbClr val="0000FF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55" y="487279"/>
            <a:ext cx="2513434" cy="3464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4607"/>
            <a:ext cx="1376526" cy="302881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17451"/>
              </p:ext>
            </p:extLst>
          </p:nvPr>
        </p:nvGraphicFramePr>
        <p:xfrm>
          <a:off x="251520" y="2451135"/>
          <a:ext cx="86409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230"/>
                <a:gridCol w="3690410"/>
                <a:gridCol w="2880320"/>
              </a:tblGrid>
              <a:tr h="32180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</a:t>
                      </a:r>
                      <a:r>
                        <a:rPr kumimoji="1" lang="en-US" altLang="ja-JP" dirty="0" smtClean="0"/>
                        <a:t> interactions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Phenomenological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Chiral</a:t>
                      </a:r>
                      <a:r>
                        <a:rPr kumimoji="1" lang="en-US" altLang="ja-JP" baseline="0" dirty="0" smtClean="0"/>
                        <a:t> SU(3)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92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Variational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Akaishi, Yamazaki[1]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err="1" smtClean="0">
                          <a:solidFill>
                            <a:prstClr val="black"/>
                          </a:solidFill>
                          <a:ea typeface="+mn-ea"/>
                        </a:rPr>
                        <a:t>Wycech</a:t>
                      </a: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, Green[5]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Doté</a:t>
                      </a:r>
                      <a:r>
                        <a:rPr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</a:t>
                      </a:r>
                      <a:r>
                        <a:rPr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Hyodo</a:t>
                      </a:r>
                      <a:r>
                        <a:rPr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Weise[4]</a:t>
                      </a: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 </a:t>
                      </a:r>
                    </a:p>
                    <a:p>
                      <a:r>
                        <a:rPr kumimoji="1" lang="en-US" altLang="ja-JP" i="1" dirty="0" err="1" smtClean="0">
                          <a:solidFill>
                            <a:srgbClr val="0000FF"/>
                          </a:solidFill>
                        </a:rPr>
                        <a:t>Barnea</a:t>
                      </a:r>
                      <a:r>
                        <a:rPr kumimoji="1" lang="en-US" altLang="ja-JP" i="1" dirty="0" smtClean="0">
                          <a:solidFill>
                            <a:srgbClr val="0000FF"/>
                          </a:solidFill>
                        </a:rPr>
                        <a:t>,</a:t>
                      </a:r>
                      <a:r>
                        <a:rPr kumimoji="1" lang="ja-JP" altLang="en-US" i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Gal, </a:t>
                      </a:r>
                      <a:r>
                        <a:rPr kumimoji="1" lang="en-US" altLang="ja-JP" i="1" baseline="0" dirty="0" err="1" smtClean="0">
                          <a:solidFill>
                            <a:srgbClr val="0000FF"/>
                          </a:solidFill>
                        </a:rPr>
                        <a:t>Liverts</a:t>
                      </a:r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[7</a:t>
                      </a:r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]</a:t>
                      </a:r>
                    </a:p>
                    <a:p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Dote, Inoue, </a:t>
                      </a:r>
                      <a:r>
                        <a:rPr kumimoji="1" lang="en-US" altLang="ja-JP" i="1" baseline="0" dirty="0" err="1" smtClean="0">
                          <a:solidFill>
                            <a:srgbClr val="0000FF"/>
                          </a:solidFill>
                        </a:rPr>
                        <a:t>Myo</a:t>
                      </a:r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[8]</a:t>
                      </a:r>
                      <a:endParaRPr kumimoji="1" lang="ja-JP" altLang="en-US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55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Faddeev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eqs</a:t>
                      </a:r>
                      <a:r>
                        <a:rPr kumimoji="1" lang="en-US" altLang="ja-JP" baseline="0" dirty="0" smtClean="0"/>
                        <a:t>.</a:t>
                      </a:r>
                      <a:endParaRPr kumimoji="1" lang="ja-JP" altLang="en-US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Shevchenko, Gal , Mares[2]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Ikeda, Sato[3]</a:t>
                      </a:r>
                    </a:p>
                    <a:p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Ikeda, </a:t>
                      </a:r>
                      <a:r>
                        <a:rPr kumimoji="1"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Kamano</a:t>
                      </a:r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Sato[6]</a:t>
                      </a:r>
                      <a:endParaRPr kumimoji="1" lang="ja-JP" alt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7570786" y="4409783"/>
            <a:ext cx="179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r>
              <a:rPr lang="en-US" altLang="ja-JP" dirty="0" smtClean="0"/>
              <a:t>lack</a:t>
            </a:r>
            <a:r>
              <a:rPr lang="ja-JP" altLang="en-US" dirty="0" smtClean="0"/>
              <a:t>；</a:t>
            </a:r>
            <a:r>
              <a:rPr lang="en-US" altLang="ja-JP" dirty="0" smtClean="0"/>
              <a:t>E-</a:t>
            </a:r>
            <a:r>
              <a:rPr lang="en-US" altLang="ja-JP" dirty="0" err="1" smtClean="0"/>
              <a:t>indep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Blue</a:t>
            </a:r>
            <a:r>
              <a:rPr lang="ja-JP" altLang="en-US" dirty="0" smtClean="0">
                <a:solidFill>
                  <a:srgbClr val="0000FF"/>
                </a:solidFill>
              </a:rPr>
              <a:t>；</a:t>
            </a:r>
            <a:r>
              <a:rPr lang="en-US" altLang="ja-JP" dirty="0" smtClean="0">
                <a:solidFill>
                  <a:srgbClr val="0000FF"/>
                </a:solidFill>
              </a:rPr>
              <a:t>E-dep.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8875" y="5477174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[1]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Akaishi, Yamazaki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65</a:t>
            </a:r>
            <a:r>
              <a:rPr lang="en-US" altLang="ja-JP" sz="1400" dirty="0"/>
              <a:t>, 044005 (2002</a:t>
            </a:r>
            <a:r>
              <a:rPr lang="en-US" altLang="ja-JP" sz="1400" dirty="0" smtClean="0"/>
              <a:t>).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[2]</a:t>
            </a:r>
            <a:r>
              <a:rPr lang="en-US" altLang="ja-JP" sz="1400" dirty="0" smtClean="0"/>
              <a:t> Shevchenko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Gal,  </a:t>
            </a:r>
            <a:r>
              <a:rPr lang="en-US" altLang="ja-JP" sz="1400" dirty="0"/>
              <a:t>Mares, </a:t>
            </a:r>
            <a:r>
              <a:rPr lang="en-US" altLang="ja-JP" sz="1400" dirty="0" smtClean="0"/>
              <a:t>PRL. </a:t>
            </a:r>
            <a:r>
              <a:rPr lang="en-US" altLang="ja-JP" sz="1400" b="1" dirty="0"/>
              <a:t>98</a:t>
            </a:r>
            <a:r>
              <a:rPr lang="en-US" altLang="ja-JP" sz="1400" dirty="0"/>
              <a:t>, 082301 (2007</a:t>
            </a:r>
            <a:r>
              <a:rPr lang="en-US" altLang="ja-JP" sz="1400" dirty="0" smtClean="0"/>
              <a:t>).</a:t>
            </a:r>
          </a:p>
          <a:p>
            <a:r>
              <a:rPr kumimoji="1" lang="en-US" altLang="ja-JP" sz="1400" dirty="0" smtClean="0"/>
              <a:t>[3]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Ikeda, Sato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76</a:t>
            </a:r>
            <a:r>
              <a:rPr lang="en-US" altLang="ja-JP" sz="1400" dirty="0"/>
              <a:t>, 035203 (2007</a:t>
            </a:r>
            <a:r>
              <a:rPr lang="en-US" altLang="ja-JP" sz="1400" dirty="0" smtClean="0"/>
              <a:t>).</a:t>
            </a:r>
          </a:p>
          <a:p>
            <a:r>
              <a:rPr lang="en-US" altLang="ja-JP" sz="1400" dirty="0"/>
              <a:t>[4] Dote, </a:t>
            </a:r>
            <a:r>
              <a:rPr lang="en-US" altLang="ja-JP" sz="1400" dirty="0" err="1"/>
              <a:t>Hyodo</a:t>
            </a:r>
            <a:r>
              <a:rPr lang="en-US" altLang="ja-JP" sz="1400" dirty="0"/>
              <a:t> and Weise, NPA </a:t>
            </a:r>
            <a:r>
              <a:rPr lang="en-US" altLang="ja-JP" sz="1400" b="1" dirty="0"/>
              <a:t>804</a:t>
            </a:r>
            <a:r>
              <a:rPr lang="en-US" altLang="ja-JP" sz="1400" dirty="0"/>
              <a:t>, 197 (2008</a:t>
            </a:r>
            <a:r>
              <a:rPr lang="en-US" altLang="ja-JP" sz="1400" dirty="0" smtClean="0"/>
              <a:t>).</a:t>
            </a:r>
            <a:endParaRPr lang="en-US" altLang="ja-JP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38041" y="5477174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</a:t>
            </a:r>
            <a:r>
              <a:rPr kumimoji="1" lang="en-US" altLang="ja-JP" sz="1400" dirty="0" smtClean="0"/>
              <a:t>5]</a:t>
            </a:r>
            <a:r>
              <a:rPr lang="en-US" altLang="ja-JP" sz="1400" dirty="0" smtClean="0"/>
              <a:t> </a:t>
            </a:r>
            <a:r>
              <a:rPr lang="en-US" altLang="ja-JP" sz="1400" dirty="0" err="1"/>
              <a:t>Wycech</a:t>
            </a:r>
            <a:r>
              <a:rPr lang="en-US" altLang="ja-JP" sz="1400" dirty="0"/>
              <a:t> and A. M. Green,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79</a:t>
            </a:r>
            <a:r>
              <a:rPr lang="en-US" altLang="ja-JP" sz="1400" dirty="0"/>
              <a:t>, 014001 (2009</a:t>
            </a:r>
            <a:r>
              <a:rPr lang="en-US" altLang="ja-JP" sz="1400" dirty="0" smtClean="0"/>
              <a:t>).</a:t>
            </a:r>
          </a:p>
          <a:p>
            <a:r>
              <a:rPr kumimoji="1" lang="en-US" altLang="ja-JP" sz="1400" dirty="0" smtClean="0"/>
              <a:t>[6]</a:t>
            </a:r>
            <a:r>
              <a:rPr lang="en-US" altLang="ja-JP" sz="1400" dirty="0" smtClean="0"/>
              <a:t> Ikeda</a:t>
            </a:r>
            <a:r>
              <a:rPr lang="en-US" altLang="ja-JP" sz="1400" dirty="0"/>
              <a:t>, </a:t>
            </a:r>
            <a:r>
              <a:rPr lang="en-US" altLang="ja-JP" sz="1400" dirty="0" err="1" smtClean="0"/>
              <a:t>Kamano</a:t>
            </a:r>
            <a:r>
              <a:rPr lang="en-US" altLang="ja-JP" sz="1400" dirty="0" smtClean="0"/>
              <a:t>, Sato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PTP </a:t>
            </a:r>
            <a:r>
              <a:rPr lang="en-US" altLang="ja-JP" sz="1400" b="1" dirty="0"/>
              <a:t>124</a:t>
            </a:r>
            <a:r>
              <a:rPr lang="en-US" altLang="ja-JP" sz="1400" dirty="0"/>
              <a:t>, 533 (2010</a:t>
            </a:r>
            <a:r>
              <a:rPr lang="en-US" altLang="ja-JP" sz="1400" dirty="0" smtClean="0"/>
              <a:t>).</a:t>
            </a:r>
          </a:p>
          <a:p>
            <a:r>
              <a:rPr kumimoji="1" lang="en-US" altLang="ja-JP" sz="1400" dirty="0" smtClean="0"/>
              <a:t>[7] </a:t>
            </a:r>
            <a:r>
              <a:rPr kumimoji="1" lang="en-US" altLang="ja-JP" sz="1400" dirty="0" err="1" smtClean="0"/>
              <a:t>Barnea</a:t>
            </a:r>
            <a:r>
              <a:rPr lang="en-US" altLang="ja-JP" sz="1400" dirty="0" smtClean="0"/>
              <a:t>, Gal, </a:t>
            </a:r>
            <a:r>
              <a:rPr lang="en-US" altLang="ja-JP" sz="1400" dirty="0" err="1" smtClean="0"/>
              <a:t>Liverts</a:t>
            </a:r>
            <a:r>
              <a:rPr lang="en-US" altLang="ja-JP" sz="1400" dirty="0" smtClean="0"/>
              <a:t>, PLB </a:t>
            </a:r>
            <a:r>
              <a:rPr lang="en-US" altLang="ja-JP" sz="1400" b="1" dirty="0" smtClean="0"/>
              <a:t>712</a:t>
            </a:r>
            <a:r>
              <a:rPr lang="en-US" altLang="ja-JP" sz="1400" dirty="0" smtClean="0"/>
              <a:t>, 132(2012</a:t>
            </a:r>
            <a:r>
              <a:rPr lang="en-US" altLang="ja-JP" sz="1400" dirty="0" smtClean="0"/>
              <a:t>).</a:t>
            </a:r>
          </a:p>
          <a:p>
            <a:r>
              <a:rPr kumimoji="1" lang="en-US" altLang="ja-JP" sz="1400" dirty="0" smtClean="0"/>
              <a:t>[8] Dote, Inoue, </a:t>
            </a:r>
            <a:r>
              <a:rPr kumimoji="1" lang="en-US" altLang="ja-JP" sz="1400" dirty="0" err="1" smtClean="0"/>
              <a:t>Myo</a:t>
            </a:r>
            <a:r>
              <a:rPr lang="en-US" altLang="ja-JP" sz="1400" dirty="0" smtClean="0"/>
              <a:t>, PTEP 2015, 043D02(2015).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452247"/>
            <a:ext cx="7391273" cy="9209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523144"/>
            <a:ext cx="360040" cy="17312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540469" y="922075"/>
            <a:ext cx="81951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</a:rPr>
              <a:t>Deeply binding and compressed systems?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</a:rPr>
              <a:t>A test ground: three-body 	</a:t>
            </a:r>
            <a:r>
              <a:rPr lang="en-US" altLang="ja-JP" sz="2000" dirty="0" smtClean="0">
                <a:solidFill>
                  <a:prstClr val="black"/>
                </a:solidFill>
              </a:rPr>
              <a:t>	</a:t>
            </a:r>
            <a:r>
              <a:rPr lang="ja-JP" altLang="en-US" sz="2000" dirty="0" smtClean="0">
                <a:solidFill>
                  <a:prstClr val="black"/>
                </a:solidFill>
              </a:rPr>
              <a:t>　</a:t>
            </a:r>
            <a:r>
              <a:rPr lang="en-US" altLang="ja-JP" sz="2000" dirty="0" smtClean="0">
                <a:solidFill>
                  <a:prstClr val="black"/>
                </a:solidFill>
              </a:rPr>
              <a:t> </a:t>
            </a:r>
            <a:r>
              <a:rPr lang="en-US" altLang="ja-JP" sz="2000" dirty="0">
                <a:solidFill>
                  <a:prstClr val="black"/>
                </a:solidFill>
              </a:rPr>
              <a:t>system (strange-</a:t>
            </a:r>
            <a:r>
              <a:rPr lang="en-US" altLang="ja-JP" sz="2000" dirty="0" err="1">
                <a:solidFill>
                  <a:prstClr val="black"/>
                </a:solidFill>
              </a:rPr>
              <a:t>dibaryon</a:t>
            </a:r>
            <a:r>
              <a:rPr lang="en-US" altLang="ja-JP" sz="2000" dirty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</a:rPr>
              <a:t>many particle dynamics can be examined accurately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82876"/>
            <a:ext cx="1575435" cy="217170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579607" y="1642850"/>
            <a:ext cx="766335" cy="782372"/>
            <a:chOff x="7668344" y="3429000"/>
            <a:chExt cx="1080120" cy="1080120"/>
          </a:xfrm>
        </p:grpSpPr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7668344" y="3429000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lumMod val="0"/>
                    <a:lumOff val="100000"/>
                  </a:srgbClr>
                </a:gs>
                <a:gs pos="50000">
                  <a:schemeClr val="bg1">
                    <a:lumMod val="90000"/>
                  </a:schemeClr>
                </a:gs>
                <a:gs pos="100000">
                  <a:srgbClr val="FFFF00">
                    <a:lumMod val="0"/>
                  </a:srgbClr>
                </a:gs>
                <a:gs pos="100000">
                  <a:srgbClr val="00B0F0">
                    <a:lumMod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7746130" y="3933056"/>
              <a:ext cx="426270" cy="42847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7956376" y="3485028"/>
              <a:ext cx="445700" cy="448028"/>
            </a:xfrm>
            <a:prstGeom prst="ellipse">
              <a:avLst/>
            </a:prstGeom>
            <a:gradFill>
              <a:gsLst>
                <a:gs pos="0">
                  <a:srgbClr val="FF0000">
                    <a:lumMod val="29000"/>
                    <a:lumOff val="71000"/>
                  </a:srgbClr>
                </a:gs>
                <a:gs pos="50000">
                  <a:srgbClr val="FF0000"/>
                </a:gs>
                <a:gs pos="100000">
                  <a:srgbClr val="FF0000">
                    <a:lumMod val="69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985" y="3543801"/>
              <a:ext cx="330483" cy="330483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592" y="4032809"/>
              <a:ext cx="281800" cy="228963"/>
            </a:xfrm>
            <a:prstGeom prst="rect">
              <a:avLst/>
            </a:prstGeom>
          </p:spPr>
        </p:pic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8250186" y="3933056"/>
              <a:ext cx="426270" cy="42847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035" y="4032809"/>
              <a:ext cx="281800" cy="228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13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28"/>
    </mc:Choice>
    <mc:Fallback xmlns="">
      <p:transition spd="slow" advTm="5622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8613"/>
            <a:ext cx="7620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04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09563"/>
            <a:ext cx="768667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764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33375"/>
            <a:ext cx="76962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93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52425"/>
            <a:ext cx="76866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979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8613"/>
            <a:ext cx="78486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180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38138"/>
            <a:ext cx="77628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344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38138"/>
            <a:ext cx="76485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076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72194"/>
            <a:ext cx="774382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55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8610"/>
            <a:ext cx="4464496" cy="31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5" y="20074"/>
            <a:ext cx="9048672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800" i="1" dirty="0" smtClean="0">
                <a:solidFill>
                  <a:schemeClr val="tx2"/>
                </a:solidFill>
              </a:rPr>
              <a:t>Pole position of 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i="1" dirty="0" smtClean="0">
                <a:solidFill>
                  <a:schemeClr val="tx2"/>
                </a:solidFill>
              </a:rPr>
              <a:t>(1405) and energy dependence of potential</a:t>
            </a:r>
            <a:endParaRPr kumimoji="1" lang="ja-JP" altLang="en-US" sz="2800" i="1" dirty="0">
              <a:solidFill>
                <a:schemeClr val="tx2"/>
              </a:solidFill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9989" y="3501008"/>
            <a:ext cx="427458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Phenomenological potential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62535" y="3510374"/>
            <a:ext cx="34485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Chiral SU(3) dynamics</a:t>
            </a:r>
            <a:endParaRPr kumimoji="1" lang="ja-JP" altLang="en-US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932556" y="4563125"/>
            <a:ext cx="31259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(1405), one pole</a:t>
            </a:r>
          </a:p>
          <a:p>
            <a:r>
              <a:rPr lang="en-US" altLang="ja-JP" sz="2800" dirty="0" smtClean="0"/>
              <a:t>Energy independent</a:t>
            </a:r>
            <a:endParaRPr lang="ja-JP" altLang="en-US" sz="2800" dirty="0"/>
          </a:p>
        </p:txBody>
      </p:sp>
      <p:sp>
        <p:nvSpPr>
          <p:cNvPr id="20" name="正方形/長方形 19"/>
          <p:cNvSpPr/>
          <p:nvPr/>
        </p:nvSpPr>
        <p:spPr>
          <a:xfrm>
            <a:off x="5692847" y="4707141"/>
            <a:ext cx="28550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(1420), two pole</a:t>
            </a:r>
          </a:p>
          <a:p>
            <a:r>
              <a:rPr lang="en-US" altLang="ja-JP" sz="2800" dirty="0" smtClean="0"/>
              <a:t>Energy dependent</a:t>
            </a:r>
            <a:endParaRPr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93549" y="5517232"/>
            <a:ext cx="7288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This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difference </a:t>
            </a:r>
            <a:r>
              <a:rPr lang="en-US" altLang="ja-JP" sz="3200" dirty="0" smtClean="0">
                <a:solidFill>
                  <a:srgbClr val="FF0000"/>
                </a:solidFill>
              </a:rPr>
              <a:t>is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enhanced in </a:t>
            </a:r>
          </a:p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kaon-nucleus quasi-bound states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35696" y="4024228"/>
            <a:ext cx="320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Akaishi, Yamazaki, PRC65, 04400(2002).</a:t>
            </a:r>
          </a:p>
          <a:p>
            <a:r>
              <a:rPr lang="en-US" altLang="ja-JP" sz="1400" dirty="0" smtClean="0"/>
              <a:t>Shevchenko, PRC85, 034001(2012).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92847" y="4075832"/>
            <a:ext cx="3463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Kaiser, Siegel, Weise, NPA594, 325(1995).</a:t>
            </a:r>
            <a:endParaRPr kumimoji="1" lang="en-US" altLang="ja-JP" sz="1400" dirty="0" smtClean="0"/>
          </a:p>
          <a:p>
            <a:r>
              <a:rPr lang="en-US" altLang="ja-JP" sz="1400" dirty="0" err="1" smtClean="0"/>
              <a:t>Oset</a:t>
            </a:r>
            <a:r>
              <a:rPr lang="en-US" altLang="ja-JP" sz="1400" dirty="0" smtClean="0"/>
              <a:t>, Ramos, NPA635, 99(1998).</a:t>
            </a:r>
          </a:p>
          <a:p>
            <a:r>
              <a:rPr kumimoji="1" lang="en-US" altLang="ja-JP" sz="1400" dirty="0" err="1" smtClean="0"/>
              <a:t>Hyodo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dirty="0" err="1" smtClean="0"/>
              <a:t>Jido</a:t>
            </a:r>
            <a:r>
              <a:rPr kumimoji="1" lang="en-US" altLang="ja-JP" sz="1400" dirty="0" smtClean="0"/>
              <a:t>, PPNP67, 55(2012).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06697" y="2806189"/>
            <a:ext cx="3323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Hyodo</a:t>
            </a:r>
            <a:r>
              <a:rPr kumimoji="1" lang="en-US" altLang="ja-JP" sz="1600" dirty="0" smtClean="0"/>
              <a:t>, Weise, PRC77, 035204 (2008).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903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-92140"/>
            <a:ext cx="8229600" cy="1143000"/>
          </a:xfrm>
        </p:spPr>
        <p:txBody>
          <a:bodyPr/>
          <a:lstStyle/>
          <a:p>
            <a:pPr algn="l"/>
            <a:r>
              <a:rPr lang="en-US" altLang="ja-JP" i="1" dirty="0" smtClean="0">
                <a:solidFill>
                  <a:srgbClr val="0070C0"/>
                </a:solidFill>
              </a:rPr>
              <a:t>Strategy of this work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726863"/>
            <a:ext cx="237071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AY-potential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Phenomenological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Energy independent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2951820" y="1996742"/>
            <a:ext cx="252028" cy="538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95150" y="1505461"/>
            <a:ext cx="2364493" cy="1508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Many-body 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approximation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Optical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g-matrix interaction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>
            <a:off x="5865531" y="1996742"/>
            <a:ext cx="252028" cy="538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28184" y="1844016"/>
            <a:ext cx="275204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Deeply binding and compressed systems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612" y="4221088"/>
            <a:ext cx="258364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SIDDHARTA </a:t>
            </a:r>
            <a:r>
              <a:rPr kumimoji="1" lang="en-US" altLang="ja-JP" sz="2800" dirty="0" smtClean="0"/>
              <a:t>pot.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Chiral SU(3)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Energy dependent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8145" y="3693195"/>
            <a:ext cx="149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T</a:t>
            </a:r>
            <a:r>
              <a:rPr lang="en-US" altLang="ja-JP" sz="2400" dirty="0" smtClean="0">
                <a:solidFill>
                  <a:srgbClr val="FF0000"/>
                </a:solidFill>
              </a:rPr>
              <a:t>his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works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5978" y="5298306"/>
            <a:ext cx="2599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Miyahara</a:t>
            </a:r>
            <a:r>
              <a:rPr lang="en-US" altLang="ja-JP" i="1" dirty="0"/>
              <a:t>, </a:t>
            </a:r>
            <a:r>
              <a:rPr lang="en-US" altLang="ja-JP" i="1" dirty="0" err="1" smtClean="0"/>
              <a:t>Hyodo</a:t>
            </a:r>
            <a:r>
              <a:rPr lang="en-US" altLang="ja-JP" i="1" dirty="0"/>
              <a:t>, </a:t>
            </a:r>
            <a:r>
              <a:rPr lang="en-US" altLang="ja-JP" i="1" dirty="0" smtClean="0"/>
              <a:t/>
            </a:r>
            <a:br>
              <a:rPr lang="en-US" altLang="ja-JP" i="1" dirty="0" smtClean="0"/>
            </a:br>
            <a:r>
              <a:rPr lang="en-US" altLang="ja-JP" i="1" dirty="0" smtClean="0"/>
              <a:t>PRC </a:t>
            </a:r>
            <a:r>
              <a:rPr lang="en-US" altLang="ja-JP" i="1" dirty="0"/>
              <a:t>93 (2016) 1, 015201.</a:t>
            </a:r>
          </a:p>
        </p:txBody>
      </p:sp>
      <p:sp>
        <p:nvSpPr>
          <p:cNvPr id="17" name="右矢印 16"/>
          <p:cNvSpPr/>
          <p:nvPr/>
        </p:nvSpPr>
        <p:spPr>
          <a:xfrm rot="173875">
            <a:off x="2853358" y="4564272"/>
            <a:ext cx="224519" cy="3834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36258" y="4141753"/>
            <a:ext cx="3307950" cy="1354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Few</a:t>
            </a:r>
            <a:r>
              <a:rPr kumimoji="1" lang="en-US" altLang="ja-JP" sz="2800" dirty="0" smtClean="0"/>
              <a:t>-body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Correlated </a:t>
            </a:r>
            <a:r>
              <a:rPr lang="en-US" altLang="ja-JP" dirty="0"/>
              <a:t>Gaussian basis 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Stochastic </a:t>
            </a:r>
            <a:r>
              <a:rPr lang="en-US" altLang="ja-JP" dirty="0" err="1"/>
              <a:t>variational</a:t>
            </a:r>
            <a:r>
              <a:rPr lang="en-US" altLang="ja-JP" dirty="0"/>
              <a:t> </a:t>
            </a:r>
            <a:r>
              <a:rPr lang="en-US" altLang="ja-JP" dirty="0" smtClean="0"/>
              <a:t>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Three- to seven-body calc.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91625" y="5495970"/>
            <a:ext cx="271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/>
              <a:t>Varga</a:t>
            </a:r>
            <a:r>
              <a:rPr lang="en-US" altLang="ja-JP" i="1" dirty="0"/>
              <a:t>, Suzuki, </a:t>
            </a:r>
            <a:r>
              <a:rPr lang="en-US" altLang="ja-JP" i="1" dirty="0" smtClean="0"/>
              <a:t/>
            </a:r>
            <a:br>
              <a:rPr lang="en-US" altLang="ja-JP" i="1" dirty="0" smtClean="0"/>
            </a:br>
            <a:r>
              <a:rPr lang="en-US" altLang="ja-JP" i="1" dirty="0" smtClean="0"/>
              <a:t>Phys</a:t>
            </a:r>
            <a:r>
              <a:rPr lang="en-US" altLang="ja-JP" i="1" dirty="0"/>
              <a:t>. Rev C52 (1995) 2885</a:t>
            </a:r>
            <a:r>
              <a:rPr lang="en-US" altLang="ja-JP" i="1" dirty="0" smtClean="0"/>
              <a:t>.</a:t>
            </a:r>
            <a:endParaRPr lang="en-US" altLang="ja-JP" i="1" dirty="0"/>
          </a:p>
        </p:txBody>
      </p:sp>
      <p:sp>
        <p:nvSpPr>
          <p:cNvPr id="21" name="右矢印 20"/>
          <p:cNvSpPr/>
          <p:nvPr/>
        </p:nvSpPr>
        <p:spPr>
          <a:xfrm rot="3046537">
            <a:off x="2142470" y="3273048"/>
            <a:ext cx="1472327" cy="38073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18710421">
            <a:off x="6285826" y="3206574"/>
            <a:ext cx="1565402" cy="431235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6490627" y="4630216"/>
            <a:ext cx="227254" cy="3834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26309" y="2675013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solidFill>
                  <a:srgbClr val="00B050"/>
                </a:solidFill>
              </a:rPr>
              <a:t>?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32240" y="3990255"/>
            <a:ext cx="2347425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How structure of light nuclei is changed by injected kaon?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263914" y="1052736"/>
            <a:ext cx="4236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smtClean="0"/>
              <a:t>Y. Akaishi, T. Yamazaki, PRC 65, 044005 (2002).</a:t>
            </a:r>
            <a:endParaRPr lang="ja-JP" altLang="en-US" sz="1600" i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251520" y="1252791"/>
            <a:ext cx="321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Dote, et. al., PLB590, 51(2004).</a:t>
            </a:r>
            <a:endParaRPr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40244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111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err="1" smtClean="0">
                <a:solidFill>
                  <a:srgbClr val="0070C0"/>
                </a:solidFill>
              </a:rPr>
              <a:t>K</a:t>
            </a:r>
            <a:r>
              <a:rPr lang="en-US" altLang="ja-JP" sz="3600" i="1" baseline="30000" dirty="0" err="1" smtClean="0">
                <a:solidFill>
                  <a:srgbClr val="0070C0"/>
                </a:solidFill>
              </a:rPr>
              <a:t>bar</a:t>
            </a:r>
            <a:r>
              <a:rPr lang="en-US" altLang="ja-JP" sz="3600" i="1" dirty="0" err="1" smtClean="0">
                <a:solidFill>
                  <a:srgbClr val="0070C0"/>
                </a:solidFill>
              </a:rPr>
              <a:t>N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 interactions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7" y="793830"/>
            <a:ext cx="8253798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altLang="ja-JP" sz="2800" dirty="0" smtClean="0"/>
              <a:t>SIDDHARTA potential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dirty="0"/>
              <a:t>Energy-dependent </a:t>
            </a:r>
            <a:r>
              <a:rPr lang="en-US" altLang="ja-JP" sz="2000" dirty="0" err="1"/>
              <a:t>K</a:t>
            </a:r>
            <a:r>
              <a:rPr lang="en-US" altLang="ja-JP" sz="2000" baseline="30000" dirty="0" err="1"/>
              <a:t>bar</a:t>
            </a:r>
            <a:r>
              <a:rPr lang="en-US" altLang="ja-JP" sz="2000" dirty="0" err="1"/>
              <a:t>N</a:t>
            </a:r>
            <a:r>
              <a:rPr lang="en-US" altLang="ja-JP" sz="2000" dirty="0"/>
              <a:t> single-channel potential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Reproduce </a:t>
            </a:r>
            <a:r>
              <a:rPr lang="en-US" altLang="ja-JP" sz="2000" dirty="0"/>
              <a:t>the scattering amplitude by </a:t>
            </a:r>
            <a:r>
              <a:rPr lang="en-US" altLang="ja-JP" sz="2000" dirty="0" smtClean="0"/>
              <a:t>chiral </a:t>
            </a:r>
            <a:r>
              <a:rPr lang="en-US" altLang="ja-JP" sz="2000" dirty="0"/>
              <a:t>SU(3) dynamics using driving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interaction </a:t>
            </a:r>
            <a:r>
              <a:rPr lang="en-US" altLang="ja-JP" sz="2000" dirty="0"/>
              <a:t>at NLO </a:t>
            </a:r>
            <a:endParaRPr lang="en-US" altLang="ja-JP" sz="2000" dirty="0" smtClean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Pole energy: 1424 - 26i and 1381 – 81i MeV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i="1" dirty="0" err="1" smtClean="0"/>
              <a:t>K</a:t>
            </a:r>
            <a:r>
              <a:rPr lang="en-US" altLang="ja-JP" sz="2000" i="1" baseline="30000" dirty="0" err="1" smtClean="0"/>
              <a:t>bar</a:t>
            </a:r>
            <a:r>
              <a:rPr lang="en-US" altLang="ja-JP" sz="2000" i="1" dirty="0" err="1" smtClean="0"/>
              <a:t>N</a:t>
            </a:r>
            <a:r>
              <a:rPr lang="en-US" altLang="ja-JP" sz="2000" i="1" baseline="30000" dirty="0" smtClean="0"/>
              <a:t> </a:t>
            </a:r>
            <a:r>
              <a:rPr lang="en-US" altLang="ja-JP" sz="2000" i="1" dirty="0" smtClean="0"/>
              <a:t> </a:t>
            </a:r>
            <a:r>
              <a:rPr lang="en-US" altLang="ja-JP" sz="2000" dirty="0" smtClean="0"/>
              <a:t>two-body energy in N-body systems are determined as: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sz="2000" i="1" dirty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sz="2000" i="1" dirty="0" smtClean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sz="2000" i="1" dirty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sz="2000" i="1" dirty="0" smtClean="0"/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altLang="ja-JP" sz="2000" i="1" dirty="0"/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altLang="ja-JP" sz="1100" i="1" dirty="0" smtClean="0"/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altLang="ja-JP" sz="1100" i="1" dirty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We also use Akaishi-Yamazaki (AY) potential to investigate KN potential </a:t>
            </a:r>
            <a:br>
              <a:rPr lang="en-US" altLang="ja-JP" sz="2000" dirty="0" smtClean="0"/>
            </a:br>
            <a:r>
              <a:rPr lang="en-US" altLang="ja-JP" sz="2000" dirty="0" smtClean="0"/>
              <a:t>dependence</a:t>
            </a:r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altLang="ja-JP" sz="500" i="1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4741318" y="2010326"/>
            <a:ext cx="4146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err="1" smtClean="0"/>
              <a:t>Y.Ikeda</a:t>
            </a:r>
            <a:r>
              <a:rPr lang="en-US" altLang="ja-JP" sz="1600" i="1" dirty="0"/>
              <a:t>, </a:t>
            </a:r>
            <a:r>
              <a:rPr lang="en-US" altLang="ja-JP" sz="1600" i="1" dirty="0" err="1"/>
              <a:t>T.Hyodo</a:t>
            </a:r>
            <a:r>
              <a:rPr lang="en-US" altLang="ja-JP" sz="1600" i="1" dirty="0"/>
              <a:t>, </a:t>
            </a:r>
            <a:r>
              <a:rPr lang="en-US" altLang="ja-JP" sz="1600" i="1" dirty="0" err="1"/>
              <a:t>W.Weise</a:t>
            </a:r>
            <a:r>
              <a:rPr lang="en-US" altLang="ja-JP" sz="1600" i="1" dirty="0"/>
              <a:t>, NPA881 (2012</a:t>
            </a:r>
            <a:r>
              <a:rPr lang="en-US" altLang="ja-JP" sz="1600" i="1" dirty="0" smtClean="0"/>
              <a:t>) 98 .</a:t>
            </a:r>
            <a:endParaRPr lang="en-US" altLang="ja-JP" sz="1600" i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33"/>
          <a:stretch/>
        </p:blipFill>
        <p:spPr bwMode="auto">
          <a:xfrm>
            <a:off x="782311" y="3068960"/>
            <a:ext cx="3669253" cy="6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グループ化 58"/>
          <p:cNvGrpSpPr/>
          <p:nvPr/>
        </p:nvGrpSpPr>
        <p:grpSpPr>
          <a:xfrm>
            <a:off x="611560" y="4727348"/>
            <a:ext cx="7036915" cy="573860"/>
            <a:chOff x="611560" y="4401485"/>
            <a:chExt cx="7036915" cy="57386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445143"/>
              <a:ext cx="4930003" cy="48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788" y="4401485"/>
              <a:ext cx="2139687" cy="57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49" y="5212979"/>
            <a:ext cx="2931254" cy="3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6" y="3092937"/>
            <a:ext cx="2471398" cy="26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4639115" y="5254065"/>
            <a:ext cx="4146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smtClean="0"/>
              <a:t>N. </a:t>
            </a:r>
            <a:r>
              <a:rPr lang="en-US" altLang="ja-JP" sz="1400" i="1" dirty="0" err="1" smtClean="0"/>
              <a:t>Barnea</a:t>
            </a:r>
            <a:r>
              <a:rPr lang="en-US" altLang="ja-JP" sz="1400" i="1" dirty="0" smtClean="0"/>
              <a:t>, A. Gal, E. </a:t>
            </a:r>
            <a:r>
              <a:rPr lang="en-US" altLang="ja-JP" sz="1400" i="1" dirty="0" err="1" smtClean="0"/>
              <a:t>Liverts</a:t>
            </a:r>
            <a:r>
              <a:rPr lang="en-US" altLang="ja-JP" sz="1400" i="1" dirty="0" smtClean="0"/>
              <a:t>, PLB712, 132 (2012).</a:t>
            </a:r>
            <a:endParaRPr lang="en-US" altLang="ja-JP" sz="1400" i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5452186" y="4502694"/>
            <a:ext cx="4146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smtClean="0"/>
              <a:t>A. Dote, T. </a:t>
            </a:r>
            <a:r>
              <a:rPr lang="en-US" altLang="ja-JP" sz="1400" i="1" dirty="0" err="1" smtClean="0"/>
              <a:t>Hyodo</a:t>
            </a:r>
            <a:r>
              <a:rPr lang="en-US" altLang="ja-JP" sz="1400" i="1" dirty="0" smtClean="0"/>
              <a:t>, W. Weise, NPA804, 197 (2008).</a:t>
            </a:r>
            <a:endParaRPr lang="en-US" altLang="ja-JP" sz="1400" i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27646" y="5923126"/>
            <a:ext cx="3472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Akaishi, Yamazaki, PRC65, 04400(2002).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055153" y="835848"/>
            <a:ext cx="483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err="1" smtClean="0"/>
              <a:t>K.Miyahara</a:t>
            </a:r>
            <a:r>
              <a:rPr lang="en-US" altLang="ja-JP" i="1" dirty="0"/>
              <a:t>, </a:t>
            </a:r>
            <a:r>
              <a:rPr lang="en-US" altLang="ja-JP" i="1" dirty="0" err="1"/>
              <a:t>T.Hyodo</a:t>
            </a:r>
            <a:r>
              <a:rPr lang="en-US" altLang="ja-JP" i="1" dirty="0"/>
              <a:t>, PRC 93 (2016) 1, 015201.</a:t>
            </a:r>
          </a:p>
        </p:txBody>
      </p:sp>
      <p:grpSp>
        <p:nvGrpSpPr>
          <p:cNvPr id="57" name="グループ化 56"/>
          <p:cNvGrpSpPr/>
          <p:nvPr/>
        </p:nvGrpSpPr>
        <p:grpSpPr>
          <a:xfrm>
            <a:off x="1851695" y="3754182"/>
            <a:ext cx="1323848" cy="952442"/>
            <a:chOff x="4879639" y="3486875"/>
            <a:chExt cx="1323848" cy="952442"/>
          </a:xfrm>
        </p:grpSpPr>
        <p:sp>
          <p:nvSpPr>
            <p:cNvPr id="4" name="円/楕円 3"/>
            <p:cNvSpPr/>
            <p:nvPr/>
          </p:nvSpPr>
          <p:spPr>
            <a:xfrm>
              <a:off x="4879639" y="3486875"/>
              <a:ext cx="1323848" cy="95244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5101843" y="3630060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5724128" y="3630060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図 2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153" y="3729687"/>
              <a:ext cx="199935" cy="165847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290" y="3729687"/>
              <a:ext cx="199935" cy="165847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352" y="3549658"/>
              <a:ext cx="234475" cy="239382"/>
            </a:xfrm>
            <a:prstGeom prst="rect">
              <a:avLst/>
            </a:prstGeom>
          </p:spPr>
        </p:pic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5428867" y="4134116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図 2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185" y="4184293"/>
              <a:ext cx="199935" cy="165847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724" y="3881773"/>
              <a:ext cx="541020" cy="213360"/>
            </a:xfrm>
            <a:prstGeom prst="rect">
              <a:avLst/>
            </a:prstGeom>
          </p:spPr>
        </p:pic>
      </p:grpSp>
      <p:pic>
        <p:nvPicPr>
          <p:cNvPr id="67" name="Picture 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65"/>
          <a:stretch/>
        </p:blipFill>
        <p:spPr bwMode="auto">
          <a:xfrm>
            <a:off x="3419872" y="3356992"/>
            <a:ext cx="3669253" cy="3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グループ化 54"/>
          <p:cNvGrpSpPr/>
          <p:nvPr/>
        </p:nvGrpSpPr>
        <p:grpSpPr>
          <a:xfrm>
            <a:off x="4138695" y="3690022"/>
            <a:ext cx="1973788" cy="1013851"/>
            <a:chOff x="6563387" y="3437394"/>
            <a:chExt cx="1973788" cy="1013851"/>
          </a:xfrm>
        </p:grpSpPr>
        <p:cxnSp>
          <p:nvCxnSpPr>
            <p:cNvPr id="14" name="直線コネクタ 13"/>
            <p:cNvCxnSpPr>
              <a:stCxn id="45" idx="0"/>
              <a:endCxn id="47" idx="1"/>
            </p:cNvCxnSpPr>
            <p:nvPr/>
          </p:nvCxnSpPr>
          <p:spPr>
            <a:xfrm>
              <a:off x="7038534" y="3537021"/>
              <a:ext cx="317630" cy="2855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endCxn id="49" idx="2"/>
            </p:cNvCxnSpPr>
            <p:nvPr/>
          </p:nvCxnSpPr>
          <p:spPr>
            <a:xfrm flipH="1">
              <a:off x="7449058" y="3812610"/>
              <a:ext cx="41256" cy="551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stCxn id="46" idx="0"/>
            </p:cNvCxnSpPr>
            <p:nvPr/>
          </p:nvCxnSpPr>
          <p:spPr>
            <a:xfrm flipH="1">
              <a:off x="7473402" y="3537021"/>
              <a:ext cx="484859" cy="2562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円/楕円 41"/>
            <p:cNvSpPr/>
            <p:nvPr/>
          </p:nvSpPr>
          <p:spPr>
            <a:xfrm>
              <a:off x="7325771" y="3659188"/>
              <a:ext cx="295261" cy="3458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6876256" y="3437394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7805131" y="3437394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5" name="図 4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566" y="3537021"/>
              <a:ext cx="199935" cy="165847"/>
            </a:xfrm>
            <a:prstGeom prst="rect">
              <a:avLst/>
            </a:prstGeom>
          </p:spPr>
        </p:pic>
        <p:pic>
          <p:nvPicPr>
            <p:cNvPr id="46" name="図 4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8293" y="3537021"/>
              <a:ext cx="199935" cy="165847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164" y="3702868"/>
              <a:ext cx="234475" cy="239382"/>
            </a:xfrm>
            <a:prstGeom prst="rect">
              <a:avLst/>
            </a:prstGeom>
          </p:spPr>
        </p:pic>
        <p:sp>
          <p:nvSpPr>
            <p:cNvPr id="48" name="円/楕円 47"/>
            <p:cNvSpPr>
              <a:spLocks noChangeAspect="1"/>
            </p:cNvSpPr>
            <p:nvPr/>
          </p:nvSpPr>
          <p:spPr>
            <a:xfrm>
              <a:off x="7325772" y="4148249"/>
              <a:ext cx="295261" cy="3029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9090" y="4198426"/>
              <a:ext cx="199935" cy="165847"/>
            </a:xfrm>
            <a:prstGeom prst="rect">
              <a:avLst/>
            </a:prstGeom>
          </p:spPr>
        </p:pic>
        <p:pic>
          <p:nvPicPr>
            <p:cNvPr id="54" name="図 5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87" y="3789040"/>
              <a:ext cx="732044" cy="231900"/>
            </a:xfrm>
            <a:prstGeom prst="rect">
              <a:avLst/>
            </a:prstGeom>
          </p:spPr>
        </p:pic>
        <p:pic>
          <p:nvPicPr>
            <p:cNvPr id="62" name="図 6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5131" y="3735091"/>
              <a:ext cx="732044" cy="231900"/>
            </a:xfrm>
            <a:prstGeom prst="rect">
              <a:avLst/>
            </a:prstGeom>
          </p:spPr>
        </p:pic>
        <p:pic>
          <p:nvPicPr>
            <p:cNvPr id="63" name="図 6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294" y="4018166"/>
              <a:ext cx="732044" cy="231900"/>
            </a:xfrm>
            <a:prstGeom prst="rect">
              <a:avLst/>
            </a:prstGeom>
          </p:spPr>
        </p:pic>
      </p:grpSp>
      <p:sp>
        <p:nvSpPr>
          <p:cNvPr id="60" name="テキスト ボックス 59"/>
          <p:cNvSpPr txBox="1"/>
          <p:nvPr/>
        </p:nvSpPr>
        <p:spPr>
          <a:xfrm>
            <a:off x="6800159" y="3318798"/>
            <a:ext cx="145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for </a:t>
            </a:r>
            <a:r>
              <a:rPr lang="en-US" altLang="ja-JP" i="1" dirty="0" smtClean="0"/>
              <a:t>N-body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6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/>
              <a:t>NN interaction</a:t>
            </a:r>
            <a:endParaRPr kumimoji="1" lang="ja-JP" altLang="en-US" i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399" y="1340768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AV4’ potential: {1,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s.s</a:t>
            </a:r>
            <a:r>
              <a:rPr kumimoji="1" lang="en-US" altLang="ja-JP" dirty="0" smtClean="0">
                <a:latin typeface="Symbol" panose="05050102010706020507" pitchFamily="18" charset="2"/>
              </a:rPr>
              <a:t>, t.t, s.st.t}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117571" y="2167602"/>
            <a:ext cx="6981409" cy="3925694"/>
            <a:chOff x="872239" y="2335626"/>
            <a:chExt cx="7382513" cy="3905631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2335626"/>
              <a:ext cx="7283152" cy="3905631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39" y="2987799"/>
              <a:ext cx="7156145" cy="310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正方形/長方形 8"/>
          <p:cNvSpPr/>
          <p:nvPr/>
        </p:nvSpPr>
        <p:spPr>
          <a:xfrm>
            <a:off x="4788024" y="1852165"/>
            <a:ext cx="4146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err="1" smtClean="0"/>
              <a:t>R.B.Wiringa</a:t>
            </a:r>
            <a:r>
              <a:rPr lang="en-US" altLang="ja-JP" sz="1400" i="1" dirty="0" smtClean="0"/>
              <a:t>, </a:t>
            </a:r>
            <a:r>
              <a:rPr lang="en-US" altLang="ja-JP" sz="1400" i="1" dirty="0" err="1" smtClean="0"/>
              <a:t>S.C.Pieper</a:t>
            </a:r>
            <a:r>
              <a:rPr lang="en-US" altLang="ja-JP" sz="1400" i="1" dirty="0" smtClean="0"/>
              <a:t>, PRL89,182501 (2002).</a:t>
            </a:r>
            <a:endParaRPr lang="en-US" altLang="ja-JP" sz="1400" i="1" dirty="0"/>
          </a:p>
        </p:txBody>
      </p:sp>
    </p:spTree>
    <p:extLst>
      <p:ext uri="{BB962C8B-B14F-4D97-AF65-F5344CB8AC3E}">
        <p14:creationId xmlns:p14="http://schemas.microsoft.com/office/powerpoint/2010/main" val="24072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68514"/>
            <a:ext cx="8229600" cy="579485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70C0"/>
                </a:solidFill>
              </a:rPr>
              <a:t>Correlated Gaussian basis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/>
                        </a:rPr>
                        <m:t>Ψ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ja-JP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𝒜</m:t>
                      </m:r>
                      <m:r>
                        <a:rPr lang="en-US" altLang="ja-JP" b="0" i="1" smtClean="0">
                          <a:latin typeface="Cambria Math"/>
                        </a:rPr>
                        <m:t> {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𝑖𝐽𝑀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𝑖𝑇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ja-JP" sz="1600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69" y="608767"/>
                <a:ext cx="4752528" cy="11482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/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matrix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paramaters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of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coordinates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412776"/>
                <a:ext cx="626469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727CA3"/>
                  </a:buClr>
                  <a:buSzPct val="76000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,…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𝑖𝐽𝑀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spin</m:t>
                    </m:r>
                    <m: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𝑖𝑇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isospin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675608"/>
                <a:ext cx="7724304" cy="394532"/>
              </a:xfrm>
              <a:prstGeom prst="rect">
                <a:avLst/>
              </a:prstGeom>
              <a:blipFill rotWithShape="1">
                <a:blip r:embed="rId7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23528" y="1959218"/>
            <a:ext cx="86409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Correlated </a:t>
            </a:r>
            <a:r>
              <a:rPr lang="en-US" altLang="ja-JP" sz="2400" dirty="0" smtClean="0"/>
              <a:t>Gaussian basis represent the t</a:t>
            </a:r>
            <a:r>
              <a:rPr kumimoji="1" lang="en-US" altLang="ja-JP" sz="2400" dirty="0" smtClean="0"/>
              <a:t>otal angular momentum </a:t>
            </a:r>
            <a:r>
              <a:rPr kumimoji="1" lang="en-US" altLang="ja-JP" sz="2400" i="1" dirty="0" smtClean="0"/>
              <a:t>L=0,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but </a:t>
            </a:r>
            <a:r>
              <a:rPr kumimoji="1" lang="en-US" altLang="ja-JP" sz="2400" dirty="0" smtClean="0"/>
              <a:t>higher partial wave for each </a:t>
            </a:r>
            <a:r>
              <a:rPr kumimoji="1" lang="en-US" altLang="ja-JP" sz="2400" b="1" i="1" dirty="0" smtClean="0"/>
              <a:t>x</a:t>
            </a:r>
            <a:r>
              <a:rPr kumimoji="1" lang="en-US" altLang="ja-JP" sz="2400" i="1" baseline="-25000" dirty="0" smtClean="0"/>
              <a:t>i</a:t>
            </a:r>
            <a:r>
              <a:rPr kumimoji="1" lang="en-US" altLang="ja-JP" sz="2400" i="1" dirty="0" smtClean="0"/>
              <a:t> </a:t>
            </a:r>
            <a:r>
              <a:rPr kumimoji="1" lang="en-US" altLang="ja-JP" sz="2400" dirty="0" smtClean="0"/>
              <a:t> are included by off-diagonal component of </a:t>
            </a:r>
            <a:r>
              <a:rPr lang="en-US" altLang="ja-JP" sz="2400" i="1" dirty="0" smtClean="0"/>
              <a:t>A</a:t>
            </a:r>
            <a:r>
              <a:rPr lang="en-US" altLang="ja-JP" sz="2400" i="1" baseline="-25000" dirty="0" smtClean="0"/>
              <a:t>i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r>
              <a:rPr lang="en-US" altLang="ja-JP" sz="2800" i="1" dirty="0" smtClean="0">
                <a:solidFill>
                  <a:srgbClr val="0070C0"/>
                </a:solidFill>
              </a:rPr>
              <a:t>Stochastic </a:t>
            </a:r>
            <a:r>
              <a:rPr lang="en-US" altLang="ja-JP" sz="2800" i="1" dirty="0" err="1" smtClean="0">
                <a:solidFill>
                  <a:srgbClr val="0070C0"/>
                </a:solidFill>
              </a:rPr>
              <a:t>variational</a:t>
            </a:r>
            <a:r>
              <a:rPr lang="en-US" altLang="ja-JP" sz="2800" i="1" dirty="0" smtClean="0">
                <a:solidFill>
                  <a:srgbClr val="0070C0"/>
                </a:solidFill>
              </a:rPr>
              <a:t>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To obtain the well </a:t>
            </a:r>
            <a:r>
              <a:rPr kumimoji="1" lang="en-US" altLang="ja-JP" sz="2400" dirty="0" err="1" smtClean="0"/>
              <a:t>variational</a:t>
            </a:r>
            <a:r>
              <a:rPr kumimoji="1" lang="en-US" altLang="ja-JP" sz="2400" dirty="0" smtClean="0"/>
              <a:t>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basis, we increase the basis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size one-by-one by searching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for the best </a:t>
            </a:r>
            <a:r>
              <a:rPr kumimoji="1" lang="en-US" altLang="ja-JP" sz="2400" dirty="0" err="1" smtClean="0"/>
              <a:t>variational</a:t>
            </a:r>
            <a:r>
              <a:rPr kumimoji="1" lang="en-US" altLang="ja-JP" sz="2400" dirty="0" smtClean="0"/>
              <a:t>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parameter </a:t>
            </a:r>
            <a:r>
              <a:rPr kumimoji="1" lang="en-US" altLang="ja-JP" sz="2400" i="1" dirty="0" smtClean="0"/>
              <a:t>A</a:t>
            </a:r>
            <a:r>
              <a:rPr lang="en-US" altLang="ja-JP" sz="2400" i="1" baseline="-25000" dirty="0" smtClean="0"/>
              <a:t>i</a:t>
            </a:r>
            <a:r>
              <a:rPr lang="en-US" altLang="ja-JP" sz="2400" i="1" dirty="0" smtClean="0"/>
              <a:t> </a:t>
            </a:r>
            <a:r>
              <a:rPr lang="en-US" altLang="ja-JP" sz="2400" dirty="0" smtClean="0"/>
              <a:t>among many </a:t>
            </a:r>
            <a:br>
              <a:rPr lang="en-US" altLang="ja-JP" sz="2400" dirty="0" smtClean="0"/>
            </a:br>
            <a:r>
              <a:rPr lang="en-US" altLang="ja-JP" sz="2400" dirty="0" smtClean="0"/>
              <a:t>random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2400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915663" y="316380"/>
            <a:ext cx="422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Varga</a:t>
            </a:r>
            <a:r>
              <a:rPr lang="en-US" altLang="ja-JP" sz="1600" dirty="0"/>
              <a:t>, Suzuki, </a:t>
            </a:r>
            <a:r>
              <a:rPr lang="en-US" altLang="ja-JP" sz="1600" dirty="0" smtClean="0"/>
              <a:t>Phys. Rev C52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1995) 2885.</a:t>
            </a:r>
          </a:p>
          <a:p>
            <a:r>
              <a:rPr lang="en-US" altLang="ja-JP" sz="1600" dirty="0" err="1" smtClean="0"/>
              <a:t>Varga</a:t>
            </a:r>
            <a:r>
              <a:rPr lang="en-US" altLang="ja-JP" sz="1600" dirty="0" smtClean="0"/>
              <a:t>, Suzuki, Comp. </a:t>
            </a:r>
            <a:r>
              <a:rPr lang="en-US" altLang="ja-JP" sz="1600" dirty="0" err="1" smtClean="0"/>
              <a:t>Pnys</a:t>
            </a:r>
            <a:r>
              <a:rPr lang="en-US" altLang="ja-JP" sz="1600" dirty="0" smtClean="0"/>
              <a:t>. Com. 106 (1997) 157.</a:t>
            </a:r>
            <a:endParaRPr lang="ja-JP" altLang="en-US" sz="1600" dirty="0" smtClean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16" y="3506529"/>
            <a:ext cx="3422516" cy="244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148065" y="59492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Energy convergence curve for </a:t>
            </a:r>
            <a:r>
              <a:rPr lang="en-US" altLang="ja-JP" dirty="0" smtClean="0"/>
              <a:t>KNN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12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144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NN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8454" y="4509120"/>
            <a:ext cx="8995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Binding </a:t>
            </a:r>
            <a:r>
              <a:rPr kumimoji="1" lang="en-US" altLang="ja-JP" sz="2400" dirty="0" smtClean="0"/>
              <a:t>energies are almost same between </a:t>
            </a:r>
            <a:r>
              <a:rPr kumimoji="1" lang="en-US" altLang="ja-JP" sz="2400" dirty="0" smtClean="0"/>
              <a:t>Type </a:t>
            </a:r>
            <a:r>
              <a:rPr kumimoji="1" lang="en-US" altLang="ja-JP" sz="2400" dirty="0" smtClean="0"/>
              <a:t>I, II, and III, but width of Type II is two times larger than Type I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Binding energy for AY-potential is </a:t>
            </a:r>
            <a:r>
              <a:rPr lang="en-US" altLang="ja-JP" sz="2400" dirty="0" smtClean="0"/>
              <a:t>49 </a:t>
            </a:r>
            <a:r>
              <a:rPr lang="en-US" altLang="ja-JP" sz="2400" dirty="0" smtClean="0"/>
              <a:t>MeV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The radii for AY-potential become smaller than </a:t>
            </a:r>
            <a:r>
              <a:rPr lang="en-US" altLang="ja-JP" sz="2400" dirty="0"/>
              <a:t>SIDDHARTA </a:t>
            </a:r>
            <a:r>
              <a:rPr lang="en-US" altLang="ja-JP" sz="2400" dirty="0" smtClean="0"/>
              <a:t> potential</a:t>
            </a: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2016/7/26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235952" y="880157"/>
            <a:ext cx="8136904" cy="3456384"/>
            <a:chOff x="352191" y="1052736"/>
            <a:chExt cx="5962650" cy="221135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91" y="1052736"/>
              <a:ext cx="588645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91" y="2224897"/>
              <a:ext cx="59626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41" y="2378270"/>
              <a:ext cx="56769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46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4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bar{K}NN-\pi YN\nonumber&#10;\end{align}&#10;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-B_K/3$}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-B_K/3$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-B_K/3$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-B_K$}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S=0$, $1$}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49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S=0$, $1$}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N_{I=0}:\bar{K}N_{I=1}$}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sim 3:1$}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sim 1:3$}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N_{I=0}:\bar{K}N_{I=1}$}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sim 2:3~(J=0^-)$}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sim 1:3~(J=1^-)$}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49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usepackage{color}&#10;\begin{document}&#10;\begin{tabular}{c|c|c|c|c|c|c|c|c}&#10;\hline&#10;            &amp; $K^-pp$ &amp; $^3HeK^-$ &amp;$^4HeK^-$ &amp;$^6LiK^-(J=0^-)$ &amp;$^6LiK^-(J=1^-)$ \\ \hline \hline&#10;Type I   &amp;(28,31) &amp; (45,26)  &amp;(70,28)&amp;(69,24) &amp;(72,26)\\&#10;Type II &amp;(26,59) &amp; (50,69) &amp;(76,75)&amp; (77,73)&amp;(79,74) \\&#10;Type III &amp;(27,31) &amp; (42,22) &amp;(63,23)&amp;(63,19) &amp;(66,22)\\&#10;AY            &amp;(49,62) &amp; (73,79) &amp;(87,87)&amp; (102,86)&amp;(94,87) \\&#10;\hline&#10;\end{tabular}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K^-$}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$}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$}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K^-$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\bar{K}NN-\pi Y N&#10;\nonumber&#10;\end{align}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p$}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{\bf y}=T{\bf x}&#10;\nonumber&#10;\end{align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tilde {\bf{y}}B{\bf{y}}=\tilde {\bf{x}} \tilde T B T{\bf{x}}&#10;\nonumber&#10;\end{align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{\bf y}=T{\bf x}&#10;\nonumber&#10;\end{align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tilde {\bf{y}}B{\bf{y}}=\tilde {\bf{x}} \tilde T B T{\bf{x}}&#10;\nonumber&#10;\end{align}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T$}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V$}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V$}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T$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(Y=\Lambda, \Sigma)&#10;\nonumber&#10;\end{align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=$}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+$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usepackage{color}&#10;\begin{document}&#10;\begin{tabular}{c|c|c|c|c|c|c|c|c}&#10;\hline&#10;            &amp; [1] &amp; [2] &amp;[3] &amp;\textcolor{blue}{[4]} &amp;[5] &amp;\textcolor{blue}{[6]}&amp;\textcolor{blue}{[7]}&amp;\textcolor{blue}{[8]}\\ \hline \hline&#10;B[MeV] &amp;48 &amp; \ \ 50-70  \ \ &amp; 45-80&amp;\textcolor{blue}{17-23} &amp;40-80&amp;\textcolor{blue}{9-16}&amp;\textcolor{blue}{16}&amp;\textcolor{blue}{21-32}\\&#10;$\Gamma$[MeV] &amp;61 &amp; 90-110 &amp; 45-75&amp;\textcolor{blue}{40-70}&amp;40-85&amp;\textcolor{blue}{34-46} &amp;\textcolor{blue}{41}&amp;\textcolor{blue}{9-32} \\&#10;\hline&#10;\end{tabular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bar{K}N\nonumber&#10;\end{align}&#10;&#10;&#10;&#10;\end{document}"/>
  <p:tag name="IGUANATEXSIZE" val="2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1872</Words>
  <Application>Microsoft Office PowerPoint</Application>
  <PresentationFormat>画面に合わせる (4:3)</PresentationFormat>
  <Paragraphs>341</Paragraphs>
  <Slides>37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Office テーマ</vt:lpstr>
      <vt:lpstr>Few-body approach for structure of light kaonic nuclei</vt:lpstr>
      <vt:lpstr>Kaonic nuclei</vt:lpstr>
      <vt:lpstr>strange dibaryon </vt:lpstr>
      <vt:lpstr>Pole position of L(1405) and energy dependence of potential</vt:lpstr>
      <vt:lpstr>Strategy of this work</vt:lpstr>
      <vt:lpstr>KbarN interactions</vt:lpstr>
      <vt:lpstr>NN interaction</vt:lpstr>
      <vt:lpstr>Correlated Gaussian basis</vt:lpstr>
      <vt:lpstr>Structure of KbarNN with Jp=0-</vt:lpstr>
      <vt:lpstr>Density distribution of K-pp-K0barpn</vt:lpstr>
      <vt:lpstr>Structure of KbarNNN with Jp=1/2-</vt:lpstr>
      <vt:lpstr>Density distribution of K-ppn-K0barpnn</vt:lpstr>
      <vt:lpstr>Structure of KbarNNNN with Jp=0-</vt:lpstr>
      <vt:lpstr>Density distribution of K-ppnn-K0barpnnn</vt:lpstr>
      <vt:lpstr>Dependence on NN interaction</vt:lpstr>
      <vt:lpstr>Dependence on NN interaction</vt:lpstr>
      <vt:lpstr>Structure of KbarNNNNNN with Jp=0- and 1-</vt:lpstr>
      <vt:lpstr>Structure of KbarNNNNNN with Jp=0- and 1-</vt:lpstr>
      <vt:lpstr>Summary</vt:lpstr>
      <vt:lpstr>N and K distribution</vt:lpstr>
      <vt:lpstr>Density distribution of K-pppnnn-K0barppnnnn</vt:lpstr>
      <vt:lpstr>Structure of KbarNN with Jp=0-</vt:lpstr>
      <vt:lpstr>Structure of KbarNNNN with Jp=0-</vt:lpstr>
      <vt:lpstr>Gamow vector</vt:lpstr>
      <vt:lpstr>Correlated Gaussian basis</vt:lpstr>
      <vt:lpstr>Correlated Gaussian basis</vt:lpstr>
      <vt:lpstr>KbarN interactions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Few-body calculations of  anti-kaon nucleus quasi-bound states</dc:title>
  <dc:creator>Shota</dc:creator>
  <cp:lastModifiedBy>sonishi</cp:lastModifiedBy>
  <cp:revision>193</cp:revision>
  <cp:lastPrinted>2016-02-23T11:51:23Z</cp:lastPrinted>
  <dcterms:created xsi:type="dcterms:W3CDTF">2016-01-16T06:23:14Z</dcterms:created>
  <dcterms:modified xsi:type="dcterms:W3CDTF">2016-07-25T19:03:15Z</dcterms:modified>
</cp:coreProperties>
</file>