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0" r:id="rId2"/>
    <p:sldMasterId id="2147483696" r:id="rId3"/>
    <p:sldMasterId id="2147483710" r:id="rId4"/>
  </p:sldMasterIdLst>
  <p:notesMasterIdLst>
    <p:notesMasterId r:id="rId54"/>
  </p:notesMasterIdLst>
  <p:handoutMasterIdLst>
    <p:handoutMasterId r:id="rId55"/>
  </p:handoutMasterIdLst>
  <p:sldIdLst>
    <p:sldId id="532" r:id="rId5"/>
    <p:sldId id="823" r:id="rId6"/>
    <p:sldId id="810" r:id="rId7"/>
    <p:sldId id="809" r:id="rId8"/>
    <p:sldId id="743" r:id="rId9"/>
    <p:sldId id="657" r:id="rId10"/>
    <p:sldId id="837" r:id="rId11"/>
    <p:sldId id="659" r:id="rId12"/>
    <p:sldId id="538" r:id="rId13"/>
    <p:sldId id="737" r:id="rId14"/>
    <p:sldId id="805" r:id="rId15"/>
    <p:sldId id="682" r:id="rId16"/>
    <p:sldId id="839" r:id="rId17"/>
    <p:sldId id="840" r:id="rId18"/>
    <p:sldId id="841" r:id="rId19"/>
    <p:sldId id="842" r:id="rId20"/>
    <p:sldId id="683" r:id="rId21"/>
    <p:sldId id="684" r:id="rId22"/>
    <p:sldId id="718" r:id="rId23"/>
    <p:sldId id="719" r:id="rId24"/>
    <p:sldId id="720" r:id="rId25"/>
    <p:sldId id="724" r:id="rId26"/>
    <p:sldId id="702" r:id="rId27"/>
    <p:sldId id="850" r:id="rId28"/>
    <p:sldId id="849" r:id="rId29"/>
    <p:sldId id="786" r:id="rId30"/>
    <p:sldId id="787" r:id="rId31"/>
    <p:sldId id="788" r:id="rId32"/>
    <p:sldId id="791" r:id="rId33"/>
    <p:sldId id="770" r:id="rId34"/>
    <p:sldId id="776" r:id="rId35"/>
    <p:sldId id="778" r:id="rId36"/>
    <p:sldId id="780" r:id="rId37"/>
    <p:sldId id="779" r:id="rId38"/>
    <p:sldId id="781" r:id="rId39"/>
    <p:sldId id="782" r:id="rId40"/>
    <p:sldId id="783" r:id="rId41"/>
    <p:sldId id="790" r:id="rId42"/>
    <p:sldId id="792" r:id="rId43"/>
    <p:sldId id="777" r:id="rId44"/>
    <p:sldId id="687" r:id="rId45"/>
    <p:sldId id="689" r:id="rId46"/>
    <p:sldId id="811" r:id="rId47"/>
    <p:sldId id="799" r:id="rId48"/>
    <p:sldId id="807" r:id="rId49"/>
    <p:sldId id="800" r:id="rId50"/>
    <p:sldId id="690" r:id="rId51"/>
    <p:sldId id="806" r:id="rId52"/>
    <p:sldId id="804" r:id="rId53"/>
  </p:sldIdLst>
  <p:sldSz cx="9902825" cy="6858000"/>
  <p:notesSz cx="6888163" cy="100203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00"/>
    <a:srgbClr val="7030A0"/>
    <a:srgbClr val="08E3E8"/>
    <a:srgbClr val="FF66FF"/>
    <a:srgbClr val="FF3300"/>
    <a:srgbClr val="9966FF"/>
    <a:srgbClr val="000000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4" autoAdjust="0"/>
    <p:restoredTop sz="99637" autoAdjust="0"/>
  </p:normalViewPr>
  <p:slideViewPr>
    <p:cSldViewPr>
      <p:cViewPr>
        <p:scale>
          <a:sx n="86" d="100"/>
          <a:sy n="86" d="100"/>
        </p:scale>
        <p:origin x="-1440" y="-210"/>
      </p:cViewPr>
      <p:guideLst>
        <p:guide orient="horz" pos="2064"/>
        <p:guide pos="57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3536" cy="47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t" anchorCtr="0" compatLnSpc="1">
            <a:prstTxWarp prst="textNoShape">
              <a:avLst/>
            </a:prstTxWarp>
          </a:bodyPr>
          <a:lstStyle>
            <a:lvl1pPr algn="l" defTabSz="931945">
              <a:defRPr sz="1300" b="1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4628" y="0"/>
            <a:ext cx="2983535" cy="47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t" anchorCtr="0" compatLnSpc="1">
            <a:prstTxWarp prst="textNoShape">
              <a:avLst/>
            </a:prstTxWarp>
          </a:bodyPr>
          <a:lstStyle>
            <a:lvl1pPr algn="r" defTabSz="931945">
              <a:defRPr sz="1300" b="1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5576"/>
            <a:ext cx="2983536" cy="47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b" anchorCtr="0" compatLnSpc="1">
            <a:prstTxWarp prst="textNoShape">
              <a:avLst/>
            </a:prstTxWarp>
          </a:bodyPr>
          <a:lstStyle>
            <a:lvl1pPr algn="l" defTabSz="931945">
              <a:defRPr sz="1300" b="1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4628" y="9555576"/>
            <a:ext cx="2983535" cy="47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b" anchorCtr="0" compatLnSpc="1">
            <a:prstTxWarp prst="textNoShape">
              <a:avLst/>
            </a:prstTxWarp>
          </a:bodyPr>
          <a:lstStyle>
            <a:lvl1pPr algn="r" defTabSz="931945">
              <a:defRPr sz="1300" b="1" i="1">
                <a:latin typeface="Times New Roman" pitchFamily="18" charset="0"/>
              </a:defRPr>
            </a:lvl1pPr>
          </a:lstStyle>
          <a:p>
            <a:pPr>
              <a:defRPr/>
            </a:pPr>
            <a:fld id="{4145B33C-09CA-4140-8779-142F4A0B24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419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3536" cy="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t" anchorCtr="0" compatLnSpc="1">
            <a:prstTxWarp prst="textNoShape">
              <a:avLst/>
            </a:prstTxWarp>
          </a:bodyPr>
          <a:lstStyle>
            <a:lvl1pPr algn="l" defTabSz="93194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4628" y="0"/>
            <a:ext cx="2983535" cy="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t" anchorCtr="0" compatLnSpc="1">
            <a:prstTxWarp prst="textNoShape">
              <a:avLst/>
            </a:prstTxWarp>
          </a:bodyPr>
          <a:lstStyle>
            <a:lvl1pPr algn="r" defTabSz="93194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2475"/>
            <a:ext cx="5421313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011" y="4759137"/>
            <a:ext cx="5052141" cy="450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8275"/>
            <a:ext cx="2983536" cy="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b" anchorCtr="0" compatLnSpc="1">
            <a:prstTxWarp prst="textNoShape">
              <a:avLst/>
            </a:prstTxWarp>
          </a:bodyPr>
          <a:lstStyle>
            <a:lvl1pPr algn="l" defTabSz="93194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4628" y="9518275"/>
            <a:ext cx="2983535" cy="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8" tIns="46560" rIns="93118" bIns="46560" numCol="1" anchor="b" anchorCtr="0" compatLnSpc="1">
            <a:prstTxWarp prst="textNoShape">
              <a:avLst/>
            </a:prstTxWarp>
          </a:bodyPr>
          <a:lstStyle>
            <a:lvl1pPr algn="r" defTabSz="93194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237AC360-B667-4964-90D1-571375BF89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93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69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29069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29069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29069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29069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30D44E-E8E2-4FBF-B453-E2EC2BB3360E}" type="slidenum">
              <a:rPr lang="en-US" altLang="de-DE" sz="1300">
                <a:latin typeface="Times New Roman" pitchFamily="18" charset="0"/>
              </a:rPr>
              <a:pPr/>
              <a:t>1</a:t>
            </a:fld>
            <a:endParaRPr lang="en-US" altLang="de-DE" sz="130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3425" y="752475"/>
            <a:ext cx="5424488" cy="3757613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552" y="4760692"/>
            <a:ext cx="5049060" cy="4507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3338" indent="-28974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8980" indent="-231796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22572" indent="-231796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6164" indent="-231796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9756" indent="-23179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13348" indent="-23179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76940" indent="-23179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40532" indent="-23179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27184"/>
            <a:fld id="{CD635DFA-A6DC-496F-923C-5391137CCA5C}" type="slidenum">
              <a:rPr lang="en-US" sz="1300">
                <a:latin typeface="Times New Roman" pitchFamily="18" charset="0"/>
              </a:rPr>
              <a:pPr defTabSz="927184"/>
              <a:t>47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3425" y="752475"/>
            <a:ext cx="5421313" cy="375602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17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30617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30617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30617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30617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306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306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306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306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43C9DC6-9414-449B-9D2C-B8C6430B5734}" type="slidenum">
              <a:rPr lang="en-US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49</a:t>
            </a:fld>
            <a:endParaRPr lang="en-US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69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29069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29069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29069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29069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65679A5-BBE5-4C2B-9BD8-3F98072BE450}" type="slidenum">
              <a:rPr lang="en-US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2</a:t>
            </a:fld>
            <a:endParaRPr lang="en-US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963613"/>
            <a:ext cx="5005387" cy="34671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5879" y="4766909"/>
            <a:ext cx="4761027" cy="38498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69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29069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29069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29069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29069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B9CCE6-7069-45E5-A46F-734CF2CB6C47}" type="slidenum">
              <a:rPr lang="en-US" altLang="de-DE" sz="1300">
                <a:latin typeface="Times New Roman" pitchFamily="18" charset="0"/>
              </a:rPr>
              <a:pPr/>
              <a:t>5</a:t>
            </a:fld>
            <a:endParaRPr lang="en-US" altLang="de-DE" sz="13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3425" y="752475"/>
            <a:ext cx="5421313" cy="37560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69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29069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29069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29069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29069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B9CCE6-7069-45E5-A46F-734CF2CB6C47}" type="slidenum">
              <a:rPr lang="en-US" altLang="de-DE" sz="1300">
                <a:latin typeface="Times New Roman" pitchFamily="18" charset="0"/>
              </a:rPr>
              <a:pPr/>
              <a:t>8</a:t>
            </a:fld>
            <a:endParaRPr lang="en-US" altLang="de-DE" sz="13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3425" y="752475"/>
            <a:ext cx="5421313" cy="37560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69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29069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29069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29069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29069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09EE821-DE37-4179-B094-CC614FDBAD2D}" type="slidenum">
              <a:rPr lang="en-US" altLang="de-DE" sz="1300">
                <a:latin typeface="Times New Roman" pitchFamily="18" charset="0"/>
              </a:rPr>
              <a:pPr/>
              <a:t>9</a:t>
            </a:fld>
            <a:endParaRPr lang="en-US" altLang="de-DE" sz="130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3425" y="752475"/>
            <a:ext cx="5421313" cy="37560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69">
              <a:defRPr sz="2300">
                <a:solidFill>
                  <a:schemeClr val="tx1"/>
                </a:solidFill>
                <a:latin typeface="Arial" charset="0"/>
              </a:defRPr>
            </a:lvl1pPr>
            <a:lvl2pPr marL="724673" indent="-278721" defTabSz="929069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14882" indent="-222976" defTabSz="929069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60835" indent="-222976" defTabSz="929069">
              <a:defRPr sz="2300">
                <a:solidFill>
                  <a:schemeClr val="tx1"/>
                </a:solidFill>
                <a:latin typeface="Arial" charset="0"/>
              </a:defRPr>
            </a:lvl4pPr>
            <a:lvl5pPr marL="2006788" indent="-222976" defTabSz="929069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52741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98694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44647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90599" indent="-222976" algn="ctr" defTabSz="92906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417AD12-40D1-45A2-B996-DD22E402194D}" type="slidenum">
              <a:rPr lang="en-US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11</a:t>
            </a:fld>
            <a:endParaRPr lang="en-US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3425" y="752475"/>
            <a:ext cx="5421313" cy="3756025"/>
          </a:xfrm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76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3338" indent="-289745" defTabSz="92557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8980" indent="-231796" defTabSz="925576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22572" indent="-231796" defTabSz="925576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6164" indent="-231796" defTabSz="925576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9756" indent="-231796" algn="ctr" defTabSz="925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13348" indent="-231796" algn="ctr" defTabSz="925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76940" indent="-231796" algn="ctr" defTabSz="925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40532" indent="-231796" algn="ctr" defTabSz="925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DFBF120-B252-4E90-91B7-F95DB08B0CAF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/>
              <a:t>12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79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3338" indent="-289745" defTabSz="92879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8980" indent="-231796" defTabSz="92879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22572" indent="-231796" defTabSz="92879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6164" indent="-231796" defTabSz="92879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9756" indent="-231796" algn="ctr" defTabSz="9287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13348" indent="-231796" algn="ctr" defTabSz="9287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76940" indent="-231796" algn="ctr" defTabSz="9287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40532" indent="-231796" algn="ctr" defTabSz="9287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694D52-41D5-4096-A4E7-6C14B6209CD4}" type="slidenum">
              <a:rPr lang="en-US" sz="1300">
                <a:latin typeface="Times New Roman" pitchFamily="18" charset="0"/>
              </a:rPr>
              <a:pPr/>
              <a:t>21</a:t>
            </a:fld>
            <a:endParaRPr lang="en-US" sz="13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7AC360-B667-4964-90D1-571375BF89D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9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51"/>
            <a:ext cx="8416925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102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A7D6-3B0D-46C5-80B2-1D8280EE76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3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77683-1E0F-46A5-B829-7516E1E89B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4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6452" y="609600"/>
            <a:ext cx="2103437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1088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CCAA1-46A5-42AD-9164-8B352F3374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61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A7D6-3B0D-46C5-80B2-1D8280EE7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54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30414-4CA9-4E12-8678-18BF1036E5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60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0236F-1467-45DA-9FFD-CE490D6D17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88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7613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1D4-83C4-4142-BFEF-F4A63621FB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38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3608-F414-47E6-8546-66483325F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71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117D-F81E-41A9-AB4C-F9D13F176D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627E-E7D8-4FBF-93F9-5DD0FBD0E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9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20F20-DFBA-47A6-A442-F9B405B543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4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30414-4CA9-4E12-8678-18BF1036E5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9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339A-AF2A-4288-8DBC-3AD934188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77683-1E0F-46A5-B829-7516E1E89B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1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6438" y="609600"/>
            <a:ext cx="2103437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1088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CCAA1-46A5-42AD-9164-8B352F337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55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712" y="2130428"/>
            <a:ext cx="8417401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131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141" y="1600203"/>
            <a:ext cx="891254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361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255" y="4406903"/>
            <a:ext cx="8417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8391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141" y="1600203"/>
            <a:ext cx="437374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3936" y="1600203"/>
            <a:ext cx="437374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19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91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87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34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26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0236F-1467-45DA-9FFD-CE490D6D17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64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3" y="273050"/>
            <a:ext cx="3257961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730" y="273053"/>
            <a:ext cx="553595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143" y="1435103"/>
            <a:ext cx="325796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3545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9570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141" y="1600203"/>
            <a:ext cx="89125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050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79548" y="274641"/>
            <a:ext cx="2228136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141" y="274641"/>
            <a:ext cx="651936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927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95141" y="274641"/>
            <a:ext cx="8912543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154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95141" y="1600200"/>
            <a:ext cx="4373748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33936" y="1600200"/>
            <a:ext cx="4373748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5141" y="3938591"/>
            <a:ext cx="4373748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3936" y="3938591"/>
            <a:ext cx="4373748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274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361B3-03DD-4F45-A150-07BACBA30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7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9937A-06DC-41FB-A7DD-007F56674C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05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2B58-6A06-4363-AFBC-B7885681B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7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7613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8F3D-68EB-4FF1-A541-E94A3FC2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9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7613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1D4-83C4-4142-BFEF-F4A63621FB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0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0A14-EA63-4415-AE8E-D03E26513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64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9A399-2D86-4CB0-9B08-9205A76B87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42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E568D-AFD9-4C89-9858-6FF448067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05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A3879-EA5B-4C8E-AA55-4B781A296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56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8DF83-C59D-41F4-A25D-0B6A95EAB0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10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328E9-BDDA-4B72-8694-9F1AD9717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03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6438" y="609600"/>
            <a:ext cx="2103437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1088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A83CA-C786-4067-8D59-7EEBBC0E6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0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14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792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792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3608-F414-47E6-8546-66483325FF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117D-F81E-41A9-AB4C-F9D13F176D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0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627E-E7D8-4FBF-93F9-5DD0FBD0E9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1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913" y="273076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20F20-DFBA-47A6-A442-F9B405B5433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9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27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27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27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339A-AF2A-4288-8DBC-3AD9341886E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1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65" y="62484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9CE2849-D3BE-4AD3-A6AF-9C9278FB5C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1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9CE2849-D3BE-4AD3-A6AF-9C9278FB5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4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4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1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BB92505-1872-46B3-AC31-759EF6C9E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2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11" Type="http://schemas.openxmlformats.org/officeDocument/2006/relationships/image" Target="../media/image28.wmf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wmf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2.wmf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74.png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75.png"/><Relationship Id="rId9" Type="http://schemas.openxmlformats.org/officeDocument/2006/relationships/image" Target="../media/image7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32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3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Text Box 2"/>
          <p:cNvSpPr txBox="1">
            <a:spLocks noChangeArrowheads="1"/>
          </p:cNvSpPr>
          <p:nvPr/>
        </p:nvSpPr>
        <p:spPr bwMode="auto">
          <a:xfrm>
            <a:off x="-5654" y="47526"/>
            <a:ext cx="99084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Baryon Spectroscopy : Recent  Results from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ELSA  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91483" y="3167633"/>
            <a:ext cx="1314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/>
              <a:t> Introduction</a:t>
            </a: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296260" y="4624194"/>
            <a:ext cx="3828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Impact of the new Polarization </a:t>
            </a:r>
            <a:r>
              <a:rPr lang="en-US" altLang="de-DE" sz="1600" dirty="0"/>
              <a:t>D</a:t>
            </a:r>
            <a:r>
              <a:rPr lang="en-US" altLang="de-DE" sz="1600" dirty="0" smtClean="0"/>
              <a:t>ata      </a:t>
            </a:r>
            <a:endParaRPr lang="en-US" altLang="de-DE" sz="1600" baseline="30000" dirty="0"/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3291482" y="5322694"/>
            <a:ext cx="228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/>
              <a:t> Summary and Outlook</a:t>
            </a:r>
          </a:p>
        </p:txBody>
      </p:sp>
      <p:pic>
        <p:nvPicPr>
          <p:cNvPr id="2055" name="Picture 12" descr="SFB_Logo_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4" y="5157814"/>
            <a:ext cx="1584325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3294672" y="3721672"/>
            <a:ext cx="284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Some Highlights from ELSA</a:t>
            </a:r>
            <a:endParaRPr lang="en-US" altLang="de-DE" sz="1600" dirty="0"/>
          </a:p>
        </p:txBody>
      </p:sp>
      <p:sp>
        <p:nvSpPr>
          <p:cNvPr id="2057" name="Oval 14"/>
          <p:cNvSpPr>
            <a:spLocks noChangeArrowheads="1"/>
          </p:cNvSpPr>
          <p:nvPr/>
        </p:nvSpPr>
        <p:spPr bwMode="auto">
          <a:xfrm>
            <a:off x="3223220" y="3318446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58" name="Oval 16"/>
          <p:cNvSpPr>
            <a:spLocks noChangeArrowheads="1"/>
          </p:cNvSpPr>
          <p:nvPr/>
        </p:nvSpPr>
        <p:spPr bwMode="auto">
          <a:xfrm>
            <a:off x="3223220" y="4743257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59" name="Oval 17"/>
          <p:cNvSpPr>
            <a:spLocks noChangeArrowheads="1"/>
          </p:cNvSpPr>
          <p:nvPr/>
        </p:nvSpPr>
        <p:spPr bwMode="auto">
          <a:xfrm>
            <a:off x="3223220" y="3874071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60" name="Oval 18"/>
          <p:cNvSpPr>
            <a:spLocks noChangeArrowheads="1"/>
          </p:cNvSpPr>
          <p:nvPr/>
        </p:nvSpPr>
        <p:spPr bwMode="auto">
          <a:xfrm>
            <a:off x="3223220" y="5444932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178051" y="6165875"/>
            <a:ext cx="33810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200" b="1"/>
              <a:t>supported by the DFG within the SFB/TR16 </a:t>
            </a:r>
          </a:p>
        </p:txBody>
      </p:sp>
      <p:graphicFrame>
        <p:nvGraphicFramePr>
          <p:cNvPr id="20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736622"/>
              </p:ext>
            </p:extLst>
          </p:nvPr>
        </p:nvGraphicFramePr>
        <p:xfrm>
          <a:off x="3478534" y="4149080"/>
          <a:ext cx="1112838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" name="Formel" r:id="rId5" imgW="812447" imgH="228501" progId="Equation.3">
                  <p:embed/>
                </p:oleObj>
              </mc:Choice>
              <mc:Fallback>
                <p:oleObj name="Formel" r:id="rId5" imgW="812447" imgH="22850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8534" y="4149080"/>
                        <a:ext cx="1112838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746917" y="1487686"/>
            <a:ext cx="3959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R. </a:t>
            </a:r>
            <a:r>
              <a:rPr lang="en-US" sz="1600" dirty="0" smtClean="0"/>
              <a:t>Beck </a:t>
            </a:r>
            <a:endParaRPr lang="en-US" sz="1600" dirty="0"/>
          </a:p>
          <a:p>
            <a:pPr eaLnBrk="1" hangingPunct="1"/>
            <a:r>
              <a:rPr lang="en-US" sz="1600" dirty="0" smtClean="0"/>
              <a:t>University </a:t>
            </a:r>
            <a:r>
              <a:rPr lang="en-US" sz="1600" dirty="0"/>
              <a:t>Bonn 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>
                <a:solidFill>
                  <a:schemeClr val="accent2"/>
                </a:solidFill>
              </a:rPr>
              <a:t>MENU 2016 , Kyoto July 25</a:t>
            </a:r>
            <a:r>
              <a:rPr lang="en-US" sz="1600" baseline="30000" dirty="0" smtClean="0">
                <a:solidFill>
                  <a:schemeClr val="accent2"/>
                </a:solidFill>
              </a:rPr>
              <a:t>th</a:t>
            </a:r>
            <a:r>
              <a:rPr lang="en-US" sz="1600" dirty="0" smtClean="0">
                <a:solidFill>
                  <a:schemeClr val="accent2"/>
                </a:solidFill>
              </a:rPr>
              <a:t> – 30</a:t>
            </a:r>
            <a:r>
              <a:rPr lang="en-US" sz="1600" baseline="30000" dirty="0" smtClean="0">
                <a:solidFill>
                  <a:schemeClr val="accent2"/>
                </a:solidFill>
              </a:rPr>
              <a:t>th</a:t>
            </a:r>
            <a:r>
              <a:rPr lang="en-US" sz="1600" dirty="0" smtClean="0">
                <a:solidFill>
                  <a:schemeClr val="accent2"/>
                </a:solidFill>
              </a:rPr>
              <a:t> 2016 </a:t>
            </a:r>
            <a:endParaRPr lang="en-US" sz="1600" dirty="0">
              <a:solidFill>
                <a:schemeClr val="accent2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223992"/>
              </p:ext>
            </p:extLst>
          </p:nvPr>
        </p:nvGraphicFramePr>
        <p:xfrm>
          <a:off x="4879404" y="4167188"/>
          <a:ext cx="1025525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" name="Formel" r:id="rId7" imgW="749160" imgH="203040" progId="Equation.3">
                  <p:embed/>
                </p:oleObj>
              </mc:Choice>
              <mc:Fallback>
                <p:oleObj name="Formel" r:id="rId7" imgW="74916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404" y="4167188"/>
                        <a:ext cx="1025525" cy="277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65584"/>
            <a:ext cx="97059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042947" y="6525344"/>
            <a:ext cx="1614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of  V. </a:t>
            </a:r>
            <a:r>
              <a:rPr lang="en-US" sz="1200" dirty="0" err="1" smtClean="0"/>
              <a:t>Crede</a:t>
            </a:r>
            <a:endParaRPr lang="en-US" sz="1200" dirty="0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115914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N*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20674" y="4797152"/>
            <a:ext cx="388266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CLAS:  talk by R. </a:t>
            </a:r>
            <a:r>
              <a:rPr lang="en-US" sz="1600" dirty="0" smtClean="0">
                <a:solidFill>
                  <a:srgbClr val="000000"/>
                </a:solidFill>
              </a:rPr>
              <a:t>Schumacher, R. </a:t>
            </a:r>
            <a:r>
              <a:rPr lang="en-US" sz="1600" dirty="0" err="1" smtClean="0">
                <a:solidFill>
                  <a:srgbClr val="000000"/>
                </a:solidFill>
              </a:rPr>
              <a:t>Gothe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4765" y="5229200"/>
            <a:ext cx="286046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MAMI:  talk by </a:t>
            </a:r>
            <a:r>
              <a:rPr lang="en-US" sz="1600" dirty="0">
                <a:solidFill>
                  <a:srgbClr val="000000"/>
                </a:solidFill>
              </a:rPr>
              <a:t>V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</a:rPr>
              <a:t>Kashevarov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14908" y="5682734"/>
            <a:ext cx="270215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Spring-8</a:t>
            </a:r>
            <a:r>
              <a:rPr lang="en-US" sz="1600" dirty="0" smtClean="0">
                <a:solidFill>
                  <a:srgbClr val="000000"/>
                </a:solidFill>
              </a:rPr>
              <a:t>:  </a:t>
            </a:r>
            <a:r>
              <a:rPr lang="en-US" sz="1600" dirty="0" smtClean="0">
                <a:solidFill>
                  <a:srgbClr val="000000"/>
                </a:solidFill>
              </a:rPr>
              <a:t>talk by </a:t>
            </a:r>
            <a:r>
              <a:rPr lang="en-US" sz="1600" dirty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. Nakano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331913"/>
            <a:ext cx="703897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500438"/>
            <a:ext cx="56896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116632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CBELSA/TAPS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 at ELSA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99979" y="1191136"/>
            <a:ext cx="2771913" cy="1733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/>
              <a:t>I</a:t>
            </a:r>
            <a:r>
              <a:rPr lang="en-US" sz="1600" u="sng" dirty="0" smtClean="0"/>
              <a:t>mportant: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Polarized beam from ELSA </a:t>
            </a:r>
            <a:endParaRPr lang="en-US" sz="1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Polarized targets </a:t>
            </a:r>
            <a:endParaRPr lang="en-US" sz="1600" dirty="0" smtClean="0">
              <a:solidFill>
                <a:srgbClr val="3399FF"/>
              </a:solidFill>
            </a:endParaRPr>
          </a:p>
          <a:p>
            <a:pPr algn="l"/>
            <a:endParaRPr lang="en-US" sz="1600" dirty="0">
              <a:solidFill>
                <a:srgbClr val="3399FF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  detector setup  </a:t>
            </a:r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564904"/>
            <a:ext cx="90043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val 16"/>
          <p:cNvSpPr>
            <a:spLocks noChangeArrowheads="1"/>
          </p:cNvSpPr>
          <p:nvPr/>
        </p:nvSpPr>
        <p:spPr bwMode="auto">
          <a:xfrm>
            <a:off x="1135077" y="1473200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316" name="Text Box 17"/>
          <p:cNvSpPr txBox="1">
            <a:spLocks noChangeArrowheads="1"/>
          </p:cNvSpPr>
          <p:nvPr/>
        </p:nvSpPr>
        <p:spPr bwMode="auto">
          <a:xfrm>
            <a:off x="1332025" y="1338264"/>
            <a:ext cx="642769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rgbClr val="000000"/>
                </a:solidFill>
              </a:rPr>
              <a:t>all three single polarization </a:t>
            </a:r>
            <a:r>
              <a:rPr lang="en-US" sz="1600" dirty="0" smtClean="0">
                <a:solidFill>
                  <a:srgbClr val="000000"/>
                </a:solidFill>
              </a:rPr>
              <a:t>observables 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,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000000"/>
                </a:solidFill>
              </a:rPr>
              <a:t>cross section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962310" y="908051"/>
            <a:ext cx="697175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600" dirty="0" err="1">
                <a:solidFill>
                  <a:srgbClr val="000000"/>
                </a:solidFill>
              </a:rPr>
              <a:t>photoproduction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dirty="0" err="1">
                <a:solidFill>
                  <a:srgbClr val="000000"/>
                </a:solidFill>
              </a:rPr>
              <a:t>pseudoscalar</a:t>
            </a:r>
            <a:r>
              <a:rPr lang="en-US" sz="1600" dirty="0">
                <a:solidFill>
                  <a:srgbClr val="000000"/>
                </a:solidFill>
              </a:rPr>
              <a:t> mesons with polarized beam and target :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3318" name="Oval 19"/>
          <p:cNvSpPr>
            <a:spLocks noChangeArrowheads="1"/>
          </p:cNvSpPr>
          <p:nvPr/>
        </p:nvSpPr>
        <p:spPr bwMode="auto">
          <a:xfrm flipV="1">
            <a:off x="1136650" y="1843088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319" name="Text Box 20"/>
          <p:cNvSpPr txBox="1">
            <a:spLocks noChangeArrowheads="1"/>
          </p:cNvSpPr>
          <p:nvPr/>
        </p:nvSpPr>
        <p:spPr bwMode="auto">
          <a:xfrm>
            <a:off x="1355725" y="1722439"/>
            <a:ext cx="47820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>
                <a:solidFill>
                  <a:srgbClr val="000000"/>
                </a:solidFill>
              </a:rPr>
              <a:t>4 double polarization observables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>
                <a:solidFill>
                  <a:srgbClr val="000000"/>
                </a:solidFill>
              </a:rPr>
              <a:t> , F and </a:t>
            </a:r>
            <a:r>
              <a:rPr lang="en-US" sz="1600" dirty="0">
                <a:solidFill>
                  <a:srgbClr val="3399FF"/>
                </a:solidFill>
              </a:rPr>
              <a:t>H </a:t>
            </a:r>
            <a:endParaRPr lang="en-US" sz="1600" baseline="-25000" dirty="0">
              <a:solidFill>
                <a:srgbClr val="3399FF"/>
              </a:solidFill>
            </a:endParaRPr>
          </a:p>
        </p:txBody>
      </p:sp>
      <p:sp>
        <p:nvSpPr>
          <p:cNvPr id="13320" name="Text Box 18"/>
          <p:cNvSpPr txBox="1">
            <a:spLocks noChangeArrowheads="1"/>
          </p:cNvSpPr>
          <p:nvPr/>
        </p:nvSpPr>
        <p:spPr bwMode="auto">
          <a:xfrm>
            <a:off x="1035458" y="2133600"/>
            <a:ext cx="182772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rgbClr val="000000"/>
                </a:solidFill>
              </a:rPr>
              <a:t>can be measured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" y="188640"/>
            <a:ext cx="9902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Beam-Target Polarization Observables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4868" y="5109765"/>
            <a:ext cx="6763839" cy="1733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ELSA- Experiments: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Data on all three single pol. observables  </a:t>
            </a:r>
            <a:r>
              <a:rPr lang="en-US" sz="1600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,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000000"/>
                </a:solidFill>
              </a:rPr>
              <a:t>diff. cross </a:t>
            </a:r>
            <a:r>
              <a:rPr lang="en-US" sz="1600" dirty="0">
                <a:solidFill>
                  <a:srgbClr val="000000"/>
                </a:solidFill>
              </a:rPr>
              <a:t>section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1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nd on four double polarization observables 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3399FF"/>
                </a:solidFill>
              </a:rPr>
              <a:t>H </a:t>
            </a:r>
            <a:r>
              <a:rPr lang="en-US" sz="1600" dirty="0" smtClean="0"/>
              <a:t>and (F)</a:t>
            </a:r>
            <a:r>
              <a:rPr lang="en-US" sz="1600" dirty="0" smtClean="0">
                <a:solidFill>
                  <a:srgbClr val="3399FF"/>
                </a:solidFill>
              </a:rPr>
              <a:t> </a:t>
            </a:r>
          </a:p>
          <a:p>
            <a:pPr algn="l"/>
            <a:endParaRPr lang="en-US" sz="1600" dirty="0">
              <a:solidFill>
                <a:srgbClr val="3399FF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for                         and  </a:t>
            </a:r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681256"/>
              </p:ext>
            </p:extLst>
          </p:nvPr>
        </p:nvGraphicFramePr>
        <p:xfrm>
          <a:off x="486916" y="6502226"/>
          <a:ext cx="11128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23" name="Formel" r:id="rId5" imgW="812520" imgH="228600" progId="Equation.3">
                  <p:embed/>
                </p:oleObj>
              </mc:Choice>
              <mc:Fallback>
                <p:oleObj name="Formel" r:id="rId5" imgW="81252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916" y="6502226"/>
                        <a:ext cx="1112837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437479"/>
              </p:ext>
            </p:extLst>
          </p:nvPr>
        </p:nvGraphicFramePr>
        <p:xfrm>
          <a:off x="2287116" y="6500638"/>
          <a:ext cx="370046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24" name="Formel" r:id="rId7" imgW="2705040" imgH="228600" progId="Equation.3">
                  <p:embed/>
                </p:oleObj>
              </mc:Choice>
              <mc:Fallback>
                <p:oleObj name="Formel" r:id="rId7" imgW="270504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116" y="6500638"/>
                        <a:ext cx="3700463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5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" y="188640"/>
            <a:ext cx="9902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CBELSA/TAPS- Experiment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90" y="1204079"/>
            <a:ext cx="2474222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1199688"/>
            <a:ext cx="2474222" cy="237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84" y="1204079"/>
            <a:ext cx="2469645" cy="23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" y="4437112"/>
            <a:ext cx="240221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90" y="4437112"/>
            <a:ext cx="2402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70" y="4437112"/>
            <a:ext cx="2402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92" y="4437112"/>
            <a:ext cx="240221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453688"/>
              </p:ext>
            </p:extLst>
          </p:nvPr>
        </p:nvGraphicFramePr>
        <p:xfrm>
          <a:off x="414656" y="1268760"/>
          <a:ext cx="1728444" cy="48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3" name="Formel" r:id="rId10" imgW="812520" imgH="228600" progId="Equation.3">
                  <p:embed/>
                </p:oleObj>
              </mc:Choice>
              <mc:Fallback>
                <p:oleObj name="Formel" r:id="rId10" imgW="812520" imgH="22860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6" y="1268760"/>
                        <a:ext cx="1728444" cy="483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44777" y="1988840"/>
            <a:ext cx="182772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smtClean="0"/>
              <a:t>data base </a:t>
            </a:r>
            <a:r>
              <a:rPr lang="en-US" altLang="de-DE" sz="1600" b="1" u="sng" dirty="0" smtClean="0"/>
              <a:t>before</a:t>
            </a:r>
            <a:r>
              <a:rPr lang="en-US" altLang="de-DE" sz="1600" dirty="0" smtClean="0"/>
              <a:t> </a:t>
            </a:r>
          </a:p>
          <a:p>
            <a:pPr>
              <a:buFont typeface="Symbol" pitchFamily="18" charset="2"/>
              <a:buNone/>
            </a:pPr>
            <a:r>
              <a:rPr lang="en-US" altLang="de-DE" sz="1600" dirty="0" smtClean="0"/>
              <a:t>CBELSA/TAPS </a:t>
            </a:r>
            <a:endParaRPr lang="en-US" altLang="de-DE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42940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" y="188640"/>
            <a:ext cx="9902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CBELSA/TAPS- Experiment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90" y="4437112"/>
            <a:ext cx="2402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7" y="1204078"/>
            <a:ext cx="2469645" cy="23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169061"/>
              </p:ext>
            </p:extLst>
          </p:nvPr>
        </p:nvGraphicFramePr>
        <p:xfrm>
          <a:off x="414656" y="1268760"/>
          <a:ext cx="1728444" cy="48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6" name="Formel" r:id="rId5" imgW="812520" imgH="228600" progId="Equation.3">
                  <p:embed/>
                </p:oleObj>
              </mc:Choice>
              <mc:Fallback>
                <p:oleObj name="Formel" r:id="rId5" imgW="812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6" y="1268760"/>
                        <a:ext cx="1728444" cy="483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51141" y="214759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35346" y="1988840"/>
            <a:ext cx="164658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data base </a:t>
            </a:r>
            <a:r>
              <a:rPr lang="en-US" altLang="de-DE" sz="1600" b="1" u="sng" dirty="0" smtClean="0">
                <a:solidFill>
                  <a:srgbClr val="C00000"/>
                </a:solidFill>
              </a:rPr>
              <a:t>after</a:t>
            </a:r>
            <a:r>
              <a:rPr lang="en-US" altLang="de-DE" sz="16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CBELSA/TAPS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1204079"/>
            <a:ext cx="2469645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85" y="1204079"/>
            <a:ext cx="2469644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" y="4437112"/>
            <a:ext cx="240221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68" y="4437112"/>
            <a:ext cx="24022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22" y="4437111"/>
            <a:ext cx="2402216" cy="230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140305" y="2858969"/>
            <a:ext cx="71438" cy="698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02852" y="2700219"/>
            <a:ext cx="77615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smtClean="0">
                <a:solidFill>
                  <a:schemeClr val="accent2"/>
                </a:solidFill>
              </a:rPr>
              <a:t>CLAS </a:t>
            </a:r>
            <a:endParaRPr lang="en-US" altLang="de-DE" sz="1600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" y="188640"/>
            <a:ext cx="9902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CBELSA/TAPS- Experiment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999323"/>
              </p:ext>
            </p:extLst>
          </p:nvPr>
        </p:nvGraphicFramePr>
        <p:xfrm>
          <a:off x="481013" y="1295400"/>
          <a:ext cx="15938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4" name="Formel" r:id="rId3" imgW="749160" imgH="203040" progId="Equation.3">
                  <p:embed/>
                </p:oleObj>
              </mc:Choice>
              <mc:Fallback>
                <p:oleObj name="Formel" r:id="rId3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295400"/>
                        <a:ext cx="15938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44777" y="1988840"/>
            <a:ext cx="182772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smtClean="0"/>
              <a:t>data base </a:t>
            </a:r>
            <a:r>
              <a:rPr lang="en-US" altLang="de-DE" sz="1600" b="1" u="sng" dirty="0" smtClean="0"/>
              <a:t>before</a:t>
            </a:r>
            <a:r>
              <a:rPr lang="en-US" altLang="de-DE" sz="1600" dirty="0" smtClean="0"/>
              <a:t> </a:t>
            </a:r>
          </a:p>
          <a:p>
            <a:pPr>
              <a:buFont typeface="Symbol" pitchFamily="18" charset="2"/>
              <a:buNone/>
            </a:pPr>
            <a:r>
              <a:rPr lang="en-US" altLang="de-DE" sz="1600" dirty="0" smtClean="0"/>
              <a:t>CBELSA/TAPS </a:t>
            </a:r>
            <a:endParaRPr lang="en-US" altLang="de-DE" sz="1600" baseline="-25000" dirty="0"/>
          </a:p>
        </p:txBody>
      </p:sp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32" y="1204080"/>
            <a:ext cx="2474222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39" y="1204080"/>
            <a:ext cx="2469645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84" y="1204080"/>
            <a:ext cx="2469645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5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92" y="4437112"/>
            <a:ext cx="24022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0" y="4437112"/>
            <a:ext cx="240221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40" y="4437112"/>
            <a:ext cx="2402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9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" y="4437113"/>
            <a:ext cx="240221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1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" y="188640"/>
            <a:ext cx="9902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CBELSA/TAPS- Experiment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288612"/>
              </p:ext>
            </p:extLst>
          </p:nvPr>
        </p:nvGraphicFramePr>
        <p:xfrm>
          <a:off x="481013" y="1295400"/>
          <a:ext cx="15938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8" name="Formel" r:id="rId3" imgW="749160" imgH="203040" progId="Equation.3">
                  <p:embed/>
                </p:oleObj>
              </mc:Choice>
              <mc:Fallback>
                <p:oleObj name="Formel" r:id="rId3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295400"/>
                        <a:ext cx="15938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92" y="4437113"/>
            <a:ext cx="2402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0" y="4437111"/>
            <a:ext cx="2402216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40" y="4437113"/>
            <a:ext cx="2402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" y="4437112"/>
            <a:ext cx="2402217" cy="230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84" y="1204080"/>
            <a:ext cx="2469645" cy="23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83" y="1204026"/>
            <a:ext cx="2469701" cy="236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32" y="1204026"/>
            <a:ext cx="2469701" cy="236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151141" y="214759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35346" y="1988840"/>
            <a:ext cx="164658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data base </a:t>
            </a:r>
            <a:r>
              <a:rPr lang="en-US" altLang="de-DE" sz="1600" b="1" u="sng" dirty="0" smtClean="0">
                <a:solidFill>
                  <a:srgbClr val="C00000"/>
                </a:solidFill>
              </a:rPr>
              <a:t>after</a:t>
            </a:r>
            <a:r>
              <a:rPr lang="en-US" altLang="de-DE" sz="16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CBELSA/TAPS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140305" y="2858969"/>
            <a:ext cx="71438" cy="698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47737" y="2700219"/>
            <a:ext cx="686384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err="1" smtClean="0">
                <a:solidFill>
                  <a:schemeClr val="accent2"/>
                </a:solidFill>
              </a:rPr>
              <a:t>JLab</a:t>
            </a:r>
            <a:r>
              <a:rPr lang="en-US" altLang="de-DE" sz="1600" dirty="0" smtClean="0">
                <a:solidFill>
                  <a:schemeClr val="accent2"/>
                </a:solidFill>
              </a:rPr>
              <a:t> </a:t>
            </a:r>
            <a:endParaRPr lang="en-US" altLang="de-DE" sz="1600" baseline="-25000" dirty="0">
              <a:solidFill>
                <a:schemeClr val="accent2"/>
              </a:solidFill>
            </a:endParaRP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138882" y="3537238"/>
            <a:ext cx="71438" cy="69850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B05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87819" y="3378488"/>
            <a:ext cx="77935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00B050"/>
                </a:solidFill>
              </a:rPr>
              <a:t>MAMI</a:t>
            </a:r>
            <a:r>
              <a:rPr lang="en-US" altLang="de-DE" sz="1600" dirty="0" smtClean="0">
                <a:solidFill>
                  <a:schemeClr val="accent1"/>
                </a:solidFill>
              </a:rPr>
              <a:t> </a:t>
            </a:r>
            <a:endParaRPr lang="en-US" altLang="de-DE" sz="1600" baseline="-25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077738"/>
            <a:ext cx="6769100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-37863" y="3687763"/>
            <a:ext cx="3405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BnGa</a:t>
            </a:r>
            <a:r>
              <a:rPr lang="de-DE" sz="1600" dirty="0" smtClean="0">
                <a:solidFill>
                  <a:srgbClr val="000000"/>
                </a:solidFill>
              </a:rPr>
              <a:t>       Bonn-</a:t>
            </a:r>
            <a:r>
              <a:rPr lang="de-DE" sz="1600" dirty="0" err="1" smtClean="0">
                <a:solidFill>
                  <a:srgbClr val="000000"/>
                </a:solidFill>
              </a:rPr>
              <a:t>Gatchina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group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-17140" y="4170364"/>
            <a:ext cx="30656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       Washington </a:t>
            </a:r>
            <a:r>
              <a:rPr lang="de-DE" sz="1600" dirty="0" err="1" smtClean="0">
                <a:solidFill>
                  <a:srgbClr val="000000"/>
                </a:solidFill>
              </a:rPr>
              <a:t>group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-17140" y="4675189"/>
            <a:ext cx="2515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MAID      Mainz </a:t>
            </a:r>
            <a:r>
              <a:rPr lang="de-DE" sz="1600" dirty="0" err="1" smtClean="0">
                <a:solidFill>
                  <a:srgbClr val="000000"/>
                </a:solidFill>
              </a:rPr>
              <a:t>group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198884" y="3021014"/>
            <a:ext cx="2403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 dirty="0">
                <a:solidFill>
                  <a:srgbClr val="000000"/>
                </a:solidFill>
              </a:rPr>
              <a:t>Partial wave </a:t>
            </a:r>
            <a:r>
              <a:rPr lang="en-US" sz="1800" u="sng" dirty="0" smtClean="0">
                <a:solidFill>
                  <a:srgbClr val="000000"/>
                </a:solidFill>
              </a:rPr>
              <a:t>analysis:</a:t>
            </a:r>
            <a:endParaRPr lang="en-US" sz="1800" u="sng" dirty="0">
              <a:solidFill>
                <a:srgbClr val="000000"/>
              </a:solidFill>
            </a:endParaRPr>
          </a:p>
        </p:txBody>
      </p:sp>
      <p:graphicFrame>
        <p:nvGraphicFramePr>
          <p:cNvPr id="14344" name="Objekt 7"/>
          <p:cNvGraphicFramePr>
            <a:graphicFrameLocks noChangeAspect="1"/>
          </p:cNvGraphicFramePr>
          <p:nvPr/>
        </p:nvGraphicFramePr>
        <p:xfrm>
          <a:off x="487377" y="2276475"/>
          <a:ext cx="1825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3" name="Formel" r:id="rId4" imgW="965200" imgH="228600" progId="Equation.3">
                  <p:embed/>
                </p:oleObj>
              </mc:Choice>
              <mc:Fallback>
                <p:oleObj name="Formel" r:id="rId4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77" y="2276475"/>
                        <a:ext cx="1825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" y="115913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 with 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PWA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172781" y="1844675"/>
            <a:ext cx="2146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 dirty="0">
                <a:solidFill>
                  <a:srgbClr val="000000"/>
                </a:solidFill>
              </a:rPr>
              <a:t>Total cross section: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733891"/>
              </p:ext>
            </p:extLst>
          </p:nvPr>
        </p:nvGraphicFramePr>
        <p:xfrm>
          <a:off x="5646081" y="1485032"/>
          <a:ext cx="1825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4" name="Formel" r:id="rId6" imgW="965200" imgH="228600" progId="Equation.3">
                  <p:embed/>
                </p:oleObj>
              </mc:Choice>
              <mc:Fallback>
                <p:oleObj name="Formel" r:id="rId6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081" y="1485032"/>
                        <a:ext cx="1825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1783507" y="5191839"/>
            <a:ext cx="4104009" cy="14055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Total cross section: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  <a:latin typeface="Symbol" pitchFamily="18" charset="2"/>
              </a:rPr>
              <a:t>s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tot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  </a:t>
            </a:r>
            <a:r>
              <a:rPr lang="en-US" sz="1600" dirty="0" smtClean="0">
                <a:solidFill>
                  <a:schemeClr val="accent6"/>
                </a:solidFill>
              </a:rPr>
              <a:t>~ |A(P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33</a:t>
            </a:r>
            <a:r>
              <a:rPr lang="en-US" sz="1600" dirty="0" smtClean="0">
                <a:solidFill>
                  <a:schemeClr val="accent6"/>
                </a:solidFill>
              </a:rPr>
              <a:t>)|</a:t>
            </a:r>
            <a:r>
              <a:rPr lang="en-US" sz="1600" baseline="30000" dirty="0" smtClean="0">
                <a:solidFill>
                  <a:schemeClr val="accent6"/>
                </a:solidFill>
              </a:rPr>
              <a:t>2</a:t>
            </a:r>
            <a:r>
              <a:rPr lang="en-US" sz="1600" dirty="0" smtClean="0">
                <a:solidFill>
                  <a:schemeClr val="accent6"/>
                </a:solidFill>
              </a:rPr>
              <a:t> +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|A(D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13</a:t>
            </a:r>
            <a:r>
              <a:rPr lang="en-US" sz="1600" dirty="0" smtClean="0">
                <a:solidFill>
                  <a:schemeClr val="accent6"/>
                </a:solidFill>
              </a:rPr>
              <a:t>)|</a:t>
            </a:r>
            <a:r>
              <a:rPr lang="en-US" sz="1600" baseline="30000" dirty="0" smtClean="0">
                <a:solidFill>
                  <a:schemeClr val="accent6"/>
                </a:solidFill>
              </a:rPr>
              <a:t>2</a:t>
            </a:r>
            <a:r>
              <a:rPr lang="en-US" sz="1600" dirty="0" smtClean="0">
                <a:solidFill>
                  <a:schemeClr val="accent6"/>
                </a:solidFill>
              </a:rPr>
              <a:t> + |A(F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15</a:t>
            </a:r>
            <a:r>
              <a:rPr lang="en-US" sz="1600" dirty="0" smtClean="0">
                <a:solidFill>
                  <a:schemeClr val="accent6"/>
                </a:solidFill>
              </a:rPr>
              <a:t>)|</a:t>
            </a:r>
            <a:r>
              <a:rPr lang="en-US" sz="1600" baseline="30000" dirty="0" smtClean="0">
                <a:solidFill>
                  <a:schemeClr val="accent6"/>
                </a:solidFill>
              </a:rPr>
              <a:t>2 </a:t>
            </a:r>
            <a:r>
              <a:rPr lang="en-US" sz="1600" dirty="0" smtClean="0">
                <a:solidFill>
                  <a:schemeClr val="accent6"/>
                </a:solidFill>
              </a:rPr>
              <a:t>+ …..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no interferences between resonances</a:t>
            </a: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>
              <a:solidFill>
                <a:schemeClr val="accent6"/>
              </a:solidFill>
            </a:endParaRPr>
          </a:p>
        </p:txBody>
      </p:sp>
      <p:pic>
        <p:nvPicPr>
          <p:cNvPr id="62722" name="Picture 2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48" y="615731"/>
            <a:ext cx="4632115" cy="30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7181637" y="1052736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7615708" y="1628800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1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02" y="2811869"/>
            <a:ext cx="5089924" cy="33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6" y="2855913"/>
            <a:ext cx="4890359" cy="323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7" descr="GDH_in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11510" r="18480" b="60077"/>
          <a:stretch>
            <a:fillRect/>
          </a:stretch>
        </p:blipFill>
        <p:spPr bwMode="auto">
          <a:xfrm>
            <a:off x="4391039" y="1030289"/>
            <a:ext cx="4881563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3" name="Object 6"/>
          <p:cNvGraphicFramePr>
            <a:graphicFrameLocks noChangeAspect="1"/>
          </p:cNvGraphicFramePr>
          <p:nvPr/>
        </p:nvGraphicFramePr>
        <p:xfrm>
          <a:off x="1495425" y="1154113"/>
          <a:ext cx="17287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2" name="Formel" r:id="rId6" imgW="1002865" imgH="228501" progId="Equation.3">
                  <p:embed/>
                </p:oleObj>
              </mc:Choice>
              <mc:Fallback>
                <p:oleObj name="Formel" r:id="rId6" imgW="100286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1154113"/>
                        <a:ext cx="172878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93902" y="1147764"/>
            <a:ext cx="1075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>
                <a:solidFill>
                  <a:srgbClr val="000000"/>
                </a:solidFill>
              </a:rPr>
              <a:t>reaction</a:t>
            </a:r>
            <a:r>
              <a:rPr lang="en-US" sz="2000" u="sng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713223" y="1603375"/>
            <a:ext cx="26677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>
                <a:solidFill>
                  <a:schemeClr val="accent6"/>
                </a:solidFill>
              </a:rPr>
              <a:t>circularly polarized photons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702605" y="1939925"/>
            <a:ext cx="28937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longitudinally polarized proton</a:t>
            </a:r>
          </a:p>
        </p:txBody>
      </p:sp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3804756" y="6237289"/>
            <a:ext cx="105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 smtClean="0">
                <a:solidFill>
                  <a:srgbClr val="FF3300"/>
                </a:solidFill>
              </a:rPr>
              <a:t>__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BnGa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370" name="Text Box 7"/>
          <p:cNvSpPr txBox="1">
            <a:spLocks noChangeArrowheads="1"/>
          </p:cNvSpPr>
          <p:nvPr/>
        </p:nvSpPr>
        <p:spPr bwMode="auto">
          <a:xfrm>
            <a:off x="5570629" y="6237312"/>
            <a:ext cx="1063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 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371" name="Text Box 8"/>
          <p:cNvSpPr txBox="1">
            <a:spLocks noChangeArrowheads="1"/>
          </p:cNvSpPr>
          <p:nvPr/>
        </p:nvSpPr>
        <p:spPr bwMode="auto">
          <a:xfrm>
            <a:off x="7324296" y="6237289"/>
            <a:ext cx="1040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MAID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372" name="Text Box 9"/>
          <p:cNvSpPr txBox="1">
            <a:spLocks noChangeArrowheads="1"/>
          </p:cNvSpPr>
          <p:nvPr/>
        </p:nvSpPr>
        <p:spPr bwMode="auto">
          <a:xfrm>
            <a:off x="342900" y="6309333"/>
            <a:ext cx="32413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u="sng" dirty="0">
                <a:solidFill>
                  <a:srgbClr val="000000"/>
                </a:solidFill>
              </a:rPr>
              <a:t>P</a:t>
            </a:r>
            <a:r>
              <a:rPr lang="en-US" sz="1600" u="sng" dirty="0" smtClean="0">
                <a:solidFill>
                  <a:srgbClr val="000000"/>
                </a:solidFill>
              </a:rPr>
              <a:t>artial </a:t>
            </a:r>
            <a:r>
              <a:rPr lang="en-US" sz="1600" u="sng" dirty="0">
                <a:solidFill>
                  <a:srgbClr val="000000"/>
                </a:solidFill>
              </a:rPr>
              <a:t>wave </a:t>
            </a:r>
            <a:r>
              <a:rPr lang="en-US" sz="1600" u="sng" dirty="0" smtClean="0">
                <a:solidFill>
                  <a:srgbClr val="000000"/>
                </a:solidFill>
              </a:rPr>
              <a:t>analysis predictions :</a:t>
            </a:r>
            <a:endParaRPr lang="en-US" sz="1600" u="sng" dirty="0">
              <a:solidFill>
                <a:srgbClr val="000000"/>
              </a:solidFill>
            </a:endParaRPr>
          </a:p>
        </p:txBody>
      </p:sp>
      <p:sp>
        <p:nvSpPr>
          <p:cNvPr id="15373" name="Text Box 7"/>
          <p:cNvSpPr txBox="1">
            <a:spLocks noChangeArrowheads="1"/>
          </p:cNvSpPr>
          <p:nvPr/>
        </p:nvSpPr>
        <p:spPr bwMode="auto">
          <a:xfrm>
            <a:off x="486916" y="2647945"/>
            <a:ext cx="3796296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 </a:t>
            </a:r>
            <a:r>
              <a:rPr lang="en-US" sz="1200" dirty="0" smtClean="0">
                <a:solidFill>
                  <a:srgbClr val="C00000"/>
                </a:solidFill>
              </a:rPr>
              <a:t>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M. Gottschall,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PRL 112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(2014), 012003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374" name="Text Box 11"/>
          <p:cNvSpPr txBox="1">
            <a:spLocks noChangeArrowheads="1"/>
          </p:cNvSpPr>
          <p:nvPr/>
        </p:nvSpPr>
        <p:spPr bwMode="auto">
          <a:xfrm>
            <a:off x="3586162" y="3028950"/>
            <a:ext cx="6238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dirty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de-DE" sz="2000" baseline="-25000" dirty="0">
                <a:solidFill>
                  <a:srgbClr val="C00000"/>
                </a:solidFill>
              </a:rPr>
              <a:t>1/2 </a:t>
            </a:r>
          </a:p>
        </p:txBody>
      </p:sp>
      <p:sp>
        <p:nvSpPr>
          <p:cNvPr id="15375" name="Text Box 11"/>
          <p:cNvSpPr txBox="1">
            <a:spLocks noChangeArrowheads="1"/>
          </p:cNvSpPr>
          <p:nvPr/>
        </p:nvSpPr>
        <p:spPr bwMode="auto">
          <a:xfrm>
            <a:off x="8479871" y="2997200"/>
            <a:ext cx="575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C00000"/>
                </a:solidFill>
              </a:rPr>
              <a:t>3/2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1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Helicity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ependent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p</a:t>
            </a:r>
            <a:r>
              <a:rPr lang="en-US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377" name="Text Box 29"/>
          <p:cNvSpPr txBox="1">
            <a:spLocks noChangeArrowheads="1"/>
          </p:cNvSpPr>
          <p:nvPr/>
        </p:nvSpPr>
        <p:spPr bwMode="auto">
          <a:xfrm>
            <a:off x="1135001" y="3429003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78" name="Text Box 29"/>
          <p:cNvSpPr txBox="1">
            <a:spLocks noChangeArrowheads="1"/>
          </p:cNvSpPr>
          <p:nvPr/>
        </p:nvSpPr>
        <p:spPr bwMode="auto">
          <a:xfrm>
            <a:off x="1495042" y="4345014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5959538" y="3068986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80" name="Text Box 29"/>
          <p:cNvSpPr txBox="1">
            <a:spLocks noChangeArrowheads="1"/>
          </p:cNvSpPr>
          <p:nvPr/>
        </p:nvSpPr>
        <p:spPr bwMode="auto">
          <a:xfrm>
            <a:off x="6751627" y="3716344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81" name="Text Box 29"/>
          <p:cNvSpPr txBox="1">
            <a:spLocks noChangeArrowheads="1"/>
          </p:cNvSpPr>
          <p:nvPr/>
        </p:nvSpPr>
        <p:spPr bwMode="auto">
          <a:xfrm>
            <a:off x="7543813" y="4437089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>
                <a:solidFill>
                  <a:srgbClr val="000000"/>
                </a:solidFill>
              </a:rPr>
              <a:t>4. resonance region</a:t>
            </a:r>
          </a:p>
        </p:txBody>
      </p:sp>
      <p:sp>
        <p:nvSpPr>
          <p:cNvPr id="15382" name="Text Box 29"/>
          <p:cNvSpPr txBox="1">
            <a:spLocks noChangeArrowheads="1"/>
          </p:cNvSpPr>
          <p:nvPr/>
        </p:nvSpPr>
        <p:spPr bwMode="auto">
          <a:xfrm>
            <a:off x="2647170" y="4797178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4.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287116" y="4725144"/>
            <a:ext cx="4227439" cy="1487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de-DE" sz="1600" u="sng" dirty="0" err="1" smtClean="0"/>
              <a:t>Helicity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dependent</a:t>
            </a:r>
            <a:r>
              <a:rPr lang="de-DE" sz="1600" u="sng" dirty="0" smtClean="0"/>
              <a:t> </a:t>
            </a:r>
            <a:r>
              <a:rPr lang="de-DE" sz="1600" u="sng" dirty="0" err="1"/>
              <a:t>cross</a:t>
            </a:r>
            <a:r>
              <a:rPr lang="de-DE" sz="1600" u="sng" dirty="0"/>
              <a:t> </a:t>
            </a:r>
            <a:r>
              <a:rPr lang="de-DE" sz="1600" u="sng" dirty="0" err="1" smtClean="0"/>
              <a:t>section</a:t>
            </a:r>
            <a:endParaRPr lang="de-DE" sz="1600" u="sng" dirty="0"/>
          </a:p>
          <a:p>
            <a:pPr algn="l"/>
            <a:r>
              <a:rPr lang="de-DE" sz="1600" dirty="0">
                <a:solidFill>
                  <a:schemeClr val="accent6"/>
                </a:solidFill>
              </a:rPr>
              <a:t> </a:t>
            </a:r>
            <a:r>
              <a:rPr lang="de-DE" sz="1600" dirty="0" smtClean="0">
                <a:solidFill>
                  <a:schemeClr val="accent6"/>
                </a:solidFill>
                <a:latin typeface="Symbol" pitchFamily="18" charset="2"/>
              </a:rPr>
              <a:t>s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1/2  </a:t>
            </a:r>
            <a:r>
              <a:rPr lang="de-DE" sz="1600" dirty="0">
                <a:solidFill>
                  <a:schemeClr val="accent6"/>
                </a:solidFill>
              </a:rPr>
              <a:t>~ </a:t>
            </a:r>
            <a:r>
              <a:rPr lang="de-DE" sz="1600" dirty="0" smtClean="0">
                <a:solidFill>
                  <a:schemeClr val="accent6"/>
                </a:solidFill>
              </a:rPr>
              <a:t>|A(P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33</a:t>
            </a:r>
            <a:r>
              <a:rPr lang="de-DE" sz="1600" dirty="0" smtClean="0">
                <a:solidFill>
                  <a:schemeClr val="accent6"/>
                </a:solidFill>
              </a:rPr>
              <a:t>)|</a:t>
            </a:r>
            <a:r>
              <a:rPr lang="de-DE" sz="1600" baseline="30000" dirty="0" smtClean="0">
                <a:solidFill>
                  <a:schemeClr val="accent6"/>
                </a:solidFill>
              </a:rPr>
              <a:t>2</a:t>
            </a:r>
            <a:r>
              <a:rPr lang="de-DE" sz="1600" dirty="0" smtClean="0">
                <a:solidFill>
                  <a:schemeClr val="accent6"/>
                </a:solidFill>
              </a:rPr>
              <a:t> +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 </a:t>
            </a:r>
            <a:r>
              <a:rPr lang="de-DE" sz="1600" dirty="0" smtClean="0">
                <a:solidFill>
                  <a:schemeClr val="accent6"/>
                </a:solidFill>
              </a:rPr>
              <a:t> |A(D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13</a:t>
            </a:r>
            <a:r>
              <a:rPr lang="de-DE" sz="1600" dirty="0">
                <a:solidFill>
                  <a:schemeClr val="accent6"/>
                </a:solidFill>
              </a:rPr>
              <a:t>)|</a:t>
            </a:r>
            <a:r>
              <a:rPr lang="de-DE" sz="1600" baseline="30000" dirty="0">
                <a:solidFill>
                  <a:schemeClr val="accent6"/>
                </a:solidFill>
              </a:rPr>
              <a:t>2</a:t>
            </a:r>
            <a:r>
              <a:rPr lang="de-DE" sz="1600" dirty="0">
                <a:solidFill>
                  <a:schemeClr val="accent6"/>
                </a:solidFill>
              </a:rPr>
              <a:t> + |A(F</a:t>
            </a:r>
            <a:r>
              <a:rPr lang="de-DE" sz="1600" baseline="-25000" dirty="0">
                <a:solidFill>
                  <a:schemeClr val="accent6"/>
                </a:solidFill>
              </a:rPr>
              <a:t>15</a:t>
            </a:r>
            <a:r>
              <a:rPr lang="de-DE" sz="1600" dirty="0">
                <a:solidFill>
                  <a:schemeClr val="accent6"/>
                </a:solidFill>
              </a:rPr>
              <a:t>)|</a:t>
            </a:r>
            <a:r>
              <a:rPr lang="de-DE" sz="1600" baseline="30000" dirty="0">
                <a:solidFill>
                  <a:schemeClr val="accent6"/>
                </a:solidFill>
              </a:rPr>
              <a:t>2 </a:t>
            </a:r>
            <a:r>
              <a:rPr lang="de-DE" sz="1600" dirty="0">
                <a:solidFill>
                  <a:schemeClr val="accent6"/>
                </a:solidFill>
              </a:rPr>
              <a:t>+ </a:t>
            </a:r>
            <a:r>
              <a:rPr lang="de-DE" sz="1600" dirty="0" smtClean="0">
                <a:solidFill>
                  <a:schemeClr val="accent6"/>
                </a:solidFill>
              </a:rPr>
              <a:t>…..</a:t>
            </a:r>
          </a:p>
          <a:p>
            <a:pPr algn="l"/>
            <a:endParaRPr lang="de-DE" sz="1600" baseline="30000" dirty="0">
              <a:solidFill>
                <a:schemeClr val="accent6"/>
              </a:solidFill>
            </a:endParaRPr>
          </a:p>
          <a:p>
            <a:pPr algn="l"/>
            <a:r>
              <a:rPr lang="de-DE" sz="1600" dirty="0" smtClean="0">
                <a:solidFill>
                  <a:schemeClr val="accent6"/>
                </a:solidFill>
              </a:rPr>
              <a:t>+ </a:t>
            </a:r>
            <a:r>
              <a:rPr lang="de-DE" sz="1600" dirty="0" err="1" smtClean="0">
                <a:solidFill>
                  <a:schemeClr val="accent6"/>
                </a:solidFill>
              </a:rPr>
              <a:t>Interference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terms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with</a:t>
            </a:r>
            <a:r>
              <a:rPr lang="de-DE" sz="1600" dirty="0" smtClean="0">
                <a:solidFill>
                  <a:schemeClr val="accent6"/>
                </a:solidFill>
              </a:rPr>
              <a:t> same </a:t>
            </a:r>
            <a:r>
              <a:rPr lang="de-DE" sz="1600" dirty="0" err="1" smtClean="0">
                <a:solidFill>
                  <a:schemeClr val="accent6"/>
                </a:solidFill>
              </a:rPr>
              <a:t>L</a:t>
            </a:r>
            <a:r>
              <a:rPr lang="de-DE" sz="1600" dirty="0" err="1" smtClean="0">
                <a:solidFill>
                  <a:schemeClr val="accent6"/>
                </a:solidFill>
                <a:latin typeface="Symbol" panose="05050102010706020507" pitchFamily="18" charset="2"/>
              </a:rPr>
              <a:t>p</a:t>
            </a:r>
            <a:endParaRPr lang="de-DE" sz="1600" dirty="0" smtClean="0">
              <a:solidFill>
                <a:schemeClr val="accent6"/>
              </a:solidFill>
            </a:endParaRPr>
          </a:p>
          <a:p>
            <a:pPr algn="l"/>
            <a:endParaRPr lang="de-DE" sz="1600" dirty="0" smtClean="0">
              <a:solidFill>
                <a:schemeClr val="accent6"/>
              </a:solidFill>
            </a:endParaRPr>
          </a:p>
          <a:p>
            <a:pPr algn="l"/>
            <a:r>
              <a:rPr lang="de-DE" sz="1600" dirty="0"/>
              <a:t>l</a:t>
            </a:r>
            <a:r>
              <a:rPr lang="de-DE" sz="1600" dirty="0" smtClean="0"/>
              <a:t>ike</a:t>
            </a:r>
            <a:r>
              <a:rPr lang="de-DE" sz="1600" dirty="0" smtClean="0">
                <a:solidFill>
                  <a:schemeClr val="accent6"/>
                </a:solidFill>
              </a:rPr>
              <a:t>  E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1+ </a:t>
            </a:r>
            <a:r>
              <a:rPr lang="de-DE" sz="1600" dirty="0" smtClean="0">
                <a:solidFill>
                  <a:schemeClr val="accent6"/>
                </a:solidFill>
              </a:rPr>
              <a:t>M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1+  </a:t>
            </a:r>
            <a:r>
              <a:rPr lang="de-DE" sz="1600" dirty="0" err="1" smtClean="0">
                <a:solidFill>
                  <a:schemeClr val="accent6"/>
                </a:solidFill>
              </a:rPr>
              <a:t>for</a:t>
            </a:r>
            <a:r>
              <a:rPr lang="de-DE" sz="1600" dirty="0" smtClean="0">
                <a:solidFill>
                  <a:schemeClr val="accent6"/>
                </a:solidFill>
              </a:rPr>
              <a:t> P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33</a:t>
            </a:r>
            <a:r>
              <a:rPr lang="de-DE" sz="1600" dirty="0" smtClean="0">
                <a:solidFill>
                  <a:schemeClr val="accent6"/>
                </a:solidFill>
              </a:rPr>
              <a:t>  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chemeClr val="accent6"/>
                </a:solidFill>
              </a:rPr>
              <a:t>   E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2-</a:t>
            </a:r>
            <a:r>
              <a:rPr lang="de-DE" sz="1600" dirty="0" smtClean="0">
                <a:solidFill>
                  <a:schemeClr val="accent6"/>
                </a:solidFill>
              </a:rPr>
              <a:t> M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2-</a:t>
            </a:r>
            <a:r>
              <a:rPr lang="de-DE" sz="1600" dirty="0" smtClean="0">
                <a:solidFill>
                  <a:schemeClr val="accent6"/>
                </a:solidFill>
              </a:rPr>
              <a:t>  </a:t>
            </a:r>
            <a:r>
              <a:rPr lang="de-DE" sz="1600" dirty="0" err="1" smtClean="0">
                <a:solidFill>
                  <a:schemeClr val="accent6"/>
                </a:solidFill>
              </a:rPr>
              <a:t>for</a:t>
            </a:r>
            <a:r>
              <a:rPr lang="de-DE" sz="1600" dirty="0" smtClean="0">
                <a:solidFill>
                  <a:schemeClr val="accent6"/>
                </a:solidFill>
              </a:rPr>
              <a:t> D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13</a:t>
            </a:r>
            <a:r>
              <a:rPr lang="de-DE" sz="1600" dirty="0" smtClean="0">
                <a:solidFill>
                  <a:schemeClr val="accent6"/>
                </a:solidFill>
              </a:rPr>
              <a:t>  </a:t>
            </a:r>
            <a:endParaRPr lang="de-DE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541635" y="2308225"/>
            <a:ext cx="1241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 dirty="0">
                <a:solidFill>
                  <a:srgbClr val="000000"/>
                </a:solidFill>
              </a:rPr>
              <a:t>1/2 </a:t>
            </a:r>
            <a:r>
              <a:rPr lang="de-DE" sz="2000" dirty="0">
                <a:solidFill>
                  <a:srgbClr val="000000"/>
                </a:solidFill>
              </a:rPr>
              <a:t> - </a:t>
            </a:r>
            <a:r>
              <a:rPr lang="de-DE" sz="20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 dirty="0">
                <a:solidFill>
                  <a:srgbClr val="000000"/>
                </a:solidFill>
              </a:rPr>
              <a:t>3/2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12155" y="4887913"/>
            <a:ext cx="105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</a:t>
            </a:r>
            <a:r>
              <a:rPr lang="de-DE" sz="1600" b="1" dirty="0"/>
              <a:t> </a:t>
            </a:r>
            <a:r>
              <a:rPr lang="de-DE" sz="1600" b="1" dirty="0" smtClean="0"/>
              <a:t> </a:t>
            </a:r>
            <a:r>
              <a:rPr lang="de-DE" sz="1600" dirty="0" err="1" smtClean="0"/>
              <a:t>BnGa</a:t>
            </a:r>
            <a:endParaRPr lang="de-DE" sz="1600" b="1" i="1" dirty="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15030" y="5373688"/>
            <a:ext cx="11208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/>
              <a:t>SAID  </a:t>
            </a:r>
            <a:endParaRPr lang="de-DE" sz="1600" b="1" i="1" dirty="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69434" y="5875338"/>
            <a:ext cx="1040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/>
              <a:t>__ </a:t>
            </a:r>
            <a:r>
              <a:rPr lang="de-DE" sz="1600" b="1" dirty="0" smtClean="0"/>
              <a:t> </a:t>
            </a:r>
            <a:r>
              <a:rPr lang="de-DE" sz="1600" dirty="0" smtClean="0"/>
              <a:t>MAID</a:t>
            </a:r>
            <a:endParaRPr lang="de-DE" sz="1600" b="1" i="1" dirty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-103168" y="4221163"/>
            <a:ext cx="2097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u="sng" dirty="0"/>
              <a:t>P</a:t>
            </a:r>
            <a:r>
              <a:rPr lang="en-US" sz="1600" u="sng" dirty="0" smtClean="0"/>
              <a:t>artial </a:t>
            </a:r>
            <a:r>
              <a:rPr lang="en-US" sz="1600" u="sng" dirty="0"/>
              <a:t>wave analysis</a:t>
            </a:r>
          </a:p>
          <a:p>
            <a:r>
              <a:rPr lang="en-US" sz="1600" u="sng" dirty="0"/>
              <a:t>p</a:t>
            </a:r>
            <a:r>
              <a:rPr lang="en-US" sz="1600" u="sng" dirty="0" smtClean="0"/>
              <a:t>rediction:</a:t>
            </a:r>
            <a:endParaRPr lang="en-US" sz="1600" u="sng" dirty="0"/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533697" y="2671763"/>
            <a:ext cx="123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1/2 </a:t>
            </a:r>
            <a:r>
              <a:rPr lang="de-DE" sz="2000">
                <a:solidFill>
                  <a:srgbClr val="000000"/>
                </a:solidFill>
              </a:rPr>
              <a:t>+ </a:t>
            </a:r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3/2</a:t>
            </a:r>
          </a:p>
        </p:txBody>
      </p:sp>
      <p:cxnSp>
        <p:nvCxnSpPr>
          <p:cNvPr id="16394" name="Gerade Verbindung 15"/>
          <p:cNvCxnSpPr>
            <a:cxnSpLocks noChangeShapeType="1"/>
          </p:cNvCxnSpPr>
          <p:nvPr/>
        </p:nvCxnSpPr>
        <p:spPr bwMode="auto">
          <a:xfrm>
            <a:off x="617835" y="2708275"/>
            <a:ext cx="10795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-20341" y="2492375"/>
            <a:ext cx="5746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</a:rPr>
              <a:t>E =</a:t>
            </a:r>
            <a:endParaRPr lang="de-DE" sz="2000" baseline="-25000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115888"/>
            <a:ext cx="9920288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CBELSA/TAPS: Helicity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Asymmetry E for 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p</a:t>
            </a:r>
            <a:r>
              <a:rPr lang="en-US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16397" name="Object 9"/>
          <p:cNvGraphicFramePr>
            <a:graphicFrameLocks noChangeAspect="1"/>
          </p:cNvGraphicFramePr>
          <p:nvPr/>
        </p:nvGraphicFramePr>
        <p:xfrm>
          <a:off x="1679575" y="839788"/>
          <a:ext cx="16160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24" name="Formel" r:id="rId3" imgW="1002865" imgH="228501" progId="Equation.3">
                  <p:embed/>
                </p:oleObj>
              </mc:Choice>
              <mc:Fallback>
                <p:oleObj name="Formel" r:id="rId3" imgW="100286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839788"/>
                        <a:ext cx="161607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Text Box 10"/>
          <p:cNvSpPr txBox="1">
            <a:spLocks noChangeArrowheads="1"/>
          </p:cNvSpPr>
          <p:nvPr/>
        </p:nvSpPr>
        <p:spPr bwMode="auto">
          <a:xfrm>
            <a:off x="630238" y="836613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u="sng"/>
              <a:t>reaction:</a:t>
            </a:r>
          </a:p>
        </p:txBody>
      </p:sp>
      <p:pic>
        <p:nvPicPr>
          <p:cNvPr id="1639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719263"/>
            <a:ext cx="80645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5950925" y="1495817"/>
            <a:ext cx="375301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M. Gottschall,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PRL 112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(2014), 012003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10307" y="3237557"/>
            <a:ext cx="4881465" cy="1487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Angular distributions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Sensitive to interference terms with different </a:t>
            </a: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dirty="0" err="1" smtClean="0">
                <a:solidFill>
                  <a:schemeClr val="accent6"/>
                </a:solidFill>
                <a:latin typeface="Symbol" panose="05050102010706020507" pitchFamily="18" charset="2"/>
              </a:rPr>
              <a:t>p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Highest sensitivity to small resonance contributions 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nhaltsplatzhalter 5" descr="ResonanceSchem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9"/>
          <a:stretch>
            <a:fillRect/>
          </a:stretch>
        </p:blipFill>
        <p:spPr bwMode="auto">
          <a:xfrm>
            <a:off x="2519585" y="1965052"/>
            <a:ext cx="4664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215108" y="4952201"/>
            <a:ext cx="5832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only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7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N*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and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5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de-DE" sz="12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well</a:t>
            </a:r>
            <a:r>
              <a:rPr lang="de-DE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established</a:t>
            </a:r>
            <a:r>
              <a:rPr lang="de-DE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mass</a:t>
            </a:r>
            <a:r>
              <a:rPr lang="de-DE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region</a:t>
            </a:r>
            <a:r>
              <a:rPr lang="de-DE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1400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MeV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&lt; W &lt; 2000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MeV</a:t>
            </a:r>
            <a:endParaRPr lang="de-DE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Text Box 21"/>
          <p:cNvSpPr txBox="1">
            <a:spLocks noChangeArrowheads="1"/>
          </p:cNvSpPr>
          <p:nvPr/>
        </p:nvSpPr>
        <p:spPr bwMode="auto">
          <a:xfrm>
            <a:off x="3430669" y="1628800"/>
            <a:ext cx="29322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r>
              <a:rPr lang="en-US" altLang="de-DE" sz="1600" dirty="0">
                <a:solidFill>
                  <a:srgbClr val="C00000"/>
                </a:solidFill>
              </a:rPr>
              <a:t>N</a:t>
            </a:r>
            <a:r>
              <a:rPr lang="en-US" altLang="de-DE" sz="1600" dirty="0" smtClean="0">
                <a:solidFill>
                  <a:srgbClr val="C00000"/>
                </a:solidFill>
              </a:rPr>
              <a:t>ucleon </a:t>
            </a:r>
            <a:r>
              <a:rPr lang="en-US" altLang="de-DE" sz="1600" dirty="0">
                <a:solidFill>
                  <a:srgbClr val="C00000"/>
                </a:solidFill>
              </a:rPr>
              <a:t>E</a:t>
            </a:r>
            <a:r>
              <a:rPr lang="en-US" altLang="de-DE" sz="1600" dirty="0" smtClean="0">
                <a:solidFill>
                  <a:srgbClr val="C00000"/>
                </a:solidFill>
              </a:rPr>
              <a:t>xcitation </a:t>
            </a:r>
            <a:r>
              <a:rPr lang="en-US" altLang="de-DE" sz="1600" dirty="0">
                <a:solidFill>
                  <a:srgbClr val="C00000"/>
                </a:solidFill>
              </a:rPr>
              <a:t>S</a:t>
            </a:r>
            <a:r>
              <a:rPr lang="en-US" altLang="de-DE" sz="1600" dirty="0" smtClean="0">
                <a:solidFill>
                  <a:srgbClr val="C00000"/>
                </a:solidFill>
              </a:rPr>
              <a:t>pectrum </a:t>
            </a: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3079" name="Text Box 24"/>
          <p:cNvSpPr txBox="1">
            <a:spLocks noChangeArrowheads="1"/>
          </p:cNvSpPr>
          <p:nvPr/>
        </p:nvSpPr>
        <p:spPr bwMode="auto">
          <a:xfrm>
            <a:off x="541390" y="5470883"/>
            <a:ext cx="373689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>
                <a:solidFill>
                  <a:srgbClr val="000000"/>
                </a:solidFill>
              </a:rPr>
              <a:t>Energy pattern for the dominant states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3080" name="Text Box 25"/>
          <p:cNvSpPr txBox="1">
            <a:spLocks noChangeArrowheads="1"/>
          </p:cNvSpPr>
          <p:nvPr/>
        </p:nvSpPr>
        <p:spPr bwMode="auto">
          <a:xfrm>
            <a:off x="1069793" y="5858233"/>
            <a:ext cx="2472129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constituent </a:t>
            </a:r>
            <a:r>
              <a:rPr lang="en-US" altLang="de-DE" sz="1400" dirty="0">
                <a:solidFill>
                  <a:srgbClr val="000000"/>
                </a:solidFill>
              </a:rPr>
              <a:t>Quark Models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3081" name="Text Box 26"/>
          <p:cNvSpPr txBox="1">
            <a:spLocks noChangeArrowheads="1"/>
          </p:cNvSpPr>
          <p:nvPr/>
        </p:nvSpPr>
        <p:spPr bwMode="auto">
          <a:xfrm>
            <a:off x="1062980" y="6145570"/>
            <a:ext cx="289211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Dynamic Models , Lattice QCD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3083" name="Oval 28"/>
          <p:cNvSpPr>
            <a:spLocks noChangeArrowheads="1"/>
          </p:cNvSpPr>
          <p:nvPr/>
        </p:nvSpPr>
        <p:spPr bwMode="auto">
          <a:xfrm flipV="1">
            <a:off x="488950" y="5616933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84" name="Text Box 29"/>
          <p:cNvSpPr txBox="1">
            <a:spLocks noChangeArrowheads="1"/>
          </p:cNvSpPr>
          <p:nvPr/>
        </p:nvSpPr>
        <p:spPr bwMode="auto">
          <a:xfrm>
            <a:off x="5228625" y="5470883"/>
            <a:ext cx="477801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000000"/>
                </a:solidFill>
              </a:rPr>
              <a:t>Various nucleon models predict many more states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3085" name="Oval 30"/>
          <p:cNvSpPr>
            <a:spLocks noChangeArrowheads="1"/>
          </p:cNvSpPr>
          <p:nvPr/>
        </p:nvSpPr>
        <p:spPr bwMode="auto">
          <a:xfrm flipV="1">
            <a:off x="5168900" y="5616933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86" name="Text Box 31"/>
          <p:cNvSpPr txBox="1">
            <a:spLocks noChangeArrowheads="1"/>
          </p:cNvSpPr>
          <p:nvPr/>
        </p:nvSpPr>
        <p:spPr bwMode="auto">
          <a:xfrm>
            <a:off x="5671492" y="5851883"/>
            <a:ext cx="2869674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weak </a:t>
            </a:r>
            <a:r>
              <a:rPr lang="en-US" altLang="de-DE" sz="1400" dirty="0">
                <a:solidFill>
                  <a:srgbClr val="000000"/>
                </a:solidFill>
              </a:rPr>
              <a:t>coupling to </a:t>
            </a:r>
            <a:r>
              <a:rPr lang="en-US" altLang="de-DE" sz="1400" dirty="0" err="1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altLang="de-DE" sz="1400" dirty="0" err="1">
                <a:solidFill>
                  <a:srgbClr val="000000"/>
                </a:solidFill>
              </a:rPr>
              <a:t>N</a:t>
            </a:r>
            <a:r>
              <a:rPr lang="en-US" altLang="de-DE" sz="1400" dirty="0">
                <a:solidFill>
                  <a:srgbClr val="000000"/>
                </a:solidFill>
              </a:rPr>
              <a:t> final state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3087" name="Text Box 32"/>
          <p:cNvSpPr txBox="1">
            <a:spLocks noChangeArrowheads="1"/>
          </p:cNvSpPr>
          <p:nvPr/>
        </p:nvSpPr>
        <p:spPr bwMode="auto">
          <a:xfrm>
            <a:off x="5660240" y="6142395"/>
            <a:ext cx="2143514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incomplete </a:t>
            </a:r>
            <a:r>
              <a:rPr lang="en-US" altLang="de-DE" sz="1400" dirty="0">
                <a:solidFill>
                  <a:srgbClr val="000000"/>
                </a:solidFill>
              </a:rPr>
              <a:t>data base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-5654" y="116632"/>
            <a:ext cx="9908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ntroduction 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33686" y="786190"/>
            <a:ext cx="5033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Experiments at ELSA:  </a:t>
            </a:r>
            <a:r>
              <a:rPr lang="en-US" altLang="de-DE" sz="1600" dirty="0" smtClean="0">
                <a:solidFill>
                  <a:srgbClr val="3333CC"/>
                </a:solidFill>
              </a:rPr>
              <a:t>focus on baryon spectroscopy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9290" y="1196752"/>
            <a:ext cx="82044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>
                <a:solidFill>
                  <a:srgbClr val="000000"/>
                </a:solidFill>
              </a:rPr>
              <a:t>E</a:t>
            </a:r>
            <a:r>
              <a:rPr lang="en-US" altLang="de-DE" sz="1600" dirty="0" smtClean="0">
                <a:solidFill>
                  <a:srgbClr val="000000"/>
                </a:solidFill>
              </a:rPr>
              <a:t>xcitation spectra: </a:t>
            </a:r>
            <a:r>
              <a:rPr lang="en-US" altLang="de-DE" sz="1600" dirty="0" smtClean="0">
                <a:solidFill>
                  <a:srgbClr val="3333CC"/>
                </a:solidFill>
              </a:rPr>
              <a:t>information about interaction and dynamics between constituents    </a:t>
            </a:r>
            <a:endParaRPr lang="en-US" altLang="de-DE" sz="1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0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582738"/>
            <a:ext cx="7200900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684580"/>
              </p:ext>
            </p:extLst>
          </p:nvPr>
        </p:nvGraphicFramePr>
        <p:xfrm>
          <a:off x="1679575" y="1047750"/>
          <a:ext cx="16160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4" name="Formel" r:id="rId4" imgW="1002960" imgH="228600" progId="Equation.3">
                  <p:embed/>
                </p:oleObj>
              </mc:Choice>
              <mc:Fallback>
                <p:oleObj name="Formel" r:id="rId4" imgW="1002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1047750"/>
                        <a:ext cx="161607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630238" y="1044575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u="sng" dirty="0"/>
              <a:t>reaction: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59917" y="3759200"/>
            <a:ext cx="105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</a:t>
            </a:r>
            <a:r>
              <a:rPr lang="de-DE" sz="1600" b="1" dirty="0"/>
              <a:t> </a:t>
            </a:r>
            <a:r>
              <a:rPr lang="de-DE" sz="1600" b="1" dirty="0" smtClean="0"/>
              <a:t> </a:t>
            </a:r>
            <a:r>
              <a:rPr lang="de-DE" sz="1600" dirty="0" err="1" smtClean="0"/>
              <a:t>BnGa</a:t>
            </a:r>
            <a:endParaRPr lang="de-DE" sz="1600" b="1" i="1" dirty="0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676794" y="4241800"/>
            <a:ext cx="1063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/>
              <a:t>SAID </a:t>
            </a:r>
            <a:endParaRPr lang="de-DE" sz="1600" b="1" i="1" dirty="0"/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90134" y="4746625"/>
            <a:ext cx="1040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/>
              <a:t>__ </a:t>
            </a:r>
            <a:r>
              <a:rPr lang="de-DE" sz="1600" b="1" dirty="0" smtClean="0"/>
              <a:t> </a:t>
            </a:r>
            <a:r>
              <a:rPr lang="de-DE" sz="1600" dirty="0" smtClean="0"/>
              <a:t>MAID</a:t>
            </a:r>
            <a:endParaRPr lang="de-DE" sz="1600" b="1" i="1" dirty="0"/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176232" y="3092450"/>
            <a:ext cx="2097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u="sng" dirty="0"/>
              <a:t>P</a:t>
            </a:r>
            <a:r>
              <a:rPr lang="en-US" sz="1600" u="sng" dirty="0" smtClean="0"/>
              <a:t>artial </a:t>
            </a:r>
            <a:r>
              <a:rPr lang="en-US" sz="1600" u="sng" dirty="0"/>
              <a:t>wave analysis</a:t>
            </a:r>
          </a:p>
          <a:p>
            <a:r>
              <a:rPr lang="en-US" sz="1600" u="sng" dirty="0"/>
              <a:t>p</a:t>
            </a:r>
            <a:r>
              <a:rPr lang="en-US" sz="1600" u="sng" dirty="0" smtClean="0"/>
              <a:t>rediction:</a:t>
            </a:r>
            <a:endParaRPr lang="en-US" sz="1600" u="sng" dirty="0"/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901700" y="1844675"/>
            <a:ext cx="1241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1/2 </a:t>
            </a:r>
            <a:r>
              <a:rPr lang="de-DE" sz="2000">
                <a:solidFill>
                  <a:srgbClr val="000000"/>
                </a:solidFill>
              </a:rPr>
              <a:t> - </a:t>
            </a:r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3/2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893763" y="2239963"/>
            <a:ext cx="123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1/2 </a:t>
            </a:r>
            <a:r>
              <a:rPr lang="de-DE" sz="2000">
                <a:solidFill>
                  <a:srgbClr val="000000"/>
                </a:solidFill>
              </a:rPr>
              <a:t>+ </a:t>
            </a:r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3/2</a:t>
            </a:r>
          </a:p>
        </p:txBody>
      </p:sp>
      <p:cxnSp>
        <p:nvCxnSpPr>
          <p:cNvPr id="17419" name="Gerade Verbindung 15"/>
          <p:cNvCxnSpPr>
            <a:cxnSpLocks noChangeShapeType="1"/>
          </p:cNvCxnSpPr>
          <p:nvPr/>
        </p:nvCxnSpPr>
        <p:spPr bwMode="auto">
          <a:xfrm>
            <a:off x="977900" y="2276475"/>
            <a:ext cx="10795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339725" y="206057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</a:rPr>
              <a:t>E =</a:t>
            </a:r>
            <a:endParaRPr lang="de-DE" sz="2000" baseline="-25000">
              <a:solidFill>
                <a:srgbClr val="000000"/>
              </a:solidFill>
            </a:endParaRPr>
          </a:p>
        </p:txBody>
      </p:sp>
      <p:sp>
        <p:nvSpPr>
          <p:cNvPr id="17421" name="Text Box 8"/>
          <p:cNvSpPr txBox="1">
            <a:spLocks noChangeArrowheads="1"/>
          </p:cNvSpPr>
          <p:nvPr/>
        </p:nvSpPr>
        <p:spPr bwMode="auto">
          <a:xfrm>
            <a:off x="-17463" y="5589588"/>
            <a:ext cx="288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 PWA predictions fail already </a:t>
            </a:r>
          </a:p>
          <a:p>
            <a:pPr algn="l"/>
            <a:r>
              <a:rPr lang="en-US" sz="1600" dirty="0">
                <a:solidFill>
                  <a:srgbClr val="C00000"/>
                </a:solidFill>
              </a:rPr>
              <a:t>   in 2. resonance region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CBELSA/TAPS: Helicity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Asymmetry E for 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p</a:t>
            </a:r>
            <a:r>
              <a:rPr lang="en-US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92696"/>
            <a:ext cx="932656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1" y="115888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CBELSA/TAPS: Asymmetry G for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p</a:t>
            </a:r>
            <a:r>
              <a:rPr lang="en-US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0</a:t>
            </a:r>
            <a:r>
              <a:rPr lang="en-US" sz="32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 </a:t>
            </a:r>
            <a:endParaRPr lang="en-US" sz="3200" b="1" baseline="30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762125"/>
            <a:ext cx="82423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10742" y="1495817"/>
            <a:ext cx="3441070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</a:t>
            </a:r>
            <a:r>
              <a:rPr lang="de-DE" altLang="de-DE" sz="1200" i="1" dirty="0" smtClean="0">
                <a:solidFill>
                  <a:srgbClr val="636363"/>
                </a:solidFill>
                <a:latin typeface="Droid Serif" pitchFamily="18" charset="0"/>
              </a:rPr>
              <a:t>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A. Thiel, PRL 109 (2012), 102001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5891213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115888"/>
            <a:ext cx="990282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0+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E</a:t>
            </a:r>
            <a:r>
              <a:rPr lang="en-US" sz="3200" b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Multipoles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5815013" y="3500438"/>
            <a:ext cx="4681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 E</a:t>
            </a:r>
            <a:r>
              <a:rPr lang="en-US" sz="1800" baseline="-25000" dirty="0">
                <a:solidFill>
                  <a:srgbClr val="C00000"/>
                </a:solidFill>
              </a:rPr>
              <a:t>0+ </a:t>
            </a:r>
            <a:r>
              <a:rPr lang="en-US" sz="1800" dirty="0">
                <a:solidFill>
                  <a:srgbClr val="C00000"/>
                </a:solidFill>
              </a:rPr>
              <a:t>M</a:t>
            </a:r>
            <a:r>
              <a:rPr lang="en-US" sz="1800" dirty="0" smtClean="0">
                <a:solidFill>
                  <a:srgbClr val="C00000"/>
                </a:solidFill>
              </a:rPr>
              <a:t>ultipole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>
                <a:solidFill>
                  <a:schemeClr val="accent6"/>
                </a:solidFill>
              </a:rPr>
              <a:t>S</a:t>
            </a:r>
            <a:r>
              <a:rPr lang="en-US" sz="1800" dirty="0" smtClean="0">
                <a:solidFill>
                  <a:schemeClr val="accent6"/>
                </a:solidFill>
              </a:rPr>
              <a:t>- wave</a:t>
            </a:r>
            <a:endParaRPr lang="en-US" sz="1800" dirty="0">
              <a:solidFill>
                <a:schemeClr val="accent6"/>
              </a:solidFill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  S</a:t>
            </a:r>
            <a:r>
              <a:rPr lang="en-US" sz="1800" baseline="-25000" dirty="0">
                <a:solidFill>
                  <a:srgbClr val="000000"/>
                </a:solidFill>
              </a:rPr>
              <a:t>11</a:t>
            </a:r>
            <a:r>
              <a:rPr lang="en-US" sz="1800" dirty="0">
                <a:solidFill>
                  <a:srgbClr val="000000"/>
                </a:solidFill>
              </a:rPr>
              <a:t>(1535), S</a:t>
            </a:r>
            <a:r>
              <a:rPr lang="en-US" sz="1800" baseline="-25000" dirty="0">
                <a:solidFill>
                  <a:srgbClr val="000000"/>
                </a:solidFill>
              </a:rPr>
              <a:t>11</a:t>
            </a:r>
            <a:r>
              <a:rPr lang="en-US" sz="1800" dirty="0">
                <a:solidFill>
                  <a:srgbClr val="000000"/>
                </a:solidFill>
              </a:rPr>
              <a:t>(1650) and S</a:t>
            </a:r>
            <a:r>
              <a:rPr lang="en-US" sz="1800" baseline="-25000" dirty="0">
                <a:solidFill>
                  <a:srgbClr val="000000"/>
                </a:solidFill>
              </a:rPr>
              <a:t>31</a:t>
            </a:r>
            <a:r>
              <a:rPr lang="en-US" sz="1800" dirty="0">
                <a:solidFill>
                  <a:srgbClr val="000000"/>
                </a:solidFill>
              </a:rPr>
              <a:t>(1620)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5815013" y="4365104"/>
            <a:ext cx="4681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 E</a:t>
            </a:r>
            <a:r>
              <a:rPr lang="en-US" sz="1800" baseline="-25000" dirty="0">
                <a:solidFill>
                  <a:srgbClr val="C00000"/>
                </a:solidFill>
              </a:rPr>
              <a:t>2-</a:t>
            </a:r>
            <a:r>
              <a:rPr lang="en-US" sz="1800" dirty="0">
                <a:solidFill>
                  <a:srgbClr val="C00000"/>
                </a:solidFill>
              </a:rPr>
              <a:t> M</a:t>
            </a:r>
            <a:r>
              <a:rPr lang="en-US" sz="1800" dirty="0" smtClean="0">
                <a:solidFill>
                  <a:srgbClr val="C00000"/>
                </a:solidFill>
              </a:rPr>
              <a:t>ultipole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>
                <a:solidFill>
                  <a:schemeClr val="accent6"/>
                </a:solidFill>
              </a:rPr>
              <a:t>D</a:t>
            </a:r>
            <a:r>
              <a:rPr lang="en-US" sz="1800" dirty="0" smtClean="0">
                <a:solidFill>
                  <a:schemeClr val="accent6"/>
                </a:solidFill>
              </a:rPr>
              <a:t>- wave</a:t>
            </a:r>
            <a:endParaRPr lang="en-US" sz="1800" dirty="0">
              <a:solidFill>
                <a:schemeClr val="accent6"/>
              </a:solidFill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  D</a:t>
            </a:r>
            <a:r>
              <a:rPr lang="en-US" sz="1800" baseline="-25000" dirty="0">
                <a:solidFill>
                  <a:srgbClr val="000000"/>
                </a:solidFill>
              </a:rPr>
              <a:t>13</a:t>
            </a:r>
            <a:r>
              <a:rPr lang="en-US" sz="1800" dirty="0">
                <a:solidFill>
                  <a:srgbClr val="000000"/>
                </a:solidFill>
              </a:rPr>
              <a:t>(1520) and D</a:t>
            </a:r>
            <a:r>
              <a:rPr lang="en-US" sz="1800" baseline="-25000" dirty="0">
                <a:solidFill>
                  <a:srgbClr val="000000"/>
                </a:solidFill>
              </a:rPr>
              <a:t>33</a:t>
            </a:r>
            <a:r>
              <a:rPr lang="en-US" sz="1800" dirty="0">
                <a:solidFill>
                  <a:srgbClr val="000000"/>
                </a:solidFill>
              </a:rPr>
              <a:t> (1700)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962500" y="1935163"/>
            <a:ext cx="13372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____</a:t>
            </a:r>
            <a:r>
              <a:rPr lang="de-DE" sz="1600" b="1" dirty="0">
                <a:solidFill>
                  <a:srgbClr val="000000"/>
                </a:solidFill>
              </a:rPr>
              <a:t> 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BnGa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987342" y="2417763"/>
            <a:ext cx="1348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____ 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 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992717" y="2922588"/>
            <a:ext cx="13260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____ 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MAID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031532" y="1474788"/>
            <a:ext cx="2403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 dirty="0">
                <a:solidFill>
                  <a:srgbClr val="000000"/>
                </a:solidFill>
              </a:rPr>
              <a:t>P</a:t>
            </a:r>
            <a:r>
              <a:rPr lang="en-US" sz="1800" u="sng" dirty="0" smtClean="0">
                <a:solidFill>
                  <a:srgbClr val="000000"/>
                </a:solidFill>
              </a:rPr>
              <a:t>artial </a:t>
            </a:r>
            <a:r>
              <a:rPr lang="en-US" sz="1800" u="sng" dirty="0">
                <a:solidFill>
                  <a:srgbClr val="000000"/>
                </a:solidFill>
              </a:rPr>
              <a:t>wave </a:t>
            </a:r>
            <a:r>
              <a:rPr lang="en-US" sz="1800" u="sng" dirty="0" smtClean="0">
                <a:solidFill>
                  <a:srgbClr val="000000"/>
                </a:solidFill>
              </a:rPr>
              <a:t>analysis:</a:t>
            </a:r>
            <a:endParaRPr lang="en-US" sz="1800" u="sng" dirty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11452" y="5085184"/>
            <a:ext cx="4549643" cy="1733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Polarization Observables necessary !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1.) Constrain energy dependence of </a:t>
            </a:r>
            <a:r>
              <a:rPr lang="en-US" sz="1600" dirty="0" err="1">
                <a:solidFill>
                  <a:schemeClr val="accent6"/>
                </a:solidFill>
              </a:rPr>
              <a:t>m</a:t>
            </a:r>
            <a:r>
              <a:rPr lang="en-US" sz="1600" dirty="0" err="1" smtClean="0">
                <a:solidFill>
                  <a:schemeClr val="accent6"/>
                </a:solidFill>
              </a:rPr>
              <a:t>ultipoles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2.) Reliable extraction of resonance parameter</a:t>
            </a:r>
          </a:p>
          <a:p>
            <a:pPr algn="l"/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resonance + background contributions  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15914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of the new polarization data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haltsplatzhalter 5" descr="ResonanceSche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9"/>
          <a:stretch>
            <a:fillRect/>
          </a:stretch>
        </p:blipFill>
        <p:spPr bwMode="auto">
          <a:xfrm>
            <a:off x="143321" y="836712"/>
            <a:ext cx="4664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8438" y="3861048"/>
            <a:ext cx="868043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Which </a:t>
            </a: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rgbClr val="000000"/>
                </a:solidFill>
              </a:rPr>
              <a:t> is seen in the new polarization data ? 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-&gt;</a:t>
            </a:r>
            <a:r>
              <a:rPr lang="en-US" sz="1600" dirty="0" smtClean="0"/>
              <a:t>  </a:t>
            </a:r>
            <a:r>
              <a:rPr lang="en-US" sz="1600" dirty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runcated partial wave analysis possible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8884" y="4314592"/>
            <a:ext cx="714866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0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S-wave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S-wave: S</a:t>
            </a:r>
            <a:r>
              <a:rPr lang="en-US" sz="1600" baseline="-25000" dirty="0" smtClean="0">
                <a:solidFill>
                  <a:srgbClr val="000000"/>
                </a:solidFill>
              </a:rPr>
              <a:t>11</a:t>
            </a:r>
            <a:r>
              <a:rPr lang="en-US" sz="1600" dirty="0" smtClean="0">
                <a:solidFill>
                  <a:srgbClr val="000000"/>
                </a:solidFill>
              </a:rPr>
              <a:t>(1535) , S</a:t>
            </a:r>
            <a:r>
              <a:rPr lang="en-US" sz="1600" baseline="-25000" dirty="0" smtClean="0">
                <a:solidFill>
                  <a:srgbClr val="000000"/>
                </a:solidFill>
              </a:rPr>
              <a:t>11</a:t>
            </a:r>
            <a:r>
              <a:rPr lang="en-US" sz="1600" dirty="0" smtClean="0">
                <a:solidFill>
                  <a:srgbClr val="000000"/>
                </a:solidFill>
              </a:rPr>
              <a:t>(1650) , S</a:t>
            </a:r>
            <a:r>
              <a:rPr lang="en-US" sz="1600" baseline="-25000" dirty="0" smtClean="0">
                <a:solidFill>
                  <a:srgbClr val="000000"/>
                </a:solidFill>
              </a:rPr>
              <a:t>31</a:t>
            </a:r>
            <a:r>
              <a:rPr lang="en-US" sz="1600" dirty="0" smtClean="0">
                <a:solidFill>
                  <a:srgbClr val="000000"/>
                </a:solidFill>
              </a:rPr>
              <a:t>(1620)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8885" y="4797152"/>
            <a:ext cx="810136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1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P-wave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P-wave: P</a:t>
            </a:r>
            <a:r>
              <a:rPr lang="en-US" sz="1600" baseline="-25000" dirty="0" smtClean="0">
                <a:solidFill>
                  <a:srgbClr val="000000"/>
                </a:solidFill>
              </a:rPr>
              <a:t>11</a:t>
            </a:r>
            <a:r>
              <a:rPr lang="en-US" sz="1600" dirty="0" smtClean="0">
                <a:solidFill>
                  <a:srgbClr val="000000"/>
                </a:solidFill>
              </a:rPr>
              <a:t>(1440) , P</a:t>
            </a:r>
            <a:r>
              <a:rPr lang="en-US" sz="1600" baseline="-25000" dirty="0" smtClean="0">
                <a:solidFill>
                  <a:srgbClr val="000000"/>
                </a:solidFill>
              </a:rPr>
              <a:t>13</a:t>
            </a:r>
            <a:r>
              <a:rPr lang="en-US" sz="1600" dirty="0" smtClean="0">
                <a:solidFill>
                  <a:srgbClr val="000000"/>
                </a:solidFill>
              </a:rPr>
              <a:t>(1710) , P</a:t>
            </a:r>
            <a:r>
              <a:rPr lang="en-US" sz="1600" baseline="-25000" dirty="0" smtClean="0">
                <a:solidFill>
                  <a:srgbClr val="000000"/>
                </a:solidFill>
              </a:rPr>
              <a:t>33</a:t>
            </a:r>
            <a:r>
              <a:rPr lang="en-US" sz="1600" dirty="0" smtClean="0">
                <a:solidFill>
                  <a:srgbClr val="000000"/>
                </a:solidFill>
              </a:rPr>
              <a:t>(1232) , </a:t>
            </a:r>
            <a:r>
              <a:rPr lang="en-US" sz="1600" dirty="0" smtClean="0">
                <a:solidFill>
                  <a:srgbClr val="FF0000"/>
                </a:solidFill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</a:rPr>
              <a:t>31</a:t>
            </a:r>
            <a:r>
              <a:rPr lang="en-US" sz="1600" dirty="0" smtClean="0">
                <a:solidFill>
                  <a:srgbClr val="FF0000"/>
                </a:solidFill>
              </a:rPr>
              <a:t>(?) ,  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98884" y="5301208"/>
            <a:ext cx="7994474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2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D-wave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D-wave: D</a:t>
            </a:r>
            <a:r>
              <a:rPr lang="en-US" sz="1600" baseline="-25000" dirty="0" smtClean="0">
                <a:solidFill>
                  <a:srgbClr val="000000"/>
                </a:solidFill>
              </a:rPr>
              <a:t>13</a:t>
            </a:r>
            <a:r>
              <a:rPr lang="en-US" sz="1600" dirty="0" smtClean="0">
                <a:solidFill>
                  <a:srgbClr val="000000"/>
                </a:solidFill>
              </a:rPr>
              <a:t>(1520), D</a:t>
            </a:r>
            <a:r>
              <a:rPr lang="en-US" sz="1600" baseline="-25000" dirty="0" smtClean="0">
                <a:solidFill>
                  <a:srgbClr val="000000"/>
                </a:solidFill>
              </a:rPr>
              <a:t>15</a:t>
            </a:r>
            <a:r>
              <a:rPr lang="en-US" sz="1600" dirty="0" smtClean="0">
                <a:solidFill>
                  <a:srgbClr val="000000"/>
                </a:solidFill>
              </a:rPr>
              <a:t>(1680), D</a:t>
            </a:r>
            <a:r>
              <a:rPr lang="en-US" sz="1600" baseline="-25000" dirty="0" smtClean="0">
                <a:solidFill>
                  <a:srgbClr val="000000"/>
                </a:solidFill>
              </a:rPr>
              <a:t>33</a:t>
            </a:r>
            <a:r>
              <a:rPr lang="en-US" sz="1600" dirty="0" smtClean="0">
                <a:solidFill>
                  <a:srgbClr val="000000"/>
                </a:solidFill>
              </a:rPr>
              <a:t>(1700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D</a:t>
            </a:r>
            <a:r>
              <a:rPr lang="en-US" sz="1600" baseline="-25000" dirty="0" smtClean="0">
                <a:solidFill>
                  <a:srgbClr val="FF0000"/>
                </a:solidFill>
              </a:rPr>
              <a:t>35</a:t>
            </a:r>
            <a:r>
              <a:rPr lang="en-US" sz="1600" dirty="0" smtClean="0">
                <a:solidFill>
                  <a:srgbClr val="FF0000"/>
                </a:solidFill>
              </a:rPr>
              <a:t>(?), 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8884" y="5805264"/>
            <a:ext cx="828092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3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F-wave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F-wave: F</a:t>
            </a:r>
            <a:r>
              <a:rPr lang="en-US" sz="1600" baseline="-25000" dirty="0" smtClean="0">
                <a:solidFill>
                  <a:srgbClr val="000000"/>
                </a:solidFill>
              </a:rPr>
              <a:t>15</a:t>
            </a:r>
            <a:r>
              <a:rPr lang="en-US" sz="1600" dirty="0" smtClean="0">
                <a:solidFill>
                  <a:srgbClr val="000000"/>
                </a:solidFill>
              </a:rPr>
              <a:t>(1680) , </a:t>
            </a:r>
            <a:r>
              <a:rPr lang="en-US" sz="1600" dirty="0" smtClean="0">
                <a:solidFill>
                  <a:srgbClr val="FF0000"/>
                </a:solidFill>
              </a:rPr>
              <a:t>F</a:t>
            </a:r>
            <a:r>
              <a:rPr lang="en-US" sz="1600" baseline="-25000" dirty="0" smtClean="0">
                <a:solidFill>
                  <a:srgbClr val="FF0000"/>
                </a:solidFill>
              </a:rPr>
              <a:t>17</a:t>
            </a:r>
            <a:r>
              <a:rPr lang="en-US" sz="1600" dirty="0" smtClean="0">
                <a:solidFill>
                  <a:srgbClr val="FF0000"/>
                </a:solidFill>
              </a:rPr>
              <a:t>(?)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F</a:t>
            </a:r>
            <a:r>
              <a:rPr lang="en-US" sz="1600" baseline="-25000" dirty="0" smtClean="0">
                <a:solidFill>
                  <a:srgbClr val="FF0000"/>
                </a:solidFill>
              </a:rPr>
              <a:t>35</a:t>
            </a:r>
            <a:r>
              <a:rPr lang="en-US" sz="1600" dirty="0" smtClean="0">
                <a:solidFill>
                  <a:srgbClr val="FF0000"/>
                </a:solidFill>
              </a:rPr>
              <a:t>(?)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000000"/>
                </a:solidFill>
              </a:rPr>
              <a:t>F</a:t>
            </a:r>
            <a:r>
              <a:rPr lang="en-US" sz="1600" baseline="-25000" dirty="0">
                <a:solidFill>
                  <a:srgbClr val="000000"/>
                </a:solidFill>
              </a:rPr>
              <a:t>37</a:t>
            </a:r>
            <a:r>
              <a:rPr lang="en-US" sz="1600" dirty="0">
                <a:solidFill>
                  <a:srgbClr val="000000"/>
                </a:solidFill>
              </a:rPr>
              <a:t>(1950) </a:t>
            </a:r>
            <a:endParaRPr lang="en-US" sz="1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98884" y="6309320"/>
            <a:ext cx="77048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4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G-wave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G-wave: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17</a:t>
            </a:r>
            <a:r>
              <a:rPr lang="en-US" sz="1600" dirty="0" smtClean="0">
                <a:solidFill>
                  <a:srgbClr val="FF0000"/>
                </a:solidFill>
              </a:rPr>
              <a:t>(?)</a:t>
            </a:r>
            <a:r>
              <a:rPr lang="en-US" sz="1600" dirty="0" smtClean="0">
                <a:solidFill>
                  <a:srgbClr val="000000"/>
                </a:solidFill>
              </a:rPr>
              <a:t> ,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baseline="-25000" dirty="0" smtClean="0">
                <a:solidFill>
                  <a:srgbClr val="FF0000"/>
                </a:solidFill>
              </a:rPr>
              <a:t>9</a:t>
            </a:r>
            <a:r>
              <a:rPr lang="en-US" sz="1600" dirty="0" smtClean="0">
                <a:solidFill>
                  <a:srgbClr val="FF0000"/>
                </a:solidFill>
              </a:rPr>
              <a:t>(?)</a:t>
            </a:r>
            <a:r>
              <a:rPr lang="en-US" sz="1600" dirty="0" smtClean="0">
                <a:solidFill>
                  <a:srgbClr val="000000"/>
                </a:solidFill>
              </a:rPr>
              <a:t> , </a:t>
            </a:r>
            <a:r>
              <a:rPr lang="en-US" sz="1600" dirty="0">
                <a:solidFill>
                  <a:srgbClr val="FF0000"/>
                </a:solidFill>
              </a:rPr>
              <a:t>G</a:t>
            </a:r>
            <a:r>
              <a:rPr lang="en-US" sz="1600" baseline="-25000" dirty="0">
                <a:solidFill>
                  <a:srgbClr val="FF0000"/>
                </a:solidFill>
              </a:rPr>
              <a:t>17</a:t>
            </a:r>
            <a:r>
              <a:rPr lang="en-US" sz="1600" dirty="0">
                <a:solidFill>
                  <a:srgbClr val="FF0000"/>
                </a:solidFill>
              </a:rPr>
              <a:t>(?)</a:t>
            </a:r>
            <a:r>
              <a:rPr lang="en-US" sz="1600" dirty="0">
                <a:solidFill>
                  <a:srgbClr val="000000"/>
                </a:solidFill>
              </a:rPr>
              <a:t> , </a:t>
            </a:r>
            <a:r>
              <a:rPr lang="en-US" sz="1600" dirty="0">
                <a:solidFill>
                  <a:srgbClr val="FF0000"/>
                </a:solidFill>
              </a:rPr>
              <a:t>G</a:t>
            </a:r>
            <a:r>
              <a:rPr lang="en-US" sz="1600" baseline="-25000" dirty="0">
                <a:solidFill>
                  <a:srgbClr val="FF0000"/>
                </a:solidFill>
              </a:rPr>
              <a:t>39</a:t>
            </a:r>
            <a:r>
              <a:rPr lang="en-US" sz="1600" dirty="0">
                <a:solidFill>
                  <a:srgbClr val="FF0000"/>
                </a:solidFill>
              </a:rPr>
              <a:t>(?)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36" y="797357"/>
            <a:ext cx="4464496" cy="29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6823620" y="1124744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7327676" y="1753071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627918" y="3519814"/>
                <a:ext cx="6203814" cy="1205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b="0" i="1" smtClean="0">
                            <a:latin typeface="Cambria Math"/>
                          </a:rPr>
                          <m:t> ·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Ω</m:t>
                            </m:r>
                          </m:den>
                        </m:f>
                      </m:num>
                      <m:den>
                        <m:func>
                          <m:func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fName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θ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/>
                  <a:t> =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de-DE" dirty="0" smtClean="0"/>
                  <a:t> +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1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de-DE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/>
                      </a:rPr>
                      <m:t>A</m:t>
                    </m:r>
                    <m:r>
                      <a:rPr lang="de-DE" b="0" i="0" baseline="-25000" smtClean="0">
                        <a:solidFill>
                          <a:srgbClr val="C00000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  <m:r>
                          <a:rPr lang="de-DE" b="0" i="1" dirty="0" smtClean="0">
                            <a:latin typeface="Cambria Math"/>
                          </a:rPr>
                          <m:t>+</m:t>
                        </m:r>
                      </m:e>
                    </m:func>
                  </m:oMath>
                </a14:m>
                <a:r>
                  <a:rPr lang="de-DE" dirty="0" smtClean="0"/>
                  <a:t> </a:t>
                </a:r>
                <a:endParaRPr lang="de-DE" dirty="0"/>
              </a:p>
              <a:p>
                <a:pPr algn="l"/>
                <a:r>
                  <a:rPr lang="de-DE" dirty="0" smtClean="0">
                    <a:solidFill>
                      <a:srgbClr val="C00000"/>
                    </a:solidFill>
                  </a:rPr>
                  <a:t>                   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3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918" y="3519814"/>
                <a:ext cx="6203814" cy="1205330"/>
              </a:xfrm>
              <a:prstGeom prst="rect">
                <a:avLst/>
              </a:prstGeom>
              <a:blipFill rotWithShape="1">
                <a:blip r:embed="rId3"/>
                <a:stretch>
                  <a:fillRect l="-98" b="-106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918964" y="5536038"/>
                <a:ext cx="7564300" cy="120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b="0" i="1" smtClean="0">
                            <a:latin typeface="Cambria Math"/>
                          </a:rPr>
                          <m:t> ·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Ω</m:t>
                            </m:r>
                          </m:den>
                        </m:f>
                      </m:num>
                      <m:den>
                        <m:func>
                          <m:func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fName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θ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/>
                  <a:t> =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de-DE" dirty="0" smtClean="0"/>
                  <a:t> +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1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de-DE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/>
                      </a:rPr>
                      <m:t>A</m:t>
                    </m:r>
                    <m:r>
                      <a:rPr lang="de-DE" b="0" i="0" baseline="-25000" smtClean="0">
                        <a:solidFill>
                          <a:srgbClr val="C00000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  <m:r>
                          <a:rPr lang="de-DE" b="0" i="1" dirty="0" smtClean="0">
                            <a:latin typeface="Cambria Math"/>
                          </a:rPr>
                          <m:t>+</m:t>
                        </m:r>
                      </m:e>
                    </m:func>
                  </m:oMath>
                </a14:m>
                <a:r>
                  <a:rPr lang="de-DE" dirty="0" smtClean="0"/>
                  <a:t> </a:t>
                </a:r>
              </a:p>
              <a:p>
                <a:pPr algn="l"/>
                <a:r>
                  <a:rPr lang="de-DE" dirty="0" smtClean="0">
                    <a:solidFill>
                      <a:srgbClr val="C00000"/>
                    </a:solidFill>
                  </a:rPr>
                  <a:t>                    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3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  <m:r>
                          <a:rPr lang="de-DE" b="0" i="1" dirty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de-DE" b="0" i="0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de-DE" b="0" i="0" baseline="-25000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4</m:t>
                        </m:r>
                        <m:func>
                          <m:func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dirty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0" dirty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 dirty="0">
                                    <a:latin typeface="Cambria Math"/>
                                  </a:rPr>
                                  <m:t>·</m:t>
                                </m:r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de-DE" b="0" i="1" dirty="0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de-DE" b="0" i="1" dirty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dirty="0" smtClean="0">
                                    <a:latin typeface="Cambria Math"/>
                                  </a:rPr>
                                  <m:t>θ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/>
                          </a:rPr>
                        </m:ctrlPr>
                      </m:funcPr>
                      <m:fName>
                        <m:r>
                          <a:rPr lang="de-DE">
                            <a:latin typeface="Cambria Math"/>
                          </a:rPr>
                          <m:t>+ </m:t>
                        </m:r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C00000"/>
                            </a:solidFill>
                            <a:latin typeface="Cambria Math"/>
                          </a:rPr>
                          <m:t>A</m:t>
                        </m:r>
                        <m:r>
                          <a:rPr lang="de-DE" baseline="-25000">
                            <a:solidFill>
                              <a:srgbClr val="C00000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de-DE" i="1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cos</m:t>
                        </m:r>
                        <m:r>
                          <a:rPr lang="de-DE" baseline="30000">
                            <a:latin typeface="Cambria Math"/>
                          </a:rPr>
                          <m:t>5</m:t>
                        </m:r>
                      </m:fName>
                      <m:e>
                        <m:r>
                          <a:rPr lang="de-DE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64" y="5536038"/>
                <a:ext cx="7564300" cy="1205330"/>
              </a:xfrm>
              <a:prstGeom prst="rect">
                <a:avLst/>
              </a:prstGeom>
              <a:blipFill rotWithShape="1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554467" y="1052736"/>
            <a:ext cx="381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solidFill>
                  <a:schemeClr val="accent6"/>
                </a:solidFill>
              </a:rPr>
              <a:t>for</a:t>
            </a:r>
            <a:r>
              <a:rPr lang="de-DE" sz="2000" u="sng" dirty="0" smtClean="0">
                <a:solidFill>
                  <a:schemeClr val="accent6"/>
                </a:solidFill>
              </a:rPr>
              <a:t> L  ≤ 1 :</a:t>
            </a:r>
            <a:r>
              <a:rPr lang="de-DE" sz="2000" u="sng" dirty="0" smtClean="0"/>
              <a:t>  </a:t>
            </a:r>
            <a:r>
              <a:rPr lang="de-DE" sz="2000" u="sng" dirty="0" err="1" smtClean="0"/>
              <a:t>only</a:t>
            </a:r>
            <a:r>
              <a:rPr lang="de-DE" sz="2000" u="sng" dirty="0" smtClean="0"/>
              <a:t> s-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p- </a:t>
            </a:r>
            <a:r>
              <a:rPr lang="de-DE" sz="2000" u="sng" dirty="0" err="1" smtClean="0"/>
              <a:t>waves</a:t>
            </a:r>
            <a:endParaRPr lang="de-DE" sz="2000" u="sng" dirty="0">
              <a:solidFill>
                <a:schemeClr val="accent6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2163" y="2823319"/>
            <a:ext cx="4182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solidFill>
                  <a:schemeClr val="accent6"/>
                </a:solidFill>
              </a:rPr>
              <a:t>for</a:t>
            </a:r>
            <a:r>
              <a:rPr lang="de-DE" sz="2000" u="sng" dirty="0" smtClean="0">
                <a:solidFill>
                  <a:schemeClr val="accent6"/>
                </a:solidFill>
              </a:rPr>
              <a:t> L  ≤ 2 :  </a:t>
            </a:r>
            <a:r>
              <a:rPr lang="de-DE" sz="2000" u="sng" dirty="0" err="1" smtClean="0"/>
              <a:t>only</a:t>
            </a:r>
            <a:r>
              <a:rPr lang="de-DE" sz="2000" u="sng" dirty="0" smtClean="0"/>
              <a:t> s-, p-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d- </a:t>
            </a:r>
            <a:r>
              <a:rPr lang="de-DE" sz="2000" u="sng" dirty="0" err="1" smtClean="0"/>
              <a:t>waves</a:t>
            </a:r>
            <a:endParaRPr lang="de-DE" sz="2000" u="sng" dirty="0">
              <a:solidFill>
                <a:schemeClr val="accent6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0932" y="4911551"/>
            <a:ext cx="4479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solidFill>
                  <a:schemeClr val="accent6"/>
                </a:solidFill>
              </a:rPr>
              <a:t>for</a:t>
            </a:r>
            <a:r>
              <a:rPr lang="de-DE" sz="2000" u="sng" dirty="0" smtClean="0">
                <a:solidFill>
                  <a:schemeClr val="accent6"/>
                </a:solidFill>
              </a:rPr>
              <a:t> L  ≤ 3 :  </a:t>
            </a:r>
            <a:r>
              <a:rPr lang="de-DE" sz="2000" u="sng" dirty="0" err="1" smtClean="0"/>
              <a:t>only</a:t>
            </a:r>
            <a:r>
              <a:rPr lang="de-DE" sz="2000" u="sng" dirty="0" smtClean="0"/>
              <a:t> s-, p-, d-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f- </a:t>
            </a:r>
            <a:r>
              <a:rPr lang="de-DE" sz="2000" u="sng" dirty="0" err="1" smtClean="0"/>
              <a:t>waves</a:t>
            </a:r>
            <a:endParaRPr lang="de-DE" sz="2000" u="sng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722491" y="1584890"/>
                <a:ext cx="3599511" cy="835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b="0" i="1" smtClean="0">
                            <a:latin typeface="Cambria Math"/>
                          </a:rPr>
                          <m:t> ·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Ω</m:t>
                            </m:r>
                          </m:den>
                        </m:f>
                      </m:num>
                      <m:den>
                        <m:func>
                          <m:func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fName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θ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/>
                  <a:t> =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dirty="0" smtClean="0"/>
                  <a:t>+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1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491" y="1584890"/>
                <a:ext cx="3599511" cy="835998"/>
              </a:xfrm>
              <a:prstGeom prst="rect">
                <a:avLst/>
              </a:prstGeom>
              <a:blipFill rotWithShape="1">
                <a:blip r:embed="rId5"/>
                <a:stretch>
                  <a:fillRect l="-2203" b="-7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1" y="116632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098436"/>
              </p:ext>
            </p:extLst>
          </p:nvPr>
        </p:nvGraphicFramePr>
        <p:xfrm>
          <a:off x="1423020" y="3645024"/>
          <a:ext cx="330147" cy="5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4" name="Formel" r:id="rId6" imgW="190440" imgH="317160" progId="Equation.3">
                  <p:embed/>
                </p:oleObj>
              </mc:Choice>
              <mc:Fallback>
                <p:oleObj name="Formel" r:id="rId6" imgW="190440" imgH="31716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020" y="3645024"/>
                        <a:ext cx="330147" cy="54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840434"/>
              </p:ext>
            </p:extLst>
          </p:nvPr>
        </p:nvGraphicFramePr>
        <p:xfrm>
          <a:off x="1423020" y="1655589"/>
          <a:ext cx="3302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5" name="Formel" r:id="rId8" imgW="190440" imgH="317160" progId="Equation.3">
                  <p:embed/>
                </p:oleObj>
              </mc:Choice>
              <mc:Fallback>
                <p:oleObj name="Formel" r:id="rId8" imgW="190440" imgH="31716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020" y="1655589"/>
                        <a:ext cx="3302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998363"/>
              </p:ext>
            </p:extLst>
          </p:nvPr>
        </p:nvGraphicFramePr>
        <p:xfrm>
          <a:off x="1423020" y="5661248"/>
          <a:ext cx="3302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6" name="Formel" r:id="rId10" imgW="190440" imgH="317160" progId="Equation.3">
                  <p:embed/>
                </p:oleObj>
              </mc:Choice>
              <mc:Fallback>
                <p:oleObj name="Formel" r:id="rId10" imgW="190440" imgH="31716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020" y="5661248"/>
                        <a:ext cx="3302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4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" y="4005063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00663"/>
            <a:ext cx="4401507" cy="316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509296" y="360272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702940" y="439480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04" y="143426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04" y="172229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04" y="201032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04" y="112474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716682" y="1052736"/>
            <a:ext cx="1226618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CBELSA/ELSA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" y="692075"/>
            <a:ext cx="4313181" cy="309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" y="4005063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941344" y="4250792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1423020" y="439480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16682" y="1052736"/>
            <a:ext cx="1226618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CBELSA/ELSA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04" y="143426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04" y="172229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04" y="201032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04" y="112474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" y="692076"/>
            <a:ext cx="4313180" cy="309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" y="4005063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733432" y="4970872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2548856" y="51868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04" y="143426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04" y="172229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04" y="201032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04" y="112474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716682" y="1052736"/>
            <a:ext cx="1226618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CBELSA/ELSA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36079"/>
            <a:ext cx="4352183" cy="312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" y="4005063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8021464" y="4797152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3151212" y="486916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04" y="143426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04" y="172229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04" y="201032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04" y="112474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716682" y="1063769"/>
            <a:ext cx="1226618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CBELSA/ELSA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1" y="839485"/>
            <a:ext cx="8299275" cy="59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228838" y="1757134"/>
            <a:ext cx="4294765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Precision data are necessary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baseline="300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- to be sensitive to large L contributions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data sets with full angular coverage 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good angular resolution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283358" y="244237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283358" y="273040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83358" y="301843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83358" y="213285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80163" y="1556792"/>
            <a:ext cx="1123577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20360" y="1124744"/>
            <a:ext cx="3677673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</a:t>
            </a:r>
            <a:r>
              <a:rPr lang="de-DE" altLang="de-DE" sz="1200" i="1" dirty="0" smtClean="0">
                <a:solidFill>
                  <a:srgbClr val="636363"/>
                </a:solidFill>
                <a:latin typeface="Droid Serif" pitchFamily="18" charset="0"/>
              </a:rPr>
              <a:t>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J. Hartmann,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PRL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113 (2014), 062001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5654" y="116632"/>
            <a:ext cx="9908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ntroduction 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" y="1765020"/>
            <a:ext cx="7453621" cy="50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80154" y="751709"/>
            <a:ext cx="4222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de-DE" sz="1600" u="sng" dirty="0" smtClean="0"/>
              <a:t>Status </a:t>
            </a:r>
            <a:r>
              <a:rPr lang="en-US" altLang="de-DE" sz="1600" u="sng" dirty="0"/>
              <a:t>on </a:t>
            </a:r>
            <a:r>
              <a:rPr lang="en-US" altLang="de-DE" sz="1600" u="sng" dirty="0" smtClean="0"/>
              <a:t>nucleon-resonances (PDG 2010)</a:t>
            </a:r>
            <a:r>
              <a:rPr lang="en-US" altLang="de-DE" sz="1600" dirty="0" smtClean="0"/>
              <a:t> :</a:t>
            </a:r>
          </a:p>
          <a:p>
            <a:pPr algn="l"/>
            <a:r>
              <a:rPr lang="en-US" altLang="de-DE" sz="1600" dirty="0" smtClean="0"/>
              <a:t>(Isospin I = 1/2)</a:t>
            </a:r>
            <a:endParaRPr lang="en-US" altLang="de-DE" sz="16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44549" y="692696"/>
            <a:ext cx="1930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3300"/>
                </a:solidFill>
              </a:rPr>
              <a:t>____</a:t>
            </a:r>
            <a:r>
              <a:rPr lang="en-US" sz="1600" b="1" dirty="0" smtClean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PDG value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992335" y="1175296"/>
            <a:ext cx="2991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 smtClean="0">
                <a:solidFill>
                  <a:srgbClr val="3366FF"/>
                </a:solidFill>
              </a:rPr>
              <a:t>____   </a:t>
            </a:r>
            <a:r>
              <a:rPr lang="en-US" sz="1600" dirty="0" smtClean="0">
                <a:solidFill>
                  <a:srgbClr val="000000"/>
                </a:solidFill>
              </a:rPr>
              <a:t>Quark Model prediction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43700" y="2780928"/>
            <a:ext cx="2441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Quark models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Many more states predicted 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90585" y="1268760"/>
            <a:ext cx="27655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2000" dirty="0" smtClean="0">
                <a:solidFill>
                  <a:srgbClr val="000000"/>
                </a:solidFill>
              </a:rPr>
              <a:t> </a:t>
            </a:r>
            <a:r>
              <a:rPr lang="en-US" altLang="de-DE" sz="2000" dirty="0">
                <a:solidFill>
                  <a:srgbClr val="C00000"/>
                </a:solidFill>
              </a:rPr>
              <a:t>N</a:t>
            </a:r>
            <a:r>
              <a:rPr lang="en-US" altLang="de-DE" sz="2000" dirty="0" smtClean="0">
                <a:solidFill>
                  <a:srgbClr val="C00000"/>
                </a:solidFill>
              </a:rPr>
              <a:t>ucleon Resonances </a:t>
            </a:r>
            <a:endParaRPr lang="en-US" altLang="de-DE" sz="2000" dirty="0">
              <a:solidFill>
                <a:srgbClr val="C00000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574175"/>
              </p:ext>
            </p:extLst>
          </p:nvPr>
        </p:nvGraphicFramePr>
        <p:xfrm>
          <a:off x="7961313" y="6346825"/>
          <a:ext cx="15351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7" name="Formel" r:id="rId4" imgW="812520" imgH="228600" progId="Equation.3">
                  <p:embed/>
                </p:oleObj>
              </mc:Choice>
              <mc:Fallback>
                <p:oleObj name="Formel" r:id="rId4" imgW="812520" imgH="22860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1313" y="6346825"/>
                        <a:ext cx="15351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3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17637" y="1014345"/>
            <a:ext cx="6832949" cy="4754880"/>
            <a:chOff x="370892" y="741915"/>
            <a:chExt cx="6309360" cy="4754880"/>
          </a:xfrm>
        </p:grpSpPr>
        <p:sp>
          <p:nvSpPr>
            <p:cNvPr id="3" name="Rectangle 5"/>
            <p:cNvSpPr/>
            <p:nvPr/>
          </p:nvSpPr>
          <p:spPr>
            <a:xfrm>
              <a:off x="370892" y="741915"/>
              <a:ext cx="6309360" cy="475488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tt01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45" y="741915"/>
              <a:ext cx="6309107" cy="4754880"/>
            </a:xfrm>
            <a:prstGeom prst="rect">
              <a:avLst/>
            </a:prstGeom>
          </p:spPr>
        </p:pic>
      </p:grpSp>
      <p:grpSp>
        <p:nvGrpSpPr>
          <p:cNvPr id="5" name="Group 8"/>
          <p:cNvGrpSpPr/>
          <p:nvPr/>
        </p:nvGrpSpPr>
        <p:grpSpPr>
          <a:xfrm>
            <a:off x="2949650" y="1429844"/>
            <a:ext cx="6832949" cy="4754880"/>
            <a:chOff x="2562638" y="1182328"/>
            <a:chExt cx="6309360" cy="4754880"/>
          </a:xfrm>
        </p:grpSpPr>
        <p:sp>
          <p:nvSpPr>
            <p:cNvPr id="6" name="Rectangle 9"/>
            <p:cNvSpPr/>
            <p:nvPr/>
          </p:nvSpPr>
          <p:spPr>
            <a:xfrm>
              <a:off x="2562638" y="1182328"/>
              <a:ext cx="6309360" cy="475488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noFill/>
              </a:endParaRPr>
            </a:p>
          </p:txBody>
        </p:sp>
        <p:pic>
          <p:nvPicPr>
            <p:cNvPr id="7" name="Picture 11" descr="tt01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891" y="1182328"/>
              <a:ext cx="6309107" cy="4754880"/>
            </a:xfrm>
            <a:prstGeom prst="rect">
              <a:avLst/>
            </a:prstGeom>
          </p:spPr>
        </p:pic>
      </p:grpSp>
      <p:sp>
        <p:nvSpPr>
          <p:cNvPr id="8" name="TextBox 13"/>
          <p:cNvSpPr txBox="1"/>
          <p:nvPr/>
        </p:nvSpPr>
        <p:spPr>
          <a:xfrm>
            <a:off x="1600465" y="5910371"/>
            <a:ext cx="620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Palatino Linotype"/>
              </a:rPr>
              <a:t>DU12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FF"/>
                </a:solidFill>
                <a:latin typeface="Palatino Linotype"/>
              </a:rPr>
              <a:t>CM12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8000"/>
                </a:solidFill>
                <a:latin typeface="Palatino Linotype"/>
              </a:rPr>
              <a:t>MAID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Palatino Linotype"/>
              </a:rPr>
              <a:t>BnGa</a:t>
            </a:r>
            <a:endParaRPr lang="en-US" sz="1200" dirty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5365888" y="6184727"/>
            <a:ext cx="387426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Palatino Linotype"/>
              </a:rPr>
              <a:t>M. </a:t>
            </a:r>
            <a:r>
              <a:rPr lang="en-US" sz="1400" dirty="0" err="1" smtClean="0">
                <a:solidFill>
                  <a:prstClr val="black"/>
                </a:solidFill>
                <a:latin typeface="Palatino Linotype"/>
              </a:rPr>
              <a:t>Dugger</a:t>
            </a:r>
            <a:r>
              <a:rPr lang="en-US" sz="1400" dirty="0" smtClean="0">
                <a:solidFill>
                  <a:prstClr val="black"/>
                </a:solidFill>
                <a:latin typeface="Palatino Linotype"/>
              </a:rPr>
              <a:t> et al. </a:t>
            </a:r>
            <a:r>
              <a:rPr lang="en-US" sz="1400" dirty="0">
                <a:solidFill>
                  <a:prstClr val="black"/>
                </a:solidFill>
                <a:latin typeface="Palatino Linotype"/>
              </a:rPr>
              <a:t>Phys. Rev. C </a:t>
            </a:r>
            <a:r>
              <a:rPr lang="en-US" sz="1400" b="1" dirty="0">
                <a:solidFill>
                  <a:prstClr val="black"/>
                </a:solidFill>
                <a:latin typeface="Palatino Linotype"/>
              </a:rPr>
              <a:t>88</a:t>
            </a:r>
            <a:r>
              <a:rPr lang="en-US" sz="1400" dirty="0">
                <a:solidFill>
                  <a:prstClr val="black"/>
                </a:solidFill>
                <a:latin typeface="Palatino Linotype"/>
              </a:rPr>
              <a:t>, 065203 (2013)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1" y="107921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Asymmetry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-&gt;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32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" y="107921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Asymmetry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-&gt;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32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902824" cy="476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6"/>
          <p:cNvSpPr txBox="1"/>
          <p:nvPr/>
        </p:nvSpPr>
        <p:spPr>
          <a:xfrm>
            <a:off x="1279004" y="5661248"/>
            <a:ext cx="404232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GRAAL : O.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Bartallini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EPJ A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399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2005)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1279004" y="6073551"/>
            <a:ext cx="466935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CLAS : M.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Dugger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Phys. Rev. C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065203 (2013)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1279004" y="6505599"/>
            <a:ext cx="360887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CBELSA/TAPS (preliminary) : F. Afzal et al.</a:t>
            </a:r>
            <a:endParaRPr lang="en-US" sz="14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990972" y="5733256"/>
            <a:ext cx="72008" cy="9743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990972" y="6139879"/>
            <a:ext cx="72008" cy="97433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990972" y="6571927"/>
            <a:ext cx="72008" cy="97433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8030388" y="5517232"/>
            <a:ext cx="593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DU12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CM12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MAID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BnGa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5301575" y="6505599"/>
            <a:ext cx="427232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hydrogen data with linearly polarized photons </a:t>
            </a:r>
            <a:endParaRPr lang="en-US" sz="14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8087"/>
            <a:ext cx="4663379" cy="2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463580" y="360272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L = 4 signal </a:t>
            </a:r>
          </a:p>
          <a:p>
            <a:pPr algn="l"/>
            <a:r>
              <a:rPr lang="en-US" sz="1800" dirty="0" smtClean="0"/>
              <a:t>above W = 1750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1279004" y="439480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" y="700663"/>
            <a:ext cx="4407368" cy="316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901925" y="1135777"/>
            <a:ext cx="104137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GRAAL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567036" y="244237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67036" y="273040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67036" y="301843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67036" y="213285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8087"/>
            <a:ext cx="4663379" cy="2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869336" y="42930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779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L = 4 signal above W = 1750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2044800" y="42930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" y="700664"/>
            <a:ext cx="4419926" cy="316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01925" y="1135777"/>
            <a:ext cx="104137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GRAAL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18964" y="136225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18964" y="165028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18964" y="193831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8964" y="105273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8087"/>
            <a:ext cx="4663379" cy="2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301384" y="432280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L = 4 signal above W = 1750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2908896" y="4365104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" y="671988"/>
            <a:ext cx="4447356" cy="318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35188" y="1063769"/>
            <a:ext cx="104137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GRAAL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0932" y="136225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30932" y="165028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0932" y="193831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30932" y="105273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8087"/>
            <a:ext cx="4663379" cy="2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759724" y="475484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6712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L = 4 signal above W = 1750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3727276" y="475484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" y="700663"/>
            <a:ext cx="4451430" cy="31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97669" y="1135777"/>
            <a:ext cx="104137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GRAAL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34988" y="165028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34988" y="193831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134988" y="2226350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134988" y="134076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056"/>
            <a:ext cx="4598630" cy="29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663"/>
            <a:ext cx="4519364" cy="32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733432" y="475484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779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L = 4 signal above W = 1700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1639044" y="4365104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18964" y="165028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18964" y="193831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8964" y="2226350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18964" y="1340768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275266" y="3030051"/>
            <a:ext cx="294343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High precision data for </a:t>
            </a:r>
            <a:r>
              <a:rPr 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1600" dirty="0" smtClean="0"/>
              <a:t>  from</a:t>
            </a:r>
          </a:p>
          <a:p>
            <a:r>
              <a:rPr lang="en-US" sz="1600" dirty="0" smtClean="0"/>
              <a:t>CBELSA/TAPS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CLAS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862494" y="1052736"/>
            <a:ext cx="1224822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CLAS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056"/>
            <a:ext cx="4598630" cy="29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8623820" y="504288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 nach unten 11"/>
          <p:cNvSpPr/>
          <p:nvPr/>
        </p:nvSpPr>
        <p:spPr bwMode="auto">
          <a:xfrm>
            <a:off x="3799284" y="51868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" y="678006"/>
            <a:ext cx="4551943" cy="326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032679" y="980728"/>
            <a:ext cx="3779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L = 4 signal above W = 1700 MeV</a:t>
            </a:r>
            <a:endParaRPr lang="en-US" sz="1800" dirty="0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30932" y="1506270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30932" y="179430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30932" y="208233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30932" y="119675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275267" y="3030051"/>
            <a:ext cx="294343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High precision data for </a:t>
            </a:r>
            <a:r>
              <a:rPr 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1600" dirty="0" smtClean="0"/>
              <a:t>  from</a:t>
            </a:r>
          </a:p>
          <a:p>
            <a:r>
              <a:rPr lang="en-US" sz="1600" dirty="0" smtClean="0"/>
              <a:t>CBELSA/TAPS</a:t>
            </a:r>
          </a:p>
          <a:p>
            <a:r>
              <a:rPr lang="en-US" sz="1600" dirty="0" smtClean="0"/>
              <a:t>CLAS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934502" y="1052736"/>
            <a:ext cx="1224822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CLAS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30932" y="237036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F0"/>
                </a:solidFill>
              </a:rPr>
              <a:t> </a:t>
            </a:r>
            <a:r>
              <a:rPr lang="de-DE" sz="1600" b="1" dirty="0" smtClean="0">
                <a:solidFill>
                  <a:srgbClr val="08E3E8"/>
                </a:solidFill>
              </a:rPr>
              <a:t>___ </a:t>
            </a:r>
            <a:r>
              <a:rPr lang="de-DE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5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1" y="1022876"/>
            <a:ext cx="8152343" cy="584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83060" y="2189182"/>
            <a:ext cx="5216493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Precision data are required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baseline="300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- for large L contributions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full angular coverage and good angular resolution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small systematic error in angular dependence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" y="115888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83358" y="2442374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83358" y="2874422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283358" y="3306470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283358" y="1988840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283358" y="3810526"/>
            <a:ext cx="1420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F0"/>
                </a:solidFill>
              </a:rPr>
              <a:t> </a:t>
            </a:r>
            <a:r>
              <a:rPr lang="de-DE" sz="1600" b="1" dirty="0" smtClean="0">
                <a:solidFill>
                  <a:srgbClr val="08E3E8"/>
                </a:solidFill>
              </a:rPr>
              <a:t>___ </a:t>
            </a:r>
            <a:r>
              <a:rPr lang="de-DE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5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51612" y="1700808"/>
            <a:ext cx="1224822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CLAS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7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1632"/>
            <a:ext cx="8047757" cy="56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841274" y="2204864"/>
            <a:ext cx="1833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____</a:t>
            </a:r>
            <a:r>
              <a:rPr lang="de-DE" sz="1600" b="1" dirty="0">
                <a:solidFill>
                  <a:srgbClr val="000000"/>
                </a:solidFill>
              </a:rPr>
              <a:t>  </a:t>
            </a:r>
            <a:r>
              <a:rPr lang="de-DE" sz="1600" dirty="0" smtClean="0">
                <a:solidFill>
                  <a:srgbClr val="000000"/>
                </a:solidFill>
              </a:rPr>
              <a:t>BnGa_2011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833644" y="3645024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99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BnGa_2014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943648" y="4048006"/>
            <a:ext cx="1803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- with the new 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polarization data</a:t>
            </a:r>
          </a:p>
          <a:p>
            <a:pPr algn="l"/>
            <a:endParaRPr lang="en-US" sz="1600" dirty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- new </a:t>
            </a:r>
            <a:r>
              <a:rPr lang="en-US" sz="1600" dirty="0">
                <a:solidFill>
                  <a:schemeClr val="accent6"/>
                </a:solidFill>
              </a:rPr>
              <a:t>f</a:t>
            </a:r>
            <a:r>
              <a:rPr lang="en-US" sz="1600" dirty="0" smtClean="0">
                <a:solidFill>
                  <a:schemeClr val="accent6"/>
                </a:solidFill>
              </a:rPr>
              <a:t>it solution</a:t>
            </a:r>
          </a:p>
          <a:p>
            <a:pPr algn="l"/>
            <a:r>
              <a:rPr lang="en-US" sz="1600" dirty="0" smtClean="0"/>
              <a:t>  BnGa_2014</a:t>
            </a:r>
          </a:p>
          <a:p>
            <a:pPr algn="l"/>
            <a:endParaRPr lang="en-US" sz="1600" b="1" i="1" dirty="0">
              <a:solidFill>
                <a:schemeClr val="accent6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336951" y="582675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u="sng" dirty="0" smtClean="0">
                <a:solidFill>
                  <a:schemeClr val="accent6"/>
                </a:solidFill>
              </a:rPr>
              <a:t>Clear convergence seen !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972249" y="2628201"/>
            <a:ext cx="1199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>
                <a:solidFill>
                  <a:srgbClr val="C00000"/>
                </a:solidFill>
              </a:rPr>
              <a:t>- prediction</a:t>
            </a:r>
          </a:p>
          <a:p>
            <a:pPr algn="l"/>
            <a:endParaRPr lang="en-US" sz="1600" b="1" i="1" dirty="0">
              <a:solidFill>
                <a:schemeClr val="accent6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8794" y="764704"/>
            <a:ext cx="8613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 smtClean="0"/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ew </a:t>
            </a:r>
            <a:r>
              <a:rPr lang="en-US" sz="1600" dirty="0" err="1" smtClean="0">
                <a:solidFill>
                  <a:srgbClr val="000000"/>
                </a:solidFill>
              </a:rPr>
              <a:t>BnGa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energy dependent multipole solution</a:t>
            </a:r>
            <a:r>
              <a:rPr lang="en-US" sz="1600" dirty="0" smtClean="0">
                <a:solidFill>
                  <a:srgbClr val="000000"/>
                </a:solidFill>
              </a:rPr>
              <a:t>, impact of our new data in the full data base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" y="1772816"/>
            <a:ext cx="750541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5654" y="116632"/>
            <a:ext cx="9908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ntroduction 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54868" y="755993"/>
            <a:ext cx="3926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de-DE" sz="1600" u="sng" dirty="0" smtClean="0"/>
              <a:t>Status on Delta-resonances (PDG2010</a:t>
            </a:r>
            <a:r>
              <a:rPr lang="en-US" altLang="de-DE" sz="1600" dirty="0" smtClean="0"/>
              <a:t>) :</a:t>
            </a:r>
          </a:p>
          <a:p>
            <a:pPr algn="l"/>
            <a:r>
              <a:rPr lang="en-US" altLang="de-DE" sz="1600" dirty="0" smtClean="0"/>
              <a:t>(Isospin I = 3/2)</a:t>
            </a:r>
            <a:endParaRPr lang="en-US" altLang="de-DE" sz="16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13882" y="692696"/>
            <a:ext cx="18036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3300"/>
                </a:solidFill>
              </a:rPr>
              <a:t>____</a:t>
            </a:r>
            <a:r>
              <a:rPr lang="en-US" sz="1600" b="1" dirty="0" smtClean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PDG value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03540" y="1175296"/>
            <a:ext cx="2991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 smtClean="0">
                <a:solidFill>
                  <a:srgbClr val="3366FF"/>
                </a:solidFill>
              </a:rPr>
              <a:t>____   </a:t>
            </a:r>
            <a:r>
              <a:rPr lang="en-US" sz="1600" dirty="0" smtClean="0">
                <a:solidFill>
                  <a:srgbClr val="000000"/>
                </a:solidFill>
              </a:rPr>
              <a:t>Quark Model prediction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70824" y="2780928"/>
            <a:ext cx="23874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</a:rPr>
              <a:t>Find missing states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Sufficient data base and</a:t>
            </a:r>
          </a:p>
          <a:p>
            <a:r>
              <a:rPr lang="en-US" sz="1600" dirty="0">
                <a:solidFill>
                  <a:srgbClr val="C00000"/>
                </a:solidFill>
              </a:rPr>
              <a:t>u</a:t>
            </a:r>
            <a:r>
              <a:rPr lang="en-US" sz="1600" dirty="0" smtClean="0">
                <a:solidFill>
                  <a:srgbClr val="C00000"/>
                </a:solidFill>
              </a:rPr>
              <a:t>nique PWA necessary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437228" y="3841884"/>
            <a:ext cx="2583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</a:rPr>
              <a:t>Example P</a:t>
            </a:r>
            <a:r>
              <a:rPr lang="en-US" sz="1600" baseline="-25000" dirty="0" smtClean="0">
                <a:solidFill>
                  <a:srgbClr val="000000"/>
                </a:solidFill>
              </a:rPr>
              <a:t>33 </a:t>
            </a:r>
            <a:r>
              <a:rPr lang="en-US" sz="1600" dirty="0" smtClean="0">
                <a:solidFill>
                  <a:srgbClr val="000000"/>
                </a:solidFill>
              </a:rPr>
              <a:t>- wave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Resonances with J</a:t>
            </a:r>
            <a:r>
              <a:rPr lang="en-US" sz="1600" baseline="30000" dirty="0" smtClean="0">
                <a:solidFill>
                  <a:srgbClr val="C00000"/>
                </a:solidFill>
              </a:rPr>
              <a:t>P</a:t>
            </a:r>
            <a:r>
              <a:rPr lang="en-US" sz="1600" dirty="0" smtClean="0">
                <a:solidFill>
                  <a:srgbClr val="C00000"/>
                </a:solidFill>
              </a:rPr>
              <a:t> = 3/2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597371" y="1290246"/>
            <a:ext cx="23519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2000" dirty="0" smtClean="0">
                <a:solidFill>
                  <a:srgbClr val="000000"/>
                </a:solidFill>
              </a:rPr>
              <a:t> </a:t>
            </a:r>
            <a:r>
              <a:rPr lang="en-US" altLang="de-DE" sz="2000" dirty="0" smtClean="0">
                <a:solidFill>
                  <a:srgbClr val="C00000"/>
                </a:solidFill>
              </a:rPr>
              <a:t>Delta Resonances</a:t>
            </a:r>
            <a:endParaRPr lang="en-US" altLang="de-DE" sz="2000" dirty="0">
              <a:solidFill>
                <a:srgbClr val="C00000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809759"/>
              </p:ext>
            </p:extLst>
          </p:nvPr>
        </p:nvGraphicFramePr>
        <p:xfrm>
          <a:off x="7961313" y="6346825"/>
          <a:ext cx="15351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4" name="Formel" r:id="rId4" imgW="812520" imgH="228600" progId="Equation.3">
                  <p:embed/>
                </p:oleObj>
              </mc:Choice>
              <mc:Fallback>
                <p:oleObj name="Formel" r:id="rId4" imgW="812520" imgH="22860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1313" y="6346825"/>
                        <a:ext cx="15351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0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00181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841274" y="2204864"/>
            <a:ext cx="1833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____</a:t>
            </a:r>
            <a:r>
              <a:rPr lang="de-DE" sz="1600" b="1" dirty="0">
                <a:solidFill>
                  <a:srgbClr val="000000"/>
                </a:solidFill>
              </a:rPr>
              <a:t>  </a:t>
            </a:r>
            <a:r>
              <a:rPr lang="de-DE" sz="1600" dirty="0" smtClean="0">
                <a:solidFill>
                  <a:srgbClr val="000000"/>
                </a:solidFill>
              </a:rPr>
              <a:t>BnGa_2011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833644" y="2593970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99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BnGa_2014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826960" y="2975466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____  </a:t>
            </a:r>
            <a:r>
              <a:rPr lang="de-DE" sz="1600" dirty="0">
                <a:solidFill>
                  <a:srgbClr val="000000"/>
                </a:solidFill>
              </a:rPr>
              <a:t>MAID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797322" y="3335506"/>
            <a:ext cx="19022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_ _ _</a:t>
            </a:r>
            <a:r>
              <a:rPr lang="de-DE" sz="1600" b="1" dirty="0">
                <a:solidFill>
                  <a:srgbClr val="3399FF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SAID_SN11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755843" y="3717032"/>
            <a:ext cx="2020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____</a:t>
            </a:r>
            <a:r>
              <a:rPr lang="de-DE" sz="1600" b="1" dirty="0">
                <a:solidFill>
                  <a:srgbClr val="3399FF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SAID_CM12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823775" y="4149080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>
                <a:solidFill>
                  <a:srgbClr val="FF66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JüBn_2014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833644" y="4912742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99FF"/>
                </a:solidFill>
              </a:rPr>
              <a:t>____</a:t>
            </a:r>
            <a:r>
              <a:rPr lang="de-DE" sz="1600" b="1" dirty="0">
                <a:solidFill>
                  <a:schemeClr val="accent6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BnGa_2014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943648" y="5315724"/>
            <a:ext cx="18036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- with the new 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polarization data</a:t>
            </a:r>
            <a:endParaRPr lang="en-US" sz="1600" dirty="0" smtClean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08794" y="764704"/>
            <a:ext cx="8613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 smtClean="0"/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ew </a:t>
            </a:r>
            <a:r>
              <a:rPr lang="en-US" sz="1600" dirty="0" err="1" smtClean="0">
                <a:solidFill>
                  <a:srgbClr val="000000"/>
                </a:solidFill>
              </a:rPr>
              <a:t>BnGa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energy dependent multipole solution</a:t>
            </a:r>
            <a:r>
              <a:rPr lang="en-US" sz="1600" dirty="0" smtClean="0">
                <a:solidFill>
                  <a:srgbClr val="000000"/>
                </a:solidFill>
              </a:rPr>
              <a:t>, impact of our new data in the full data base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Text Box 6"/>
          <p:cNvSpPr txBox="1">
            <a:spLocks noChangeArrowheads="1"/>
          </p:cNvSpPr>
          <p:nvPr/>
        </p:nvSpPr>
        <p:spPr bwMode="auto">
          <a:xfrm>
            <a:off x="4375348" y="3573016"/>
            <a:ext cx="4786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/>
              <a:t>N</a:t>
            </a:r>
            <a:r>
              <a:rPr lang="en-US" sz="1600" dirty="0" smtClean="0"/>
              <a:t>ew </a:t>
            </a:r>
            <a:r>
              <a:rPr lang="en-US" sz="1600" dirty="0" err="1" smtClean="0"/>
              <a:t>BnGa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energy dependent multipole solution</a:t>
            </a:r>
          </a:p>
          <a:p>
            <a:pPr algn="l"/>
            <a:r>
              <a:rPr lang="en-US" sz="1600" dirty="0" smtClean="0"/>
              <a:t>including the new polarization data G,E,T,P and H </a:t>
            </a:r>
            <a:endParaRPr lang="en-US" sz="1600" b="1" i="1" dirty="0"/>
          </a:p>
          <a:p>
            <a:pPr algn="l"/>
            <a:endParaRPr lang="en-US" sz="1600" dirty="0" smtClean="0"/>
          </a:p>
        </p:txBody>
      </p:sp>
      <p:sp>
        <p:nvSpPr>
          <p:cNvPr id="41995" name="Text Box 6"/>
          <p:cNvSpPr txBox="1">
            <a:spLocks noChangeArrowheads="1"/>
          </p:cNvSpPr>
          <p:nvPr/>
        </p:nvSpPr>
        <p:spPr bwMode="auto">
          <a:xfrm>
            <a:off x="4723532" y="4675040"/>
            <a:ext cx="2281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>
                <a:solidFill>
                  <a:schemeClr val="accent6"/>
                </a:solidFill>
              </a:rPr>
              <a:t>M1+ Multipole  </a:t>
            </a:r>
            <a:endParaRPr lang="de-DE" b="1" i="1" dirty="0">
              <a:solidFill>
                <a:schemeClr val="accent6"/>
              </a:solidFill>
            </a:endParaRPr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4951413" y="5519738"/>
            <a:ext cx="4681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 M</a:t>
            </a:r>
            <a:r>
              <a:rPr lang="en-US" sz="1800" baseline="-25000" dirty="0">
                <a:solidFill>
                  <a:srgbClr val="000000"/>
                </a:solidFill>
              </a:rPr>
              <a:t>1+ </a:t>
            </a:r>
            <a:r>
              <a:rPr lang="en-US" sz="1800" dirty="0">
                <a:solidFill>
                  <a:srgbClr val="000000"/>
                </a:solidFill>
              </a:rPr>
              <a:t>M</a:t>
            </a:r>
            <a:r>
              <a:rPr lang="en-US" sz="1800" dirty="0" smtClean="0">
                <a:solidFill>
                  <a:srgbClr val="000000"/>
                </a:solidFill>
              </a:rPr>
              <a:t>ultipole</a:t>
            </a:r>
            <a:endParaRPr lang="en-US" sz="1800" dirty="0">
              <a:solidFill>
                <a:srgbClr val="000000"/>
              </a:solidFill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  P</a:t>
            </a:r>
            <a:r>
              <a:rPr lang="en-US" sz="1800" baseline="-25000" dirty="0">
                <a:solidFill>
                  <a:srgbClr val="000000"/>
                </a:solidFill>
              </a:rPr>
              <a:t>33</a:t>
            </a:r>
            <a:r>
              <a:rPr lang="en-US" sz="1800" dirty="0">
                <a:solidFill>
                  <a:srgbClr val="000000"/>
                </a:solidFill>
              </a:rPr>
              <a:t>(1232), P</a:t>
            </a:r>
            <a:r>
              <a:rPr lang="en-US" sz="1800" baseline="-25000" dirty="0">
                <a:solidFill>
                  <a:srgbClr val="000000"/>
                </a:solidFill>
              </a:rPr>
              <a:t>33</a:t>
            </a:r>
            <a:r>
              <a:rPr lang="en-US" sz="1800" dirty="0">
                <a:solidFill>
                  <a:srgbClr val="000000"/>
                </a:solidFill>
              </a:rPr>
              <a:t>(1620) and P</a:t>
            </a:r>
            <a:r>
              <a:rPr lang="en-US" sz="1800" baseline="-25000" dirty="0">
                <a:solidFill>
                  <a:srgbClr val="000000"/>
                </a:solidFill>
              </a:rPr>
              <a:t>13</a:t>
            </a:r>
            <a:r>
              <a:rPr lang="en-US" sz="1800" dirty="0">
                <a:solidFill>
                  <a:srgbClr val="000000"/>
                </a:solidFill>
              </a:rPr>
              <a:t>(1720)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446588" cy="314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446588" cy="314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25050" y="908720"/>
            <a:ext cx="1833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____</a:t>
            </a:r>
            <a:r>
              <a:rPr lang="de-DE" sz="1600" b="1" dirty="0">
                <a:solidFill>
                  <a:srgbClr val="000000"/>
                </a:solidFill>
              </a:rPr>
              <a:t>  </a:t>
            </a:r>
            <a:r>
              <a:rPr lang="de-DE" sz="1600" dirty="0" smtClean="0">
                <a:solidFill>
                  <a:srgbClr val="000000"/>
                </a:solidFill>
              </a:rPr>
              <a:t>BnGa_2011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817420" y="1297826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99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BnGa_2014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810736" y="167932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____  </a:t>
            </a:r>
            <a:r>
              <a:rPr lang="de-DE" sz="1600" dirty="0">
                <a:solidFill>
                  <a:srgbClr val="000000"/>
                </a:solidFill>
              </a:rPr>
              <a:t>MAID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81098" y="2039362"/>
            <a:ext cx="19022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_ _ _</a:t>
            </a:r>
            <a:r>
              <a:rPr lang="de-DE" sz="1600" b="1" dirty="0">
                <a:solidFill>
                  <a:srgbClr val="3399FF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SAID_SN11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739619" y="2420888"/>
            <a:ext cx="2020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____</a:t>
            </a:r>
            <a:r>
              <a:rPr lang="de-DE" sz="1600" b="1" dirty="0">
                <a:solidFill>
                  <a:srgbClr val="3399FF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SAID_CM12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807550" y="2852936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>
                <a:solidFill>
                  <a:srgbClr val="FF66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JüBn_2014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951413" y="5375176"/>
            <a:ext cx="4681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 E</a:t>
            </a:r>
            <a:r>
              <a:rPr lang="en-US" sz="1800" baseline="-25000" dirty="0">
                <a:solidFill>
                  <a:srgbClr val="000000"/>
                </a:solidFill>
              </a:rPr>
              <a:t>2+ </a:t>
            </a:r>
            <a:r>
              <a:rPr lang="en-US" sz="1800" dirty="0">
                <a:solidFill>
                  <a:srgbClr val="000000"/>
                </a:solidFill>
              </a:rPr>
              <a:t>M</a:t>
            </a:r>
            <a:r>
              <a:rPr lang="en-US" sz="1800" dirty="0" smtClean="0">
                <a:solidFill>
                  <a:srgbClr val="000000"/>
                </a:solidFill>
              </a:rPr>
              <a:t>ultipole</a:t>
            </a:r>
            <a:endParaRPr lang="en-US" sz="1800" dirty="0">
              <a:solidFill>
                <a:srgbClr val="000000"/>
              </a:solidFill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  D</a:t>
            </a:r>
            <a:r>
              <a:rPr lang="en-US" sz="1800" baseline="-25000" dirty="0">
                <a:solidFill>
                  <a:srgbClr val="000000"/>
                </a:solidFill>
              </a:rPr>
              <a:t>15</a:t>
            </a:r>
            <a:r>
              <a:rPr lang="en-US" sz="1800" dirty="0">
                <a:solidFill>
                  <a:srgbClr val="000000"/>
                </a:solidFill>
              </a:rPr>
              <a:t>(1675) </a:t>
            </a:r>
          </a:p>
        </p:txBody>
      </p:sp>
      <p:sp>
        <p:nvSpPr>
          <p:cNvPr id="47114" name="Text Box 6"/>
          <p:cNvSpPr txBox="1">
            <a:spLocks noChangeArrowheads="1"/>
          </p:cNvSpPr>
          <p:nvPr/>
        </p:nvSpPr>
        <p:spPr bwMode="auto">
          <a:xfrm>
            <a:off x="4749177" y="4675040"/>
            <a:ext cx="22300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>
                <a:solidFill>
                  <a:schemeClr val="accent6"/>
                </a:solidFill>
              </a:rPr>
              <a:t>E2+ Multipole  </a:t>
            </a:r>
            <a:endParaRPr lang="de-DE" b="1" i="1" dirty="0">
              <a:solidFill>
                <a:schemeClr val="accent6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375348" y="3573016"/>
            <a:ext cx="4934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/>
              <a:t>New </a:t>
            </a:r>
            <a:r>
              <a:rPr lang="en-US" sz="1600" dirty="0" err="1" smtClean="0"/>
              <a:t>BnGa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energy dependent multipole solution</a:t>
            </a:r>
          </a:p>
          <a:p>
            <a:pPr algn="l"/>
            <a:r>
              <a:rPr lang="en-US" sz="1600" dirty="0" smtClean="0"/>
              <a:t>including the new polarization data G,E,T,P and H </a:t>
            </a:r>
            <a:endParaRPr lang="en-US" sz="1600" b="1" i="1" dirty="0"/>
          </a:p>
          <a:p>
            <a:pPr algn="l"/>
            <a:endParaRPr lang="en-US" sz="1600" dirty="0" smtClean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25050" y="908720"/>
            <a:ext cx="1833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____</a:t>
            </a:r>
            <a:r>
              <a:rPr lang="de-DE" sz="1600" b="1" dirty="0">
                <a:solidFill>
                  <a:srgbClr val="000000"/>
                </a:solidFill>
              </a:rPr>
              <a:t>  </a:t>
            </a:r>
            <a:r>
              <a:rPr lang="de-DE" sz="1600" dirty="0" smtClean="0">
                <a:solidFill>
                  <a:srgbClr val="000000"/>
                </a:solidFill>
              </a:rPr>
              <a:t>BnGa_2011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817420" y="1297826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99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BnGa_2014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810736" y="167932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____  </a:t>
            </a:r>
            <a:r>
              <a:rPr lang="de-DE" sz="1600" dirty="0">
                <a:solidFill>
                  <a:srgbClr val="000000"/>
                </a:solidFill>
              </a:rPr>
              <a:t>MAID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81098" y="2039362"/>
            <a:ext cx="19022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_ _ _</a:t>
            </a:r>
            <a:r>
              <a:rPr lang="de-DE" sz="1600" b="1" dirty="0">
                <a:solidFill>
                  <a:srgbClr val="3399FF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SAID_SN11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739619" y="2420888"/>
            <a:ext cx="2020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____</a:t>
            </a:r>
            <a:r>
              <a:rPr lang="de-DE" sz="1600" b="1" dirty="0">
                <a:solidFill>
                  <a:srgbClr val="3399FF"/>
                </a:solidFill>
              </a:rPr>
              <a:t>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SAID_CM12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807549" y="2852936"/>
            <a:ext cx="1848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>
                <a:solidFill>
                  <a:srgbClr val="FF66FF"/>
                </a:solidFill>
              </a:rPr>
              <a:t>____ </a:t>
            </a:r>
            <a:r>
              <a:rPr lang="de-DE" sz="1600" b="1" dirty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JüBn_2014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" y="692696"/>
            <a:ext cx="4402144" cy="311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" y="3764554"/>
            <a:ext cx="4375348" cy="309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61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" y="692696"/>
            <a:ext cx="3312368" cy="60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31332" y="908720"/>
            <a:ext cx="3521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/>
              <a:t>New polarization data G,E,T,P and H</a:t>
            </a:r>
          </a:p>
          <a:p>
            <a:pPr algn="l"/>
            <a:r>
              <a:rPr lang="en-US" sz="1600" dirty="0"/>
              <a:t>i</a:t>
            </a:r>
            <a:r>
              <a:rPr lang="en-US" sz="1600" dirty="0" smtClean="0"/>
              <a:t>ncluded in the data base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31332" y="1844824"/>
            <a:ext cx="46029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/>
              <a:t>Independent PWA- fits by </a:t>
            </a:r>
            <a:r>
              <a:rPr lang="en-US" sz="1600" dirty="0" err="1" smtClean="0"/>
              <a:t>BnGa</a:t>
            </a:r>
            <a:r>
              <a:rPr lang="en-US" sz="1600" dirty="0" smtClean="0"/>
              <a:t>, </a:t>
            </a:r>
            <a:r>
              <a:rPr lang="en-US" sz="1600" dirty="0" err="1" smtClean="0"/>
              <a:t>JüBo</a:t>
            </a:r>
            <a:r>
              <a:rPr lang="en-US" sz="1600" dirty="0" smtClean="0"/>
              <a:t> and SAID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3943300" y="1052736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3943300" y="1999709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943300" y="2687434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159324" y="2564904"/>
            <a:ext cx="4511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b="1" dirty="0" smtClean="0">
                <a:solidFill>
                  <a:srgbClr val="C00000"/>
                </a:solidFill>
              </a:rPr>
              <a:t>Clear convergence between different PWA’s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231332" y="3212976"/>
            <a:ext cx="2898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u="sng" dirty="0">
                <a:solidFill>
                  <a:schemeClr val="accent2"/>
                </a:solidFill>
              </a:rPr>
              <a:t>W</a:t>
            </a:r>
            <a:r>
              <a:rPr lang="en-US" sz="1600" u="sng" dirty="0" smtClean="0">
                <a:solidFill>
                  <a:schemeClr val="accent2"/>
                </a:solidFill>
              </a:rPr>
              <a:t>ork together with:</a:t>
            </a:r>
            <a:endParaRPr lang="en-US" sz="1600" dirty="0" smtClean="0">
              <a:solidFill>
                <a:schemeClr val="accent2"/>
              </a:solidFill>
            </a:endParaRPr>
          </a:p>
          <a:p>
            <a:pPr algn="l"/>
            <a:r>
              <a:rPr lang="en-US" sz="1600" b="1" dirty="0" err="1" smtClean="0"/>
              <a:t>JüBo</a:t>
            </a:r>
            <a:r>
              <a:rPr lang="en-US" sz="1600" dirty="0" smtClean="0"/>
              <a:t>: D. </a:t>
            </a:r>
            <a:r>
              <a:rPr lang="en-US" sz="1600" dirty="0" err="1" smtClean="0"/>
              <a:t>Rönchen</a:t>
            </a:r>
            <a:r>
              <a:rPr lang="en-US" sz="1600" dirty="0" smtClean="0"/>
              <a:t>, M. </a:t>
            </a:r>
            <a:r>
              <a:rPr lang="en-US" sz="1600" dirty="0" err="1" smtClean="0"/>
              <a:t>Döring</a:t>
            </a:r>
            <a:endParaRPr lang="en-US" sz="1600" dirty="0" smtClean="0"/>
          </a:p>
          <a:p>
            <a:pPr algn="l"/>
            <a:r>
              <a:rPr lang="en-US" sz="1600" b="1" dirty="0" smtClean="0"/>
              <a:t>SAID</a:t>
            </a:r>
            <a:r>
              <a:rPr lang="en-US" sz="1600" dirty="0" smtClean="0"/>
              <a:t>: R. </a:t>
            </a:r>
            <a:r>
              <a:rPr lang="en-US" sz="1600" dirty="0" err="1" smtClean="0"/>
              <a:t>Workmann</a:t>
            </a:r>
            <a:endParaRPr lang="en-US" sz="1600" dirty="0" smtClean="0"/>
          </a:p>
          <a:p>
            <a:pPr algn="l"/>
            <a:r>
              <a:rPr lang="en-US" sz="1600" b="1" dirty="0" err="1" smtClean="0"/>
              <a:t>BnGa</a:t>
            </a:r>
            <a:r>
              <a:rPr lang="en-US" sz="1600" dirty="0" smtClean="0"/>
              <a:t>: A. </a:t>
            </a:r>
            <a:r>
              <a:rPr lang="en-US" sz="1600" dirty="0" err="1" smtClean="0"/>
              <a:t>Sarantsev</a:t>
            </a:r>
            <a:endParaRPr lang="en-US" sz="1600" dirty="0" smtClean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52458"/>
              </p:ext>
            </p:extLst>
          </p:nvPr>
        </p:nvGraphicFramePr>
        <p:xfrm>
          <a:off x="4270375" y="4785841"/>
          <a:ext cx="38941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1" name="Formel" r:id="rId4" imgW="2844720" imgH="431640" progId="Equation.3">
                  <p:embed/>
                </p:oleObj>
              </mc:Choice>
              <mc:Fallback>
                <p:oleObj name="Formel" r:id="rId4" imgW="284472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75" y="4785841"/>
                        <a:ext cx="3894138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231332" y="5517232"/>
            <a:ext cx="4601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>
                <a:solidFill>
                  <a:schemeClr val="accent2"/>
                </a:solidFill>
              </a:rPr>
              <a:t>Sum over 16 (complex) multipoles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 smtClean="0">
                <a:solidFill>
                  <a:schemeClr val="accent2"/>
                </a:solidFill>
              </a:rPr>
              <a:t>M up to L = 4 </a:t>
            </a:r>
          </a:p>
          <a:p>
            <a:pPr algn="l"/>
            <a:r>
              <a:rPr lang="en-US" sz="1600" dirty="0">
                <a:solidFill>
                  <a:schemeClr val="accent2"/>
                </a:solidFill>
              </a:rPr>
              <a:t>o</a:t>
            </a:r>
            <a:r>
              <a:rPr lang="en-US" sz="1600" dirty="0" smtClean="0">
                <a:solidFill>
                  <a:schemeClr val="accent2"/>
                </a:solidFill>
              </a:rPr>
              <a:t>f their squared difference </a:t>
            </a:r>
          </a:p>
        </p:txBody>
      </p:sp>
    </p:spTree>
    <p:extLst>
      <p:ext uri="{BB962C8B-B14F-4D97-AF65-F5344CB8AC3E}">
        <p14:creationId xmlns:p14="http://schemas.microsoft.com/office/powerpoint/2010/main" val="21389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" y="1196752"/>
            <a:ext cx="685911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921901" y="3861048"/>
            <a:ext cx="29097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u="sng" dirty="0" smtClean="0">
                <a:solidFill>
                  <a:schemeClr val="accent2"/>
                </a:solidFill>
              </a:rPr>
              <a:t>Work together with</a:t>
            </a:r>
            <a:r>
              <a:rPr lang="en-US" sz="1600" dirty="0" smtClean="0">
                <a:solidFill>
                  <a:schemeClr val="accent2"/>
                </a:solidFill>
              </a:rPr>
              <a:t>:</a:t>
            </a:r>
          </a:p>
          <a:p>
            <a:pPr algn="l"/>
            <a:r>
              <a:rPr lang="en-US" sz="1600" b="1" dirty="0" err="1" smtClean="0"/>
              <a:t>JüBo</a:t>
            </a:r>
            <a:r>
              <a:rPr lang="en-US" sz="1600" b="1" dirty="0" smtClean="0"/>
              <a:t>: </a:t>
            </a:r>
            <a:r>
              <a:rPr lang="en-US" sz="1600" dirty="0" smtClean="0"/>
              <a:t>D. </a:t>
            </a:r>
            <a:r>
              <a:rPr lang="en-US" sz="1600" dirty="0" err="1" smtClean="0"/>
              <a:t>Rönchen</a:t>
            </a:r>
            <a:r>
              <a:rPr lang="en-US" sz="1600" dirty="0" smtClean="0"/>
              <a:t>, M. </a:t>
            </a:r>
            <a:r>
              <a:rPr lang="en-US" sz="1600" dirty="0" err="1" smtClean="0"/>
              <a:t>Döring</a:t>
            </a:r>
            <a:endParaRPr lang="en-US" sz="1600" dirty="0" smtClean="0"/>
          </a:p>
          <a:p>
            <a:pPr algn="l"/>
            <a:r>
              <a:rPr lang="en-US" sz="1600" b="1" dirty="0" smtClean="0"/>
              <a:t>SAID: </a:t>
            </a:r>
            <a:r>
              <a:rPr lang="en-US" sz="1600" dirty="0" smtClean="0"/>
              <a:t>R. </a:t>
            </a:r>
            <a:r>
              <a:rPr lang="en-US" sz="1600" dirty="0" err="1" smtClean="0"/>
              <a:t>Workmann</a:t>
            </a:r>
            <a:endParaRPr lang="en-US" sz="1600" dirty="0" smtClean="0"/>
          </a:p>
          <a:p>
            <a:pPr algn="l"/>
            <a:r>
              <a:rPr lang="en-US" sz="1600" b="1" dirty="0" err="1" smtClean="0"/>
              <a:t>BnGa</a:t>
            </a:r>
            <a:r>
              <a:rPr lang="en-US" sz="1600" b="1" dirty="0" smtClean="0"/>
              <a:t>: </a:t>
            </a:r>
            <a:r>
              <a:rPr lang="en-US" sz="1600" dirty="0" smtClean="0"/>
              <a:t>A. </a:t>
            </a:r>
            <a:r>
              <a:rPr lang="en-US" sz="1600" dirty="0" err="1" smtClean="0"/>
              <a:t>Sarantsev</a:t>
            </a:r>
            <a:endParaRPr lang="en-US" sz="1600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92840" y="3060249"/>
            <a:ext cx="295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b="1" dirty="0" smtClean="0">
                <a:solidFill>
                  <a:srgbClr val="C00000"/>
                </a:solidFill>
              </a:rPr>
              <a:t>Clear convergence between </a:t>
            </a:r>
          </a:p>
          <a:p>
            <a:pPr algn="l"/>
            <a:r>
              <a:rPr lang="en-US" sz="1600" b="1" dirty="0" smtClean="0">
                <a:solidFill>
                  <a:srgbClr val="C00000"/>
                </a:solidFill>
              </a:rPr>
              <a:t>different PWA’s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37317" y="5652537"/>
            <a:ext cx="27478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/>
              <a:t>EPJA- publication accepted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45229" y="1844824"/>
            <a:ext cx="2499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smtClean="0"/>
              <a:t>Independent PWA- fits </a:t>
            </a:r>
          </a:p>
          <a:p>
            <a:pPr algn="l"/>
            <a:r>
              <a:rPr lang="en-US" sz="1600" dirty="0" smtClean="0"/>
              <a:t>by </a:t>
            </a:r>
            <a:r>
              <a:rPr lang="en-US" sz="1600" dirty="0" err="1" smtClean="0"/>
              <a:t>BnGa</a:t>
            </a:r>
            <a:r>
              <a:rPr lang="en-US" sz="1600" dirty="0" smtClean="0"/>
              <a:t>, </a:t>
            </a:r>
            <a:r>
              <a:rPr lang="en-US" sz="1600" dirty="0" err="1" smtClean="0"/>
              <a:t>JüBo</a:t>
            </a:r>
            <a:r>
              <a:rPr lang="en-US" sz="1600" dirty="0" smtClean="0"/>
              <a:t> and SAID</a:t>
            </a:r>
          </a:p>
        </p:txBody>
      </p:sp>
    </p:spTree>
    <p:extLst>
      <p:ext uri="{BB962C8B-B14F-4D97-AF65-F5344CB8AC3E}">
        <p14:creationId xmlns:p14="http://schemas.microsoft.com/office/powerpoint/2010/main" val="10709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28650"/>
              </p:ext>
            </p:extLst>
          </p:nvPr>
        </p:nvGraphicFramePr>
        <p:xfrm>
          <a:off x="1639044" y="3580472"/>
          <a:ext cx="6840760" cy="2656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820"/>
                <a:gridCol w="1320377"/>
                <a:gridCol w="1452275"/>
                <a:gridCol w="1188479"/>
                <a:gridCol w="1403809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State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PDG 2010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BnGa</a:t>
                      </a:r>
                      <a:r>
                        <a:rPr lang="de-DE" dirty="0" smtClean="0"/>
                        <a:t> PWA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PDG 2014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 SAID PWA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N(1860) 5/2+</a:t>
                      </a:r>
                    </a:p>
                    <a:p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N(1875) 3/2-</a:t>
                      </a:r>
                    </a:p>
                    <a:p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N(1880) 1/2+</a:t>
                      </a:r>
                    </a:p>
                    <a:p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N(1895)</a:t>
                      </a:r>
                      <a:r>
                        <a:rPr lang="de-DE" baseline="0" dirty="0" smtClean="0">
                          <a:solidFill>
                            <a:srgbClr val="C00000"/>
                          </a:solidFill>
                        </a:rPr>
                        <a:t> 1/2-</a:t>
                      </a:r>
                    </a:p>
                    <a:p>
                      <a:r>
                        <a:rPr lang="de-DE" baseline="0" dirty="0" smtClean="0"/>
                        <a:t>N(1900) 3/2+</a:t>
                      </a:r>
                    </a:p>
                    <a:p>
                      <a:r>
                        <a:rPr lang="de-DE" baseline="0" dirty="0" smtClean="0">
                          <a:solidFill>
                            <a:srgbClr val="C00000"/>
                          </a:solidFill>
                        </a:rPr>
                        <a:t>N(2060) 5/2-</a:t>
                      </a:r>
                    </a:p>
                    <a:p>
                      <a:r>
                        <a:rPr lang="de-DE" baseline="0" dirty="0" smtClean="0">
                          <a:solidFill>
                            <a:srgbClr val="C00000"/>
                          </a:solidFill>
                        </a:rPr>
                        <a:t>N(2150) 3/2-</a:t>
                      </a:r>
                    </a:p>
                    <a:p>
                      <a:r>
                        <a:rPr lang="de-DE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de-DE" dirty="0" smtClean="0"/>
                        <a:t>(1940) 3/2-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**</a:t>
                      </a:r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*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/>
                        <a:t>***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/>
                        <a:t>*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/>
                        <a:t>***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</a:p>
                    <a:p>
                      <a:pPr algn="ctr"/>
                      <a:r>
                        <a:rPr lang="de-DE" dirty="0" smtClean="0"/>
                        <a:t>**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err="1" smtClean="0"/>
                        <a:t>no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evidence</a:t>
                      </a:r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err="1" smtClean="0"/>
                        <a:t>no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evidence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-804883" y="1700808"/>
            <a:ext cx="73404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800" dirty="0" smtClean="0">
                <a:solidFill>
                  <a:srgbClr val="C00000"/>
                </a:solidFill>
              </a:rPr>
              <a:t>                                                    -  </a:t>
            </a:r>
            <a:r>
              <a:rPr lang="de-DE" sz="1800" dirty="0" err="1" smtClean="0">
                <a:solidFill>
                  <a:srgbClr val="C00000"/>
                </a:solidFill>
              </a:rPr>
              <a:t>confirm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known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resonances</a:t>
            </a:r>
            <a:endParaRPr lang="de-DE" sz="1800" dirty="0" smtClean="0">
              <a:solidFill>
                <a:srgbClr val="C00000"/>
              </a:solidFill>
            </a:endParaRPr>
          </a:p>
          <a:p>
            <a:pPr algn="l"/>
            <a:endParaRPr lang="de-DE" sz="800" dirty="0" smtClean="0">
              <a:solidFill>
                <a:srgbClr val="C00000"/>
              </a:solidFill>
            </a:endParaRPr>
          </a:p>
          <a:p>
            <a:pPr algn="l"/>
            <a:r>
              <a:rPr lang="de-DE" sz="1800" dirty="0" smtClean="0">
                <a:solidFill>
                  <a:srgbClr val="C00000"/>
                </a:solidFill>
              </a:rPr>
              <a:t>                                                    -  </a:t>
            </a:r>
            <a:r>
              <a:rPr lang="de-DE" sz="1800" dirty="0" err="1" smtClean="0">
                <a:solidFill>
                  <a:srgbClr val="C00000"/>
                </a:solidFill>
              </a:rPr>
              <a:t>allow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to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search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for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new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resonances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07921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1711052" y="982469"/>
            <a:ext cx="6750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>
                <a:solidFill>
                  <a:srgbClr val="000000"/>
                </a:solidFill>
              </a:rPr>
              <a:t>Multi-channel </a:t>
            </a:r>
            <a:r>
              <a:rPr lang="en-US" sz="1800" dirty="0" smtClean="0">
                <a:solidFill>
                  <a:srgbClr val="000000"/>
                </a:solidFill>
              </a:rPr>
              <a:t>partial </a:t>
            </a:r>
            <a:r>
              <a:rPr lang="en-US" sz="1800" dirty="0">
                <a:solidFill>
                  <a:srgbClr val="000000"/>
                </a:solidFill>
              </a:rPr>
              <a:t>wave analysis, including </a:t>
            </a:r>
            <a:r>
              <a:rPr lang="en-US" sz="1800" dirty="0" smtClean="0">
                <a:solidFill>
                  <a:srgbClr val="000000"/>
                </a:solidFill>
              </a:rPr>
              <a:t>data </a:t>
            </a:r>
            <a:r>
              <a:rPr lang="en-US" sz="1800" dirty="0">
                <a:solidFill>
                  <a:srgbClr val="000000"/>
                </a:solidFill>
              </a:rPr>
              <a:t>from </a:t>
            </a:r>
            <a:endParaRPr lang="en-US" sz="1800" dirty="0" smtClean="0">
              <a:solidFill>
                <a:srgbClr val="000000"/>
              </a:solidFill>
            </a:endParaRP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CLAS at </a:t>
            </a:r>
            <a:r>
              <a:rPr lang="en-US" sz="1800" dirty="0" err="1" smtClean="0">
                <a:solidFill>
                  <a:srgbClr val="000000"/>
                </a:solidFill>
              </a:rPr>
              <a:t>Jlab</a:t>
            </a:r>
            <a:r>
              <a:rPr lang="en-US" sz="1800" dirty="0" smtClean="0">
                <a:solidFill>
                  <a:srgbClr val="000000"/>
                </a:solidFill>
              </a:rPr>
              <a:t>, CB at ELSA, CB at MAMI </a:t>
            </a:r>
            <a:r>
              <a:rPr lang="en-US" sz="1800" dirty="0">
                <a:solidFill>
                  <a:srgbClr val="000000"/>
                </a:solidFill>
              </a:rPr>
              <a:t>and other labs               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1495028" y="1126902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828879" y="2494637"/>
            <a:ext cx="65069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1800" dirty="0" smtClean="0"/>
              <a:t>Results from meson- </a:t>
            </a:r>
            <a:r>
              <a:rPr lang="en-US" sz="1800" dirty="0" err="1" smtClean="0"/>
              <a:t>photoproduction</a:t>
            </a:r>
            <a:r>
              <a:rPr lang="en-US" sz="1800" dirty="0" smtClean="0"/>
              <a:t> do now enter the PDG  </a:t>
            </a:r>
          </a:p>
          <a:p>
            <a:pPr algn="l">
              <a:defRPr/>
            </a:pPr>
            <a:r>
              <a:rPr lang="en-US" sz="1800" dirty="0" smtClean="0"/>
              <a:t>and determine the properties of baryon resonances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540847" y="263907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93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1701872"/>
            <a:ext cx="7615707" cy="511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15913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Polarization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57948" y="836712"/>
            <a:ext cx="4222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de-DE" sz="1600" u="sng" dirty="0" smtClean="0">
                <a:solidFill>
                  <a:srgbClr val="000000"/>
                </a:solidFill>
              </a:rPr>
              <a:t>Status </a:t>
            </a:r>
            <a:r>
              <a:rPr lang="en-US" altLang="de-DE" sz="1600" u="sng" dirty="0">
                <a:solidFill>
                  <a:srgbClr val="000000"/>
                </a:solidFill>
              </a:rPr>
              <a:t>on </a:t>
            </a:r>
            <a:r>
              <a:rPr lang="en-US" altLang="de-DE" sz="1600" u="sng" dirty="0" smtClean="0">
                <a:solidFill>
                  <a:srgbClr val="000000"/>
                </a:solidFill>
              </a:rPr>
              <a:t>nucleon-resonances (PDG 2014)</a:t>
            </a:r>
            <a:r>
              <a:rPr lang="en-US" altLang="de-DE" sz="1600" dirty="0" smtClean="0">
                <a:solidFill>
                  <a:srgbClr val="000000"/>
                </a:solidFill>
              </a:rPr>
              <a:t> :</a:t>
            </a: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(Isospin I = 1/2)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51412" y="1146230"/>
            <a:ext cx="18277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3300"/>
                </a:solidFill>
              </a:rPr>
              <a:t>____</a:t>
            </a:r>
            <a:r>
              <a:rPr lang="en-US" sz="1600" b="1" dirty="0" smtClean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PDG 2014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51412" y="692696"/>
            <a:ext cx="18277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 smtClean="0"/>
              <a:t>____</a:t>
            </a:r>
            <a:r>
              <a:rPr lang="en-US" sz="1600" b="1" dirty="0" smtClean="0">
                <a:solidFill>
                  <a:srgbClr val="3366FF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PDG 2010 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831732" y="3348281"/>
            <a:ext cx="17812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New states have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been found  </a:t>
            </a:r>
          </a:p>
        </p:txBody>
      </p:sp>
    </p:spTree>
    <p:extLst>
      <p:ext uri="{BB962C8B-B14F-4D97-AF65-F5344CB8AC3E}">
        <p14:creationId xmlns:p14="http://schemas.microsoft.com/office/powerpoint/2010/main" val="18734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0" y="188641"/>
            <a:ext cx="9902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681746" y="1124744"/>
            <a:ext cx="8892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P</a:t>
            </a:r>
            <a:r>
              <a:rPr lang="en-US" sz="1800" dirty="0" smtClean="0"/>
              <a:t>recise </a:t>
            </a:r>
            <a:r>
              <a:rPr lang="en-US" sz="1800" dirty="0"/>
              <a:t>double polarization </a:t>
            </a:r>
            <a:r>
              <a:rPr lang="en-US" sz="1800" dirty="0" smtClean="0"/>
              <a:t>data are coming out now from </a:t>
            </a:r>
            <a:r>
              <a:rPr lang="en-US" sz="1800" dirty="0" smtClean="0">
                <a:solidFill>
                  <a:srgbClr val="C00000"/>
                </a:solidFill>
              </a:rPr>
              <a:t>ELSA, </a:t>
            </a:r>
            <a:r>
              <a:rPr lang="en-US" sz="1800" dirty="0" err="1" smtClean="0">
                <a:solidFill>
                  <a:srgbClr val="C00000"/>
                </a:solidFill>
              </a:rPr>
              <a:t>Jlab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/>
              <a:t>and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MAMI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57350" name="Text Box 11"/>
          <p:cNvSpPr txBox="1">
            <a:spLocks noChangeArrowheads="1"/>
          </p:cNvSpPr>
          <p:nvPr/>
        </p:nvSpPr>
        <p:spPr bwMode="auto">
          <a:xfrm>
            <a:off x="681748" y="2915652"/>
            <a:ext cx="5410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Impact of the new polarization data, for example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7351" name="Oval 12"/>
          <p:cNvSpPr>
            <a:spLocks noChangeArrowheads="1"/>
          </p:cNvSpPr>
          <p:nvPr/>
        </p:nvSpPr>
        <p:spPr bwMode="auto">
          <a:xfrm>
            <a:off x="630946" y="3060115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7352" name="Oval 13"/>
          <p:cNvSpPr>
            <a:spLocks noChangeArrowheads="1"/>
          </p:cNvSpPr>
          <p:nvPr/>
        </p:nvSpPr>
        <p:spPr bwMode="auto">
          <a:xfrm>
            <a:off x="630946" y="1268760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5735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182511"/>
              </p:ext>
            </p:extLst>
          </p:nvPr>
        </p:nvGraphicFramePr>
        <p:xfrm>
          <a:off x="6031532" y="2924944"/>
          <a:ext cx="11128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98" name="Formel" r:id="rId4" imgW="812520" imgH="228600" progId="Equation.3">
                  <p:embed/>
                </p:oleObj>
              </mc:Choice>
              <mc:Fallback>
                <p:oleObj name="Formel" r:id="rId4" imgW="812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1532" y="2924944"/>
                        <a:ext cx="1112838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1732" y="4284581"/>
            <a:ext cx="4803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In the high W-mass region the final states 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30946" y="4429044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135002" y="3284984"/>
            <a:ext cx="6529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2"/>
                </a:solidFill>
              </a:rPr>
              <a:t>the new polarization data </a:t>
            </a:r>
            <a:r>
              <a:rPr lang="en-US" sz="1600" dirty="0" smtClean="0">
                <a:solidFill>
                  <a:srgbClr val="C00000"/>
                </a:solidFill>
              </a:rPr>
              <a:t>constrain</a:t>
            </a:r>
            <a:r>
              <a:rPr lang="en-US" sz="1600" dirty="0" smtClean="0">
                <a:solidFill>
                  <a:schemeClr val="accent2"/>
                </a:solidFill>
              </a:rPr>
              <a:t> the possible </a:t>
            </a:r>
            <a:r>
              <a:rPr lang="en-US" sz="1600" dirty="0" err="1" smtClean="0">
                <a:solidFill>
                  <a:schemeClr val="accent2"/>
                </a:solidFill>
              </a:rPr>
              <a:t>multipole</a:t>
            </a:r>
            <a:r>
              <a:rPr lang="en-US" sz="1600" dirty="0" smtClean="0">
                <a:solidFill>
                  <a:schemeClr val="accent2"/>
                </a:solidFill>
              </a:rPr>
              <a:t> solutions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135005" y="4026550"/>
            <a:ext cx="293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23961" y="4653136"/>
            <a:ext cx="49007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the necessary precision in the data is still missing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30728" y="1844824"/>
            <a:ext cx="6933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full angular coverage and </a:t>
            </a:r>
            <a:r>
              <a:rPr lang="en-US" sz="1600" dirty="0" smtClean="0">
                <a:solidFill>
                  <a:srgbClr val="C00000"/>
                </a:solidFill>
              </a:rPr>
              <a:t>precision</a:t>
            </a:r>
            <a:r>
              <a:rPr lang="en-US" sz="1600" dirty="0" smtClean="0">
                <a:solidFill>
                  <a:schemeClr val="accent6"/>
                </a:solidFill>
              </a:rPr>
              <a:t> is important to find </a:t>
            </a:r>
            <a:r>
              <a:rPr lang="en-US" sz="1600" dirty="0" smtClean="0">
                <a:solidFill>
                  <a:srgbClr val="C00000"/>
                </a:solidFill>
              </a:rPr>
              <a:t>high spin </a:t>
            </a:r>
            <a:r>
              <a:rPr lang="en-US" sz="1600" dirty="0" smtClean="0">
                <a:solidFill>
                  <a:schemeClr val="accent6"/>
                </a:solidFill>
              </a:rPr>
              <a:t>states  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130728" y="1506270"/>
            <a:ext cx="65569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polarization observables are essential to get </a:t>
            </a:r>
            <a:r>
              <a:rPr lang="en-US" sz="1600" dirty="0" smtClean="0">
                <a:solidFill>
                  <a:srgbClr val="C00000"/>
                </a:solidFill>
              </a:rPr>
              <a:t>unique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PWA- solution  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34988" y="2204864"/>
            <a:ext cx="35809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different final states are important  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134988" y="3594502"/>
            <a:ext cx="4443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2"/>
                </a:solidFill>
              </a:rPr>
              <a:t>truncated partial wave analysis are possible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239444" y="4283804"/>
            <a:ext cx="4439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800" dirty="0" smtClean="0">
                <a:latin typeface="Times New Roman" pitchFamily="18" charset="0"/>
              </a:rPr>
              <a:t>p </a:t>
            </a:r>
            <a:r>
              <a:rPr lang="de-DE" sz="1800" dirty="0" smtClean="0">
                <a:latin typeface="Symbol" pitchFamily="18" charset="2"/>
              </a:rPr>
              <a:t>h , </a:t>
            </a:r>
            <a:r>
              <a:rPr lang="de-DE" sz="1800" dirty="0" smtClean="0">
                <a:latin typeface="Times New Roman" pitchFamily="18" charset="0"/>
              </a:rPr>
              <a:t>p </a:t>
            </a:r>
            <a:r>
              <a:rPr lang="de-DE" sz="1800" dirty="0" smtClean="0">
                <a:latin typeface="Symbol" pitchFamily="18" charset="2"/>
              </a:rPr>
              <a:t>h</a:t>
            </a:r>
            <a:r>
              <a:rPr lang="de-DE" sz="1800" dirty="0" smtClean="0">
                <a:latin typeface="Times New Roman" pitchFamily="18" charset="0"/>
              </a:rPr>
              <a:t>‘  </a:t>
            </a:r>
            <a:r>
              <a:rPr lang="de-DE" sz="1800" dirty="0" err="1" smtClean="0">
                <a:latin typeface="Times New Roman" pitchFamily="18" charset="0"/>
              </a:rPr>
              <a:t>and</a:t>
            </a:r>
            <a:r>
              <a:rPr lang="de-DE" sz="1800" dirty="0">
                <a:latin typeface="Times New Roman" pitchFamily="18" charset="0"/>
              </a:rPr>
              <a:t> K</a:t>
            </a:r>
            <a:r>
              <a:rPr lang="de-DE" sz="1800" baseline="30000" dirty="0">
                <a:latin typeface="Times New Roman" pitchFamily="18" charset="0"/>
              </a:rPr>
              <a:t>+</a:t>
            </a:r>
            <a:r>
              <a:rPr lang="de-DE" sz="1800" dirty="0">
                <a:latin typeface="Times New Roman" pitchFamily="18" charset="0"/>
              </a:rPr>
              <a:t> </a:t>
            </a:r>
            <a:r>
              <a:rPr lang="de-DE" sz="1800" dirty="0" smtClean="0">
                <a:latin typeface="Symbol" pitchFamily="18" charset="2"/>
              </a:rPr>
              <a:t>L , </a:t>
            </a:r>
            <a:r>
              <a:rPr lang="de-DE" sz="1800" dirty="0" smtClean="0">
                <a:latin typeface="Times New Roman" pitchFamily="18" charset="0"/>
              </a:rPr>
              <a:t>K</a:t>
            </a:r>
            <a:r>
              <a:rPr lang="de-DE" sz="1800" baseline="30000" dirty="0">
                <a:latin typeface="Times New Roman" pitchFamily="18" charset="0"/>
              </a:rPr>
              <a:t>+</a:t>
            </a:r>
            <a:r>
              <a:rPr lang="de-DE" sz="1800" dirty="0">
                <a:latin typeface="Times New Roman" pitchFamily="18" charset="0"/>
              </a:rPr>
              <a:t> </a:t>
            </a:r>
            <a:r>
              <a:rPr lang="de-DE" sz="1800" dirty="0">
                <a:latin typeface="Symbol" pitchFamily="18" charset="2"/>
              </a:rPr>
              <a:t>S</a:t>
            </a:r>
            <a:r>
              <a:rPr lang="de-DE" sz="1800" baseline="30000" dirty="0">
                <a:latin typeface="Symbol" pitchFamily="18" charset="2"/>
              </a:rPr>
              <a:t>0</a:t>
            </a:r>
            <a:r>
              <a:rPr lang="de-DE" sz="1800" dirty="0" smtClean="0">
                <a:latin typeface="Times New Roman" pitchFamily="18" charset="0"/>
              </a:rPr>
              <a:t> will </a:t>
            </a:r>
            <a:r>
              <a:rPr lang="de-DE" sz="1800" dirty="0" err="1" smtClean="0">
                <a:latin typeface="Times New Roman" pitchFamily="18" charset="0"/>
              </a:rPr>
              <a:t>be</a:t>
            </a:r>
            <a:r>
              <a:rPr lang="de-DE" sz="1800" dirty="0" smtClean="0">
                <a:latin typeface="Times New Roman" pitchFamily="18" charset="0"/>
              </a:rPr>
              <a:t> </a:t>
            </a:r>
            <a:r>
              <a:rPr lang="de-DE" sz="1800" dirty="0" err="1" smtClean="0">
                <a:latin typeface="Times New Roman" pitchFamily="18" charset="0"/>
              </a:rPr>
              <a:t>important</a:t>
            </a:r>
            <a:r>
              <a:rPr lang="de-DE" sz="1800" dirty="0" smtClean="0">
                <a:latin typeface="Symbol" pitchFamily="18" charset="2"/>
              </a:rPr>
              <a:t> 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73389" y="5301208"/>
            <a:ext cx="7648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New polarization </a:t>
            </a:r>
            <a:r>
              <a:rPr lang="en-US" sz="1800" dirty="0" smtClean="0"/>
              <a:t>data have to be analyzed by the different PWA groups</a:t>
            </a:r>
            <a:endParaRPr lang="en-US" sz="1800" baseline="30000" dirty="0"/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705124" y="5446646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134988" y="6186790"/>
            <a:ext cx="7951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reduce systematic error and model dependence of resonance parameter extraction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134988" y="5805264"/>
            <a:ext cx="6330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3399FF"/>
                </a:solidFill>
              </a:rPr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better agreement in the energy dependence of the </a:t>
            </a:r>
            <a:r>
              <a:rPr lang="en-US" sz="1600" dirty="0">
                <a:solidFill>
                  <a:schemeClr val="accent6"/>
                </a:solidFill>
              </a:rPr>
              <a:t>p</a:t>
            </a:r>
            <a:r>
              <a:rPr lang="en-US" sz="1600" dirty="0" smtClean="0">
                <a:solidFill>
                  <a:schemeClr val="accent6"/>
                </a:solidFill>
              </a:rPr>
              <a:t>artial waves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140968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your attention  </a:t>
            </a:r>
            <a:endParaRPr lang="en-US" sz="3200" b="1" baseline="300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54" name="Picture 2" descr="F:\KHuK\KHuK_01_2015\Bilder\_DSC6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32656"/>
            <a:ext cx="4104456" cy="27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F:\KHuK\KHuK_01_2015\Bilder\_DSC6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60" y="325873"/>
            <a:ext cx="3960440" cy="27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F:\KHuK\KHuK_01_2015\Bilder\_DSC6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3" y="3922089"/>
            <a:ext cx="4137803" cy="275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F:\KHuK\KHuK_01_2015\Bilder\_DSC67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61" y="3922088"/>
            <a:ext cx="4128384" cy="27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958850"/>
            <a:ext cx="71882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350963" y="5949950"/>
            <a:ext cx="2735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800" dirty="0">
                <a:solidFill>
                  <a:srgbClr val="000000"/>
                </a:solidFill>
              </a:rPr>
              <a:t> </a:t>
            </a:r>
            <a:r>
              <a:rPr lang="en-US" altLang="de-DE" sz="1800" dirty="0" smtClean="0">
                <a:solidFill>
                  <a:srgbClr val="000000"/>
                </a:solidFill>
              </a:rPr>
              <a:t>CBELSA/TAPS  </a:t>
            </a:r>
            <a:r>
              <a:rPr lang="en-US" altLang="de-DE" sz="1800" dirty="0">
                <a:solidFill>
                  <a:srgbClr val="000000"/>
                </a:solidFill>
              </a:rPr>
              <a:t>Set-Up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6175375" y="5949950"/>
            <a:ext cx="2111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800">
                <a:solidFill>
                  <a:srgbClr val="000000"/>
                </a:solidFill>
              </a:rPr>
              <a:t> BGO-OD  Set-Up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817825" y="6402814"/>
            <a:ext cx="301204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Talk:  H. </a:t>
            </a:r>
            <a:r>
              <a:rPr lang="en-US" sz="1600" dirty="0" err="1" smtClean="0">
                <a:solidFill>
                  <a:srgbClr val="000000"/>
                </a:solidFill>
              </a:rPr>
              <a:t>Schmieden</a:t>
            </a:r>
            <a:r>
              <a:rPr lang="en-US" sz="1600" dirty="0" smtClean="0">
                <a:solidFill>
                  <a:srgbClr val="000000"/>
                </a:solidFill>
              </a:rPr>
              <a:t> B1 Project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116632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Experiments at ELSA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2" name="Text Box 4"/>
          <p:cNvSpPr txBox="1">
            <a:spLocks noChangeArrowheads="1"/>
          </p:cNvSpPr>
          <p:nvPr/>
        </p:nvSpPr>
        <p:spPr bwMode="auto">
          <a:xfrm>
            <a:off x="1354150" y="115913"/>
            <a:ext cx="745646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 with 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PWA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219" name="Object 5"/>
          <p:cNvGraphicFramePr>
            <a:graphicFrameLocks noChangeAspect="1"/>
          </p:cNvGraphicFramePr>
          <p:nvPr/>
        </p:nvGraphicFramePr>
        <p:xfrm>
          <a:off x="3627438" y="874739"/>
          <a:ext cx="17494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285" name="Formel" r:id="rId4" imgW="1016000" imgH="241300" progId="Equation.3">
                  <p:embed/>
                </p:oleObj>
              </mc:Choice>
              <mc:Fallback>
                <p:oleObj name="Formel" r:id="rId4" imgW="1016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38" y="874739"/>
                        <a:ext cx="17494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Oval 6"/>
          <p:cNvSpPr>
            <a:spLocks noChangeArrowheads="1"/>
          </p:cNvSpPr>
          <p:nvPr/>
        </p:nvSpPr>
        <p:spPr bwMode="auto">
          <a:xfrm>
            <a:off x="990600" y="207486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269411" y="1916113"/>
            <a:ext cx="337462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altLang="de-DE" sz="1600" dirty="0">
                <a:solidFill>
                  <a:srgbClr val="C00000"/>
                </a:solidFill>
              </a:rPr>
              <a:t>- threshold  until  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altLang="de-DE" sz="1600" baseline="30000" dirty="0">
                <a:solidFill>
                  <a:srgbClr val="C00000"/>
                </a:solidFill>
                <a:latin typeface="Symbol" pitchFamily="18" charset="2"/>
              </a:rPr>
              <a:t>+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(1232)</a:t>
            </a:r>
            <a:r>
              <a:rPr lang="en-US" altLang="de-DE" sz="1600" dirty="0">
                <a:solidFill>
                  <a:srgbClr val="C00000"/>
                </a:solidFill>
              </a:rPr>
              <a:t>- region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26876" y="1412875"/>
            <a:ext cx="980586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</a:rPr>
              <a:t>8</a:t>
            </a:r>
            <a:r>
              <a:rPr lang="en-US" altLang="de-DE" sz="1600" dirty="0"/>
              <a:t> well chosen </a:t>
            </a:r>
            <a:r>
              <a:rPr lang="en-US" altLang="de-DE" sz="1600" dirty="0" smtClean="0"/>
              <a:t>observables </a:t>
            </a:r>
            <a:r>
              <a:rPr lang="en-US" altLang="de-DE" sz="1600" dirty="0"/>
              <a:t>have to be measured  to determine the production amplitudes (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1</a:t>
            </a:r>
            <a:r>
              <a:rPr lang="en-US" altLang="de-DE" sz="1600" dirty="0">
                <a:solidFill>
                  <a:schemeClr val="accent2"/>
                </a:solidFill>
              </a:rPr>
              <a:t>,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2</a:t>
            </a:r>
            <a:r>
              <a:rPr lang="en-US" altLang="de-DE" sz="1600" dirty="0">
                <a:solidFill>
                  <a:schemeClr val="accent2"/>
                </a:solidFill>
              </a:rPr>
              <a:t>,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3</a:t>
            </a:r>
            <a:r>
              <a:rPr lang="en-US" altLang="de-DE" sz="1600" dirty="0"/>
              <a:t> and 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4</a:t>
            </a:r>
            <a:r>
              <a:rPr lang="en-US" altLang="de-DE" sz="1600" dirty="0"/>
              <a:t>)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1787541" y="2347913"/>
            <a:ext cx="222526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u="sng" dirty="0">
                <a:solidFill>
                  <a:schemeClr val="accent6"/>
                </a:solidFill>
              </a:rPr>
              <a:t>additional constraints: </a:t>
            </a:r>
            <a:endParaRPr lang="en-US" altLang="de-DE" sz="1600" u="sng" baseline="-25000" dirty="0">
              <a:solidFill>
                <a:schemeClr val="accent6"/>
              </a:solidFill>
            </a:endParaRPr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2530491" y="3213100"/>
            <a:ext cx="270174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(b) Fermi- Watson theorem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9228" name="Object 16"/>
          <p:cNvGraphicFramePr>
            <a:graphicFrameLocks noChangeAspect="1"/>
          </p:cNvGraphicFramePr>
          <p:nvPr/>
        </p:nvGraphicFramePr>
        <p:xfrm>
          <a:off x="3382963" y="3613154"/>
          <a:ext cx="156845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286" name="Formel" r:id="rId6" imgW="1002865" imgH="190417" progId="Equation.3">
                  <p:embed/>
                </p:oleObj>
              </mc:Choice>
              <mc:Fallback>
                <p:oleObj name="Formel" r:id="rId6" imgW="1002865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3613154"/>
                        <a:ext cx="156845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7"/>
          <p:cNvGraphicFramePr>
            <a:graphicFrameLocks noChangeAspect="1"/>
          </p:cNvGraphicFramePr>
          <p:nvPr/>
        </p:nvGraphicFramePr>
        <p:xfrm>
          <a:off x="3444875" y="3940175"/>
          <a:ext cx="15065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287" name="Formel" r:id="rId8" imgW="1016000" imgH="190500" progId="Equation.3">
                  <p:embed/>
                </p:oleObj>
              </mc:Choice>
              <mc:Fallback>
                <p:oleObj name="Formel" r:id="rId8" imgW="1016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5" y="3940175"/>
                        <a:ext cx="1506538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5554676" y="3597283"/>
            <a:ext cx="303478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same I, J in the final state</a:t>
            </a:r>
          </a:p>
          <a:p>
            <a:pPr algn="l">
              <a:buFont typeface="Symbol" pitchFamily="18" charset="2"/>
              <a:buNone/>
            </a:pPr>
            <a:r>
              <a:rPr lang="en-US" altLang="de-DE" sz="1600"/>
              <a:t>        same scattering phase </a:t>
            </a:r>
            <a:r>
              <a:rPr lang="en-US" altLang="de-DE" sz="1600">
                <a:latin typeface="Symbol" pitchFamily="18" charset="2"/>
              </a:rPr>
              <a:t>d</a:t>
            </a:r>
            <a:r>
              <a:rPr lang="en-US" altLang="de-DE" sz="1600" baseline="-25000"/>
              <a:t>IJ</a:t>
            </a:r>
            <a:r>
              <a:rPr lang="en-US" altLang="de-DE" sz="1600"/>
              <a:t>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1495439" y="4387850"/>
            <a:ext cx="487131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u="sng" dirty="0">
                <a:solidFill>
                  <a:schemeClr val="accent2"/>
                </a:solidFill>
              </a:rPr>
              <a:t>two 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observables </a:t>
            </a:r>
            <a:r>
              <a:rPr lang="en-US" altLang="de-DE" sz="1600" u="sng" dirty="0">
                <a:solidFill>
                  <a:schemeClr val="accent2"/>
                </a:solidFill>
              </a:rPr>
              <a:t>sufficient for “complete data base”</a:t>
            </a:r>
            <a:r>
              <a:rPr lang="en-US" altLang="de-DE" sz="1600" dirty="0"/>
              <a:t>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32" name="Line 20"/>
          <p:cNvSpPr>
            <a:spLocks noChangeShapeType="1"/>
          </p:cNvSpPr>
          <p:nvPr/>
        </p:nvSpPr>
        <p:spPr bwMode="auto">
          <a:xfrm>
            <a:off x="5816614" y="40052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33" name="Text Box 21"/>
          <p:cNvSpPr txBox="1">
            <a:spLocks noChangeArrowheads="1"/>
          </p:cNvSpPr>
          <p:nvPr/>
        </p:nvSpPr>
        <p:spPr bwMode="auto">
          <a:xfrm>
            <a:off x="2200276" y="4721225"/>
            <a:ext cx="32939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differential cross section :   d</a:t>
            </a:r>
            <a:r>
              <a:rPr lang="en-US" altLang="de-DE" sz="1600">
                <a:latin typeface="Symbol" pitchFamily="18" charset="2"/>
              </a:rPr>
              <a:t>s/</a:t>
            </a:r>
            <a:r>
              <a:rPr lang="en-US" altLang="de-DE" sz="1600"/>
              <a:t>d</a:t>
            </a:r>
            <a:r>
              <a:rPr lang="en-US" altLang="de-DE" sz="1600">
                <a:latin typeface="Symbol" pitchFamily="18" charset="2"/>
              </a:rPr>
              <a:t>W</a:t>
            </a:r>
            <a:r>
              <a:rPr lang="en-US" altLang="de-DE" sz="1600"/>
              <a:t>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auto">
          <a:xfrm>
            <a:off x="2819403" y="5033963"/>
            <a:ext cx="222847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beam asymmetry :    </a:t>
            </a:r>
            <a:r>
              <a:rPr lang="en-US" altLang="de-DE" sz="1600">
                <a:latin typeface="Symbol" pitchFamily="18" charset="2"/>
              </a:rPr>
              <a:t>S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530490" y="2732088"/>
            <a:ext cx="483521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(a) s- and p- wave </a:t>
            </a:r>
            <a:r>
              <a:rPr lang="en-US" altLang="de-DE" sz="1600" dirty="0" smtClean="0"/>
              <a:t>approximation    truncated PWA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2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0" y="188913"/>
            <a:ext cx="8847138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1" y="107975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Partial waves for the P</a:t>
            </a:r>
            <a:r>
              <a:rPr lang="en-US" sz="3200" b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(1232)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52413"/>
            <a:ext cx="990282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Resonance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Parameter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the P</a:t>
            </a:r>
            <a:r>
              <a:rPr lang="en-US" sz="3200" b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(1232) 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46400" y="1052736"/>
            <a:ext cx="7436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800" dirty="0"/>
              <a:t> </a:t>
            </a:r>
            <a:r>
              <a:rPr lang="en-US" altLang="de-DE" sz="1800" dirty="0" smtClean="0"/>
              <a:t>electromagnetic transition moments and E2/M1 ratio at W = 1232 MeV</a:t>
            </a:r>
            <a:endParaRPr lang="en-US" altLang="de-DE" sz="1800" dirty="0"/>
          </a:p>
        </p:txBody>
      </p:sp>
      <p:sp>
        <p:nvSpPr>
          <p:cNvPr id="4" name="Oval 17"/>
          <p:cNvSpPr>
            <a:spLocks noChangeArrowheads="1"/>
          </p:cNvSpPr>
          <p:nvPr/>
        </p:nvSpPr>
        <p:spPr bwMode="auto">
          <a:xfrm>
            <a:off x="774948" y="1205135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53409" y="3645024"/>
            <a:ext cx="5283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800" dirty="0"/>
              <a:t> </a:t>
            </a:r>
            <a:r>
              <a:rPr lang="en-US" altLang="de-DE" sz="1800" dirty="0" smtClean="0"/>
              <a:t>pole position and residues at </a:t>
            </a:r>
            <a:r>
              <a:rPr lang="en-US" altLang="de-DE" sz="1800" dirty="0" err="1" smtClean="0"/>
              <a:t>Wpole</a:t>
            </a:r>
            <a:r>
              <a:rPr lang="en-US" altLang="de-DE" sz="1800" dirty="0" smtClean="0"/>
              <a:t> = M</a:t>
            </a:r>
            <a:r>
              <a:rPr lang="en-US" altLang="de-DE" sz="1800" baseline="-25000" dirty="0" smtClean="0"/>
              <a:t>R</a:t>
            </a:r>
            <a:r>
              <a:rPr lang="en-US" altLang="de-DE" sz="1800" dirty="0" smtClean="0"/>
              <a:t> – </a:t>
            </a:r>
            <a:r>
              <a:rPr lang="en-US" altLang="de-DE" sz="1800" dirty="0" err="1" smtClean="0"/>
              <a:t>i</a:t>
            </a:r>
            <a:r>
              <a:rPr lang="en-US" altLang="de-DE" sz="1800" dirty="0" smtClean="0"/>
              <a:t>/2 </a:t>
            </a:r>
            <a:r>
              <a:rPr lang="en-US" altLang="de-DE" sz="1800" dirty="0" smtClean="0">
                <a:latin typeface="Symbol" panose="05050102010706020507" pitchFamily="18" charset="2"/>
              </a:rPr>
              <a:t>G</a:t>
            </a:r>
            <a:r>
              <a:rPr lang="en-US" altLang="de-DE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altLang="de-DE" sz="1800" baseline="-25000" dirty="0">
              <a:latin typeface="Symbol" panose="05050102010706020507" pitchFamily="18" charset="2"/>
            </a:endParaRPr>
          </a:p>
        </p:txBody>
      </p:sp>
      <p:sp>
        <p:nvSpPr>
          <p:cNvPr id="7" name="Oval 17"/>
          <p:cNvSpPr>
            <a:spLocks noChangeArrowheads="1"/>
          </p:cNvSpPr>
          <p:nvPr/>
        </p:nvSpPr>
        <p:spPr bwMode="auto">
          <a:xfrm>
            <a:off x="781401" y="379742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84107"/>
              </p:ext>
            </p:extLst>
          </p:nvPr>
        </p:nvGraphicFramePr>
        <p:xfrm>
          <a:off x="2675214" y="2924944"/>
          <a:ext cx="350678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2" name="Formel" r:id="rId3" imgW="1854000" imgH="241200" progId="Equation.3">
                  <p:embed/>
                </p:oleObj>
              </mc:Choice>
              <mc:Fallback>
                <p:oleObj name="Formel" r:id="rId3" imgW="185400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5214" y="2924944"/>
                        <a:ext cx="3506787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242318"/>
              </p:ext>
            </p:extLst>
          </p:nvPr>
        </p:nvGraphicFramePr>
        <p:xfrm>
          <a:off x="1933529" y="1462256"/>
          <a:ext cx="4392613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3" name="Formel" r:id="rId5" imgW="2323800" imgH="393480" progId="Equation.3">
                  <p:embed/>
                </p:oleObj>
              </mc:Choice>
              <mc:Fallback>
                <p:oleObj name="Formel" r:id="rId5" imgW="2323800" imgH="39348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29" y="1462256"/>
                        <a:ext cx="4392613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566673"/>
              </p:ext>
            </p:extLst>
          </p:nvPr>
        </p:nvGraphicFramePr>
        <p:xfrm>
          <a:off x="2651922" y="2276872"/>
          <a:ext cx="25939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4" name="Formel" r:id="rId7" imgW="1371600" imgH="228600" progId="Equation.3">
                  <p:embed/>
                </p:oleObj>
              </mc:Choice>
              <mc:Fallback>
                <p:oleObj name="Formel" r:id="rId7" imgW="1371600" imgH="22860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922" y="2276872"/>
                        <a:ext cx="25939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4838571" y="6093296"/>
            <a:ext cx="50093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1400" b="1" dirty="0" smtClean="0">
                <a:solidFill>
                  <a:srgbClr val="000000"/>
                </a:solidFill>
              </a:rPr>
              <a:t>MAMI:</a:t>
            </a:r>
          </a:p>
          <a:p>
            <a:pPr algn="l"/>
            <a:r>
              <a:rPr lang="de-DE" altLang="de-DE" sz="1400" dirty="0" smtClean="0">
                <a:solidFill>
                  <a:srgbClr val="000000"/>
                </a:solidFill>
              </a:rPr>
              <a:t>O</a:t>
            </a:r>
            <a:r>
              <a:rPr lang="de-DE" altLang="de-DE" sz="1400" dirty="0">
                <a:solidFill>
                  <a:srgbClr val="000000"/>
                </a:solidFill>
              </a:rPr>
              <a:t>. </a:t>
            </a:r>
            <a:r>
              <a:rPr lang="de-DE" altLang="de-DE" sz="1400" dirty="0" err="1">
                <a:solidFill>
                  <a:srgbClr val="000000"/>
                </a:solidFill>
              </a:rPr>
              <a:t>Hanstein</a:t>
            </a:r>
            <a:r>
              <a:rPr lang="de-DE" altLang="de-DE" sz="1400" dirty="0">
                <a:solidFill>
                  <a:srgbClr val="000000"/>
                </a:solidFill>
              </a:rPr>
              <a:t>, D. Drechsel, </a:t>
            </a:r>
            <a:r>
              <a:rPr lang="de-DE" altLang="de-DE" sz="1400" dirty="0" err="1">
                <a:solidFill>
                  <a:srgbClr val="000000"/>
                </a:solidFill>
              </a:rPr>
              <a:t>and</a:t>
            </a:r>
            <a:r>
              <a:rPr lang="de-DE" altLang="de-DE" sz="1400" dirty="0">
                <a:solidFill>
                  <a:srgbClr val="000000"/>
                </a:solidFill>
              </a:rPr>
              <a:t> L. </a:t>
            </a:r>
            <a:r>
              <a:rPr lang="de-DE" altLang="de-DE" sz="1400" dirty="0" err="1">
                <a:solidFill>
                  <a:srgbClr val="000000"/>
                </a:solidFill>
              </a:rPr>
              <a:t>Tiator</a:t>
            </a:r>
            <a:r>
              <a:rPr lang="de-DE" altLang="de-DE" sz="1400" dirty="0">
                <a:solidFill>
                  <a:srgbClr val="000000"/>
                </a:solidFill>
              </a:rPr>
              <a:t>  </a:t>
            </a:r>
            <a:r>
              <a:rPr lang="de-DE" altLang="de-DE" sz="1400" dirty="0" smtClean="0">
                <a:solidFill>
                  <a:srgbClr val="000000"/>
                </a:solidFill>
              </a:rPr>
              <a:t>PL. B </a:t>
            </a:r>
            <a:r>
              <a:rPr lang="de-DE" altLang="de-DE" sz="1400" dirty="0">
                <a:solidFill>
                  <a:srgbClr val="000000"/>
                </a:solidFill>
              </a:rPr>
              <a:t>385, 45 (1996)</a:t>
            </a:r>
          </a:p>
          <a:p>
            <a:pPr algn="l"/>
            <a:r>
              <a:rPr lang="de-DE" altLang="de-DE" sz="1400" dirty="0">
                <a:solidFill>
                  <a:srgbClr val="000000"/>
                </a:solidFill>
              </a:rPr>
              <a:t>R.B. </a:t>
            </a:r>
            <a:r>
              <a:rPr lang="de-DE" altLang="de-DE" sz="1400" dirty="0" err="1">
                <a:solidFill>
                  <a:srgbClr val="000000"/>
                </a:solidFill>
              </a:rPr>
              <a:t>and</a:t>
            </a:r>
            <a:r>
              <a:rPr lang="de-DE" altLang="de-DE" sz="1400" dirty="0">
                <a:solidFill>
                  <a:srgbClr val="000000"/>
                </a:solidFill>
              </a:rPr>
              <a:t> H.P. Krahn </a:t>
            </a:r>
            <a:r>
              <a:rPr lang="de-DE" altLang="de-DE" sz="1400" dirty="0" smtClean="0">
                <a:solidFill>
                  <a:srgbClr val="000000"/>
                </a:solidFill>
              </a:rPr>
              <a:t>PRL </a:t>
            </a:r>
            <a:r>
              <a:rPr lang="de-DE" altLang="de-DE" sz="1400" dirty="0">
                <a:solidFill>
                  <a:srgbClr val="000000"/>
                </a:solidFill>
              </a:rPr>
              <a:t>78, 606 (1997</a:t>
            </a:r>
            <a:r>
              <a:rPr lang="de-DE" altLang="de-DE" sz="1400" dirty="0" smtClean="0">
                <a:solidFill>
                  <a:srgbClr val="000000"/>
                </a:solidFill>
              </a:rPr>
              <a:t>)</a:t>
            </a:r>
            <a:endParaRPr lang="de-DE" altLang="de-DE" sz="1400" dirty="0">
              <a:solidFill>
                <a:srgbClr val="000000"/>
              </a:solidFill>
            </a:endParaRP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126876" y="6074712"/>
            <a:ext cx="4198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1400" b="1" dirty="0" smtClean="0">
                <a:solidFill>
                  <a:srgbClr val="000000"/>
                </a:solidFill>
              </a:rPr>
              <a:t>LEGS:</a:t>
            </a:r>
          </a:p>
          <a:p>
            <a:pPr algn="l"/>
            <a:r>
              <a:rPr lang="de-DE" altLang="de-DE" sz="1400" dirty="0" smtClean="0">
                <a:solidFill>
                  <a:srgbClr val="000000"/>
                </a:solidFill>
              </a:rPr>
              <a:t>G.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Blanpied</a:t>
            </a:r>
            <a:r>
              <a:rPr lang="de-DE" altLang="de-DE" sz="1400" dirty="0" smtClean="0">
                <a:solidFill>
                  <a:srgbClr val="000000"/>
                </a:solidFill>
              </a:rPr>
              <a:t>.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and</a:t>
            </a:r>
            <a:r>
              <a:rPr lang="de-DE" altLang="de-DE" sz="1400" dirty="0" smtClean="0">
                <a:solidFill>
                  <a:srgbClr val="000000"/>
                </a:solidFill>
              </a:rPr>
              <a:t> A.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Sandorfi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smtClean="0">
                <a:solidFill>
                  <a:srgbClr val="000000"/>
                </a:solidFill>
              </a:rPr>
              <a:t> PRL 79, 4337 </a:t>
            </a:r>
            <a:r>
              <a:rPr lang="de-DE" altLang="de-DE" sz="1400" dirty="0">
                <a:solidFill>
                  <a:srgbClr val="000000"/>
                </a:solidFill>
              </a:rPr>
              <a:t>(1997</a:t>
            </a:r>
            <a:r>
              <a:rPr lang="de-DE" altLang="de-DE" sz="1400" dirty="0" smtClean="0">
                <a:solidFill>
                  <a:srgbClr val="000000"/>
                </a:solidFill>
              </a:rPr>
              <a:t>)</a:t>
            </a:r>
            <a:endParaRPr lang="de-DE" altLang="de-DE" sz="1400" dirty="0">
              <a:solidFill>
                <a:srgbClr val="000000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32528"/>
              </p:ext>
            </p:extLst>
          </p:nvPr>
        </p:nvGraphicFramePr>
        <p:xfrm>
          <a:off x="2653609" y="4127991"/>
          <a:ext cx="249713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5" name="Formel" r:id="rId9" imgW="1320480" imgH="215640" progId="Equation.3">
                  <p:embed/>
                </p:oleObj>
              </mc:Choice>
              <mc:Fallback>
                <p:oleObj name="Formel" r:id="rId9" imgW="1320480" imgH="21564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609" y="4127991"/>
                        <a:ext cx="249713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65491"/>
              </p:ext>
            </p:extLst>
          </p:nvPr>
        </p:nvGraphicFramePr>
        <p:xfrm>
          <a:off x="2820520" y="4725144"/>
          <a:ext cx="216217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6" name="Formel" r:id="rId11" imgW="1143000" imgH="215640" progId="Equation.3">
                  <p:embed/>
                </p:oleObj>
              </mc:Choice>
              <mc:Fallback>
                <p:oleObj name="Formel" r:id="rId11" imgW="1143000" imgH="21564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520" y="4725144"/>
                        <a:ext cx="2162175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247689"/>
              </p:ext>
            </p:extLst>
          </p:nvPr>
        </p:nvGraphicFramePr>
        <p:xfrm>
          <a:off x="2310879" y="5229200"/>
          <a:ext cx="3576637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7" name="Formel" r:id="rId13" imgW="1892160" imgH="419040" progId="Equation.3">
                  <p:embed/>
                </p:oleObj>
              </mc:Choice>
              <mc:Fallback>
                <p:oleObj name="Formel" r:id="rId13" imgW="1892160" imgH="41904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879" y="5229200"/>
                        <a:ext cx="3576637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9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2" name="Text Box 4"/>
          <p:cNvSpPr txBox="1">
            <a:spLocks noChangeArrowheads="1"/>
          </p:cNvSpPr>
          <p:nvPr/>
        </p:nvSpPr>
        <p:spPr bwMode="auto">
          <a:xfrm>
            <a:off x="1" y="115913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 with 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PWA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219" name="Object 5"/>
          <p:cNvGraphicFramePr>
            <a:graphicFrameLocks noChangeAspect="1"/>
          </p:cNvGraphicFramePr>
          <p:nvPr/>
        </p:nvGraphicFramePr>
        <p:xfrm>
          <a:off x="3627438" y="874739"/>
          <a:ext cx="17494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2" name="Formel" r:id="rId4" imgW="1016000" imgH="241300" progId="Equation.3">
                  <p:embed/>
                </p:oleObj>
              </mc:Choice>
              <mc:Fallback>
                <p:oleObj name="Formel" r:id="rId4" imgW="10160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38" y="874739"/>
                        <a:ext cx="17494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Oval 6"/>
          <p:cNvSpPr>
            <a:spLocks noChangeArrowheads="1"/>
          </p:cNvSpPr>
          <p:nvPr/>
        </p:nvSpPr>
        <p:spPr bwMode="auto">
          <a:xfrm>
            <a:off x="990600" y="207486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269411" y="1916113"/>
            <a:ext cx="337462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altLang="de-DE" sz="1600" dirty="0">
                <a:solidFill>
                  <a:srgbClr val="C00000"/>
                </a:solidFill>
              </a:rPr>
              <a:t>- threshold  until  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altLang="de-DE" sz="1600" baseline="30000" dirty="0">
                <a:solidFill>
                  <a:srgbClr val="C00000"/>
                </a:solidFill>
                <a:latin typeface="Symbol" pitchFamily="18" charset="2"/>
              </a:rPr>
              <a:t>+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(1232)</a:t>
            </a:r>
            <a:r>
              <a:rPr lang="en-US" altLang="de-DE" sz="1600" dirty="0">
                <a:solidFill>
                  <a:srgbClr val="C00000"/>
                </a:solidFill>
              </a:rPr>
              <a:t>- region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26876" y="1412875"/>
            <a:ext cx="980586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</a:rPr>
              <a:t>8</a:t>
            </a:r>
            <a:r>
              <a:rPr lang="en-US" altLang="de-DE" sz="1600" dirty="0"/>
              <a:t> well chosen </a:t>
            </a:r>
            <a:r>
              <a:rPr lang="en-US" altLang="de-DE" sz="1600" dirty="0" smtClean="0"/>
              <a:t>observables </a:t>
            </a:r>
            <a:r>
              <a:rPr lang="en-US" altLang="de-DE" sz="1600" dirty="0"/>
              <a:t>have to be measured  to determine the production amplitudes (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1</a:t>
            </a:r>
            <a:r>
              <a:rPr lang="en-US" altLang="de-DE" sz="1600" dirty="0">
                <a:solidFill>
                  <a:schemeClr val="accent2"/>
                </a:solidFill>
              </a:rPr>
              <a:t>,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2</a:t>
            </a:r>
            <a:r>
              <a:rPr lang="en-US" altLang="de-DE" sz="1600" dirty="0">
                <a:solidFill>
                  <a:schemeClr val="accent2"/>
                </a:solidFill>
              </a:rPr>
              <a:t>,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3</a:t>
            </a:r>
            <a:r>
              <a:rPr lang="en-US" altLang="de-DE" sz="1600" dirty="0"/>
              <a:t> and 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4</a:t>
            </a:r>
            <a:r>
              <a:rPr lang="en-US" altLang="de-DE" sz="1600" dirty="0"/>
              <a:t>)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23" name="Oval 11"/>
          <p:cNvSpPr>
            <a:spLocks noChangeArrowheads="1"/>
          </p:cNvSpPr>
          <p:nvPr/>
        </p:nvSpPr>
        <p:spPr bwMode="auto">
          <a:xfrm>
            <a:off x="990600" y="5699125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1324237" y="5540375"/>
            <a:ext cx="205214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</a:rPr>
              <a:t>above 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pp</a:t>
            </a:r>
            <a:r>
              <a:rPr lang="en-US" altLang="de-DE" sz="1600" dirty="0">
                <a:solidFill>
                  <a:srgbClr val="C00000"/>
                </a:solidFill>
              </a:rPr>
              <a:t>- threshold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1787541" y="2347913"/>
            <a:ext cx="222526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u="sng" dirty="0">
                <a:solidFill>
                  <a:schemeClr val="accent6"/>
                </a:solidFill>
              </a:rPr>
              <a:t>additional constraints: </a:t>
            </a:r>
            <a:endParaRPr lang="en-US" altLang="de-DE" sz="1600" u="sng" baseline="-25000" dirty="0">
              <a:solidFill>
                <a:schemeClr val="accent6"/>
              </a:solidFill>
            </a:endParaRPr>
          </a:p>
        </p:txBody>
      </p: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2530490" y="2732088"/>
            <a:ext cx="483521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(a) s- and p- wave </a:t>
            </a:r>
            <a:r>
              <a:rPr lang="en-US" altLang="de-DE" sz="1600" dirty="0" smtClean="0"/>
              <a:t>approximation    truncated PWA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2530491" y="3213100"/>
            <a:ext cx="270174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(b) Fermi- Watson theorem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graphicFrame>
        <p:nvGraphicFramePr>
          <p:cNvPr id="9228" name="Object 16"/>
          <p:cNvGraphicFramePr>
            <a:graphicFrameLocks noChangeAspect="1"/>
          </p:cNvGraphicFramePr>
          <p:nvPr/>
        </p:nvGraphicFramePr>
        <p:xfrm>
          <a:off x="3382963" y="3613154"/>
          <a:ext cx="156845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" name="Formel" r:id="rId6" imgW="1002865" imgH="190417" progId="Equation.3">
                  <p:embed/>
                </p:oleObj>
              </mc:Choice>
              <mc:Fallback>
                <p:oleObj name="Formel" r:id="rId6" imgW="1002865" imgH="190417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3613154"/>
                        <a:ext cx="156845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7"/>
          <p:cNvGraphicFramePr>
            <a:graphicFrameLocks noChangeAspect="1"/>
          </p:cNvGraphicFramePr>
          <p:nvPr/>
        </p:nvGraphicFramePr>
        <p:xfrm>
          <a:off x="3444875" y="3940175"/>
          <a:ext cx="15065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" name="Formel" r:id="rId8" imgW="1016000" imgH="190500" progId="Equation.3">
                  <p:embed/>
                </p:oleObj>
              </mc:Choice>
              <mc:Fallback>
                <p:oleObj name="Formel" r:id="rId8" imgW="1016000" imgH="1905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5" y="3940175"/>
                        <a:ext cx="1506538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5554676" y="3597283"/>
            <a:ext cx="303478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same I, J in the final state</a:t>
            </a:r>
          </a:p>
          <a:p>
            <a:pPr algn="l">
              <a:buFont typeface="Symbol" pitchFamily="18" charset="2"/>
              <a:buNone/>
            </a:pPr>
            <a:r>
              <a:rPr lang="en-US" altLang="de-DE" sz="1600"/>
              <a:t>        same scattering phase </a:t>
            </a:r>
            <a:r>
              <a:rPr lang="en-US" altLang="de-DE" sz="1600">
                <a:latin typeface="Symbol" pitchFamily="18" charset="2"/>
              </a:rPr>
              <a:t>d</a:t>
            </a:r>
            <a:r>
              <a:rPr lang="en-US" altLang="de-DE" sz="1600" baseline="-25000"/>
              <a:t>IJ</a:t>
            </a:r>
            <a:r>
              <a:rPr lang="en-US" altLang="de-DE" sz="1600"/>
              <a:t>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1495439" y="4387850"/>
            <a:ext cx="487131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u="sng" dirty="0">
                <a:solidFill>
                  <a:schemeClr val="accent2"/>
                </a:solidFill>
              </a:rPr>
              <a:t>two 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observables </a:t>
            </a:r>
            <a:r>
              <a:rPr lang="en-US" altLang="de-DE" sz="1600" u="sng" dirty="0">
                <a:solidFill>
                  <a:schemeClr val="accent2"/>
                </a:solidFill>
              </a:rPr>
              <a:t>sufficient for “complete data base”</a:t>
            </a:r>
            <a:r>
              <a:rPr lang="en-US" altLang="de-DE" sz="1600" dirty="0"/>
              <a:t>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32" name="Line 20"/>
          <p:cNvSpPr>
            <a:spLocks noChangeShapeType="1"/>
          </p:cNvSpPr>
          <p:nvPr/>
        </p:nvSpPr>
        <p:spPr bwMode="auto">
          <a:xfrm>
            <a:off x="5816614" y="40052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33" name="Text Box 21"/>
          <p:cNvSpPr txBox="1">
            <a:spLocks noChangeArrowheads="1"/>
          </p:cNvSpPr>
          <p:nvPr/>
        </p:nvSpPr>
        <p:spPr bwMode="auto">
          <a:xfrm>
            <a:off x="2200276" y="4721225"/>
            <a:ext cx="32939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differential cross section :   d</a:t>
            </a:r>
            <a:r>
              <a:rPr lang="en-US" altLang="de-DE" sz="1600">
                <a:latin typeface="Symbol" pitchFamily="18" charset="2"/>
              </a:rPr>
              <a:t>s/</a:t>
            </a:r>
            <a:r>
              <a:rPr lang="en-US" altLang="de-DE" sz="1600"/>
              <a:t>d</a:t>
            </a:r>
            <a:r>
              <a:rPr lang="en-US" altLang="de-DE" sz="1600">
                <a:latin typeface="Symbol" pitchFamily="18" charset="2"/>
              </a:rPr>
              <a:t>W</a:t>
            </a:r>
            <a:r>
              <a:rPr lang="en-US" altLang="de-DE" sz="1600"/>
              <a:t>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auto">
          <a:xfrm>
            <a:off x="2819403" y="5033963"/>
            <a:ext cx="222847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beam asymmetry :    </a:t>
            </a:r>
            <a:r>
              <a:rPr lang="en-US" altLang="de-DE" sz="1600">
                <a:latin typeface="Symbol" pitchFamily="18" charset="2"/>
              </a:rPr>
              <a:t>S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5" name="Text Box 23"/>
          <p:cNvSpPr txBox="1">
            <a:spLocks noChangeArrowheads="1"/>
          </p:cNvSpPr>
          <p:nvPr/>
        </p:nvSpPr>
        <p:spPr bwMode="auto">
          <a:xfrm>
            <a:off x="2359040" y="5877272"/>
            <a:ext cx="425345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-</a:t>
            </a:r>
            <a:r>
              <a:rPr lang="en-US" altLang="de-DE" sz="1600" dirty="0" smtClean="0"/>
              <a:t>  Fermi- </a:t>
            </a:r>
            <a:r>
              <a:rPr lang="en-US" altLang="de-DE" sz="1600" dirty="0"/>
              <a:t>Watson theorem not valid any more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36" name="Text Box 24"/>
          <p:cNvSpPr txBox="1">
            <a:spLocks noChangeArrowheads="1"/>
          </p:cNvSpPr>
          <p:nvPr/>
        </p:nvSpPr>
        <p:spPr bwMode="auto">
          <a:xfrm>
            <a:off x="2373313" y="6166197"/>
            <a:ext cx="596667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-</a:t>
            </a:r>
            <a:r>
              <a:rPr lang="en-US" altLang="de-DE" sz="1600" dirty="0" smtClean="0"/>
              <a:t>  More </a:t>
            </a:r>
            <a:r>
              <a:rPr lang="en-US" altLang="de-DE" sz="1600" dirty="0"/>
              <a:t>observable needed to get a unique partial wave solution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359124" y="6452666"/>
            <a:ext cx="613633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- </a:t>
            </a:r>
            <a:r>
              <a:rPr lang="en-US" altLang="de-DE" sz="1600" dirty="0" smtClean="0"/>
              <a:t> Different final states are important -&gt; coupled PWA are essential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2882"/>
            <a:ext cx="657225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11" name="Text Box 15"/>
          <p:cNvSpPr txBox="1">
            <a:spLocks noChangeArrowheads="1"/>
          </p:cNvSpPr>
          <p:nvPr/>
        </p:nvSpPr>
        <p:spPr bwMode="auto">
          <a:xfrm>
            <a:off x="-1" y="115914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Experimental program for N*</a:t>
            </a:r>
          </a:p>
        </p:txBody>
      </p:sp>
      <p:sp>
        <p:nvSpPr>
          <p:cNvPr id="5124" name="Oval 16"/>
          <p:cNvSpPr>
            <a:spLocks noChangeArrowheads="1"/>
          </p:cNvSpPr>
          <p:nvPr/>
        </p:nvSpPr>
        <p:spPr bwMode="auto">
          <a:xfrm>
            <a:off x="1711325" y="118586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078" name="Text Box 17"/>
          <p:cNvSpPr txBox="1">
            <a:spLocks noChangeArrowheads="1"/>
          </p:cNvSpPr>
          <p:nvPr/>
        </p:nvSpPr>
        <p:spPr bwMode="auto">
          <a:xfrm>
            <a:off x="1880659" y="1050925"/>
            <a:ext cx="6205010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defTabSz="449263">
              <a:buFont typeface="Symbol" pitchFamily="18" charset="2"/>
              <a:buNone/>
              <a:defRPr/>
            </a:pPr>
            <a:r>
              <a:rPr lang="en-US" sz="1600" dirty="0"/>
              <a:t>Precision data for different final states (</a:t>
            </a:r>
            <a:r>
              <a:rPr lang="en-US" sz="1600" dirty="0">
                <a:latin typeface="Times New Roman" pitchFamily="18" charset="0"/>
              </a:rPr>
              <a:t>p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0</a:t>
            </a:r>
            <a:r>
              <a:rPr lang="en-US" sz="1600" dirty="0">
                <a:latin typeface="Symbol" pitchFamily="18" charset="2"/>
              </a:rPr>
              <a:t>, </a:t>
            </a:r>
            <a:r>
              <a:rPr lang="en-US" sz="1600" dirty="0" err="1">
                <a:latin typeface="+mj-lt"/>
              </a:rPr>
              <a:t>n</a:t>
            </a:r>
            <a:r>
              <a:rPr lang="en-US" sz="1600" dirty="0" err="1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+</a:t>
            </a:r>
            <a:r>
              <a:rPr lang="en-US" sz="1600" dirty="0">
                <a:latin typeface="Symbol" pitchFamily="18" charset="2"/>
              </a:rPr>
              <a:t>,</a:t>
            </a:r>
            <a:r>
              <a:rPr lang="en-US" sz="1600" dirty="0">
                <a:latin typeface="Times New Roman" pitchFamily="18" charset="0"/>
              </a:rPr>
              <a:t> p</a:t>
            </a:r>
            <a:r>
              <a:rPr lang="en-US" sz="1600" dirty="0">
                <a:latin typeface="Symbol" pitchFamily="18" charset="2"/>
              </a:rPr>
              <a:t>h</a:t>
            </a:r>
            <a:r>
              <a:rPr lang="en-US" sz="1600" dirty="0">
                <a:latin typeface="Times New Roman" pitchFamily="18" charset="0"/>
              </a:rPr>
              <a:t> , K</a:t>
            </a:r>
            <a:r>
              <a:rPr lang="en-US" sz="1600" baseline="30000" dirty="0">
                <a:latin typeface="Times New Roman" pitchFamily="18" charset="0"/>
              </a:rPr>
              <a:t>+</a:t>
            </a:r>
            <a:r>
              <a:rPr lang="en-US" sz="1600" dirty="0">
                <a:latin typeface="Symbol" pitchFamily="18" charset="2"/>
              </a:rPr>
              <a:t>L</a:t>
            </a:r>
            <a:r>
              <a:rPr lang="en-US" sz="1600" dirty="0"/>
              <a:t>, </a:t>
            </a:r>
            <a:r>
              <a:rPr lang="en-US" sz="1600" dirty="0">
                <a:latin typeface="Times New Roman" pitchFamily="18" charset="0"/>
              </a:rPr>
              <a:t>p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0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0</a:t>
            </a:r>
            <a:r>
              <a:rPr lang="en-US" sz="1600" dirty="0"/>
              <a:t>....)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5126" name="Text Box 18"/>
          <p:cNvSpPr txBox="1">
            <a:spLocks noChangeArrowheads="1"/>
          </p:cNvSpPr>
          <p:nvPr/>
        </p:nvSpPr>
        <p:spPr bwMode="auto">
          <a:xfrm>
            <a:off x="674927" y="692150"/>
            <a:ext cx="407622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u="sng" dirty="0"/>
              <a:t>Common effort at </a:t>
            </a:r>
            <a:r>
              <a:rPr lang="en-US" altLang="de-DE" sz="1600" u="sng" dirty="0">
                <a:solidFill>
                  <a:schemeClr val="accent2"/>
                </a:solidFill>
              </a:rPr>
              <a:t>ELSA, </a:t>
            </a:r>
            <a:r>
              <a:rPr lang="en-US" altLang="de-DE" sz="1600" u="sng" dirty="0" err="1">
                <a:solidFill>
                  <a:schemeClr val="accent2"/>
                </a:solidFill>
              </a:rPr>
              <a:t>JLab</a:t>
            </a:r>
            <a:r>
              <a:rPr lang="en-US" altLang="de-DE" sz="1600" u="sng" dirty="0">
                <a:solidFill>
                  <a:schemeClr val="accent2"/>
                </a:solidFill>
              </a:rPr>
              <a:t> </a:t>
            </a:r>
            <a:r>
              <a:rPr lang="en-US" altLang="de-DE" sz="1600" u="sng" dirty="0"/>
              <a:t>and</a:t>
            </a:r>
            <a:r>
              <a:rPr lang="en-US" altLang="de-DE" sz="1600" u="sng" dirty="0">
                <a:solidFill>
                  <a:schemeClr val="accent2"/>
                </a:solidFill>
              </a:rPr>
              <a:t> 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MAMI</a:t>
            </a:r>
            <a:r>
              <a:rPr lang="en-US" altLang="de-DE" sz="1600" dirty="0" smtClean="0"/>
              <a:t>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5127" name="Oval 19"/>
          <p:cNvSpPr>
            <a:spLocks noChangeArrowheads="1"/>
          </p:cNvSpPr>
          <p:nvPr/>
        </p:nvSpPr>
        <p:spPr bwMode="auto">
          <a:xfrm flipV="1">
            <a:off x="1712913" y="1555750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1931988" y="1435102"/>
            <a:ext cx="4724348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Polarization experiments (beam, target and recoil)</a:t>
            </a:r>
          </a:p>
          <a:p>
            <a:pPr algn="l">
              <a:buFont typeface="Symbol" pitchFamily="18" charset="2"/>
              <a:buNone/>
            </a:pPr>
            <a:r>
              <a:rPr lang="en-US" altLang="de-DE" sz="1600" dirty="0"/>
              <a:t>      “complete data base”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129" name="Object 21"/>
          <p:cNvGraphicFramePr>
            <a:graphicFrameLocks noChangeAspect="1"/>
          </p:cNvGraphicFramePr>
          <p:nvPr/>
        </p:nvGraphicFramePr>
        <p:xfrm>
          <a:off x="7035800" y="3340100"/>
          <a:ext cx="1155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" name="Formel" r:id="rId5" imgW="723586" imgH="190417" progId="Equation.3">
                  <p:embed/>
                </p:oleObj>
              </mc:Choice>
              <mc:Fallback>
                <p:oleObj name="Formel" r:id="rId5" imgW="723586" imgH="190417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5800" y="3340100"/>
                        <a:ext cx="11557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22"/>
          <p:cNvSpPr txBox="1">
            <a:spLocks noChangeArrowheads="1"/>
          </p:cNvSpPr>
          <p:nvPr/>
        </p:nvSpPr>
        <p:spPr bwMode="auto">
          <a:xfrm>
            <a:off x="6850213" y="4005263"/>
            <a:ext cx="2073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latin typeface="Symbol" pitchFamily="18" charset="2"/>
              </a:rPr>
              <a:t>g + </a:t>
            </a:r>
            <a:r>
              <a:rPr lang="de-DE" altLang="de-DE" sz="1800">
                <a:latin typeface="Times New Roman" pitchFamily="18" charset="0"/>
              </a:rPr>
              <a:t>p</a:t>
            </a:r>
            <a:r>
              <a:rPr lang="de-DE" altLang="de-DE" sz="1800">
                <a:latin typeface="Symbol" pitchFamily="18" charset="2"/>
              </a:rPr>
              <a:t> -&gt; </a:t>
            </a:r>
            <a:r>
              <a:rPr lang="de-DE" altLang="de-DE" sz="1800">
                <a:latin typeface="Times New Roman" pitchFamily="18" charset="0"/>
              </a:rPr>
              <a:t>p + </a:t>
            </a:r>
            <a:r>
              <a:rPr lang="de-DE" altLang="de-DE" sz="1800">
                <a:latin typeface="Symbol" pitchFamily="18" charset="2"/>
              </a:rPr>
              <a:t>p</a:t>
            </a:r>
            <a:r>
              <a:rPr lang="de-DE" altLang="de-DE" sz="1800" baseline="30000">
                <a:latin typeface="Symbol" pitchFamily="18" charset="2"/>
              </a:rPr>
              <a:t>- </a:t>
            </a:r>
            <a:r>
              <a:rPr lang="de-DE" altLang="de-DE" sz="1800">
                <a:latin typeface="Times New Roman" pitchFamily="18" charset="0"/>
              </a:rPr>
              <a:t>+</a:t>
            </a:r>
            <a:r>
              <a:rPr lang="de-DE" altLang="de-DE" sz="1800">
                <a:latin typeface="Symbol" pitchFamily="18" charset="2"/>
              </a:rPr>
              <a:t> p</a:t>
            </a:r>
            <a:r>
              <a:rPr lang="de-DE" altLang="de-DE" sz="1800" baseline="30000">
                <a:latin typeface="Symbol" pitchFamily="18" charset="2"/>
              </a:rPr>
              <a:t>+</a:t>
            </a:r>
            <a:r>
              <a:rPr lang="de-DE" altLang="de-DE" sz="1800">
                <a:latin typeface="Symbol" pitchFamily="18" charset="2"/>
              </a:rPr>
              <a:t> </a:t>
            </a:r>
          </a:p>
        </p:txBody>
      </p:sp>
      <p:sp>
        <p:nvSpPr>
          <p:cNvPr id="5131" name="Text Box 23"/>
          <p:cNvSpPr txBox="1">
            <a:spLocks noChangeArrowheads="1"/>
          </p:cNvSpPr>
          <p:nvPr/>
        </p:nvSpPr>
        <p:spPr bwMode="auto">
          <a:xfrm>
            <a:off x="6883598" y="5013326"/>
            <a:ext cx="2060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p + 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p</a:t>
            </a:r>
            <a:r>
              <a:rPr lang="de-DE" altLang="de-DE" sz="1800" baseline="30000">
                <a:solidFill>
                  <a:srgbClr val="FF3300"/>
                </a:solidFill>
                <a:latin typeface="Symbol" pitchFamily="18" charset="2"/>
              </a:rPr>
              <a:t>0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 p</a:t>
            </a:r>
            <a:r>
              <a:rPr lang="de-DE" altLang="de-DE" sz="1800" baseline="30000">
                <a:solidFill>
                  <a:srgbClr val="FF3300"/>
                </a:solidFill>
                <a:latin typeface="Symbol" pitchFamily="18" charset="2"/>
              </a:rPr>
              <a:t>0</a:t>
            </a:r>
            <a:r>
              <a:rPr lang="de-DE" altLang="de-DE" sz="1800">
                <a:solidFill>
                  <a:srgbClr val="000000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5132" name="Text Box 24"/>
          <p:cNvSpPr txBox="1">
            <a:spLocks noChangeArrowheads="1"/>
          </p:cNvSpPr>
          <p:nvPr/>
        </p:nvSpPr>
        <p:spPr bwMode="auto">
          <a:xfrm>
            <a:off x="6887263" y="5373688"/>
            <a:ext cx="163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 + 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de-DE" altLang="de-DE" sz="1800" baseline="30000">
                <a:solidFill>
                  <a:schemeClr val="accent2"/>
                </a:solidFill>
                <a:latin typeface="Symbol" pitchFamily="18" charset="2"/>
              </a:rPr>
              <a:t>0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5133" name="Text Box 25"/>
          <p:cNvSpPr txBox="1">
            <a:spLocks noChangeArrowheads="1"/>
          </p:cNvSpPr>
          <p:nvPr/>
        </p:nvSpPr>
        <p:spPr bwMode="auto">
          <a:xfrm>
            <a:off x="6922498" y="6015038"/>
            <a:ext cx="1566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 + 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h </a:t>
            </a:r>
          </a:p>
        </p:txBody>
      </p:sp>
      <p:sp>
        <p:nvSpPr>
          <p:cNvPr id="5134" name="Text Box 26"/>
          <p:cNvSpPr txBox="1">
            <a:spLocks noChangeArrowheads="1"/>
          </p:cNvSpPr>
          <p:nvPr/>
        </p:nvSpPr>
        <p:spPr bwMode="auto">
          <a:xfrm>
            <a:off x="6909052" y="5727701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K</a:t>
            </a:r>
            <a:r>
              <a:rPr lang="de-DE" altLang="de-DE" sz="1800" baseline="30000">
                <a:solidFill>
                  <a:srgbClr val="0099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 + </a:t>
            </a:r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L </a:t>
            </a:r>
          </a:p>
        </p:txBody>
      </p:sp>
      <p:sp>
        <p:nvSpPr>
          <p:cNvPr id="5135" name="Oval 19"/>
          <p:cNvSpPr>
            <a:spLocks noChangeArrowheads="1"/>
          </p:cNvSpPr>
          <p:nvPr/>
        </p:nvSpPr>
        <p:spPr bwMode="auto">
          <a:xfrm flipV="1">
            <a:off x="1711325" y="2130425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930400" y="2009776"/>
            <a:ext cx="428692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To constrain PWA  </a:t>
            </a:r>
            <a:r>
              <a:rPr lang="en-US" altLang="de-DE" sz="1600" dirty="0">
                <a:latin typeface="Symbol" pitchFamily="18" charset="2"/>
              </a:rPr>
              <a:t>-&gt;   </a:t>
            </a:r>
            <a:r>
              <a:rPr lang="en-US" altLang="de-DE" sz="1600" dirty="0"/>
              <a:t>unique PWA solution 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sz="3600" b="0" i="0" u="none" strike="noStrike" cap="none" normalizeH="0" baseline="0" smtClean="0">
            <a:ln>
              <a:noFill/>
            </a:ln>
            <a:solidFill>
              <a:srgbClr val="66FF33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sz="3600" b="0" i="0" u="none" strike="noStrike" cap="none" normalizeH="0" baseline="0" smtClean="0">
            <a:ln>
              <a:noFill/>
            </a:ln>
            <a:solidFill>
              <a:srgbClr val="66FF33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2843</Words>
  <Application>Microsoft Office PowerPoint</Application>
  <PresentationFormat>Benutzerdefiniert</PresentationFormat>
  <Paragraphs>573</Paragraphs>
  <Slides>49</Slides>
  <Notes>11</Notes>
  <HiddenSlides>0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4" baseType="lpstr">
      <vt:lpstr>Standarddesign</vt:lpstr>
      <vt:lpstr>1_Standarddesign</vt:lpstr>
      <vt:lpstr>Custom Design</vt:lpstr>
      <vt:lpstr>3_Standarddesign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duns</dc:creator>
  <cp:lastModifiedBy>rbeck</cp:lastModifiedBy>
  <cp:revision>1033</cp:revision>
  <cp:lastPrinted>2016-05-29T08:20:42Z</cp:lastPrinted>
  <dcterms:created xsi:type="dcterms:W3CDTF">1999-05-18T18:37:44Z</dcterms:created>
  <dcterms:modified xsi:type="dcterms:W3CDTF">2016-07-28T23:30:06Z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70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Christian.Zeitnitz@Uni-Mainz.de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I:\Talks\Samstag\HTML</vt:lpwstr>
  </property>
</Properties>
</file>