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 id="2147483698" r:id="rId5"/>
    <p:sldMasterId id="2147483710" r:id="rId6"/>
    <p:sldMasterId id="2147483722" r:id="rId7"/>
    <p:sldMasterId id="2147483737" r:id="rId8"/>
    <p:sldMasterId id="2147483749" r:id="rId9"/>
    <p:sldMasterId id="2147483761" r:id="rId10"/>
  </p:sldMasterIdLst>
  <p:notesMasterIdLst>
    <p:notesMasterId r:id="rId74"/>
  </p:notesMasterIdLst>
  <p:sldIdLst>
    <p:sldId id="257" r:id="rId11"/>
    <p:sldId id="311" r:id="rId12"/>
    <p:sldId id="264" r:id="rId13"/>
    <p:sldId id="308" r:id="rId14"/>
    <p:sldId id="265" r:id="rId15"/>
    <p:sldId id="267" r:id="rId16"/>
    <p:sldId id="268" r:id="rId17"/>
    <p:sldId id="269" r:id="rId18"/>
    <p:sldId id="258" r:id="rId19"/>
    <p:sldId id="259" r:id="rId20"/>
    <p:sldId id="260" r:id="rId21"/>
    <p:sldId id="261" r:id="rId22"/>
    <p:sldId id="310" r:id="rId23"/>
    <p:sldId id="263" r:id="rId24"/>
    <p:sldId id="339" r:id="rId25"/>
    <p:sldId id="272" r:id="rId26"/>
    <p:sldId id="297" r:id="rId27"/>
    <p:sldId id="299" r:id="rId28"/>
    <p:sldId id="344" r:id="rId29"/>
    <p:sldId id="321" r:id="rId30"/>
    <p:sldId id="360" r:id="rId31"/>
    <p:sldId id="337" r:id="rId32"/>
    <p:sldId id="338" r:id="rId33"/>
    <p:sldId id="361" r:id="rId34"/>
    <p:sldId id="335" r:id="rId35"/>
    <p:sldId id="336" r:id="rId36"/>
    <p:sldId id="340" r:id="rId37"/>
    <p:sldId id="350" r:id="rId38"/>
    <p:sldId id="345" r:id="rId39"/>
    <p:sldId id="346" r:id="rId40"/>
    <p:sldId id="347" r:id="rId41"/>
    <p:sldId id="348" r:id="rId42"/>
    <p:sldId id="349" r:id="rId43"/>
    <p:sldId id="341" r:id="rId44"/>
    <p:sldId id="322" r:id="rId45"/>
    <p:sldId id="325" r:id="rId46"/>
    <p:sldId id="326" r:id="rId47"/>
    <p:sldId id="327" r:id="rId48"/>
    <p:sldId id="329" r:id="rId49"/>
    <p:sldId id="330" r:id="rId50"/>
    <p:sldId id="331" r:id="rId51"/>
    <p:sldId id="332" r:id="rId52"/>
    <p:sldId id="351" r:id="rId53"/>
    <p:sldId id="352" r:id="rId54"/>
    <p:sldId id="353" r:id="rId55"/>
    <p:sldId id="354" r:id="rId56"/>
    <p:sldId id="355" r:id="rId57"/>
    <p:sldId id="356" r:id="rId58"/>
    <p:sldId id="357" r:id="rId59"/>
    <p:sldId id="358" r:id="rId60"/>
    <p:sldId id="359" r:id="rId61"/>
    <p:sldId id="342" r:id="rId62"/>
    <p:sldId id="343" r:id="rId63"/>
    <p:sldId id="320" r:id="rId64"/>
    <p:sldId id="318" r:id="rId65"/>
    <p:sldId id="319" r:id="rId66"/>
    <p:sldId id="316" r:id="rId67"/>
    <p:sldId id="317" r:id="rId68"/>
    <p:sldId id="315" r:id="rId69"/>
    <p:sldId id="300" r:id="rId70"/>
    <p:sldId id="301" r:id="rId71"/>
    <p:sldId id="304" r:id="rId72"/>
    <p:sldId id="306" r:id="rId7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43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617048-3AC3-4D6A-A194-2249C26E2A6B}" type="datetimeFigureOut">
              <a:rPr lang="zh-CN" altLang="en-US" smtClean="0"/>
              <a:t>2016-7-26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FF298F-6B72-4CC0-B636-735020EBD2B9}" type="slidenum">
              <a:rPr lang="zh-CN" altLang="en-US" smtClean="0"/>
              <a:t>‹#›</a:t>
            </a:fld>
            <a:endParaRPr lang="zh-CN" altLang="en-US"/>
          </a:p>
        </p:txBody>
      </p:sp>
    </p:spTree>
    <p:extLst>
      <p:ext uri="{BB962C8B-B14F-4D97-AF65-F5344CB8AC3E}">
        <p14:creationId xmlns:p14="http://schemas.microsoft.com/office/powerpoint/2010/main" val="156845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685800" indent="-263525">
              <a:defRPr>
                <a:solidFill>
                  <a:schemeClr val="tx1"/>
                </a:solidFill>
                <a:latin typeface="Arial" charset="0"/>
              </a:defRPr>
            </a:lvl2pPr>
            <a:lvl3pPr marL="1054100" indent="-209550">
              <a:defRPr>
                <a:solidFill>
                  <a:schemeClr val="tx1"/>
                </a:solidFill>
                <a:latin typeface="Arial" charset="0"/>
              </a:defRPr>
            </a:lvl3pPr>
            <a:lvl4pPr marL="1476375" indent="-209550">
              <a:defRPr>
                <a:solidFill>
                  <a:schemeClr val="tx1"/>
                </a:solidFill>
                <a:latin typeface="Arial" charset="0"/>
              </a:defRPr>
            </a:lvl4pPr>
            <a:lvl5pPr marL="1898650" indent="-209550">
              <a:defRPr>
                <a:solidFill>
                  <a:schemeClr val="tx1"/>
                </a:solidFill>
                <a:latin typeface="Arial" charset="0"/>
              </a:defRPr>
            </a:lvl5pPr>
            <a:lvl6pPr marL="2355850" indent="-209550" fontAlgn="base">
              <a:spcBef>
                <a:spcPct val="0"/>
              </a:spcBef>
              <a:spcAft>
                <a:spcPct val="0"/>
              </a:spcAft>
              <a:defRPr>
                <a:solidFill>
                  <a:schemeClr val="tx1"/>
                </a:solidFill>
                <a:latin typeface="Arial" charset="0"/>
              </a:defRPr>
            </a:lvl6pPr>
            <a:lvl7pPr marL="2813050" indent="-209550" fontAlgn="base">
              <a:spcBef>
                <a:spcPct val="0"/>
              </a:spcBef>
              <a:spcAft>
                <a:spcPct val="0"/>
              </a:spcAft>
              <a:defRPr>
                <a:solidFill>
                  <a:schemeClr val="tx1"/>
                </a:solidFill>
                <a:latin typeface="Arial" charset="0"/>
              </a:defRPr>
            </a:lvl7pPr>
            <a:lvl8pPr marL="3270250" indent="-209550" fontAlgn="base">
              <a:spcBef>
                <a:spcPct val="0"/>
              </a:spcBef>
              <a:spcAft>
                <a:spcPct val="0"/>
              </a:spcAft>
              <a:defRPr>
                <a:solidFill>
                  <a:schemeClr val="tx1"/>
                </a:solidFill>
                <a:latin typeface="Arial" charset="0"/>
              </a:defRPr>
            </a:lvl8pPr>
            <a:lvl9pPr marL="3727450" indent="-209550" fontAlgn="base">
              <a:spcBef>
                <a:spcPct val="0"/>
              </a:spcBef>
              <a:spcAft>
                <a:spcPct val="0"/>
              </a:spcAft>
              <a:defRPr>
                <a:solidFill>
                  <a:schemeClr val="tx1"/>
                </a:solidFill>
                <a:latin typeface="Arial" charset="0"/>
              </a:defRPr>
            </a:lvl9pPr>
          </a:lstStyle>
          <a:p>
            <a:pPr fontAlgn="base">
              <a:spcBef>
                <a:spcPct val="0"/>
              </a:spcBef>
              <a:spcAft>
                <a:spcPct val="0"/>
              </a:spcAft>
              <a:defRPr/>
            </a:pPr>
            <a:fld id="{090F9DC5-D5B0-4BD3-AD26-B08C8F2B5D13}" type="slidenum">
              <a:rPr lang="zh-CN" altLang="en-GB" smtClean="0">
                <a:solidFill>
                  <a:srgbClr val="000000"/>
                </a:solidFill>
              </a:rPr>
              <a:pPr fontAlgn="base">
                <a:spcBef>
                  <a:spcPct val="0"/>
                </a:spcBef>
                <a:spcAft>
                  <a:spcPct val="0"/>
                </a:spcAft>
                <a:defRPr/>
              </a:pPr>
              <a:t>1</a:t>
            </a:fld>
            <a:endParaRPr lang="en-GB" altLang="zh-CN" smtClean="0">
              <a:solidFill>
                <a:srgbClr val="000000"/>
              </a:solidFill>
            </a:endParaRPr>
          </a:p>
        </p:txBody>
      </p:sp>
      <p:sp>
        <p:nvSpPr>
          <p:cNvPr id="43011" name="Rectangle 2"/>
          <p:cNvSpPr>
            <a:spLocks noGrp="1" noRot="1" noChangeAspect="1" noChangeArrowheads="1" noTextEdit="1"/>
          </p:cNvSpPr>
          <p:nvPr>
            <p:ph type="sldImg"/>
          </p:nvPr>
        </p:nvSpPr>
        <p:spPr bwMode="auto">
          <a:xfrm>
            <a:off x="1135063" y="703263"/>
            <a:ext cx="4594225" cy="3446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xfrm>
            <a:off x="923925" y="4360863"/>
            <a:ext cx="5010150" cy="407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DBD40A9-62C8-438A-BF6F-746C64B7FC14}" type="datetimeFigureOut">
              <a:rPr lang="zh-CN" altLang="en-US" smtClean="0"/>
              <a:t>2016-7-26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D89827-171C-4D26-8785-B43C1EDBC2A0}" type="slidenum">
              <a:rPr lang="zh-CN" altLang="en-US" smtClean="0"/>
              <a:t>‹#›</a:t>
            </a:fld>
            <a:endParaRPr lang="zh-CN" altLang="en-US"/>
          </a:p>
        </p:txBody>
      </p:sp>
    </p:spTree>
    <p:extLst>
      <p:ext uri="{BB962C8B-B14F-4D97-AF65-F5344CB8AC3E}">
        <p14:creationId xmlns:p14="http://schemas.microsoft.com/office/powerpoint/2010/main" val="651497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DBD40A9-62C8-438A-BF6F-746C64B7FC14}" type="datetimeFigureOut">
              <a:rPr lang="zh-CN" altLang="en-US" smtClean="0"/>
              <a:t>2016-7-26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D89827-171C-4D26-8785-B43C1EDBC2A0}" type="slidenum">
              <a:rPr lang="zh-CN" altLang="en-US" smtClean="0"/>
              <a:t>‹#›</a:t>
            </a:fld>
            <a:endParaRPr lang="zh-CN" altLang="en-US"/>
          </a:p>
        </p:txBody>
      </p:sp>
    </p:spTree>
    <p:extLst>
      <p:ext uri="{BB962C8B-B14F-4D97-AF65-F5344CB8AC3E}">
        <p14:creationId xmlns:p14="http://schemas.microsoft.com/office/powerpoint/2010/main" val="9255127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9834AE72-68DC-48A1-ACAD-8817234B6F8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9906745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9F76E5A5-186C-4F14-871E-F4EEE0C7AAF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13648310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2E24C3BF-AFCE-4B4A-8019-D3ECEF492EA0}"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6508691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737F26A9-3D16-49F2-8A87-CDE3296DA140}"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38846489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EE668A48-B3C2-45C1-BBA2-8AFB314E70B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0693566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GB"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798AC7D-B5CF-4B17-BD42-B7E58EC4FE19}"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13379119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GB"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891AE2C-6D65-44E7-8BD3-DD5C428432B3}"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9841640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endParaRPr lang="en-GB"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66823C7-C506-4F99-8D3F-04E6A319F5E8}"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3911428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endParaRPr lang="en-GB"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A95097F-B6A1-4C81-A14D-B34702B21866}"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3912001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endParaRPr lang="en-GB"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8385C1C-82BB-4109-BC5F-98AA90107076}"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3973672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DBD40A9-62C8-438A-BF6F-746C64B7FC14}" type="datetimeFigureOut">
              <a:rPr lang="zh-CN" altLang="en-US" smtClean="0"/>
              <a:t>2016-7-26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D89827-171C-4D26-8785-B43C1EDBC2A0}" type="slidenum">
              <a:rPr lang="zh-CN" altLang="en-US" smtClean="0"/>
              <a:t>‹#›</a:t>
            </a:fld>
            <a:endParaRPr lang="zh-CN" altLang="en-US"/>
          </a:p>
        </p:txBody>
      </p:sp>
    </p:spTree>
    <p:extLst>
      <p:ext uri="{BB962C8B-B14F-4D97-AF65-F5344CB8AC3E}">
        <p14:creationId xmlns:p14="http://schemas.microsoft.com/office/powerpoint/2010/main" val="2623269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endParaRPr lang="en-GB"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B8F18CF-3289-4ACB-9EE5-93DE6252CE02}"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314545790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GB"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CE740EEE-BB32-47E5-86F5-82318265E29D}"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13319495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endParaRPr lang="en-GB"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899EA60-BF84-4BFC-B64E-F513030A7482}"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44880883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endParaRPr lang="en-GB"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88FB412-0F0E-4945-9257-4C1A926226FE}"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19280584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GB"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D567DD3-787E-4216-902C-FA54DA7FFD63}"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15851540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GB"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5A29011-8B08-4026-80F4-075099243F20}"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2214439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40C315E-36B1-4FAD-89D5-2415EEE64A33}" type="slidenum">
              <a:rPr lang="zh-CN" altLang="en-GB"/>
              <a:pPr>
                <a:defRPr/>
              </a:pPr>
              <a:t>‹#›</a:t>
            </a:fld>
            <a:endParaRPr lang="en-GB" altLang="zh-CN"/>
          </a:p>
        </p:txBody>
      </p:sp>
    </p:spTree>
    <p:extLst>
      <p:ext uri="{BB962C8B-B14F-4D97-AF65-F5344CB8AC3E}">
        <p14:creationId xmlns:p14="http://schemas.microsoft.com/office/powerpoint/2010/main" val="242952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07DF5F6-0141-44BB-8D9A-8E6ED45BE9FF}" type="slidenum">
              <a:rPr lang="zh-CN" altLang="en-GB"/>
              <a:pPr>
                <a:defRPr/>
              </a:pPr>
              <a:t>‹#›</a:t>
            </a:fld>
            <a:endParaRPr lang="en-GB" altLang="zh-CN"/>
          </a:p>
        </p:txBody>
      </p:sp>
    </p:spTree>
    <p:extLst>
      <p:ext uri="{BB962C8B-B14F-4D97-AF65-F5344CB8AC3E}">
        <p14:creationId xmlns:p14="http://schemas.microsoft.com/office/powerpoint/2010/main" val="1696913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D716A94-8FB1-4F5B-B166-DAA68524FDED}" type="slidenum">
              <a:rPr lang="zh-CN" altLang="en-GB"/>
              <a:pPr>
                <a:defRPr/>
              </a:pPr>
              <a:t>‹#›</a:t>
            </a:fld>
            <a:endParaRPr lang="en-GB" altLang="zh-CN"/>
          </a:p>
        </p:txBody>
      </p:sp>
    </p:spTree>
    <p:extLst>
      <p:ext uri="{BB962C8B-B14F-4D97-AF65-F5344CB8AC3E}">
        <p14:creationId xmlns:p14="http://schemas.microsoft.com/office/powerpoint/2010/main" val="2787863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D726F3E-5AA9-4DE8-AAEE-6B90BE1D7C35}" type="slidenum">
              <a:rPr lang="zh-CN" altLang="en-GB"/>
              <a:pPr>
                <a:defRPr/>
              </a:pPr>
              <a:t>‹#›</a:t>
            </a:fld>
            <a:endParaRPr lang="en-GB" altLang="zh-CN"/>
          </a:p>
        </p:txBody>
      </p:sp>
    </p:spTree>
    <p:extLst>
      <p:ext uri="{BB962C8B-B14F-4D97-AF65-F5344CB8AC3E}">
        <p14:creationId xmlns:p14="http://schemas.microsoft.com/office/powerpoint/2010/main" val="2834306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02B9A85-C6E2-406E-912E-3D094C7067E0}" type="slidenum">
              <a:rPr lang="zh-CN" altLang="en-GB"/>
              <a:pPr>
                <a:defRPr/>
              </a:pPr>
              <a:t>‹#›</a:t>
            </a:fld>
            <a:endParaRPr lang="en-GB" altLang="zh-CN"/>
          </a:p>
        </p:txBody>
      </p:sp>
    </p:spTree>
    <p:extLst>
      <p:ext uri="{BB962C8B-B14F-4D97-AF65-F5344CB8AC3E}">
        <p14:creationId xmlns:p14="http://schemas.microsoft.com/office/powerpoint/2010/main" val="3070628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EEDE7FF-34C5-472D-AF73-E1C8AF6D408A}" type="slidenum">
              <a:rPr lang="zh-CN" altLang="en-GB"/>
              <a:pPr>
                <a:defRPr/>
              </a:pPr>
              <a:t>‹#›</a:t>
            </a:fld>
            <a:endParaRPr lang="en-GB" altLang="zh-CN"/>
          </a:p>
        </p:txBody>
      </p:sp>
    </p:spTree>
    <p:extLst>
      <p:ext uri="{BB962C8B-B14F-4D97-AF65-F5344CB8AC3E}">
        <p14:creationId xmlns:p14="http://schemas.microsoft.com/office/powerpoint/2010/main" val="3750467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2A42FD3-5501-4466-B0EF-C693BF37ED6B}" type="slidenum">
              <a:rPr lang="zh-CN" altLang="en-GB"/>
              <a:pPr>
                <a:defRPr/>
              </a:pPr>
              <a:t>‹#›</a:t>
            </a:fld>
            <a:endParaRPr lang="en-GB" altLang="zh-CN"/>
          </a:p>
        </p:txBody>
      </p:sp>
    </p:spTree>
    <p:extLst>
      <p:ext uri="{BB962C8B-B14F-4D97-AF65-F5344CB8AC3E}">
        <p14:creationId xmlns:p14="http://schemas.microsoft.com/office/powerpoint/2010/main" val="2619283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F58A9E8-C34F-41AF-9746-A1FB7A48180C}" type="slidenum">
              <a:rPr lang="zh-CN" altLang="en-GB"/>
              <a:pPr>
                <a:defRPr/>
              </a:pPr>
              <a:t>‹#›</a:t>
            </a:fld>
            <a:endParaRPr lang="en-GB" altLang="zh-CN"/>
          </a:p>
        </p:txBody>
      </p:sp>
    </p:spTree>
    <p:extLst>
      <p:ext uri="{BB962C8B-B14F-4D97-AF65-F5344CB8AC3E}">
        <p14:creationId xmlns:p14="http://schemas.microsoft.com/office/powerpoint/2010/main" val="154579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DBD40A9-62C8-438A-BF6F-746C64B7FC14}" type="datetimeFigureOut">
              <a:rPr lang="zh-CN" altLang="en-US" smtClean="0"/>
              <a:t>2016-7-26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D89827-171C-4D26-8785-B43C1EDBC2A0}" type="slidenum">
              <a:rPr lang="zh-CN" altLang="en-US" smtClean="0"/>
              <a:t>‹#›</a:t>
            </a:fld>
            <a:endParaRPr lang="zh-CN" altLang="en-US"/>
          </a:p>
        </p:txBody>
      </p:sp>
    </p:spTree>
    <p:extLst>
      <p:ext uri="{BB962C8B-B14F-4D97-AF65-F5344CB8AC3E}">
        <p14:creationId xmlns:p14="http://schemas.microsoft.com/office/powerpoint/2010/main" val="2689041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E732A00-4582-4C21-9DFB-866BDFB9CEBD}" type="slidenum">
              <a:rPr lang="zh-CN" altLang="en-GB"/>
              <a:pPr>
                <a:defRPr/>
              </a:pPr>
              <a:t>‹#›</a:t>
            </a:fld>
            <a:endParaRPr lang="en-GB" altLang="zh-CN"/>
          </a:p>
        </p:txBody>
      </p:sp>
    </p:spTree>
    <p:extLst>
      <p:ext uri="{BB962C8B-B14F-4D97-AF65-F5344CB8AC3E}">
        <p14:creationId xmlns:p14="http://schemas.microsoft.com/office/powerpoint/2010/main" val="3865595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7060A92-70B3-4902-B975-49C587C007B9}" type="slidenum">
              <a:rPr lang="zh-CN" altLang="en-GB"/>
              <a:pPr>
                <a:defRPr/>
              </a:pPr>
              <a:t>‹#›</a:t>
            </a:fld>
            <a:endParaRPr lang="en-GB" altLang="zh-CN"/>
          </a:p>
        </p:txBody>
      </p:sp>
    </p:spTree>
    <p:extLst>
      <p:ext uri="{BB962C8B-B14F-4D97-AF65-F5344CB8AC3E}">
        <p14:creationId xmlns:p14="http://schemas.microsoft.com/office/powerpoint/2010/main" val="2838491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86A5C3A-53CC-4F9C-B68F-FBE0D5585B02}" type="slidenum">
              <a:rPr lang="zh-CN" altLang="en-GB"/>
              <a:pPr>
                <a:defRPr/>
              </a:pPr>
              <a:t>‹#›</a:t>
            </a:fld>
            <a:endParaRPr lang="en-GB" altLang="zh-CN"/>
          </a:p>
        </p:txBody>
      </p:sp>
    </p:spTree>
    <p:extLst>
      <p:ext uri="{BB962C8B-B14F-4D97-AF65-F5344CB8AC3E}">
        <p14:creationId xmlns:p14="http://schemas.microsoft.com/office/powerpoint/2010/main" val="2048019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8A5861-2714-4902-ABC5-9E6A11E7719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1756898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69C02E-8C5A-47C3-9CBC-0AA1695AF5F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424089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84DC99-81A3-4A57-81AF-94988DA5904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933503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370D60-53A6-43A0-A4A3-98BF191ED2E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2888464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DBD0D74-8D10-4937-B65E-4419A16BD24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936861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B776919-3C29-41E7-AF63-65504E8723E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7742621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874C81F-56F1-4961-BE06-E85F3C604B4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160540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DBD40A9-62C8-438A-BF6F-746C64B7FC14}" type="datetimeFigureOut">
              <a:rPr lang="zh-CN" altLang="en-US" smtClean="0"/>
              <a:t>2016-7-26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D89827-171C-4D26-8785-B43C1EDBC2A0}" type="slidenum">
              <a:rPr lang="zh-CN" altLang="en-US" smtClean="0"/>
              <a:t>‹#›</a:t>
            </a:fld>
            <a:endParaRPr lang="zh-CN" altLang="en-US"/>
          </a:p>
        </p:txBody>
      </p:sp>
    </p:spTree>
    <p:extLst>
      <p:ext uri="{BB962C8B-B14F-4D97-AF65-F5344CB8AC3E}">
        <p14:creationId xmlns:p14="http://schemas.microsoft.com/office/powerpoint/2010/main" val="36142230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6486AA-6C05-4D97-A595-381EDD77E37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68683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AE2196-5E48-4ED5-B61C-2B73FD2A44A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6125784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E094BF-17E8-403C-9CA3-3D83AE61490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426261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678ADB-326D-4D0B-B5C1-EA28EDADD05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817965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mediaAndTx" preserve="1">
  <p:cSld name="标题，媒体剪辑与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媒体占位符 2"/>
          <p:cNvSpPr>
            <a:spLocks noGrp="1"/>
          </p:cNvSpPr>
          <p:nvPr>
            <p:ph type="media" sz="half" idx="1"/>
          </p:nvPr>
        </p:nvSpPr>
        <p:spPr>
          <a:xfrm>
            <a:off x="457200" y="1600200"/>
            <a:ext cx="4038600" cy="4525963"/>
          </a:xfrm>
        </p:spPr>
        <p:txBody>
          <a:bodyPr/>
          <a:lstStyle/>
          <a:p>
            <a:pPr lvl="0"/>
            <a:endParaRPr lang="zh-CN" altLang="en-US" noProof="0" smtClean="0"/>
          </a:p>
        </p:txBody>
      </p:sp>
      <p:sp>
        <p:nvSpPr>
          <p:cNvPr id="4" name="文本占位符 3"/>
          <p:cNvSpPr>
            <a:spLocks noGrp="1"/>
          </p:cNvSpPr>
          <p:nvPr>
            <p:ph type="body"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4E9EE1-9C81-4A10-A25F-EB9F74641DFE}"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4337214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x" preserve="1">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3F46E7-F1ED-49DD-9757-BA897AF2257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518201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9"/>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5BAB67-0A15-4481-9B18-C5591E7799E1}"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36836941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52831A-88C3-43DF-9D78-9E1CD613AC8C}"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40979895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4"/>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3E4B10-301A-49D6-BF5C-334714563638}"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18543674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16D907-78CA-4D7D-BB13-B718EA2EEC87}"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2009152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DBD40A9-62C8-438A-BF6F-746C64B7FC14}" type="datetimeFigureOut">
              <a:rPr lang="zh-CN" altLang="en-US" smtClean="0"/>
              <a:t>2016-7-26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D89827-171C-4D26-8785-B43C1EDBC2A0}" type="slidenum">
              <a:rPr lang="zh-CN" altLang="en-US" smtClean="0"/>
              <a:t>‹#›</a:t>
            </a:fld>
            <a:endParaRPr lang="zh-CN" altLang="en-US"/>
          </a:p>
        </p:txBody>
      </p:sp>
    </p:spTree>
    <p:extLst>
      <p:ext uri="{BB962C8B-B14F-4D97-AF65-F5344CB8AC3E}">
        <p14:creationId xmlns:p14="http://schemas.microsoft.com/office/powerpoint/2010/main" val="34801407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88ED32A-1AF6-4216-B5F3-7B6E1F0CC5A2}"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12316624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312A8AC-17C7-4517-AEB0-F6D70020F634}"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16358035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CAB407-02ED-44D7-B56D-28B4EB760913}"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18718780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0EC494-F163-4651-AC55-DB4D1511408C}"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11135990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D68C77C-A96C-40B9-935E-E53166232C09}"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22330878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607CAC-95AA-4580-A1BB-AF5BD7F47EA8}"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1516769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2"/>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42"/>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17AA4D-AAF9-4CE6-8FD0-FB94466DBAFF}"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4189921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D8DFA8-17CF-4B1F-908A-6B24D6CF3F74}"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16739177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E56D80-1647-4C76-8D75-16428E4D870E}"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3456542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80937F-21D3-42D8-9962-EB7376E456BE}"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3699996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DBD40A9-62C8-438A-BF6F-746C64B7FC14}" type="datetimeFigureOut">
              <a:rPr lang="zh-CN" altLang="en-US" smtClean="0"/>
              <a:t>2016-7-26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D89827-171C-4D26-8785-B43C1EDBC2A0}" type="slidenum">
              <a:rPr lang="zh-CN" altLang="en-US" smtClean="0"/>
              <a:t>‹#›</a:t>
            </a:fld>
            <a:endParaRPr lang="zh-CN" altLang="en-US"/>
          </a:p>
        </p:txBody>
      </p:sp>
    </p:spTree>
    <p:extLst>
      <p:ext uri="{BB962C8B-B14F-4D97-AF65-F5344CB8AC3E}">
        <p14:creationId xmlns:p14="http://schemas.microsoft.com/office/powerpoint/2010/main" val="19737118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4D7A2E-0F7B-4639-BBF4-7503AD717250}"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1423551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E871389-E464-4FBB-8FD8-EEB730DD8FD5}"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10722316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F400B8C-9C81-4FA1-8CEE-310EF7DDF01B}"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29563418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76347A9-F6ED-4B7C-92C3-88E13594254D}"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40067432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080371-A5F2-478B-8CB6-AEF54F34C05C}"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23170964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CD24C8-E0B3-44EE-9C83-4F29D71142E5}"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14085837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F9ABAD-7852-4BB4-831D-505B093CFC43}"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35017725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0DBFC4-4202-4E04-BD53-0F9F062953CC}"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38980966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GB"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798AC7D-B5CF-4B17-BD42-B7E58EC4FE19}"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1632585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GB"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891AE2C-6D65-44E7-8BD3-DD5C428432B3}"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1335666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DBD40A9-62C8-438A-BF6F-746C64B7FC14}" type="datetimeFigureOut">
              <a:rPr lang="zh-CN" altLang="en-US" smtClean="0"/>
              <a:t>2016-7-26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D89827-171C-4D26-8785-B43C1EDBC2A0}" type="slidenum">
              <a:rPr lang="zh-CN" altLang="en-US" smtClean="0"/>
              <a:t>‹#›</a:t>
            </a:fld>
            <a:endParaRPr lang="zh-CN" altLang="en-US"/>
          </a:p>
        </p:txBody>
      </p:sp>
    </p:spTree>
    <p:extLst>
      <p:ext uri="{BB962C8B-B14F-4D97-AF65-F5344CB8AC3E}">
        <p14:creationId xmlns:p14="http://schemas.microsoft.com/office/powerpoint/2010/main" val="6523901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endParaRPr lang="en-GB"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66823C7-C506-4F99-8D3F-04E6A319F5E8}"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36413166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endParaRPr lang="en-GB"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A95097F-B6A1-4C81-A14D-B34702B21866}"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26806612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endParaRPr lang="en-GB"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8385C1C-82BB-4109-BC5F-98AA90107076}"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33302329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endParaRPr lang="en-GB"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B8F18CF-3289-4ACB-9EE5-93DE6252CE02}"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23406938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GB"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CE740EEE-BB32-47E5-86F5-82318265E29D}"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6378573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endParaRPr lang="en-GB"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899EA60-BF84-4BFC-B64E-F513030A7482}"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2412815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endParaRPr lang="en-GB"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88FB412-0F0E-4945-9257-4C1A926226FE}"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14122855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GB"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D567DD3-787E-4216-902C-FA54DA7FFD63}"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13910492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GB"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5A29011-8B08-4026-80F4-075099243F20}" type="slidenum">
              <a:rPr lang="zh-CN" altLang="en-GB">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11819701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FA1966-B9D5-457C-A9F0-0502F04112C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358805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DBD40A9-62C8-438A-BF6F-746C64B7FC14}" type="datetimeFigureOut">
              <a:rPr lang="zh-CN" altLang="en-US" smtClean="0"/>
              <a:t>2016-7-26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D89827-171C-4D26-8785-B43C1EDBC2A0}" type="slidenum">
              <a:rPr lang="zh-CN" altLang="en-US" smtClean="0"/>
              <a:t>‹#›</a:t>
            </a:fld>
            <a:endParaRPr lang="zh-CN" altLang="en-US"/>
          </a:p>
        </p:txBody>
      </p:sp>
    </p:spTree>
    <p:extLst>
      <p:ext uri="{BB962C8B-B14F-4D97-AF65-F5344CB8AC3E}">
        <p14:creationId xmlns:p14="http://schemas.microsoft.com/office/powerpoint/2010/main" val="42025132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C0EC4C-0142-4BCD-9E8E-561832C5072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1659977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BF2784-3FDE-49CF-AF97-7D5C0EF7349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082805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81B490-2065-4A58-89F7-2B472F86D75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115929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1B0CD62-EFE3-4864-AFA6-4A3F2CCDC0FD}"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518013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6EDFDAD-0331-44B3-906C-CE43B36C144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1883946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3FE6F03-E14A-4335-9F7C-0AA775C9DF4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2562019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C96DE7D-CD90-4492-B5A9-9E462030BAE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958258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5B0F6F-8678-4E5A-9EF8-FA10D21284C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411155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A1BE85-8D23-4806-B3A7-2F750BE3E24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8908288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0CC6A4-26CE-499F-B8DF-F42C430455B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058883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DBD40A9-62C8-438A-BF6F-746C64B7FC14}" type="datetimeFigureOut">
              <a:rPr lang="zh-CN" altLang="en-US" smtClean="0"/>
              <a:t>2016-7-26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D89827-171C-4D26-8785-B43C1EDBC2A0}" type="slidenum">
              <a:rPr lang="zh-CN" altLang="en-US" smtClean="0"/>
              <a:t>‹#›</a:t>
            </a:fld>
            <a:endParaRPr lang="zh-CN" altLang="en-US"/>
          </a:p>
        </p:txBody>
      </p:sp>
    </p:spTree>
    <p:extLst>
      <p:ext uri="{BB962C8B-B14F-4D97-AF65-F5344CB8AC3E}">
        <p14:creationId xmlns:p14="http://schemas.microsoft.com/office/powerpoint/2010/main" val="33719937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mediaAndTx" preserve="1">
  <p:cSld name="标题，媒体剪辑与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媒体占位符 2"/>
          <p:cNvSpPr>
            <a:spLocks noGrp="1"/>
          </p:cNvSpPr>
          <p:nvPr>
            <p:ph type="media" sz="half" idx="1"/>
          </p:nvPr>
        </p:nvSpPr>
        <p:spPr>
          <a:xfrm>
            <a:off x="457200" y="1600200"/>
            <a:ext cx="4038600" cy="4525963"/>
          </a:xfrm>
        </p:spPr>
        <p:txBody>
          <a:bodyPr/>
          <a:lstStyle/>
          <a:p>
            <a:pPr lvl="0"/>
            <a:endParaRPr lang="zh-CN" altLang="en-US" noProof="0" smtClean="0"/>
          </a:p>
        </p:txBody>
      </p:sp>
      <p:sp>
        <p:nvSpPr>
          <p:cNvPr id="4" name="文本占位符 3"/>
          <p:cNvSpPr>
            <a:spLocks noGrp="1"/>
          </p:cNvSpPr>
          <p:nvPr>
            <p:ph type="body"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11B528-E054-4ED8-A011-4AAA8A79CD7E}"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010918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AndTx" preserve="1">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D5C462-4FCC-4945-B363-61CEB8B842E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990800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en-GB"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pPr>
              <a:defRPr/>
            </a:pPr>
            <a:endParaRPr lang="en-GB"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pPr>
              <a:defRPr/>
            </a:pPr>
            <a:fld id="{ACA901FB-09CC-4C82-8DAC-9620C4B1133B}"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40306537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AD5ECAA-B8E0-4CAD-9F70-A65D582DE457}" type="slidenum">
              <a:rPr lang="zh-CN" altLang="en-GB"/>
              <a:pPr>
                <a:defRPr/>
              </a:pPr>
              <a:t>‹#›</a:t>
            </a:fld>
            <a:endParaRPr lang="en-GB" altLang="zh-CN"/>
          </a:p>
        </p:txBody>
      </p:sp>
    </p:spTree>
    <p:extLst>
      <p:ext uri="{BB962C8B-B14F-4D97-AF65-F5344CB8AC3E}">
        <p14:creationId xmlns:p14="http://schemas.microsoft.com/office/powerpoint/2010/main" val="11705430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5AF7003-E854-4009-BDC5-1E00B384CDB2}" type="slidenum">
              <a:rPr lang="zh-CN" altLang="en-GB"/>
              <a:pPr>
                <a:defRPr/>
              </a:pPr>
              <a:t>‹#›</a:t>
            </a:fld>
            <a:endParaRPr lang="en-GB" altLang="zh-CN"/>
          </a:p>
        </p:txBody>
      </p:sp>
    </p:spTree>
    <p:extLst>
      <p:ext uri="{BB962C8B-B14F-4D97-AF65-F5344CB8AC3E}">
        <p14:creationId xmlns:p14="http://schemas.microsoft.com/office/powerpoint/2010/main" val="32847823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40E718A-3658-4B33-9C96-8971255002B4}" type="slidenum">
              <a:rPr lang="zh-CN" altLang="en-GB"/>
              <a:pPr>
                <a:defRPr/>
              </a:pPr>
              <a:t>‹#›</a:t>
            </a:fld>
            <a:endParaRPr lang="en-GB" altLang="zh-CN"/>
          </a:p>
        </p:txBody>
      </p:sp>
    </p:spTree>
    <p:extLst>
      <p:ext uri="{BB962C8B-B14F-4D97-AF65-F5344CB8AC3E}">
        <p14:creationId xmlns:p14="http://schemas.microsoft.com/office/powerpoint/2010/main" val="18017038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36B7629-73E3-48CE-8B81-4399FD0549DD}" type="slidenum">
              <a:rPr lang="zh-CN" altLang="en-GB"/>
              <a:pPr>
                <a:defRPr/>
              </a:pPr>
              <a:t>‹#›</a:t>
            </a:fld>
            <a:endParaRPr lang="en-GB" altLang="zh-CN"/>
          </a:p>
        </p:txBody>
      </p:sp>
    </p:spTree>
    <p:extLst>
      <p:ext uri="{BB962C8B-B14F-4D97-AF65-F5344CB8AC3E}">
        <p14:creationId xmlns:p14="http://schemas.microsoft.com/office/powerpoint/2010/main" val="25473958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E738186-01AA-454B-BE53-5F6109676B10}" type="slidenum">
              <a:rPr lang="zh-CN" altLang="en-GB"/>
              <a:pPr>
                <a:defRPr/>
              </a:pPr>
              <a:t>‹#›</a:t>
            </a:fld>
            <a:endParaRPr lang="en-GB" altLang="zh-CN"/>
          </a:p>
        </p:txBody>
      </p:sp>
    </p:spTree>
    <p:extLst>
      <p:ext uri="{BB962C8B-B14F-4D97-AF65-F5344CB8AC3E}">
        <p14:creationId xmlns:p14="http://schemas.microsoft.com/office/powerpoint/2010/main" val="15609296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923FBA7-7484-4179-A187-F59CF05144BE}" type="slidenum">
              <a:rPr lang="zh-CN" altLang="en-GB"/>
              <a:pPr>
                <a:defRPr/>
              </a:pPr>
              <a:t>‹#›</a:t>
            </a:fld>
            <a:endParaRPr lang="en-GB" altLang="zh-CN"/>
          </a:p>
        </p:txBody>
      </p:sp>
    </p:spTree>
    <p:extLst>
      <p:ext uri="{BB962C8B-B14F-4D97-AF65-F5344CB8AC3E}">
        <p14:creationId xmlns:p14="http://schemas.microsoft.com/office/powerpoint/2010/main" val="9667531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489D484-1964-4D51-8760-D43D93162102}" type="slidenum">
              <a:rPr lang="zh-CN" altLang="en-GB"/>
              <a:pPr>
                <a:defRPr/>
              </a:pPr>
              <a:t>‹#›</a:t>
            </a:fld>
            <a:endParaRPr lang="en-GB" altLang="zh-CN"/>
          </a:p>
        </p:txBody>
      </p:sp>
    </p:spTree>
    <p:extLst>
      <p:ext uri="{BB962C8B-B14F-4D97-AF65-F5344CB8AC3E}">
        <p14:creationId xmlns:p14="http://schemas.microsoft.com/office/powerpoint/2010/main" val="215304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DBD40A9-62C8-438A-BF6F-746C64B7FC14}" type="datetimeFigureOut">
              <a:rPr lang="zh-CN" altLang="en-US" smtClean="0"/>
              <a:t>2016-7-26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D89827-171C-4D26-8785-B43C1EDBC2A0}" type="slidenum">
              <a:rPr lang="zh-CN" altLang="en-US" smtClean="0"/>
              <a:t>‹#›</a:t>
            </a:fld>
            <a:endParaRPr lang="zh-CN" altLang="en-US"/>
          </a:p>
        </p:txBody>
      </p:sp>
    </p:spTree>
    <p:extLst>
      <p:ext uri="{BB962C8B-B14F-4D97-AF65-F5344CB8AC3E}">
        <p14:creationId xmlns:p14="http://schemas.microsoft.com/office/powerpoint/2010/main" val="39239556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F9C4367-544E-4BF3-9D22-1E70C1A81FA3}" type="slidenum">
              <a:rPr lang="zh-CN" altLang="en-GB"/>
              <a:pPr>
                <a:defRPr/>
              </a:pPr>
              <a:t>‹#›</a:t>
            </a:fld>
            <a:endParaRPr lang="en-GB" altLang="zh-CN"/>
          </a:p>
        </p:txBody>
      </p:sp>
    </p:spTree>
    <p:extLst>
      <p:ext uri="{BB962C8B-B14F-4D97-AF65-F5344CB8AC3E}">
        <p14:creationId xmlns:p14="http://schemas.microsoft.com/office/powerpoint/2010/main" val="14143393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377621B-E13E-4FCA-AE21-92E24F4D4275}" type="slidenum">
              <a:rPr lang="zh-CN" altLang="en-GB"/>
              <a:pPr>
                <a:defRPr/>
              </a:pPr>
              <a:t>‹#›</a:t>
            </a:fld>
            <a:endParaRPr lang="en-GB" altLang="zh-CN"/>
          </a:p>
        </p:txBody>
      </p:sp>
    </p:spTree>
    <p:extLst>
      <p:ext uri="{BB962C8B-B14F-4D97-AF65-F5344CB8AC3E}">
        <p14:creationId xmlns:p14="http://schemas.microsoft.com/office/powerpoint/2010/main" val="27889578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755557F-2C8C-4245-8988-6C21A4F300CD}" type="slidenum">
              <a:rPr lang="zh-CN" altLang="en-GB"/>
              <a:pPr>
                <a:defRPr/>
              </a:pPr>
              <a:t>‹#›</a:t>
            </a:fld>
            <a:endParaRPr lang="en-GB" altLang="zh-CN"/>
          </a:p>
        </p:txBody>
      </p:sp>
    </p:spTree>
    <p:extLst>
      <p:ext uri="{BB962C8B-B14F-4D97-AF65-F5344CB8AC3E}">
        <p14:creationId xmlns:p14="http://schemas.microsoft.com/office/powerpoint/2010/main" val="22362200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522955D-AA9E-4A9C-9FD3-84DA317CC50C}" type="slidenum">
              <a:rPr lang="zh-CN" altLang="en-GB"/>
              <a:pPr>
                <a:defRPr/>
              </a:pPr>
              <a:t>‹#›</a:t>
            </a:fld>
            <a:endParaRPr lang="en-GB" altLang="zh-CN"/>
          </a:p>
        </p:txBody>
      </p:sp>
    </p:spTree>
    <p:extLst>
      <p:ext uri="{BB962C8B-B14F-4D97-AF65-F5344CB8AC3E}">
        <p14:creationId xmlns:p14="http://schemas.microsoft.com/office/powerpoint/2010/main" val="22781046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8D343F14-DFF1-40BD-AA59-F081B004E75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3688959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E45F7164-F80E-4891-B3C5-AD6812A774A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4791059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304FB1FD-61EC-43FA-BA3A-34A594CD227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2675583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C7EF7704-0926-4FC1-8B04-36656AF9300A}"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5254403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EE44E333-5EA5-4B87-9EC8-FB62154BAE1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76566938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6762B00D-0C2C-4045-823D-F70C65698BD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827182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theme" Target="../theme/theme7.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D40A9-62C8-438A-BF6F-746C64B7FC14}" type="datetimeFigureOut">
              <a:rPr lang="zh-CN" altLang="en-US" smtClean="0"/>
              <a:t>2016-7-26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89827-171C-4D26-8785-B43C1EDBC2A0}" type="slidenum">
              <a:rPr lang="zh-CN" altLang="en-US" smtClean="0"/>
              <a:t>‹#›</a:t>
            </a:fld>
            <a:endParaRPr lang="zh-CN" altLang="en-US"/>
          </a:p>
        </p:txBody>
      </p:sp>
    </p:spTree>
    <p:extLst>
      <p:ext uri="{BB962C8B-B14F-4D97-AF65-F5344CB8AC3E}">
        <p14:creationId xmlns:p14="http://schemas.microsoft.com/office/powerpoint/2010/main" val="3629568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zh-C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zh-CN" smtClean="0"/>
              <a:t>Click to edit Master text styles</a:t>
            </a:r>
          </a:p>
          <a:p>
            <a:pPr lvl="1"/>
            <a:r>
              <a:rPr lang="en-GB" altLang="zh-CN" smtClean="0"/>
              <a:t>Second level</a:t>
            </a:r>
          </a:p>
          <a:p>
            <a:pPr lvl="2"/>
            <a:r>
              <a:rPr lang="en-GB" altLang="zh-CN" smtClean="0"/>
              <a:t>Third level</a:t>
            </a:r>
          </a:p>
          <a:p>
            <a:pPr lvl="3"/>
            <a:r>
              <a:rPr lang="en-GB" altLang="zh-CN" smtClean="0"/>
              <a:t>Fourth level</a:t>
            </a:r>
          </a:p>
          <a:p>
            <a:pPr lvl="4"/>
            <a:r>
              <a:rPr lang="en-GB"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ea typeface="宋体" charset="-122"/>
              </a:defRPr>
            </a:lvl1pPr>
          </a:lstStyle>
          <a:p>
            <a:pPr fontAlgn="base">
              <a:spcBef>
                <a:spcPct val="0"/>
              </a:spcBef>
              <a:spcAft>
                <a:spcPct val="0"/>
              </a:spcAft>
            </a:pPr>
            <a:endParaRPr lang="en-GB" altLang="zh-CN"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ea typeface="宋体" charset="-122"/>
              </a:defRPr>
            </a:lvl1pPr>
          </a:lstStyle>
          <a:p>
            <a:pPr fontAlgn="base">
              <a:spcBef>
                <a:spcPct val="0"/>
              </a:spcBef>
              <a:spcAft>
                <a:spcPct val="0"/>
              </a:spcAft>
            </a:pPr>
            <a:endParaRPr lang="en-GB" altLang="zh-CN"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ea typeface="宋体" charset="-122"/>
              </a:defRPr>
            </a:lvl1pPr>
          </a:lstStyle>
          <a:p>
            <a:pPr fontAlgn="base">
              <a:spcBef>
                <a:spcPct val="0"/>
              </a:spcBef>
              <a:spcAft>
                <a:spcPct val="0"/>
              </a:spcAft>
            </a:pPr>
            <a:fld id="{F54893C2-1F56-4196-992C-807249314A85}" type="slidenum">
              <a:rPr lang="zh-CN" altLang="en-GB" smtClean="0">
                <a:solidFill>
                  <a:srgbClr val="000000"/>
                </a:solidFill>
              </a:rPr>
              <a:pPr fontAlgn="base">
                <a:spcBef>
                  <a:spcPct val="0"/>
                </a:spcBef>
                <a:spcAft>
                  <a:spcPct val="0"/>
                </a:spcAft>
              </a:pPr>
              <a:t>‹#›</a:t>
            </a:fld>
            <a:endParaRPr lang="en-GB" altLang="zh-CN" smtClean="0">
              <a:solidFill>
                <a:srgbClr val="000000"/>
              </a:solidFill>
            </a:endParaRPr>
          </a:p>
        </p:txBody>
      </p:sp>
    </p:spTree>
    <p:extLst>
      <p:ext uri="{BB962C8B-B14F-4D97-AF65-F5344CB8AC3E}">
        <p14:creationId xmlns:p14="http://schemas.microsoft.com/office/powerpoint/2010/main" val="163918170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zh-C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zh-CN" smtClean="0"/>
              <a:t>Click to edit Master text styles</a:t>
            </a:r>
          </a:p>
          <a:p>
            <a:pPr lvl="1"/>
            <a:r>
              <a:rPr lang="en-GB" altLang="zh-CN" smtClean="0"/>
              <a:t>Second level</a:t>
            </a:r>
          </a:p>
          <a:p>
            <a:pPr lvl="2"/>
            <a:r>
              <a:rPr lang="en-GB" altLang="zh-CN" smtClean="0"/>
              <a:t>Third level</a:t>
            </a:r>
          </a:p>
          <a:p>
            <a:pPr lvl="3"/>
            <a:r>
              <a:rPr lang="en-GB" altLang="zh-CN" smtClean="0"/>
              <a:t>Fourth level</a:t>
            </a:r>
          </a:p>
          <a:p>
            <a:pPr lvl="4"/>
            <a:r>
              <a:rPr lang="en-GB"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ea typeface="宋体" pitchFamily="2" charset="-122"/>
              </a:defRPr>
            </a:lvl1pPr>
          </a:lstStyle>
          <a:p>
            <a:pPr fontAlgn="base">
              <a:spcBef>
                <a:spcPct val="0"/>
              </a:spcBef>
              <a:spcAft>
                <a:spcPct val="0"/>
              </a:spcAft>
              <a:defRPr/>
            </a:pPr>
            <a:endParaRPr lang="en-GB"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ea typeface="宋体" pitchFamily="2" charset="-122"/>
              </a:defRPr>
            </a:lvl1pPr>
          </a:lstStyle>
          <a:p>
            <a:pPr fontAlgn="base">
              <a:spcBef>
                <a:spcPct val="0"/>
              </a:spcBef>
              <a:spcAft>
                <a:spcPct val="0"/>
              </a:spcAft>
              <a:defRPr/>
            </a:pPr>
            <a:endParaRPr lang="en-GB"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ea typeface="宋体" pitchFamily="2" charset="-122"/>
              </a:defRPr>
            </a:lvl1pPr>
          </a:lstStyle>
          <a:p>
            <a:pPr fontAlgn="base">
              <a:spcBef>
                <a:spcPct val="0"/>
              </a:spcBef>
              <a:spcAft>
                <a:spcPct val="0"/>
              </a:spcAft>
              <a:defRPr/>
            </a:pPr>
            <a:fld id="{359BE0D1-A52E-4683-BD66-0D7424BBFB46}" type="slidenum">
              <a:rPr lang="zh-CN" altLang="en-GB"/>
              <a:pPr fontAlgn="base">
                <a:spcBef>
                  <a:spcPct val="0"/>
                </a:spcBef>
                <a:spcAft>
                  <a:spcPct val="0"/>
                </a:spcAft>
                <a:defRPr/>
              </a:pPr>
              <a:t>‹#›</a:t>
            </a:fld>
            <a:endParaRPr lang="en-GB" altLang="zh-CN"/>
          </a:p>
        </p:txBody>
      </p:sp>
    </p:spTree>
    <p:extLst>
      <p:ext uri="{BB962C8B-B14F-4D97-AF65-F5344CB8AC3E}">
        <p14:creationId xmlns:p14="http://schemas.microsoft.com/office/powerpoint/2010/main" val="385292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宋体" pitchFamily="2" charset="-122"/>
              </a:defRPr>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宋体" pitchFamily="2" charset="-122"/>
              </a:defRPr>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宋体" pitchFamily="2" charset="-122"/>
              </a:defRPr>
            </a:lvl1pPr>
          </a:lstStyle>
          <a:p>
            <a:pPr fontAlgn="base">
              <a:spcBef>
                <a:spcPct val="0"/>
              </a:spcBef>
              <a:spcAft>
                <a:spcPct val="0"/>
              </a:spcAft>
              <a:defRPr/>
            </a:pPr>
            <a:fld id="{40224F21-D4FA-4518-8064-C9B4C4EB4B98}"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36233386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0" fontAlgn="base" hangingPunct="0">
        <a:spcBef>
          <a:spcPct val="0"/>
        </a:spcBef>
        <a:spcAft>
          <a:spcPct val="0"/>
        </a:spcAft>
        <a:defRPr sz="4400">
          <a:solidFill>
            <a:schemeClr val="tx2"/>
          </a:solidFill>
          <a:latin typeface="+mj-lt"/>
          <a:ea typeface="宋体" pitchFamily="2" charset="-122"/>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SimSun" pitchFamily="2" charset="-122"/>
        </a:defRPr>
      </a:lvl6pPr>
      <a:lvl7pPr marL="914400" algn="ctr" rtl="0" fontAlgn="base">
        <a:spcBef>
          <a:spcPct val="0"/>
        </a:spcBef>
        <a:spcAft>
          <a:spcPct val="0"/>
        </a:spcAft>
        <a:defRPr sz="4400">
          <a:solidFill>
            <a:schemeClr val="tx2"/>
          </a:solidFill>
          <a:latin typeface="Arial" charset="0"/>
          <a:ea typeface="SimSun" pitchFamily="2" charset="-122"/>
        </a:defRPr>
      </a:lvl7pPr>
      <a:lvl8pPr marL="1371600" algn="ctr" rtl="0" fontAlgn="base">
        <a:spcBef>
          <a:spcPct val="0"/>
        </a:spcBef>
        <a:spcAft>
          <a:spcPct val="0"/>
        </a:spcAft>
        <a:defRPr sz="4400">
          <a:solidFill>
            <a:schemeClr val="tx2"/>
          </a:solidFill>
          <a:latin typeface="Arial" charset="0"/>
          <a:ea typeface="SimSun" pitchFamily="2" charset="-122"/>
        </a:defRPr>
      </a:lvl8pPr>
      <a:lvl9pPr marL="1828800" algn="ctr" rtl="0" fontAlgn="base">
        <a:spcBef>
          <a:spcPct val="0"/>
        </a:spcBef>
        <a:spcAft>
          <a:spcPct val="0"/>
        </a:spcAft>
        <a:defRPr sz="4400">
          <a:solidFill>
            <a:schemeClr val="tx2"/>
          </a:solidFill>
          <a:latin typeface="Arial" charset="0"/>
          <a:ea typeface="SimSun"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宋体" pitchFamily="2" charset="-122"/>
          <a:cs typeface="+mn-cs"/>
        </a:defRPr>
      </a:lvl1pPr>
      <a:lvl2pPr marL="742950" indent="-285750" algn="l" rtl="0" eaLnBrk="0" fontAlgn="base" hangingPunct="0">
        <a:spcBef>
          <a:spcPct val="20000"/>
        </a:spcBef>
        <a:spcAft>
          <a:spcPct val="0"/>
        </a:spcAft>
        <a:buChar char="–"/>
        <a:defRPr sz="2800">
          <a:solidFill>
            <a:schemeClr val="tx1"/>
          </a:solidFill>
          <a:latin typeface="+mn-lt"/>
          <a:ea typeface="宋体" pitchFamily="2"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zh-C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zh-CN" smtClean="0"/>
              <a:t>Click to edit Master text styles</a:t>
            </a:r>
          </a:p>
          <a:p>
            <a:pPr lvl="1"/>
            <a:r>
              <a:rPr lang="en-GB" altLang="zh-CN" smtClean="0"/>
              <a:t>Second level</a:t>
            </a:r>
          </a:p>
          <a:p>
            <a:pPr lvl="2"/>
            <a:r>
              <a:rPr lang="en-GB" altLang="zh-CN" smtClean="0"/>
              <a:t>Third level</a:t>
            </a:r>
          </a:p>
          <a:p>
            <a:pPr lvl="3"/>
            <a:r>
              <a:rPr lang="en-GB" altLang="zh-CN" smtClean="0"/>
              <a:t>Fourth level</a:t>
            </a:r>
          </a:p>
          <a:p>
            <a:pPr lvl="4"/>
            <a:r>
              <a:rPr lang="en-GB"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ea typeface="宋体" charset="-122"/>
              </a:defRPr>
            </a:lvl1pPr>
          </a:lstStyle>
          <a:p>
            <a:pPr fontAlgn="base">
              <a:spcBef>
                <a:spcPct val="0"/>
              </a:spcBef>
              <a:spcAft>
                <a:spcPct val="0"/>
              </a:spcAft>
              <a:defRPr/>
            </a:pPr>
            <a:endParaRPr lang="en-GB"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ea typeface="宋体" charset="-122"/>
              </a:defRPr>
            </a:lvl1pPr>
          </a:lstStyle>
          <a:p>
            <a:pPr fontAlgn="base">
              <a:spcBef>
                <a:spcPct val="0"/>
              </a:spcBef>
              <a:spcAft>
                <a:spcPct val="0"/>
              </a:spcAft>
              <a:defRPr/>
            </a:pPr>
            <a:endParaRPr lang="en-GB"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ea typeface="宋体" charset="-122"/>
              </a:defRPr>
            </a:lvl1pPr>
          </a:lstStyle>
          <a:p>
            <a:pPr fontAlgn="base">
              <a:spcBef>
                <a:spcPct val="0"/>
              </a:spcBef>
              <a:spcAft>
                <a:spcPct val="0"/>
              </a:spcAft>
              <a:defRPr/>
            </a:pPr>
            <a:fld id="{7A0BA886-AFF3-43E5-A569-EB9A7D2998C7}" type="slidenum">
              <a:rPr lang="zh-CN" altLang="en-GB">
                <a:solidFill>
                  <a:srgbClr val="000000"/>
                </a:solidFill>
              </a:rPr>
              <a:pPr fontAlgn="base">
                <a:spcBef>
                  <a:spcPct val="0"/>
                </a:spcBef>
                <a:spcAft>
                  <a:spcPct val="0"/>
                </a:spcAft>
                <a:defRPr/>
              </a:pPr>
              <a:t>‹#›</a:t>
            </a:fld>
            <a:endParaRPr lang="en-GB" altLang="zh-CN">
              <a:solidFill>
                <a:srgbClr val="000000"/>
              </a:solidFill>
            </a:endParaRPr>
          </a:p>
        </p:txBody>
      </p:sp>
    </p:spTree>
    <p:extLst>
      <p:ext uri="{BB962C8B-B14F-4D97-AF65-F5344CB8AC3E}">
        <p14:creationId xmlns:p14="http://schemas.microsoft.com/office/powerpoint/2010/main" val="210504267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zh-C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zh-CN" smtClean="0"/>
              <a:t>Click to edit Master text styles</a:t>
            </a:r>
          </a:p>
          <a:p>
            <a:pPr lvl="1"/>
            <a:r>
              <a:rPr lang="en-GB" altLang="zh-CN" smtClean="0"/>
              <a:t>Second level</a:t>
            </a:r>
          </a:p>
          <a:p>
            <a:pPr lvl="2"/>
            <a:r>
              <a:rPr lang="en-GB" altLang="zh-CN" smtClean="0"/>
              <a:t>Third level</a:t>
            </a:r>
          </a:p>
          <a:p>
            <a:pPr lvl="3"/>
            <a:r>
              <a:rPr lang="en-GB" altLang="zh-CN" smtClean="0"/>
              <a:t>Fourth level</a:t>
            </a:r>
          </a:p>
          <a:p>
            <a:pPr lvl="4"/>
            <a:r>
              <a:rPr lang="en-GB"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ea typeface="宋体" pitchFamily="2" charset="-122"/>
              </a:defRPr>
            </a:lvl1pPr>
          </a:lstStyle>
          <a:p>
            <a:pPr fontAlgn="base">
              <a:spcBef>
                <a:spcPct val="0"/>
              </a:spcBef>
              <a:spcAft>
                <a:spcPct val="0"/>
              </a:spcAft>
              <a:defRPr/>
            </a:pPr>
            <a:endParaRPr lang="en-GB"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ea typeface="宋体" pitchFamily="2" charset="-122"/>
              </a:defRPr>
            </a:lvl1pPr>
          </a:lstStyle>
          <a:p>
            <a:pPr fontAlgn="base">
              <a:spcBef>
                <a:spcPct val="0"/>
              </a:spcBef>
              <a:spcAft>
                <a:spcPct val="0"/>
              </a:spcAft>
              <a:defRPr/>
            </a:pPr>
            <a:endParaRPr lang="en-GB"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ea typeface="宋体" pitchFamily="2" charset="-122"/>
              </a:defRPr>
            </a:lvl1pPr>
          </a:lstStyle>
          <a:p>
            <a:pPr fontAlgn="base">
              <a:spcBef>
                <a:spcPct val="0"/>
              </a:spcBef>
              <a:spcAft>
                <a:spcPct val="0"/>
              </a:spcAft>
              <a:defRPr/>
            </a:pPr>
            <a:fld id="{0C6A0A23-60E8-45A5-8E86-83736EA8BCF3}" type="slidenum">
              <a:rPr lang="zh-CN" altLang="en-GB">
                <a:solidFill>
                  <a:srgbClr val="000000"/>
                </a:solidFill>
              </a:rPr>
              <a:pPr fontAlgn="base">
                <a:spcBef>
                  <a:spcPct val="0"/>
                </a:spcBef>
                <a:spcAft>
                  <a:spcPct val="0"/>
                </a:spcAft>
                <a:defRPr/>
              </a:pPr>
              <a:t>‹#›</a:t>
            </a:fld>
            <a:endParaRPr lang="en-GB" altLang="zh-CN">
              <a:solidFill>
                <a:srgbClr val="000000"/>
              </a:solidFill>
            </a:endParaRPr>
          </a:p>
        </p:txBody>
      </p:sp>
    </p:spTree>
    <p:extLst>
      <p:ext uri="{BB962C8B-B14F-4D97-AF65-F5344CB8AC3E}">
        <p14:creationId xmlns:p14="http://schemas.microsoft.com/office/powerpoint/2010/main" val="355928745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zh-C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zh-CN" smtClean="0"/>
              <a:t>Click to edit Master text styles</a:t>
            </a:r>
          </a:p>
          <a:p>
            <a:pPr lvl="1"/>
            <a:r>
              <a:rPr lang="en-GB" altLang="zh-CN" smtClean="0"/>
              <a:t>Second level</a:t>
            </a:r>
          </a:p>
          <a:p>
            <a:pPr lvl="2"/>
            <a:r>
              <a:rPr lang="en-GB" altLang="zh-CN" smtClean="0"/>
              <a:t>Third level</a:t>
            </a:r>
          </a:p>
          <a:p>
            <a:pPr lvl="3"/>
            <a:r>
              <a:rPr lang="en-GB" altLang="zh-CN" smtClean="0"/>
              <a:t>Fourth level</a:t>
            </a:r>
          </a:p>
          <a:p>
            <a:pPr lvl="4"/>
            <a:r>
              <a:rPr lang="en-GB"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ea typeface="宋体" charset="-122"/>
              </a:defRPr>
            </a:lvl1pPr>
          </a:lstStyle>
          <a:p>
            <a:pPr fontAlgn="base">
              <a:spcBef>
                <a:spcPct val="0"/>
              </a:spcBef>
              <a:spcAft>
                <a:spcPct val="0"/>
              </a:spcAft>
            </a:pPr>
            <a:endParaRPr lang="en-GB" altLang="zh-CN"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ea typeface="宋体" charset="-122"/>
              </a:defRPr>
            </a:lvl1pPr>
          </a:lstStyle>
          <a:p>
            <a:pPr fontAlgn="base">
              <a:spcBef>
                <a:spcPct val="0"/>
              </a:spcBef>
              <a:spcAft>
                <a:spcPct val="0"/>
              </a:spcAft>
            </a:pPr>
            <a:endParaRPr lang="en-GB" altLang="zh-CN"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ea typeface="宋体" charset="-122"/>
              </a:defRPr>
            </a:lvl1pPr>
          </a:lstStyle>
          <a:p>
            <a:pPr fontAlgn="base">
              <a:spcBef>
                <a:spcPct val="0"/>
              </a:spcBef>
              <a:spcAft>
                <a:spcPct val="0"/>
              </a:spcAft>
            </a:pPr>
            <a:fld id="{F54893C2-1F56-4196-992C-807249314A85}" type="slidenum">
              <a:rPr lang="zh-CN" altLang="en-GB" smtClean="0">
                <a:solidFill>
                  <a:srgbClr val="000000"/>
                </a:solidFill>
              </a:rPr>
              <a:pPr fontAlgn="base">
                <a:spcBef>
                  <a:spcPct val="0"/>
                </a:spcBef>
                <a:spcAft>
                  <a:spcPct val="0"/>
                </a:spcAft>
              </a:pPr>
              <a:t>‹#›</a:t>
            </a:fld>
            <a:endParaRPr lang="en-GB" altLang="zh-CN" smtClean="0">
              <a:solidFill>
                <a:srgbClr val="000000"/>
              </a:solidFill>
            </a:endParaRPr>
          </a:p>
        </p:txBody>
      </p:sp>
    </p:spTree>
    <p:extLst>
      <p:ext uri="{BB962C8B-B14F-4D97-AF65-F5344CB8AC3E}">
        <p14:creationId xmlns:p14="http://schemas.microsoft.com/office/powerpoint/2010/main" val="118204060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宋体" pitchFamily="2" charset="-122"/>
              </a:defRPr>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宋体" pitchFamily="2" charset="-122"/>
              </a:defRPr>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宋体" pitchFamily="2" charset="-122"/>
              </a:defRPr>
            </a:lvl1pPr>
          </a:lstStyle>
          <a:p>
            <a:pPr fontAlgn="base">
              <a:spcBef>
                <a:spcPct val="0"/>
              </a:spcBef>
              <a:spcAft>
                <a:spcPct val="0"/>
              </a:spcAft>
              <a:defRPr/>
            </a:pPr>
            <a:fld id="{2926B84C-567A-4CCB-BB74-0437935E319C}"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253205105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Lst>
  <p:txStyles>
    <p:titleStyle>
      <a:lvl1pPr algn="ctr" rtl="0" eaLnBrk="0" fontAlgn="base" hangingPunct="0">
        <a:spcBef>
          <a:spcPct val="0"/>
        </a:spcBef>
        <a:spcAft>
          <a:spcPct val="0"/>
        </a:spcAft>
        <a:defRPr sz="4400">
          <a:solidFill>
            <a:schemeClr val="tx2"/>
          </a:solidFill>
          <a:latin typeface="+mj-lt"/>
          <a:ea typeface="宋体" pitchFamily="2" charset="-122"/>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SimSun" pitchFamily="2" charset="-122"/>
        </a:defRPr>
      </a:lvl6pPr>
      <a:lvl7pPr marL="914400" algn="ctr" rtl="0" fontAlgn="base">
        <a:spcBef>
          <a:spcPct val="0"/>
        </a:spcBef>
        <a:spcAft>
          <a:spcPct val="0"/>
        </a:spcAft>
        <a:defRPr sz="4400">
          <a:solidFill>
            <a:schemeClr val="tx2"/>
          </a:solidFill>
          <a:latin typeface="Arial" charset="0"/>
          <a:ea typeface="SimSun" pitchFamily="2" charset="-122"/>
        </a:defRPr>
      </a:lvl7pPr>
      <a:lvl8pPr marL="1371600" algn="ctr" rtl="0" fontAlgn="base">
        <a:spcBef>
          <a:spcPct val="0"/>
        </a:spcBef>
        <a:spcAft>
          <a:spcPct val="0"/>
        </a:spcAft>
        <a:defRPr sz="4400">
          <a:solidFill>
            <a:schemeClr val="tx2"/>
          </a:solidFill>
          <a:latin typeface="Arial" charset="0"/>
          <a:ea typeface="SimSun" pitchFamily="2" charset="-122"/>
        </a:defRPr>
      </a:lvl8pPr>
      <a:lvl9pPr marL="1828800" algn="ctr" rtl="0" fontAlgn="base">
        <a:spcBef>
          <a:spcPct val="0"/>
        </a:spcBef>
        <a:spcAft>
          <a:spcPct val="0"/>
        </a:spcAft>
        <a:defRPr sz="4400">
          <a:solidFill>
            <a:schemeClr val="tx2"/>
          </a:solidFill>
          <a:latin typeface="Arial" charset="0"/>
          <a:ea typeface="SimSun"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宋体" pitchFamily="2" charset="-122"/>
          <a:cs typeface="+mn-cs"/>
        </a:defRPr>
      </a:lvl1pPr>
      <a:lvl2pPr marL="742950" indent="-285750" algn="l" rtl="0" eaLnBrk="0" fontAlgn="base" hangingPunct="0">
        <a:spcBef>
          <a:spcPct val="20000"/>
        </a:spcBef>
        <a:spcAft>
          <a:spcPct val="0"/>
        </a:spcAft>
        <a:buChar char="–"/>
        <a:defRPr sz="2800">
          <a:solidFill>
            <a:schemeClr val="tx1"/>
          </a:solidFill>
          <a:latin typeface="+mn-lt"/>
          <a:ea typeface="宋体" pitchFamily="2"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zh-C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zh-CN" smtClean="0"/>
              <a:t>Click to edit Master text styles</a:t>
            </a:r>
          </a:p>
          <a:p>
            <a:pPr lvl="1"/>
            <a:r>
              <a:rPr lang="en-GB" altLang="zh-CN" smtClean="0"/>
              <a:t>Second level</a:t>
            </a:r>
          </a:p>
          <a:p>
            <a:pPr lvl="2"/>
            <a:r>
              <a:rPr lang="en-GB" altLang="zh-CN" smtClean="0"/>
              <a:t>Third level</a:t>
            </a:r>
          </a:p>
          <a:p>
            <a:pPr lvl="3"/>
            <a:r>
              <a:rPr lang="en-GB" altLang="zh-CN" smtClean="0"/>
              <a:t>Fourth level</a:t>
            </a:r>
          </a:p>
          <a:p>
            <a:pPr lvl="4"/>
            <a:r>
              <a:rPr lang="en-GB"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ea typeface="宋体" pitchFamily="2" charset="-122"/>
              </a:defRPr>
            </a:lvl1pPr>
          </a:lstStyle>
          <a:p>
            <a:pPr fontAlgn="base">
              <a:spcBef>
                <a:spcPct val="0"/>
              </a:spcBef>
              <a:spcAft>
                <a:spcPct val="0"/>
              </a:spcAft>
              <a:defRPr/>
            </a:pPr>
            <a:endParaRPr lang="en-GB"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ea typeface="宋体" pitchFamily="2" charset="-122"/>
              </a:defRPr>
            </a:lvl1pPr>
          </a:lstStyle>
          <a:p>
            <a:pPr fontAlgn="base">
              <a:spcBef>
                <a:spcPct val="0"/>
              </a:spcBef>
              <a:spcAft>
                <a:spcPct val="0"/>
              </a:spcAft>
              <a:defRPr/>
            </a:pPr>
            <a:endParaRPr lang="en-GB"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ea typeface="宋体" pitchFamily="2" charset="-122"/>
              </a:defRPr>
            </a:lvl1pPr>
          </a:lstStyle>
          <a:p>
            <a:pPr fontAlgn="base">
              <a:spcBef>
                <a:spcPct val="0"/>
              </a:spcBef>
              <a:spcAft>
                <a:spcPct val="0"/>
              </a:spcAft>
              <a:defRPr/>
            </a:pPr>
            <a:fld id="{7E7188A6-6D06-44FD-AAE5-6D7F93CBA9B9}" type="slidenum">
              <a:rPr lang="zh-CN" altLang="en-GB"/>
              <a:pPr fontAlgn="base">
                <a:spcBef>
                  <a:spcPct val="0"/>
                </a:spcBef>
                <a:spcAft>
                  <a:spcPct val="0"/>
                </a:spcAft>
                <a:defRPr/>
              </a:pPr>
              <a:t>‹#›</a:t>
            </a:fld>
            <a:endParaRPr lang="en-GB" altLang="zh-CN"/>
          </a:p>
        </p:txBody>
      </p:sp>
    </p:spTree>
    <p:extLst>
      <p:ext uri="{BB962C8B-B14F-4D97-AF65-F5344CB8AC3E}">
        <p14:creationId xmlns:p14="http://schemas.microsoft.com/office/powerpoint/2010/main" val="17744604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zh-CN"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zh-CN"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E33C742-892B-4096-AE91-3898A317341C}" type="slidenum">
              <a:rPr lang="en-US" altLang="zh-CN" smtClean="0">
                <a:solidFill>
                  <a:srgbClr val="000000"/>
                </a:solidFill>
              </a:rPr>
              <a:pPr fontAlgn="base">
                <a:spcBef>
                  <a:spcPct val="0"/>
                </a:spcBef>
                <a:spcAft>
                  <a:spcPct val="0"/>
                </a:spcAft>
              </a:pPr>
              <a:t>‹#›</a:t>
            </a:fld>
            <a:endParaRPr lang="en-US" altLang="zh-CN" smtClean="0">
              <a:solidFill>
                <a:srgbClr val="000000"/>
              </a:solidFill>
            </a:endParaRPr>
          </a:p>
        </p:txBody>
      </p:sp>
    </p:spTree>
    <p:extLst>
      <p:ext uri="{BB962C8B-B14F-4D97-AF65-F5344CB8AC3E}">
        <p14:creationId xmlns:p14="http://schemas.microsoft.com/office/powerpoint/2010/main" val="88696153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charset="-122"/>
        </a:defRPr>
      </a:lvl2pPr>
      <a:lvl3pPr algn="ctr" rtl="0" fontAlgn="base">
        <a:spcBef>
          <a:spcPct val="0"/>
        </a:spcBef>
        <a:spcAft>
          <a:spcPct val="0"/>
        </a:spcAft>
        <a:defRPr sz="4400">
          <a:solidFill>
            <a:schemeClr val="tx2"/>
          </a:solidFill>
          <a:latin typeface="Arial" charset="0"/>
          <a:ea typeface="宋体" charset="-122"/>
        </a:defRPr>
      </a:lvl3pPr>
      <a:lvl4pPr algn="ctr" rtl="0" fontAlgn="base">
        <a:spcBef>
          <a:spcPct val="0"/>
        </a:spcBef>
        <a:spcAft>
          <a:spcPct val="0"/>
        </a:spcAft>
        <a:defRPr sz="4400">
          <a:solidFill>
            <a:schemeClr val="tx2"/>
          </a:solidFill>
          <a:latin typeface="Arial" charset="0"/>
          <a:ea typeface="宋体" charset="-122"/>
        </a:defRPr>
      </a:lvl4pPr>
      <a:lvl5pPr algn="ctr" rtl="0" fontAlgn="base">
        <a:spcBef>
          <a:spcPct val="0"/>
        </a:spcBef>
        <a:spcAft>
          <a:spcPct val="0"/>
        </a:spcAft>
        <a:defRPr sz="4400">
          <a:solidFill>
            <a:schemeClr val="tx2"/>
          </a:solidFill>
          <a:latin typeface="Arial" charset="0"/>
          <a:ea typeface="宋体"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4.png"/><Relationship Id="rId2" Type="http://schemas.openxmlformats.org/officeDocument/2006/relationships/image" Target="../media/image31.png"/><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4.png"/><Relationship Id="rId2" Type="http://schemas.openxmlformats.org/officeDocument/2006/relationships/image" Target="../media/image33.png"/><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19.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22.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4.xml"/><Relationship Id="rId6" Type="http://schemas.openxmlformats.org/officeDocument/2006/relationships/image" Target="../media/image46.wmf"/><Relationship Id="rId5" Type="http://schemas.openxmlformats.org/officeDocument/2006/relationships/image" Target="../media/image45.png"/><Relationship Id="rId4" Type="http://schemas.openxmlformats.org/officeDocument/2006/relationships/image" Target="../media/image44.wmf"/></Relationships>
</file>

<file path=ppt/slides/_rels/slide24.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89.xml"/></Relationships>
</file>

<file path=ppt/slides/_rels/slide25.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wmf"/><Relationship Id="rId1" Type="http://schemas.openxmlformats.org/officeDocument/2006/relationships/slideLayout" Target="../slideLayouts/slideLayout53.xml"/><Relationship Id="rId4" Type="http://schemas.openxmlformats.org/officeDocument/2006/relationships/image" Target="../media/image52.wmf"/></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53.xml"/><Relationship Id="rId5" Type="http://schemas.openxmlformats.org/officeDocument/2006/relationships/image" Target="../media/image56.png"/><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58.wmf"/><Relationship Id="rId7" Type="http://schemas.openxmlformats.org/officeDocument/2006/relationships/image" Target="../media/image62.wmf"/><Relationship Id="rId2" Type="http://schemas.openxmlformats.org/officeDocument/2006/relationships/image" Target="../media/image57.wmf"/><Relationship Id="rId1" Type="http://schemas.openxmlformats.org/officeDocument/2006/relationships/slideLayout" Target="../slideLayouts/slideLayout53.xml"/><Relationship Id="rId6" Type="http://schemas.openxmlformats.org/officeDocument/2006/relationships/image" Target="../media/image61.png"/><Relationship Id="rId5" Type="http://schemas.openxmlformats.org/officeDocument/2006/relationships/image" Target="../media/image60.wmf"/><Relationship Id="rId4" Type="http://schemas.openxmlformats.org/officeDocument/2006/relationships/image" Target="../media/image59.wmf"/></Relationships>
</file>

<file path=ppt/slides/_rels/slide2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89.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image" Target="../media/image65.png"/><Relationship Id="rId7" Type="http://schemas.openxmlformats.org/officeDocument/2006/relationships/image" Target="../media/image69.wmf"/><Relationship Id="rId2" Type="http://schemas.openxmlformats.org/officeDocument/2006/relationships/image" Target="../media/image64.wmf"/><Relationship Id="rId1" Type="http://schemas.openxmlformats.org/officeDocument/2006/relationships/slideLayout" Target="../slideLayouts/slideLayout89.xml"/><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wmf"/><Relationship Id="rId1" Type="http://schemas.openxmlformats.org/officeDocument/2006/relationships/slideLayout" Target="../slideLayouts/slideLayout89.xml"/></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89.xml"/><Relationship Id="rId4" Type="http://schemas.openxmlformats.org/officeDocument/2006/relationships/image" Target="../media/image75.png"/></Relationships>
</file>

<file path=ppt/slides/_rels/slide3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8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9.xml"/><Relationship Id="rId4" Type="http://schemas.openxmlformats.org/officeDocument/2006/relationships/image" Target="../media/image8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8.xml"/><Relationship Id="rId4" Type="http://schemas.openxmlformats.org/officeDocument/2006/relationships/image" Target="../media/image85.png"/></Relationships>
</file>

<file path=ppt/slides/_rels/slide3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8.xml"/><Relationship Id="rId4" Type="http://schemas.openxmlformats.org/officeDocument/2006/relationships/image" Target="../media/image88.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image" Target="../media/image89.png"/><Relationship Id="rId1" Type="http://schemas.openxmlformats.org/officeDocument/2006/relationships/slideLayout" Target="../slideLayouts/slideLayout18.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18.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4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18.xml"/><Relationship Id="rId5" Type="http://schemas.openxmlformats.org/officeDocument/2006/relationships/image" Target="../media/image104.png"/><Relationship Id="rId4" Type="http://schemas.openxmlformats.org/officeDocument/2006/relationships/image" Target="../media/image103.png"/></Relationships>
</file>

<file path=ppt/slides/_rels/slide4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18.xml"/><Relationship Id="rId5" Type="http://schemas.openxmlformats.org/officeDocument/2006/relationships/image" Target="../media/image108.png"/><Relationship Id="rId4" Type="http://schemas.openxmlformats.org/officeDocument/2006/relationships/image" Target="../media/image107.png"/></Relationships>
</file>

<file path=ppt/slides/_rels/slide4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18.xml"/><Relationship Id="rId5" Type="http://schemas.openxmlformats.org/officeDocument/2006/relationships/image" Target="../media/image112.png"/><Relationship Id="rId4" Type="http://schemas.openxmlformats.org/officeDocument/2006/relationships/image" Target="../media/image111.png"/></Relationships>
</file>

<file path=ppt/slides/_rels/slide4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1.png"/><Relationship Id="rId7" Type="http://schemas.openxmlformats.org/officeDocument/2006/relationships/image" Target="../media/image125.png"/><Relationship Id="rId2" Type="http://schemas.openxmlformats.org/officeDocument/2006/relationships/image" Target="../media/image120.png"/><Relationship Id="rId1" Type="http://schemas.openxmlformats.org/officeDocument/2006/relationships/slideLayout" Target="../slideLayouts/slideLayout29.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56.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18.xml"/><Relationship Id="rId4" Type="http://schemas.openxmlformats.org/officeDocument/2006/relationships/image" Target="../media/image131.png"/></Relationships>
</file>

<file path=ppt/slides/_rels/slide58.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18.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s>
</file>

<file path=ppt/slides/_rels/slide59.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42.xml"/><Relationship Id="rId4" Type="http://schemas.openxmlformats.org/officeDocument/2006/relationships/image" Target="../media/image140.png"/></Relationships>
</file>

<file path=ppt/slides/_rels/slide61.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18.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tags" Target="../tags/tag3.xml"/><Relationship Id="rId7" Type="http://schemas.openxmlformats.org/officeDocument/2006/relationships/slideLayout" Target="../slideLayouts/slideLayout18.xml"/><Relationship Id="rId12" Type="http://schemas.openxmlformats.org/officeDocument/2006/relationships/image" Target="../media/image1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1.png"/><Relationship Id="rId5" Type="http://schemas.openxmlformats.org/officeDocument/2006/relationships/tags" Target="../tags/tag5.xml"/><Relationship Id="rId10" Type="http://schemas.openxmlformats.org/officeDocument/2006/relationships/image" Target="../media/image10.png"/><Relationship Id="rId4" Type="http://schemas.openxmlformats.org/officeDocument/2006/relationships/tags" Target="../tags/tag4.xm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1016605" y="1448780"/>
            <a:ext cx="7587645" cy="1077218"/>
          </a:xfrm>
          <a:prstGeom prst="rect">
            <a:avLst/>
          </a:prstGeom>
          <a:solidFill>
            <a:srgbClr val="CCECFF"/>
          </a:solidFill>
          <a:ln w="9525">
            <a:noFill/>
            <a:miter lim="800000"/>
            <a:headEnd/>
            <a:tailEnd/>
          </a:ln>
          <a:effectLst>
            <a:outerShdw blurRad="50800" dist="38100" dir="2700000" algn="tl" rotWithShape="0">
              <a:prstClr val="black">
                <a:alpha val="40000"/>
              </a:prstClr>
            </a:outerShdw>
          </a:effec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FontTx/>
              <a:buNone/>
            </a:pPr>
            <a:r>
              <a:rPr lang="en-US" altLang="zh-CN" b="1" dirty="0" smtClean="0">
                <a:solidFill>
                  <a:srgbClr val="333399"/>
                </a:solidFill>
                <a:latin typeface="Calibri" pitchFamily="34" charset="0"/>
                <a:ea typeface="SimHei" pitchFamily="49" charset="-122"/>
              </a:rPr>
              <a:t>Threshold </a:t>
            </a:r>
            <a:r>
              <a:rPr lang="en-US" altLang="zh-CN" b="1" dirty="0">
                <a:solidFill>
                  <a:srgbClr val="333399"/>
                </a:solidFill>
                <a:latin typeface="Calibri" pitchFamily="34" charset="0"/>
                <a:ea typeface="SimHei" pitchFamily="49" charset="-122"/>
              </a:rPr>
              <a:t>and kinematic effects for the exotic </a:t>
            </a:r>
            <a:r>
              <a:rPr lang="en-US" altLang="zh-CN" b="1" dirty="0" smtClean="0">
                <a:solidFill>
                  <a:srgbClr val="333399"/>
                </a:solidFill>
                <a:latin typeface="Calibri" pitchFamily="34" charset="0"/>
                <a:ea typeface="SimHei" pitchFamily="49" charset="-122"/>
              </a:rPr>
              <a:t>resonance-like </a:t>
            </a:r>
            <a:r>
              <a:rPr lang="en-US" altLang="zh-CN" b="1" dirty="0">
                <a:solidFill>
                  <a:srgbClr val="333399"/>
                </a:solidFill>
                <a:latin typeface="Calibri" pitchFamily="34" charset="0"/>
                <a:ea typeface="SimHei" pitchFamily="49" charset="-122"/>
              </a:rPr>
              <a:t>structures</a:t>
            </a:r>
            <a:endParaRPr lang="zh-CN" altLang="en-GB" b="1" dirty="0">
              <a:solidFill>
                <a:srgbClr val="333399"/>
              </a:solidFill>
              <a:latin typeface="Calibri" pitchFamily="34" charset="0"/>
              <a:ea typeface="SimHei" pitchFamily="49" charset="-122"/>
            </a:endParaRPr>
          </a:p>
        </p:txBody>
      </p:sp>
      <p:pic>
        <p:nvPicPr>
          <p:cNvPr id="13315" name="Picture 5" descr="ihep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90488"/>
            <a:ext cx="14287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descr="ihep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3038" y="188913"/>
            <a:ext cx="3200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9"/>
          <p:cNvSpPr txBox="1">
            <a:spLocks noChangeArrowheads="1"/>
          </p:cNvSpPr>
          <p:nvPr/>
        </p:nvSpPr>
        <p:spPr bwMode="auto">
          <a:xfrm>
            <a:off x="1258888" y="614363"/>
            <a:ext cx="36147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zh-CN" sz="1800" b="1">
                <a:solidFill>
                  <a:srgbClr val="808080"/>
                </a:solidFill>
                <a:latin typeface="Eras Demi ITC" pitchFamily="34" charset="0"/>
              </a:rPr>
              <a:t>Institute of High Energy Physics</a:t>
            </a:r>
            <a:endParaRPr lang="en-GB" altLang="zh-CN" sz="1800" b="1">
              <a:solidFill>
                <a:srgbClr val="808080"/>
              </a:solidFill>
              <a:latin typeface="Eras Demi ITC" pitchFamily="34" charset="0"/>
            </a:endParaRPr>
          </a:p>
        </p:txBody>
      </p:sp>
      <p:pic>
        <p:nvPicPr>
          <p:cNvPr id="13319" name="Picture 7" descr="cas_logo"/>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6688" y="44450"/>
            <a:ext cx="2592387"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副标题 1"/>
          <p:cNvSpPr>
            <a:spLocks noGrp="1"/>
          </p:cNvSpPr>
          <p:nvPr>
            <p:ph type="subTitle" idx="1"/>
          </p:nvPr>
        </p:nvSpPr>
        <p:spPr>
          <a:xfrm>
            <a:off x="1371600" y="3068960"/>
            <a:ext cx="6400800" cy="2303463"/>
          </a:xfrm>
        </p:spPr>
        <p:txBody>
          <a:bodyPr/>
          <a:lstStyle/>
          <a:p>
            <a:pPr eaLnBrk="1" hangingPunct="1">
              <a:lnSpc>
                <a:spcPct val="80000"/>
              </a:lnSpc>
              <a:spcBef>
                <a:spcPct val="25000"/>
              </a:spcBef>
              <a:spcAft>
                <a:spcPct val="20000"/>
              </a:spcAft>
            </a:pPr>
            <a:r>
              <a:rPr lang="en-GB" altLang="zh-CN" sz="2400" b="1" dirty="0" err="1" smtClean="0">
                <a:solidFill>
                  <a:srgbClr val="003399"/>
                </a:solidFill>
                <a:latin typeface="Calibri" pitchFamily="34" charset="0"/>
                <a:ea typeface="宋体" pitchFamily="2" charset="-122"/>
              </a:rPr>
              <a:t>Qiang</a:t>
            </a:r>
            <a:r>
              <a:rPr lang="en-GB" altLang="zh-CN" sz="2400" b="1" dirty="0" smtClean="0">
                <a:solidFill>
                  <a:srgbClr val="003399"/>
                </a:solidFill>
                <a:latin typeface="Calibri" pitchFamily="34" charset="0"/>
                <a:ea typeface="宋体" pitchFamily="2" charset="-122"/>
              </a:rPr>
              <a:t> Zhao</a:t>
            </a:r>
          </a:p>
          <a:p>
            <a:pPr eaLnBrk="1" hangingPunct="1">
              <a:lnSpc>
                <a:spcPct val="80000"/>
              </a:lnSpc>
              <a:spcBef>
                <a:spcPct val="30000"/>
              </a:spcBef>
              <a:spcAft>
                <a:spcPct val="20000"/>
              </a:spcAft>
            </a:pPr>
            <a:r>
              <a:rPr lang="en-GB" altLang="zh-CN" sz="2000" b="1" dirty="0" smtClean="0">
                <a:solidFill>
                  <a:srgbClr val="003399"/>
                </a:solidFill>
                <a:latin typeface="Calibri" pitchFamily="34" charset="0"/>
                <a:ea typeface="宋体" pitchFamily="2" charset="-122"/>
              </a:rPr>
              <a:t>Institute of High Energy Physics, CAS </a:t>
            </a:r>
          </a:p>
          <a:p>
            <a:pPr eaLnBrk="1" hangingPunct="1">
              <a:lnSpc>
                <a:spcPct val="90000"/>
              </a:lnSpc>
              <a:spcBef>
                <a:spcPct val="30000"/>
              </a:spcBef>
            </a:pPr>
            <a:r>
              <a:rPr lang="en-GB" altLang="zh-CN" sz="2000" b="1" dirty="0" smtClean="0">
                <a:solidFill>
                  <a:srgbClr val="003399"/>
                </a:solidFill>
                <a:latin typeface="Calibri" pitchFamily="34" charset="0"/>
                <a:ea typeface="宋体" pitchFamily="2" charset="-122"/>
              </a:rPr>
              <a:t>and Theoretical Physics </a:t>
            </a:r>
            <a:r>
              <a:rPr lang="en-GB" altLang="zh-CN" sz="2000" b="1" dirty="0" err="1" smtClean="0">
                <a:solidFill>
                  <a:srgbClr val="003399"/>
                </a:solidFill>
                <a:latin typeface="Calibri" pitchFamily="34" charset="0"/>
                <a:ea typeface="宋体" pitchFamily="2" charset="-122"/>
              </a:rPr>
              <a:t>Center</a:t>
            </a:r>
            <a:r>
              <a:rPr lang="en-GB" altLang="zh-CN" sz="2000" b="1" dirty="0" smtClean="0">
                <a:solidFill>
                  <a:srgbClr val="003399"/>
                </a:solidFill>
                <a:latin typeface="Calibri" pitchFamily="34" charset="0"/>
                <a:ea typeface="宋体" pitchFamily="2" charset="-122"/>
              </a:rPr>
              <a:t> for Science Facilities (TPCSF), CAS</a:t>
            </a:r>
          </a:p>
          <a:p>
            <a:pPr eaLnBrk="1" hangingPunct="1">
              <a:lnSpc>
                <a:spcPct val="90000"/>
              </a:lnSpc>
              <a:spcBef>
                <a:spcPct val="30000"/>
              </a:spcBef>
            </a:pPr>
            <a:r>
              <a:rPr lang="en-GB" altLang="zh-CN" sz="2000" b="1" i="1" dirty="0" smtClean="0">
                <a:solidFill>
                  <a:srgbClr val="003399"/>
                </a:solidFill>
                <a:latin typeface="Calibri" pitchFamily="34" charset="0"/>
                <a:ea typeface="宋体" pitchFamily="2" charset="-122"/>
              </a:rPr>
              <a:t>zhaoq</a:t>
            </a:r>
            <a:r>
              <a:rPr lang="en-GB" altLang="zh-CN" sz="2000" b="1" dirty="0" smtClean="0">
                <a:solidFill>
                  <a:srgbClr val="003399"/>
                </a:solidFill>
                <a:latin typeface="Calibri" pitchFamily="34" charset="0"/>
                <a:ea typeface="宋体" pitchFamily="2" charset="-122"/>
              </a:rPr>
              <a:t>@</a:t>
            </a:r>
            <a:r>
              <a:rPr lang="en-GB" altLang="zh-CN" sz="2000" b="1" i="1" dirty="0" smtClean="0">
                <a:solidFill>
                  <a:srgbClr val="003399"/>
                </a:solidFill>
                <a:latin typeface="Calibri" pitchFamily="34" charset="0"/>
                <a:ea typeface="宋体" pitchFamily="2" charset="-122"/>
              </a:rPr>
              <a:t>ihep.ac.cn </a:t>
            </a:r>
            <a:endParaRPr lang="zh-CN" altLang="en-US" sz="2000" dirty="0" smtClean="0">
              <a:solidFill>
                <a:srgbClr val="003399"/>
              </a:solidFill>
              <a:ea typeface="宋体" pitchFamily="2" charset="-122"/>
            </a:endParaRPr>
          </a:p>
        </p:txBody>
      </p:sp>
      <p:sp>
        <p:nvSpPr>
          <p:cNvPr id="2" name="TextBox 1"/>
          <p:cNvSpPr txBox="1"/>
          <p:nvPr/>
        </p:nvSpPr>
        <p:spPr>
          <a:xfrm>
            <a:off x="971600" y="6023029"/>
            <a:ext cx="7848872" cy="646331"/>
          </a:xfrm>
          <a:prstGeom prst="rect">
            <a:avLst/>
          </a:prstGeom>
          <a:noFill/>
        </p:spPr>
        <p:txBody>
          <a:bodyPr wrap="square" rtlCol="0">
            <a:spAutoFit/>
          </a:bodyPr>
          <a:lstStyle/>
          <a:p>
            <a:pPr algn="r"/>
            <a:r>
              <a:rPr lang="en-US" altLang="zh-CN" b="1" dirty="0">
                <a:solidFill>
                  <a:srgbClr val="003399"/>
                </a:solidFill>
                <a:latin typeface="Calibri" pitchFamily="34" charset="0"/>
                <a:ea typeface="宋体" pitchFamily="2" charset="-122"/>
              </a:rPr>
              <a:t>The 14th International Conference on Meson-Nucleon Physics and the Structure of the Nucleon, July 25-30, 2016, Kyoto, Japan</a:t>
            </a:r>
            <a:endParaRPr lang="zh-CN" altLang="en-US" b="1" dirty="0">
              <a:solidFill>
                <a:srgbClr val="003399"/>
              </a:solidFill>
              <a:latin typeface="Calibri" pitchFamily="34" charset="0"/>
              <a:ea typeface="宋体" pitchFamily="2" charset="-122"/>
            </a:endParaRPr>
          </a:p>
        </p:txBody>
      </p:sp>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7055" y="53626"/>
            <a:ext cx="1215135" cy="1207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1688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92A42FD3-5501-4466-B0EF-C693BF37ED6B}" type="slidenum">
              <a:rPr lang="zh-CN" altLang="en-GB" smtClean="0"/>
              <a:pPr>
                <a:defRPr/>
              </a:pPr>
              <a:t>10</a:t>
            </a:fld>
            <a:endParaRPr lang="en-GB" altLang="zh-CN"/>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959" y="379175"/>
            <a:ext cx="318135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9524" y="420896"/>
            <a:ext cx="1047750" cy="381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699792" y="447707"/>
            <a:ext cx="1778051" cy="400110"/>
          </a:xfrm>
          <a:prstGeom prst="rect">
            <a:avLst/>
          </a:prstGeom>
          <a:noFill/>
        </p:spPr>
        <p:txBody>
          <a:bodyPr wrap="none" rtlCol="0">
            <a:spAutoFit/>
          </a:bodyPr>
          <a:lstStyle/>
          <a:p>
            <a:r>
              <a:rPr lang="en-US" altLang="zh-CN" sz="2000" b="1" dirty="0">
                <a:solidFill>
                  <a:srgbClr val="0000CC"/>
                </a:solidFill>
              </a:rPr>
              <a:t>Kinematics : </a:t>
            </a:r>
            <a:endParaRPr lang="zh-CN" altLang="en-US" sz="2000" b="1" dirty="0">
              <a:solidFill>
                <a:srgbClr val="0000CC"/>
              </a:solidFill>
            </a:endParaRPr>
          </a:p>
        </p:txBody>
      </p:sp>
      <p:sp>
        <p:nvSpPr>
          <p:cNvPr id="5" name="TextBox 4"/>
          <p:cNvSpPr txBox="1"/>
          <p:nvPr/>
        </p:nvSpPr>
        <p:spPr>
          <a:xfrm>
            <a:off x="827584" y="1988840"/>
            <a:ext cx="5189690" cy="400110"/>
          </a:xfrm>
          <a:prstGeom prst="rect">
            <a:avLst/>
          </a:prstGeom>
          <a:noFill/>
        </p:spPr>
        <p:txBody>
          <a:bodyPr wrap="none" rtlCol="0">
            <a:spAutoFit/>
          </a:bodyPr>
          <a:lstStyle/>
          <a:p>
            <a:r>
              <a:rPr lang="en-US" altLang="zh-CN" sz="2000" dirty="0">
                <a:solidFill>
                  <a:srgbClr val="0000CC"/>
                </a:solidFill>
              </a:rPr>
              <a:t>The ATS condition for </a:t>
            </a:r>
            <a:r>
              <a:rPr lang="en-US" altLang="zh-CN" sz="2000" dirty="0">
                <a:solidFill>
                  <a:srgbClr val="FF0000"/>
                </a:solidFill>
              </a:rPr>
              <a:t>fixed</a:t>
            </a:r>
            <a:r>
              <a:rPr lang="en-US" altLang="zh-CN" sz="2000" dirty="0">
                <a:solidFill>
                  <a:srgbClr val="0000CC"/>
                </a:solidFill>
              </a:rPr>
              <a:t> </a:t>
            </a:r>
            <a:r>
              <a:rPr lang="en-US" altLang="zh-CN" sz="2000" i="1" dirty="0">
                <a:solidFill>
                  <a:srgbClr val="0000CC"/>
                </a:solidFill>
              </a:rPr>
              <a:t>s</a:t>
            </a:r>
            <a:r>
              <a:rPr lang="en-US" altLang="zh-CN" sz="2000" baseline="-25000" dirty="0">
                <a:solidFill>
                  <a:srgbClr val="0000CC"/>
                </a:solidFill>
              </a:rPr>
              <a:t>1</a:t>
            </a:r>
            <a:r>
              <a:rPr lang="en-US" altLang="zh-CN" sz="2000" dirty="0">
                <a:solidFill>
                  <a:srgbClr val="0000CC"/>
                </a:solidFill>
              </a:rPr>
              <a:t>, </a:t>
            </a:r>
            <a:r>
              <a:rPr lang="en-US" altLang="zh-CN" sz="2000" i="1" dirty="0" err="1">
                <a:solidFill>
                  <a:srgbClr val="0000CC"/>
                </a:solidFill>
              </a:rPr>
              <a:t>m</a:t>
            </a:r>
            <a:r>
              <a:rPr lang="en-US" altLang="zh-CN" sz="2000" baseline="-25000" dirty="0" err="1">
                <a:solidFill>
                  <a:srgbClr val="0000CC"/>
                </a:solidFill>
              </a:rPr>
              <a:t>j</a:t>
            </a:r>
            <a:r>
              <a:rPr lang="en-US" altLang="zh-CN" sz="2000" dirty="0">
                <a:solidFill>
                  <a:srgbClr val="0000CC"/>
                </a:solidFill>
              </a:rPr>
              <a:t>, and </a:t>
            </a:r>
            <a:r>
              <a:rPr lang="en-US" altLang="zh-CN" sz="2000" i="1" dirty="0">
                <a:solidFill>
                  <a:srgbClr val="0000CC"/>
                </a:solidFill>
              </a:rPr>
              <a:t>s</a:t>
            </a:r>
            <a:r>
              <a:rPr lang="en-US" altLang="zh-CN" sz="2000" baseline="-25000" dirty="0">
                <a:solidFill>
                  <a:srgbClr val="0000CC"/>
                </a:solidFill>
              </a:rPr>
              <a:t>3</a:t>
            </a:r>
            <a:r>
              <a:rPr lang="en-US" altLang="zh-CN" sz="2000" dirty="0">
                <a:solidFill>
                  <a:srgbClr val="0000CC"/>
                </a:solidFill>
              </a:rPr>
              <a:t> is: </a:t>
            </a:r>
            <a:endParaRPr lang="zh-CN" altLang="en-US" sz="2000" dirty="0">
              <a:solidFill>
                <a:srgbClr val="0000CC"/>
              </a:solidFill>
            </a:endParaRPr>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598" y="2636912"/>
            <a:ext cx="794385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27584" y="4077072"/>
            <a:ext cx="3304110" cy="400110"/>
          </a:xfrm>
          <a:prstGeom prst="rect">
            <a:avLst/>
          </a:prstGeom>
          <a:noFill/>
        </p:spPr>
        <p:txBody>
          <a:bodyPr wrap="none" rtlCol="0">
            <a:spAutoFit/>
          </a:bodyPr>
          <a:lstStyle/>
          <a:p>
            <a:r>
              <a:rPr lang="en-US" altLang="zh-CN" sz="2000" dirty="0">
                <a:solidFill>
                  <a:srgbClr val="0000CC"/>
                </a:solidFill>
              </a:rPr>
              <a:t>Or for </a:t>
            </a:r>
            <a:r>
              <a:rPr lang="en-US" altLang="zh-CN" sz="2000" dirty="0">
                <a:solidFill>
                  <a:srgbClr val="FF0000"/>
                </a:solidFill>
              </a:rPr>
              <a:t>fixed</a:t>
            </a:r>
            <a:r>
              <a:rPr lang="en-US" altLang="zh-CN" sz="2000" dirty="0">
                <a:solidFill>
                  <a:srgbClr val="0000CC"/>
                </a:solidFill>
              </a:rPr>
              <a:t> </a:t>
            </a:r>
            <a:r>
              <a:rPr lang="en-US" altLang="zh-CN" sz="2000" i="1" dirty="0" smtClean="0">
                <a:solidFill>
                  <a:srgbClr val="0000CC"/>
                </a:solidFill>
              </a:rPr>
              <a:t>s</a:t>
            </a:r>
            <a:r>
              <a:rPr lang="en-US" altLang="zh-CN" sz="2000" baseline="-25000" dirty="0">
                <a:solidFill>
                  <a:srgbClr val="0000CC"/>
                </a:solidFill>
              </a:rPr>
              <a:t>2</a:t>
            </a:r>
            <a:r>
              <a:rPr lang="en-US" altLang="zh-CN" sz="2000" dirty="0" smtClean="0">
                <a:solidFill>
                  <a:srgbClr val="0000CC"/>
                </a:solidFill>
              </a:rPr>
              <a:t>, </a:t>
            </a:r>
            <a:r>
              <a:rPr lang="en-US" altLang="zh-CN" sz="2000" i="1" dirty="0" err="1">
                <a:solidFill>
                  <a:srgbClr val="0000CC"/>
                </a:solidFill>
              </a:rPr>
              <a:t>m</a:t>
            </a:r>
            <a:r>
              <a:rPr lang="en-US" altLang="zh-CN" sz="2000" baseline="-25000" dirty="0" err="1">
                <a:solidFill>
                  <a:srgbClr val="0000CC"/>
                </a:solidFill>
              </a:rPr>
              <a:t>j</a:t>
            </a:r>
            <a:r>
              <a:rPr lang="en-US" altLang="zh-CN" sz="2000" dirty="0">
                <a:solidFill>
                  <a:srgbClr val="0000CC"/>
                </a:solidFill>
              </a:rPr>
              <a:t>, and </a:t>
            </a:r>
            <a:r>
              <a:rPr lang="en-US" altLang="zh-CN" sz="2000" i="1" dirty="0" smtClean="0">
                <a:solidFill>
                  <a:srgbClr val="0000CC"/>
                </a:solidFill>
              </a:rPr>
              <a:t>s</a:t>
            </a:r>
            <a:r>
              <a:rPr lang="en-US" altLang="zh-CN" sz="2000" baseline="-25000" dirty="0" smtClean="0">
                <a:solidFill>
                  <a:srgbClr val="0000CC"/>
                </a:solidFill>
              </a:rPr>
              <a:t>3</a:t>
            </a:r>
            <a:r>
              <a:rPr lang="en-US" altLang="zh-CN" sz="2000" dirty="0" smtClean="0">
                <a:solidFill>
                  <a:srgbClr val="0000CC"/>
                </a:solidFill>
              </a:rPr>
              <a:t> </a:t>
            </a:r>
            <a:r>
              <a:rPr lang="en-US" altLang="zh-CN" sz="2000" dirty="0">
                <a:solidFill>
                  <a:srgbClr val="0000CC"/>
                </a:solidFill>
              </a:rPr>
              <a:t>: </a:t>
            </a:r>
            <a:endParaRPr lang="zh-CN" altLang="en-US" sz="2000" dirty="0">
              <a:solidFill>
                <a:srgbClr val="0000CC"/>
              </a:solidFill>
            </a:endParaRPr>
          </a:p>
        </p:txBody>
      </p:sp>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173" y="4537298"/>
            <a:ext cx="7915275"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6" y="5805264"/>
            <a:ext cx="4114800"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331640" y="6381328"/>
            <a:ext cx="7423699" cy="369332"/>
          </a:xfrm>
          <a:prstGeom prst="rect">
            <a:avLst/>
          </a:prstGeom>
          <a:noFill/>
        </p:spPr>
        <p:txBody>
          <a:bodyPr wrap="none" rtlCol="0">
            <a:spAutoFit/>
          </a:bodyPr>
          <a:lstStyle/>
          <a:p>
            <a:r>
              <a:rPr lang="en-US" altLang="zh-CN" dirty="0">
                <a:solidFill>
                  <a:srgbClr val="0000CC"/>
                </a:solidFill>
                <a:latin typeface="Calibri" panose="020F0502020204030204" pitchFamily="34" charset="0"/>
              </a:rPr>
              <a:t>X.-H. </a:t>
            </a:r>
            <a:r>
              <a:rPr lang="en-US" altLang="zh-CN" dirty="0" smtClean="0">
                <a:solidFill>
                  <a:srgbClr val="0000CC"/>
                </a:solidFill>
                <a:latin typeface="Calibri" panose="020F0502020204030204" pitchFamily="34" charset="0"/>
              </a:rPr>
              <a:t>Liu, M. Oka </a:t>
            </a:r>
            <a:r>
              <a:rPr lang="en-US" altLang="zh-CN" dirty="0">
                <a:solidFill>
                  <a:srgbClr val="0000CC"/>
                </a:solidFill>
                <a:latin typeface="Calibri" panose="020F0502020204030204" pitchFamily="34" charset="0"/>
              </a:rPr>
              <a:t>and Q. Zhao, </a:t>
            </a:r>
            <a:r>
              <a:rPr lang="en-US" altLang="zh-CN" dirty="0" smtClean="0">
                <a:solidFill>
                  <a:srgbClr val="0000FF"/>
                </a:solidFill>
                <a:latin typeface="Calibri" pitchFamily="34" charset="0"/>
                <a:ea typeface="宋体" charset="-122"/>
              </a:rPr>
              <a:t>PLB753, 297(2016); </a:t>
            </a:r>
            <a:r>
              <a:rPr lang="en-US" altLang="zh-CN" dirty="0" smtClean="0">
                <a:solidFill>
                  <a:srgbClr val="0000CC"/>
                </a:solidFill>
                <a:latin typeface="Calibri" panose="020F0502020204030204" pitchFamily="34" charset="0"/>
              </a:rPr>
              <a:t>arXiv:1507.01674 </a:t>
            </a:r>
            <a:r>
              <a:rPr lang="en-US" altLang="zh-CN" dirty="0">
                <a:solidFill>
                  <a:srgbClr val="0000CC"/>
                </a:solidFill>
                <a:latin typeface="Calibri" panose="020F0502020204030204" pitchFamily="34" charset="0"/>
              </a:rPr>
              <a:t>[</a:t>
            </a:r>
            <a:r>
              <a:rPr lang="en-US" altLang="zh-CN" dirty="0" err="1">
                <a:solidFill>
                  <a:srgbClr val="0000CC"/>
                </a:solidFill>
                <a:latin typeface="Calibri" panose="020F0502020204030204" pitchFamily="34" charset="0"/>
              </a:rPr>
              <a:t>hep-ph</a:t>
            </a:r>
            <a:r>
              <a:rPr lang="en-US" altLang="zh-CN" dirty="0">
                <a:solidFill>
                  <a:srgbClr val="0000CC"/>
                </a:solidFill>
                <a:latin typeface="Calibri" panose="020F0502020204030204" pitchFamily="34" charset="0"/>
              </a:rPr>
              <a:t>]</a:t>
            </a:r>
            <a:endParaRPr lang="zh-CN" altLang="en-US" dirty="0">
              <a:solidFill>
                <a:srgbClr val="0000CC"/>
              </a:solidFill>
              <a:latin typeface="Calibri" panose="020F0502020204030204" pitchFamily="34" charset="0"/>
            </a:endParaRPr>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6159" y="2276872"/>
            <a:ext cx="16383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20372" y="436662"/>
            <a:ext cx="800100" cy="400050"/>
          </a:xfrm>
          <a:prstGeom prst="rect">
            <a:avLst/>
          </a:prstGeom>
          <a:noFill/>
          <a:ln w="9525">
            <a:solidFill>
              <a:srgbClr val="0000CC"/>
            </a:solidFill>
            <a:miter lim="800000"/>
            <a:headEnd/>
            <a:tailEnd/>
          </a:ln>
          <a:extLst>
            <a:ext uri="{909E8E84-426E-40DD-AFC4-6F175D3DCCD1}">
              <a14:hiddenFill xmlns:a14="http://schemas.microsoft.com/office/drawing/2010/main">
                <a:solidFill>
                  <a:schemeClr val="accent1"/>
                </a:solidFill>
              </a14:hiddenFill>
            </a:ext>
          </a:extLst>
        </p:spPr>
      </p:pic>
      <p:sp>
        <p:nvSpPr>
          <p:cNvPr id="8" name="右大括号 7"/>
          <p:cNvSpPr/>
          <p:nvPr/>
        </p:nvSpPr>
        <p:spPr bwMode="auto">
          <a:xfrm>
            <a:off x="8020372" y="1700808"/>
            <a:ext cx="224036" cy="488087"/>
          </a:xfrm>
          <a:prstGeom prst="rightBrac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137410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92A42FD3-5501-4466-B0EF-C693BF37ED6B}" type="slidenum">
              <a:rPr lang="zh-CN" altLang="en-GB" smtClean="0"/>
              <a:pPr>
                <a:defRPr/>
              </a:pPr>
              <a:t>11</a:t>
            </a:fld>
            <a:endParaRPr lang="en-GB" altLang="zh-CN"/>
          </a:p>
        </p:txBody>
      </p:sp>
      <p:sp>
        <p:nvSpPr>
          <p:cNvPr id="3" name="TextBox 2"/>
          <p:cNvSpPr txBox="1"/>
          <p:nvPr/>
        </p:nvSpPr>
        <p:spPr>
          <a:xfrm>
            <a:off x="683568" y="476672"/>
            <a:ext cx="6353021" cy="369332"/>
          </a:xfrm>
          <a:prstGeom prst="rect">
            <a:avLst/>
          </a:prstGeom>
          <a:noFill/>
        </p:spPr>
        <p:txBody>
          <a:bodyPr wrap="none" rtlCol="0">
            <a:spAutoFit/>
          </a:bodyPr>
          <a:lstStyle/>
          <a:p>
            <a:r>
              <a:rPr lang="en-US" altLang="zh-CN" dirty="0">
                <a:solidFill>
                  <a:srgbClr val="000000"/>
                </a:solidFill>
              </a:rPr>
              <a:t>Single dispersion relation in </a:t>
            </a:r>
            <a:r>
              <a:rPr lang="en-US" altLang="zh-CN" i="1" dirty="0" smtClean="0">
                <a:solidFill>
                  <a:srgbClr val="000000"/>
                </a:solidFill>
              </a:rPr>
              <a:t>s</a:t>
            </a:r>
            <a:r>
              <a:rPr lang="en-US" altLang="zh-CN" baseline="-25000" dirty="0" smtClean="0">
                <a:solidFill>
                  <a:srgbClr val="000000"/>
                </a:solidFill>
              </a:rPr>
              <a:t>2 </a:t>
            </a:r>
            <a:r>
              <a:rPr lang="en-US" altLang="zh-CN" dirty="0">
                <a:solidFill>
                  <a:srgbClr val="000000"/>
                </a:solidFill>
              </a:rPr>
              <a:t>in the complex plane of </a:t>
            </a:r>
            <a:r>
              <a:rPr lang="en-US" altLang="zh-CN" i="1" dirty="0" smtClean="0">
                <a:solidFill>
                  <a:srgbClr val="000000"/>
                </a:solidFill>
              </a:rPr>
              <a:t>s</a:t>
            </a:r>
            <a:r>
              <a:rPr lang="en-US" altLang="zh-CN" baseline="-25000" dirty="0">
                <a:solidFill>
                  <a:srgbClr val="000000"/>
                </a:solidFill>
              </a:rPr>
              <a:t>2</a:t>
            </a:r>
            <a:r>
              <a:rPr lang="en-US" altLang="zh-CN" dirty="0" smtClean="0">
                <a:solidFill>
                  <a:srgbClr val="000000"/>
                </a:solidFill>
                <a:sym typeface="Symbol"/>
              </a:rPr>
              <a:t></a:t>
            </a:r>
            <a:r>
              <a:rPr lang="en-US" altLang="zh-CN" dirty="0" smtClean="0">
                <a:solidFill>
                  <a:srgbClr val="000000"/>
                </a:solidFill>
              </a:rPr>
              <a:t>: </a:t>
            </a:r>
            <a:endParaRPr lang="zh-CN" altLang="en-US" dirty="0">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24744"/>
            <a:ext cx="54197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1560" y="2420888"/>
            <a:ext cx="8064896" cy="646331"/>
          </a:xfrm>
          <a:prstGeom prst="rect">
            <a:avLst/>
          </a:prstGeom>
          <a:noFill/>
        </p:spPr>
        <p:txBody>
          <a:bodyPr wrap="square" rtlCol="0">
            <a:spAutoFit/>
          </a:bodyPr>
          <a:lstStyle/>
          <a:p>
            <a:r>
              <a:rPr lang="en-US" altLang="zh-CN" dirty="0">
                <a:solidFill>
                  <a:srgbClr val="000000"/>
                </a:solidFill>
              </a:rPr>
              <a:t>The spectral function σ(</a:t>
            </a:r>
            <a:r>
              <a:rPr lang="en-US" altLang="zh-CN" i="1" dirty="0">
                <a:solidFill>
                  <a:srgbClr val="000000"/>
                </a:solidFill>
              </a:rPr>
              <a:t>s</a:t>
            </a:r>
            <a:r>
              <a:rPr lang="en-US" altLang="zh-CN" baseline="-25000" dirty="0">
                <a:solidFill>
                  <a:srgbClr val="000000"/>
                </a:solidFill>
              </a:rPr>
              <a:t>1</a:t>
            </a:r>
            <a:r>
              <a:rPr lang="en-US" altLang="zh-CN" dirty="0">
                <a:solidFill>
                  <a:srgbClr val="000000"/>
                </a:solidFill>
              </a:rPr>
              <a:t>, </a:t>
            </a:r>
            <a:r>
              <a:rPr lang="en-US" altLang="zh-CN" i="1" dirty="0">
                <a:solidFill>
                  <a:srgbClr val="000000"/>
                </a:solidFill>
              </a:rPr>
              <a:t>s</a:t>
            </a:r>
            <a:r>
              <a:rPr lang="en-US" altLang="zh-CN" baseline="-25000" dirty="0">
                <a:solidFill>
                  <a:srgbClr val="000000"/>
                </a:solidFill>
              </a:rPr>
              <a:t>2</a:t>
            </a:r>
            <a:r>
              <a:rPr lang="en-US" altLang="zh-CN" dirty="0">
                <a:solidFill>
                  <a:srgbClr val="000000"/>
                </a:solidFill>
              </a:rPr>
              <a:t>, </a:t>
            </a:r>
            <a:r>
              <a:rPr lang="en-US" altLang="zh-CN" i="1" dirty="0">
                <a:solidFill>
                  <a:srgbClr val="000000"/>
                </a:solidFill>
              </a:rPr>
              <a:t>s</a:t>
            </a:r>
            <a:r>
              <a:rPr lang="en-US" altLang="zh-CN" baseline="-25000" dirty="0">
                <a:solidFill>
                  <a:srgbClr val="000000"/>
                </a:solidFill>
              </a:rPr>
              <a:t>3</a:t>
            </a:r>
            <a:r>
              <a:rPr lang="en-US" altLang="zh-CN" dirty="0">
                <a:solidFill>
                  <a:srgbClr val="000000"/>
                </a:solidFill>
              </a:rPr>
              <a:t>) can be obtained by means of the </a:t>
            </a:r>
            <a:r>
              <a:rPr lang="en-US" altLang="zh-CN" dirty="0" err="1">
                <a:solidFill>
                  <a:srgbClr val="000000"/>
                </a:solidFill>
              </a:rPr>
              <a:t>Cutkosky’s</a:t>
            </a:r>
            <a:r>
              <a:rPr lang="en-US" altLang="zh-CN" dirty="0">
                <a:solidFill>
                  <a:srgbClr val="000000"/>
                </a:solidFill>
              </a:rPr>
              <a:t> rules (absorptive part of the loop </a:t>
            </a:r>
            <a:r>
              <a:rPr lang="en-US" altLang="zh-CN" dirty="0" smtClean="0">
                <a:solidFill>
                  <a:srgbClr val="000000"/>
                </a:solidFill>
              </a:rPr>
              <a:t>amplitude):</a:t>
            </a:r>
            <a:endParaRPr lang="zh-CN" altLang="en-US" dirty="0">
              <a:solidFill>
                <a:srgbClr val="00000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468" y="3157339"/>
            <a:ext cx="723900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88" y="4827612"/>
            <a:ext cx="7972425"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3568" y="4293096"/>
            <a:ext cx="1531188" cy="369332"/>
          </a:xfrm>
          <a:prstGeom prst="rect">
            <a:avLst/>
          </a:prstGeom>
          <a:noFill/>
        </p:spPr>
        <p:txBody>
          <a:bodyPr wrap="none" rtlCol="0">
            <a:spAutoFit/>
          </a:bodyPr>
          <a:lstStyle/>
          <a:p>
            <a:r>
              <a:rPr lang="en-US" altLang="zh-CN" dirty="0">
                <a:solidFill>
                  <a:srgbClr val="000000"/>
                </a:solidFill>
              </a:rPr>
              <a:t>which reads </a:t>
            </a:r>
            <a:endParaRPr lang="zh-CN" altLang="en-US" dirty="0">
              <a:solidFill>
                <a:srgbClr val="000000"/>
              </a:solidFill>
            </a:endParaRPr>
          </a:p>
        </p:txBody>
      </p:sp>
    </p:spTree>
    <p:extLst>
      <p:ext uri="{BB962C8B-B14F-4D97-AF65-F5344CB8AC3E}">
        <p14:creationId xmlns:p14="http://schemas.microsoft.com/office/powerpoint/2010/main" val="3709194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92A42FD3-5501-4466-B0EF-C693BF37ED6B}" type="slidenum">
              <a:rPr lang="zh-CN" altLang="en-GB" smtClean="0"/>
              <a:pPr>
                <a:defRPr/>
              </a:pPr>
              <a:t>12</a:t>
            </a:fld>
            <a:endParaRPr lang="en-GB" altLang="zh-CN"/>
          </a:p>
        </p:txBody>
      </p:sp>
      <p:sp>
        <p:nvSpPr>
          <p:cNvPr id="3" name="TextBox 2"/>
          <p:cNvSpPr txBox="1"/>
          <p:nvPr/>
        </p:nvSpPr>
        <p:spPr>
          <a:xfrm>
            <a:off x="611560" y="548680"/>
            <a:ext cx="8280920" cy="2062103"/>
          </a:xfrm>
          <a:prstGeom prst="rect">
            <a:avLst/>
          </a:prstGeom>
          <a:noFill/>
        </p:spPr>
        <p:txBody>
          <a:bodyPr wrap="square" rtlCol="0">
            <a:spAutoFit/>
          </a:bodyPr>
          <a:lstStyle/>
          <a:p>
            <a:pPr>
              <a:spcBef>
                <a:spcPts val="1200"/>
              </a:spcBef>
            </a:pPr>
            <a:r>
              <a:rPr lang="en-US" altLang="zh-CN" dirty="0">
                <a:solidFill>
                  <a:srgbClr val="000000"/>
                </a:solidFill>
              </a:rPr>
              <a:t>For fixed </a:t>
            </a:r>
            <a:r>
              <a:rPr lang="en-US" altLang="zh-CN" i="1" dirty="0">
                <a:solidFill>
                  <a:srgbClr val="000000"/>
                </a:solidFill>
              </a:rPr>
              <a:t>s</a:t>
            </a:r>
            <a:r>
              <a:rPr lang="en-US" altLang="zh-CN" baseline="-25000" dirty="0">
                <a:solidFill>
                  <a:srgbClr val="000000"/>
                </a:solidFill>
              </a:rPr>
              <a:t>1</a:t>
            </a:r>
            <a:r>
              <a:rPr lang="en-US" altLang="zh-CN" dirty="0">
                <a:solidFill>
                  <a:srgbClr val="000000"/>
                </a:solidFill>
              </a:rPr>
              <a:t>, </a:t>
            </a:r>
            <a:r>
              <a:rPr lang="en-US" altLang="zh-CN" i="1" dirty="0">
                <a:solidFill>
                  <a:srgbClr val="000000"/>
                </a:solidFill>
              </a:rPr>
              <a:t>s</a:t>
            </a:r>
            <a:r>
              <a:rPr lang="en-US" altLang="zh-CN" baseline="-25000" dirty="0">
                <a:solidFill>
                  <a:srgbClr val="000000"/>
                </a:solidFill>
              </a:rPr>
              <a:t>3</a:t>
            </a:r>
            <a:r>
              <a:rPr lang="en-US" altLang="zh-CN" dirty="0">
                <a:solidFill>
                  <a:srgbClr val="000000"/>
                </a:solidFill>
              </a:rPr>
              <a:t> and </a:t>
            </a:r>
            <a:r>
              <a:rPr lang="en-US" altLang="zh-CN" i="1" dirty="0">
                <a:solidFill>
                  <a:srgbClr val="000000"/>
                </a:solidFill>
              </a:rPr>
              <a:t>m</a:t>
            </a:r>
            <a:r>
              <a:rPr lang="en-US" altLang="zh-CN" baseline="-25000" dirty="0">
                <a:solidFill>
                  <a:srgbClr val="000000"/>
                </a:solidFill>
              </a:rPr>
              <a:t>i</a:t>
            </a:r>
            <a:r>
              <a:rPr lang="en-US" altLang="zh-CN" dirty="0">
                <a:solidFill>
                  <a:srgbClr val="000000"/>
                </a:solidFill>
              </a:rPr>
              <a:t>, the spectral function σ(</a:t>
            </a:r>
            <a:r>
              <a:rPr lang="en-US" altLang="zh-CN" i="1" dirty="0">
                <a:solidFill>
                  <a:srgbClr val="000000"/>
                </a:solidFill>
              </a:rPr>
              <a:t>s</a:t>
            </a:r>
            <a:r>
              <a:rPr lang="en-US" altLang="zh-CN" baseline="-25000" dirty="0">
                <a:solidFill>
                  <a:srgbClr val="000000"/>
                </a:solidFill>
              </a:rPr>
              <a:t>1</a:t>
            </a:r>
            <a:r>
              <a:rPr lang="en-US" altLang="zh-CN" dirty="0">
                <a:solidFill>
                  <a:srgbClr val="000000"/>
                </a:solidFill>
              </a:rPr>
              <a:t>, </a:t>
            </a:r>
            <a:r>
              <a:rPr lang="en-US" altLang="zh-CN" i="1" dirty="0">
                <a:solidFill>
                  <a:srgbClr val="000000"/>
                </a:solidFill>
              </a:rPr>
              <a:t>s</a:t>
            </a:r>
            <a:r>
              <a:rPr lang="en-US" altLang="zh-CN" baseline="-25000" dirty="0">
                <a:solidFill>
                  <a:srgbClr val="000000"/>
                </a:solidFill>
              </a:rPr>
              <a:t>2</a:t>
            </a:r>
            <a:r>
              <a:rPr lang="en-US" altLang="zh-CN" dirty="0">
                <a:solidFill>
                  <a:srgbClr val="000000"/>
                </a:solidFill>
              </a:rPr>
              <a:t>, </a:t>
            </a:r>
            <a:r>
              <a:rPr lang="en-US" altLang="zh-CN" i="1" dirty="0">
                <a:solidFill>
                  <a:srgbClr val="000000"/>
                </a:solidFill>
              </a:rPr>
              <a:t>s</a:t>
            </a:r>
            <a:r>
              <a:rPr lang="en-US" altLang="zh-CN" baseline="-25000" dirty="0">
                <a:solidFill>
                  <a:srgbClr val="000000"/>
                </a:solidFill>
              </a:rPr>
              <a:t>3</a:t>
            </a:r>
            <a:r>
              <a:rPr lang="en-US" altLang="zh-CN" dirty="0">
                <a:solidFill>
                  <a:srgbClr val="000000"/>
                </a:solidFill>
              </a:rPr>
              <a:t>) has logarithmic branch points </a:t>
            </a:r>
            <a:r>
              <a:rPr lang="en-US" altLang="zh-CN" i="1" dirty="0">
                <a:solidFill>
                  <a:srgbClr val="000000"/>
                </a:solidFill>
              </a:rPr>
              <a:t>s</a:t>
            </a:r>
            <a:r>
              <a:rPr lang="en-US" altLang="zh-CN" baseline="30000" dirty="0">
                <a:solidFill>
                  <a:srgbClr val="000000"/>
                </a:solidFill>
              </a:rPr>
              <a:t>±</a:t>
            </a:r>
            <a:r>
              <a:rPr lang="en-US" altLang="zh-CN" baseline="-25000" dirty="0">
                <a:solidFill>
                  <a:srgbClr val="000000"/>
                </a:solidFill>
              </a:rPr>
              <a:t>2</a:t>
            </a:r>
            <a:r>
              <a:rPr lang="en-US" altLang="zh-CN" dirty="0">
                <a:solidFill>
                  <a:srgbClr val="000000"/>
                </a:solidFill>
              </a:rPr>
              <a:t> , which correspond to the anomalous thresholds by solving the Landau equation. </a:t>
            </a:r>
          </a:p>
          <a:p>
            <a:pPr>
              <a:spcBef>
                <a:spcPts val="1200"/>
              </a:spcBef>
            </a:pPr>
            <a:r>
              <a:rPr lang="en-US" altLang="zh-CN" dirty="0">
                <a:solidFill>
                  <a:srgbClr val="C00000"/>
                </a:solidFill>
              </a:rPr>
              <a:t>How the logarithmic branch points </a:t>
            </a:r>
            <a:r>
              <a:rPr lang="en-US" altLang="zh-CN" i="1" dirty="0">
                <a:solidFill>
                  <a:srgbClr val="C00000"/>
                </a:solidFill>
              </a:rPr>
              <a:t>s</a:t>
            </a:r>
            <a:r>
              <a:rPr lang="en-US" altLang="zh-CN" baseline="30000" dirty="0">
                <a:solidFill>
                  <a:srgbClr val="C00000"/>
                </a:solidFill>
              </a:rPr>
              <a:t>±</a:t>
            </a:r>
            <a:r>
              <a:rPr lang="en-US" altLang="zh-CN" baseline="-25000" dirty="0">
                <a:solidFill>
                  <a:srgbClr val="C00000"/>
                </a:solidFill>
              </a:rPr>
              <a:t>2</a:t>
            </a:r>
            <a:r>
              <a:rPr lang="en-US" altLang="zh-CN" dirty="0">
                <a:solidFill>
                  <a:srgbClr val="C00000"/>
                </a:solidFill>
              </a:rPr>
              <a:t> move as </a:t>
            </a:r>
            <a:r>
              <a:rPr lang="en-US" altLang="zh-CN" i="1" dirty="0">
                <a:solidFill>
                  <a:srgbClr val="C00000"/>
                </a:solidFill>
              </a:rPr>
              <a:t>s</a:t>
            </a:r>
            <a:r>
              <a:rPr lang="en-US" altLang="zh-CN" baseline="-25000" dirty="0">
                <a:solidFill>
                  <a:srgbClr val="C00000"/>
                </a:solidFill>
              </a:rPr>
              <a:t>1</a:t>
            </a:r>
            <a:r>
              <a:rPr lang="en-US" altLang="zh-CN" dirty="0">
                <a:solidFill>
                  <a:srgbClr val="C00000"/>
                </a:solidFill>
              </a:rPr>
              <a:t> increases from the threshold of (</a:t>
            </a:r>
            <a:r>
              <a:rPr lang="en-US" altLang="zh-CN" i="1" dirty="0">
                <a:solidFill>
                  <a:srgbClr val="C00000"/>
                </a:solidFill>
              </a:rPr>
              <a:t>m</a:t>
            </a:r>
            <a:r>
              <a:rPr lang="en-US" altLang="zh-CN" baseline="-25000" dirty="0">
                <a:solidFill>
                  <a:srgbClr val="C00000"/>
                </a:solidFill>
              </a:rPr>
              <a:t>2</a:t>
            </a:r>
            <a:r>
              <a:rPr lang="en-US" altLang="zh-CN" dirty="0">
                <a:solidFill>
                  <a:srgbClr val="C00000"/>
                </a:solidFill>
              </a:rPr>
              <a:t> + </a:t>
            </a:r>
            <a:r>
              <a:rPr lang="en-US" altLang="zh-CN" i="1" dirty="0">
                <a:solidFill>
                  <a:srgbClr val="C00000"/>
                </a:solidFill>
              </a:rPr>
              <a:t>m</a:t>
            </a:r>
            <a:r>
              <a:rPr lang="en-US" altLang="zh-CN" baseline="-25000" dirty="0">
                <a:solidFill>
                  <a:srgbClr val="C00000"/>
                </a:solidFill>
              </a:rPr>
              <a:t>3</a:t>
            </a:r>
            <a:r>
              <a:rPr lang="en-US" altLang="zh-CN" dirty="0">
                <a:solidFill>
                  <a:srgbClr val="C00000"/>
                </a:solidFill>
              </a:rPr>
              <a:t>)</a:t>
            </a:r>
            <a:r>
              <a:rPr lang="en-US" altLang="zh-CN" baseline="30000" dirty="0">
                <a:solidFill>
                  <a:srgbClr val="C00000"/>
                </a:solidFill>
              </a:rPr>
              <a:t>2</a:t>
            </a:r>
            <a:r>
              <a:rPr lang="en-US" altLang="zh-CN" dirty="0">
                <a:solidFill>
                  <a:srgbClr val="C00000"/>
                </a:solidFill>
              </a:rPr>
              <a:t>, with </a:t>
            </a:r>
            <a:r>
              <a:rPr lang="en-US" altLang="zh-CN" i="1" dirty="0">
                <a:solidFill>
                  <a:srgbClr val="C00000"/>
                </a:solidFill>
              </a:rPr>
              <a:t>s</a:t>
            </a:r>
            <a:r>
              <a:rPr lang="en-US" altLang="zh-CN" baseline="-25000" dirty="0">
                <a:solidFill>
                  <a:srgbClr val="C00000"/>
                </a:solidFill>
              </a:rPr>
              <a:t>3</a:t>
            </a:r>
            <a:r>
              <a:rPr lang="en-US" altLang="zh-CN" dirty="0">
                <a:solidFill>
                  <a:srgbClr val="C00000"/>
                </a:solidFill>
              </a:rPr>
              <a:t> and </a:t>
            </a:r>
            <a:r>
              <a:rPr lang="en-US" altLang="zh-CN" i="1" dirty="0">
                <a:solidFill>
                  <a:srgbClr val="C00000"/>
                </a:solidFill>
              </a:rPr>
              <a:t>m</a:t>
            </a:r>
            <a:r>
              <a:rPr lang="en-US" altLang="zh-CN" baseline="-25000" dirty="0">
                <a:solidFill>
                  <a:srgbClr val="C00000"/>
                </a:solidFill>
              </a:rPr>
              <a:t>i</a:t>
            </a:r>
            <a:r>
              <a:rPr lang="en-US" altLang="zh-CN" dirty="0">
                <a:solidFill>
                  <a:srgbClr val="C00000"/>
                </a:solidFill>
              </a:rPr>
              <a:t> fixed? </a:t>
            </a:r>
          </a:p>
          <a:p>
            <a:pPr>
              <a:spcBef>
                <a:spcPts val="1200"/>
              </a:spcBef>
            </a:pPr>
            <a:r>
              <a:rPr lang="en-US" altLang="zh-CN" dirty="0">
                <a:solidFill>
                  <a:srgbClr val="000000"/>
                </a:solidFill>
              </a:rPr>
              <a:t>Substituting </a:t>
            </a:r>
            <a:r>
              <a:rPr lang="en-US" altLang="zh-CN" i="1" dirty="0">
                <a:solidFill>
                  <a:srgbClr val="000000"/>
                </a:solidFill>
              </a:rPr>
              <a:t>s</a:t>
            </a:r>
            <a:r>
              <a:rPr lang="en-US" altLang="zh-CN" baseline="-25000" dirty="0">
                <a:solidFill>
                  <a:srgbClr val="000000"/>
                </a:solidFill>
              </a:rPr>
              <a:t>1</a:t>
            </a:r>
            <a:r>
              <a:rPr lang="en-US" altLang="zh-CN" dirty="0">
                <a:solidFill>
                  <a:srgbClr val="000000"/>
                </a:solidFill>
              </a:rPr>
              <a:t>→</a:t>
            </a:r>
            <a:r>
              <a:rPr lang="en-US" altLang="zh-CN" i="1" dirty="0">
                <a:solidFill>
                  <a:srgbClr val="000000"/>
                </a:solidFill>
              </a:rPr>
              <a:t>s</a:t>
            </a:r>
            <a:r>
              <a:rPr lang="en-US" altLang="zh-CN" baseline="-25000" dirty="0">
                <a:solidFill>
                  <a:srgbClr val="000000"/>
                </a:solidFill>
              </a:rPr>
              <a:t>1</a:t>
            </a:r>
            <a:r>
              <a:rPr lang="en-US" altLang="zh-CN" dirty="0">
                <a:solidFill>
                  <a:srgbClr val="000000"/>
                </a:solidFill>
              </a:rPr>
              <a:t>+i</a:t>
            </a:r>
            <a:r>
              <a:rPr lang="en-US" altLang="zh-CN" dirty="0">
                <a:solidFill>
                  <a:srgbClr val="000000"/>
                </a:solidFill>
                <a:sym typeface="Symbol"/>
              </a:rPr>
              <a:t>, </a:t>
            </a:r>
            <a:r>
              <a:rPr lang="en-US" altLang="zh-CN" dirty="0">
                <a:solidFill>
                  <a:srgbClr val="000000"/>
                </a:solidFill>
              </a:rPr>
              <a:t> </a:t>
            </a:r>
            <a:r>
              <a:rPr lang="en-US" altLang="zh-CN" i="1" dirty="0">
                <a:solidFill>
                  <a:srgbClr val="000000"/>
                </a:solidFill>
              </a:rPr>
              <a:t>s</a:t>
            </a:r>
            <a:r>
              <a:rPr lang="en-US" altLang="zh-CN" baseline="30000" dirty="0">
                <a:solidFill>
                  <a:srgbClr val="000000"/>
                </a:solidFill>
              </a:rPr>
              <a:t>±</a:t>
            </a:r>
            <a:r>
              <a:rPr lang="en-US" altLang="zh-CN" baseline="-25000" dirty="0">
                <a:solidFill>
                  <a:srgbClr val="000000"/>
                </a:solidFill>
              </a:rPr>
              <a:t>2</a:t>
            </a:r>
            <a:r>
              <a:rPr lang="en-US" altLang="zh-CN" dirty="0">
                <a:solidFill>
                  <a:srgbClr val="000000"/>
                </a:solidFill>
              </a:rPr>
              <a:t> in the </a:t>
            </a:r>
            <a:r>
              <a:rPr lang="en-US" altLang="zh-CN" i="1" dirty="0">
                <a:solidFill>
                  <a:srgbClr val="000000"/>
                </a:solidFill>
              </a:rPr>
              <a:t>s</a:t>
            </a:r>
            <a:r>
              <a:rPr lang="en-US" altLang="zh-CN" dirty="0">
                <a:solidFill>
                  <a:srgbClr val="000000"/>
                </a:solidFill>
              </a:rPr>
              <a:t>′-plane are then located at</a:t>
            </a:r>
            <a:endParaRPr lang="zh-CN" altLang="en-US" dirty="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719958"/>
            <a:ext cx="32956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27584" y="4245517"/>
            <a:ext cx="7776864" cy="369332"/>
          </a:xfrm>
          <a:prstGeom prst="rect">
            <a:avLst/>
          </a:prstGeom>
          <a:noFill/>
        </p:spPr>
        <p:txBody>
          <a:bodyPr wrap="square" rtlCol="0">
            <a:spAutoFit/>
          </a:bodyPr>
          <a:lstStyle/>
          <a:p>
            <a:r>
              <a:rPr lang="en-US" altLang="zh-CN" dirty="0">
                <a:solidFill>
                  <a:srgbClr val="000000"/>
                </a:solidFill>
              </a:rPr>
              <a:t>t</a:t>
            </a:r>
            <a:r>
              <a:rPr lang="en-US" altLang="zh-CN" dirty="0" smtClean="0">
                <a:solidFill>
                  <a:srgbClr val="000000"/>
                </a:solidFill>
              </a:rPr>
              <a:t>he </a:t>
            </a:r>
            <a:r>
              <a:rPr lang="en-US" altLang="zh-CN" dirty="0">
                <a:solidFill>
                  <a:srgbClr val="000000"/>
                </a:solidFill>
              </a:rPr>
              <a:t>normal </a:t>
            </a:r>
            <a:r>
              <a:rPr lang="en-US" altLang="zh-CN" dirty="0" smtClean="0">
                <a:solidFill>
                  <a:srgbClr val="000000"/>
                </a:solidFill>
              </a:rPr>
              <a:t>and critical thresholds for </a:t>
            </a:r>
            <a:r>
              <a:rPr lang="en-US" altLang="zh-CN" i="1" dirty="0">
                <a:solidFill>
                  <a:srgbClr val="000000"/>
                </a:solidFill>
              </a:rPr>
              <a:t>s</a:t>
            </a:r>
            <a:r>
              <a:rPr lang="en-US" altLang="zh-CN" baseline="-25000" dirty="0">
                <a:solidFill>
                  <a:srgbClr val="000000"/>
                </a:solidFill>
              </a:rPr>
              <a:t>1</a:t>
            </a:r>
            <a:r>
              <a:rPr lang="en-US" altLang="zh-CN" dirty="0">
                <a:solidFill>
                  <a:srgbClr val="000000"/>
                </a:solidFill>
              </a:rPr>
              <a:t> and </a:t>
            </a:r>
            <a:r>
              <a:rPr lang="en-US" altLang="zh-CN" i="1" dirty="0">
                <a:solidFill>
                  <a:srgbClr val="000000"/>
                </a:solidFill>
              </a:rPr>
              <a:t>s</a:t>
            </a:r>
            <a:r>
              <a:rPr lang="en-US" altLang="zh-CN" baseline="-25000" dirty="0">
                <a:solidFill>
                  <a:srgbClr val="000000"/>
                </a:solidFill>
              </a:rPr>
              <a:t>2</a:t>
            </a:r>
            <a:r>
              <a:rPr lang="en-US" altLang="zh-CN" dirty="0">
                <a:solidFill>
                  <a:srgbClr val="000000"/>
                </a:solidFill>
              </a:rPr>
              <a:t> </a:t>
            </a:r>
            <a:r>
              <a:rPr lang="en-US" altLang="zh-CN" dirty="0" smtClean="0">
                <a:solidFill>
                  <a:srgbClr val="000000"/>
                </a:solidFill>
              </a:rPr>
              <a:t>can be determined: </a:t>
            </a:r>
            <a:endParaRPr lang="zh-CN" altLang="en-US" dirty="0">
              <a:solidFill>
                <a:srgbClr val="000000"/>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715222"/>
            <a:ext cx="677227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88343" y="3813469"/>
            <a:ext cx="710451" cy="369332"/>
          </a:xfrm>
          <a:prstGeom prst="rect">
            <a:avLst/>
          </a:prstGeom>
          <a:noFill/>
        </p:spPr>
        <p:txBody>
          <a:bodyPr wrap="none" rtlCol="0">
            <a:spAutoFit/>
          </a:bodyPr>
          <a:lstStyle/>
          <a:p>
            <a:r>
              <a:rPr lang="en-US" altLang="zh-CN" dirty="0">
                <a:solidFill>
                  <a:srgbClr val="000000"/>
                </a:solidFill>
              </a:rPr>
              <a:t>With </a:t>
            </a:r>
            <a:endParaRPr lang="zh-CN" altLang="en-US" dirty="0">
              <a:solidFill>
                <a:srgbClr val="000000"/>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3226" y="3862985"/>
            <a:ext cx="2522016" cy="333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0190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121479"/>
            <a:ext cx="7522418" cy="2467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灯片编号占位符 1"/>
          <p:cNvSpPr>
            <a:spLocks noGrp="1"/>
          </p:cNvSpPr>
          <p:nvPr>
            <p:ph type="sldNum" sz="quarter" idx="12"/>
          </p:nvPr>
        </p:nvSpPr>
        <p:spPr/>
        <p:txBody>
          <a:bodyPr/>
          <a:lstStyle/>
          <a:p>
            <a:pPr>
              <a:defRPr/>
            </a:pPr>
            <a:fld id="{92A42FD3-5501-4466-B0EF-C693BF37ED6B}" type="slidenum">
              <a:rPr lang="zh-CN" altLang="en-GB" smtClean="0"/>
              <a:pPr>
                <a:defRPr/>
              </a:pPr>
              <a:t>13</a:t>
            </a:fld>
            <a:endParaRPr lang="en-GB" altLang="zh-CN"/>
          </a:p>
        </p:txBody>
      </p:sp>
      <p:sp>
        <p:nvSpPr>
          <p:cNvPr id="4" name="TextBox 3"/>
          <p:cNvSpPr txBox="1"/>
          <p:nvPr/>
        </p:nvSpPr>
        <p:spPr>
          <a:xfrm>
            <a:off x="395536" y="2812866"/>
            <a:ext cx="563167" cy="400110"/>
          </a:xfrm>
          <a:prstGeom prst="rect">
            <a:avLst/>
          </a:prstGeom>
          <a:noFill/>
        </p:spPr>
        <p:txBody>
          <a:bodyPr wrap="none" rtlCol="0">
            <a:spAutoFit/>
          </a:bodyPr>
          <a:lstStyle/>
          <a:p>
            <a:r>
              <a:rPr lang="en-US" altLang="zh-CN" sz="2000" b="1" dirty="0" smtClean="0">
                <a:solidFill>
                  <a:srgbClr val="0000FF"/>
                </a:solidFill>
              </a:rPr>
              <a:t>P </a:t>
            </a:r>
            <a:r>
              <a:rPr lang="en-US" altLang="zh-CN" sz="2000" dirty="0" smtClean="0">
                <a:solidFill>
                  <a:srgbClr val="000000"/>
                </a:solidFill>
              </a:rPr>
              <a:t>: </a:t>
            </a:r>
            <a:endParaRPr lang="zh-CN" altLang="en-US" sz="2000" dirty="0">
              <a:solidFill>
                <a:srgbClr val="000000"/>
              </a:solidFill>
            </a:endParaRPr>
          </a:p>
        </p:txBody>
      </p:sp>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823472"/>
            <a:ext cx="913998" cy="328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883" y="5659710"/>
            <a:ext cx="5419725" cy="1009650"/>
          </a:xfrm>
          <a:prstGeom prst="rect">
            <a:avLst/>
          </a:prstGeom>
          <a:noFill/>
          <a:ln w="9525">
            <a:solidFill>
              <a:srgbClr val="0000CC"/>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19" y="79189"/>
            <a:ext cx="2761713" cy="174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2761" y="383704"/>
            <a:ext cx="1047750" cy="381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6376" y="188640"/>
            <a:ext cx="800100" cy="400050"/>
          </a:xfrm>
          <a:prstGeom prst="rect">
            <a:avLst/>
          </a:prstGeom>
          <a:noFill/>
          <a:ln w="9525">
            <a:solidFill>
              <a:srgbClr val="0000CC"/>
            </a:solidFill>
            <a:miter lim="800000"/>
            <a:headEnd/>
            <a:tailEnd/>
          </a:ln>
          <a:extLst>
            <a:ext uri="{909E8E84-426E-40DD-AFC4-6F175D3DCCD1}">
              <a14:hiddenFill xmlns:a14="http://schemas.microsoft.com/office/drawing/2010/main">
                <a:solidFill>
                  <a:schemeClr val="accent1"/>
                </a:solidFill>
              </a14:hiddenFill>
            </a:ext>
          </a:extLst>
        </p:spPr>
      </p:pic>
      <p:sp>
        <p:nvSpPr>
          <p:cNvPr id="17" name="右大括号 16"/>
          <p:cNvSpPr/>
          <p:nvPr/>
        </p:nvSpPr>
        <p:spPr bwMode="auto">
          <a:xfrm>
            <a:off x="8236396" y="1196752"/>
            <a:ext cx="224036" cy="488087"/>
          </a:xfrm>
          <a:prstGeom prst="rightBrac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p:sp>
        <p:nvSpPr>
          <p:cNvPr id="5" name="TextBox 4"/>
          <p:cNvSpPr txBox="1"/>
          <p:nvPr/>
        </p:nvSpPr>
        <p:spPr>
          <a:xfrm>
            <a:off x="8532440" y="1196752"/>
            <a:ext cx="385042" cy="369332"/>
          </a:xfrm>
          <a:prstGeom prst="rect">
            <a:avLst/>
          </a:prstGeom>
          <a:noFill/>
          <a:ln>
            <a:solidFill>
              <a:schemeClr val="tx1"/>
            </a:solidFill>
          </a:ln>
        </p:spPr>
        <p:txBody>
          <a:bodyPr wrap="none" rtlCol="0">
            <a:spAutoFit/>
          </a:bodyPr>
          <a:lstStyle/>
          <a:p>
            <a:r>
              <a:rPr lang="en-US" altLang="zh-CN" i="1" dirty="0" smtClean="0"/>
              <a:t>s</a:t>
            </a:r>
            <a:r>
              <a:rPr lang="en-US" altLang="zh-CN" baseline="-25000" dirty="0" smtClean="0"/>
              <a:t>2</a:t>
            </a:r>
            <a:endParaRPr lang="zh-CN" altLang="en-US" baseline="-25000" dirty="0"/>
          </a:p>
        </p:txBody>
      </p:sp>
      <p:sp>
        <p:nvSpPr>
          <p:cNvPr id="3" name="矩形 2"/>
          <p:cNvSpPr/>
          <p:nvPr/>
        </p:nvSpPr>
        <p:spPr>
          <a:xfrm>
            <a:off x="395536" y="1115452"/>
            <a:ext cx="8640960" cy="1631216"/>
          </a:xfrm>
          <a:prstGeom prst="rect">
            <a:avLst/>
          </a:prstGeom>
        </p:spPr>
        <p:txBody>
          <a:bodyPr wrap="square">
            <a:spAutoFit/>
          </a:bodyPr>
          <a:lstStyle/>
          <a:p>
            <a:pPr>
              <a:spcBef>
                <a:spcPts val="600"/>
              </a:spcBef>
            </a:pPr>
            <a:r>
              <a:rPr lang="en-US" altLang="zh-CN" sz="2000" dirty="0" smtClean="0">
                <a:solidFill>
                  <a:srgbClr val="000000"/>
                </a:solidFill>
              </a:rPr>
              <a:t>Trajectories </a:t>
            </a:r>
            <a:r>
              <a:rPr lang="en-US" altLang="zh-CN" sz="2000" dirty="0">
                <a:solidFill>
                  <a:srgbClr val="000000"/>
                </a:solidFill>
              </a:rPr>
              <a:t>of </a:t>
            </a:r>
            <a:r>
              <a:rPr lang="en-US" altLang="zh-CN" sz="2000" i="1" dirty="0">
                <a:solidFill>
                  <a:srgbClr val="000000"/>
                </a:solidFill>
              </a:rPr>
              <a:t>s</a:t>
            </a:r>
            <a:r>
              <a:rPr lang="en-US" altLang="zh-CN" sz="2000" baseline="30000" dirty="0">
                <a:solidFill>
                  <a:srgbClr val="000000"/>
                </a:solidFill>
              </a:rPr>
              <a:t>±</a:t>
            </a:r>
            <a:r>
              <a:rPr lang="en-US" altLang="zh-CN" sz="2000" baseline="-25000" dirty="0">
                <a:solidFill>
                  <a:srgbClr val="000000"/>
                </a:solidFill>
              </a:rPr>
              <a:t>2</a:t>
            </a:r>
            <a:r>
              <a:rPr lang="en-US" altLang="zh-CN" sz="2000" dirty="0">
                <a:solidFill>
                  <a:srgbClr val="000000"/>
                </a:solidFill>
              </a:rPr>
              <a:t> in the complex </a:t>
            </a:r>
            <a:r>
              <a:rPr lang="en-US" altLang="zh-CN" sz="2000" i="1" dirty="0">
                <a:solidFill>
                  <a:srgbClr val="000000"/>
                </a:solidFill>
              </a:rPr>
              <a:t>s</a:t>
            </a:r>
            <a:r>
              <a:rPr lang="en-US" altLang="zh-CN" sz="2000" dirty="0">
                <a:solidFill>
                  <a:srgbClr val="000000"/>
                </a:solidFill>
              </a:rPr>
              <a:t>′</a:t>
            </a:r>
            <a:r>
              <a:rPr lang="en-US" altLang="zh-CN" sz="2000" baseline="-25000" dirty="0">
                <a:solidFill>
                  <a:srgbClr val="000000"/>
                </a:solidFill>
              </a:rPr>
              <a:t>2</a:t>
            </a:r>
            <a:r>
              <a:rPr lang="en-US" altLang="zh-CN" sz="2000" dirty="0">
                <a:solidFill>
                  <a:srgbClr val="000000"/>
                </a:solidFill>
              </a:rPr>
              <a:t>-plane with </a:t>
            </a:r>
            <a:endParaRPr lang="en-US" altLang="zh-CN" sz="2000" dirty="0" smtClean="0">
              <a:solidFill>
                <a:srgbClr val="000000"/>
              </a:solidFill>
            </a:endParaRPr>
          </a:p>
          <a:p>
            <a:pPr>
              <a:spcBef>
                <a:spcPts val="600"/>
              </a:spcBef>
            </a:pPr>
            <a:r>
              <a:rPr lang="en-US" altLang="zh-CN" sz="2000" i="1" dirty="0" smtClean="0">
                <a:solidFill>
                  <a:srgbClr val="000000"/>
                </a:solidFill>
              </a:rPr>
              <a:t>s</a:t>
            </a:r>
            <a:r>
              <a:rPr lang="en-US" altLang="zh-CN" sz="2000" baseline="-25000" dirty="0" smtClean="0">
                <a:solidFill>
                  <a:srgbClr val="000000"/>
                </a:solidFill>
              </a:rPr>
              <a:t>1</a:t>
            </a:r>
            <a:r>
              <a:rPr lang="en-US" altLang="zh-CN" sz="2000" dirty="0" smtClean="0">
                <a:solidFill>
                  <a:srgbClr val="000000"/>
                </a:solidFill>
              </a:rPr>
              <a:t> </a:t>
            </a:r>
            <a:r>
              <a:rPr lang="en-US" altLang="zh-CN" sz="2000" dirty="0">
                <a:solidFill>
                  <a:srgbClr val="000000"/>
                </a:solidFill>
              </a:rPr>
              <a:t>increasing from </a:t>
            </a:r>
            <a:r>
              <a:rPr lang="en-US" altLang="zh-CN" sz="2000" i="1" dirty="0">
                <a:solidFill>
                  <a:srgbClr val="0000FF"/>
                </a:solidFill>
              </a:rPr>
              <a:t>s</a:t>
            </a:r>
            <a:r>
              <a:rPr lang="en-US" altLang="zh-CN" sz="2000" baseline="-25000" dirty="0">
                <a:solidFill>
                  <a:srgbClr val="0000FF"/>
                </a:solidFill>
              </a:rPr>
              <a:t>1</a:t>
            </a:r>
            <a:r>
              <a:rPr lang="en-US" altLang="zh-CN" sz="2000" i="1" baseline="-25000" dirty="0">
                <a:solidFill>
                  <a:srgbClr val="0000FF"/>
                </a:solidFill>
              </a:rPr>
              <a:t>N</a:t>
            </a:r>
            <a:r>
              <a:rPr lang="en-US" altLang="zh-CN" sz="2000" dirty="0">
                <a:solidFill>
                  <a:srgbClr val="0000FF"/>
                </a:solidFill>
              </a:rPr>
              <a:t> </a:t>
            </a:r>
            <a:r>
              <a:rPr lang="en-US" altLang="zh-CN" sz="2000" dirty="0" smtClean="0">
                <a:solidFill>
                  <a:srgbClr val="0000FF"/>
                </a:solidFill>
                <a:sym typeface="Wingdings" panose="05000000000000000000" pitchFamily="2" charset="2"/>
              </a:rPr>
              <a:t></a:t>
            </a:r>
            <a:r>
              <a:rPr lang="en-US" altLang="zh-CN" sz="2000" dirty="0" smtClean="0">
                <a:solidFill>
                  <a:srgbClr val="0000FF"/>
                </a:solidFill>
              </a:rPr>
              <a:t> </a:t>
            </a:r>
            <a:r>
              <a:rPr lang="en-US" altLang="zh-CN" sz="2000" dirty="0" smtClean="0">
                <a:solidFill>
                  <a:srgbClr val="0000FF"/>
                </a:solidFill>
                <a:sym typeface="Symbol"/>
              </a:rPr>
              <a:t></a:t>
            </a:r>
            <a:r>
              <a:rPr lang="en-US" altLang="zh-CN" sz="2000" dirty="0">
                <a:solidFill>
                  <a:srgbClr val="000000"/>
                </a:solidFill>
                <a:sym typeface="Symbol"/>
              </a:rPr>
              <a:t>:</a:t>
            </a:r>
            <a:endParaRPr lang="en-US" altLang="zh-CN" sz="2000" dirty="0" smtClean="0">
              <a:solidFill>
                <a:srgbClr val="000000"/>
              </a:solidFill>
            </a:endParaRPr>
          </a:p>
          <a:p>
            <a:pPr>
              <a:spcBef>
                <a:spcPts val="1200"/>
              </a:spcBef>
            </a:pPr>
            <a:r>
              <a:rPr lang="en-US" altLang="zh-CN" sz="2000" b="1" dirty="0" smtClean="0">
                <a:solidFill>
                  <a:srgbClr val="FF0000"/>
                </a:solidFill>
              </a:rPr>
              <a:t>A</a:t>
            </a:r>
            <a:r>
              <a:rPr lang="en-US" altLang="zh-CN" sz="2000" b="1" baseline="30000" dirty="0">
                <a:solidFill>
                  <a:srgbClr val="FF0000"/>
                </a:solidFill>
                <a:sym typeface="Symbol"/>
              </a:rPr>
              <a:t></a:t>
            </a:r>
            <a:r>
              <a:rPr lang="en-US" altLang="zh-CN" sz="2000" dirty="0" smtClean="0">
                <a:solidFill>
                  <a:srgbClr val="000000"/>
                </a:solidFill>
                <a:sym typeface="Symbol"/>
              </a:rPr>
              <a:t> :(</a:t>
            </a:r>
            <a:r>
              <a:rPr lang="en-US" altLang="zh-CN" sz="2000" i="1" dirty="0" smtClean="0">
                <a:solidFill>
                  <a:srgbClr val="000000"/>
                </a:solidFill>
                <a:sym typeface="Symbol"/>
              </a:rPr>
              <a:t>s</a:t>
            </a:r>
            <a:r>
              <a:rPr lang="en-US" altLang="zh-CN" sz="2000" baseline="-25000" dirty="0" smtClean="0">
                <a:solidFill>
                  <a:srgbClr val="000000"/>
                </a:solidFill>
                <a:sym typeface="Symbol"/>
              </a:rPr>
              <a:t>1</a:t>
            </a:r>
            <a:r>
              <a:rPr lang="en-US" altLang="zh-CN" sz="2000" dirty="0" smtClean="0">
                <a:solidFill>
                  <a:srgbClr val="000000"/>
                </a:solidFill>
                <a:sym typeface="Symbol"/>
              </a:rPr>
              <a:t>s</a:t>
            </a:r>
            <a:r>
              <a:rPr lang="en-US" altLang="zh-CN" sz="2000" baseline="-25000" dirty="0" smtClean="0">
                <a:solidFill>
                  <a:srgbClr val="000000"/>
                </a:solidFill>
                <a:sym typeface="Symbol"/>
              </a:rPr>
              <a:t>1</a:t>
            </a:r>
            <a:r>
              <a:rPr lang="en-US" altLang="zh-CN" sz="2000" i="1" baseline="-25000" dirty="0" smtClean="0">
                <a:solidFill>
                  <a:srgbClr val="000000"/>
                </a:solidFill>
                <a:sym typeface="Symbol"/>
              </a:rPr>
              <a:t>N</a:t>
            </a:r>
            <a:r>
              <a:rPr lang="en-US" altLang="zh-CN" sz="2000" dirty="0" smtClean="0">
                <a:solidFill>
                  <a:srgbClr val="000000"/>
                </a:solidFill>
                <a:sym typeface="Symbol"/>
              </a:rPr>
              <a:t>, </a:t>
            </a:r>
            <a:r>
              <a:rPr lang="en-US" altLang="zh-CN" sz="2000" i="1" dirty="0">
                <a:solidFill>
                  <a:srgbClr val="000000"/>
                </a:solidFill>
                <a:sym typeface="Symbol"/>
              </a:rPr>
              <a:t>s</a:t>
            </a:r>
            <a:r>
              <a:rPr lang="en-US" altLang="zh-CN" sz="2000" baseline="-25000" dirty="0">
                <a:solidFill>
                  <a:srgbClr val="000000"/>
                </a:solidFill>
                <a:sym typeface="Symbol"/>
              </a:rPr>
              <a:t>2</a:t>
            </a:r>
            <a:r>
              <a:rPr lang="en-US" altLang="zh-CN" sz="2000" baseline="30000" dirty="0" smtClean="0">
                <a:solidFill>
                  <a:srgbClr val="000000"/>
                </a:solidFill>
                <a:sym typeface="Symbol"/>
              </a:rPr>
              <a:t></a:t>
            </a:r>
            <a:r>
              <a:rPr lang="en-US" altLang="zh-CN" sz="2000" dirty="0" smtClean="0">
                <a:solidFill>
                  <a:srgbClr val="000000"/>
                </a:solidFill>
                <a:sym typeface="Symbol"/>
              </a:rPr>
              <a:t></a:t>
            </a:r>
            <a:r>
              <a:rPr lang="en-US" altLang="zh-CN" sz="2000" i="1" dirty="0" smtClean="0">
                <a:solidFill>
                  <a:srgbClr val="000000"/>
                </a:solidFill>
                <a:sym typeface="Symbol"/>
              </a:rPr>
              <a:t>s</a:t>
            </a:r>
            <a:r>
              <a:rPr lang="en-US" altLang="zh-CN" sz="2000" baseline="-25000" dirty="0" smtClean="0">
                <a:solidFill>
                  <a:srgbClr val="000000"/>
                </a:solidFill>
                <a:sym typeface="Symbol"/>
              </a:rPr>
              <a:t>2</a:t>
            </a:r>
            <a:r>
              <a:rPr lang="en-US" altLang="zh-CN" sz="2000" i="1" baseline="-25000" dirty="0" smtClean="0">
                <a:solidFill>
                  <a:srgbClr val="000000"/>
                </a:solidFill>
                <a:sym typeface="Symbol"/>
              </a:rPr>
              <a:t>C</a:t>
            </a:r>
            <a:r>
              <a:rPr lang="en-US" altLang="zh-CN" sz="2000" baseline="-25000" dirty="0" smtClean="0">
                <a:solidFill>
                  <a:srgbClr val="000000"/>
                </a:solidFill>
                <a:sym typeface="Symbol"/>
              </a:rPr>
              <a:t> </a:t>
            </a:r>
            <a:r>
              <a:rPr lang="en-US" altLang="zh-CN" sz="2000" dirty="0" smtClean="0">
                <a:solidFill>
                  <a:srgbClr val="000000"/>
                </a:solidFill>
                <a:sym typeface="Symbol"/>
              </a:rPr>
              <a:t></a:t>
            </a:r>
            <a:r>
              <a:rPr lang="en-US" altLang="zh-CN" sz="2000" i="1" dirty="0" err="1" smtClean="0">
                <a:solidFill>
                  <a:srgbClr val="000000"/>
                </a:solidFill>
                <a:sym typeface="Symbol"/>
              </a:rPr>
              <a:t>i</a:t>
            </a:r>
            <a:r>
              <a:rPr lang="en-US" altLang="zh-CN" sz="2000" dirty="0" smtClean="0">
                <a:solidFill>
                  <a:srgbClr val="000000"/>
                </a:solidFill>
                <a:sym typeface="Symbol"/>
              </a:rPr>
              <a:t>) </a:t>
            </a:r>
            <a:r>
              <a:rPr lang="en-US" altLang="zh-CN" sz="2000" dirty="0" smtClean="0">
                <a:solidFill>
                  <a:srgbClr val="FF0000"/>
                </a:solidFill>
                <a:sym typeface="Wingdings" panose="05000000000000000000" pitchFamily="2" charset="2"/>
              </a:rPr>
              <a:t> </a:t>
            </a:r>
            <a:r>
              <a:rPr lang="en-US" altLang="zh-CN" sz="2000" b="1" dirty="0" smtClean="0">
                <a:solidFill>
                  <a:srgbClr val="FF0000"/>
                </a:solidFill>
                <a:sym typeface="Wingdings" panose="05000000000000000000" pitchFamily="2" charset="2"/>
              </a:rPr>
              <a:t>B</a:t>
            </a:r>
            <a:r>
              <a:rPr lang="en-US" altLang="zh-CN" sz="2000" b="1" baseline="30000" dirty="0">
                <a:solidFill>
                  <a:srgbClr val="FF0000"/>
                </a:solidFill>
                <a:sym typeface="Symbol"/>
              </a:rPr>
              <a:t></a:t>
            </a:r>
            <a:r>
              <a:rPr lang="en-US" altLang="zh-CN" sz="2000" dirty="0" smtClean="0">
                <a:solidFill>
                  <a:srgbClr val="000000"/>
                </a:solidFill>
                <a:sym typeface="Symbol"/>
              </a:rPr>
              <a:t> :(</a:t>
            </a:r>
            <a:r>
              <a:rPr lang="en-US" altLang="zh-CN" sz="2000" i="1" dirty="0" smtClean="0">
                <a:solidFill>
                  <a:srgbClr val="000000"/>
                </a:solidFill>
                <a:sym typeface="Symbol"/>
              </a:rPr>
              <a:t>s</a:t>
            </a:r>
            <a:r>
              <a:rPr lang="en-US" altLang="zh-CN" sz="2000" baseline="-25000" dirty="0" smtClean="0">
                <a:solidFill>
                  <a:srgbClr val="000000"/>
                </a:solidFill>
                <a:sym typeface="Symbol"/>
              </a:rPr>
              <a:t>1</a:t>
            </a:r>
            <a:r>
              <a:rPr lang="en-US" altLang="zh-CN" sz="2000" dirty="0" smtClean="0">
                <a:solidFill>
                  <a:srgbClr val="000000"/>
                </a:solidFill>
                <a:sym typeface="Symbol"/>
              </a:rPr>
              <a:t></a:t>
            </a:r>
            <a:r>
              <a:rPr lang="en-US" altLang="zh-CN" sz="2000" i="1" dirty="0" smtClean="0">
                <a:solidFill>
                  <a:srgbClr val="000000"/>
                </a:solidFill>
                <a:sym typeface="Symbol"/>
              </a:rPr>
              <a:t>s</a:t>
            </a:r>
            <a:r>
              <a:rPr lang="en-US" altLang="zh-CN" sz="2000" baseline="-25000" dirty="0" smtClean="0">
                <a:solidFill>
                  <a:srgbClr val="000000"/>
                </a:solidFill>
                <a:sym typeface="Symbol"/>
              </a:rPr>
              <a:t>1</a:t>
            </a:r>
            <a:r>
              <a:rPr lang="en-US" altLang="zh-CN" sz="2000" i="1" baseline="-25000" dirty="0" smtClean="0">
                <a:solidFill>
                  <a:srgbClr val="000000"/>
                </a:solidFill>
                <a:sym typeface="Symbol"/>
              </a:rPr>
              <a:t>C</a:t>
            </a:r>
            <a:r>
              <a:rPr lang="en-US" altLang="zh-CN" sz="2000" dirty="0" smtClean="0">
                <a:solidFill>
                  <a:srgbClr val="000000"/>
                </a:solidFill>
                <a:sym typeface="Symbol"/>
              </a:rPr>
              <a:t>, </a:t>
            </a:r>
            <a:r>
              <a:rPr lang="en-US" altLang="zh-CN" sz="2000" i="1" dirty="0" smtClean="0">
                <a:solidFill>
                  <a:srgbClr val="000000"/>
                </a:solidFill>
                <a:sym typeface="Symbol"/>
              </a:rPr>
              <a:t>s</a:t>
            </a:r>
            <a:r>
              <a:rPr lang="en-US" altLang="zh-CN" sz="2000" baseline="-25000" dirty="0" smtClean="0">
                <a:solidFill>
                  <a:srgbClr val="000000"/>
                </a:solidFill>
                <a:sym typeface="Symbol"/>
              </a:rPr>
              <a:t>2</a:t>
            </a:r>
            <a:r>
              <a:rPr lang="en-US" altLang="zh-CN" sz="2000" baseline="30000" dirty="0" smtClean="0">
                <a:solidFill>
                  <a:srgbClr val="000000"/>
                </a:solidFill>
                <a:sym typeface="Symbol"/>
              </a:rPr>
              <a:t></a:t>
            </a:r>
            <a:r>
              <a:rPr lang="en-US" altLang="zh-CN" sz="2000" dirty="0" smtClean="0">
                <a:solidFill>
                  <a:srgbClr val="000000"/>
                </a:solidFill>
                <a:sym typeface="Symbol"/>
              </a:rPr>
              <a:t></a:t>
            </a:r>
            <a:r>
              <a:rPr lang="en-US" altLang="zh-CN" sz="2000" i="1" dirty="0" smtClean="0">
                <a:solidFill>
                  <a:srgbClr val="000000"/>
                </a:solidFill>
                <a:sym typeface="Symbol"/>
              </a:rPr>
              <a:t>s</a:t>
            </a:r>
            <a:r>
              <a:rPr lang="en-US" altLang="zh-CN" sz="2000" baseline="-25000" dirty="0" smtClean="0">
                <a:solidFill>
                  <a:srgbClr val="000000"/>
                </a:solidFill>
                <a:sym typeface="Symbol"/>
              </a:rPr>
              <a:t>2</a:t>
            </a:r>
            <a:r>
              <a:rPr lang="en-US" altLang="zh-CN" sz="2000" i="1" baseline="-25000" dirty="0" smtClean="0">
                <a:solidFill>
                  <a:srgbClr val="000000"/>
                </a:solidFill>
                <a:sym typeface="Symbol"/>
              </a:rPr>
              <a:t>N</a:t>
            </a:r>
            <a:r>
              <a:rPr lang="en-US" altLang="zh-CN" sz="2000" dirty="0" smtClean="0">
                <a:solidFill>
                  <a:srgbClr val="000000"/>
                </a:solidFill>
                <a:sym typeface="Symbol"/>
              </a:rPr>
              <a:t>m</a:t>
            </a:r>
            <a:r>
              <a:rPr lang="en-US" altLang="zh-CN" sz="2000" baseline="-25000" dirty="0">
                <a:solidFill>
                  <a:srgbClr val="000000"/>
                </a:solidFill>
                <a:sym typeface="Symbol"/>
              </a:rPr>
              <a:t>3</a:t>
            </a:r>
            <a:r>
              <a:rPr lang="en-US" altLang="zh-CN" sz="2000" dirty="0" smtClean="0">
                <a:solidFill>
                  <a:srgbClr val="000000"/>
                </a:solidFill>
                <a:sym typeface="Symbol"/>
              </a:rPr>
              <a:t> (</a:t>
            </a:r>
            <a:r>
              <a:rPr lang="en-US" altLang="zh-CN" sz="2000" i="1" dirty="0">
                <a:solidFill>
                  <a:srgbClr val="000000"/>
                </a:solidFill>
                <a:sym typeface="Symbol"/>
              </a:rPr>
              <a:t>s</a:t>
            </a:r>
            <a:r>
              <a:rPr lang="en-US" altLang="zh-CN" sz="2000" baseline="-25000" dirty="0">
                <a:solidFill>
                  <a:srgbClr val="000000"/>
                </a:solidFill>
                <a:sym typeface="Symbol"/>
              </a:rPr>
              <a:t>3</a:t>
            </a:r>
            <a:r>
              <a:rPr lang="en-US" altLang="zh-CN" sz="2000" dirty="0" smtClean="0">
                <a:solidFill>
                  <a:srgbClr val="000000"/>
                </a:solidFill>
                <a:sym typeface="Symbol"/>
              </a:rPr>
              <a:t>,m</a:t>
            </a:r>
            <a:r>
              <a:rPr lang="en-US" altLang="zh-CN" sz="2000" baseline="-25000" dirty="0">
                <a:solidFill>
                  <a:srgbClr val="000000"/>
                </a:solidFill>
                <a:sym typeface="Symbol"/>
              </a:rPr>
              <a:t>1</a:t>
            </a:r>
            <a:r>
              <a:rPr lang="en-US" altLang="zh-CN" sz="2000" baseline="30000" dirty="0">
                <a:solidFill>
                  <a:srgbClr val="000000"/>
                </a:solidFill>
                <a:sym typeface="Symbol"/>
              </a:rPr>
              <a:t>2</a:t>
            </a:r>
            <a:r>
              <a:rPr lang="en-US" altLang="zh-CN" sz="2000" dirty="0" smtClean="0">
                <a:solidFill>
                  <a:srgbClr val="000000"/>
                </a:solidFill>
                <a:sym typeface="Symbol"/>
              </a:rPr>
              <a:t>,m</a:t>
            </a:r>
            <a:r>
              <a:rPr lang="en-US" altLang="zh-CN" sz="2000" baseline="-25000" dirty="0">
                <a:solidFill>
                  <a:srgbClr val="000000"/>
                </a:solidFill>
                <a:sym typeface="Symbol"/>
              </a:rPr>
              <a:t>2</a:t>
            </a:r>
            <a:r>
              <a:rPr lang="en-US" altLang="zh-CN" sz="2000" baseline="30000" dirty="0">
                <a:solidFill>
                  <a:srgbClr val="000000"/>
                </a:solidFill>
                <a:sym typeface="Symbol"/>
              </a:rPr>
              <a:t>2</a:t>
            </a:r>
            <a:r>
              <a:rPr lang="en-US" altLang="zh-CN" sz="2000" dirty="0" smtClean="0">
                <a:solidFill>
                  <a:srgbClr val="000000"/>
                </a:solidFill>
                <a:sym typeface="Symbol"/>
              </a:rPr>
              <a:t>)/(m</a:t>
            </a:r>
            <a:r>
              <a:rPr lang="en-US" altLang="zh-CN" sz="2000" baseline="-25000" dirty="0">
                <a:solidFill>
                  <a:srgbClr val="000000"/>
                </a:solidFill>
                <a:sym typeface="Symbol"/>
              </a:rPr>
              <a:t>1</a:t>
            </a:r>
            <a:r>
              <a:rPr lang="en-US" altLang="zh-CN" sz="2000" dirty="0" smtClean="0">
                <a:solidFill>
                  <a:srgbClr val="000000"/>
                </a:solidFill>
                <a:sym typeface="Symbol"/>
              </a:rPr>
              <a:t>m</a:t>
            </a:r>
            <a:r>
              <a:rPr lang="en-US" altLang="zh-CN" sz="2000" baseline="-25000" dirty="0">
                <a:solidFill>
                  <a:srgbClr val="000000"/>
                </a:solidFill>
                <a:sym typeface="Symbol"/>
              </a:rPr>
              <a:t>2</a:t>
            </a:r>
            <a:r>
              <a:rPr lang="en-US" altLang="zh-CN" sz="2000" dirty="0" smtClean="0">
                <a:solidFill>
                  <a:srgbClr val="000000"/>
                </a:solidFill>
                <a:sym typeface="Symbol"/>
              </a:rPr>
              <a:t>)</a:t>
            </a:r>
            <a:r>
              <a:rPr lang="en-US" altLang="zh-CN" sz="2000" i="1" dirty="0" err="1">
                <a:solidFill>
                  <a:srgbClr val="000000"/>
                </a:solidFill>
                <a:sym typeface="Symbol"/>
              </a:rPr>
              <a:t>i</a:t>
            </a:r>
            <a:r>
              <a:rPr lang="en-US" altLang="zh-CN" sz="2000" dirty="0" smtClean="0">
                <a:solidFill>
                  <a:srgbClr val="000000"/>
                </a:solidFill>
                <a:sym typeface="Symbol"/>
              </a:rPr>
              <a:t>)</a:t>
            </a:r>
          </a:p>
          <a:p>
            <a:pPr>
              <a:spcBef>
                <a:spcPts val="600"/>
              </a:spcBef>
            </a:pPr>
            <a:r>
              <a:rPr lang="en-US" altLang="zh-CN" sz="2000" b="1" dirty="0" smtClean="0">
                <a:solidFill>
                  <a:srgbClr val="008000"/>
                </a:solidFill>
              </a:rPr>
              <a:t>A</a:t>
            </a:r>
            <a:r>
              <a:rPr lang="en-US" altLang="zh-CN" sz="2000" b="1" baseline="30000" dirty="0" smtClean="0">
                <a:solidFill>
                  <a:srgbClr val="008000"/>
                </a:solidFill>
                <a:sym typeface="Symbol"/>
              </a:rPr>
              <a:t></a:t>
            </a:r>
            <a:r>
              <a:rPr lang="en-US" altLang="zh-CN" sz="2000" dirty="0" smtClean="0">
                <a:solidFill>
                  <a:srgbClr val="000000"/>
                </a:solidFill>
                <a:sym typeface="Symbol"/>
              </a:rPr>
              <a:t> :(</a:t>
            </a:r>
            <a:r>
              <a:rPr lang="en-US" altLang="zh-CN" sz="2000" i="1" dirty="0" smtClean="0">
                <a:solidFill>
                  <a:srgbClr val="000000"/>
                </a:solidFill>
                <a:sym typeface="Symbol"/>
              </a:rPr>
              <a:t>s</a:t>
            </a:r>
            <a:r>
              <a:rPr lang="en-US" altLang="zh-CN" sz="2000" baseline="-25000" dirty="0" smtClean="0">
                <a:solidFill>
                  <a:srgbClr val="000000"/>
                </a:solidFill>
                <a:sym typeface="Symbol"/>
              </a:rPr>
              <a:t>1</a:t>
            </a:r>
            <a:r>
              <a:rPr lang="en-US" altLang="zh-CN" sz="2000" dirty="0" smtClean="0">
                <a:solidFill>
                  <a:srgbClr val="000000"/>
                </a:solidFill>
                <a:sym typeface="Symbol"/>
              </a:rPr>
              <a:t>s</a:t>
            </a:r>
            <a:r>
              <a:rPr lang="en-US" altLang="zh-CN" sz="2000" baseline="-25000" dirty="0" smtClean="0">
                <a:solidFill>
                  <a:srgbClr val="000000"/>
                </a:solidFill>
                <a:sym typeface="Symbol"/>
              </a:rPr>
              <a:t>1</a:t>
            </a:r>
            <a:r>
              <a:rPr lang="en-US" altLang="zh-CN" sz="2000" i="1" baseline="-25000" dirty="0" smtClean="0">
                <a:solidFill>
                  <a:srgbClr val="000000"/>
                </a:solidFill>
                <a:sym typeface="Symbol"/>
              </a:rPr>
              <a:t>N</a:t>
            </a:r>
            <a:r>
              <a:rPr lang="en-US" altLang="zh-CN" sz="2000" dirty="0" smtClean="0">
                <a:solidFill>
                  <a:srgbClr val="000000"/>
                </a:solidFill>
                <a:sym typeface="Symbol"/>
              </a:rPr>
              <a:t>, </a:t>
            </a:r>
            <a:r>
              <a:rPr lang="en-US" altLang="zh-CN" sz="2000" i="1" dirty="0" smtClean="0">
                <a:solidFill>
                  <a:srgbClr val="000000"/>
                </a:solidFill>
                <a:sym typeface="Symbol"/>
              </a:rPr>
              <a:t>s</a:t>
            </a:r>
            <a:r>
              <a:rPr lang="en-US" altLang="zh-CN" sz="2000" baseline="-25000" dirty="0" smtClean="0">
                <a:solidFill>
                  <a:srgbClr val="000000"/>
                </a:solidFill>
                <a:sym typeface="Symbol"/>
              </a:rPr>
              <a:t>2</a:t>
            </a:r>
            <a:r>
              <a:rPr lang="en-US" altLang="zh-CN" sz="2000" baseline="30000" dirty="0" smtClean="0">
                <a:solidFill>
                  <a:srgbClr val="000000"/>
                </a:solidFill>
                <a:sym typeface="Symbol"/>
              </a:rPr>
              <a:t></a:t>
            </a:r>
            <a:r>
              <a:rPr lang="en-US" altLang="zh-CN" sz="2000" dirty="0" smtClean="0">
                <a:solidFill>
                  <a:srgbClr val="000000"/>
                </a:solidFill>
                <a:sym typeface="Symbol"/>
              </a:rPr>
              <a:t></a:t>
            </a:r>
            <a:r>
              <a:rPr lang="en-US" altLang="zh-CN" sz="2000" i="1" dirty="0" smtClean="0">
                <a:solidFill>
                  <a:srgbClr val="000000"/>
                </a:solidFill>
                <a:sym typeface="Symbol"/>
              </a:rPr>
              <a:t>s</a:t>
            </a:r>
            <a:r>
              <a:rPr lang="en-US" altLang="zh-CN" sz="2000" baseline="-25000" dirty="0" smtClean="0">
                <a:solidFill>
                  <a:srgbClr val="000000"/>
                </a:solidFill>
                <a:sym typeface="Symbol"/>
              </a:rPr>
              <a:t>2</a:t>
            </a:r>
            <a:r>
              <a:rPr lang="en-US" altLang="zh-CN" sz="2000" i="1" baseline="-25000" dirty="0" smtClean="0">
                <a:solidFill>
                  <a:srgbClr val="000000"/>
                </a:solidFill>
                <a:sym typeface="Symbol"/>
              </a:rPr>
              <a:t>C</a:t>
            </a:r>
            <a:r>
              <a:rPr lang="en-US" altLang="zh-CN" sz="2000" dirty="0" smtClean="0">
                <a:solidFill>
                  <a:srgbClr val="000000"/>
                </a:solidFill>
                <a:sym typeface="Symbol"/>
              </a:rPr>
              <a:t> </a:t>
            </a:r>
            <a:r>
              <a:rPr lang="en-US" altLang="zh-CN" sz="2000" i="1" dirty="0" err="1">
                <a:solidFill>
                  <a:srgbClr val="000000"/>
                </a:solidFill>
                <a:sym typeface="Symbol"/>
              </a:rPr>
              <a:t>i</a:t>
            </a:r>
            <a:r>
              <a:rPr lang="en-US" altLang="zh-CN" sz="2000" dirty="0">
                <a:solidFill>
                  <a:srgbClr val="000000"/>
                </a:solidFill>
                <a:sym typeface="Symbol"/>
              </a:rPr>
              <a:t></a:t>
            </a:r>
            <a:r>
              <a:rPr lang="en-US" altLang="zh-CN" sz="2000" dirty="0" smtClean="0">
                <a:solidFill>
                  <a:srgbClr val="000000"/>
                </a:solidFill>
                <a:sym typeface="Symbol"/>
              </a:rPr>
              <a:t>) </a:t>
            </a:r>
            <a:r>
              <a:rPr lang="en-US" altLang="zh-CN" sz="2000" dirty="0">
                <a:solidFill>
                  <a:srgbClr val="008000"/>
                </a:solidFill>
                <a:sym typeface="Wingdings" panose="05000000000000000000" pitchFamily="2" charset="2"/>
              </a:rPr>
              <a:t> </a:t>
            </a:r>
            <a:r>
              <a:rPr lang="en-US" altLang="zh-CN" sz="2000" b="1" dirty="0" smtClean="0">
                <a:solidFill>
                  <a:srgbClr val="008000"/>
                </a:solidFill>
                <a:sym typeface="Wingdings" panose="05000000000000000000" pitchFamily="2" charset="2"/>
              </a:rPr>
              <a:t>B</a:t>
            </a:r>
            <a:r>
              <a:rPr lang="en-US" altLang="zh-CN" sz="2000" b="1" baseline="30000" dirty="0" smtClean="0">
                <a:solidFill>
                  <a:srgbClr val="008000"/>
                </a:solidFill>
                <a:sym typeface="Symbol"/>
              </a:rPr>
              <a:t></a:t>
            </a:r>
            <a:r>
              <a:rPr lang="en-US" altLang="zh-CN" sz="2000" dirty="0" smtClean="0">
                <a:solidFill>
                  <a:srgbClr val="000000"/>
                </a:solidFill>
                <a:sym typeface="Symbol"/>
              </a:rPr>
              <a:t> :(</a:t>
            </a:r>
            <a:r>
              <a:rPr lang="en-US" altLang="zh-CN" sz="2000" i="1" dirty="0" smtClean="0">
                <a:solidFill>
                  <a:srgbClr val="000000"/>
                </a:solidFill>
                <a:sym typeface="Symbol"/>
              </a:rPr>
              <a:t>s</a:t>
            </a:r>
            <a:r>
              <a:rPr lang="en-US" altLang="zh-CN" sz="2000" baseline="-25000" dirty="0" smtClean="0">
                <a:solidFill>
                  <a:srgbClr val="000000"/>
                </a:solidFill>
                <a:sym typeface="Symbol"/>
              </a:rPr>
              <a:t>1</a:t>
            </a:r>
            <a:r>
              <a:rPr lang="en-US" altLang="zh-CN" sz="2000" dirty="0" smtClean="0">
                <a:solidFill>
                  <a:srgbClr val="000000"/>
                </a:solidFill>
                <a:sym typeface="Symbol"/>
              </a:rPr>
              <a:t></a:t>
            </a:r>
            <a:r>
              <a:rPr lang="en-US" altLang="zh-CN" sz="2000" i="1" dirty="0" smtClean="0">
                <a:solidFill>
                  <a:srgbClr val="000000"/>
                </a:solidFill>
                <a:sym typeface="Symbol"/>
              </a:rPr>
              <a:t>s</a:t>
            </a:r>
            <a:r>
              <a:rPr lang="en-US" altLang="zh-CN" sz="2000" baseline="-25000" dirty="0" smtClean="0">
                <a:solidFill>
                  <a:srgbClr val="000000"/>
                </a:solidFill>
                <a:sym typeface="Symbol"/>
              </a:rPr>
              <a:t>1</a:t>
            </a:r>
            <a:r>
              <a:rPr lang="en-US" altLang="zh-CN" sz="2000" i="1" baseline="-25000" dirty="0" smtClean="0">
                <a:solidFill>
                  <a:srgbClr val="000000"/>
                </a:solidFill>
                <a:sym typeface="Symbol"/>
              </a:rPr>
              <a:t>C</a:t>
            </a:r>
            <a:r>
              <a:rPr lang="en-US" altLang="zh-CN" sz="2000" dirty="0">
                <a:solidFill>
                  <a:srgbClr val="000000"/>
                </a:solidFill>
                <a:sym typeface="Symbol"/>
              </a:rPr>
              <a:t>, </a:t>
            </a:r>
            <a:r>
              <a:rPr lang="en-US" altLang="zh-CN" sz="2000" i="1" dirty="0" smtClean="0">
                <a:solidFill>
                  <a:srgbClr val="000000"/>
                </a:solidFill>
                <a:sym typeface="Symbol"/>
              </a:rPr>
              <a:t>s</a:t>
            </a:r>
            <a:r>
              <a:rPr lang="en-US" altLang="zh-CN" sz="2000" baseline="-25000" dirty="0" smtClean="0">
                <a:solidFill>
                  <a:srgbClr val="000000"/>
                </a:solidFill>
                <a:sym typeface="Symbol"/>
              </a:rPr>
              <a:t>2</a:t>
            </a:r>
            <a:r>
              <a:rPr lang="en-US" altLang="zh-CN" sz="2000" baseline="30000" dirty="0" smtClean="0">
                <a:solidFill>
                  <a:srgbClr val="000000"/>
                </a:solidFill>
                <a:sym typeface="Symbol"/>
              </a:rPr>
              <a:t></a:t>
            </a:r>
            <a:r>
              <a:rPr lang="en-US" altLang="zh-CN" sz="2000" dirty="0" smtClean="0">
                <a:solidFill>
                  <a:srgbClr val="000000"/>
                </a:solidFill>
                <a:sym typeface="Symbol"/>
              </a:rPr>
              <a:t></a:t>
            </a:r>
            <a:r>
              <a:rPr lang="en-US" altLang="zh-CN" sz="2000" i="1" dirty="0" smtClean="0">
                <a:solidFill>
                  <a:srgbClr val="000000"/>
                </a:solidFill>
                <a:sym typeface="Symbol"/>
              </a:rPr>
              <a:t>s</a:t>
            </a:r>
            <a:r>
              <a:rPr lang="en-US" altLang="zh-CN" sz="2000" baseline="-25000" dirty="0" smtClean="0">
                <a:solidFill>
                  <a:srgbClr val="000000"/>
                </a:solidFill>
                <a:sym typeface="Symbol"/>
              </a:rPr>
              <a:t>2</a:t>
            </a:r>
            <a:r>
              <a:rPr lang="en-US" altLang="zh-CN" sz="2000" i="1" baseline="-25000" dirty="0" smtClean="0">
                <a:solidFill>
                  <a:srgbClr val="000000"/>
                </a:solidFill>
                <a:sym typeface="Symbol"/>
              </a:rPr>
              <a:t>N</a:t>
            </a:r>
            <a:r>
              <a:rPr lang="en-US" altLang="zh-CN" sz="2000" dirty="0" smtClean="0">
                <a:solidFill>
                  <a:srgbClr val="000000"/>
                </a:solidFill>
                <a:sym typeface="Symbol"/>
              </a:rPr>
              <a:t>)  </a:t>
            </a:r>
            <a:endParaRPr lang="zh-CN" altLang="en-US" sz="2000" dirty="0">
              <a:solidFill>
                <a:srgbClr val="000000"/>
              </a:solidFill>
            </a:endParaRPr>
          </a:p>
        </p:txBody>
      </p:sp>
    </p:spTree>
    <p:extLst>
      <p:ext uri="{BB962C8B-B14F-4D97-AF65-F5344CB8AC3E}">
        <p14:creationId xmlns:p14="http://schemas.microsoft.com/office/powerpoint/2010/main" val="2247213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92A42FD3-5501-4466-B0EF-C693BF37ED6B}" type="slidenum">
              <a:rPr lang="zh-CN" altLang="en-GB" smtClean="0"/>
              <a:pPr>
                <a:defRPr/>
              </a:pPr>
              <a:t>14</a:t>
            </a:fld>
            <a:endParaRPr lang="en-GB" altLang="zh-CN"/>
          </a:p>
        </p:txBody>
      </p:sp>
      <p:sp>
        <p:nvSpPr>
          <p:cNvPr id="3" name="TextBox 2"/>
          <p:cNvSpPr txBox="1"/>
          <p:nvPr/>
        </p:nvSpPr>
        <p:spPr>
          <a:xfrm>
            <a:off x="611560" y="260648"/>
            <a:ext cx="8064896" cy="646331"/>
          </a:xfrm>
          <a:prstGeom prst="rect">
            <a:avLst/>
          </a:prstGeom>
          <a:noFill/>
        </p:spPr>
        <p:txBody>
          <a:bodyPr wrap="square" rtlCol="0">
            <a:spAutoFit/>
          </a:bodyPr>
          <a:lstStyle/>
          <a:p>
            <a:r>
              <a:rPr lang="en-US" altLang="zh-CN" dirty="0">
                <a:solidFill>
                  <a:srgbClr val="000000"/>
                </a:solidFill>
              </a:rPr>
              <a:t>The difference between the normal and anomalous </a:t>
            </a:r>
            <a:r>
              <a:rPr lang="en-US" altLang="zh-CN" dirty="0" smtClean="0">
                <a:solidFill>
                  <a:srgbClr val="000000"/>
                </a:solidFill>
              </a:rPr>
              <a:t>thresholds decides the kinematic range of the ATS effects: </a:t>
            </a:r>
            <a:endParaRPr lang="zh-CN" altLang="en-US" dirty="0">
              <a:solidFill>
                <a:srgbClr val="000000"/>
              </a:solidFill>
            </a:endParaRP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861048"/>
            <a:ext cx="6016347" cy="1134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487" y="1023764"/>
            <a:ext cx="2638425"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27584" y="2996952"/>
            <a:ext cx="7417415" cy="369332"/>
          </a:xfrm>
          <a:prstGeom prst="rect">
            <a:avLst/>
          </a:prstGeom>
          <a:noFill/>
        </p:spPr>
        <p:txBody>
          <a:bodyPr wrap="none" rtlCol="0">
            <a:spAutoFit/>
          </a:bodyPr>
          <a:lstStyle/>
          <a:p>
            <a:r>
              <a:rPr lang="en-US" altLang="zh-CN" dirty="0">
                <a:solidFill>
                  <a:srgbClr val="000000"/>
                </a:solidFill>
              </a:rPr>
              <a:t>When s</a:t>
            </a:r>
            <a:r>
              <a:rPr lang="en-US" altLang="zh-CN" baseline="-25000" dirty="0">
                <a:solidFill>
                  <a:srgbClr val="000000"/>
                </a:solidFill>
              </a:rPr>
              <a:t>2</a:t>
            </a:r>
            <a:r>
              <a:rPr lang="en-US" altLang="zh-CN" dirty="0">
                <a:solidFill>
                  <a:srgbClr val="000000"/>
                </a:solidFill>
              </a:rPr>
              <a:t>=s</a:t>
            </a:r>
            <a:r>
              <a:rPr lang="en-US" altLang="zh-CN" baseline="-25000" dirty="0">
                <a:solidFill>
                  <a:srgbClr val="000000"/>
                </a:solidFill>
              </a:rPr>
              <a:t>2N</a:t>
            </a:r>
            <a:r>
              <a:rPr lang="en-US" altLang="zh-CN" dirty="0">
                <a:solidFill>
                  <a:srgbClr val="000000"/>
                </a:solidFill>
              </a:rPr>
              <a:t> (s</a:t>
            </a:r>
            <a:r>
              <a:rPr lang="en-US" altLang="zh-CN" baseline="-25000" dirty="0">
                <a:solidFill>
                  <a:srgbClr val="000000"/>
                </a:solidFill>
              </a:rPr>
              <a:t>1</a:t>
            </a:r>
            <a:r>
              <a:rPr lang="en-US" altLang="zh-CN" dirty="0">
                <a:solidFill>
                  <a:srgbClr val="000000"/>
                </a:solidFill>
              </a:rPr>
              <a:t>=s</a:t>
            </a:r>
            <a:r>
              <a:rPr lang="en-US" altLang="zh-CN" baseline="-25000" dirty="0">
                <a:solidFill>
                  <a:srgbClr val="000000"/>
                </a:solidFill>
              </a:rPr>
              <a:t>1N</a:t>
            </a:r>
            <a:r>
              <a:rPr lang="en-US" altLang="zh-CN" dirty="0">
                <a:solidFill>
                  <a:srgbClr val="000000"/>
                </a:solidFill>
              </a:rPr>
              <a:t>), we will obtain the maximum value of </a:t>
            </a:r>
            <a:r>
              <a:rPr lang="en-US" altLang="zh-CN" dirty="0">
                <a:solidFill>
                  <a:srgbClr val="000000"/>
                </a:solidFill>
                <a:sym typeface="Symbol"/>
              </a:rPr>
              <a:t></a:t>
            </a:r>
            <a:r>
              <a:rPr lang="en-US" altLang="zh-CN" dirty="0">
                <a:solidFill>
                  <a:srgbClr val="000000"/>
                </a:solidFill>
              </a:rPr>
              <a:t>s</a:t>
            </a:r>
            <a:r>
              <a:rPr lang="en-US" altLang="zh-CN" baseline="-25000" dirty="0">
                <a:solidFill>
                  <a:srgbClr val="000000"/>
                </a:solidFill>
              </a:rPr>
              <a:t>1</a:t>
            </a:r>
            <a:r>
              <a:rPr lang="en-US" altLang="zh-CN" dirty="0">
                <a:solidFill>
                  <a:srgbClr val="000000"/>
                </a:solidFill>
              </a:rPr>
              <a:t> (</a:t>
            </a:r>
            <a:r>
              <a:rPr lang="en-US" altLang="zh-CN" dirty="0">
                <a:solidFill>
                  <a:srgbClr val="000000"/>
                </a:solidFill>
                <a:sym typeface="Symbol"/>
              </a:rPr>
              <a:t></a:t>
            </a:r>
            <a:r>
              <a:rPr lang="en-US" altLang="zh-CN" dirty="0">
                <a:solidFill>
                  <a:srgbClr val="000000"/>
                </a:solidFill>
              </a:rPr>
              <a:t>s</a:t>
            </a:r>
            <a:r>
              <a:rPr lang="en-US" altLang="zh-CN" baseline="-25000" dirty="0">
                <a:solidFill>
                  <a:srgbClr val="000000"/>
                </a:solidFill>
              </a:rPr>
              <a:t>2</a:t>
            </a:r>
            <a:r>
              <a:rPr lang="en-US" altLang="zh-CN" dirty="0">
                <a:solidFill>
                  <a:srgbClr val="000000"/>
                </a:solidFill>
              </a:rPr>
              <a:t> ),</a:t>
            </a:r>
            <a:endParaRPr lang="zh-CN" altLang="en-US" dirty="0">
              <a:solidFill>
                <a:srgbClr val="000000"/>
              </a:solidFill>
            </a:endParaRPr>
          </a:p>
        </p:txBody>
      </p:sp>
      <p:sp>
        <p:nvSpPr>
          <p:cNvPr id="6" name="TextBox 5"/>
          <p:cNvSpPr txBox="1"/>
          <p:nvPr/>
        </p:nvSpPr>
        <p:spPr>
          <a:xfrm>
            <a:off x="793997" y="5445224"/>
            <a:ext cx="7962479" cy="646331"/>
          </a:xfrm>
          <a:prstGeom prst="rect">
            <a:avLst/>
          </a:prstGeom>
          <a:noFill/>
        </p:spPr>
        <p:txBody>
          <a:bodyPr wrap="square" rtlCol="0">
            <a:spAutoFit/>
          </a:bodyPr>
          <a:lstStyle/>
          <a:p>
            <a:r>
              <a:rPr lang="en-US" altLang="zh-CN" dirty="0" smtClean="0">
                <a:solidFill>
                  <a:srgbClr val="0000FF"/>
                </a:solidFill>
              </a:rPr>
              <a:t>Larger values of </a:t>
            </a:r>
            <a:r>
              <a:rPr lang="en-US" altLang="zh-CN" dirty="0" smtClean="0">
                <a:solidFill>
                  <a:srgbClr val="0000FF"/>
                </a:solidFill>
                <a:sym typeface="Symbol"/>
              </a:rPr>
              <a:t></a:t>
            </a:r>
            <a:r>
              <a:rPr lang="en-US" altLang="zh-CN" baseline="-25000" dirty="0" err="1" smtClean="0">
                <a:solidFill>
                  <a:srgbClr val="0000FF"/>
                </a:solidFill>
                <a:sym typeface="Symbol"/>
              </a:rPr>
              <a:t>s</a:t>
            </a:r>
            <a:r>
              <a:rPr lang="en-US" altLang="zh-CN" baseline="30000" dirty="0" err="1" smtClean="0">
                <a:solidFill>
                  <a:srgbClr val="0000FF"/>
                </a:solidFill>
                <a:sym typeface="Symbol"/>
              </a:rPr>
              <a:t>max</a:t>
            </a:r>
            <a:r>
              <a:rPr lang="en-US" altLang="zh-CN" dirty="0" smtClean="0">
                <a:solidFill>
                  <a:srgbClr val="0000FF"/>
                </a:solidFill>
                <a:sym typeface="Symbol"/>
              </a:rPr>
              <a:t> means more significant effects from the</a:t>
            </a:r>
            <a:r>
              <a:rPr lang="en-US" altLang="zh-CN" dirty="0" smtClean="0">
                <a:solidFill>
                  <a:srgbClr val="0000FF"/>
                </a:solidFill>
              </a:rPr>
              <a:t> ATS mechanism! </a:t>
            </a:r>
            <a:endParaRPr lang="zh-CN" altLang="en-US" dirty="0">
              <a:solidFill>
                <a:srgbClr val="0000FF"/>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19" y="820229"/>
            <a:ext cx="2761713" cy="174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2761" y="1628800"/>
            <a:ext cx="1047750" cy="381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6159" y="2492896"/>
            <a:ext cx="16383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6376" y="1228750"/>
            <a:ext cx="800100" cy="400050"/>
          </a:xfrm>
          <a:prstGeom prst="rect">
            <a:avLst/>
          </a:prstGeom>
          <a:noFill/>
          <a:ln w="9525">
            <a:solidFill>
              <a:srgbClr val="0000CC"/>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96929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92A42FD3-5501-4466-B0EF-C693BF37ED6B}" type="slidenum">
              <a:rPr lang="zh-CN" altLang="en-GB" smtClean="0"/>
              <a:pPr>
                <a:defRPr/>
              </a:pPr>
              <a:t>15</a:t>
            </a:fld>
            <a:endParaRPr lang="en-GB" altLang="zh-CN"/>
          </a:p>
        </p:txBody>
      </p:sp>
      <p:sp>
        <p:nvSpPr>
          <p:cNvPr id="3" name="TextBox 2"/>
          <p:cNvSpPr txBox="1"/>
          <p:nvPr/>
        </p:nvSpPr>
        <p:spPr>
          <a:xfrm>
            <a:off x="683568" y="3409836"/>
            <a:ext cx="7200800" cy="1077218"/>
          </a:xfrm>
          <a:prstGeom prst="rect">
            <a:avLst/>
          </a:prstGeom>
          <a:solidFill>
            <a:srgbClr val="99CCFF"/>
          </a:solidFill>
          <a:ln>
            <a:noFill/>
          </a:ln>
          <a:effectLst>
            <a:outerShdw blurRad="50800" dist="38100" dir="2700000" algn="tl" rotWithShape="0">
              <a:prstClr val="black">
                <a:alpha val="40000"/>
              </a:prstClr>
            </a:outerShdw>
          </a:effectLst>
        </p:spPr>
        <p:txBody>
          <a:bodyPr wrap="square" rtlCol="0">
            <a:spAutoFit/>
          </a:bodyPr>
          <a:lstStyle/>
          <a:p>
            <a:r>
              <a:rPr lang="en-US" altLang="zh-CN" sz="3200" b="1" dirty="0" smtClean="0">
                <a:solidFill>
                  <a:srgbClr val="0000FF"/>
                </a:solidFill>
                <a:latin typeface="Calibri" panose="020F0502020204030204" pitchFamily="34" charset="0"/>
              </a:rPr>
              <a:t>(I) S-wave </a:t>
            </a:r>
            <a:r>
              <a:rPr lang="en-US" altLang="zh-CN" sz="3200" b="1" dirty="0" smtClean="0">
                <a:solidFill>
                  <a:srgbClr val="0000FF"/>
                </a:solidFill>
                <a:latin typeface="Calibri" panose="020F0502020204030204" pitchFamily="34" charset="0"/>
              </a:rPr>
              <a:t>open </a:t>
            </a:r>
            <a:r>
              <a:rPr lang="en-US" altLang="zh-CN" sz="3200" b="1" dirty="0" smtClean="0">
                <a:solidFill>
                  <a:srgbClr val="0000FF"/>
                </a:solidFill>
                <a:latin typeface="Calibri" panose="020F0502020204030204" pitchFamily="34" charset="0"/>
              </a:rPr>
              <a:t>flavor </a:t>
            </a:r>
            <a:r>
              <a:rPr lang="en-US" altLang="zh-CN" sz="3200" b="1" dirty="0" smtClean="0">
                <a:solidFill>
                  <a:srgbClr val="0000FF"/>
                </a:solidFill>
                <a:latin typeface="Calibri" panose="020F0502020204030204" pitchFamily="34" charset="0"/>
              </a:rPr>
              <a:t>threshold in vector channel</a:t>
            </a:r>
            <a:endParaRPr lang="zh-CN" altLang="en-US" sz="3200" b="1" dirty="0">
              <a:solidFill>
                <a:srgbClr val="0000FF"/>
              </a:solidFill>
              <a:latin typeface="Calibri" panose="020F0502020204030204" pitchFamily="34" charset="0"/>
            </a:endParaRPr>
          </a:p>
        </p:txBody>
      </p:sp>
      <p:sp>
        <p:nvSpPr>
          <p:cNvPr id="4" name="TextBox 3"/>
          <p:cNvSpPr txBox="1"/>
          <p:nvPr/>
        </p:nvSpPr>
        <p:spPr>
          <a:xfrm>
            <a:off x="899592" y="5157192"/>
            <a:ext cx="6465231" cy="400110"/>
          </a:xfrm>
          <a:prstGeom prst="rect">
            <a:avLst/>
          </a:prstGeom>
          <a:noFill/>
        </p:spPr>
        <p:txBody>
          <a:bodyPr wrap="none" rtlCol="0">
            <a:spAutoFit/>
          </a:bodyPr>
          <a:lstStyle/>
          <a:p>
            <a:r>
              <a:rPr lang="en-US" altLang="zh-CN" sz="2000" dirty="0">
                <a:solidFill>
                  <a:srgbClr val="008000"/>
                </a:solidFill>
              </a:rPr>
              <a:t>Parallel talk by </a:t>
            </a:r>
            <a:r>
              <a:rPr lang="en-US" altLang="zh-CN" sz="2000" b="1" dirty="0">
                <a:solidFill>
                  <a:srgbClr val="008000"/>
                </a:solidFill>
              </a:rPr>
              <a:t>Si-Run </a:t>
            </a:r>
            <a:r>
              <a:rPr lang="en-US" altLang="zh-CN" sz="2000" b="1" dirty="0" err="1">
                <a:solidFill>
                  <a:srgbClr val="008000"/>
                </a:solidFill>
              </a:rPr>
              <a:t>Xue</a:t>
            </a:r>
            <a:r>
              <a:rPr lang="en-US" altLang="zh-CN" sz="2000" dirty="0">
                <a:solidFill>
                  <a:srgbClr val="008000"/>
                </a:solidFill>
              </a:rPr>
              <a:t>: </a:t>
            </a:r>
            <a:r>
              <a:rPr lang="en-US" altLang="zh-CN" sz="2000" b="1" dirty="0">
                <a:solidFill>
                  <a:srgbClr val="008000"/>
                </a:solidFill>
              </a:rPr>
              <a:t>B-2/26-M-1</a:t>
            </a:r>
            <a:r>
              <a:rPr lang="en-US" altLang="zh-CN" sz="2000" dirty="0">
                <a:solidFill>
                  <a:srgbClr val="008000"/>
                </a:solidFill>
              </a:rPr>
              <a:t>, July 26, </a:t>
            </a:r>
            <a:r>
              <a:rPr lang="en-US" altLang="zh-CN" sz="2000" dirty="0" smtClean="0">
                <a:solidFill>
                  <a:srgbClr val="008000"/>
                </a:solidFill>
              </a:rPr>
              <a:t>2016 </a:t>
            </a:r>
            <a:endParaRPr lang="zh-CN" altLang="en-US" sz="2000" dirty="0"/>
          </a:p>
        </p:txBody>
      </p:sp>
      <p:sp>
        <p:nvSpPr>
          <p:cNvPr id="5" name="TextBox 4"/>
          <p:cNvSpPr txBox="1"/>
          <p:nvPr/>
        </p:nvSpPr>
        <p:spPr>
          <a:xfrm>
            <a:off x="755576" y="1177588"/>
            <a:ext cx="6608604"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3200" b="1" dirty="0" smtClean="0">
                <a:solidFill>
                  <a:srgbClr val="0000FF"/>
                </a:solidFill>
                <a:latin typeface="Calibri" panose="020F0502020204030204" pitchFamily="34" charset="0"/>
              </a:rPr>
              <a:t>Physical cases for recognizing the ATS </a:t>
            </a:r>
            <a:endParaRPr lang="zh-CN" altLang="en-US" sz="3200" b="1" dirty="0">
              <a:solidFill>
                <a:srgbClr val="0000FF"/>
              </a:solidFill>
              <a:latin typeface="Calibri" panose="020F0502020204030204" pitchFamily="34" charset="0"/>
            </a:endParaRPr>
          </a:p>
        </p:txBody>
      </p:sp>
    </p:spTree>
    <p:extLst>
      <p:ext uri="{BB962C8B-B14F-4D97-AF65-F5344CB8AC3E}">
        <p14:creationId xmlns:p14="http://schemas.microsoft.com/office/powerpoint/2010/main" val="1157883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746" name="直接连接符 31"/>
          <p:cNvCxnSpPr>
            <a:cxnSpLocks noChangeShapeType="1"/>
          </p:cNvCxnSpPr>
          <p:nvPr/>
        </p:nvCxnSpPr>
        <p:spPr bwMode="auto">
          <a:xfrm>
            <a:off x="971550" y="1916832"/>
            <a:ext cx="4032250" cy="0"/>
          </a:xfrm>
          <a:prstGeom prst="line">
            <a:avLst/>
          </a:prstGeom>
          <a:noFill/>
          <a:ln w="28575" algn="ctr">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747" name="Line 2"/>
          <p:cNvSpPr>
            <a:spLocks noChangeShapeType="1"/>
          </p:cNvSpPr>
          <p:nvPr/>
        </p:nvSpPr>
        <p:spPr bwMode="auto">
          <a:xfrm>
            <a:off x="2320925" y="5332413"/>
            <a:ext cx="647700"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sp>
        <p:nvSpPr>
          <p:cNvPr id="31748" name="Text Box 3"/>
          <p:cNvSpPr txBox="1">
            <a:spLocks noChangeArrowheads="1"/>
          </p:cNvSpPr>
          <p:nvPr/>
        </p:nvSpPr>
        <p:spPr bwMode="auto">
          <a:xfrm>
            <a:off x="1331913" y="5157788"/>
            <a:ext cx="599844" cy="369332"/>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GB" altLang="zh-CN" sz="1800" b="1" dirty="0" smtClean="0">
                <a:solidFill>
                  <a:srgbClr val="0000FF"/>
                </a:solidFill>
                <a:ea typeface="宋体" charset="-122"/>
                <a:sym typeface="Symbol" pitchFamily="18" charset="2"/>
              </a:rPr>
              <a:t>J/</a:t>
            </a:r>
            <a:r>
              <a:rPr lang="en-GB" altLang="zh-CN" sz="1800" b="1" dirty="0" smtClean="0">
                <a:solidFill>
                  <a:srgbClr val="0000FF"/>
                </a:solidFill>
                <a:ea typeface="宋体" charset="-122"/>
                <a:sym typeface="Symbol" pitchFamily="18" charset="2"/>
              </a:rPr>
              <a:t> </a:t>
            </a:r>
            <a:endParaRPr lang="en-GB" altLang="zh-CN" sz="1800" b="1" dirty="0" smtClean="0">
              <a:solidFill>
                <a:srgbClr val="0000FF"/>
              </a:solidFill>
              <a:ea typeface="宋体" charset="-122"/>
              <a:sym typeface="Symbol" pitchFamily="18" charset="2"/>
            </a:endParaRPr>
          </a:p>
        </p:txBody>
      </p:sp>
      <p:sp>
        <p:nvSpPr>
          <p:cNvPr id="31749" name="Line 6"/>
          <p:cNvSpPr>
            <a:spLocks noChangeShapeType="1"/>
          </p:cNvSpPr>
          <p:nvPr/>
        </p:nvSpPr>
        <p:spPr bwMode="auto">
          <a:xfrm>
            <a:off x="2320925" y="4124325"/>
            <a:ext cx="647700"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sp>
        <p:nvSpPr>
          <p:cNvPr id="31750" name="Text Box 7"/>
          <p:cNvSpPr txBox="1">
            <a:spLocks noChangeArrowheads="1"/>
          </p:cNvSpPr>
          <p:nvPr/>
        </p:nvSpPr>
        <p:spPr bwMode="auto">
          <a:xfrm>
            <a:off x="1023938" y="3983038"/>
            <a:ext cx="1067921" cy="369332"/>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GB" altLang="zh-CN" sz="1800" b="1" dirty="0" smtClean="0">
                <a:solidFill>
                  <a:srgbClr val="0000FF"/>
                </a:solidFill>
                <a:ea typeface="宋体" charset="-122"/>
                <a:sym typeface="Symbol" pitchFamily="18" charset="2"/>
              </a:rPr>
              <a:t>(3686</a:t>
            </a:r>
            <a:r>
              <a:rPr lang="en-GB" altLang="zh-CN" sz="1800" b="1" dirty="0" smtClean="0">
                <a:solidFill>
                  <a:srgbClr val="0000FF"/>
                </a:solidFill>
                <a:ea typeface="宋体" charset="-122"/>
                <a:sym typeface="Symbol" pitchFamily="18" charset="2"/>
              </a:rPr>
              <a:t>)</a:t>
            </a:r>
            <a:endParaRPr lang="en-GB" altLang="zh-CN" sz="1800" b="1" dirty="0" smtClean="0">
              <a:solidFill>
                <a:srgbClr val="0000FF"/>
              </a:solidFill>
              <a:ea typeface="宋体" charset="-122"/>
              <a:sym typeface="Symbol" pitchFamily="18" charset="2"/>
            </a:endParaRPr>
          </a:p>
        </p:txBody>
      </p:sp>
      <p:sp>
        <p:nvSpPr>
          <p:cNvPr id="31751" name="Line 10"/>
          <p:cNvSpPr>
            <a:spLocks noChangeShapeType="1"/>
          </p:cNvSpPr>
          <p:nvPr/>
        </p:nvSpPr>
        <p:spPr bwMode="auto">
          <a:xfrm>
            <a:off x="2322513" y="3827463"/>
            <a:ext cx="647700"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sp>
        <p:nvSpPr>
          <p:cNvPr id="31752" name="Text Box 11"/>
          <p:cNvSpPr txBox="1">
            <a:spLocks noChangeArrowheads="1"/>
          </p:cNvSpPr>
          <p:nvPr/>
        </p:nvSpPr>
        <p:spPr bwMode="auto">
          <a:xfrm>
            <a:off x="1025525" y="3557588"/>
            <a:ext cx="1009650" cy="369887"/>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GB" altLang="zh-CN" sz="1800" b="1" smtClean="0">
                <a:solidFill>
                  <a:srgbClr val="0000FF"/>
                </a:solidFill>
                <a:ea typeface="宋体" charset="-122"/>
                <a:sym typeface="Symbol" pitchFamily="18" charset="2"/>
              </a:rPr>
              <a:t>(3770)</a:t>
            </a:r>
          </a:p>
        </p:txBody>
      </p:sp>
      <p:sp>
        <p:nvSpPr>
          <p:cNvPr id="31753" name="Line 14"/>
          <p:cNvSpPr>
            <a:spLocks noChangeShapeType="1"/>
          </p:cNvSpPr>
          <p:nvPr/>
        </p:nvSpPr>
        <p:spPr bwMode="auto">
          <a:xfrm flipV="1">
            <a:off x="952500" y="1196975"/>
            <a:ext cx="0" cy="5400675"/>
          </a:xfrm>
          <a:prstGeom prst="line">
            <a:avLst/>
          </a:prstGeom>
          <a:noFill/>
          <a:ln w="19050">
            <a:solidFill>
              <a:srgbClr val="00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sp>
        <p:nvSpPr>
          <p:cNvPr id="31754" name="Line 17"/>
          <p:cNvSpPr>
            <a:spLocks noChangeShapeType="1"/>
          </p:cNvSpPr>
          <p:nvPr/>
        </p:nvSpPr>
        <p:spPr bwMode="auto">
          <a:xfrm>
            <a:off x="952500" y="6591300"/>
            <a:ext cx="2982913" cy="0"/>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sp>
        <p:nvSpPr>
          <p:cNvPr id="31755" name="Text Box 18"/>
          <p:cNvSpPr txBox="1">
            <a:spLocks noChangeArrowheads="1"/>
          </p:cNvSpPr>
          <p:nvPr/>
        </p:nvSpPr>
        <p:spPr bwMode="auto">
          <a:xfrm>
            <a:off x="1600200" y="6024563"/>
            <a:ext cx="1528763" cy="46196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GB" altLang="zh-CN" sz="2400" b="1" smtClean="0">
                <a:solidFill>
                  <a:srgbClr val="FFFFFF"/>
                </a:solidFill>
                <a:ea typeface="宋体" charset="-122"/>
              </a:rPr>
              <a:t>J</a:t>
            </a:r>
            <a:r>
              <a:rPr lang="en-GB" altLang="zh-CN" sz="2400" b="1" baseline="30000" smtClean="0">
                <a:solidFill>
                  <a:srgbClr val="FFFFFF"/>
                </a:solidFill>
                <a:ea typeface="宋体" charset="-122"/>
              </a:rPr>
              <a:t>PC</a:t>
            </a:r>
            <a:r>
              <a:rPr lang="en-GB" altLang="zh-CN" sz="2400" b="1" smtClean="0">
                <a:solidFill>
                  <a:srgbClr val="FFFFFF"/>
                </a:solidFill>
                <a:ea typeface="宋体" charset="-122"/>
              </a:rPr>
              <a:t> = 1</a:t>
            </a:r>
            <a:r>
              <a:rPr lang="en-GB" altLang="zh-CN" sz="2400" b="1" baseline="30000" smtClean="0">
                <a:solidFill>
                  <a:srgbClr val="FFFFFF"/>
                </a:solidFill>
                <a:ea typeface="宋体" charset="-122"/>
                <a:sym typeface="Symbol" pitchFamily="18" charset="2"/>
              </a:rPr>
              <a:t> </a:t>
            </a:r>
            <a:r>
              <a:rPr lang="en-GB" altLang="zh-CN" sz="2400" b="1" smtClean="0">
                <a:solidFill>
                  <a:srgbClr val="FFFFFF"/>
                </a:solidFill>
                <a:ea typeface="宋体" charset="-122"/>
              </a:rPr>
              <a:t> </a:t>
            </a:r>
          </a:p>
        </p:txBody>
      </p:sp>
      <p:sp>
        <p:nvSpPr>
          <p:cNvPr id="31756" name="Text Box 55"/>
          <p:cNvSpPr txBox="1">
            <a:spLocks noChangeArrowheads="1"/>
          </p:cNvSpPr>
          <p:nvPr/>
        </p:nvSpPr>
        <p:spPr bwMode="auto">
          <a:xfrm rot="10800000">
            <a:off x="295275" y="2097088"/>
            <a:ext cx="492125" cy="304006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2000" b="1" smtClean="0">
                <a:solidFill>
                  <a:srgbClr val="FFFFFF"/>
                </a:solidFill>
                <a:ea typeface="宋体" charset="-122"/>
              </a:rPr>
              <a:t>Charmonium spectrum </a:t>
            </a:r>
            <a:r>
              <a:rPr lang="zh-CN" altLang="en-US" sz="2000" b="1" smtClean="0">
                <a:solidFill>
                  <a:srgbClr val="FFFFFF"/>
                </a:solidFill>
                <a:ea typeface="宋体" charset="-122"/>
              </a:rPr>
              <a:t> </a:t>
            </a:r>
          </a:p>
        </p:txBody>
      </p:sp>
      <p:sp>
        <p:nvSpPr>
          <p:cNvPr id="31757" name="Line 10"/>
          <p:cNvSpPr>
            <a:spLocks noChangeShapeType="1"/>
          </p:cNvSpPr>
          <p:nvPr/>
        </p:nvSpPr>
        <p:spPr bwMode="auto">
          <a:xfrm>
            <a:off x="2339975" y="3122613"/>
            <a:ext cx="647700"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sp>
        <p:nvSpPr>
          <p:cNvPr id="31758" name="Text Box 11"/>
          <p:cNvSpPr txBox="1">
            <a:spLocks noChangeArrowheads="1"/>
          </p:cNvSpPr>
          <p:nvPr/>
        </p:nvSpPr>
        <p:spPr bwMode="auto">
          <a:xfrm>
            <a:off x="1042988" y="2852738"/>
            <a:ext cx="1009650" cy="369887"/>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GB" altLang="zh-CN" sz="1800" b="1" smtClean="0">
                <a:solidFill>
                  <a:srgbClr val="0000FF"/>
                </a:solidFill>
                <a:ea typeface="宋体" charset="-122"/>
                <a:sym typeface="Symbol" pitchFamily="18" charset="2"/>
              </a:rPr>
              <a:t>(</a:t>
            </a:r>
            <a:r>
              <a:rPr lang="en-US" altLang="zh-CN" sz="1800" b="1" smtClean="0">
                <a:solidFill>
                  <a:srgbClr val="0000FF"/>
                </a:solidFill>
                <a:ea typeface="宋体" charset="-122"/>
                <a:sym typeface="Symbol" pitchFamily="18" charset="2"/>
              </a:rPr>
              <a:t>404</a:t>
            </a:r>
            <a:r>
              <a:rPr lang="en-GB" altLang="zh-CN" sz="1800" b="1" smtClean="0">
                <a:solidFill>
                  <a:srgbClr val="0000FF"/>
                </a:solidFill>
                <a:ea typeface="宋体" charset="-122"/>
                <a:sym typeface="Symbol" pitchFamily="18" charset="2"/>
              </a:rPr>
              <a:t>0)</a:t>
            </a:r>
          </a:p>
        </p:txBody>
      </p:sp>
      <p:sp>
        <p:nvSpPr>
          <p:cNvPr id="31759" name="Line 10"/>
          <p:cNvSpPr>
            <a:spLocks noChangeShapeType="1"/>
          </p:cNvSpPr>
          <p:nvPr/>
        </p:nvSpPr>
        <p:spPr bwMode="auto">
          <a:xfrm>
            <a:off x="2339975" y="2752725"/>
            <a:ext cx="647700"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sp>
        <p:nvSpPr>
          <p:cNvPr id="31760" name="Text Box 11"/>
          <p:cNvSpPr txBox="1">
            <a:spLocks noChangeArrowheads="1"/>
          </p:cNvSpPr>
          <p:nvPr/>
        </p:nvSpPr>
        <p:spPr bwMode="auto">
          <a:xfrm>
            <a:off x="1042988" y="2482850"/>
            <a:ext cx="1009650" cy="36988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GB" altLang="zh-CN" sz="1800" b="1" smtClean="0">
                <a:solidFill>
                  <a:srgbClr val="0000FF"/>
                </a:solidFill>
                <a:ea typeface="宋体" charset="-122"/>
                <a:sym typeface="Symbol" pitchFamily="18" charset="2"/>
              </a:rPr>
              <a:t>(</a:t>
            </a:r>
            <a:r>
              <a:rPr lang="en-US" altLang="zh-CN" sz="1800" b="1" smtClean="0">
                <a:solidFill>
                  <a:srgbClr val="0000FF"/>
                </a:solidFill>
                <a:ea typeface="宋体" charset="-122"/>
                <a:sym typeface="Symbol" pitchFamily="18" charset="2"/>
              </a:rPr>
              <a:t>416</a:t>
            </a:r>
            <a:r>
              <a:rPr lang="en-GB" altLang="zh-CN" sz="1800" b="1" smtClean="0">
                <a:solidFill>
                  <a:srgbClr val="0000FF"/>
                </a:solidFill>
                <a:ea typeface="宋体" charset="-122"/>
                <a:sym typeface="Symbol" pitchFamily="18" charset="2"/>
              </a:rPr>
              <a:t>0)</a:t>
            </a:r>
          </a:p>
        </p:txBody>
      </p:sp>
      <p:sp>
        <p:nvSpPr>
          <p:cNvPr id="31761" name="Line 10"/>
          <p:cNvSpPr>
            <a:spLocks noChangeShapeType="1"/>
          </p:cNvSpPr>
          <p:nvPr/>
        </p:nvSpPr>
        <p:spPr bwMode="auto">
          <a:xfrm>
            <a:off x="2339975" y="1772816"/>
            <a:ext cx="647700"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sp>
        <p:nvSpPr>
          <p:cNvPr id="31762" name="Text Box 11"/>
          <p:cNvSpPr txBox="1">
            <a:spLocks noChangeArrowheads="1"/>
          </p:cNvSpPr>
          <p:nvPr/>
        </p:nvSpPr>
        <p:spPr bwMode="auto">
          <a:xfrm>
            <a:off x="1042988" y="1412875"/>
            <a:ext cx="1009650" cy="36988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GB" altLang="zh-CN" sz="1800" b="1" smtClean="0">
                <a:solidFill>
                  <a:srgbClr val="0000FF"/>
                </a:solidFill>
                <a:ea typeface="宋体" charset="-122"/>
                <a:sym typeface="Symbol" pitchFamily="18" charset="2"/>
              </a:rPr>
              <a:t>(</a:t>
            </a:r>
            <a:r>
              <a:rPr lang="en-US" altLang="zh-CN" sz="1800" b="1" smtClean="0">
                <a:solidFill>
                  <a:srgbClr val="0000FF"/>
                </a:solidFill>
                <a:ea typeface="宋体" charset="-122"/>
                <a:sym typeface="Symbol" pitchFamily="18" charset="2"/>
              </a:rPr>
              <a:t>4415</a:t>
            </a:r>
            <a:r>
              <a:rPr lang="en-GB" altLang="zh-CN" sz="1800" b="1" smtClean="0">
                <a:solidFill>
                  <a:srgbClr val="0000FF"/>
                </a:solidFill>
                <a:ea typeface="宋体" charset="-122"/>
                <a:sym typeface="Symbol" pitchFamily="18" charset="2"/>
              </a:rPr>
              <a:t>)</a:t>
            </a:r>
          </a:p>
        </p:txBody>
      </p:sp>
      <p:cxnSp>
        <p:nvCxnSpPr>
          <p:cNvPr id="31763" name="直接连接符 28"/>
          <p:cNvCxnSpPr>
            <a:cxnSpLocks noChangeShapeType="1"/>
          </p:cNvCxnSpPr>
          <p:nvPr/>
        </p:nvCxnSpPr>
        <p:spPr bwMode="auto">
          <a:xfrm>
            <a:off x="952500" y="3983038"/>
            <a:ext cx="5014913" cy="0"/>
          </a:xfrm>
          <a:prstGeom prst="line">
            <a:avLst/>
          </a:prstGeom>
          <a:noFill/>
          <a:ln w="28575" algn="ctr">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764" name="Text Box 16"/>
          <p:cNvSpPr txBox="1">
            <a:spLocks noChangeArrowheads="1"/>
          </p:cNvSpPr>
          <p:nvPr/>
        </p:nvSpPr>
        <p:spPr bwMode="auto">
          <a:xfrm>
            <a:off x="6011863" y="3749675"/>
            <a:ext cx="825500" cy="4000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GB" altLang="zh-CN" sz="2000" b="1" smtClean="0">
                <a:solidFill>
                  <a:srgbClr val="CC0000"/>
                </a:solidFill>
                <a:ea typeface="宋体" charset="-122"/>
                <a:sym typeface="Symbol" pitchFamily="18" charset="2"/>
              </a:rPr>
              <a:t>DD </a:t>
            </a:r>
            <a:r>
              <a:rPr lang="zh-CN" altLang="en-GB" sz="2000" b="1" smtClean="0">
                <a:solidFill>
                  <a:srgbClr val="CC0000"/>
                </a:solidFill>
                <a:ea typeface="宋体" charset="-122"/>
                <a:sym typeface="Symbol" pitchFamily="18" charset="2"/>
              </a:rPr>
              <a:t> </a:t>
            </a:r>
          </a:p>
        </p:txBody>
      </p:sp>
      <p:sp>
        <p:nvSpPr>
          <p:cNvPr id="31765" name="Line 10"/>
          <p:cNvSpPr>
            <a:spLocks noChangeShapeType="1"/>
          </p:cNvSpPr>
          <p:nvPr/>
        </p:nvSpPr>
        <p:spPr bwMode="auto">
          <a:xfrm>
            <a:off x="2339975" y="2393950"/>
            <a:ext cx="6477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cxnSp>
        <p:nvCxnSpPr>
          <p:cNvPr id="31766" name="直接连接符 31"/>
          <p:cNvCxnSpPr>
            <a:cxnSpLocks noChangeShapeType="1"/>
          </p:cNvCxnSpPr>
          <p:nvPr/>
        </p:nvCxnSpPr>
        <p:spPr bwMode="auto">
          <a:xfrm>
            <a:off x="971550" y="2276475"/>
            <a:ext cx="4032250" cy="0"/>
          </a:xfrm>
          <a:prstGeom prst="line">
            <a:avLst/>
          </a:prstGeom>
          <a:noFill/>
          <a:ln w="28575" algn="ctr">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767" name="Text Box 11"/>
          <p:cNvSpPr txBox="1">
            <a:spLocks noChangeArrowheads="1"/>
          </p:cNvSpPr>
          <p:nvPr/>
        </p:nvSpPr>
        <p:spPr bwMode="auto">
          <a:xfrm>
            <a:off x="1042988" y="2122488"/>
            <a:ext cx="1004887" cy="369887"/>
          </a:xfrm>
          <a:prstGeom prst="rect">
            <a:avLst/>
          </a:prstGeom>
          <a:solidFill>
            <a:schemeClr val="bg1"/>
          </a:solidFill>
          <a:ln w="9525">
            <a:solidFill>
              <a:srgbClr val="FF0000"/>
            </a:solidFill>
            <a:miter lim="800000"/>
            <a:headEnd/>
            <a:tailEnd/>
          </a:ln>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GB" altLang="zh-CN" sz="1800" b="1" smtClean="0">
                <a:solidFill>
                  <a:srgbClr val="FF0000"/>
                </a:solidFill>
                <a:ea typeface="宋体" charset="-122"/>
                <a:sym typeface="Symbol" pitchFamily="18" charset="2"/>
              </a:rPr>
              <a:t>Y(</a:t>
            </a:r>
            <a:r>
              <a:rPr lang="en-US" altLang="zh-CN" sz="1800" b="1" smtClean="0">
                <a:solidFill>
                  <a:srgbClr val="FF0000"/>
                </a:solidFill>
                <a:ea typeface="宋体" charset="-122"/>
                <a:sym typeface="Symbol" pitchFamily="18" charset="2"/>
              </a:rPr>
              <a:t>4260</a:t>
            </a:r>
            <a:r>
              <a:rPr lang="en-GB" altLang="zh-CN" sz="1800" b="1" smtClean="0">
                <a:solidFill>
                  <a:srgbClr val="FF0000"/>
                </a:solidFill>
                <a:ea typeface="宋体" charset="-122"/>
                <a:sym typeface="Symbol" pitchFamily="18" charset="2"/>
              </a:rPr>
              <a:t>)</a:t>
            </a:r>
          </a:p>
        </p:txBody>
      </p:sp>
      <p:cxnSp>
        <p:nvCxnSpPr>
          <p:cNvPr id="31768" name="直接连接符 32"/>
          <p:cNvCxnSpPr>
            <a:cxnSpLocks noChangeShapeType="1"/>
          </p:cNvCxnSpPr>
          <p:nvPr/>
        </p:nvCxnSpPr>
        <p:spPr bwMode="auto">
          <a:xfrm>
            <a:off x="971550" y="3500438"/>
            <a:ext cx="4995863" cy="0"/>
          </a:xfrm>
          <a:prstGeom prst="line">
            <a:avLst/>
          </a:prstGeom>
          <a:noFill/>
          <a:ln w="28575" algn="ctr">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769" name="Text Box 16"/>
          <p:cNvSpPr txBox="1">
            <a:spLocks noChangeArrowheads="1"/>
          </p:cNvSpPr>
          <p:nvPr/>
        </p:nvSpPr>
        <p:spPr bwMode="auto">
          <a:xfrm>
            <a:off x="5967413" y="3213100"/>
            <a:ext cx="925512" cy="4000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GB" altLang="zh-CN" sz="2000" b="1" smtClean="0">
                <a:solidFill>
                  <a:srgbClr val="CC0000"/>
                </a:solidFill>
                <a:ea typeface="宋体" charset="-122"/>
                <a:sym typeface="Symbol" pitchFamily="18" charset="2"/>
              </a:rPr>
              <a:t>DD</a:t>
            </a:r>
            <a:r>
              <a:rPr lang="zh-CN" altLang="en-US" sz="2000" b="1" smtClean="0">
                <a:solidFill>
                  <a:srgbClr val="CC0000"/>
                </a:solidFill>
                <a:ea typeface="宋体" charset="-122"/>
                <a:sym typeface="Symbol" pitchFamily="18" charset="2"/>
              </a:rPr>
              <a:t>*</a:t>
            </a:r>
            <a:r>
              <a:rPr lang="en-GB" altLang="zh-CN" sz="2000" b="1" smtClean="0">
                <a:solidFill>
                  <a:srgbClr val="CC0000"/>
                </a:solidFill>
                <a:ea typeface="宋体" charset="-122"/>
                <a:sym typeface="Symbol" pitchFamily="18" charset="2"/>
              </a:rPr>
              <a:t> </a:t>
            </a:r>
            <a:r>
              <a:rPr lang="zh-CN" altLang="en-GB" sz="2000" b="1" smtClean="0">
                <a:solidFill>
                  <a:srgbClr val="CC0000"/>
                </a:solidFill>
                <a:ea typeface="宋体" charset="-122"/>
                <a:sym typeface="Symbol" pitchFamily="18" charset="2"/>
              </a:rPr>
              <a:t> </a:t>
            </a:r>
          </a:p>
        </p:txBody>
      </p:sp>
      <p:sp>
        <p:nvSpPr>
          <p:cNvPr id="31770" name="Text Box 16"/>
          <p:cNvSpPr txBox="1">
            <a:spLocks noChangeArrowheads="1"/>
          </p:cNvSpPr>
          <p:nvPr/>
        </p:nvSpPr>
        <p:spPr bwMode="auto">
          <a:xfrm>
            <a:off x="4500563" y="2060575"/>
            <a:ext cx="920750" cy="4000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GB" altLang="zh-CN" sz="2000" b="1" smtClean="0">
                <a:solidFill>
                  <a:srgbClr val="CC0000"/>
                </a:solidFill>
                <a:ea typeface="宋体" charset="-122"/>
                <a:sym typeface="Symbol" pitchFamily="18" charset="2"/>
              </a:rPr>
              <a:t>DD</a:t>
            </a:r>
            <a:r>
              <a:rPr lang="en-US" altLang="zh-CN" sz="2000" b="1" baseline="-25000" smtClean="0">
                <a:solidFill>
                  <a:srgbClr val="CC0000"/>
                </a:solidFill>
                <a:ea typeface="宋体" charset="-122"/>
                <a:sym typeface="Symbol" pitchFamily="18" charset="2"/>
              </a:rPr>
              <a:t>1</a:t>
            </a:r>
            <a:r>
              <a:rPr lang="en-GB" altLang="zh-CN" sz="2000" b="1" smtClean="0">
                <a:solidFill>
                  <a:srgbClr val="CC0000"/>
                </a:solidFill>
                <a:ea typeface="宋体" charset="-122"/>
                <a:sym typeface="Symbol" pitchFamily="18" charset="2"/>
              </a:rPr>
              <a:t> </a:t>
            </a:r>
            <a:r>
              <a:rPr lang="zh-CN" altLang="en-GB" sz="2000" b="1" smtClean="0">
                <a:solidFill>
                  <a:srgbClr val="CC0000"/>
                </a:solidFill>
                <a:ea typeface="宋体" charset="-122"/>
                <a:sym typeface="Symbol" pitchFamily="18" charset="2"/>
              </a:rPr>
              <a:t> </a:t>
            </a:r>
          </a:p>
        </p:txBody>
      </p:sp>
      <p:sp>
        <p:nvSpPr>
          <p:cNvPr id="31771" name="Line 10"/>
          <p:cNvSpPr>
            <a:spLocks noChangeShapeType="1"/>
          </p:cNvSpPr>
          <p:nvPr/>
        </p:nvSpPr>
        <p:spPr bwMode="auto">
          <a:xfrm>
            <a:off x="3779838" y="3429000"/>
            <a:ext cx="647700" cy="0"/>
          </a:xfrm>
          <a:prstGeom prst="line">
            <a:avLst/>
          </a:prstGeom>
          <a:noFill/>
          <a:ln w="762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cxnSp>
        <p:nvCxnSpPr>
          <p:cNvPr id="31772" name="直接箭头连接符 44"/>
          <p:cNvCxnSpPr>
            <a:cxnSpLocks noChangeShapeType="1"/>
          </p:cNvCxnSpPr>
          <p:nvPr/>
        </p:nvCxnSpPr>
        <p:spPr bwMode="auto">
          <a:xfrm>
            <a:off x="2987675" y="2393950"/>
            <a:ext cx="792163" cy="1019175"/>
          </a:xfrm>
          <a:prstGeom prst="straightConnector1">
            <a:avLst/>
          </a:prstGeom>
          <a:noFill/>
          <a:ln w="127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73" name="直接箭头连接符 46"/>
          <p:cNvCxnSpPr>
            <a:cxnSpLocks noChangeShapeType="1"/>
            <a:stCxn id="31771" idx="0"/>
          </p:cNvCxnSpPr>
          <p:nvPr/>
        </p:nvCxnSpPr>
        <p:spPr bwMode="auto">
          <a:xfrm flipH="1">
            <a:off x="2968625" y="3429000"/>
            <a:ext cx="811213" cy="1800225"/>
          </a:xfrm>
          <a:prstGeom prst="straightConnector1">
            <a:avLst/>
          </a:prstGeom>
          <a:noFill/>
          <a:ln w="127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774" name="Text Box 11"/>
          <p:cNvSpPr txBox="1">
            <a:spLocks noChangeArrowheads="1"/>
          </p:cNvSpPr>
          <p:nvPr/>
        </p:nvSpPr>
        <p:spPr bwMode="auto">
          <a:xfrm>
            <a:off x="3341688" y="2463800"/>
            <a:ext cx="4381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2400" b="1" smtClean="0">
                <a:solidFill>
                  <a:srgbClr val="333399"/>
                </a:solidFill>
                <a:ea typeface="宋体" charset="-122"/>
                <a:sym typeface="Symbol" pitchFamily="18" charset="2"/>
              </a:rPr>
              <a:t> </a:t>
            </a:r>
          </a:p>
        </p:txBody>
      </p:sp>
      <p:sp>
        <p:nvSpPr>
          <p:cNvPr id="31775" name="Text Box 11"/>
          <p:cNvSpPr txBox="1">
            <a:spLocks noChangeArrowheads="1"/>
          </p:cNvSpPr>
          <p:nvPr/>
        </p:nvSpPr>
        <p:spPr bwMode="auto">
          <a:xfrm>
            <a:off x="3259138" y="4365625"/>
            <a:ext cx="4381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2400" b="1" smtClean="0">
                <a:solidFill>
                  <a:srgbClr val="333399"/>
                </a:solidFill>
                <a:ea typeface="宋体" charset="-122"/>
                <a:sym typeface="Symbol" pitchFamily="18" charset="2"/>
              </a:rPr>
              <a:t> </a:t>
            </a:r>
          </a:p>
        </p:txBody>
      </p:sp>
      <p:sp>
        <p:nvSpPr>
          <p:cNvPr id="31776" name="Freeform 3"/>
          <p:cNvSpPr>
            <a:spLocks/>
          </p:cNvSpPr>
          <p:nvPr/>
        </p:nvSpPr>
        <p:spPr bwMode="auto">
          <a:xfrm rot="2419281">
            <a:off x="6294438" y="1179513"/>
            <a:ext cx="396875" cy="385762"/>
          </a:xfrm>
          <a:custGeom>
            <a:avLst/>
            <a:gdLst>
              <a:gd name="T0" fmla="*/ 2147483647 w 568"/>
              <a:gd name="T1" fmla="*/ 2147483647 h 522"/>
              <a:gd name="T2" fmla="*/ 2147483647 w 568"/>
              <a:gd name="T3" fmla="*/ 2147483647 h 522"/>
              <a:gd name="T4" fmla="*/ 2147483647 w 568"/>
              <a:gd name="T5" fmla="*/ 2147483647 h 522"/>
              <a:gd name="T6" fmla="*/ 2147483647 w 568"/>
              <a:gd name="T7" fmla="*/ 2147483647 h 522"/>
              <a:gd name="T8" fmla="*/ 2147483647 w 568"/>
              <a:gd name="T9" fmla="*/ 2147483647 h 522"/>
              <a:gd name="T10" fmla="*/ 2147483647 w 568"/>
              <a:gd name="T11" fmla="*/ 2147483647 h 522"/>
              <a:gd name="T12" fmla="*/ 2147483647 w 568"/>
              <a:gd name="T13" fmla="*/ 2147483647 h 522"/>
              <a:gd name="T14" fmla="*/ 2147483647 w 568"/>
              <a:gd name="T15" fmla="*/ 2147483647 h 522"/>
              <a:gd name="T16" fmla="*/ 2147483647 w 568"/>
              <a:gd name="T17" fmla="*/ 2147483647 h 522"/>
              <a:gd name="T18" fmla="*/ 2147483647 w 568"/>
              <a:gd name="T19" fmla="*/ 2147483647 h 522"/>
              <a:gd name="T20" fmla="*/ 2147483647 w 568"/>
              <a:gd name="T21" fmla="*/ 2147483647 h 5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8" h="522">
                <a:moveTo>
                  <a:pt x="69" y="522"/>
                </a:moveTo>
                <a:cubicBezTo>
                  <a:pt x="34" y="457"/>
                  <a:pt x="0" y="393"/>
                  <a:pt x="23" y="386"/>
                </a:cubicBezTo>
                <a:cubicBezTo>
                  <a:pt x="46" y="379"/>
                  <a:pt x="182" y="492"/>
                  <a:pt x="205" y="477"/>
                </a:cubicBezTo>
                <a:cubicBezTo>
                  <a:pt x="228" y="462"/>
                  <a:pt x="136" y="311"/>
                  <a:pt x="159" y="296"/>
                </a:cubicBezTo>
                <a:cubicBezTo>
                  <a:pt x="182" y="281"/>
                  <a:pt x="326" y="401"/>
                  <a:pt x="341" y="386"/>
                </a:cubicBezTo>
                <a:cubicBezTo>
                  <a:pt x="356" y="371"/>
                  <a:pt x="235" y="220"/>
                  <a:pt x="250" y="205"/>
                </a:cubicBezTo>
                <a:cubicBezTo>
                  <a:pt x="265" y="190"/>
                  <a:pt x="417" y="311"/>
                  <a:pt x="432" y="296"/>
                </a:cubicBezTo>
                <a:cubicBezTo>
                  <a:pt x="447" y="281"/>
                  <a:pt x="326" y="129"/>
                  <a:pt x="341" y="114"/>
                </a:cubicBezTo>
                <a:cubicBezTo>
                  <a:pt x="356" y="99"/>
                  <a:pt x="507" y="220"/>
                  <a:pt x="522" y="205"/>
                </a:cubicBezTo>
                <a:cubicBezTo>
                  <a:pt x="537" y="190"/>
                  <a:pt x="424" y="46"/>
                  <a:pt x="432" y="23"/>
                </a:cubicBezTo>
                <a:cubicBezTo>
                  <a:pt x="440" y="0"/>
                  <a:pt x="504" y="34"/>
                  <a:pt x="568" y="69"/>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sp>
        <p:nvSpPr>
          <p:cNvPr id="31777" name="Line 7"/>
          <p:cNvSpPr>
            <a:spLocks noChangeShapeType="1"/>
          </p:cNvSpPr>
          <p:nvPr/>
        </p:nvSpPr>
        <p:spPr bwMode="auto">
          <a:xfrm flipV="1">
            <a:off x="5834063" y="1377950"/>
            <a:ext cx="455612" cy="4064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sp>
        <p:nvSpPr>
          <p:cNvPr id="31778" name="Line 8"/>
          <p:cNvSpPr>
            <a:spLocks noChangeShapeType="1"/>
          </p:cNvSpPr>
          <p:nvPr/>
        </p:nvSpPr>
        <p:spPr bwMode="auto">
          <a:xfrm flipH="1" flipV="1">
            <a:off x="5834063" y="973138"/>
            <a:ext cx="455612" cy="40481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sp>
        <p:nvSpPr>
          <p:cNvPr id="31779" name="Text Box 9"/>
          <p:cNvSpPr txBox="1">
            <a:spLocks noChangeArrowheads="1"/>
          </p:cNvSpPr>
          <p:nvPr/>
        </p:nvSpPr>
        <p:spPr bwMode="auto">
          <a:xfrm>
            <a:off x="5473700" y="757238"/>
            <a:ext cx="4270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GB" altLang="zh-CN" sz="2000" b="1" smtClean="0">
                <a:solidFill>
                  <a:srgbClr val="0000FF"/>
                </a:solidFill>
                <a:ea typeface="宋体" charset="-122"/>
              </a:rPr>
              <a:t>e</a:t>
            </a:r>
            <a:r>
              <a:rPr lang="en-GB" altLang="zh-CN" sz="2000" b="1" baseline="30000" smtClean="0">
                <a:solidFill>
                  <a:srgbClr val="0000FF"/>
                </a:solidFill>
                <a:ea typeface="宋体" charset="-122"/>
              </a:rPr>
              <a:t>+</a:t>
            </a:r>
          </a:p>
        </p:txBody>
      </p:sp>
      <p:sp>
        <p:nvSpPr>
          <p:cNvPr id="31780" name="Rectangle 10"/>
          <p:cNvSpPr>
            <a:spLocks noChangeArrowheads="1"/>
          </p:cNvSpPr>
          <p:nvPr/>
        </p:nvSpPr>
        <p:spPr bwMode="auto">
          <a:xfrm>
            <a:off x="5473700" y="1512888"/>
            <a:ext cx="4921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GB" altLang="zh-CN" sz="2000" b="1" smtClean="0">
                <a:solidFill>
                  <a:srgbClr val="0000FF"/>
                </a:solidFill>
                <a:ea typeface="宋体" charset="-122"/>
              </a:rPr>
              <a:t>e</a:t>
            </a:r>
            <a:r>
              <a:rPr lang="en-GB" altLang="zh-CN" sz="2000" b="1" baseline="30000" smtClean="0">
                <a:solidFill>
                  <a:srgbClr val="0000FF"/>
                </a:solidFill>
                <a:ea typeface="宋体" charset="-122"/>
                <a:sym typeface="Symbol" pitchFamily="18" charset="2"/>
              </a:rPr>
              <a:t></a:t>
            </a:r>
            <a:r>
              <a:rPr lang="en-GB" altLang="zh-CN" sz="2000" b="1" smtClean="0">
                <a:solidFill>
                  <a:srgbClr val="0000FF"/>
                </a:solidFill>
                <a:ea typeface="宋体" charset="-122"/>
                <a:sym typeface="Symbol" pitchFamily="18" charset="2"/>
              </a:rPr>
              <a:t> </a:t>
            </a:r>
            <a:endParaRPr lang="en-GB" altLang="zh-CN" sz="2000" b="1" smtClean="0">
              <a:solidFill>
                <a:srgbClr val="0000FF"/>
              </a:solidFill>
              <a:ea typeface="宋体" charset="-122"/>
            </a:endParaRPr>
          </a:p>
        </p:txBody>
      </p:sp>
      <p:sp>
        <p:nvSpPr>
          <p:cNvPr id="31781" name="Line 5"/>
          <p:cNvSpPr>
            <a:spLocks noChangeShapeType="1"/>
          </p:cNvSpPr>
          <p:nvPr/>
        </p:nvSpPr>
        <p:spPr bwMode="auto">
          <a:xfrm flipV="1">
            <a:off x="7626350" y="1333500"/>
            <a:ext cx="392113" cy="280988"/>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sp>
        <p:nvSpPr>
          <p:cNvPr id="31782" name="Line 6"/>
          <p:cNvSpPr>
            <a:spLocks noChangeShapeType="1"/>
          </p:cNvSpPr>
          <p:nvPr/>
        </p:nvSpPr>
        <p:spPr bwMode="auto">
          <a:xfrm flipH="1" flipV="1">
            <a:off x="7639050" y="1620838"/>
            <a:ext cx="392113" cy="2540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sp>
        <p:nvSpPr>
          <p:cNvPr id="31783" name="Line 7"/>
          <p:cNvSpPr>
            <a:spLocks noChangeShapeType="1"/>
          </p:cNvSpPr>
          <p:nvPr/>
        </p:nvSpPr>
        <p:spPr bwMode="auto">
          <a:xfrm flipH="1" flipV="1">
            <a:off x="7212013" y="1385888"/>
            <a:ext cx="431800" cy="223837"/>
          </a:xfrm>
          <a:prstGeom prst="line">
            <a:avLst/>
          </a:prstGeom>
          <a:noFill/>
          <a:ln w="762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sp>
        <p:nvSpPr>
          <p:cNvPr id="31784" name="Line 8"/>
          <p:cNvSpPr>
            <a:spLocks noChangeShapeType="1"/>
          </p:cNvSpPr>
          <p:nvPr/>
        </p:nvSpPr>
        <p:spPr bwMode="auto">
          <a:xfrm flipV="1">
            <a:off x="7224713" y="1049338"/>
            <a:ext cx="431800" cy="34131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sp>
        <p:nvSpPr>
          <p:cNvPr id="31785" name="Line 9"/>
          <p:cNvSpPr>
            <a:spLocks noChangeShapeType="1"/>
          </p:cNvSpPr>
          <p:nvPr/>
        </p:nvSpPr>
        <p:spPr bwMode="auto">
          <a:xfrm>
            <a:off x="6767513" y="1385888"/>
            <a:ext cx="457200" cy="4762"/>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sp>
        <p:nvSpPr>
          <p:cNvPr id="31786" name="Text Box 11"/>
          <p:cNvSpPr txBox="1">
            <a:spLocks noChangeArrowheads="1"/>
          </p:cNvSpPr>
          <p:nvPr/>
        </p:nvSpPr>
        <p:spPr bwMode="auto">
          <a:xfrm>
            <a:off x="7585075" y="757238"/>
            <a:ext cx="3746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1800" b="1" smtClean="0">
                <a:solidFill>
                  <a:srgbClr val="333399"/>
                </a:solidFill>
                <a:ea typeface="宋体" charset="-122"/>
                <a:sym typeface="Symbol" pitchFamily="18" charset="2"/>
              </a:rPr>
              <a:t> </a:t>
            </a:r>
          </a:p>
        </p:txBody>
      </p:sp>
      <p:sp>
        <p:nvSpPr>
          <p:cNvPr id="31787" name="Text Box 12"/>
          <p:cNvSpPr txBox="1">
            <a:spLocks noChangeArrowheads="1"/>
          </p:cNvSpPr>
          <p:nvPr/>
        </p:nvSpPr>
        <p:spPr bwMode="auto">
          <a:xfrm>
            <a:off x="7945438" y="1038225"/>
            <a:ext cx="3746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1800" b="1" smtClean="0">
                <a:solidFill>
                  <a:srgbClr val="333399"/>
                </a:solidFill>
                <a:ea typeface="宋体" charset="-122"/>
                <a:sym typeface="Symbol" pitchFamily="18" charset="2"/>
              </a:rPr>
              <a:t> </a:t>
            </a:r>
          </a:p>
        </p:txBody>
      </p:sp>
      <p:sp>
        <p:nvSpPr>
          <p:cNvPr id="31788" name="Text Box 13"/>
          <p:cNvSpPr txBox="1">
            <a:spLocks noChangeArrowheads="1"/>
          </p:cNvSpPr>
          <p:nvPr/>
        </p:nvSpPr>
        <p:spPr bwMode="auto">
          <a:xfrm>
            <a:off x="8016875" y="1693863"/>
            <a:ext cx="6635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1800" b="1" smtClean="0">
                <a:solidFill>
                  <a:srgbClr val="333399"/>
                </a:solidFill>
                <a:ea typeface="宋体" charset="-122"/>
                <a:sym typeface="Symbol" pitchFamily="18" charset="2"/>
              </a:rPr>
              <a:t>J/  </a:t>
            </a:r>
          </a:p>
        </p:txBody>
      </p:sp>
      <p:sp>
        <p:nvSpPr>
          <p:cNvPr id="31789" name="Text Box 14"/>
          <p:cNvSpPr txBox="1">
            <a:spLocks noChangeArrowheads="1"/>
          </p:cNvSpPr>
          <p:nvPr/>
        </p:nvSpPr>
        <p:spPr bwMode="auto">
          <a:xfrm>
            <a:off x="6867525" y="1690688"/>
            <a:ext cx="105568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1800" b="1" smtClean="0">
                <a:solidFill>
                  <a:srgbClr val="006600"/>
                </a:solidFill>
                <a:latin typeface="Calibri" pitchFamily="34" charset="0"/>
                <a:ea typeface="宋体" charset="-122"/>
              </a:rPr>
              <a:t>Zc(3900) </a:t>
            </a:r>
          </a:p>
        </p:txBody>
      </p:sp>
      <p:sp>
        <p:nvSpPr>
          <p:cNvPr id="31790" name="Oval 10"/>
          <p:cNvSpPr>
            <a:spLocks noChangeArrowheads="1"/>
          </p:cNvSpPr>
          <p:nvPr/>
        </p:nvSpPr>
        <p:spPr bwMode="auto">
          <a:xfrm>
            <a:off x="6696075" y="1311275"/>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zh-CN" altLang="en-US" sz="1800" b="1" smtClean="0">
              <a:solidFill>
                <a:srgbClr val="000000"/>
              </a:solidFill>
              <a:ea typeface="宋体" charset="-122"/>
            </a:endParaRPr>
          </a:p>
        </p:txBody>
      </p:sp>
      <p:sp>
        <p:nvSpPr>
          <p:cNvPr id="31791" name="TextBox 23"/>
          <p:cNvSpPr txBox="1">
            <a:spLocks noChangeArrowheads="1"/>
          </p:cNvSpPr>
          <p:nvPr/>
        </p:nvSpPr>
        <p:spPr bwMode="auto">
          <a:xfrm>
            <a:off x="6380163" y="963613"/>
            <a:ext cx="1028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1600" b="1" smtClean="0">
                <a:solidFill>
                  <a:srgbClr val="FF0000"/>
                </a:solidFill>
                <a:ea typeface="宋体" charset="-122"/>
              </a:rPr>
              <a:t>Y(4260)  </a:t>
            </a:r>
            <a:endParaRPr lang="zh-CN" altLang="en-US" sz="1600" b="1" smtClean="0">
              <a:solidFill>
                <a:srgbClr val="FF0000"/>
              </a:solidFill>
              <a:ea typeface="宋体" charset="-122"/>
            </a:endParaRPr>
          </a:p>
        </p:txBody>
      </p:sp>
      <p:pic>
        <p:nvPicPr>
          <p:cNvPr id="3179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365625"/>
            <a:ext cx="3186112"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94" name="云形标注 35"/>
          <p:cNvSpPr>
            <a:spLocks noChangeArrowheads="1"/>
          </p:cNvSpPr>
          <p:nvPr/>
        </p:nvSpPr>
        <p:spPr bwMode="auto">
          <a:xfrm>
            <a:off x="6011863" y="2162175"/>
            <a:ext cx="2120900" cy="1060450"/>
          </a:xfrm>
          <a:prstGeom prst="cloudCallout">
            <a:avLst>
              <a:gd name="adj1" fmla="val -89991"/>
              <a:gd name="adj2" fmla="val 21671"/>
            </a:avLst>
          </a:prstGeom>
          <a:solidFill>
            <a:srgbClr val="00FFCC"/>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2000" b="1" smtClean="0">
                <a:solidFill>
                  <a:srgbClr val="FF0000"/>
                </a:solidFill>
                <a:ea typeface="宋体" charset="-122"/>
              </a:rPr>
              <a:t>At least 4 quarks ! </a:t>
            </a:r>
            <a:endParaRPr lang="zh-CN" altLang="en-US" sz="2000" b="1" smtClean="0">
              <a:solidFill>
                <a:srgbClr val="FF0000"/>
              </a:solidFill>
              <a:ea typeface="宋体" charset="-122"/>
            </a:endParaRPr>
          </a:p>
        </p:txBody>
      </p:sp>
      <p:sp>
        <p:nvSpPr>
          <p:cNvPr id="31795" name="Text Box 11"/>
          <p:cNvSpPr txBox="1">
            <a:spLocks noChangeArrowheads="1"/>
          </p:cNvSpPr>
          <p:nvPr/>
        </p:nvSpPr>
        <p:spPr bwMode="auto">
          <a:xfrm>
            <a:off x="3708400" y="2997200"/>
            <a:ext cx="1225550" cy="400050"/>
          </a:xfrm>
          <a:prstGeom prst="rect">
            <a:avLst/>
          </a:prstGeom>
          <a:noFill/>
          <a:ln w="9525">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GB" altLang="zh-CN" sz="2000" b="1" smtClean="0">
                <a:solidFill>
                  <a:srgbClr val="006600"/>
                </a:solidFill>
                <a:ea typeface="宋体" charset="-122"/>
                <a:sym typeface="Symbol" pitchFamily="18" charset="2"/>
              </a:rPr>
              <a:t>Zc(3900)</a:t>
            </a:r>
          </a:p>
        </p:txBody>
      </p:sp>
      <p:sp>
        <p:nvSpPr>
          <p:cNvPr id="31796" name="Text Box 11"/>
          <p:cNvSpPr txBox="1">
            <a:spLocks noChangeArrowheads="1"/>
          </p:cNvSpPr>
          <p:nvPr/>
        </p:nvSpPr>
        <p:spPr bwMode="auto">
          <a:xfrm>
            <a:off x="1042988" y="1763713"/>
            <a:ext cx="1004887" cy="369887"/>
          </a:xfrm>
          <a:prstGeom prst="rect">
            <a:avLst/>
          </a:prstGeom>
          <a:solidFill>
            <a:schemeClr val="bg1"/>
          </a:solidFill>
          <a:ln w="9525">
            <a:solidFill>
              <a:srgbClr val="FF0000"/>
            </a:solidFill>
            <a:miter lim="800000"/>
            <a:headEnd/>
            <a:tailEnd/>
          </a:ln>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GB" altLang="zh-CN" sz="1800" b="1" smtClean="0">
                <a:solidFill>
                  <a:srgbClr val="C00000"/>
                </a:solidFill>
                <a:ea typeface="宋体" charset="-122"/>
                <a:sym typeface="Symbol" pitchFamily="18" charset="2"/>
              </a:rPr>
              <a:t>Y(</a:t>
            </a:r>
            <a:r>
              <a:rPr lang="en-US" altLang="zh-CN" sz="1800" b="1" smtClean="0">
                <a:solidFill>
                  <a:srgbClr val="C00000"/>
                </a:solidFill>
                <a:ea typeface="宋体" charset="-122"/>
                <a:sym typeface="Symbol" pitchFamily="18" charset="2"/>
              </a:rPr>
              <a:t>4360</a:t>
            </a:r>
            <a:r>
              <a:rPr lang="en-GB" altLang="zh-CN" sz="1800" b="1" smtClean="0">
                <a:solidFill>
                  <a:srgbClr val="C00000"/>
                </a:solidFill>
                <a:ea typeface="宋体" charset="-122"/>
                <a:sym typeface="Symbol" pitchFamily="18" charset="2"/>
              </a:rPr>
              <a:t>)</a:t>
            </a:r>
          </a:p>
        </p:txBody>
      </p:sp>
      <p:sp>
        <p:nvSpPr>
          <p:cNvPr id="31797" name="Line 10"/>
          <p:cNvSpPr>
            <a:spLocks noChangeShapeType="1"/>
          </p:cNvSpPr>
          <p:nvPr/>
        </p:nvSpPr>
        <p:spPr bwMode="auto">
          <a:xfrm>
            <a:off x="2339975" y="2060848"/>
            <a:ext cx="647700" cy="0"/>
          </a:xfrm>
          <a:prstGeom prst="line">
            <a:avLst/>
          </a:prstGeom>
          <a:noFill/>
          <a:ln w="762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sp>
        <p:nvSpPr>
          <p:cNvPr id="31798" name="Text Box 16"/>
          <p:cNvSpPr txBox="1">
            <a:spLocks noChangeArrowheads="1"/>
          </p:cNvSpPr>
          <p:nvPr/>
        </p:nvSpPr>
        <p:spPr bwMode="auto">
          <a:xfrm>
            <a:off x="4500563" y="1660525"/>
            <a:ext cx="1019175" cy="4000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GB" altLang="zh-CN" sz="2000" b="1" smtClean="0">
                <a:solidFill>
                  <a:srgbClr val="CC0000"/>
                </a:solidFill>
                <a:ea typeface="宋体" charset="-122"/>
                <a:sym typeface="Symbol" pitchFamily="18" charset="2"/>
              </a:rPr>
              <a:t>D*D</a:t>
            </a:r>
            <a:r>
              <a:rPr lang="en-US" altLang="zh-CN" sz="2000" b="1" baseline="-25000" smtClean="0">
                <a:solidFill>
                  <a:srgbClr val="CC0000"/>
                </a:solidFill>
                <a:ea typeface="宋体" charset="-122"/>
                <a:sym typeface="Symbol" pitchFamily="18" charset="2"/>
              </a:rPr>
              <a:t>1</a:t>
            </a:r>
            <a:r>
              <a:rPr lang="en-GB" altLang="zh-CN" sz="2000" b="1" smtClean="0">
                <a:solidFill>
                  <a:srgbClr val="CC0000"/>
                </a:solidFill>
                <a:ea typeface="宋体" charset="-122"/>
                <a:sym typeface="Symbol" pitchFamily="18" charset="2"/>
              </a:rPr>
              <a:t> </a:t>
            </a:r>
            <a:r>
              <a:rPr lang="zh-CN" altLang="en-GB" sz="2000" b="1" smtClean="0">
                <a:solidFill>
                  <a:srgbClr val="CC0000"/>
                </a:solidFill>
                <a:ea typeface="宋体" charset="-122"/>
                <a:sym typeface="Symbol" pitchFamily="18" charset="2"/>
              </a:rPr>
              <a:t> </a:t>
            </a:r>
          </a:p>
        </p:txBody>
      </p:sp>
      <p:sp>
        <p:nvSpPr>
          <p:cNvPr id="55" name="TextBox 54"/>
          <p:cNvSpPr txBox="1"/>
          <p:nvPr/>
        </p:nvSpPr>
        <p:spPr>
          <a:xfrm>
            <a:off x="683568" y="188640"/>
            <a:ext cx="8136904" cy="461665"/>
          </a:xfrm>
          <a:prstGeom prst="rect">
            <a:avLst/>
          </a:prstGeom>
          <a:noFill/>
          <a:ln>
            <a:noFill/>
          </a:ln>
        </p:spPr>
        <p:txBody>
          <a:bodyPr wrap="square" rtlCol="0">
            <a:spAutoFit/>
          </a:bodyPr>
          <a:lstStyle/>
          <a:p>
            <a:pPr marL="342900" indent="-342900">
              <a:buFont typeface="Arial" panose="020B0604020202020204" pitchFamily="34" charset="0"/>
              <a:buChar char="•"/>
            </a:pPr>
            <a:r>
              <a:rPr lang="en-US" altLang="zh-CN" sz="2400" b="1" dirty="0" err="1" smtClean="0">
                <a:solidFill>
                  <a:srgbClr val="0000FF"/>
                </a:solidFill>
                <a:latin typeface="Calibri" panose="020F0502020204030204" pitchFamily="34" charset="0"/>
              </a:rPr>
              <a:t>Zc</a:t>
            </a:r>
            <a:r>
              <a:rPr lang="en-US" altLang="zh-CN" sz="2400" b="1" dirty="0" smtClean="0">
                <a:solidFill>
                  <a:srgbClr val="0000FF"/>
                </a:solidFill>
                <a:latin typeface="Calibri" panose="020F0502020204030204" pitchFamily="34" charset="0"/>
              </a:rPr>
              <a:t>(3900) production in Y(4260) decays </a:t>
            </a:r>
            <a:endParaRPr lang="zh-CN" altLang="en-US" sz="2400" b="1" dirty="0">
              <a:solidFill>
                <a:srgbClr val="0000FF"/>
              </a:solidFill>
              <a:latin typeface="Calibri" panose="020F0502020204030204" pitchFamily="34" charset="0"/>
            </a:endParaRPr>
          </a:p>
        </p:txBody>
      </p:sp>
    </p:spTree>
    <p:extLst>
      <p:ext uri="{BB962C8B-B14F-4D97-AF65-F5344CB8AC3E}">
        <p14:creationId xmlns:p14="http://schemas.microsoft.com/office/powerpoint/2010/main" val="17398466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098324"/>
            <a:ext cx="2898893"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3792" y="2915394"/>
            <a:ext cx="2632844" cy="141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2" name="Line 6"/>
          <p:cNvSpPr>
            <a:spLocks noChangeShapeType="1"/>
          </p:cNvSpPr>
          <p:nvPr/>
        </p:nvSpPr>
        <p:spPr bwMode="auto">
          <a:xfrm flipV="1">
            <a:off x="1237568" y="3491458"/>
            <a:ext cx="715276" cy="432386"/>
          </a:xfrm>
          <a:prstGeom prst="line">
            <a:avLst/>
          </a:prstGeom>
          <a:noFill/>
          <a:ln w="381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50183" name="Line 7"/>
          <p:cNvSpPr>
            <a:spLocks noChangeShapeType="1"/>
          </p:cNvSpPr>
          <p:nvPr/>
        </p:nvSpPr>
        <p:spPr bwMode="auto">
          <a:xfrm flipV="1">
            <a:off x="4351927" y="3470016"/>
            <a:ext cx="846081" cy="453490"/>
          </a:xfrm>
          <a:prstGeom prst="line">
            <a:avLst/>
          </a:prstGeom>
          <a:noFill/>
          <a:ln w="381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50184" name="Line 8"/>
          <p:cNvSpPr>
            <a:spLocks noChangeShapeType="1"/>
          </p:cNvSpPr>
          <p:nvPr/>
        </p:nvSpPr>
        <p:spPr bwMode="auto">
          <a:xfrm>
            <a:off x="1309576" y="3347442"/>
            <a:ext cx="0" cy="615947"/>
          </a:xfrm>
          <a:prstGeom prst="line">
            <a:avLst/>
          </a:prstGeom>
          <a:noFill/>
          <a:ln w="3810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50185" name="Line 9"/>
          <p:cNvSpPr>
            <a:spLocks noChangeShapeType="1"/>
          </p:cNvSpPr>
          <p:nvPr/>
        </p:nvSpPr>
        <p:spPr bwMode="auto">
          <a:xfrm>
            <a:off x="4189896" y="3357581"/>
            <a:ext cx="0" cy="565925"/>
          </a:xfrm>
          <a:prstGeom prst="line">
            <a:avLst/>
          </a:prstGeom>
          <a:noFill/>
          <a:ln w="3810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27680" name="Text Box 6"/>
          <p:cNvSpPr txBox="1">
            <a:spLocks noChangeArrowheads="1"/>
          </p:cNvSpPr>
          <p:nvPr/>
        </p:nvSpPr>
        <p:spPr bwMode="auto">
          <a:xfrm>
            <a:off x="539552" y="4881354"/>
            <a:ext cx="80137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342900" indent="-342900" eaLnBrk="1" fontAlgn="base" hangingPunct="1">
              <a:spcBef>
                <a:spcPct val="0"/>
              </a:spcBef>
              <a:spcAft>
                <a:spcPct val="0"/>
              </a:spcAft>
            </a:pPr>
            <a:r>
              <a:rPr lang="en-US" altLang="zh-CN" sz="2000" b="1" dirty="0" err="1" smtClean="0">
                <a:solidFill>
                  <a:srgbClr val="0000FF"/>
                </a:solidFill>
                <a:latin typeface="Calibri" pitchFamily="34" charset="0"/>
              </a:rPr>
              <a:t>Zc</a:t>
            </a:r>
            <a:r>
              <a:rPr lang="en-US" altLang="zh-CN" sz="2000" b="1" dirty="0" smtClean="0">
                <a:solidFill>
                  <a:srgbClr val="0000FF"/>
                </a:solidFill>
                <a:latin typeface="Calibri" pitchFamily="34" charset="0"/>
              </a:rPr>
              <a:t>(3900) can be dynamically generated.  </a:t>
            </a:r>
          </a:p>
          <a:p>
            <a:pPr marL="342900" indent="-342900" eaLnBrk="1" fontAlgn="base" hangingPunct="1">
              <a:spcBef>
                <a:spcPct val="0"/>
              </a:spcBef>
              <a:spcAft>
                <a:spcPct val="0"/>
              </a:spcAft>
            </a:pPr>
            <a:r>
              <a:rPr lang="en-US" altLang="zh-CN" sz="2000" b="1" dirty="0" smtClean="0">
                <a:solidFill>
                  <a:srgbClr val="0000FF"/>
                </a:solidFill>
                <a:latin typeface="Calibri" pitchFamily="34" charset="0"/>
              </a:rPr>
              <a:t>The peak can also obtain contributions from the ATS mechanism</a:t>
            </a:r>
            <a:r>
              <a:rPr lang="en-US" altLang="zh-CN" sz="2000" b="1" dirty="0" smtClean="0">
                <a:solidFill>
                  <a:srgbClr val="0000FF"/>
                </a:solidFill>
                <a:latin typeface="Calibri" pitchFamily="34" charset="0"/>
              </a:rPr>
              <a:t>.</a:t>
            </a:r>
          </a:p>
          <a:p>
            <a:pPr marL="342900" indent="-342900" eaLnBrk="1" fontAlgn="base" hangingPunct="1">
              <a:spcBef>
                <a:spcPct val="0"/>
              </a:spcBef>
              <a:spcAft>
                <a:spcPct val="0"/>
              </a:spcAft>
            </a:pPr>
            <a:r>
              <a:rPr lang="en-US" altLang="zh-CN" sz="2000" b="1" dirty="0" smtClean="0">
                <a:solidFill>
                  <a:srgbClr val="0000FF"/>
                </a:solidFill>
                <a:latin typeface="Calibri" pitchFamily="34" charset="0"/>
              </a:rPr>
              <a:t>Test of </a:t>
            </a:r>
            <a:r>
              <a:rPr lang="en-US" altLang="zh-CN" sz="2000" b="1" dirty="0" err="1" smtClean="0">
                <a:solidFill>
                  <a:srgbClr val="0000FF"/>
                </a:solidFill>
                <a:latin typeface="Calibri" pitchFamily="34" charset="0"/>
              </a:rPr>
              <a:t>Schmid</a:t>
            </a:r>
            <a:r>
              <a:rPr lang="en-US" altLang="zh-CN" sz="2000" b="1" dirty="0" smtClean="0">
                <a:solidFill>
                  <a:srgbClr val="0000FF"/>
                </a:solidFill>
                <a:latin typeface="Calibri" pitchFamily="34" charset="0"/>
              </a:rPr>
              <a:t> theorem?</a:t>
            </a:r>
            <a:r>
              <a:rPr lang="en-US" altLang="zh-CN" sz="2000" b="1" dirty="0" smtClean="0">
                <a:solidFill>
                  <a:srgbClr val="0000FF"/>
                </a:solidFill>
                <a:latin typeface="Calibri" pitchFamily="34" charset="0"/>
              </a:rPr>
              <a:t> </a:t>
            </a:r>
            <a:endParaRPr lang="en-US" altLang="zh-CN" sz="2000" b="1" dirty="0" smtClean="0">
              <a:solidFill>
                <a:srgbClr val="0000FF"/>
              </a:solidFill>
              <a:latin typeface="Calibri" pitchFamily="34" charset="0"/>
            </a:endParaRPr>
          </a:p>
        </p:txBody>
      </p:sp>
      <p:sp>
        <p:nvSpPr>
          <p:cNvPr id="33" name="Line 16"/>
          <p:cNvSpPr>
            <a:spLocks noChangeShapeType="1"/>
          </p:cNvSpPr>
          <p:nvPr/>
        </p:nvSpPr>
        <p:spPr bwMode="auto">
          <a:xfrm flipV="1">
            <a:off x="7888609" y="3347764"/>
            <a:ext cx="0" cy="6477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34" name="Line 17"/>
          <p:cNvSpPr>
            <a:spLocks noChangeShapeType="1"/>
          </p:cNvSpPr>
          <p:nvPr/>
        </p:nvSpPr>
        <p:spPr bwMode="auto">
          <a:xfrm flipH="1" flipV="1">
            <a:off x="7240909" y="3570014"/>
            <a:ext cx="647700" cy="42545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35" name="Line 18"/>
          <p:cNvSpPr>
            <a:spLocks noChangeShapeType="1"/>
          </p:cNvSpPr>
          <p:nvPr/>
        </p:nvSpPr>
        <p:spPr bwMode="auto">
          <a:xfrm flipH="1">
            <a:off x="7240909" y="3347764"/>
            <a:ext cx="647700" cy="153988"/>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36" name="Line 19"/>
          <p:cNvSpPr>
            <a:spLocks noChangeShapeType="1"/>
          </p:cNvSpPr>
          <p:nvPr/>
        </p:nvSpPr>
        <p:spPr bwMode="auto">
          <a:xfrm>
            <a:off x="7888609" y="3995464"/>
            <a:ext cx="215900" cy="503238"/>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37" name="Line 20"/>
          <p:cNvSpPr>
            <a:spLocks noChangeShapeType="1"/>
          </p:cNvSpPr>
          <p:nvPr/>
        </p:nvSpPr>
        <p:spPr bwMode="auto">
          <a:xfrm flipV="1">
            <a:off x="6791101" y="3527151"/>
            <a:ext cx="459482"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38" name="Oval 21"/>
          <p:cNvSpPr>
            <a:spLocks noChangeArrowheads="1"/>
          </p:cNvSpPr>
          <p:nvPr/>
        </p:nvSpPr>
        <p:spPr bwMode="auto">
          <a:xfrm>
            <a:off x="7178352" y="3429000"/>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endParaRPr lang="zh-CN" altLang="en-US" sz="1800" smtClean="0">
              <a:solidFill>
                <a:srgbClr val="000000"/>
              </a:solidFill>
            </a:endParaRPr>
          </a:p>
        </p:txBody>
      </p:sp>
      <p:sp>
        <p:nvSpPr>
          <p:cNvPr id="39" name="Line 22"/>
          <p:cNvSpPr>
            <a:spLocks noChangeShapeType="1"/>
          </p:cNvSpPr>
          <p:nvPr/>
        </p:nvSpPr>
        <p:spPr bwMode="auto">
          <a:xfrm>
            <a:off x="7888609" y="3995464"/>
            <a:ext cx="503238" cy="14287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40" name="Line 23"/>
          <p:cNvSpPr>
            <a:spLocks noChangeShapeType="1"/>
          </p:cNvSpPr>
          <p:nvPr/>
        </p:nvSpPr>
        <p:spPr bwMode="auto">
          <a:xfrm>
            <a:off x="7888609" y="3347764"/>
            <a:ext cx="43180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41" name="Text Box 26"/>
          <p:cNvSpPr txBox="1">
            <a:spLocks noChangeArrowheads="1"/>
          </p:cNvSpPr>
          <p:nvPr/>
        </p:nvSpPr>
        <p:spPr bwMode="auto">
          <a:xfrm>
            <a:off x="8320409" y="3779564"/>
            <a:ext cx="373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1800" b="1" smtClean="0">
                <a:solidFill>
                  <a:srgbClr val="333399"/>
                </a:solidFill>
                <a:sym typeface="Symbol" pitchFamily="18" charset="2"/>
              </a:rPr>
              <a:t> </a:t>
            </a:r>
          </a:p>
        </p:txBody>
      </p:sp>
      <p:sp>
        <p:nvSpPr>
          <p:cNvPr id="42" name="Text Box 27"/>
          <p:cNvSpPr txBox="1">
            <a:spLocks noChangeArrowheads="1"/>
          </p:cNvSpPr>
          <p:nvPr/>
        </p:nvSpPr>
        <p:spPr bwMode="auto">
          <a:xfrm>
            <a:off x="8104509" y="2987402"/>
            <a:ext cx="3730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1800" b="1" smtClean="0">
                <a:solidFill>
                  <a:srgbClr val="333399"/>
                </a:solidFill>
                <a:sym typeface="Symbol" pitchFamily="18" charset="2"/>
              </a:rPr>
              <a:t> </a:t>
            </a:r>
          </a:p>
        </p:txBody>
      </p:sp>
      <p:sp>
        <p:nvSpPr>
          <p:cNvPr id="43" name="Text Box 28"/>
          <p:cNvSpPr txBox="1">
            <a:spLocks noChangeArrowheads="1"/>
          </p:cNvSpPr>
          <p:nvPr/>
        </p:nvSpPr>
        <p:spPr bwMode="auto">
          <a:xfrm>
            <a:off x="7733034" y="4427264"/>
            <a:ext cx="10874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1800" b="1" smtClean="0">
                <a:solidFill>
                  <a:srgbClr val="333399"/>
                </a:solidFill>
                <a:sym typeface="Symbol" pitchFamily="18" charset="2"/>
              </a:rPr>
              <a:t>J/ (hc) </a:t>
            </a:r>
          </a:p>
        </p:txBody>
      </p:sp>
      <p:sp>
        <p:nvSpPr>
          <p:cNvPr id="44" name="Text Box 31"/>
          <p:cNvSpPr txBox="1">
            <a:spLocks noChangeArrowheads="1"/>
          </p:cNvSpPr>
          <p:nvPr/>
        </p:nvSpPr>
        <p:spPr bwMode="auto">
          <a:xfrm>
            <a:off x="8041009" y="3490639"/>
            <a:ext cx="495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1800" b="1" smtClean="0">
                <a:solidFill>
                  <a:srgbClr val="333399"/>
                </a:solidFill>
                <a:latin typeface="Calibri" pitchFamily="34" charset="0"/>
              </a:rPr>
              <a:t>D* </a:t>
            </a:r>
          </a:p>
        </p:txBody>
      </p:sp>
      <p:sp>
        <p:nvSpPr>
          <p:cNvPr id="45" name="Text Box 32"/>
          <p:cNvSpPr txBox="1">
            <a:spLocks noChangeArrowheads="1"/>
          </p:cNvSpPr>
          <p:nvPr/>
        </p:nvSpPr>
        <p:spPr bwMode="auto">
          <a:xfrm>
            <a:off x="7096447" y="3708127"/>
            <a:ext cx="4333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1800" b="1" smtClean="0">
                <a:solidFill>
                  <a:srgbClr val="333399"/>
                </a:solidFill>
                <a:latin typeface="Calibri" pitchFamily="34" charset="0"/>
              </a:rPr>
              <a:t>D  </a:t>
            </a:r>
          </a:p>
        </p:txBody>
      </p:sp>
      <p:sp>
        <p:nvSpPr>
          <p:cNvPr id="46" name="Oval 36"/>
          <p:cNvSpPr>
            <a:spLocks noChangeArrowheads="1"/>
          </p:cNvSpPr>
          <p:nvPr/>
        </p:nvSpPr>
        <p:spPr bwMode="auto">
          <a:xfrm>
            <a:off x="7817172" y="3924027"/>
            <a:ext cx="142875"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endParaRPr lang="zh-CN" altLang="en-US" sz="1800" smtClean="0">
              <a:solidFill>
                <a:srgbClr val="000000"/>
              </a:solidFill>
            </a:endParaRPr>
          </a:p>
        </p:txBody>
      </p:sp>
      <p:sp>
        <p:nvSpPr>
          <p:cNvPr id="47" name="Text Box 37"/>
          <p:cNvSpPr txBox="1">
            <a:spLocks noChangeArrowheads="1"/>
          </p:cNvSpPr>
          <p:nvPr/>
        </p:nvSpPr>
        <p:spPr bwMode="auto">
          <a:xfrm>
            <a:off x="7410772" y="2987402"/>
            <a:ext cx="549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1800" b="1" smtClean="0">
                <a:solidFill>
                  <a:srgbClr val="333399"/>
                </a:solidFill>
                <a:latin typeface="Calibri" pitchFamily="34" charset="0"/>
              </a:rPr>
              <a:t>D1  </a:t>
            </a:r>
          </a:p>
        </p:txBody>
      </p:sp>
      <p:sp>
        <p:nvSpPr>
          <p:cNvPr id="48" name="Line 38"/>
          <p:cNvSpPr>
            <a:spLocks noChangeShapeType="1"/>
          </p:cNvSpPr>
          <p:nvPr/>
        </p:nvSpPr>
        <p:spPr bwMode="auto">
          <a:xfrm>
            <a:off x="7456809" y="3058839"/>
            <a:ext cx="0" cy="936625"/>
          </a:xfrm>
          <a:prstGeom prst="line">
            <a:avLst/>
          </a:prstGeom>
          <a:noFill/>
          <a:ln w="3810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49" name="Line 39"/>
          <p:cNvSpPr>
            <a:spLocks noChangeShapeType="1"/>
          </p:cNvSpPr>
          <p:nvPr/>
        </p:nvSpPr>
        <p:spPr bwMode="auto">
          <a:xfrm flipV="1">
            <a:off x="7528247" y="3490639"/>
            <a:ext cx="576262" cy="576263"/>
          </a:xfrm>
          <a:prstGeom prst="line">
            <a:avLst/>
          </a:prstGeom>
          <a:noFill/>
          <a:ln w="381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50" name="AutoShape 8"/>
          <p:cNvSpPr>
            <a:spLocks noChangeArrowheads="1"/>
          </p:cNvSpPr>
          <p:nvPr/>
        </p:nvSpPr>
        <p:spPr bwMode="auto">
          <a:xfrm>
            <a:off x="6084167" y="3424757"/>
            <a:ext cx="430933" cy="29318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mtClean="0">
              <a:solidFill>
                <a:srgbClr val="000000"/>
              </a:solidFill>
            </a:endParaRPr>
          </a:p>
        </p:txBody>
      </p:sp>
      <p:sp>
        <p:nvSpPr>
          <p:cNvPr id="60" name="Text Box 4"/>
          <p:cNvSpPr txBox="1">
            <a:spLocks noChangeArrowheads="1"/>
          </p:cNvSpPr>
          <p:nvPr/>
        </p:nvSpPr>
        <p:spPr bwMode="auto">
          <a:xfrm>
            <a:off x="827088" y="188640"/>
            <a:ext cx="76533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2400" b="1" dirty="0" smtClean="0">
                <a:solidFill>
                  <a:srgbClr val="FF0000"/>
                </a:solidFill>
                <a:latin typeface="Calibri" pitchFamily="34" charset="0"/>
              </a:rPr>
              <a:t>Y(4260)</a:t>
            </a:r>
            <a:r>
              <a:rPr lang="en-US" altLang="zh-CN" sz="2400" b="1" dirty="0" smtClean="0">
                <a:solidFill>
                  <a:srgbClr val="333399"/>
                </a:solidFill>
                <a:latin typeface="Calibri" pitchFamily="34" charset="0"/>
              </a:rPr>
              <a:t> could be a </a:t>
            </a:r>
            <a:r>
              <a:rPr lang="en-US" altLang="zh-CN" sz="2400" b="1" dirty="0" err="1" smtClean="0">
                <a:solidFill>
                  <a:srgbClr val="333399"/>
                </a:solidFill>
                <a:latin typeface="Calibri" pitchFamily="34" charset="0"/>
              </a:rPr>
              <a:t>hadronic</a:t>
            </a:r>
            <a:r>
              <a:rPr lang="en-US" altLang="zh-CN" sz="2400" b="1" dirty="0" smtClean="0">
                <a:solidFill>
                  <a:srgbClr val="333399"/>
                </a:solidFill>
                <a:latin typeface="Calibri" pitchFamily="34" charset="0"/>
              </a:rPr>
              <a:t> molecule made of </a:t>
            </a:r>
            <a:r>
              <a:rPr lang="en-US" altLang="zh-CN" sz="2400" b="1" dirty="0" smtClean="0">
                <a:solidFill>
                  <a:srgbClr val="FF0000"/>
                </a:solidFill>
                <a:latin typeface="Calibri" pitchFamily="34" charset="0"/>
              </a:rPr>
              <a:t>DD</a:t>
            </a:r>
            <a:r>
              <a:rPr lang="en-US" altLang="zh-CN" sz="2400" b="1" baseline="-25000" dirty="0" smtClean="0">
                <a:solidFill>
                  <a:srgbClr val="FF0000"/>
                </a:solidFill>
                <a:latin typeface="Calibri" pitchFamily="34" charset="0"/>
              </a:rPr>
              <a:t>1</a:t>
            </a:r>
            <a:r>
              <a:rPr lang="en-US" altLang="zh-CN" sz="2400" b="1" dirty="0" smtClean="0">
                <a:solidFill>
                  <a:srgbClr val="FF0000"/>
                </a:solidFill>
                <a:latin typeface="Calibri" pitchFamily="34" charset="0"/>
              </a:rPr>
              <a:t>(2420)</a:t>
            </a:r>
          </a:p>
        </p:txBody>
      </p:sp>
      <p:sp>
        <p:nvSpPr>
          <p:cNvPr id="61" name="Oval 38"/>
          <p:cNvSpPr>
            <a:spLocks noChangeArrowheads="1"/>
          </p:cNvSpPr>
          <p:nvPr/>
        </p:nvSpPr>
        <p:spPr bwMode="auto">
          <a:xfrm>
            <a:off x="1764407" y="1694135"/>
            <a:ext cx="1084213" cy="519286"/>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ctr" eaLnBrk="1" fontAlgn="base" hangingPunct="1">
              <a:spcBef>
                <a:spcPct val="0"/>
              </a:spcBef>
              <a:spcAft>
                <a:spcPct val="0"/>
              </a:spcAft>
              <a:buFontTx/>
              <a:buNone/>
            </a:pPr>
            <a:endParaRPr lang="zh-CN" altLang="zh-CN" sz="1800" smtClean="0">
              <a:solidFill>
                <a:srgbClr val="0000FF"/>
              </a:solidFill>
            </a:endParaRPr>
          </a:p>
        </p:txBody>
      </p:sp>
      <p:sp>
        <p:nvSpPr>
          <p:cNvPr id="62" name="Line 39"/>
          <p:cNvSpPr>
            <a:spLocks noChangeShapeType="1"/>
          </p:cNvSpPr>
          <p:nvPr/>
        </p:nvSpPr>
        <p:spPr bwMode="auto">
          <a:xfrm>
            <a:off x="1259582" y="1967259"/>
            <a:ext cx="504825" cy="0"/>
          </a:xfrm>
          <a:prstGeom prst="line">
            <a:avLst/>
          </a:prstGeom>
          <a:noFill/>
          <a:ln w="762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63" name="Line 40"/>
          <p:cNvSpPr>
            <a:spLocks noChangeShapeType="1"/>
          </p:cNvSpPr>
          <p:nvPr/>
        </p:nvSpPr>
        <p:spPr bwMode="auto">
          <a:xfrm>
            <a:off x="2848620" y="1967259"/>
            <a:ext cx="504825" cy="0"/>
          </a:xfrm>
          <a:prstGeom prst="line">
            <a:avLst/>
          </a:prstGeom>
          <a:noFill/>
          <a:ln w="762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64" name="Text Box 41"/>
          <p:cNvSpPr txBox="1">
            <a:spLocks noChangeArrowheads="1"/>
          </p:cNvSpPr>
          <p:nvPr/>
        </p:nvSpPr>
        <p:spPr bwMode="auto">
          <a:xfrm>
            <a:off x="2172395" y="1275109"/>
            <a:ext cx="1103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1800" b="1" dirty="0" smtClean="0">
                <a:solidFill>
                  <a:srgbClr val="0000FF"/>
                </a:solidFill>
                <a:latin typeface="Calibri" pitchFamily="34" charset="0"/>
              </a:rPr>
              <a:t>D</a:t>
            </a:r>
            <a:r>
              <a:rPr lang="en-US" altLang="zh-CN" sz="1800" b="1" baseline="-25000" dirty="0" smtClean="0">
                <a:solidFill>
                  <a:srgbClr val="0000FF"/>
                </a:solidFill>
                <a:latin typeface="Calibri" pitchFamily="34" charset="0"/>
              </a:rPr>
              <a:t>1</a:t>
            </a:r>
            <a:r>
              <a:rPr lang="en-US" altLang="zh-CN" sz="1800" b="1" dirty="0" smtClean="0">
                <a:solidFill>
                  <a:srgbClr val="0000FF"/>
                </a:solidFill>
                <a:latin typeface="Calibri" pitchFamily="34" charset="0"/>
              </a:rPr>
              <a:t>(2420) </a:t>
            </a:r>
          </a:p>
        </p:txBody>
      </p:sp>
      <p:sp>
        <p:nvSpPr>
          <p:cNvPr id="65" name="Text Box 42"/>
          <p:cNvSpPr txBox="1">
            <a:spLocks noChangeArrowheads="1"/>
          </p:cNvSpPr>
          <p:nvPr/>
        </p:nvSpPr>
        <p:spPr bwMode="auto">
          <a:xfrm>
            <a:off x="2074168" y="2270199"/>
            <a:ext cx="1206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1800" b="1" dirty="0" smtClean="0">
                <a:solidFill>
                  <a:srgbClr val="0000FF"/>
                </a:solidFill>
                <a:latin typeface="Calibri" pitchFamily="34" charset="0"/>
                <a:sym typeface="Symbol" pitchFamily="18" charset="2"/>
              </a:rPr>
              <a:t></a:t>
            </a:r>
            <a:r>
              <a:rPr lang="en-US" altLang="zh-CN" sz="1800" b="1" dirty="0" smtClean="0">
                <a:solidFill>
                  <a:srgbClr val="0000FF"/>
                </a:solidFill>
                <a:latin typeface="Calibri" pitchFamily="34" charset="0"/>
              </a:rPr>
              <a:t>D(1868)   </a:t>
            </a:r>
          </a:p>
        </p:txBody>
      </p:sp>
      <p:sp>
        <p:nvSpPr>
          <p:cNvPr id="66" name="Text Box 43"/>
          <p:cNvSpPr txBox="1">
            <a:spLocks noChangeArrowheads="1"/>
          </p:cNvSpPr>
          <p:nvPr/>
        </p:nvSpPr>
        <p:spPr bwMode="auto">
          <a:xfrm>
            <a:off x="251520" y="1582057"/>
            <a:ext cx="14975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2000" b="1" dirty="0" smtClean="0">
                <a:solidFill>
                  <a:srgbClr val="FF0000"/>
                </a:solidFill>
                <a:latin typeface="Calibri" pitchFamily="34" charset="0"/>
              </a:rPr>
              <a:t>Y(4260), 1</a:t>
            </a:r>
            <a:r>
              <a:rPr lang="en-US" altLang="zh-CN" sz="2000" b="1" baseline="30000" dirty="0" smtClean="0">
                <a:solidFill>
                  <a:srgbClr val="FF0000"/>
                </a:solidFill>
                <a:latin typeface="Calibri" pitchFamily="34" charset="0"/>
                <a:sym typeface="Symbol" pitchFamily="18" charset="2"/>
              </a:rPr>
              <a:t></a:t>
            </a:r>
            <a:r>
              <a:rPr lang="en-US" altLang="zh-CN" sz="2000" b="1" dirty="0" smtClean="0">
                <a:solidFill>
                  <a:srgbClr val="FF0000"/>
                </a:solidFill>
                <a:latin typeface="Calibri" pitchFamily="34" charset="0"/>
                <a:sym typeface="Symbol" pitchFamily="18" charset="2"/>
              </a:rPr>
              <a:t> </a:t>
            </a:r>
          </a:p>
        </p:txBody>
      </p:sp>
      <p:sp>
        <p:nvSpPr>
          <p:cNvPr id="67" name="Text Box 44"/>
          <p:cNvSpPr txBox="1">
            <a:spLocks noChangeArrowheads="1"/>
          </p:cNvSpPr>
          <p:nvPr/>
        </p:nvSpPr>
        <p:spPr bwMode="auto">
          <a:xfrm>
            <a:off x="3208660" y="1582057"/>
            <a:ext cx="10550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2000" b="1" dirty="0" smtClean="0">
                <a:solidFill>
                  <a:srgbClr val="FF0000"/>
                </a:solidFill>
                <a:latin typeface="Calibri" pitchFamily="34" charset="0"/>
              </a:rPr>
              <a:t>Y(4260)</a:t>
            </a:r>
            <a:r>
              <a:rPr lang="en-US" altLang="zh-CN" sz="2000" b="1" dirty="0" smtClean="0">
                <a:solidFill>
                  <a:srgbClr val="FF0000"/>
                </a:solidFill>
                <a:latin typeface="Calibri" pitchFamily="34" charset="0"/>
                <a:sym typeface="Symbol" pitchFamily="18" charset="2"/>
              </a:rPr>
              <a:t> </a:t>
            </a:r>
          </a:p>
        </p:txBody>
      </p:sp>
      <p:sp>
        <p:nvSpPr>
          <p:cNvPr id="68" name="TextBox 2"/>
          <p:cNvSpPr txBox="1">
            <a:spLocks noChangeArrowheads="1"/>
          </p:cNvSpPr>
          <p:nvPr/>
        </p:nvSpPr>
        <p:spPr bwMode="auto">
          <a:xfrm>
            <a:off x="611560" y="758031"/>
            <a:ext cx="2014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2000" b="1" dirty="0" smtClean="0">
                <a:solidFill>
                  <a:srgbClr val="008000"/>
                </a:solidFill>
                <a:latin typeface="Calibri" pitchFamily="34" charset="0"/>
              </a:rPr>
              <a:t>“threshold state”</a:t>
            </a:r>
            <a:endParaRPr lang="zh-CN" altLang="en-US" sz="2000" dirty="0" smtClean="0">
              <a:solidFill>
                <a:srgbClr val="008000"/>
              </a:solidFill>
            </a:endParaRPr>
          </a:p>
        </p:txBody>
      </p:sp>
      <p:cxnSp>
        <p:nvCxnSpPr>
          <p:cNvPr id="69" name="直接连接符 68"/>
          <p:cNvCxnSpPr>
            <a:endCxn id="64" idx="2"/>
          </p:cNvCxnSpPr>
          <p:nvPr/>
        </p:nvCxnSpPr>
        <p:spPr>
          <a:xfrm flipV="1">
            <a:off x="1834778" y="1641822"/>
            <a:ext cx="889273" cy="636389"/>
          </a:xfrm>
          <a:prstGeom prst="line">
            <a:avLst/>
          </a:prstGeom>
          <a:ln w="19050">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11560" y="6023029"/>
            <a:ext cx="5988499" cy="646331"/>
          </a:xfrm>
          <a:prstGeom prst="rect">
            <a:avLst/>
          </a:prstGeom>
          <a:noFill/>
        </p:spPr>
        <p:txBody>
          <a:bodyPr wrap="none" rtlCol="0">
            <a:spAutoFit/>
          </a:bodyPr>
          <a:lstStyle/>
          <a:p>
            <a:r>
              <a:rPr lang="en-US" altLang="zh-CN" dirty="0">
                <a:solidFill>
                  <a:srgbClr val="0000FF"/>
                </a:solidFill>
                <a:latin typeface="Calibri" pitchFamily="34" charset="0"/>
              </a:rPr>
              <a:t>Q. Wang, C. </a:t>
            </a:r>
            <a:r>
              <a:rPr lang="en-US" altLang="zh-CN" dirty="0" err="1">
                <a:solidFill>
                  <a:srgbClr val="0000FF"/>
                </a:solidFill>
                <a:latin typeface="Calibri" pitchFamily="34" charset="0"/>
              </a:rPr>
              <a:t>Hanhart</a:t>
            </a:r>
            <a:r>
              <a:rPr lang="en-US" altLang="zh-CN" dirty="0">
                <a:solidFill>
                  <a:srgbClr val="0000FF"/>
                </a:solidFill>
                <a:latin typeface="Calibri" pitchFamily="34" charset="0"/>
              </a:rPr>
              <a:t>, </a:t>
            </a:r>
            <a:r>
              <a:rPr lang="en-US" altLang="zh-CN" dirty="0" smtClean="0">
                <a:solidFill>
                  <a:srgbClr val="0000FF"/>
                </a:solidFill>
                <a:latin typeface="Calibri" pitchFamily="34" charset="0"/>
              </a:rPr>
              <a:t>Q.Z., </a:t>
            </a:r>
            <a:r>
              <a:rPr lang="en-US" altLang="zh-CN" dirty="0">
                <a:solidFill>
                  <a:srgbClr val="0000FF"/>
                </a:solidFill>
                <a:latin typeface="Calibri" pitchFamily="34" charset="0"/>
              </a:rPr>
              <a:t>PRL111, 132003 (2013); PLB(2013) </a:t>
            </a:r>
          </a:p>
          <a:p>
            <a:r>
              <a:rPr lang="en-US" altLang="zh-CN" dirty="0" smtClean="0">
                <a:solidFill>
                  <a:srgbClr val="0000FF"/>
                </a:solidFill>
                <a:latin typeface="Calibri" pitchFamily="34" charset="0"/>
              </a:rPr>
              <a:t>W. Qin, S.R. </a:t>
            </a:r>
            <a:r>
              <a:rPr lang="en-US" altLang="zh-CN" dirty="0" err="1" smtClean="0">
                <a:solidFill>
                  <a:srgbClr val="0000FF"/>
                </a:solidFill>
                <a:latin typeface="Calibri" pitchFamily="34" charset="0"/>
              </a:rPr>
              <a:t>Xue</a:t>
            </a:r>
            <a:r>
              <a:rPr lang="en-US" altLang="zh-CN" dirty="0" smtClean="0">
                <a:solidFill>
                  <a:srgbClr val="0000FF"/>
                </a:solidFill>
                <a:latin typeface="Calibri" pitchFamily="34" charset="0"/>
              </a:rPr>
              <a:t>, </a:t>
            </a:r>
            <a:r>
              <a:rPr lang="en-US" altLang="zh-CN" dirty="0">
                <a:solidFill>
                  <a:srgbClr val="0000FF"/>
                </a:solidFill>
                <a:latin typeface="Calibri" pitchFamily="34" charset="0"/>
              </a:rPr>
              <a:t>Q.Z., </a:t>
            </a:r>
            <a:r>
              <a:rPr lang="en-US" altLang="zh-CN" dirty="0" smtClean="0">
                <a:solidFill>
                  <a:srgbClr val="0000FF"/>
                </a:solidFill>
                <a:latin typeface="Calibri" pitchFamily="34" charset="0"/>
              </a:rPr>
              <a:t>arXiv:1605.02407[</a:t>
            </a:r>
            <a:r>
              <a:rPr lang="en-US" altLang="zh-CN" dirty="0" err="1" smtClean="0">
                <a:solidFill>
                  <a:srgbClr val="0000FF"/>
                </a:solidFill>
                <a:latin typeface="Calibri" pitchFamily="34" charset="0"/>
              </a:rPr>
              <a:t>hep-ph</a:t>
            </a:r>
            <a:r>
              <a:rPr lang="en-US" altLang="zh-CN" dirty="0" smtClean="0">
                <a:solidFill>
                  <a:srgbClr val="0000FF"/>
                </a:solidFill>
                <a:latin typeface="Calibri" pitchFamily="34" charset="0"/>
              </a:rPr>
              <a:t>] </a:t>
            </a:r>
          </a:p>
        </p:txBody>
      </p:sp>
      <p:sp>
        <p:nvSpPr>
          <p:cNvPr id="53" name="Line 7"/>
          <p:cNvSpPr>
            <a:spLocks noChangeShapeType="1"/>
          </p:cNvSpPr>
          <p:nvPr/>
        </p:nvSpPr>
        <p:spPr bwMode="auto">
          <a:xfrm>
            <a:off x="4644008" y="1989659"/>
            <a:ext cx="3960813"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54" name="Oval 8"/>
          <p:cNvSpPr>
            <a:spLocks noChangeArrowheads="1"/>
          </p:cNvSpPr>
          <p:nvPr/>
        </p:nvSpPr>
        <p:spPr bwMode="auto">
          <a:xfrm>
            <a:off x="7093521" y="1916634"/>
            <a:ext cx="215900" cy="14446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endParaRPr lang="zh-CN" altLang="en-US" sz="1800" smtClean="0">
              <a:solidFill>
                <a:srgbClr val="000000"/>
              </a:solidFill>
            </a:endParaRPr>
          </a:p>
        </p:txBody>
      </p:sp>
      <p:sp>
        <p:nvSpPr>
          <p:cNvPr id="55" name="Text Box 9"/>
          <p:cNvSpPr txBox="1">
            <a:spLocks noChangeArrowheads="1"/>
          </p:cNvSpPr>
          <p:nvPr/>
        </p:nvSpPr>
        <p:spPr bwMode="auto">
          <a:xfrm>
            <a:off x="6541363" y="1484784"/>
            <a:ext cx="10550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2000" b="1" dirty="0" smtClean="0">
                <a:solidFill>
                  <a:srgbClr val="FF0000"/>
                </a:solidFill>
                <a:latin typeface="Calibri" pitchFamily="34" charset="0"/>
              </a:rPr>
              <a:t>Y(4260) </a:t>
            </a:r>
          </a:p>
        </p:txBody>
      </p:sp>
      <p:sp>
        <p:nvSpPr>
          <p:cNvPr id="56" name="Rectangle 10"/>
          <p:cNvSpPr>
            <a:spLocks noChangeArrowheads="1"/>
          </p:cNvSpPr>
          <p:nvPr/>
        </p:nvSpPr>
        <p:spPr bwMode="auto">
          <a:xfrm>
            <a:off x="5507781" y="1916634"/>
            <a:ext cx="144463" cy="144462"/>
          </a:xfrm>
          <a:prstGeom prst="rect">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endParaRPr lang="zh-CN" altLang="en-US" sz="1800" smtClean="0">
              <a:solidFill>
                <a:srgbClr val="000000"/>
              </a:solidFill>
            </a:endParaRPr>
          </a:p>
        </p:txBody>
      </p:sp>
      <p:sp>
        <p:nvSpPr>
          <p:cNvPr id="57" name="Text Box 11"/>
          <p:cNvSpPr txBox="1">
            <a:spLocks noChangeArrowheads="1"/>
          </p:cNvSpPr>
          <p:nvPr/>
        </p:nvSpPr>
        <p:spPr bwMode="auto">
          <a:xfrm>
            <a:off x="5146239" y="1459434"/>
            <a:ext cx="8675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2000" b="1" i="1" dirty="0" smtClean="0">
                <a:solidFill>
                  <a:srgbClr val="0000FF"/>
                </a:solidFill>
              </a:rPr>
              <a:t>DD*</a:t>
            </a:r>
            <a:r>
              <a:rPr lang="en-US" altLang="zh-CN" sz="2000" b="1" i="1" dirty="0" smtClean="0">
                <a:solidFill>
                  <a:srgbClr val="0000FF"/>
                </a:solidFill>
                <a:sym typeface="Symbol" pitchFamily="18" charset="2"/>
              </a:rPr>
              <a:t> </a:t>
            </a:r>
          </a:p>
        </p:txBody>
      </p:sp>
      <p:sp>
        <p:nvSpPr>
          <p:cNvPr id="58" name="Rectangle 12"/>
          <p:cNvSpPr>
            <a:spLocks noChangeArrowheads="1"/>
          </p:cNvSpPr>
          <p:nvPr/>
        </p:nvSpPr>
        <p:spPr bwMode="auto">
          <a:xfrm>
            <a:off x="7812484" y="1916634"/>
            <a:ext cx="144462" cy="144462"/>
          </a:xfrm>
          <a:prstGeom prst="rect">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endParaRPr lang="zh-CN" altLang="en-US" sz="1800" smtClean="0">
              <a:solidFill>
                <a:srgbClr val="000000"/>
              </a:solidFill>
            </a:endParaRPr>
          </a:p>
        </p:txBody>
      </p:sp>
      <p:sp>
        <p:nvSpPr>
          <p:cNvPr id="59" name="Text Box 13"/>
          <p:cNvSpPr txBox="1">
            <a:spLocks noChangeArrowheads="1"/>
          </p:cNvSpPr>
          <p:nvPr/>
        </p:nvSpPr>
        <p:spPr bwMode="auto">
          <a:xfrm>
            <a:off x="4795936" y="2126184"/>
            <a:ext cx="15763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1800" b="1" dirty="0" smtClean="0">
                <a:solidFill>
                  <a:srgbClr val="0000FF"/>
                </a:solidFill>
                <a:latin typeface="Calibri" pitchFamily="34" charset="0"/>
              </a:rPr>
              <a:t>W= 4020 MeV </a:t>
            </a:r>
          </a:p>
        </p:txBody>
      </p:sp>
      <p:sp>
        <p:nvSpPr>
          <p:cNvPr id="70" name="Text Box 14"/>
          <p:cNvSpPr txBox="1">
            <a:spLocks noChangeArrowheads="1"/>
          </p:cNvSpPr>
          <p:nvPr/>
        </p:nvSpPr>
        <p:spPr bwMode="auto">
          <a:xfrm>
            <a:off x="7596460" y="1464196"/>
            <a:ext cx="14622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2000" b="1" i="1" dirty="0" smtClean="0">
                <a:solidFill>
                  <a:srgbClr val="0000FF"/>
                </a:solidFill>
              </a:rPr>
              <a:t>DD</a:t>
            </a:r>
            <a:r>
              <a:rPr lang="en-US" altLang="zh-CN" sz="2000" b="1" i="1" baseline="-25000" dirty="0" smtClean="0">
                <a:solidFill>
                  <a:srgbClr val="0000FF"/>
                </a:solidFill>
              </a:rPr>
              <a:t>1</a:t>
            </a:r>
            <a:r>
              <a:rPr lang="en-US" altLang="zh-CN" sz="2000" b="1" i="1" dirty="0" smtClean="0">
                <a:solidFill>
                  <a:srgbClr val="0000FF"/>
                </a:solidFill>
              </a:rPr>
              <a:t>(2420)</a:t>
            </a:r>
            <a:r>
              <a:rPr lang="en-US" altLang="zh-CN" sz="2000" b="1" i="1" dirty="0" smtClean="0">
                <a:solidFill>
                  <a:srgbClr val="0000FF"/>
                </a:solidFill>
                <a:sym typeface="Symbol" pitchFamily="18" charset="2"/>
              </a:rPr>
              <a:t> </a:t>
            </a:r>
          </a:p>
        </p:txBody>
      </p:sp>
      <p:sp>
        <p:nvSpPr>
          <p:cNvPr id="71" name="Text Box 15"/>
          <p:cNvSpPr txBox="1">
            <a:spLocks noChangeArrowheads="1"/>
          </p:cNvSpPr>
          <p:nvPr/>
        </p:nvSpPr>
        <p:spPr bwMode="auto">
          <a:xfrm>
            <a:off x="7452444" y="2126184"/>
            <a:ext cx="15763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1800" b="1" dirty="0" smtClean="0">
                <a:solidFill>
                  <a:srgbClr val="0000FF"/>
                </a:solidFill>
                <a:latin typeface="Calibri" pitchFamily="34" charset="0"/>
              </a:rPr>
              <a:t>W= 4289 MeV </a:t>
            </a:r>
          </a:p>
        </p:txBody>
      </p:sp>
    </p:spTree>
    <p:extLst>
      <p:ext uri="{BB962C8B-B14F-4D97-AF65-F5344CB8AC3E}">
        <p14:creationId xmlns:p14="http://schemas.microsoft.com/office/powerpoint/2010/main" val="1236703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84"/>
                                        </p:tgtEl>
                                        <p:attrNameLst>
                                          <p:attrName>style.visibility</p:attrName>
                                        </p:attrNameLst>
                                      </p:cBhvr>
                                      <p:to>
                                        <p:strVal val="visible"/>
                                      </p:to>
                                    </p:set>
                                    <p:animEffect transition="in" filter="blinds(horizontal)">
                                      <p:cBhvr>
                                        <p:cTn id="7" dur="500"/>
                                        <p:tgtEl>
                                          <p:spTgt spid="5018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0185"/>
                                        </p:tgtEl>
                                        <p:attrNameLst>
                                          <p:attrName>style.visibility</p:attrName>
                                        </p:attrNameLst>
                                      </p:cBhvr>
                                      <p:to>
                                        <p:strVal val="visible"/>
                                      </p:to>
                                    </p:set>
                                    <p:animEffect transition="in" filter="blinds(horizontal)">
                                      <p:cBhvr>
                                        <p:cTn id="10" dur="500"/>
                                        <p:tgtEl>
                                          <p:spTgt spid="5018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0182"/>
                                        </p:tgtEl>
                                        <p:attrNameLst>
                                          <p:attrName>style.visibility</p:attrName>
                                        </p:attrNameLst>
                                      </p:cBhvr>
                                      <p:to>
                                        <p:strVal val="visible"/>
                                      </p:to>
                                    </p:set>
                                    <p:animEffect transition="in" filter="blinds(horizontal)">
                                      <p:cBhvr>
                                        <p:cTn id="15" dur="500"/>
                                        <p:tgtEl>
                                          <p:spTgt spid="5018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0183"/>
                                        </p:tgtEl>
                                        <p:attrNameLst>
                                          <p:attrName>style.visibility</p:attrName>
                                        </p:attrNameLst>
                                      </p:cBhvr>
                                      <p:to>
                                        <p:strVal val="visible"/>
                                      </p:to>
                                    </p:set>
                                    <p:animEffect transition="in" filter="blinds(horizontal)">
                                      <p:cBhvr>
                                        <p:cTn id="18" dur="500"/>
                                        <p:tgtEl>
                                          <p:spTgt spid="50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animBg="1"/>
      <p:bldP spid="50183" grpId="0" animBg="1"/>
      <p:bldP spid="50184" grpId="0" animBg="1"/>
      <p:bldP spid="5018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8"/>
          <p:cNvSpPr>
            <a:spLocks noChangeArrowheads="1"/>
          </p:cNvSpPr>
          <p:nvPr/>
        </p:nvSpPr>
        <p:spPr bwMode="auto">
          <a:xfrm>
            <a:off x="4645025" y="3957291"/>
            <a:ext cx="2736850" cy="18002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endParaRPr lang="zh-CN" altLang="en-US" sz="1800" smtClean="0">
              <a:solidFill>
                <a:srgbClr val="000000"/>
              </a:solidFill>
            </a:endParaRPr>
          </a:p>
        </p:txBody>
      </p:sp>
      <p:sp>
        <p:nvSpPr>
          <p:cNvPr id="30723" name="Line 5"/>
          <p:cNvSpPr>
            <a:spLocks noChangeShapeType="1"/>
          </p:cNvSpPr>
          <p:nvPr/>
        </p:nvSpPr>
        <p:spPr bwMode="auto">
          <a:xfrm flipV="1">
            <a:off x="6145213" y="4598641"/>
            <a:ext cx="504825" cy="369887"/>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30724" name="Line 6"/>
          <p:cNvSpPr>
            <a:spLocks noChangeShapeType="1"/>
          </p:cNvSpPr>
          <p:nvPr/>
        </p:nvSpPr>
        <p:spPr bwMode="auto">
          <a:xfrm flipH="1" flipV="1">
            <a:off x="6143625" y="4959003"/>
            <a:ext cx="504825" cy="34925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30725" name="Line 7"/>
          <p:cNvSpPr>
            <a:spLocks noChangeShapeType="1"/>
          </p:cNvSpPr>
          <p:nvPr/>
        </p:nvSpPr>
        <p:spPr bwMode="auto">
          <a:xfrm flipH="1" flipV="1">
            <a:off x="5713413" y="4735166"/>
            <a:ext cx="431800" cy="223837"/>
          </a:xfrm>
          <a:prstGeom prst="line">
            <a:avLst/>
          </a:prstGeom>
          <a:noFill/>
          <a:ln w="762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30726" name="Line 8"/>
          <p:cNvSpPr>
            <a:spLocks noChangeShapeType="1"/>
          </p:cNvSpPr>
          <p:nvPr/>
        </p:nvSpPr>
        <p:spPr bwMode="auto">
          <a:xfrm flipV="1">
            <a:off x="5713413" y="4393853"/>
            <a:ext cx="431800" cy="341313"/>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30727" name="Line 9"/>
          <p:cNvSpPr>
            <a:spLocks noChangeShapeType="1"/>
          </p:cNvSpPr>
          <p:nvPr/>
        </p:nvSpPr>
        <p:spPr bwMode="auto">
          <a:xfrm>
            <a:off x="5076825" y="4743103"/>
            <a:ext cx="708025" cy="9525"/>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30728" name="Oval 10"/>
          <p:cNvSpPr>
            <a:spLocks noChangeArrowheads="1"/>
          </p:cNvSpPr>
          <p:nvPr/>
        </p:nvSpPr>
        <p:spPr bwMode="auto">
          <a:xfrm>
            <a:off x="5653088" y="4670078"/>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endParaRPr lang="zh-CN" altLang="en-US" sz="1800" smtClean="0">
              <a:solidFill>
                <a:srgbClr val="000000"/>
              </a:solidFill>
            </a:endParaRPr>
          </a:p>
        </p:txBody>
      </p:sp>
      <p:sp>
        <p:nvSpPr>
          <p:cNvPr id="30729" name="Text Box 11"/>
          <p:cNvSpPr txBox="1">
            <a:spLocks noChangeArrowheads="1"/>
          </p:cNvSpPr>
          <p:nvPr/>
        </p:nvSpPr>
        <p:spPr bwMode="auto">
          <a:xfrm>
            <a:off x="6137275" y="4101753"/>
            <a:ext cx="373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1800" b="1" smtClean="0">
                <a:solidFill>
                  <a:srgbClr val="333399"/>
                </a:solidFill>
                <a:sym typeface="Symbol" pitchFamily="18" charset="2"/>
              </a:rPr>
              <a:t> </a:t>
            </a:r>
          </a:p>
        </p:txBody>
      </p:sp>
      <p:sp>
        <p:nvSpPr>
          <p:cNvPr id="30730" name="Text Box 12"/>
          <p:cNvSpPr txBox="1">
            <a:spLocks noChangeArrowheads="1"/>
          </p:cNvSpPr>
          <p:nvPr/>
        </p:nvSpPr>
        <p:spPr bwMode="auto">
          <a:xfrm>
            <a:off x="6648450" y="4317653"/>
            <a:ext cx="373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1800" b="1" smtClean="0">
                <a:solidFill>
                  <a:srgbClr val="333399"/>
                </a:solidFill>
                <a:sym typeface="Symbol" pitchFamily="18" charset="2"/>
              </a:rPr>
              <a:t> </a:t>
            </a:r>
          </a:p>
        </p:txBody>
      </p:sp>
      <p:sp>
        <p:nvSpPr>
          <p:cNvPr id="30731" name="Text Box 13"/>
          <p:cNvSpPr txBox="1">
            <a:spLocks noChangeArrowheads="1"/>
          </p:cNvSpPr>
          <p:nvPr/>
        </p:nvSpPr>
        <p:spPr bwMode="auto">
          <a:xfrm>
            <a:off x="6588125" y="5093941"/>
            <a:ext cx="6588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1800" b="1" smtClean="0">
                <a:solidFill>
                  <a:srgbClr val="333399"/>
                </a:solidFill>
                <a:sym typeface="Symbol" pitchFamily="18" charset="2"/>
              </a:rPr>
              <a:t>J/  </a:t>
            </a:r>
          </a:p>
        </p:txBody>
      </p:sp>
      <p:sp>
        <p:nvSpPr>
          <p:cNvPr id="30732" name="Text Box 14"/>
          <p:cNvSpPr txBox="1">
            <a:spLocks noChangeArrowheads="1"/>
          </p:cNvSpPr>
          <p:nvPr/>
        </p:nvSpPr>
        <p:spPr bwMode="auto">
          <a:xfrm>
            <a:off x="5632450" y="4870103"/>
            <a:ext cx="441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1800" b="1" smtClean="0">
                <a:solidFill>
                  <a:srgbClr val="CC3300"/>
                </a:solidFill>
                <a:latin typeface="Calibri" pitchFamily="34" charset="0"/>
              </a:rPr>
              <a:t>Zc </a:t>
            </a:r>
          </a:p>
        </p:txBody>
      </p:sp>
      <p:sp>
        <p:nvSpPr>
          <p:cNvPr id="30733" name="Line 15"/>
          <p:cNvSpPr>
            <a:spLocks noChangeShapeType="1"/>
          </p:cNvSpPr>
          <p:nvPr/>
        </p:nvSpPr>
        <p:spPr bwMode="auto">
          <a:xfrm flipV="1">
            <a:off x="2471738" y="3957291"/>
            <a:ext cx="0" cy="6477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30734" name="Line 16"/>
          <p:cNvSpPr>
            <a:spLocks noChangeShapeType="1"/>
          </p:cNvSpPr>
          <p:nvPr/>
        </p:nvSpPr>
        <p:spPr bwMode="auto">
          <a:xfrm flipH="1" flipV="1">
            <a:off x="1824038" y="4179541"/>
            <a:ext cx="647700" cy="42545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30735" name="Line 17"/>
          <p:cNvSpPr>
            <a:spLocks noChangeShapeType="1"/>
          </p:cNvSpPr>
          <p:nvPr/>
        </p:nvSpPr>
        <p:spPr bwMode="auto">
          <a:xfrm flipH="1">
            <a:off x="1824038" y="3957291"/>
            <a:ext cx="647700" cy="153987"/>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30736" name="Line 18"/>
          <p:cNvSpPr>
            <a:spLocks noChangeShapeType="1"/>
          </p:cNvSpPr>
          <p:nvPr/>
        </p:nvSpPr>
        <p:spPr bwMode="auto">
          <a:xfrm>
            <a:off x="2471738" y="4604991"/>
            <a:ext cx="215900" cy="503237"/>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30737" name="Line 19"/>
          <p:cNvSpPr>
            <a:spLocks noChangeShapeType="1"/>
          </p:cNvSpPr>
          <p:nvPr/>
        </p:nvSpPr>
        <p:spPr bwMode="auto">
          <a:xfrm>
            <a:off x="1185863" y="4119216"/>
            <a:ext cx="708025" cy="9525"/>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30738" name="Oval 20"/>
          <p:cNvSpPr>
            <a:spLocks noChangeArrowheads="1"/>
          </p:cNvSpPr>
          <p:nvPr/>
        </p:nvSpPr>
        <p:spPr bwMode="auto">
          <a:xfrm>
            <a:off x="1762125" y="4046191"/>
            <a:ext cx="144463"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endParaRPr lang="zh-CN" altLang="en-US" sz="1800" smtClean="0">
              <a:solidFill>
                <a:srgbClr val="000000"/>
              </a:solidFill>
            </a:endParaRPr>
          </a:p>
        </p:txBody>
      </p:sp>
      <p:sp>
        <p:nvSpPr>
          <p:cNvPr id="30739" name="Line 21"/>
          <p:cNvSpPr>
            <a:spLocks noChangeShapeType="1"/>
          </p:cNvSpPr>
          <p:nvPr/>
        </p:nvSpPr>
        <p:spPr bwMode="auto">
          <a:xfrm>
            <a:off x="2471738" y="4604991"/>
            <a:ext cx="503237" cy="14287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30740" name="Line 22"/>
          <p:cNvSpPr>
            <a:spLocks noChangeShapeType="1"/>
          </p:cNvSpPr>
          <p:nvPr/>
        </p:nvSpPr>
        <p:spPr bwMode="auto">
          <a:xfrm>
            <a:off x="2471738" y="3957291"/>
            <a:ext cx="43180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30741" name="Text Box 23"/>
          <p:cNvSpPr txBox="1">
            <a:spLocks noChangeArrowheads="1"/>
          </p:cNvSpPr>
          <p:nvPr/>
        </p:nvSpPr>
        <p:spPr bwMode="auto">
          <a:xfrm>
            <a:off x="2903538" y="4389091"/>
            <a:ext cx="3730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1800" b="1" smtClean="0">
                <a:solidFill>
                  <a:srgbClr val="333399"/>
                </a:solidFill>
                <a:sym typeface="Symbol" pitchFamily="18" charset="2"/>
              </a:rPr>
              <a:t> </a:t>
            </a:r>
          </a:p>
        </p:txBody>
      </p:sp>
      <p:sp>
        <p:nvSpPr>
          <p:cNvPr id="30742" name="Text Box 24"/>
          <p:cNvSpPr txBox="1">
            <a:spLocks noChangeArrowheads="1"/>
          </p:cNvSpPr>
          <p:nvPr/>
        </p:nvSpPr>
        <p:spPr bwMode="auto">
          <a:xfrm>
            <a:off x="2687638" y="3596928"/>
            <a:ext cx="3730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1800" b="1" smtClean="0">
                <a:solidFill>
                  <a:srgbClr val="333399"/>
                </a:solidFill>
                <a:sym typeface="Symbol" pitchFamily="18" charset="2"/>
              </a:rPr>
              <a:t> </a:t>
            </a:r>
          </a:p>
        </p:txBody>
      </p:sp>
      <p:sp>
        <p:nvSpPr>
          <p:cNvPr id="30743" name="Text Box 25"/>
          <p:cNvSpPr txBox="1">
            <a:spLocks noChangeArrowheads="1"/>
          </p:cNvSpPr>
          <p:nvPr/>
        </p:nvSpPr>
        <p:spPr bwMode="auto">
          <a:xfrm>
            <a:off x="2316163" y="5036791"/>
            <a:ext cx="6588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1800" b="1" smtClean="0">
                <a:solidFill>
                  <a:srgbClr val="333399"/>
                </a:solidFill>
                <a:sym typeface="Symbol" pitchFamily="18" charset="2"/>
              </a:rPr>
              <a:t>J/  </a:t>
            </a:r>
          </a:p>
        </p:txBody>
      </p:sp>
      <p:sp>
        <p:nvSpPr>
          <p:cNvPr id="30744" name="Text Box 26"/>
          <p:cNvSpPr txBox="1">
            <a:spLocks noChangeArrowheads="1"/>
          </p:cNvSpPr>
          <p:nvPr/>
        </p:nvSpPr>
        <p:spPr bwMode="auto">
          <a:xfrm>
            <a:off x="2624138" y="4100166"/>
            <a:ext cx="495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1800" b="1" smtClean="0">
                <a:solidFill>
                  <a:srgbClr val="333399"/>
                </a:solidFill>
                <a:latin typeface="Calibri" pitchFamily="34" charset="0"/>
              </a:rPr>
              <a:t>D* </a:t>
            </a:r>
          </a:p>
        </p:txBody>
      </p:sp>
      <p:sp>
        <p:nvSpPr>
          <p:cNvPr id="30745" name="Text Box 27"/>
          <p:cNvSpPr txBox="1">
            <a:spLocks noChangeArrowheads="1"/>
          </p:cNvSpPr>
          <p:nvPr/>
        </p:nvSpPr>
        <p:spPr bwMode="auto">
          <a:xfrm>
            <a:off x="1679575" y="4317653"/>
            <a:ext cx="433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1800" b="1" smtClean="0">
                <a:solidFill>
                  <a:srgbClr val="333399"/>
                </a:solidFill>
                <a:latin typeface="Calibri" pitchFamily="34" charset="0"/>
              </a:rPr>
              <a:t>D  </a:t>
            </a:r>
          </a:p>
        </p:txBody>
      </p:sp>
      <p:sp>
        <p:nvSpPr>
          <p:cNvPr id="30746" name="Oval 28"/>
          <p:cNvSpPr>
            <a:spLocks noChangeArrowheads="1"/>
          </p:cNvSpPr>
          <p:nvPr/>
        </p:nvSpPr>
        <p:spPr bwMode="auto">
          <a:xfrm>
            <a:off x="2400300" y="4533553"/>
            <a:ext cx="142875"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endParaRPr lang="zh-CN" altLang="en-US" sz="1800" smtClean="0">
              <a:solidFill>
                <a:srgbClr val="000000"/>
              </a:solidFill>
            </a:endParaRPr>
          </a:p>
        </p:txBody>
      </p:sp>
      <p:sp>
        <p:nvSpPr>
          <p:cNvPr id="30747" name="Text Box 29"/>
          <p:cNvSpPr txBox="1">
            <a:spLocks noChangeArrowheads="1"/>
          </p:cNvSpPr>
          <p:nvPr/>
        </p:nvSpPr>
        <p:spPr bwMode="auto">
          <a:xfrm>
            <a:off x="1993900" y="3596928"/>
            <a:ext cx="549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1800" b="1" smtClean="0">
                <a:solidFill>
                  <a:srgbClr val="333399"/>
                </a:solidFill>
                <a:latin typeface="Calibri" pitchFamily="34" charset="0"/>
              </a:rPr>
              <a:t>D1  </a:t>
            </a:r>
          </a:p>
        </p:txBody>
      </p:sp>
      <p:sp>
        <p:nvSpPr>
          <p:cNvPr id="30748" name="Line 30"/>
          <p:cNvSpPr>
            <a:spLocks noChangeShapeType="1"/>
          </p:cNvSpPr>
          <p:nvPr/>
        </p:nvSpPr>
        <p:spPr bwMode="auto">
          <a:xfrm>
            <a:off x="2039938" y="3668366"/>
            <a:ext cx="0" cy="936625"/>
          </a:xfrm>
          <a:prstGeom prst="line">
            <a:avLst/>
          </a:prstGeom>
          <a:noFill/>
          <a:ln w="3810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30749" name="Line 31"/>
          <p:cNvSpPr>
            <a:spLocks noChangeShapeType="1"/>
          </p:cNvSpPr>
          <p:nvPr/>
        </p:nvSpPr>
        <p:spPr bwMode="auto">
          <a:xfrm flipV="1">
            <a:off x="2111375" y="4100166"/>
            <a:ext cx="576263" cy="576262"/>
          </a:xfrm>
          <a:prstGeom prst="line">
            <a:avLst/>
          </a:prstGeom>
          <a:noFill/>
          <a:ln w="381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30750" name="Text Box 32"/>
          <p:cNvSpPr txBox="1">
            <a:spLocks noChangeArrowheads="1"/>
          </p:cNvSpPr>
          <p:nvPr/>
        </p:nvSpPr>
        <p:spPr bwMode="auto">
          <a:xfrm>
            <a:off x="1095375" y="333375"/>
            <a:ext cx="6654707" cy="46166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2400" b="1" dirty="0" smtClean="0">
                <a:solidFill>
                  <a:srgbClr val="333399"/>
                </a:solidFill>
                <a:latin typeface="Calibri" pitchFamily="34" charset="0"/>
              </a:rPr>
              <a:t>Singularity kinematics in </a:t>
            </a:r>
            <a:r>
              <a:rPr lang="en-US" altLang="zh-CN" sz="2400" b="1" dirty="0" err="1" smtClean="0">
                <a:solidFill>
                  <a:srgbClr val="FF0000"/>
                </a:solidFill>
                <a:latin typeface="Calibri" pitchFamily="34" charset="0"/>
              </a:rPr>
              <a:t>e</a:t>
            </a:r>
            <a:r>
              <a:rPr lang="en-US" altLang="zh-CN" sz="2400" b="1" baseline="30000" dirty="0" err="1" smtClean="0">
                <a:solidFill>
                  <a:srgbClr val="FF0000"/>
                </a:solidFill>
                <a:latin typeface="Calibri" pitchFamily="34" charset="0"/>
                <a:sym typeface="Symbol" pitchFamily="18" charset="2"/>
              </a:rPr>
              <a:t></a:t>
            </a:r>
            <a:r>
              <a:rPr lang="en-US" altLang="zh-CN" sz="2400" b="1" dirty="0" err="1" smtClean="0">
                <a:solidFill>
                  <a:srgbClr val="FF0000"/>
                </a:solidFill>
                <a:latin typeface="Calibri" pitchFamily="34" charset="0"/>
              </a:rPr>
              <a:t>e</a:t>
            </a:r>
            <a:r>
              <a:rPr lang="en-US" altLang="zh-CN" sz="2400" b="1" baseline="30000" dirty="0" smtClean="0">
                <a:solidFill>
                  <a:srgbClr val="FF0000"/>
                </a:solidFill>
                <a:latin typeface="Calibri" pitchFamily="34" charset="0"/>
                <a:sym typeface="Symbol" pitchFamily="18" charset="2"/>
              </a:rPr>
              <a:t></a:t>
            </a:r>
            <a:r>
              <a:rPr lang="en-US" altLang="zh-CN" sz="2400" b="1" dirty="0" smtClean="0">
                <a:solidFill>
                  <a:srgbClr val="FF0000"/>
                </a:solidFill>
                <a:latin typeface="Calibri" pitchFamily="34" charset="0"/>
                <a:sym typeface="Wingdings" pitchFamily="2" charset="2"/>
              </a:rPr>
              <a:t>Y(4260)  J/</a:t>
            </a:r>
            <a:r>
              <a:rPr lang="en-US" altLang="zh-CN" sz="2400" b="1" dirty="0" smtClean="0">
                <a:solidFill>
                  <a:srgbClr val="FF0000"/>
                </a:solidFill>
                <a:latin typeface="Calibri" pitchFamily="34" charset="0"/>
                <a:sym typeface="Symbol" pitchFamily="18" charset="2"/>
              </a:rPr>
              <a:t></a:t>
            </a:r>
            <a:r>
              <a:rPr lang="en-US" altLang="zh-CN" sz="2400" b="1" dirty="0" smtClean="0">
                <a:solidFill>
                  <a:srgbClr val="333399"/>
                </a:solidFill>
                <a:latin typeface="Calibri" pitchFamily="34" charset="0"/>
                <a:sym typeface="Symbol" pitchFamily="18" charset="2"/>
              </a:rPr>
              <a:t>   </a:t>
            </a:r>
          </a:p>
        </p:txBody>
      </p:sp>
      <p:sp>
        <p:nvSpPr>
          <p:cNvPr id="30751" name="Text Box 36"/>
          <p:cNvSpPr txBox="1">
            <a:spLocks noChangeArrowheads="1"/>
          </p:cNvSpPr>
          <p:nvPr/>
        </p:nvSpPr>
        <p:spPr bwMode="auto">
          <a:xfrm>
            <a:off x="179512" y="6237312"/>
            <a:ext cx="88569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r" eaLnBrk="1" fontAlgn="base" hangingPunct="1">
              <a:spcBef>
                <a:spcPct val="0"/>
              </a:spcBef>
              <a:spcAft>
                <a:spcPct val="0"/>
              </a:spcAft>
              <a:buFontTx/>
              <a:buNone/>
            </a:pPr>
            <a:r>
              <a:rPr lang="en-US" altLang="zh-CN" sz="1800" b="1" dirty="0" smtClean="0">
                <a:solidFill>
                  <a:srgbClr val="333399"/>
                </a:solidFill>
                <a:latin typeface="Calibri" pitchFamily="34" charset="0"/>
              </a:rPr>
              <a:t>Q. Wang, C. </a:t>
            </a:r>
            <a:r>
              <a:rPr lang="en-US" altLang="zh-CN" sz="1800" b="1" dirty="0" err="1" smtClean="0">
                <a:solidFill>
                  <a:srgbClr val="333399"/>
                </a:solidFill>
                <a:latin typeface="Calibri" pitchFamily="34" charset="0"/>
              </a:rPr>
              <a:t>Hanhart</a:t>
            </a:r>
            <a:r>
              <a:rPr lang="en-US" altLang="zh-CN" sz="1800" b="1" dirty="0" smtClean="0">
                <a:solidFill>
                  <a:srgbClr val="333399"/>
                </a:solidFill>
                <a:latin typeface="Calibri" pitchFamily="34" charset="0"/>
              </a:rPr>
              <a:t>, Q. Zhao, PLB2013; </a:t>
            </a:r>
            <a:r>
              <a:rPr lang="en-US" altLang="zh-CN" sz="1800" b="1" dirty="0" err="1" smtClean="0">
                <a:solidFill>
                  <a:srgbClr val="333399"/>
                </a:solidFill>
                <a:latin typeface="Calibri" pitchFamily="34" charset="0"/>
              </a:rPr>
              <a:t>arXiv</a:t>
            </a:r>
            <a:r>
              <a:rPr lang="en-US" altLang="zh-CN" sz="1800" b="1" dirty="0" smtClean="0">
                <a:solidFill>
                  <a:srgbClr val="333399"/>
                </a:solidFill>
                <a:latin typeface="Calibri" pitchFamily="34" charset="0"/>
              </a:rPr>
              <a:t>: 1305.1997[</a:t>
            </a:r>
            <a:r>
              <a:rPr lang="en-US" altLang="zh-CN" sz="1800" b="1" dirty="0" err="1" smtClean="0">
                <a:solidFill>
                  <a:srgbClr val="333399"/>
                </a:solidFill>
                <a:latin typeface="Calibri" pitchFamily="34" charset="0"/>
              </a:rPr>
              <a:t>hep-ph</a:t>
            </a:r>
            <a:r>
              <a:rPr lang="en-US" altLang="zh-CN" sz="1800" b="1" dirty="0" smtClean="0">
                <a:solidFill>
                  <a:srgbClr val="333399"/>
                </a:solidFill>
                <a:latin typeface="Calibri" pitchFamily="34" charset="0"/>
              </a:rPr>
              <a:t>]; </a:t>
            </a:r>
          </a:p>
          <a:p>
            <a:pPr algn="r" eaLnBrk="1" fontAlgn="base" hangingPunct="1">
              <a:spcBef>
                <a:spcPct val="0"/>
              </a:spcBef>
              <a:spcAft>
                <a:spcPct val="0"/>
              </a:spcAft>
              <a:buFontTx/>
              <a:buNone/>
            </a:pPr>
            <a:r>
              <a:rPr lang="en-US" altLang="zh-CN" sz="1800" b="1" dirty="0" smtClean="0">
                <a:solidFill>
                  <a:srgbClr val="333399"/>
                </a:solidFill>
                <a:latin typeface="Calibri" pitchFamily="34" charset="0"/>
              </a:rPr>
              <a:t>Liu, Oka, and Q. Zhao, PLB2016; </a:t>
            </a:r>
            <a:r>
              <a:rPr lang="en-US" altLang="zh-CN" sz="1800" b="1" dirty="0" err="1" smtClean="0">
                <a:solidFill>
                  <a:srgbClr val="333399"/>
                </a:solidFill>
                <a:latin typeface="Calibri" pitchFamily="34" charset="0"/>
              </a:rPr>
              <a:t>arXiv</a:t>
            </a:r>
            <a:r>
              <a:rPr lang="en-US" altLang="zh-CN" sz="1800" b="1" dirty="0" smtClean="0">
                <a:solidFill>
                  <a:srgbClr val="333399"/>
                </a:solidFill>
                <a:latin typeface="Calibri" pitchFamily="34" charset="0"/>
              </a:rPr>
              <a:t>: 1507.01674[</a:t>
            </a:r>
            <a:r>
              <a:rPr lang="en-US" altLang="zh-CN" sz="1800" b="1" dirty="0" err="1" smtClean="0">
                <a:solidFill>
                  <a:srgbClr val="333399"/>
                </a:solidFill>
                <a:latin typeface="Calibri" pitchFamily="34" charset="0"/>
              </a:rPr>
              <a:t>hep-ph</a:t>
            </a:r>
            <a:r>
              <a:rPr lang="en-US" altLang="zh-CN" sz="1800" b="1" dirty="0" smtClean="0">
                <a:solidFill>
                  <a:srgbClr val="333399"/>
                </a:solidFill>
                <a:latin typeface="Calibri" pitchFamily="34" charset="0"/>
              </a:rPr>
              <a:t>]  </a:t>
            </a:r>
          </a:p>
        </p:txBody>
      </p:sp>
      <p:pic>
        <p:nvPicPr>
          <p:cNvPr id="30752" name="Picture 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163" y="980728"/>
            <a:ext cx="6288087"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977" name="Line 33"/>
          <p:cNvSpPr>
            <a:spLocks noChangeShapeType="1"/>
          </p:cNvSpPr>
          <p:nvPr/>
        </p:nvSpPr>
        <p:spPr bwMode="auto">
          <a:xfrm flipV="1">
            <a:off x="2843213" y="1220441"/>
            <a:ext cx="0" cy="18732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82978" name="Line 34"/>
          <p:cNvSpPr>
            <a:spLocks noChangeShapeType="1"/>
          </p:cNvSpPr>
          <p:nvPr/>
        </p:nvSpPr>
        <p:spPr bwMode="auto">
          <a:xfrm flipV="1">
            <a:off x="2051050" y="2228503"/>
            <a:ext cx="187325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30755" name="Text Box 9"/>
          <p:cNvSpPr txBox="1">
            <a:spLocks noChangeArrowheads="1"/>
          </p:cNvSpPr>
          <p:nvPr/>
        </p:nvSpPr>
        <p:spPr bwMode="auto">
          <a:xfrm>
            <a:off x="985838" y="5430491"/>
            <a:ext cx="31877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25000"/>
              </a:spcBef>
              <a:spcAft>
                <a:spcPct val="0"/>
              </a:spcAft>
              <a:buFontTx/>
              <a:buNone/>
            </a:pPr>
            <a:r>
              <a:rPr lang="zh-CN" altLang="en-US" sz="1800" b="1" dirty="0" smtClean="0">
                <a:solidFill>
                  <a:srgbClr val="FF0000"/>
                </a:solidFill>
                <a:latin typeface="Calibri" pitchFamily="34" charset="0"/>
                <a:sym typeface="Symbol" pitchFamily="18" charset="2"/>
              </a:rPr>
              <a:t></a:t>
            </a:r>
            <a:r>
              <a:rPr lang="en-US" altLang="zh-CN" sz="1800" b="1" dirty="0" smtClean="0">
                <a:solidFill>
                  <a:srgbClr val="FF0000"/>
                </a:solidFill>
                <a:latin typeface="Calibri" pitchFamily="34" charset="0"/>
                <a:sym typeface="Symbol" pitchFamily="18" charset="2"/>
              </a:rPr>
              <a:t>(D</a:t>
            </a:r>
            <a:r>
              <a:rPr lang="en-US" altLang="zh-CN" sz="1800" b="1" baseline="-25000" dirty="0" smtClean="0">
                <a:solidFill>
                  <a:srgbClr val="FF0000"/>
                </a:solidFill>
                <a:latin typeface="Calibri" pitchFamily="34" charset="0"/>
                <a:sym typeface="Symbol" pitchFamily="18" charset="2"/>
              </a:rPr>
              <a:t>1</a:t>
            </a:r>
            <a:r>
              <a:rPr lang="en-US" altLang="zh-CN" sz="1800" b="1" dirty="0" smtClean="0">
                <a:solidFill>
                  <a:srgbClr val="FF0000"/>
                </a:solidFill>
                <a:latin typeface="Calibri" pitchFamily="34" charset="0"/>
                <a:sym typeface="Symbol" pitchFamily="18" charset="2"/>
              </a:rPr>
              <a:t>(2420) </a:t>
            </a:r>
            <a:r>
              <a:rPr lang="en-US" altLang="zh-CN" sz="1800" b="1" dirty="0">
                <a:solidFill>
                  <a:srgbClr val="FF0000"/>
                </a:solidFill>
                <a:latin typeface="Calibri" pitchFamily="34" charset="0"/>
                <a:sym typeface="Symbol" pitchFamily="18" charset="2"/>
              </a:rPr>
              <a:t>)</a:t>
            </a:r>
            <a:r>
              <a:rPr lang="en-US" altLang="zh-CN" sz="1800" b="1" dirty="0" smtClean="0">
                <a:solidFill>
                  <a:srgbClr val="FF0000"/>
                </a:solidFill>
                <a:latin typeface="Calibri" pitchFamily="34" charset="0"/>
                <a:sym typeface="Symbol" pitchFamily="18" charset="2"/>
              </a:rPr>
              <a:t>= 27 MeV </a:t>
            </a:r>
          </a:p>
          <a:p>
            <a:pPr eaLnBrk="1" fontAlgn="base" hangingPunct="1">
              <a:spcBef>
                <a:spcPct val="25000"/>
              </a:spcBef>
              <a:spcAft>
                <a:spcPct val="0"/>
              </a:spcAft>
              <a:buFontTx/>
              <a:buNone/>
            </a:pPr>
            <a:r>
              <a:rPr lang="en-US" altLang="zh-CN" sz="1800" b="1" dirty="0" smtClean="0">
                <a:solidFill>
                  <a:srgbClr val="FF0000"/>
                </a:solidFill>
                <a:latin typeface="Calibri" pitchFamily="34" charset="0"/>
                <a:sym typeface="Symbol" pitchFamily="18" charset="2"/>
              </a:rPr>
              <a:t>(D</a:t>
            </a:r>
            <a:r>
              <a:rPr lang="en-US" altLang="zh-CN" sz="1800" b="1" baseline="30000" dirty="0" smtClean="0">
                <a:solidFill>
                  <a:srgbClr val="FF0000"/>
                </a:solidFill>
                <a:latin typeface="Calibri" pitchFamily="34" charset="0"/>
                <a:sym typeface="Symbol" pitchFamily="18" charset="2"/>
              </a:rPr>
              <a:t>*0</a:t>
            </a:r>
            <a:r>
              <a:rPr lang="en-US" altLang="zh-CN" sz="1800" b="1" dirty="0" smtClean="0">
                <a:solidFill>
                  <a:srgbClr val="FF0000"/>
                </a:solidFill>
                <a:latin typeface="Calibri" pitchFamily="34" charset="0"/>
                <a:sym typeface="Symbol" pitchFamily="18" charset="2"/>
              </a:rPr>
              <a:t>) = 190 </a:t>
            </a:r>
            <a:r>
              <a:rPr lang="en-US" altLang="zh-CN" sz="1800" b="1" dirty="0" err="1" smtClean="0">
                <a:solidFill>
                  <a:srgbClr val="FF0000"/>
                </a:solidFill>
                <a:latin typeface="Calibri" pitchFamily="34" charset="0"/>
                <a:sym typeface="Symbol" pitchFamily="18" charset="2"/>
              </a:rPr>
              <a:t>keV</a:t>
            </a:r>
            <a:r>
              <a:rPr lang="en-US" altLang="zh-CN" sz="1800" b="1" dirty="0" smtClean="0">
                <a:solidFill>
                  <a:srgbClr val="FF0000"/>
                </a:solidFill>
                <a:latin typeface="Calibri" pitchFamily="34" charset="0"/>
                <a:sym typeface="Symbol" pitchFamily="18" charset="2"/>
              </a:rPr>
              <a:t> </a:t>
            </a:r>
          </a:p>
        </p:txBody>
      </p:sp>
    </p:spTree>
    <p:extLst>
      <p:ext uri="{BB962C8B-B14F-4D97-AF65-F5344CB8AC3E}">
        <p14:creationId xmlns:p14="http://schemas.microsoft.com/office/powerpoint/2010/main" val="1037888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977"/>
                                        </p:tgtEl>
                                        <p:attrNameLst>
                                          <p:attrName>style.visibility</p:attrName>
                                        </p:attrNameLst>
                                      </p:cBhvr>
                                      <p:to>
                                        <p:strVal val="visible"/>
                                      </p:to>
                                    </p:set>
                                    <p:animEffect transition="in" filter="blinds(horizontal)">
                                      <p:cBhvr>
                                        <p:cTn id="7" dur="500"/>
                                        <p:tgtEl>
                                          <p:spTgt spid="8297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2978"/>
                                        </p:tgtEl>
                                        <p:attrNameLst>
                                          <p:attrName>style.visibility</p:attrName>
                                        </p:attrNameLst>
                                      </p:cBhvr>
                                      <p:to>
                                        <p:strVal val="visible"/>
                                      </p:to>
                                    </p:set>
                                    <p:animEffect transition="in" filter="blinds(horizontal)">
                                      <p:cBhvr>
                                        <p:cTn id="10" dur="500"/>
                                        <p:tgtEl>
                                          <p:spTgt spid="82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77" grpId="0" animBg="1"/>
      <p:bldP spid="8297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211263"/>
            <a:ext cx="8040687"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3" name="Text Box 5"/>
          <p:cNvSpPr txBox="1">
            <a:spLocks noChangeArrowheads="1"/>
          </p:cNvSpPr>
          <p:nvPr/>
        </p:nvSpPr>
        <p:spPr bwMode="auto">
          <a:xfrm>
            <a:off x="1095375" y="333375"/>
            <a:ext cx="556577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2400" b="1" smtClean="0">
                <a:solidFill>
                  <a:srgbClr val="333399"/>
                </a:solidFill>
                <a:latin typeface="Calibri" pitchFamily="34" charset="0"/>
              </a:rPr>
              <a:t>Singularity kinematics in </a:t>
            </a:r>
            <a:r>
              <a:rPr lang="en-US" altLang="zh-CN" sz="2400" b="1" smtClean="0">
                <a:solidFill>
                  <a:srgbClr val="FF0000"/>
                </a:solidFill>
                <a:latin typeface="Calibri" pitchFamily="34" charset="0"/>
              </a:rPr>
              <a:t>e</a:t>
            </a:r>
            <a:r>
              <a:rPr lang="en-US" altLang="zh-CN" sz="2400" b="1" baseline="30000" smtClean="0">
                <a:solidFill>
                  <a:srgbClr val="FF0000"/>
                </a:solidFill>
                <a:latin typeface="Calibri" pitchFamily="34" charset="0"/>
                <a:sym typeface="Symbol" pitchFamily="18" charset="2"/>
              </a:rPr>
              <a:t></a:t>
            </a:r>
            <a:r>
              <a:rPr lang="en-US" altLang="zh-CN" sz="2400" b="1" smtClean="0">
                <a:solidFill>
                  <a:srgbClr val="FF0000"/>
                </a:solidFill>
                <a:latin typeface="Calibri" pitchFamily="34" charset="0"/>
              </a:rPr>
              <a:t>e</a:t>
            </a:r>
            <a:r>
              <a:rPr lang="en-US" altLang="zh-CN" sz="2400" b="1" baseline="30000" smtClean="0">
                <a:solidFill>
                  <a:srgbClr val="FF0000"/>
                </a:solidFill>
                <a:latin typeface="Calibri" pitchFamily="34" charset="0"/>
                <a:sym typeface="Symbol" pitchFamily="18" charset="2"/>
              </a:rPr>
              <a:t></a:t>
            </a:r>
            <a:r>
              <a:rPr lang="en-US" altLang="zh-CN" sz="2400" b="1" smtClean="0">
                <a:solidFill>
                  <a:srgbClr val="FF0000"/>
                </a:solidFill>
                <a:latin typeface="Calibri" pitchFamily="34" charset="0"/>
                <a:sym typeface="Wingdings" pitchFamily="2" charset="2"/>
              </a:rPr>
              <a:t> </a:t>
            </a:r>
            <a:r>
              <a:rPr lang="en-US" altLang="zh-CN" sz="2400" b="1" smtClean="0">
                <a:solidFill>
                  <a:srgbClr val="FF0000"/>
                </a:solidFill>
                <a:latin typeface="Calibri" pitchFamily="34" charset="0"/>
                <a:sym typeface="Symbol" pitchFamily="18" charset="2"/>
              </a:rPr>
              <a:t>(nS) </a:t>
            </a:r>
            <a:r>
              <a:rPr lang="en-US" altLang="zh-CN" sz="2400" b="1" smtClean="0">
                <a:solidFill>
                  <a:srgbClr val="333399"/>
                </a:solidFill>
                <a:latin typeface="Calibri" pitchFamily="34" charset="0"/>
                <a:sym typeface="Symbol" pitchFamily="18" charset="2"/>
              </a:rPr>
              <a:t>   </a:t>
            </a:r>
          </a:p>
        </p:txBody>
      </p:sp>
      <p:sp>
        <p:nvSpPr>
          <p:cNvPr id="56324" name="Text Box 6"/>
          <p:cNvSpPr txBox="1">
            <a:spLocks noChangeArrowheads="1"/>
          </p:cNvSpPr>
          <p:nvPr/>
        </p:nvSpPr>
        <p:spPr bwMode="auto">
          <a:xfrm>
            <a:off x="879475" y="4732338"/>
            <a:ext cx="72929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30000"/>
              </a:spcBef>
              <a:spcAft>
                <a:spcPct val="0"/>
              </a:spcAft>
            </a:pPr>
            <a:r>
              <a:rPr lang="en-US" altLang="zh-CN" sz="1800" b="1" smtClean="0">
                <a:solidFill>
                  <a:srgbClr val="000099"/>
                </a:solidFill>
                <a:latin typeface="Calibri" pitchFamily="34" charset="0"/>
              </a:rPr>
              <a:t>Two singularity regions by the BB* and B*B* thresholds can appear in the same c.m. energy in the </a:t>
            </a:r>
            <a:r>
              <a:rPr lang="en-US" altLang="zh-CN" sz="1800" b="1" smtClean="0">
                <a:solidFill>
                  <a:srgbClr val="000099"/>
                </a:solidFill>
                <a:latin typeface="Calibri" pitchFamily="34" charset="0"/>
                <a:sym typeface="Symbol" pitchFamily="18" charset="2"/>
              </a:rPr>
              <a:t>(6S) decays</a:t>
            </a:r>
            <a:r>
              <a:rPr lang="en-US" altLang="zh-CN" sz="1800" b="1" smtClean="0">
                <a:solidFill>
                  <a:srgbClr val="000099"/>
                </a:solidFill>
                <a:latin typeface="Calibri" pitchFamily="34" charset="0"/>
              </a:rPr>
              <a:t>. </a:t>
            </a:r>
            <a:r>
              <a:rPr lang="en-US" altLang="zh-CN" sz="1800" b="1" smtClean="0">
                <a:solidFill>
                  <a:srgbClr val="FF0000"/>
                </a:solidFill>
                <a:latin typeface="Calibri" pitchFamily="34" charset="0"/>
              </a:rPr>
              <a:t>Two peaks are expected!</a:t>
            </a:r>
          </a:p>
        </p:txBody>
      </p:sp>
      <p:sp>
        <p:nvSpPr>
          <p:cNvPr id="86025" name="Line 9"/>
          <p:cNvSpPr>
            <a:spLocks noChangeShapeType="1"/>
          </p:cNvSpPr>
          <p:nvPr/>
        </p:nvSpPr>
        <p:spPr bwMode="auto">
          <a:xfrm>
            <a:off x="1331913" y="2708275"/>
            <a:ext cx="244792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86026" name="Line 10"/>
          <p:cNvSpPr>
            <a:spLocks noChangeShapeType="1"/>
          </p:cNvSpPr>
          <p:nvPr/>
        </p:nvSpPr>
        <p:spPr bwMode="auto">
          <a:xfrm>
            <a:off x="5580063" y="2708275"/>
            <a:ext cx="244792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86027" name="Rectangle 11"/>
          <p:cNvSpPr>
            <a:spLocks noChangeArrowheads="1"/>
          </p:cNvSpPr>
          <p:nvPr/>
        </p:nvSpPr>
        <p:spPr bwMode="auto">
          <a:xfrm>
            <a:off x="2268538" y="1341438"/>
            <a:ext cx="1008062" cy="2519362"/>
          </a:xfrm>
          <a:prstGeom prst="rect">
            <a:avLst/>
          </a:prstGeom>
          <a:gradFill rotWithShape="1">
            <a:gsLst>
              <a:gs pos="0">
                <a:srgbClr val="CCECFF">
                  <a:alpha val="70000"/>
                </a:srgbClr>
              </a:gs>
              <a:gs pos="100000">
                <a:srgbClr val="5E6D76">
                  <a:alpha val="24001"/>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endParaRPr lang="zh-CN" altLang="en-US" sz="1800" smtClean="0">
              <a:solidFill>
                <a:srgbClr val="000000"/>
              </a:solidFill>
            </a:endParaRPr>
          </a:p>
        </p:txBody>
      </p:sp>
      <p:sp>
        <p:nvSpPr>
          <p:cNvPr id="86028" name="Rectangle 12"/>
          <p:cNvSpPr>
            <a:spLocks noChangeArrowheads="1"/>
          </p:cNvSpPr>
          <p:nvPr/>
        </p:nvSpPr>
        <p:spPr bwMode="auto">
          <a:xfrm>
            <a:off x="6156325" y="1341438"/>
            <a:ext cx="1008063" cy="2519362"/>
          </a:xfrm>
          <a:prstGeom prst="rect">
            <a:avLst/>
          </a:prstGeom>
          <a:gradFill rotWithShape="1">
            <a:gsLst>
              <a:gs pos="0">
                <a:srgbClr val="CCECFF">
                  <a:alpha val="70000"/>
                </a:srgbClr>
              </a:gs>
              <a:gs pos="100000">
                <a:srgbClr val="5E6D76">
                  <a:alpha val="24001"/>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endParaRPr lang="zh-CN" altLang="en-US" sz="1800" smtClean="0">
              <a:solidFill>
                <a:srgbClr val="000000"/>
              </a:solidFill>
            </a:endParaRPr>
          </a:p>
        </p:txBody>
      </p:sp>
      <p:sp>
        <p:nvSpPr>
          <p:cNvPr id="9" name="Text Box 36"/>
          <p:cNvSpPr txBox="1">
            <a:spLocks noChangeArrowheads="1"/>
          </p:cNvSpPr>
          <p:nvPr/>
        </p:nvSpPr>
        <p:spPr bwMode="auto">
          <a:xfrm>
            <a:off x="179512" y="6237312"/>
            <a:ext cx="88569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r" eaLnBrk="1" fontAlgn="base" hangingPunct="1">
              <a:spcBef>
                <a:spcPct val="0"/>
              </a:spcBef>
              <a:spcAft>
                <a:spcPct val="0"/>
              </a:spcAft>
              <a:buFontTx/>
              <a:buNone/>
            </a:pPr>
            <a:r>
              <a:rPr lang="en-US" altLang="zh-CN" sz="1800" b="1" dirty="0" smtClean="0">
                <a:solidFill>
                  <a:srgbClr val="333399"/>
                </a:solidFill>
                <a:latin typeface="Calibri" pitchFamily="34" charset="0"/>
              </a:rPr>
              <a:t>Q. Wang, C. </a:t>
            </a:r>
            <a:r>
              <a:rPr lang="en-US" altLang="zh-CN" sz="1800" b="1" dirty="0" err="1" smtClean="0">
                <a:solidFill>
                  <a:srgbClr val="333399"/>
                </a:solidFill>
                <a:latin typeface="Calibri" pitchFamily="34" charset="0"/>
              </a:rPr>
              <a:t>Hanhart</a:t>
            </a:r>
            <a:r>
              <a:rPr lang="en-US" altLang="zh-CN" sz="1800" b="1" dirty="0" smtClean="0">
                <a:solidFill>
                  <a:srgbClr val="333399"/>
                </a:solidFill>
                <a:latin typeface="Calibri" pitchFamily="34" charset="0"/>
              </a:rPr>
              <a:t>, Q. Zhao, PLB2013; </a:t>
            </a:r>
            <a:r>
              <a:rPr lang="en-US" altLang="zh-CN" sz="1800" b="1" dirty="0" err="1" smtClean="0">
                <a:solidFill>
                  <a:srgbClr val="333399"/>
                </a:solidFill>
                <a:latin typeface="Calibri" pitchFamily="34" charset="0"/>
              </a:rPr>
              <a:t>arXiv</a:t>
            </a:r>
            <a:r>
              <a:rPr lang="en-US" altLang="zh-CN" sz="1800" b="1" dirty="0" smtClean="0">
                <a:solidFill>
                  <a:srgbClr val="333399"/>
                </a:solidFill>
                <a:latin typeface="Calibri" pitchFamily="34" charset="0"/>
              </a:rPr>
              <a:t>: 1305.1997[</a:t>
            </a:r>
            <a:r>
              <a:rPr lang="en-US" altLang="zh-CN" sz="1800" b="1" dirty="0" err="1" smtClean="0">
                <a:solidFill>
                  <a:srgbClr val="333399"/>
                </a:solidFill>
                <a:latin typeface="Calibri" pitchFamily="34" charset="0"/>
              </a:rPr>
              <a:t>hep-ph</a:t>
            </a:r>
            <a:r>
              <a:rPr lang="en-US" altLang="zh-CN" sz="1800" b="1" dirty="0" smtClean="0">
                <a:solidFill>
                  <a:srgbClr val="333399"/>
                </a:solidFill>
                <a:latin typeface="Calibri" pitchFamily="34" charset="0"/>
              </a:rPr>
              <a:t>] </a:t>
            </a:r>
            <a:endParaRPr lang="en-US" altLang="zh-CN" sz="1800" b="1" dirty="0" smtClean="0">
              <a:solidFill>
                <a:srgbClr val="333399"/>
              </a:solidFill>
              <a:latin typeface="Calibri" pitchFamily="34" charset="0"/>
            </a:endParaRPr>
          </a:p>
        </p:txBody>
      </p:sp>
    </p:spTree>
    <p:extLst>
      <p:ext uri="{BB962C8B-B14F-4D97-AF65-F5344CB8AC3E}">
        <p14:creationId xmlns:p14="http://schemas.microsoft.com/office/powerpoint/2010/main" val="1327550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028"/>
                                        </p:tgtEl>
                                        <p:attrNameLst>
                                          <p:attrName>style.visibility</p:attrName>
                                        </p:attrNameLst>
                                      </p:cBhvr>
                                      <p:to>
                                        <p:strVal val="visible"/>
                                      </p:to>
                                    </p:set>
                                    <p:animEffect transition="in" filter="blinds(horizontal)">
                                      <p:cBhvr>
                                        <p:cTn id="7" dur="500"/>
                                        <p:tgtEl>
                                          <p:spTgt spid="860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6026"/>
                                        </p:tgtEl>
                                        <p:attrNameLst>
                                          <p:attrName>style.visibility</p:attrName>
                                        </p:attrNameLst>
                                      </p:cBhvr>
                                      <p:to>
                                        <p:strVal val="visible"/>
                                      </p:to>
                                    </p:set>
                                    <p:animEffect transition="in" filter="blinds(horizontal)">
                                      <p:cBhvr>
                                        <p:cTn id="10" dur="500"/>
                                        <p:tgtEl>
                                          <p:spTgt spid="8602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6025"/>
                                        </p:tgtEl>
                                        <p:attrNameLst>
                                          <p:attrName>style.visibility</p:attrName>
                                        </p:attrNameLst>
                                      </p:cBhvr>
                                      <p:to>
                                        <p:strVal val="visible"/>
                                      </p:to>
                                    </p:set>
                                    <p:animEffect transition="in" filter="blinds(horizontal)">
                                      <p:cBhvr>
                                        <p:cTn id="13" dur="500"/>
                                        <p:tgtEl>
                                          <p:spTgt spid="8602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6027"/>
                                        </p:tgtEl>
                                        <p:attrNameLst>
                                          <p:attrName>style.visibility</p:attrName>
                                        </p:attrNameLst>
                                      </p:cBhvr>
                                      <p:to>
                                        <p:strVal val="visible"/>
                                      </p:to>
                                    </p:set>
                                    <p:animEffect transition="in" filter="blinds(horizontal)">
                                      <p:cBhvr>
                                        <p:cTn id="16" dur="500"/>
                                        <p:tgtEl>
                                          <p:spTgt spid="86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5" grpId="0" animBg="1"/>
      <p:bldP spid="86026" grpId="0" animBg="1"/>
      <p:bldP spid="86027" grpId="0" animBg="1"/>
      <p:bldP spid="860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ltLang="zh-CN" sz="5400" b="1" u="sng" smtClean="0">
                <a:solidFill>
                  <a:schemeClr val="accent2"/>
                </a:solidFill>
                <a:latin typeface="Calibri" pitchFamily="34" charset="0"/>
                <a:ea typeface="宋体" charset="-122"/>
              </a:rPr>
              <a:t>Outline </a:t>
            </a:r>
          </a:p>
        </p:txBody>
      </p:sp>
      <p:sp>
        <p:nvSpPr>
          <p:cNvPr id="14339" name="Rectangle 3"/>
          <p:cNvSpPr>
            <a:spLocks noGrp="1" noChangeArrowheads="1"/>
          </p:cNvSpPr>
          <p:nvPr>
            <p:ph type="body" idx="1"/>
          </p:nvPr>
        </p:nvSpPr>
        <p:spPr>
          <a:xfrm>
            <a:off x="683568" y="1628775"/>
            <a:ext cx="8065145" cy="4525963"/>
          </a:xfrm>
        </p:spPr>
        <p:txBody>
          <a:bodyPr/>
          <a:lstStyle/>
          <a:p>
            <a:pPr marL="514350" indent="-514350">
              <a:spcBef>
                <a:spcPct val="35000"/>
              </a:spcBef>
              <a:buSzPct val="130000"/>
              <a:buFont typeface="+mj-lt"/>
              <a:buAutoNum type="arabicPeriod"/>
            </a:pPr>
            <a:r>
              <a:rPr lang="en-US" altLang="zh-CN" sz="2800" b="1" dirty="0" smtClean="0">
                <a:solidFill>
                  <a:schemeClr val="accent2"/>
                </a:solidFill>
                <a:latin typeface="Calibri" pitchFamily="34" charset="0"/>
                <a:ea typeface="宋体" charset="-122"/>
              </a:rPr>
              <a:t>General </a:t>
            </a:r>
            <a:r>
              <a:rPr lang="en-US" altLang="zh-CN" sz="2800" b="1" dirty="0">
                <a:solidFill>
                  <a:schemeClr val="accent2"/>
                </a:solidFill>
                <a:latin typeface="Calibri" pitchFamily="34" charset="0"/>
                <a:ea typeface="宋体" charset="-122"/>
              </a:rPr>
              <a:t>features about the threshold phenomena in hadron spectra?</a:t>
            </a:r>
          </a:p>
          <a:p>
            <a:pPr marL="514350" indent="-514350">
              <a:spcBef>
                <a:spcPct val="35000"/>
              </a:spcBef>
              <a:buSzPct val="130000"/>
              <a:buFont typeface="+mj-lt"/>
              <a:buAutoNum type="arabicPeriod"/>
            </a:pPr>
            <a:r>
              <a:rPr lang="en-US" altLang="zh-CN" sz="2800" b="1" dirty="0" smtClean="0">
                <a:solidFill>
                  <a:schemeClr val="accent2"/>
                </a:solidFill>
                <a:latin typeface="Calibri" pitchFamily="34" charset="0"/>
                <a:ea typeface="宋体" charset="-122"/>
              </a:rPr>
              <a:t>Definition of anomalous </a:t>
            </a:r>
            <a:r>
              <a:rPr lang="en-US" altLang="zh-CN" sz="2800" b="1" dirty="0">
                <a:solidFill>
                  <a:schemeClr val="accent2"/>
                </a:solidFill>
                <a:latin typeface="Calibri" pitchFamily="34" charset="0"/>
                <a:ea typeface="宋体" charset="-122"/>
              </a:rPr>
              <a:t>triangle singularity (ATS)  </a:t>
            </a:r>
          </a:p>
          <a:p>
            <a:pPr marL="514350" indent="-514350">
              <a:spcBef>
                <a:spcPct val="35000"/>
              </a:spcBef>
              <a:buSzPct val="130000"/>
              <a:buFont typeface="+mj-lt"/>
              <a:buAutoNum type="arabicPeriod"/>
            </a:pPr>
            <a:r>
              <a:rPr lang="en-US" altLang="zh-CN" sz="2800" b="1" dirty="0" smtClean="0">
                <a:solidFill>
                  <a:schemeClr val="accent2"/>
                </a:solidFill>
                <a:latin typeface="Calibri" pitchFamily="34" charset="0"/>
                <a:ea typeface="宋体" charset="-122"/>
              </a:rPr>
              <a:t>Recognition </a:t>
            </a:r>
            <a:r>
              <a:rPr lang="en-US" altLang="zh-CN" sz="2800" b="1" dirty="0">
                <a:solidFill>
                  <a:schemeClr val="accent2"/>
                </a:solidFill>
                <a:latin typeface="Calibri" pitchFamily="34" charset="0"/>
                <a:ea typeface="宋体" charset="-122"/>
              </a:rPr>
              <a:t>of ATS in physical processes in the study of exotic threshold structures</a:t>
            </a:r>
          </a:p>
          <a:p>
            <a:pPr marL="514350" indent="-514350">
              <a:spcBef>
                <a:spcPct val="35000"/>
              </a:spcBef>
              <a:buSzPct val="130000"/>
              <a:buFont typeface="+mj-lt"/>
              <a:buAutoNum type="arabicPeriod"/>
            </a:pPr>
            <a:r>
              <a:rPr lang="en-US" altLang="zh-CN" sz="2800" b="1" dirty="0" smtClean="0">
                <a:solidFill>
                  <a:schemeClr val="accent2"/>
                </a:solidFill>
                <a:latin typeface="Calibri" pitchFamily="34" charset="0"/>
                <a:ea typeface="宋体" charset="-122"/>
              </a:rPr>
              <a:t>Summary</a:t>
            </a:r>
            <a:endParaRPr lang="en-US" altLang="zh-CN" sz="2800" b="1" dirty="0">
              <a:solidFill>
                <a:schemeClr val="accent2"/>
              </a:solidFill>
              <a:latin typeface="Calibri" pitchFamily="34" charset="0"/>
              <a:ea typeface="宋体" charset="-122"/>
            </a:endParaRPr>
          </a:p>
          <a:p>
            <a:pPr marL="0" indent="0">
              <a:spcBef>
                <a:spcPct val="35000"/>
              </a:spcBef>
              <a:buSzPct val="130000"/>
              <a:buNone/>
            </a:pPr>
            <a:endParaRPr lang="en-US" altLang="zh-CN" sz="2800" b="1" dirty="0" smtClean="0">
              <a:solidFill>
                <a:schemeClr val="accent2"/>
              </a:solidFill>
              <a:latin typeface="Calibri" pitchFamily="34" charset="0"/>
              <a:ea typeface="宋体" charset="-122"/>
            </a:endParaRPr>
          </a:p>
        </p:txBody>
      </p:sp>
    </p:spTree>
    <p:extLst>
      <p:ext uri="{BB962C8B-B14F-4D97-AF65-F5344CB8AC3E}">
        <p14:creationId xmlns:p14="http://schemas.microsoft.com/office/powerpoint/2010/main" val="4110238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979562"/>
            <a:ext cx="264795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3568" y="3409836"/>
            <a:ext cx="7200800" cy="1077218"/>
          </a:xfrm>
          <a:prstGeom prst="rect">
            <a:avLst/>
          </a:prstGeom>
          <a:solidFill>
            <a:srgbClr val="99CCFF"/>
          </a:solidFill>
          <a:ln>
            <a:noFill/>
          </a:ln>
          <a:effectLst>
            <a:outerShdw blurRad="50800" dist="38100" dir="2700000" algn="tl" rotWithShape="0">
              <a:prstClr val="black">
                <a:alpha val="40000"/>
              </a:prstClr>
            </a:outerShdw>
          </a:effectLst>
        </p:spPr>
        <p:txBody>
          <a:bodyPr wrap="square" rtlCol="0">
            <a:spAutoFit/>
          </a:bodyPr>
          <a:lstStyle/>
          <a:p>
            <a:r>
              <a:rPr lang="en-US" altLang="zh-CN" sz="3200" b="1" dirty="0" smtClean="0">
                <a:solidFill>
                  <a:srgbClr val="0000FF"/>
                </a:solidFill>
                <a:latin typeface="Calibri" panose="020F0502020204030204" pitchFamily="34" charset="0"/>
              </a:rPr>
              <a:t>(II) </a:t>
            </a:r>
            <a:r>
              <a:rPr lang="en-US" altLang="zh-CN" sz="3200" b="1" dirty="0" smtClean="0">
                <a:solidFill>
                  <a:srgbClr val="0000FF"/>
                </a:solidFill>
                <a:latin typeface="Calibri" panose="020F0502020204030204" pitchFamily="34" charset="0"/>
              </a:rPr>
              <a:t>The </a:t>
            </a:r>
            <a:r>
              <a:rPr lang="en-US" altLang="zh-CN" sz="3200" b="1" dirty="0">
                <a:solidFill>
                  <a:srgbClr val="FF0000"/>
                </a:solidFill>
                <a:latin typeface="Calibri" panose="020F0502020204030204" pitchFamily="34" charset="0"/>
                <a:sym typeface="Symbol"/>
              </a:rPr>
              <a:t>(1405)/(1475) </a:t>
            </a:r>
            <a:r>
              <a:rPr lang="en-US" altLang="zh-CN" sz="3200" b="1" dirty="0">
                <a:solidFill>
                  <a:srgbClr val="0000FF"/>
                </a:solidFill>
                <a:latin typeface="Calibri" panose="020F0502020204030204" pitchFamily="34" charset="0"/>
                <a:sym typeface="Symbol"/>
              </a:rPr>
              <a:t>puzzle, and </a:t>
            </a:r>
            <a:r>
              <a:rPr lang="en-US" altLang="zh-CN" sz="3200" b="1" dirty="0">
                <a:solidFill>
                  <a:srgbClr val="FF0000"/>
                </a:solidFill>
                <a:latin typeface="Calibri" panose="020F0502020204030204" pitchFamily="34" charset="0"/>
                <a:sym typeface="Symbol"/>
              </a:rPr>
              <a:t>f</a:t>
            </a:r>
            <a:r>
              <a:rPr lang="en-US" altLang="zh-CN" sz="3200" b="1" baseline="-25000" dirty="0">
                <a:solidFill>
                  <a:srgbClr val="FF0000"/>
                </a:solidFill>
                <a:latin typeface="Calibri" panose="020F0502020204030204" pitchFamily="34" charset="0"/>
                <a:sym typeface="Symbol"/>
              </a:rPr>
              <a:t>1</a:t>
            </a:r>
            <a:r>
              <a:rPr lang="en-US" altLang="zh-CN" sz="3200" b="1" dirty="0">
                <a:solidFill>
                  <a:srgbClr val="FF0000"/>
                </a:solidFill>
                <a:latin typeface="Calibri" panose="020F0502020204030204" pitchFamily="34" charset="0"/>
                <a:sym typeface="Symbol"/>
              </a:rPr>
              <a:t>(1420)/a</a:t>
            </a:r>
            <a:r>
              <a:rPr lang="en-US" altLang="zh-CN" sz="3200" b="1" baseline="-25000" dirty="0">
                <a:solidFill>
                  <a:srgbClr val="FF0000"/>
                </a:solidFill>
                <a:latin typeface="Calibri" panose="020F0502020204030204" pitchFamily="34" charset="0"/>
                <a:sym typeface="Symbol"/>
              </a:rPr>
              <a:t>1</a:t>
            </a:r>
            <a:r>
              <a:rPr lang="en-US" altLang="zh-CN" sz="3200" b="1" dirty="0">
                <a:solidFill>
                  <a:srgbClr val="FF0000"/>
                </a:solidFill>
                <a:latin typeface="Calibri" panose="020F0502020204030204" pitchFamily="34" charset="0"/>
                <a:sym typeface="Symbol"/>
              </a:rPr>
              <a:t>(1420) </a:t>
            </a:r>
            <a:r>
              <a:rPr lang="en-US" altLang="zh-CN" sz="3200" b="1" dirty="0">
                <a:solidFill>
                  <a:srgbClr val="0000FF"/>
                </a:solidFill>
                <a:latin typeface="Calibri" panose="020F0502020204030204" pitchFamily="34" charset="0"/>
                <a:sym typeface="Symbol"/>
              </a:rPr>
              <a:t>problem </a:t>
            </a:r>
            <a:endParaRPr lang="zh-CN" altLang="en-US" sz="3200" b="1" dirty="0">
              <a:solidFill>
                <a:srgbClr val="0000FF"/>
              </a:solidFill>
              <a:latin typeface="Calibri" panose="020F0502020204030204" pitchFamily="34" charset="0"/>
            </a:endParaRPr>
          </a:p>
        </p:txBody>
      </p:sp>
      <p:sp>
        <p:nvSpPr>
          <p:cNvPr id="5" name="TextBox 4"/>
          <p:cNvSpPr txBox="1"/>
          <p:nvPr/>
        </p:nvSpPr>
        <p:spPr>
          <a:xfrm>
            <a:off x="899592" y="5157192"/>
            <a:ext cx="6465231" cy="400110"/>
          </a:xfrm>
          <a:prstGeom prst="rect">
            <a:avLst/>
          </a:prstGeom>
          <a:noFill/>
        </p:spPr>
        <p:txBody>
          <a:bodyPr wrap="none" rtlCol="0">
            <a:spAutoFit/>
          </a:bodyPr>
          <a:lstStyle/>
          <a:p>
            <a:r>
              <a:rPr lang="en-US" altLang="zh-CN" sz="2000" dirty="0">
                <a:solidFill>
                  <a:srgbClr val="008000"/>
                </a:solidFill>
              </a:rPr>
              <a:t>Parallel talk by </a:t>
            </a:r>
            <a:r>
              <a:rPr lang="en-US" altLang="zh-CN" sz="2000" b="1" dirty="0">
                <a:solidFill>
                  <a:srgbClr val="008000"/>
                </a:solidFill>
              </a:rPr>
              <a:t>Si-Run </a:t>
            </a:r>
            <a:r>
              <a:rPr lang="en-US" altLang="zh-CN" sz="2000" b="1" dirty="0" err="1">
                <a:solidFill>
                  <a:srgbClr val="008000"/>
                </a:solidFill>
              </a:rPr>
              <a:t>Xue</a:t>
            </a:r>
            <a:r>
              <a:rPr lang="en-US" altLang="zh-CN" sz="2000" dirty="0">
                <a:solidFill>
                  <a:srgbClr val="008000"/>
                </a:solidFill>
              </a:rPr>
              <a:t>: </a:t>
            </a:r>
            <a:r>
              <a:rPr lang="en-US" altLang="zh-CN" sz="2000" b="1" dirty="0">
                <a:solidFill>
                  <a:srgbClr val="008000"/>
                </a:solidFill>
              </a:rPr>
              <a:t>B-2/26-M-1</a:t>
            </a:r>
            <a:r>
              <a:rPr lang="en-US" altLang="zh-CN" sz="2000" dirty="0">
                <a:solidFill>
                  <a:srgbClr val="008000"/>
                </a:solidFill>
              </a:rPr>
              <a:t>, July 26, </a:t>
            </a:r>
            <a:r>
              <a:rPr lang="en-US" altLang="zh-CN" sz="2000" dirty="0" smtClean="0">
                <a:solidFill>
                  <a:srgbClr val="008000"/>
                </a:solidFill>
              </a:rPr>
              <a:t>2016 </a:t>
            </a:r>
            <a:endParaRPr lang="zh-CN" altLang="en-US" sz="2000" dirty="0"/>
          </a:p>
        </p:txBody>
      </p:sp>
    </p:spTree>
    <p:extLst>
      <p:ext uri="{BB962C8B-B14F-4D97-AF65-F5344CB8AC3E}">
        <p14:creationId xmlns:p14="http://schemas.microsoft.com/office/powerpoint/2010/main" val="37336196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741613" y="1295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r>
              <a:rPr lang="en-GB" altLang="zh-CN" sz="2400" b="1" smtClean="0">
                <a:solidFill>
                  <a:srgbClr val="000000"/>
                </a:solidFill>
                <a:latin typeface="Times New Roman" pitchFamily="18" charset="0"/>
                <a:ea typeface="宋体" charset="-122"/>
              </a:rPr>
              <a:t>S</a:t>
            </a:r>
            <a:endParaRPr lang="en-GB" altLang="zh-CN" sz="2400" smtClean="0">
              <a:solidFill>
                <a:srgbClr val="000000"/>
              </a:solidFill>
              <a:latin typeface="Times New Roman" pitchFamily="18" charset="0"/>
              <a:ea typeface="宋体" charset="-122"/>
            </a:endParaRPr>
          </a:p>
        </p:txBody>
      </p:sp>
      <p:sp>
        <p:nvSpPr>
          <p:cNvPr id="6147" name="AutoShape 3"/>
          <p:cNvSpPr>
            <a:spLocks noChangeArrowheads="1"/>
          </p:cNvSpPr>
          <p:nvPr/>
        </p:nvSpPr>
        <p:spPr bwMode="auto">
          <a:xfrm>
            <a:off x="677863" y="2362200"/>
            <a:ext cx="4038600" cy="3429000"/>
          </a:xfrm>
          <a:prstGeom prst="hexagon">
            <a:avLst>
              <a:gd name="adj" fmla="val 29444"/>
              <a:gd name="vf" fmla="val 115470"/>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Bef>
                <a:spcPct val="0"/>
              </a:spcBef>
              <a:spcAft>
                <a:spcPct val="0"/>
              </a:spcAft>
              <a:buFontTx/>
              <a:buNone/>
            </a:pPr>
            <a:endParaRPr lang="zh-CN" altLang="en-US" sz="2400" smtClean="0">
              <a:solidFill>
                <a:srgbClr val="000000"/>
              </a:solidFill>
              <a:latin typeface="Times New Roman" pitchFamily="18" charset="0"/>
              <a:ea typeface="宋体" charset="-122"/>
              <a:sym typeface="Symbol" pitchFamily="18" charset="2"/>
            </a:endParaRPr>
          </a:p>
        </p:txBody>
      </p:sp>
      <p:sp>
        <p:nvSpPr>
          <p:cNvPr id="6148" name="Line 4"/>
          <p:cNvSpPr>
            <a:spLocks noChangeShapeType="1"/>
          </p:cNvSpPr>
          <p:nvPr/>
        </p:nvSpPr>
        <p:spPr bwMode="auto">
          <a:xfrm>
            <a:off x="220663" y="4076700"/>
            <a:ext cx="5087937"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pPr fontAlgn="base">
              <a:spcBef>
                <a:spcPct val="0"/>
              </a:spcBef>
              <a:spcAft>
                <a:spcPct val="0"/>
              </a:spcAft>
            </a:pPr>
            <a:endParaRPr lang="zh-CN" altLang="en-US" b="1" smtClean="0">
              <a:solidFill>
                <a:srgbClr val="000000"/>
              </a:solidFill>
            </a:endParaRPr>
          </a:p>
        </p:txBody>
      </p:sp>
      <p:sp>
        <p:nvSpPr>
          <p:cNvPr id="6149" name="Line 5"/>
          <p:cNvSpPr>
            <a:spLocks noChangeShapeType="1"/>
          </p:cNvSpPr>
          <p:nvPr/>
        </p:nvSpPr>
        <p:spPr bwMode="auto">
          <a:xfrm flipH="1" flipV="1">
            <a:off x="2735263" y="1524000"/>
            <a:ext cx="6350" cy="464185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pPr fontAlgn="base">
              <a:spcBef>
                <a:spcPct val="0"/>
              </a:spcBef>
              <a:spcAft>
                <a:spcPct val="0"/>
              </a:spcAft>
            </a:pPr>
            <a:endParaRPr lang="zh-CN" altLang="en-US" b="1" smtClean="0">
              <a:solidFill>
                <a:srgbClr val="000000"/>
              </a:solidFill>
            </a:endParaRPr>
          </a:p>
        </p:txBody>
      </p:sp>
      <p:sp>
        <p:nvSpPr>
          <p:cNvPr id="6150" name="Text Box 6"/>
          <p:cNvSpPr txBox="1">
            <a:spLocks noChangeArrowheads="1"/>
          </p:cNvSpPr>
          <p:nvPr/>
        </p:nvSpPr>
        <p:spPr bwMode="auto">
          <a:xfrm>
            <a:off x="3708400" y="5876925"/>
            <a:ext cx="1471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r>
              <a:rPr lang="en-GB" altLang="zh-CN" sz="2400" smtClean="0">
                <a:solidFill>
                  <a:srgbClr val="000000"/>
                </a:solidFill>
                <a:latin typeface="Times New Roman" pitchFamily="18" charset="0"/>
                <a:ea typeface="宋体" charset="-122"/>
                <a:sym typeface="Symbol" pitchFamily="18" charset="2"/>
              </a:rPr>
              <a:t>K</a:t>
            </a:r>
            <a:r>
              <a:rPr lang="en-GB" altLang="zh-CN" sz="2400" baseline="30000" smtClean="0">
                <a:solidFill>
                  <a:srgbClr val="000000"/>
                </a:solidFill>
                <a:latin typeface="Times New Roman" pitchFamily="18" charset="0"/>
                <a:ea typeface="宋体" charset="-122"/>
                <a:sym typeface="Symbol" pitchFamily="18" charset="2"/>
              </a:rPr>
              <a:t>0</a:t>
            </a:r>
            <a:r>
              <a:rPr lang="en-GB" altLang="zh-CN" sz="2400" smtClean="0">
                <a:solidFill>
                  <a:srgbClr val="000000"/>
                </a:solidFill>
                <a:latin typeface="Times New Roman" pitchFamily="18" charset="0"/>
                <a:ea typeface="宋体" charset="-122"/>
                <a:sym typeface="Symbol" pitchFamily="18" charset="2"/>
              </a:rPr>
              <a:t>(1460)</a:t>
            </a:r>
          </a:p>
        </p:txBody>
      </p:sp>
      <p:sp>
        <p:nvSpPr>
          <p:cNvPr id="6151" name="Text Box 7"/>
          <p:cNvSpPr txBox="1">
            <a:spLocks noChangeArrowheads="1"/>
          </p:cNvSpPr>
          <p:nvPr/>
        </p:nvSpPr>
        <p:spPr bwMode="auto">
          <a:xfrm>
            <a:off x="684213" y="5876925"/>
            <a:ext cx="1328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r>
              <a:rPr lang="en-GB" altLang="zh-CN" sz="2400" smtClean="0">
                <a:solidFill>
                  <a:srgbClr val="000000"/>
                </a:solidFill>
                <a:latin typeface="Times New Roman" pitchFamily="18" charset="0"/>
                <a:ea typeface="宋体" charset="-122"/>
                <a:sym typeface="Symbol" pitchFamily="18" charset="2"/>
              </a:rPr>
              <a:t>K</a:t>
            </a:r>
            <a:r>
              <a:rPr lang="en-GB" altLang="zh-CN" sz="2400" baseline="30000" smtClean="0">
                <a:solidFill>
                  <a:srgbClr val="000000"/>
                </a:solidFill>
                <a:latin typeface="Times New Roman" pitchFamily="18" charset="0"/>
                <a:ea typeface="宋体" charset="-122"/>
                <a:sym typeface="Symbol" pitchFamily="18" charset="2"/>
              </a:rPr>
              <a:t></a:t>
            </a:r>
            <a:r>
              <a:rPr lang="en-GB" altLang="zh-CN" sz="2400" smtClean="0">
                <a:solidFill>
                  <a:srgbClr val="000000"/>
                </a:solidFill>
                <a:latin typeface="Times New Roman" pitchFamily="18" charset="0"/>
                <a:ea typeface="宋体" charset="-122"/>
                <a:sym typeface="Symbol" pitchFamily="18" charset="2"/>
              </a:rPr>
              <a:t>(1460)</a:t>
            </a:r>
          </a:p>
        </p:txBody>
      </p:sp>
      <p:sp>
        <p:nvSpPr>
          <p:cNvPr id="6152" name="Text Box 8"/>
          <p:cNvSpPr txBox="1">
            <a:spLocks noChangeArrowheads="1"/>
          </p:cNvSpPr>
          <p:nvPr/>
        </p:nvSpPr>
        <p:spPr bwMode="auto">
          <a:xfrm>
            <a:off x="76200" y="4267200"/>
            <a:ext cx="1800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r>
              <a:rPr lang="zh-CN" altLang="en-GB" sz="2400" smtClean="0">
                <a:solidFill>
                  <a:srgbClr val="000000"/>
                </a:solidFill>
                <a:latin typeface="Times New Roman" pitchFamily="18" charset="0"/>
                <a:ea typeface="宋体" charset="-122"/>
                <a:sym typeface="Symbol" pitchFamily="18" charset="2"/>
              </a:rPr>
              <a:t>   </a:t>
            </a:r>
            <a:r>
              <a:rPr lang="en-GB" altLang="zh-CN" sz="2400" baseline="30000" smtClean="0">
                <a:solidFill>
                  <a:srgbClr val="000000"/>
                </a:solidFill>
                <a:latin typeface="Times New Roman" pitchFamily="18" charset="0"/>
                <a:ea typeface="宋体" charset="-122"/>
                <a:sym typeface="Symbol" pitchFamily="18" charset="2"/>
              </a:rPr>
              <a:t>– </a:t>
            </a:r>
            <a:endParaRPr lang="en-GB" altLang="zh-CN" sz="2400" smtClean="0">
              <a:solidFill>
                <a:srgbClr val="000000"/>
              </a:solidFill>
              <a:latin typeface="Times New Roman" pitchFamily="18" charset="0"/>
              <a:ea typeface="宋体" charset="-122"/>
              <a:sym typeface="Symbol" pitchFamily="18" charset="2"/>
            </a:endParaRPr>
          </a:p>
        </p:txBody>
      </p:sp>
      <p:sp>
        <p:nvSpPr>
          <p:cNvPr id="6153" name="Text Box 9"/>
          <p:cNvSpPr txBox="1">
            <a:spLocks noChangeArrowheads="1"/>
          </p:cNvSpPr>
          <p:nvPr/>
        </p:nvSpPr>
        <p:spPr bwMode="auto">
          <a:xfrm>
            <a:off x="1303338" y="1758950"/>
            <a:ext cx="506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r>
              <a:rPr lang="en-GB" altLang="zh-CN" sz="2400" smtClean="0">
                <a:solidFill>
                  <a:srgbClr val="000000"/>
                </a:solidFill>
                <a:latin typeface="Times New Roman" pitchFamily="18" charset="0"/>
                <a:ea typeface="宋体" charset="-122"/>
                <a:sym typeface="Symbol" pitchFamily="18" charset="2"/>
              </a:rPr>
              <a:t>K</a:t>
            </a:r>
            <a:r>
              <a:rPr lang="en-GB" altLang="zh-CN" sz="2400" baseline="30000" smtClean="0">
                <a:solidFill>
                  <a:srgbClr val="000000"/>
                </a:solidFill>
                <a:latin typeface="Times New Roman" pitchFamily="18" charset="0"/>
                <a:ea typeface="宋体" charset="-122"/>
                <a:sym typeface="Symbol" pitchFamily="18" charset="2"/>
              </a:rPr>
              <a:t>0</a:t>
            </a:r>
            <a:endParaRPr lang="en-GB" altLang="zh-CN" sz="2400" smtClean="0">
              <a:solidFill>
                <a:srgbClr val="000000"/>
              </a:solidFill>
              <a:latin typeface="Times New Roman" pitchFamily="18" charset="0"/>
              <a:ea typeface="宋体" charset="-122"/>
              <a:sym typeface="Symbol" pitchFamily="18" charset="2"/>
            </a:endParaRPr>
          </a:p>
        </p:txBody>
      </p:sp>
      <p:sp>
        <p:nvSpPr>
          <p:cNvPr id="6154" name="Text Box 10"/>
          <p:cNvSpPr txBox="1">
            <a:spLocks noChangeArrowheads="1"/>
          </p:cNvSpPr>
          <p:nvPr/>
        </p:nvSpPr>
        <p:spPr bwMode="auto">
          <a:xfrm>
            <a:off x="1403350" y="4340225"/>
            <a:ext cx="2751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r>
              <a:rPr lang="zh-CN" altLang="en-GB" sz="2400" smtClean="0">
                <a:solidFill>
                  <a:srgbClr val="000000"/>
                </a:solidFill>
                <a:latin typeface="Times New Roman" pitchFamily="18" charset="0"/>
                <a:ea typeface="宋体" charset="-122"/>
                <a:sym typeface="Symbol" pitchFamily="18" charset="2"/>
              </a:rPr>
              <a:t></a:t>
            </a:r>
            <a:r>
              <a:rPr lang="en-GB" altLang="zh-CN" sz="2400" baseline="30000" smtClean="0">
                <a:solidFill>
                  <a:srgbClr val="000000"/>
                </a:solidFill>
                <a:latin typeface="Times New Roman" pitchFamily="18" charset="0"/>
                <a:ea typeface="宋体" charset="-122"/>
                <a:sym typeface="Symbol" pitchFamily="18" charset="2"/>
              </a:rPr>
              <a:t>0</a:t>
            </a:r>
            <a:r>
              <a:rPr lang="en-GB" altLang="zh-CN" sz="2400" smtClean="0">
                <a:solidFill>
                  <a:srgbClr val="000000"/>
                </a:solidFill>
                <a:latin typeface="Times New Roman" pitchFamily="18" charset="0"/>
                <a:ea typeface="宋体" charset="-122"/>
                <a:sym typeface="Symbol" pitchFamily="18" charset="2"/>
              </a:rPr>
              <a:t>, </a:t>
            </a:r>
            <a:r>
              <a:rPr lang="en-GB" altLang="zh-CN" sz="2400" smtClean="0">
                <a:solidFill>
                  <a:srgbClr val="FF0000"/>
                </a:solidFill>
                <a:latin typeface="Times New Roman" pitchFamily="18" charset="0"/>
                <a:ea typeface="宋体" charset="-122"/>
                <a:sym typeface="Symbol" pitchFamily="18" charset="2"/>
              </a:rPr>
              <a:t>(1295), (1475)</a:t>
            </a:r>
          </a:p>
        </p:txBody>
      </p:sp>
      <p:sp>
        <p:nvSpPr>
          <p:cNvPr id="6155" name="AutoShape 11"/>
          <p:cNvSpPr>
            <a:spLocks noChangeArrowheads="1"/>
          </p:cNvSpPr>
          <p:nvPr/>
        </p:nvSpPr>
        <p:spPr bwMode="auto">
          <a:xfrm>
            <a:off x="601663" y="3962400"/>
            <a:ext cx="228600" cy="228600"/>
          </a:xfrm>
          <a:prstGeom prst="flowChartConnector">
            <a:avLst/>
          </a:prstGeom>
          <a:solidFill>
            <a:schemeClr val="accent1"/>
          </a:solidFill>
          <a:ln w="9525">
            <a:solidFill>
              <a:schemeClr val="tx1"/>
            </a:solidFill>
            <a:round/>
            <a:headEnd/>
            <a:tailEnd/>
          </a:ln>
          <a:effectLst>
            <a:outerShdw dist="107763" dir="2700000" algn="ctr" rotWithShape="0">
              <a:schemeClr val="bg2"/>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zh-CN" altLang="en-US" sz="1800" b="1" smtClean="0">
              <a:solidFill>
                <a:srgbClr val="000000"/>
              </a:solidFill>
              <a:ea typeface="宋体" charset="-122"/>
            </a:endParaRPr>
          </a:p>
        </p:txBody>
      </p:sp>
      <p:sp>
        <p:nvSpPr>
          <p:cNvPr id="6156" name="AutoShape 12"/>
          <p:cNvSpPr>
            <a:spLocks noChangeArrowheads="1"/>
          </p:cNvSpPr>
          <p:nvPr/>
        </p:nvSpPr>
        <p:spPr bwMode="auto">
          <a:xfrm>
            <a:off x="1516063" y="5638800"/>
            <a:ext cx="228600" cy="228600"/>
          </a:xfrm>
          <a:prstGeom prst="flowChartConnector">
            <a:avLst/>
          </a:prstGeom>
          <a:solidFill>
            <a:schemeClr val="accent1"/>
          </a:solidFill>
          <a:ln w="9525">
            <a:solidFill>
              <a:schemeClr val="tx1"/>
            </a:solidFill>
            <a:round/>
            <a:headEnd/>
            <a:tailEnd/>
          </a:ln>
          <a:effectLst>
            <a:outerShdw dist="107763" dir="2700000" algn="ctr" rotWithShape="0">
              <a:schemeClr val="bg2"/>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zh-CN" altLang="en-US" sz="1800" b="1" smtClean="0">
              <a:solidFill>
                <a:srgbClr val="000000"/>
              </a:solidFill>
              <a:ea typeface="宋体" charset="-122"/>
            </a:endParaRPr>
          </a:p>
        </p:txBody>
      </p:sp>
      <p:sp>
        <p:nvSpPr>
          <p:cNvPr id="6157" name="AutoShape 13"/>
          <p:cNvSpPr>
            <a:spLocks noChangeArrowheads="1"/>
          </p:cNvSpPr>
          <p:nvPr/>
        </p:nvSpPr>
        <p:spPr bwMode="auto">
          <a:xfrm>
            <a:off x="3573463" y="5638800"/>
            <a:ext cx="228600" cy="228600"/>
          </a:xfrm>
          <a:prstGeom prst="flowChartConnector">
            <a:avLst/>
          </a:prstGeom>
          <a:solidFill>
            <a:schemeClr val="accent1"/>
          </a:solidFill>
          <a:ln w="9525">
            <a:solidFill>
              <a:schemeClr val="tx1"/>
            </a:solidFill>
            <a:round/>
            <a:headEnd/>
            <a:tailEnd/>
          </a:ln>
          <a:effectLst>
            <a:outerShdw dist="107763" dir="2700000" algn="ctr" rotWithShape="0">
              <a:schemeClr val="bg2"/>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zh-CN" altLang="en-US" sz="1800" b="1" smtClean="0">
              <a:solidFill>
                <a:srgbClr val="000000"/>
              </a:solidFill>
              <a:ea typeface="宋体" charset="-122"/>
            </a:endParaRPr>
          </a:p>
        </p:txBody>
      </p:sp>
      <p:sp>
        <p:nvSpPr>
          <p:cNvPr id="6158" name="AutoShape 14"/>
          <p:cNvSpPr>
            <a:spLocks noChangeArrowheads="1"/>
          </p:cNvSpPr>
          <p:nvPr/>
        </p:nvSpPr>
        <p:spPr bwMode="auto">
          <a:xfrm>
            <a:off x="1592263" y="2209800"/>
            <a:ext cx="228600" cy="228600"/>
          </a:xfrm>
          <a:prstGeom prst="flowChartConnector">
            <a:avLst/>
          </a:prstGeom>
          <a:solidFill>
            <a:schemeClr val="accent1"/>
          </a:solidFill>
          <a:ln w="9525">
            <a:solidFill>
              <a:schemeClr val="tx1"/>
            </a:solidFill>
            <a:round/>
            <a:headEnd/>
            <a:tailEnd/>
          </a:ln>
          <a:effectLst>
            <a:outerShdw dist="107763" dir="2700000" algn="ctr" rotWithShape="0">
              <a:schemeClr val="bg2"/>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zh-CN" altLang="en-US" sz="1800" b="1" smtClean="0">
              <a:solidFill>
                <a:srgbClr val="000000"/>
              </a:solidFill>
              <a:ea typeface="宋体" charset="-122"/>
            </a:endParaRPr>
          </a:p>
        </p:txBody>
      </p:sp>
      <p:sp>
        <p:nvSpPr>
          <p:cNvPr id="6159" name="AutoShape 15"/>
          <p:cNvSpPr>
            <a:spLocks noChangeArrowheads="1"/>
          </p:cNvSpPr>
          <p:nvPr/>
        </p:nvSpPr>
        <p:spPr bwMode="auto">
          <a:xfrm>
            <a:off x="2506663" y="3962400"/>
            <a:ext cx="228600" cy="228600"/>
          </a:xfrm>
          <a:prstGeom prst="flowChartConnector">
            <a:avLst/>
          </a:prstGeom>
          <a:solidFill>
            <a:schemeClr val="accent1"/>
          </a:solidFill>
          <a:ln w="9525">
            <a:solidFill>
              <a:schemeClr val="tx1"/>
            </a:solidFill>
            <a:round/>
            <a:headEnd/>
            <a:tailEnd/>
          </a:ln>
          <a:effectLst>
            <a:outerShdw dist="107763" dir="2700000" algn="ctr" rotWithShape="0">
              <a:schemeClr val="bg2"/>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zh-CN" altLang="en-US" sz="1800" b="1" smtClean="0">
              <a:solidFill>
                <a:srgbClr val="000000"/>
              </a:solidFill>
              <a:ea typeface="宋体" charset="-122"/>
            </a:endParaRPr>
          </a:p>
        </p:txBody>
      </p:sp>
      <p:sp>
        <p:nvSpPr>
          <p:cNvPr id="6160" name="AutoShape 16"/>
          <p:cNvSpPr>
            <a:spLocks noChangeArrowheads="1"/>
          </p:cNvSpPr>
          <p:nvPr/>
        </p:nvSpPr>
        <p:spPr bwMode="auto">
          <a:xfrm>
            <a:off x="2735263" y="3962400"/>
            <a:ext cx="228600" cy="228600"/>
          </a:xfrm>
          <a:prstGeom prst="flowChartConnector">
            <a:avLst/>
          </a:prstGeom>
          <a:solidFill>
            <a:schemeClr val="accent2"/>
          </a:solidFill>
          <a:ln w="9525">
            <a:solidFill>
              <a:schemeClr val="tx1"/>
            </a:solidFill>
            <a:round/>
            <a:headEnd/>
            <a:tailEnd/>
          </a:ln>
          <a:effectLst>
            <a:outerShdw dist="107763" dir="2700000" algn="ctr" rotWithShape="0">
              <a:schemeClr val="bg2"/>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zh-CN" altLang="en-US" sz="1800" b="1" smtClean="0">
              <a:solidFill>
                <a:srgbClr val="000000"/>
              </a:solidFill>
              <a:ea typeface="宋体" charset="-122"/>
            </a:endParaRPr>
          </a:p>
        </p:txBody>
      </p:sp>
      <p:sp>
        <p:nvSpPr>
          <p:cNvPr id="6161" name="AutoShape 17"/>
          <p:cNvSpPr>
            <a:spLocks noChangeArrowheads="1"/>
          </p:cNvSpPr>
          <p:nvPr/>
        </p:nvSpPr>
        <p:spPr bwMode="auto">
          <a:xfrm>
            <a:off x="3573463" y="2209800"/>
            <a:ext cx="228600" cy="228600"/>
          </a:xfrm>
          <a:prstGeom prst="flowChartConnector">
            <a:avLst/>
          </a:prstGeom>
          <a:solidFill>
            <a:schemeClr val="accent1"/>
          </a:solidFill>
          <a:ln w="9525">
            <a:solidFill>
              <a:schemeClr val="tx1"/>
            </a:solidFill>
            <a:round/>
            <a:headEnd/>
            <a:tailEnd/>
          </a:ln>
          <a:effectLst>
            <a:outerShdw dist="107763" dir="2700000" algn="ctr" rotWithShape="0">
              <a:schemeClr val="bg2"/>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zh-CN" altLang="en-US" sz="1800" b="1" smtClean="0">
              <a:solidFill>
                <a:srgbClr val="000000"/>
              </a:solidFill>
              <a:ea typeface="宋体" charset="-122"/>
            </a:endParaRPr>
          </a:p>
        </p:txBody>
      </p:sp>
      <p:sp>
        <p:nvSpPr>
          <p:cNvPr id="6162" name="AutoShape 18"/>
          <p:cNvSpPr>
            <a:spLocks noChangeArrowheads="1"/>
          </p:cNvSpPr>
          <p:nvPr/>
        </p:nvSpPr>
        <p:spPr bwMode="auto">
          <a:xfrm>
            <a:off x="4564063" y="3962400"/>
            <a:ext cx="228600" cy="228600"/>
          </a:xfrm>
          <a:prstGeom prst="flowChartConnector">
            <a:avLst/>
          </a:prstGeom>
          <a:solidFill>
            <a:schemeClr val="accent1"/>
          </a:solidFill>
          <a:ln w="9525">
            <a:solidFill>
              <a:schemeClr val="tx1"/>
            </a:solidFill>
            <a:round/>
            <a:headEnd/>
            <a:tailEnd/>
          </a:ln>
          <a:effectLst>
            <a:outerShdw dist="107763" dir="2700000" algn="ctr" rotWithShape="0">
              <a:schemeClr val="bg2"/>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zh-CN" altLang="en-US" sz="1800" b="1" smtClean="0">
              <a:solidFill>
                <a:srgbClr val="000000"/>
              </a:solidFill>
              <a:ea typeface="宋体" charset="-122"/>
            </a:endParaRPr>
          </a:p>
        </p:txBody>
      </p:sp>
      <p:sp>
        <p:nvSpPr>
          <p:cNvPr id="6163" name="Text Box 19"/>
          <p:cNvSpPr txBox="1">
            <a:spLocks noChangeArrowheads="1"/>
          </p:cNvSpPr>
          <p:nvPr/>
        </p:nvSpPr>
        <p:spPr bwMode="auto">
          <a:xfrm>
            <a:off x="3344863" y="1758950"/>
            <a:ext cx="1404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r>
              <a:rPr lang="en-GB" altLang="zh-CN" sz="2400" smtClean="0">
                <a:solidFill>
                  <a:srgbClr val="000000"/>
                </a:solidFill>
                <a:latin typeface="Times New Roman" pitchFamily="18" charset="0"/>
                <a:ea typeface="宋体" charset="-122"/>
                <a:sym typeface="Symbol" pitchFamily="18" charset="2"/>
              </a:rPr>
              <a:t>K</a:t>
            </a:r>
            <a:r>
              <a:rPr lang="en-GB" altLang="zh-CN" sz="2400" baseline="30000" smtClean="0">
                <a:solidFill>
                  <a:srgbClr val="000000"/>
                </a:solidFill>
                <a:latin typeface="Times New Roman" pitchFamily="18" charset="0"/>
                <a:ea typeface="宋体" charset="-122"/>
                <a:sym typeface="Symbol" pitchFamily="18" charset="2"/>
              </a:rPr>
              <a:t></a:t>
            </a:r>
            <a:r>
              <a:rPr lang="en-GB" altLang="zh-CN" sz="2400" smtClean="0">
                <a:solidFill>
                  <a:srgbClr val="000000"/>
                </a:solidFill>
                <a:latin typeface="Times New Roman" pitchFamily="18" charset="0"/>
                <a:ea typeface="宋体" charset="-122"/>
                <a:sym typeface="Symbol" pitchFamily="18" charset="2"/>
              </a:rPr>
              <a:t> (1460)</a:t>
            </a:r>
          </a:p>
        </p:txBody>
      </p:sp>
      <p:sp>
        <p:nvSpPr>
          <p:cNvPr id="6164" name="Text Box 20"/>
          <p:cNvSpPr txBox="1">
            <a:spLocks noChangeArrowheads="1"/>
          </p:cNvSpPr>
          <p:nvPr/>
        </p:nvSpPr>
        <p:spPr bwMode="auto">
          <a:xfrm>
            <a:off x="4859338" y="3500438"/>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r>
              <a:rPr lang="en-GB" altLang="zh-CN" sz="2400" b="1" smtClean="0">
                <a:solidFill>
                  <a:srgbClr val="000000"/>
                </a:solidFill>
                <a:latin typeface="Times New Roman" pitchFamily="18" charset="0"/>
                <a:ea typeface="宋体" charset="-122"/>
              </a:rPr>
              <a:t>I</a:t>
            </a:r>
            <a:r>
              <a:rPr lang="en-GB" altLang="zh-CN" sz="2400" b="1" baseline="-25000" smtClean="0">
                <a:solidFill>
                  <a:srgbClr val="000000"/>
                </a:solidFill>
                <a:latin typeface="Times New Roman" pitchFamily="18" charset="0"/>
                <a:ea typeface="宋体" charset="-122"/>
              </a:rPr>
              <a:t>3</a:t>
            </a:r>
            <a:endParaRPr lang="en-GB" altLang="zh-CN" sz="2400" smtClean="0">
              <a:solidFill>
                <a:srgbClr val="000000"/>
              </a:solidFill>
              <a:latin typeface="Times New Roman" pitchFamily="18" charset="0"/>
              <a:ea typeface="宋体" charset="-122"/>
            </a:endParaRPr>
          </a:p>
        </p:txBody>
      </p:sp>
      <p:sp>
        <p:nvSpPr>
          <p:cNvPr id="6165" name="Text Box 21"/>
          <p:cNvSpPr txBox="1">
            <a:spLocks noChangeArrowheads="1"/>
          </p:cNvSpPr>
          <p:nvPr/>
        </p:nvSpPr>
        <p:spPr bwMode="auto">
          <a:xfrm>
            <a:off x="2782888" y="5438775"/>
            <a:ext cx="503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r>
              <a:rPr lang="en-GB" altLang="zh-CN" sz="2400" smtClean="0">
                <a:solidFill>
                  <a:srgbClr val="A50021"/>
                </a:solidFill>
                <a:latin typeface="Times New Roman" pitchFamily="18" charset="0"/>
                <a:ea typeface="宋体" charset="-122"/>
                <a:sym typeface="Symbol" pitchFamily="18" charset="2"/>
              </a:rPr>
              <a:t>1</a:t>
            </a:r>
            <a:endParaRPr lang="en-GB" altLang="zh-CN" sz="2400" smtClean="0">
              <a:solidFill>
                <a:srgbClr val="000000"/>
              </a:solidFill>
              <a:latin typeface="Times New Roman" pitchFamily="18" charset="0"/>
              <a:ea typeface="宋体" charset="-122"/>
              <a:sym typeface="Symbol" pitchFamily="18" charset="2"/>
            </a:endParaRPr>
          </a:p>
        </p:txBody>
      </p:sp>
      <p:sp>
        <p:nvSpPr>
          <p:cNvPr id="6166" name="Text Box 22"/>
          <p:cNvSpPr txBox="1">
            <a:spLocks noChangeArrowheads="1"/>
          </p:cNvSpPr>
          <p:nvPr/>
        </p:nvSpPr>
        <p:spPr bwMode="auto">
          <a:xfrm>
            <a:off x="2728913" y="1982788"/>
            <a:ext cx="503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r>
              <a:rPr lang="zh-CN" altLang="en-GB" sz="2400" smtClean="0">
                <a:solidFill>
                  <a:srgbClr val="A50021"/>
                </a:solidFill>
                <a:latin typeface="Times New Roman" pitchFamily="18" charset="0"/>
                <a:ea typeface="宋体" charset="-122"/>
                <a:sym typeface="Symbol" pitchFamily="18" charset="2"/>
              </a:rPr>
              <a:t></a:t>
            </a:r>
            <a:r>
              <a:rPr lang="en-GB" altLang="zh-CN" sz="2400" smtClean="0">
                <a:solidFill>
                  <a:srgbClr val="A50021"/>
                </a:solidFill>
                <a:latin typeface="Times New Roman" pitchFamily="18" charset="0"/>
                <a:ea typeface="宋体" charset="-122"/>
                <a:sym typeface="Symbol" pitchFamily="18" charset="2"/>
              </a:rPr>
              <a:t>1</a:t>
            </a:r>
            <a:endParaRPr lang="en-GB" altLang="zh-CN" sz="2400" smtClean="0">
              <a:solidFill>
                <a:srgbClr val="000000"/>
              </a:solidFill>
              <a:latin typeface="Times New Roman" pitchFamily="18" charset="0"/>
              <a:ea typeface="宋体" charset="-122"/>
            </a:endParaRPr>
          </a:p>
        </p:txBody>
      </p:sp>
      <p:sp>
        <p:nvSpPr>
          <p:cNvPr id="6167" name="Text Box 23"/>
          <p:cNvSpPr txBox="1">
            <a:spLocks noChangeArrowheads="1"/>
          </p:cNvSpPr>
          <p:nvPr/>
        </p:nvSpPr>
        <p:spPr bwMode="auto">
          <a:xfrm>
            <a:off x="815975" y="3979863"/>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r>
              <a:rPr lang="en-GB" altLang="zh-CN" sz="2400" b="1" smtClean="0">
                <a:solidFill>
                  <a:srgbClr val="A50021"/>
                </a:solidFill>
                <a:latin typeface="Times New Roman" pitchFamily="18" charset="0"/>
                <a:ea typeface="宋体" charset="-122"/>
              </a:rPr>
              <a:t>–</a:t>
            </a:r>
            <a:r>
              <a:rPr lang="en-GB" altLang="zh-CN" sz="2400" smtClean="0">
                <a:solidFill>
                  <a:srgbClr val="A50021"/>
                </a:solidFill>
                <a:latin typeface="Times New Roman" pitchFamily="18" charset="0"/>
                <a:ea typeface="宋体" charset="-122"/>
              </a:rPr>
              <a:t>1</a:t>
            </a:r>
            <a:endParaRPr lang="en-GB" altLang="zh-CN" sz="2400" smtClean="0">
              <a:solidFill>
                <a:srgbClr val="000000"/>
              </a:solidFill>
              <a:latin typeface="Times New Roman" pitchFamily="18" charset="0"/>
              <a:ea typeface="宋体" charset="-122"/>
            </a:endParaRPr>
          </a:p>
        </p:txBody>
      </p:sp>
      <p:sp>
        <p:nvSpPr>
          <p:cNvPr id="6168" name="Text Box 24"/>
          <p:cNvSpPr txBox="1">
            <a:spLocks noChangeArrowheads="1"/>
          </p:cNvSpPr>
          <p:nvPr/>
        </p:nvSpPr>
        <p:spPr bwMode="auto">
          <a:xfrm>
            <a:off x="4151313" y="3998913"/>
            <a:ext cx="503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r>
              <a:rPr lang="en-GB" altLang="zh-CN" sz="2400" smtClean="0">
                <a:solidFill>
                  <a:srgbClr val="A50021"/>
                </a:solidFill>
                <a:latin typeface="Times New Roman" pitchFamily="18" charset="0"/>
                <a:ea typeface="宋体" charset="-122"/>
                <a:sym typeface="Symbol" pitchFamily="18" charset="2"/>
              </a:rPr>
              <a:t></a:t>
            </a:r>
            <a:r>
              <a:rPr lang="en-GB" altLang="zh-CN" sz="2400" smtClean="0">
                <a:solidFill>
                  <a:srgbClr val="A50021"/>
                </a:solidFill>
                <a:latin typeface="Times New Roman" pitchFamily="18" charset="0"/>
                <a:ea typeface="宋体" charset="-122"/>
              </a:rPr>
              <a:t>1</a:t>
            </a:r>
            <a:endParaRPr lang="en-GB" altLang="zh-CN" sz="2400" smtClean="0">
              <a:solidFill>
                <a:srgbClr val="000000"/>
              </a:solidFill>
              <a:latin typeface="Times New Roman" pitchFamily="18" charset="0"/>
              <a:ea typeface="宋体" charset="-122"/>
            </a:endParaRPr>
          </a:p>
        </p:txBody>
      </p:sp>
      <p:sp>
        <p:nvSpPr>
          <p:cNvPr id="6169" name="AutoShape 25"/>
          <p:cNvSpPr>
            <a:spLocks noChangeArrowheads="1"/>
          </p:cNvSpPr>
          <p:nvPr/>
        </p:nvSpPr>
        <p:spPr bwMode="auto">
          <a:xfrm>
            <a:off x="2655888" y="4137025"/>
            <a:ext cx="228600" cy="228600"/>
          </a:xfrm>
          <a:prstGeom prst="flowChartConnector">
            <a:avLst/>
          </a:prstGeom>
          <a:solidFill>
            <a:srgbClr val="FF0000"/>
          </a:solidFill>
          <a:ln w="9525">
            <a:solidFill>
              <a:schemeClr val="tx1"/>
            </a:solidFill>
            <a:round/>
            <a:headEnd/>
            <a:tailEnd/>
          </a:ln>
          <a:effectLst>
            <a:outerShdw dist="107763" dir="2700000" algn="ctr" rotWithShape="0">
              <a:schemeClr val="bg2"/>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zh-CN" altLang="en-US" sz="1800" b="1" smtClean="0">
              <a:solidFill>
                <a:srgbClr val="000000"/>
              </a:solidFill>
              <a:ea typeface="宋体" charset="-122"/>
            </a:endParaRPr>
          </a:p>
        </p:txBody>
      </p:sp>
      <p:sp>
        <p:nvSpPr>
          <p:cNvPr id="6170" name="Text Box 26"/>
          <p:cNvSpPr txBox="1">
            <a:spLocks noChangeArrowheads="1"/>
          </p:cNvSpPr>
          <p:nvPr/>
        </p:nvSpPr>
        <p:spPr bwMode="auto">
          <a:xfrm>
            <a:off x="4468813" y="4267200"/>
            <a:ext cx="1687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r>
              <a:rPr lang="zh-CN" altLang="en-GB" sz="2400" smtClean="0">
                <a:solidFill>
                  <a:srgbClr val="000000"/>
                </a:solidFill>
                <a:latin typeface="Times New Roman" pitchFamily="18" charset="0"/>
                <a:ea typeface="宋体" charset="-122"/>
                <a:sym typeface="Symbol" pitchFamily="18" charset="2"/>
              </a:rPr>
              <a:t> </a:t>
            </a:r>
            <a:r>
              <a:rPr lang="en-GB" altLang="zh-CN" sz="2400" baseline="30000" smtClean="0">
                <a:solidFill>
                  <a:srgbClr val="000000"/>
                </a:solidFill>
                <a:latin typeface="Times New Roman" pitchFamily="18" charset="0"/>
                <a:ea typeface="宋体" charset="-122"/>
                <a:sym typeface="Symbol" pitchFamily="18" charset="2"/>
              </a:rPr>
              <a:t>+</a:t>
            </a:r>
            <a:r>
              <a:rPr lang="en-GB" altLang="zh-CN" sz="2400" smtClean="0">
                <a:solidFill>
                  <a:srgbClr val="000000"/>
                </a:solidFill>
                <a:latin typeface="Times New Roman" pitchFamily="18" charset="0"/>
                <a:ea typeface="宋体" charset="-122"/>
                <a:sym typeface="Symbol" pitchFamily="18" charset="2"/>
              </a:rPr>
              <a:t>(1300)</a:t>
            </a:r>
          </a:p>
        </p:txBody>
      </p:sp>
      <p:sp>
        <p:nvSpPr>
          <p:cNvPr id="6171" name="Text Box 27"/>
          <p:cNvSpPr txBox="1">
            <a:spLocks noChangeArrowheads="1"/>
          </p:cNvSpPr>
          <p:nvPr/>
        </p:nvSpPr>
        <p:spPr bwMode="auto">
          <a:xfrm>
            <a:off x="684213" y="333375"/>
            <a:ext cx="7632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2400" b="1" smtClean="0">
                <a:solidFill>
                  <a:srgbClr val="333399"/>
                </a:solidFill>
                <a:latin typeface="Calibri" pitchFamily="34" charset="0"/>
                <a:ea typeface="宋体" charset="-122"/>
              </a:rPr>
              <a:t>The </a:t>
            </a:r>
            <a:r>
              <a:rPr lang="en-US" altLang="zh-CN" sz="2400" b="1" smtClean="0">
                <a:solidFill>
                  <a:srgbClr val="FF0000"/>
                </a:solidFill>
                <a:latin typeface="Calibri" pitchFamily="34" charset="0"/>
                <a:ea typeface="宋体" charset="-122"/>
              </a:rPr>
              <a:t>nonet</a:t>
            </a:r>
            <a:r>
              <a:rPr lang="en-US" altLang="zh-CN" sz="2400" b="1" smtClean="0">
                <a:solidFill>
                  <a:srgbClr val="333399"/>
                </a:solidFill>
                <a:latin typeface="Calibri" pitchFamily="34" charset="0"/>
                <a:ea typeface="宋体" charset="-122"/>
              </a:rPr>
              <a:t> structure repeats itself in the radial excitations in the </a:t>
            </a:r>
            <a:r>
              <a:rPr lang="en-US" altLang="zh-CN" sz="2400" b="1" smtClean="0">
                <a:solidFill>
                  <a:srgbClr val="333399"/>
                </a:solidFill>
                <a:latin typeface="Calibri" pitchFamily="34" charset="0"/>
                <a:ea typeface="宋体" charset="-122"/>
                <a:sym typeface="Symbol" pitchFamily="18" charset="2"/>
              </a:rPr>
              <a:t></a:t>
            </a:r>
            <a:r>
              <a:rPr lang="en-US" altLang="zh-CN" sz="2400" b="1" i="1" smtClean="0">
                <a:solidFill>
                  <a:srgbClr val="333399"/>
                </a:solidFill>
                <a:latin typeface="Calibri" pitchFamily="34" charset="0"/>
                <a:ea typeface="宋体" charset="-122"/>
                <a:sym typeface="Symbol" pitchFamily="18" charset="2"/>
              </a:rPr>
              <a:t>qq</a:t>
            </a:r>
            <a:r>
              <a:rPr lang="en-US" altLang="zh-CN" sz="2400" b="1" smtClean="0">
                <a:solidFill>
                  <a:srgbClr val="333399"/>
                </a:solidFill>
                <a:latin typeface="Calibri" pitchFamily="34" charset="0"/>
                <a:ea typeface="宋体" charset="-122"/>
                <a:sym typeface="Symbol" pitchFamily="18" charset="2"/>
              </a:rPr>
              <a:t> meson scenario</a:t>
            </a:r>
            <a:r>
              <a:rPr lang="en-US" altLang="zh-CN" sz="2400" b="1" smtClean="0">
                <a:solidFill>
                  <a:srgbClr val="333399"/>
                </a:solidFill>
                <a:latin typeface="Calibri" pitchFamily="34" charset="0"/>
                <a:ea typeface="宋体" charset="-122"/>
              </a:rPr>
              <a:t>.</a:t>
            </a:r>
          </a:p>
        </p:txBody>
      </p:sp>
      <p:sp>
        <p:nvSpPr>
          <p:cNvPr id="6173" name="Text Box 29"/>
          <p:cNvSpPr txBox="1">
            <a:spLocks noChangeArrowheads="1"/>
          </p:cNvSpPr>
          <p:nvPr/>
        </p:nvSpPr>
        <p:spPr bwMode="auto">
          <a:xfrm>
            <a:off x="1619250" y="3089275"/>
            <a:ext cx="2317750" cy="3667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1800" b="1" smtClean="0">
                <a:solidFill>
                  <a:srgbClr val="0000FF"/>
                </a:solidFill>
                <a:ea typeface="宋体" charset="-122"/>
              </a:rPr>
              <a:t>1st radial excitation</a:t>
            </a:r>
          </a:p>
        </p:txBody>
      </p:sp>
      <p:sp>
        <p:nvSpPr>
          <p:cNvPr id="30" name="Text Box 5"/>
          <p:cNvSpPr txBox="1">
            <a:spLocks noChangeArrowheads="1"/>
          </p:cNvSpPr>
          <p:nvPr/>
        </p:nvSpPr>
        <p:spPr bwMode="auto">
          <a:xfrm>
            <a:off x="5822488" y="1783959"/>
            <a:ext cx="331306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zh-CN" sz="2400" dirty="0">
                <a:solidFill>
                  <a:schemeClr val="accent2"/>
                </a:solidFill>
                <a:latin typeface="Calibri" pitchFamily="34" charset="0"/>
                <a:ea typeface="宋体" charset="-122"/>
              </a:rPr>
              <a:t> The abundance of 0</a:t>
            </a:r>
            <a:r>
              <a:rPr lang="en-US" altLang="zh-CN" sz="2400" baseline="30000" dirty="0">
                <a:solidFill>
                  <a:schemeClr val="accent2"/>
                </a:solidFill>
                <a:latin typeface="Calibri" pitchFamily="34" charset="0"/>
                <a:ea typeface="宋体" charset="-122"/>
                <a:sym typeface="Symbol" pitchFamily="18" charset="2"/>
              </a:rPr>
              <a:t></a:t>
            </a:r>
            <a:r>
              <a:rPr lang="en-US" altLang="zh-CN" sz="2400" dirty="0">
                <a:solidFill>
                  <a:schemeClr val="accent2"/>
                </a:solidFill>
                <a:latin typeface="Calibri" pitchFamily="34" charset="0"/>
                <a:ea typeface="宋体" charset="-122"/>
                <a:sym typeface="Symbol" pitchFamily="18" charset="2"/>
              </a:rPr>
              <a:t> (I=0) states implies a </a:t>
            </a:r>
            <a:r>
              <a:rPr lang="en-US" altLang="zh-CN" sz="2400" dirty="0" err="1">
                <a:solidFill>
                  <a:schemeClr val="accent2"/>
                </a:solidFill>
                <a:latin typeface="Calibri" pitchFamily="34" charset="0"/>
                <a:ea typeface="宋体" charset="-122"/>
                <a:sym typeface="Symbol" pitchFamily="18" charset="2"/>
              </a:rPr>
              <a:t>glueball</a:t>
            </a:r>
            <a:r>
              <a:rPr lang="en-US" altLang="zh-CN" sz="2400" dirty="0">
                <a:solidFill>
                  <a:schemeClr val="accent2"/>
                </a:solidFill>
                <a:latin typeface="Calibri" pitchFamily="34" charset="0"/>
                <a:ea typeface="宋体" charset="-122"/>
                <a:sym typeface="Symbol" pitchFamily="18" charset="2"/>
              </a:rPr>
              <a:t> candidate? </a:t>
            </a:r>
          </a:p>
          <a:p>
            <a:pPr eaLnBrk="1" hangingPunct="1">
              <a:spcBef>
                <a:spcPct val="0"/>
              </a:spcBef>
              <a:buFontTx/>
              <a:buNone/>
            </a:pPr>
            <a:endParaRPr lang="en-US" altLang="zh-CN" sz="2400" dirty="0">
              <a:solidFill>
                <a:schemeClr val="accent2"/>
              </a:solidFill>
              <a:latin typeface="Calibri" pitchFamily="34" charset="0"/>
              <a:ea typeface="宋体" charset="-122"/>
              <a:sym typeface="Symbol" pitchFamily="18" charset="2"/>
            </a:endParaRPr>
          </a:p>
          <a:p>
            <a:pPr eaLnBrk="1" hangingPunct="1">
              <a:spcBef>
                <a:spcPct val="0"/>
              </a:spcBef>
              <a:buFontTx/>
              <a:buNone/>
            </a:pPr>
            <a:r>
              <a:rPr lang="en-US" altLang="zh-CN" sz="2000" dirty="0">
                <a:solidFill>
                  <a:schemeClr val="accent2"/>
                </a:solidFill>
                <a:latin typeface="Calibri" pitchFamily="34" charset="0"/>
                <a:ea typeface="宋体" charset="-122"/>
                <a:sym typeface="Symbol" pitchFamily="18" charset="2"/>
              </a:rPr>
              <a:t>Positive: Flux tube model favors </a:t>
            </a:r>
            <a:r>
              <a:rPr lang="en-US" altLang="zh-CN" sz="2400" dirty="0">
                <a:solidFill>
                  <a:srgbClr val="FF0000"/>
                </a:solidFill>
                <a:latin typeface="Calibri" pitchFamily="34" charset="0"/>
                <a:ea typeface="宋体" charset="-122"/>
                <a:sym typeface="Symbol" pitchFamily="18" charset="2"/>
              </a:rPr>
              <a:t>M</a:t>
            </a:r>
            <a:r>
              <a:rPr lang="en-US" altLang="zh-CN" sz="2400" baseline="-25000" dirty="0">
                <a:solidFill>
                  <a:srgbClr val="FF0000"/>
                </a:solidFill>
                <a:latin typeface="Calibri" pitchFamily="34" charset="0"/>
                <a:ea typeface="宋体" charset="-122"/>
                <a:sym typeface="Symbol" pitchFamily="18" charset="2"/>
              </a:rPr>
              <a:t>G</a:t>
            </a:r>
            <a:r>
              <a:rPr lang="en-US" altLang="zh-CN" sz="2400" dirty="0">
                <a:solidFill>
                  <a:srgbClr val="FF0000"/>
                </a:solidFill>
                <a:latin typeface="Calibri" pitchFamily="34" charset="0"/>
                <a:ea typeface="宋体" charset="-122"/>
                <a:sym typeface="Symbol" pitchFamily="18" charset="2"/>
              </a:rPr>
              <a:t> 1.4 </a:t>
            </a:r>
            <a:r>
              <a:rPr lang="en-US" altLang="zh-CN" sz="2400" dirty="0" err="1">
                <a:solidFill>
                  <a:srgbClr val="FF0000"/>
                </a:solidFill>
                <a:latin typeface="Calibri" pitchFamily="34" charset="0"/>
                <a:ea typeface="宋体" charset="-122"/>
                <a:sym typeface="Symbol" pitchFamily="18" charset="2"/>
              </a:rPr>
              <a:t>GeV</a:t>
            </a:r>
            <a:endParaRPr lang="en-US" altLang="zh-CN" sz="2400" dirty="0">
              <a:solidFill>
                <a:srgbClr val="FF0000"/>
              </a:solidFill>
              <a:latin typeface="Calibri" pitchFamily="34" charset="0"/>
              <a:ea typeface="宋体" charset="-122"/>
              <a:sym typeface="Symbol" pitchFamily="18" charset="2"/>
            </a:endParaRPr>
          </a:p>
          <a:p>
            <a:pPr eaLnBrk="1" hangingPunct="1">
              <a:spcBef>
                <a:spcPct val="0"/>
              </a:spcBef>
              <a:buFontTx/>
              <a:buNone/>
            </a:pPr>
            <a:endParaRPr lang="en-US" altLang="zh-CN" sz="2000" dirty="0" smtClean="0">
              <a:solidFill>
                <a:schemeClr val="accent2"/>
              </a:solidFill>
              <a:latin typeface="Calibri" pitchFamily="34" charset="0"/>
              <a:ea typeface="宋体" charset="-122"/>
              <a:sym typeface="Symbol" pitchFamily="18" charset="2"/>
            </a:endParaRPr>
          </a:p>
          <a:p>
            <a:pPr eaLnBrk="1" hangingPunct="1">
              <a:spcBef>
                <a:spcPct val="0"/>
              </a:spcBef>
              <a:buFontTx/>
              <a:buNone/>
            </a:pPr>
            <a:r>
              <a:rPr lang="en-US" altLang="zh-CN" sz="2000" dirty="0" smtClean="0">
                <a:solidFill>
                  <a:schemeClr val="accent2"/>
                </a:solidFill>
                <a:latin typeface="Calibri" pitchFamily="34" charset="0"/>
                <a:ea typeface="宋体" charset="-122"/>
                <a:sym typeface="Symbol" pitchFamily="18" charset="2"/>
              </a:rPr>
              <a:t>Caveat</a:t>
            </a:r>
            <a:r>
              <a:rPr lang="en-US" altLang="zh-CN" sz="2000" dirty="0">
                <a:solidFill>
                  <a:schemeClr val="accent2"/>
                </a:solidFill>
                <a:latin typeface="Calibri" pitchFamily="34" charset="0"/>
                <a:ea typeface="宋体" charset="-122"/>
                <a:sym typeface="Symbol" pitchFamily="18" charset="2"/>
              </a:rPr>
              <a:t>: LQCD (quenched) favors </a:t>
            </a:r>
            <a:r>
              <a:rPr lang="en-US" altLang="zh-CN" sz="2400" dirty="0">
                <a:solidFill>
                  <a:srgbClr val="006600"/>
                </a:solidFill>
                <a:latin typeface="Calibri" pitchFamily="34" charset="0"/>
                <a:ea typeface="宋体" charset="-122"/>
                <a:sym typeface="Symbol" pitchFamily="18" charset="2"/>
              </a:rPr>
              <a:t>M</a:t>
            </a:r>
            <a:r>
              <a:rPr lang="en-US" altLang="zh-CN" sz="2400" baseline="-25000" dirty="0">
                <a:solidFill>
                  <a:srgbClr val="006600"/>
                </a:solidFill>
                <a:latin typeface="Calibri" pitchFamily="34" charset="0"/>
                <a:ea typeface="宋体" charset="-122"/>
                <a:sym typeface="Symbol" pitchFamily="18" charset="2"/>
              </a:rPr>
              <a:t>G</a:t>
            </a:r>
            <a:r>
              <a:rPr lang="en-US" altLang="zh-CN" sz="2400" dirty="0">
                <a:solidFill>
                  <a:srgbClr val="006600"/>
                </a:solidFill>
                <a:latin typeface="Calibri" pitchFamily="34" charset="0"/>
                <a:ea typeface="宋体" charset="-122"/>
                <a:sym typeface="Symbol" pitchFamily="18" charset="2"/>
              </a:rPr>
              <a:t> 2.4 </a:t>
            </a:r>
            <a:r>
              <a:rPr lang="en-US" altLang="zh-CN" sz="2400" dirty="0" err="1">
                <a:solidFill>
                  <a:srgbClr val="006600"/>
                </a:solidFill>
                <a:latin typeface="Calibri" pitchFamily="34" charset="0"/>
                <a:ea typeface="宋体" charset="-122"/>
                <a:sym typeface="Symbol" pitchFamily="18" charset="2"/>
              </a:rPr>
              <a:t>GeV</a:t>
            </a:r>
            <a:endParaRPr lang="en-US" altLang="zh-CN" sz="2400" dirty="0">
              <a:solidFill>
                <a:srgbClr val="006600"/>
              </a:solidFill>
              <a:latin typeface="Calibri" pitchFamily="34" charset="0"/>
              <a:ea typeface="宋体" charset="-122"/>
              <a:sym typeface="Symbol" pitchFamily="18" charset="2"/>
            </a:endParaRPr>
          </a:p>
          <a:p>
            <a:pPr eaLnBrk="1" hangingPunct="1">
              <a:spcBef>
                <a:spcPct val="0"/>
              </a:spcBef>
              <a:buFontTx/>
              <a:buNone/>
            </a:pPr>
            <a:endParaRPr lang="en-US" altLang="zh-CN" sz="2000" dirty="0">
              <a:solidFill>
                <a:schemeClr val="accent2"/>
              </a:solidFill>
              <a:latin typeface="Calibri" pitchFamily="34" charset="0"/>
              <a:ea typeface="宋体" charset="-122"/>
              <a:sym typeface="Symbol" pitchFamily="18" charset="2"/>
            </a:endParaRPr>
          </a:p>
          <a:p>
            <a:pPr eaLnBrk="1" hangingPunct="1">
              <a:spcBef>
                <a:spcPct val="0"/>
              </a:spcBef>
              <a:buFontTx/>
              <a:buNone/>
            </a:pPr>
            <a:r>
              <a:rPr lang="en-US" altLang="zh-CN" sz="2400" dirty="0">
                <a:solidFill>
                  <a:srgbClr val="FF0000"/>
                </a:solidFill>
                <a:latin typeface="Calibri" pitchFamily="34" charset="0"/>
                <a:ea typeface="宋体" charset="-122"/>
                <a:sym typeface="Symbol" pitchFamily="18" charset="2"/>
              </a:rPr>
              <a:t>More problems arising from </a:t>
            </a:r>
            <a:r>
              <a:rPr lang="en-US" altLang="zh-CN" sz="2400" dirty="0" smtClean="0">
                <a:solidFill>
                  <a:srgbClr val="FF0000"/>
                </a:solidFill>
                <a:latin typeface="Calibri" pitchFamily="34" charset="0"/>
                <a:ea typeface="宋体" charset="-122"/>
                <a:sym typeface="Symbol" pitchFamily="18" charset="2"/>
              </a:rPr>
              <a:t>3 </a:t>
            </a:r>
            <a:r>
              <a:rPr lang="en-US" altLang="zh-CN" sz="2400" dirty="0" smtClean="0">
                <a:solidFill>
                  <a:srgbClr val="FF0000"/>
                </a:solidFill>
                <a:latin typeface="Calibri" pitchFamily="34" charset="0"/>
                <a:ea typeface="宋体" charset="-122"/>
                <a:sym typeface="Symbol"/>
              </a:rPr>
              <a:t></a:t>
            </a:r>
            <a:r>
              <a:rPr lang="en-US" altLang="zh-CN" sz="2400" dirty="0" smtClean="0">
                <a:solidFill>
                  <a:srgbClr val="FF0000"/>
                </a:solidFill>
                <a:latin typeface="Calibri" pitchFamily="34" charset="0"/>
                <a:ea typeface="宋体" charset="-122"/>
                <a:sym typeface="Symbol" pitchFamily="18" charset="2"/>
              </a:rPr>
              <a:t> </a:t>
            </a:r>
            <a:r>
              <a:rPr lang="en-US" altLang="zh-CN" sz="2400" dirty="0">
                <a:solidFill>
                  <a:srgbClr val="FF0000"/>
                </a:solidFill>
                <a:latin typeface="Calibri" pitchFamily="34" charset="0"/>
                <a:ea typeface="宋体" charset="-122"/>
                <a:sym typeface="Symbol" pitchFamily="18" charset="2"/>
              </a:rPr>
              <a:t>scenario!</a:t>
            </a:r>
          </a:p>
        </p:txBody>
      </p:sp>
    </p:spTree>
    <p:extLst>
      <p:ext uri="{BB962C8B-B14F-4D97-AF65-F5344CB8AC3E}">
        <p14:creationId xmlns:p14="http://schemas.microsoft.com/office/powerpoint/2010/main" val="1897696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3284984"/>
            <a:ext cx="6777731" cy="248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Freeform 5"/>
          <p:cNvSpPr>
            <a:spLocks/>
          </p:cNvSpPr>
          <p:nvPr/>
        </p:nvSpPr>
        <p:spPr bwMode="auto">
          <a:xfrm rot="-1960408">
            <a:off x="6224513" y="1726977"/>
            <a:ext cx="762000" cy="152400"/>
          </a:xfrm>
          <a:custGeom>
            <a:avLst/>
            <a:gdLst>
              <a:gd name="T0" fmla="*/ 0 w 576"/>
              <a:gd name="T1" fmla="*/ 2147483647 h 200"/>
              <a:gd name="T2" fmla="*/ 2147483647 w 576"/>
              <a:gd name="T3" fmla="*/ 2147483647 h 200"/>
              <a:gd name="T4" fmla="*/ 2147483647 w 576"/>
              <a:gd name="T5" fmla="*/ 2147483647 h 200"/>
              <a:gd name="T6" fmla="*/ 2147483647 w 576"/>
              <a:gd name="T7" fmla="*/ 2147483647 h 200"/>
              <a:gd name="T8" fmla="*/ 2147483647 w 576"/>
              <a:gd name="T9" fmla="*/ 2147483647 h 200"/>
              <a:gd name="T10" fmla="*/ 2147483647 w 576"/>
              <a:gd name="T11" fmla="*/ 2147483647 h 200"/>
              <a:gd name="T12" fmla="*/ 2147483647 w 576"/>
              <a:gd name="T13" fmla="*/ 2147483647 h 200"/>
              <a:gd name="T14" fmla="*/ 2147483647 w 576"/>
              <a:gd name="T15" fmla="*/ 2147483647 h 200"/>
              <a:gd name="T16" fmla="*/ 2147483647 w 576"/>
              <a:gd name="T17" fmla="*/ 2147483647 h 200"/>
              <a:gd name="T18" fmla="*/ 2147483647 w 576"/>
              <a:gd name="T19" fmla="*/ 2147483647 h 200"/>
              <a:gd name="T20" fmla="*/ 2147483647 w 576"/>
              <a:gd name="T21" fmla="*/ 2147483647 h 200"/>
              <a:gd name="T22" fmla="*/ 2147483647 w 576"/>
              <a:gd name="T23" fmla="*/ 2147483647 h 200"/>
              <a:gd name="T24" fmla="*/ 2147483647 w 576"/>
              <a:gd name="T25" fmla="*/ 2147483647 h 2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6" h="200">
                <a:moveTo>
                  <a:pt x="0" y="152"/>
                </a:moveTo>
                <a:cubicBezTo>
                  <a:pt x="16" y="76"/>
                  <a:pt x="32" y="0"/>
                  <a:pt x="48" y="8"/>
                </a:cubicBezTo>
                <a:cubicBezTo>
                  <a:pt x="64" y="16"/>
                  <a:pt x="80" y="200"/>
                  <a:pt x="96" y="200"/>
                </a:cubicBezTo>
                <a:cubicBezTo>
                  <a:pt x="112" y="200"/>
                  <a:pt x="128" y="8"/>
                  <a:pt x="144" y="8"/>
                </a:cubicBezTo>
                <a:cubicBezTo>
                  <a:pt x="160" y="8"/>
                  <a:pt x="176" y="200"/>
                  <a:pt x="192" y="200"/>
                </a:cubicBezTo>
                <a:cubicBezTo>
                  <a:pt x="208" y="200"/>
                  <a:pt x="224" y="8"/>
                  <a:pt x="240" y="8"/>
                </a:cubicBezTo>
                <a:cubicBezTo>
                  <a:pt x="256" y="8"/>
                  <a:pt x="272" y="200"/>
                  <a:pt x="288" y="200"/>
                </a:cubicBezTo>
                <a:cubicBezTo>
                  <a:pt x="304" y="200"/>
                  <a:pt x="320" y="8"/>
                  <a:pt x="336" y="8"/>
                </a:cubicBezTo>
                <a:cubicBezTo>
                  <a:pt x="352" y="8"/>
                  <a:pt x="368" y="200"/>
                  <a:pt x="384" y="200"/>
                </a:cubicBezTo>
                <a:cubicBezTo>
                  <a:pt x="400" y="200"/>
                  <a:pt x="416" y="8"/>
                  <a:pt x="432" y="8"/>
                </a:cubicBezTo>
                <a:cubicBezTo>
                  <a:pt x="448" y="8"/>
                  <a:pt x="464" y="200"/>
                  <a:pt x="480" y="200"/>
                </a:cubicBezTo>
                <a:cubicBezTo>
                  <a:pt x="496" y="200"/>
                  <a:pt x="512" y="8"/>
                  <a:pt x="528" y="8"/>
                </a:cubicBezTo>
                <a:cubicBezTo>
                  <a:pt x="544" y="8"/>
                  <a:pt x="560" y="104"/>
                  <a:pt x="576" y="200"/>
                </a:cubicBezTo>
              </a:path>
            </a:pathLst>
          </a:custGeom>
          <a:noFill/>
          <a:ln w="19050" cmpd="sng">
            <a:solidFill>
              <a:srgbClr val="FF3300"/>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b="1" smtClean="0">
              <a:solidFill>
                <a:srgbClr val="000000"/>
              </a:solidFill>
            </a:endParaRPr>
          </a:p>
        </p:txBody>
      </p:sp>
      <p:sp>
        <p:nvSpPr>
          <p:cNvPr id="17412" name="Line 6"/>
          <p:cNvSpPr>
            <a:spLocks noChangeShapeType="1"/>
          </p:cNvSpPr>
          <p:nvPr/>
        </p:nvSpPr>
        <p:spPr bwMode="auto">
          <a:xfrm flipV="1">
            <a:off x="5577185" y="2014314"/>
            <a:ext cx="628278"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sp>
        <p:nvSpPr>
          <p:cNvPr id="17413" name="Line 7"/>
          <p:cNvSpPr>
            <a:spLocks noChangeShapeType="1"/>
          </p:cNvSpPr>
          <p:nvPr/>
        </p:nvSpPr>
        <p:spPr bwMode="auto">
          <a:xfrm>
            <a:off x="6349925" y="2065114"/>
            <a:ext cx="451395" cy="307975"/>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sp>
        <p:nvSpPr>
          <p:cNvPr id="17414" name="Line 8"/>
          <p:cNvSpPr>
            <a:spLocks noChangeShapeType="1"/>
          </p:cNvSpPr>
          <p:nvPr/>
        </p:nvSpPr>
        <p:spPr bwMode="auto">
          <a:xfrm flipV="1">
            <a:off x="6748363" y="2097483"/>
            <a:ext cx="505742" cy="251618"/>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sp>
        <p:nvSpPr>
          <p:cNvPr id="17415" name="Line 9"/>
          <p:cNvSpPr>
            <a:spLocks noChangeShapeType="1"/>
          </p:cNvSpPr>
          <p:nvPr/>
        </p:nvSpPr>
        <p:spPr bwMode="auto">
          <a:xfrm>
            <a:off x="6821388" y="2374503"/>
            <a:ext cx="647700" cy="4064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sp>
        <p:nvSpPr>
          <p:cNvPr id="17416" name="Oval 10"/>
          <p:cNvSpPr>
            <a:spLocks noChangeArrowheads="1"/>
          </p:cNvSpPr>
          <p:nvPr/>
        </p:nvSpPr>
        <p:spPr bwMode="auto">
          <a:xfrm>
            <a:off x="6134026" y="1869852"/>
            <a:ext cx="358775" cy="2873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zh-CN" altLang="en-US" sz="1800" b="1" smtClean="0">
              <a:solidFill>
                <a:srgbClr val="000000"/>
              </a:solidFill>
              <a:ea typeface="宋体" charset="-122"/>
            </a:endParaRPr>
          </a:p>
        </p:txBody>
      </p:sp>
      <p:sp>
        <p:nvSpPr>
          <p:cNvPr id="17417" name="Oval 11"/>
          <p:cNvSpPr>
            <a:spLocks noChangeArrowheads="1"/>
          </p:cNvSpPr>
          <p:nvPr/>
        </p:nvSpPr>
        <p:spPr bwMode="auto">
          <a:xfrm>
            <a:off x="6729313" y="2301478"/>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zh-CN" altLang="en-US" sz="1800" b="1" smtClean="0">
              <a:solidFill>
                <a:srgbClr val="000000"/>
              </a:solidFill>
              <a:ea typeface="宋体" charset="-122"/>
            </a:endParaRPr>
          </a:p>
        </p:txBody>
      </p:sp>
      <p:sp>
        <p:nvSpPr>
          <p:cNvPr id="17418" name="Text Box 12"/>
          <p:cNvSpPr txBox="1">
            <a:spLocks noChangeArrowheads="1"/>
          </p:cNvSpPr>
          <p:nvPr/>
        </p:nvSpPr>
        <p:spPr bwMode="auto">
          <a:xfrm>
            <a:off x="4949875" y="1747664"/>
            <a:ext cx="630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GB" altLang="zh-CN" sz="2400" smtClean="0">
                <a:solidFill>
                  <a:srgbClr val="0000FF"/>
                </a:solidFill>
                <a:ea typeface="宋体" charset="-122"/>
              </a:rPr>
              <a:t>J/</a:t>
            </a:r>
            <a:r>
              <a:rPr lang="en-GB" altLang="zh-CN" sz="2400" smtClean="0">
                <a:solidFill>
                  <a:srgbClr val="0000FF"/>
                </a:solidFill>
                <a:ea typeface="宋体" charset="-122"/>
                <a:sym typeface="Symbol" pitchFamily="18" charset="2"/>
              </a:rPr>
              <a:t></a:t>
            </a:r>
          </a:p>
        </p:txBody>
      </p:sp>
      <p:sp>
        <p:nvSpPr>
          <p:cNvPr id="17419" name="Text Box 13"/>
          <p:cNvSpPr txBox="1">
            <a:spLocks noChangeArrowheads="1"/>
          </p:cNvSpPr>
          <p:nvPr/>
        </p:nvSpPr>
        <p:spPr bwMode="auto">
          <a:xfrm>
            <a:off x="6957938" y="1196752"/>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GB" altLang="zh-CN" sz="2400" smtClean="0">
                <a:solidFill>
                  <a:srgbClr val="0000FF"/>
                </a:solidFill>
                <a:ea typeface="宋体" charset="-122"/>
                <a:sym typeface="Symbol" pitchFamily="18" charset="2"/>
              </a:rPr>
              <a:t> </a:t>
            </a:r>
            <a:endParaRPr lang="en-GB" altLang="zh-CN" sz="2400" smtClean="0">
              <a:solidFill>
                <a:srgbClr val="0000FF"/>
              </a:solidFill>
              <a:ea typeface="宋体" charset="-122"/>
            </a:endParaRPr>
          </a:p>
        </p:txBody>
      </p:sp>
      <p:sp>
        <p:nvSpPr>
          <p:cNvPr id="17420" name="Text Box 14"/>
          <p:cNvSpPr txBox="1">
            <a:spLocks noChangeArrowheads="1"/>
          </p:cNvSpPr>
          <p:nvPr/>
        </p:nvSpPr>
        <p:spPr bwMode="auto">
          <a:xfrm>
            <a:off x="5024363" y="2285777"/>
            <a:ext cx="1692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GB" altLang="zh-CN" sz="2000" b="1" smtClean="0">
                <a:solidFill>
                  <a:srgbClr val="FF0000"/>
                </a:solidFill>
                <a:latin typeface="Calibri" pitchFamily="34" charset="0"/>
                <a:ea typeface="宋体" charset="-122"/>
                <a:sym typeface="Symbol" pitchFamily="18" charset="2"/>
              </a:rPr>
              <a:t>(1405/1475) </a:t>
            </a:r>
            <a:endParaRPr lang="en-GB" altLang="zh-CN" sz="2000" b="1" smtClean="0">
              <a:solidFill>
                <a:srgbClr val="FF0000"/>
              </a:solidFill>
              <a:latin typeface="Calibri" pitchFamily="34" charset="0"/>
              <a:ea typeface="宋体" charset="-122"/>
            </a:endParaRPr>
          </a:p>
        </p:txBody>
      </p:sp>
      <p:sp>
        <p:nvSpPr>
          <p:cNvPr id="17421" name="Text Box 15"/>
          <p:cNvSpPr txBox="1">
            <a:spLocks noChangeArrowheads="1"/>
          </p:cNvSpPr>
          <p:nvPr/>
        </p:nvSpPr>
        <p:spPr bwMode="auto">
          <a:xfrm>
            <a:off x="7180163" y="2204641"/>
            <a:ext cx="995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GB" altLang="zh-CN" sz="2000" b="1" smtClean="0">
                <a:solidFill>
                  <a:srgbClr val="0000FF"/>
                </a:solidFill>
                <a:latin typeface="Calibri" pitchFamily="34" charset="0"/>
                <a:ea typeface="宋体" charset="-122"/>
                <a:sym typeface="Symbol" pitchFamily="18" charset="2"/>
              </a:rPr>
              <a:t>f0(980) </a:t>
            </a:r>
            <a:endParaRPr lang="en-GB" altLang="zh-CN" sz="2000" b="1" smtClean="0">
              <a:solidFill>
                <a:srgbClr val="0000FF"/>
              </a:solidFill>
              <a:latin typeface="Calibri" pitchFamily="34" charset="0"/>
              <a:ea typeface="宋体" charset="-122"/>
            </a:endParaRPr>
          </a:p>
        </p:txBody>
      </p:sp>
      <p:sp>
        <p:nvSpPr>
          <p:cNvPr id="17422" name="Text Box 16"/>
          <p:cNvSpPr txBox="1">
            <a:spLocks noChangeArrowheads="1"/>
          </p:cNvSpPr>
          <p:nvPr/>
        </p:nvSpPr>
        <p:spPr bwMode="auto">
          <a:xfrm>
            <a:off x="7449393" y="2492474"/>
            <a:ext cx="434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GB" altLang="zh-CN" sz="2400" dirty="0" smtClean="0">
                <a:solidFill>
                  <a:srgbClr val="0000FF"/>
                </a:solidFill>
                <a:ea typeface="宋体" charset="-122"/>
                <a:sym typeface="Symbol" pitchFamily="18" charset="2"/>
              </a:rPr>
              <a:t> </a:t>
            </a:r>
            <a:endParaRPr lang="en-GB" altLang="zh-CN" sz="2400" dirty="0" smtClean="0">
              <a:solidFill>
                <a:srgbClr val="0000FF"/>
              </a:solidFill>
              <a:ea typeface="宋体" charset="-122"/>
            </a:endParaRPr>
          </a:p>
        </p:txBody>
      </p:sp>
      <p:sp>
        <p:nvSpPr>
          <p:cNvPr id="17423" name="Line 17"/>
          <p:cNvSpPr>
            <a:spLocks noChangeShapeType="1"/>
          </p:cNvSpPr>
          <p:nvPr/>
        </p:nvSpPr>
        <p:spPr bwMode="auto">
          <a:xfrm flipV="1">
            <a:off x="7325542" y="1628378"/>
            <a:ext cx="504825" cy="4318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sp>
        <p:nvSpPr>
          <p:cNvPr id="17424" name="Line 18"/>
          <p:cNvSpPr>
            <a:spLocks noChangeShapeType="1"/>
          </p:cNvSpPr>
          <p:nvPr/>
        </p:nvSpPr>
        <p:spPr bwMode="auto">
          <a:xfrm>
            <a:off x="7325542" y="2061766"/>
            <a:ext cx="647700" cy="71437"/>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sp>
        <p:nvSpPr>
          <p:cNvPr id="17425" name="Oval 19"/>
          <p:cNvSpPr>
            <a:spLocks noChangeArrowheads="1"/>
          </p:cNvSpPr>
          <p:nvPr/>
        </p:nvSpPr>
        <p:spPr bwMode="auto">
          <a:xfrm>
            <a:off x="7254105" y="1988741"/>
            <a:ext cx="142875"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zh-CN" altLang="en-US" sz="1800" b="1" smtClean="0">
              <a:solidFill>
                <a:srgbClr val="000000"/>
              </a:solidFill>
              <a:ea typeface="宋体" charset="-122"/>
            </a:endParaRPr>
          </a:p>
        </p:txBody>
      </p:sp>
      <p:sp>
        <p:nvSpPr>
          <p:cNvPr id="17426" name="Text Box 20"/>
          <p:cNvSpPr txBox="1">
            <a:spLocks noChangeArrowheads="1"/>
          </p:cNvSpPr>
          <p:nvPr/>
        </p:nvSpPr>
        <p:spPr bwMode="auto">
          <a:xfrm>
            <a:off x="7809433" y="1314549"/>
            <a:ext cx="434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GB" altLang="zh-CN" sz="2400" smtClean="0">
                <a:solidFill>
                  <a:srgbClr val="0000FF"/>
                </a:solidFill>
                <a:ea typeface="宋体" charset="-122"/>
                <a:sym typeface="Symbol" pitchFamily="18" charset="2"/>
              </a:rPr>
              <a:t> </a:t>
            </a:r>
            <a:endParaRPr lang="en-GB" altLang="zh-CN" sz="2400" smtClean="0">
              <a:solidFill>
                <a:srgbClr val="0000FF"/>
              </a:solidFill>
              <a:ea typeface="宋体" charset="-122"/>
            </a:endParaRPr>
          </a:p>
        </p:txBody>
      </p:sp>
      <p:sp>
        <p:nvSpPr>
          <p:cNvPr id="17427" name="Text Box 21"/>
          <p:cNvSpPr txBox="1">
            <a:spLocks noChangeArrowheads="1"/>
          </p:cNvSpPr>
          <p:nvPr/>
        </p:nvSpPr>
        <p:spPr bwMode="auto">
          <a:xfrm>
            <a:off x="7953449" y="1844402"/>
            <a:ext cx="434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GB" altLang="zh-CN" sz="2400" dirty="0" smtClean="0">
                <a:solidFill>
                  <a:srgbClr val="0000FF"/>
                </a:solidFill>
                <a:ea typeface="宋体" charset="-122"/>
                <a:sym typeface="Symbol" pitchFamily="18" charset="2"/>
              </a:rPr>
              <a:t> </a:t>
            </a:r>
            <a:endParaRPr lang="en-GB" altLang="zh-CN" sz="2400" dirty="0" smtClean="0">
              <a:solidFill>
                <a:srgbClr val="0000FF"/>
              </a:solidFill>
              <a:ea typeface="宋体" charset="-122"/>
            </a:endParaRPr>
          </a:p>
        </p:txBody>
      </p:sp>
      <p:sp>
        <p:nvSpPr>
          <p:cNvPr id="17428" name="Text Box 22"/>
          <p:cNvSpPr txBox="1">
            <a:spLocks noChangeArrowheads="1"/>
          </p:cNvSpPr>
          <p:nvPr/>
        </p:nvSpPr>
        <p:spPr bwMode="auto">
          <a:xfrm>
            <a:off x="611560" y="404664"/>
            <a:ext cx="5051425"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2400" b="1" smtClean="0">
                <a:solidFill>
                  <a:srgbClr val="333399"/>
                </a:solidFill>
                <a:latin typeface="Calibri" pitchFamily="34" charset="0"/>
                <a:ea typeface="宋体" charset="-122"/>
              </a:rPr>
              <a:t>Isospin-violating decay of J/</a:t>
            </a:r>
            <a:r>
              <a:rPr lang="en-US" altLang="zh-CN" sz="2400" b="1" smtClean="0">
                <a:solidFill>
                  <a:srgbClr val="333399"/>
                </a:solidFill>
                <a:latin typeface="Calibri" pitchFamily="34" charset="0"/>
                <a:ea typeface="宋体" charset="-122"/>
                <a:sym typeface="Symbol" pitchFamily="18" charset="2"/>
              </a:rPr>
              <a:t> </a:t>
            </a:r>
            <a:r>
              <a:rPr lang="en-US" altLang="zh-CN" sz="2400" b="1" smtClean="0">
                <a:solidFill>
                  <a:srgbClr val="333399"/>
                </a:solidFill>
                <a:latin typeface="Calibri" pitchFamily="34" charset="0"/>
                <a:ea typeface="宋体" charset="-122"/>
                <a:sym typeface="Wingdings" pitchFamily="2" charset="2"/>
              </a:rPr>
              <a:t> </a:t>
            </a:r>
            <a:r>
              <a:rPr lang="en-US" altLang="zh-CN" sz="2400" b="1" smtClean="0">
                <a:solidFill>
                  <a:srgbClr val="333399"/>
                </a:solidFill>
                <a:latin typeface="Calibri" pitchFamily="34" charset="0"/>
                <a:ea typeface="宋体" charset="-122"/>
                <a:sym typeface="Symbol" pitchFamily="18" charset="2"/>
              </a:rPr>
              <a:t> </a:t>
            </a:r>
          </a:p>
        </p:txBody>
      </p:sp>
      <p:sp>
        <p:nvSpPr>
          <p:cNvPr id="17429" name="Text Box 23"/>
          <p:cNvSpPr txBox="1">
            <a:spLocks noChangeArrowheads="1"/>
          </p:cNvSpPr>
          <p:nvPr/>
        </p:nvSpPr>
        <p:spPr bwMode="auto">
          <a:xfrm>
            <a:off x="1042988" y="6021288"/>
            <a:ext cx="555774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1800" b="1" dirty="0" smtClean="0">
                <a:solidFill>
                  <a:srgbClr val="008000"/>
                </a:solidFill>
                <a:latin typeface="Calibri" pitchFamily="34" charset="0"/>
                <a:ea typeface="宋体" charset="-122"/>
              </a:rPr>
              <a:t>BES-III Collaboration, Phys. Rev. </a:t>
            </a:r>
            <a:r>
              <a:rPr lang="en-US" altLang="zh-CN" sz="1800" b="1" dirty="0" err="1" smtClean="0">
                <a:solidFill>
                  <a:srgbClr val="008000"/>
                </a:solidFill>
                <a:latin typeface="Calibri" pitchFamily="34" charset="0"/>
                <a:ea typeface="宋体" charset="-122"/>
              </a:rPr>
              <a:t>Lett</a:t>
            </a:r>
            <a:r>
              <a:rPr lang="en-US" altLang="zh-CN" sz="1800" b="1" dirty="0" smtClean="0">
                <a:solidFill>
                  <a:srgbClr val="008000"/>
                </a:solidFill>
                <a:latin typeface="Calibri" pitchFamily="34" charset="0"/>
                <a:ea typeface="宋体" charset="-122"/>
              </a:rPr>
              <a:t>. 108, 182001 (2012</a:t>
            </a:r>
            <a:r>
              <a:rPr lang="en-US" altLang="zh-CN" sz="1800" b="1" dirty="0" smtClean="0">
                <a:solidFill>
                  <a:srgbClr val="008000"/>
                </a:solidFill>
                <a:latin typeface="Calibri" pitchFamily="34" charset="0"/>
                <a:ea typeface="宋体" charset="-122"/>
              </a:rPr>
              <a:t>)</a:t>
            </a:r>
          </a:p>
          <a:p>
            <a:pPr eaLnBrk="1" fontAlgn="base" hangingPunct="1">
              <a:spcBef>
                <a:spcPct val="0"/>
              </a:spcBef>
              <a:spcAft>
                <a:spcPct val="0"/>
              </a:spcAft>
              <a:buFontTx/>
              <a:buNone/>
            </a:pPr>
            <a:r>
              <a:rPr lang="en-US" altLang="zh-CN" sz="1800" b="1" dirty="0" smtClean="0">
                <a:solidFill>
                  <a:srgbClr val="008000"/>
                </a:solidFill>
                <a:latin typeface="Calibri" pitchFamily="34" charset="0"/>
                <a:ea typeface="宋体" charset="-122"/>
              </a:rPr>
              <a:t>See also plenary talk by S.S. Fang  </a:t>
            </a:r>
            <a:endParaRPr lang="en-US" altLang="zh-CN" sz="1800" b="1" dirty="0" smtClean="0">
              <a:solidFill>
                <a:srgbClr val="008000"/>
              </a:solidFill>
              <a:latin typeface="Calibri" pitchFamily="34" charset="0"/>
              <a:ea typeface="宋体" charset="-122"/>
            </a:endParaRPr>
          </a:p>
        </p:txBody>
      </p:sp>
    </p:spTree>
    <p:extLst>
      <p:ext uri="{BB962C8B-B14F-4D97-AF65-F5344CB8AC3E}">
        <p14:creationId xmlns:p14="http://schemas.microsoft.com/office/powerpoint/2010/main" val="22933442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631825"/>
            <a:ext cx="7446962"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Text Box 5"/>
          <p:cNvSpPr txBox="1">
            <a:spLocks noChangeArrowheads="1"/>
          </p:cNvSpPr>
          <p:nvPr/>
        </p:nvSpPr>
        <p:spPr bwMode="auto">
          <a:xfrm>
            <a:off x="1023938" y="3754438"/>
            <a:ext cx="5791200"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 typeface="Wingdings" pitchFamily="2" charset="2"/>
              <a:buChar char="l"/>
            </a:pPr>
            <a:r>
              <a:rPr lang="en-US" altLang="zh-CN" sz="2400" b="1" smtClean="0">
                <a:solidFill>
                  <a:srgbClr val="FF0000"/>
                </a:solidFill>
                <a:latin typeface="Calibri" pitchFamily="34" charset="0"/>
                <a:ea typeface="宋体" charset="-122"/>
              </a:rPr>
              <a:t> f</a:t>
            </a:r>
            <a:r>
              <a:rPr lang="en-US" altLang="zh-CN" sz="2400" b="1" baseline="-25000" smtClean="0">
                <a:solidFill>
                  <a:srgbClr val="FF0000"/>
                </a:solidFill>
                <a:latin typeface="Calibri" pitchFamily="34" charset="0"/>
                <a:ea typeface="宋体" charset="-122"/>
              </a:rPr>
              <a:t>0</a:t>
            </a:r>
            <a:r>
              <a:rPr lang="en-US" altLang="zh-CN" sz="2400" b="1" smtClean="0">
                <a:solidFill>
                  <a:srgbClr val="FF0000"/>
                </a:solidFill>
                <a:latin typeface="Calibri" pitchFamily="34" charset="0"/>
                <a:ea typeface="宋体" charset="-122"/>
              </a:rPr>
              <a:t>(980) is extremely narrow: </a:t>
            </a:r>
            <a:r>
              <a:rPr lang="en-US" altLang="zh-CN" sz="2400" b="1" smtClean="0">
                <a:solidFill>
                  <a:srgbClr val="FF0000"/>
                </a:solidFill>
                <a:latin typeface="Calibri" pitchFamily="34" charset="0"/>
                <a:ea typeface="宋体" charset="-122"/>
                <a:sym typeface="Symbol" pitchFamily="18" charset="2"/>
              </a:rPr>
              <a:t>  10 MeV ! </a:t>
            </a:r>
          </a:p>
          <a:p>
            <a:pPr eaLnBrk="1" fontAlgn="base" hangingPunct="1">
              <a:spcBef>
                <a:spcPct val="35000"/>
              </a:spcBef>
              <a:spcAft>
                <a:spcPct val="0"/>
              </a:spcAft>
              <a:buFontTx/>
              <a:buNone/>
            </a:pPr>
            <a:r>
              <a:rPr lang="en-US" altLang="zh-CN" sz="2400" b="1" smtClean="0">
                <a:solidFill>
                  <a:srgbClr val="333399"/>
                </a:solidFill>
                <a:latin typeface="Calibri" pitchFamily="34" charset="0"/>
                <a:ea typeface="宋体" charset="-122"/>
                <a:sym typeface="Symbol" pitchFamily="18" charset="2"/>
              </a:rPr>
              <a:t>PDG:   40~100 MeV. </a:t>
            </a:r>
          </a:p>
        </p:txBody>
      </p:sp>
      <p:pic>
        <p:nvPicPr>
          <p:cNvPr id="184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5373688"/>
            <a:ext cx="426402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4588" y="5907088"/>
            <a:ext cx="1698625"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213" y="5878513"/>
            <a:ext cx="2463800"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9" name="Line 9"/>
          <p:cNvSpPr>
            <a:spLocks noChangeShapeType="1"/>
          </p:cNvSpPr>
          <p:nvPr/>
        </p:nvSpPr>
        <p:spPr bwMode="auto">
          <a:xfrm>
            <a:off x="1042988" y="5805488"/>
            <a:ext cx="43926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sp>
        <p:nvSpPr>
          <p:cNvPr id="18440" name="Text Box 10"/>
          <p:cNvSpPr txBox="1">
            <a:spLocks noChangeArrowheads="1"/>
          </p:cNvSpPr>
          <p:nvPr/>
        </p:nvSpPr>
        <p:spPr bwMode="auto">
          <a:xfrm>
            <a:off x="5516563" y="5518150"/>
            <a:ext cx="350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zh-CN" altLang="en-US" sz="2400" b="1" smtClean="0">
                <a:solidFill>
                  <a:srgbClr val="000000"/>
                </a:solidFill>
                <a:ea typeface="宋体" charset="-122"/>
                <a:sym typeface="Symbol" pitchFamily="18" charset="2"/>
              </a:rPr>
              <a:t></a:t>
            </a:r>
          </a:p>
        </p:txBody>
      </p:sp>
      <p:pic>
        <p:nvPicPr>
          <p:cNvPr id="18441"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9000" y="5589588"/>
            <a:ext cx="169862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42" name="Text Box 12"/>
          <p:cNvSpPr txBox="1">
            <a:spLocks noChangeArrowheads="1"/>
          </p:cNvSpPr>
          <p:nvPr/>
        </p:nvSpPr>
        <p:spPr bwMode="auto">
          <a:xfrm>
            <a:off x="1023938" y="4827588"/>
            <a:ext cx="5137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 typeface="Wingdings" pitchFamily="2" charset="2"/>
              <a:buChar char="l"/>
            </a:pPr>
            <a:r>
              <a:rPr lang="en-US" altLang="zh-CN" sz="2400" b="1" smtClean="0">
                <a:solidFill>
                  <a:srgbClr val="FF0000"/>
                </a:solidFill>
                <a:latin typeface="Calibri" pitchFamily="34" charset="0"/>
                <a:ea typeface="宋体" charset="-122"/>
              </a:rPr>
              <a:t> Anomalously large isospin violation! </a:t>
            </a:r>
          </a:p>
        </p:txBody>
      </p:sp>
      <p:sp>
        <p:nvSpPr>
          <p:cNvPr id="18443" name="Line 13"/>
          <p:cNvSpPr>
            <a:spLocks noChangeShapeType="1"/>
          </p:cNvSpPr>
          <p:nvPr/>
        </p:nvSpPr>
        <p:spPr bwMode="auto">
          <a:xfrm>
            <a:off x="2124075" y="1849438"/>
            <a:ext cx="360363"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sp>
        <p:nvSpPr>
          <p:cNvPr id="18444" name="Line 14"/>
          <p:cNvSpPr>
            <a:spLocks noChangeShapeType="1"/>
          </p:cNvSpPr>
          <p:nvPr/>
        </p:nvSpPr>
        <p:spPr bwMode="auto">
          <a:xfrm flipH="1">
            <a:off x="2700338" y="1849438"/>
            <a:ext cx="288925"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sp>
        <p:nvSpPr>
          <p:cNvPr id="18445" name="Text Box 15"/>
          <p:cNvSpPr txBox="1">
            <a:spLocks noChangeArrowheads="1"/>
          </p:cNvSpPr>
          <p:nvPr/>
        </p:nvSpPr>
        <p:spPr bwMode="auto">
          <a:xfrm>
            <a:off x="1698625" y="1341438"/>
            <a:ext cx="7889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1800" b="1" smtClean="0">
                <a:solidFill>
                  <a:srgbClr val="FF0000"/>
                </a:solidFill>
                <a:ea typeface="宋体" charset="-122"/>
              </a:rPr>
              <a:t>K</a:t>
            </a:r>
            <a:r>
              <a:rPr lang="en-US" altLang="zh-CN" sz="1800" b="1" baseline="30000" smtClean="0">
                <a:solidFill>
                  <a:srgbClr val="FF0000"/>
                </a:solidFill>
                <a:ea typeface="宋体" charset="-122"/>
                <a:sym typeface="Symbol" pitchFamily="18" charset="2"/>
              </a:rPr>
              <a:t> </a:t>
            </a:r>
            <a:r>
              <a:rPr lang="en-US" altLang="zh-CN" sz="1800" b="1" smtClean="0">
                <a:solidFill>
                  <a:srgbClr val="FF0000"/>
                </a:solidFill>
                <a:ea typeface="宋体" charset="-122"/>
                <a:sym typeface="Symbol" pitchFamily="18" charset="2"/>
              </a:rPr>
              <a:t>K</a:t>
            </a:r>
            <a:r>
              <a:rPr lang="en-US" altLang="zh-CN" sz="1800" b="1" baseline="30000" smtClean="0">
                <a:solidFill>
                  <a:srgbClr val="FF0000"/>
                </a:solidFill>
                <a:ea typeface="宋体" charset="-122"/>
                <a:sym typeface="Symbol" pitchFamily="18" charset="2"/>
              </a:rPr>
              <a:t></a:t>
            </a:r>
            <a:r>
              <a:rPr lang="en-US" altLang="zh-CN" sz="1800" b="1" smtClean="0">
                <a:solidFill>
                  <a:srgbClr val="FF0000"/>
                </a:solidFill>
                <a:ea typeface="宋体" charset="-122"/>
                <a:sym typeface="Symbol" pitchFamily="18" charset="2"/>
              </a:rPr>
              <a:t> </a:t>
            </a:r>
          </a:p>
        </p:txBody>
      </p:sp>
      <p:sp>
        <p:nvSpPr>
          <p:cNvPr id="18446" name="Text Box 16"/>
          <p:cNvSpPr txBox="1">
            <a:spLocks noChangeArrowheads="1"/>
          </p:cNvSpPr>
          <p:nvPr/>
        </p:nvSpPr>
        <p:spPr bwMode="auto">
          <a:xfrm>
            <a:off x="2700338" y="1341438"/>
            <a:ext cx="860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1800" b="1" smtClean="0">
                <a:solidFill>
                  <a:srgbClr val="FF0000"/>
                </a:solidFill>
                <a:ea typeface="宋体" charset="-122"/>
              </a:rPr>
              <a:t>K</a:t>
            </a:r>
            <a:r>
              <a:rPr lang="en-US" altLang="zh-CN" sz="1800" b="1" baseline="30000" smtClean="0">
                <a:solidFill>
                  <a:srgbClr val="FF0000"/>
                </a:solidFill>
                <a:ea typeface="宋体" charset="-122"/>
                <a:sym typeface="Symbol" pitchFamily="18" charset="2"/>
              </a:rPr>
              <a:t>0</a:t>
            </a:r>
            <a:r>
              <a:rPr lang="en-US" altLang="zh-CN" sz="1800" b="1" smtClean="0">
                <a:solidFill>
                  <a:srgbClr val="FF0000"/>
                </a:solidFill>
                <a:ea typeface="宋体" charset="-122"/>
                <a:sym typeface="Symbol" pitchFamily="18" charset="2"/>
              </a:rPr>
              <a:t>K</a:t>
            </a:r>
            <a:r>
              <a:rPr lang="en-US" altLang="zh-CN" sz="1800" b="1" baseline="30000" smtClean="0">
                <a:solidFill>
                  <a:srgbClr val="FF0000"/>
                </a:solidFill>
                <a:ea typeface="宋体" charset="-122"/>
                <a:sym typeface="Symbol" pitchFamily="18" charset="2"/>
              </a:rPr>
              <a:t>0</a:t>
            </a:r>
            <a:r>
              <a:rPr lang="en-US" altLang="zh-CN" sz="1800" b="1" smtClean="0">
                <a:solidFill>
                  <a:srgbClr val="FF0000"/>
                </a:solidFill>
                <a:ea typeface="宋体" charset="-122"/>
                <a:sym typeface="Symbol" pitchFamily="18" charset="2"/>
              </a:rPr>
              <a:t> </a:t>
            </a:r>
          </a:p>
        </p:txBody>
      </p:sp>
    </p:spTree>
    <p:extLst>
      <p:ext uri="{BB962C8B-B14F-4D97-AF65-F5344CB8AC3E}">
        <p14:creationId xmlns:p14="http://schemas.microsoft.com/office/powerpoint/2010/main" val="22937422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3641725"/>
            <a:ext cx="273685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Line 10"/>
          <p:cNvSpPr>
            <a:spLocks noChangeShapeType="1"/>
          </p:cNvSpPr>
          <p:nvPr/>
        </p:nvSpPr>
        <p:spPr bwMode="auto">
          <a:xfrm>
            <a:off x="6656388" y="4865688"/>
            <a:ext cx="360362"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a typeface="宋体" charset="-122"/>
            </a:endParaRPr>
          </a:p>
        </p:txBody>
      </p:sp>
      <p:sp>
        <p:nvSpPr>
          <p:cNvPr id="22532" name="Line 11"/>
          <p:cNvSpPr>
            <a:spLocks noChangeShapeType="1"/>
          </p:cNvSpPr>
          <p:nvPr/>
        </p:nvSpPr>
        <p:spPr bwMode="auto">
          <a:xfrm flipH="1">
            <a:off x="7307263" y="4865688"/>
            <a:ext cx="288925"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a typeface="宋体" charset="-122"/>
            </a:endParaRPr>
          </a:p>
        </p:txBody>
      </p:sp>
      <p:sp>
        <p:nvSpPr>
          <p:cNvPr id="22533" name="Text Box 12"/>
          <p:cNvSpPr txBox="1">
            <a:spLocks noChangeArrowheads="1"/>
          </p:cNvSpPr>
          <p:nvPr/>
        </p:nvSpPr>
        <p:spPr bwMode="auto">
          <a:xfrm>
            <a:off x="6299200" y="4427538"/>
            <a:ext cx="7889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1800" smtClean="0">
                <a:solidFill>
                  <a:srgbClr val="FF0000"/>
                </a:solidFill>
                <a:ea typeface="宋体" charset="-122"/>
              </a:rPr>
              <a:t>K</a:t>
            </a:r>
            <a:r>
              <a:rPr lang="en-US" altLang="zh-CN" sz="1800" baseline="30000" smtClean="0">
                <a:solidFill>
                  <a:srgbClr val="FF0000"/>
                </a:solidFill>
                <a:ea typeface="宋体" charset="-122"/>
                <a:sym typeface="Symbol" pitchFamily="18" charset="2"/>
              </a:rPr>
              <a:t> </a:t>
            </a:r>
            <a:r>
              <a:rPr lang="en-US" altLang="zh-CN" sz="1800" smtClean="0">
                <a:solidFill>
                  <a:srgbClr val="FF0000"/>
                </a:solidFill>
                <a:ea typeface="宋体" charset="-122"/>
                <a:sym typeface="Symbol" pitchFamily="18" charset="2"/>
              </a:rPr>
              <a:t>K</a:t>
            </a:r>
            <a:r>
              <a:rPr lang="en-US" altLang="zh-CN" sz="1800" baseline="30000" smtClean="0">
                <a:solidFill>
                  <a:srgbClr val="FF0000"/>
                </a:solidFill>
                <a:ea typeface="宋体" charset="-122"/>
                <a:sym typeface="Symbol" pitchFamily="18" charset="2"/>
              </a:rPr>
              <a:t></a:t>
            </a:r>
            <a:r>
              <a:rPr lang="en-US" altLang="zh-CN" sz="1800" smtClean="0">
                <a:solidFill>
                  <a:srgbClr val="FF0000"/>
                </a:solidFill>
                <a:ea typeface="宋体" charset="-122"/>
                <a:sym typeface="Symbol" pitchFamily="18" charset="2"/>
              </a:rPr>
              <a:t> </a:t>
            </a:r>
          </a:p>
        </p:txBody>
      </p:sp>
      <p:sp>
        <p:nvSpPr>
          <p:cNvPr id="22534" name="Text Box 13"/>
          <p:cNvSpPr txBox="1">
            <a:spLocks noChangeArrowheads="1"/>
          </p:cNvSpPr>
          <p:nvPr/>
        </p:nvSpPr>
        <p:spPr bwMode="auto">
          <a:xfrm>
            <a:off x="7523163" y="4427538"/>
            <a:ext cx="860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1800" smtClean="0">
                <a:solidFill>
                  <a:srgbClr val="FF0000"/>
                </a:solidFill>
                <a:ea typeface="宋体" charset="-122"/>
              </a:rPr>
              <a:t>K</a:t>
            </a:r>
            <a:r>
              <a:rPr lang="en-US" altLang="zh-CN" sz="1800" baseline="30000" smtClean="0">
                <a:solidFill>
                  <a:srgbClr val="FF0000"/>
                </a:solidFill>
                <a:ea typeface="宋体" charset="-122"/>
                <a:sym typeface="Symbol" pitchFamily="18" charset="2"/>
              </a:rPr>
              <a:t>0</a:t>
            </a:r>
            <a:r>
              <a:rPr lang="en-US" altLang="zh-CN" sz="1800" smtClean="0">
                <a:solidFill>
                  <a:srgbClr val="FF0000"/>
                </a:solidFill>
                <a:ea typeface="宋体" charset="-122"/>
                <a:sym typeface="Symbol" pitchFamily="18" charset="2"/>
              </a:rPr>
              <a:t>K</a:t>
            </a:r>
            <a:r>
              <a:rPr lang="en-US" altLang="zh-CN" sz="1800" baseline="30000" smtClean="0">
                <a:solidFill>
                  <a:srgbClr val="FF0000"/>
                </a:solidFill>
                <a:ea typeface="宋体" charset="-122"/>
                <a:sym typeface="Symbol" pitchFamily="18" charset="2"/>
              </a:rPr>
              <a:t>0</a:t>
            </a:r>
            <a:r>
              <a:rPr lang="en-US" altLang="zh-CN" sz="1800" smtClean="0">
                <a:solidFill>
                  <a:srgbClr val="FF0000"/>
                </a:solidFill>
                <a:ea typeface="宋体" charset="-122"/>
                <a:sym typeface="Symbol" pitchFamily="18" charset="2"/>
              </a:rPr>
              <a:t> </a:t>
            </a:r>
          </a:p>
        </p:txBody>
      </p:sp>
      <p:sp>
        <p:nvSpPr>
          <p:cNvPr id="22535" name="TextBox 1"/>
          <p:cNvSpPr txBox="1">
            <a:spLocks noChangeArrowheads="1"/>
          </p:cNvSpPr>
          <p:nvPr/>
        </p:nvSpPr>
        <p:spPr bwMode="auto">
          <a:xfrm>
            <a:off x="1946275" y="2205038"/>
            <a:ext cx="617538"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2000" i="1" smtClean="0">
                <a:solidFill>
                  <a:srgbClr val="006600"/>
                </a:solidFill>
                <a:latin typeface="Times New Roman" pitchFamily="18" charset="0"/>
                <a:ea typeface="宋体" charset="-122"/>
                <a:cs typeface="Times New Roman" pitchFamily="18" charset="0"/>
              </a:rPr>
              <a:t>I</a:t>
            </a:r>
            <a:r>
              <a:rPr lang="en-US" altLang="zh-CN" sz="2000" smtClean="0">
                <a:solidFill>
                  <a:srgbClr val="006600"/>
                </a:solidFill>
                <a:latin typeface="Times New Roman" pitchFamily="18" charset="0"/>
                <a:ea typeface="宋体" charset="-122"/>
                <a:cs typeface="Times New Roman" pitchFamily="18" charset="0"/>
                <a:sym typeface="Symbol" pitchFamily="18" charset="2"/>
              </a:rPr>
              <a:t></a:t>
            </a:r>
            <a:r>
              <a:rPr lang="en-US" altLang="zh-CN" sz="2000" smtClean="0">
                <a:solidFill>
                  <a:srgbClr val="006600"/>
                </a:solidFill>
                <a:latin typeface="Times New Roman" pitchFamily="18" charset="0"/>
                <a:ea typeface="宋体" charset="-122"/>
                <a:cs typeface="Times New Roman" pitchFamily="18" charset="0"/>
              </a:rPr>
              <a:t>1 </a:t>
            </a:r>
            <a:endParaRPr lang="zh-CN" altLang="en-US" sz="2000" smtClean="0">
              <a:solidFill>
                <a:srgbClr val="006600"/>
              </a:solidFill>
              <a:latin typeface="Times New Roman" pitchFamily="18" charset="0"/>
              <a:ea typeface="宋体" charset="-122"/>
              <a:cs typeface="Times New Roman" pitchFamily="18" charset="0"/>
            </a:endParaRPr>
          </a:p>
        </p:txBody>
      </p:sp>
      <p:sp>
        <p:nvSpPr>
          <p:cNvPr id="22536" name="TextBox 18"/>
          <p:cNvSpPr txBox="1">
            <a:spLocks noChangeArrowheads="1"/>
          </p:cNvSpPr>
          <p:nvPr/>
        </p:nvSpPr>
        <p:spPr bwMode="auto">
          <a:xfrm>
            <a:off x="4059238" y="2205038"/>
            <a:ext cx="617537"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2000" i="1" smtClean="0">
                <a:solidFill>
                  <a:srgbClr val="0000FF"/>
                </a:solidFill>
                <a:latin typeface="Times New Roman" pitchFamily="18" charset="0"/>
                <a:ea typeface="宋体" charset="-122"/>
                <a:cs typeface="Times New Roman" pitchFamily="18" charset="0"/>
              </a:rPr>
              <a:t>I</a:t>
            </a:r>
            <a:r>
              <a:rPr lang="en-US" altLang="zh-CN" sz="2000" smtClean="0">
                <a:solidFill>
                  <a:srgbClr val="0000FF"/>
                </a:solidFill>
                <a:latin typeface="Times New Roman" pitchFamily="18" charset="0"/>
                <a:ea typeface="宋体" charset="-122"/>
                <a:cs typeface="Times New Roman" pitchFamily="18" charset="0"/>
                <a:sym typeface="Symbol" pitchFamily="18" charset="2"/>
              </a:rPr>
              <a:t></a:t>
            </a:r>
            <a:r>
              <a:rPr lang="en-US" altLang="zh-CN" sz="2000" smtClean="0">
                <a:solidFill>
                  <a:srgbClr val="0000FF"/>
                </a:solidFill>
                <a:latin typeface="Times New Roman" pitchFamily="18" charset="0"/>
                <a:ea typeface="宋体" charset="-122"/>
                <a:cs typeface="Times New Roman" pitchFamily="18" charset="0"/>
              </a:rPr>
              <a:t>0 </a:t>
            </a:r>
            <a:endParaRPr lang="zh-CN" altLang="en-US" sz="2000" smtClean="0">
              <a:solidFill>
                <a:srgbClr val="0000FF"/>
              </a:solidFill>
              <a:latin typeface="Times New Roman" pitchFamily="18" charset="0"/>
              <a:ea typeface="宋体" charset="-122"/>
              <a:cs typeface="Times New Roman" pitchFamily="18" charset="0"/>
            </a:endParaRPr>
          </a:p>
        </p:txBody>
      </p:sp>
      <p:cxnSp>
        <p:nvCxnSpPr>
          <p:cNvPr id="22537" name="直接连接符 4"/>
          <p:cNvCxnSpPr>
            <a:cxnSpLocks noChangeShapeType="1"/>
            <a:stCxn id="22543" idx="0"/>
          </p:cNvCxnSpPr>
          <p:nvPr/>
        </p:nvCxnSpPr>
        <p:spPr bwMode="auto">
          <a:xfrm>
            <a:off x="2352675" y="1804988"/>
            <a:ext cx="681038" cy="0"/>
          </a:xfrm>
          <a:prstGeom prst="line">
            <a:avLst/>
          </a:prstGeom>
          <a:noFill/>
          <a:ln w="76200" algn="ctr">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38" name="直接连接符 23"/>
          <p:cNvCxnSpPr>
            <a:cxnSpLocks noChangeShapeType="1"/>
          </p:cNvCxnSpPr>
          <p:nvPr/>
        </p:nvCxnSpPr>
        <p:spPr bwMode="auto">
          <a:xfrm>
            <a:off x="3832225" y="1819275"/>
            <a:ext cx="884238" cy="0"/>
          </a:xfrm>
          <a:prstGeom prst="line">
            <a:avLst/>
          </a:prstGeom>
          <a:noFill/>
          <a:ln w="76200"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9" name="椭圆 6"/>
          <p:cNvSpPr>
            <a:spLocks noChangeArrowheads="1"/>
          </p:cNvSpPr>
          <p:nvPr/>
        </p:nvSpPr>
        <p:spPr bwMode="auto">
          <a:xfrm>
            <a:off x="3040063" y="1546225"/>
            <a:ext cx="795337" cy="503238"/>
          </a:xfrm>
          <a:prstGeom prst="ellipse">
            <a:avLst/>
          </a:prstGeom>
          <a:noFill/>
          <a:ln w="28575"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zh-CN" altLang="en-US" sz="1800" smtClean="0">
              <a:solidFill>
                <a:srgbClr val="000000"/>
              </a:solidFill>
              <a:ea typeface="宋体" charset="-122"/>
            </a:endParaRPr>
          </a:p>
        </p:txBody>
      </p:sp>
      <p:sp>
        <p:nvSpPr>
          <p:cNvPr id="22540" name="TextBox 7"/>
          <p:cNvSpPr txBox="1">
            <a:spLocks noChangeArrowheads="1"/>
          </p:cNvSpPr>
          <p:nvPr/>
        </p:nvSpPr>
        <p:spPr bwMode="auto">
          <a:xfrm>
            <a:off x="3040063" y="1112838"/>
            <a:ext cx="969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1800" smtClean="0">
                <a:solidFill>
                  <a:srgbClr val="FF0000"/>
                </a:solidFill>
                <a:ea typeface="宋体" charset="-122"/>
              </a:rPr>
              <a:t>K</a:t>
            </a:r>
            <a:r>
              <a:rPr lang="en-US" altLang="zh-CN" sz="1800" baseline="30000" smtClean="0">
                <a:solidFill>
                  <a:srgbClr val="FF0000"/>
                </a:solidFill>
                <a:ea typeface="宋体" charset="-122"/>
              </a:rPr>
              <a:t>0</a:t>
            </a:r>
            <a:r>
              <a:rPr lang="en-US" altLang="zh-CN" sz="1800" smtClean="0">
                <a:solidFill>
                  <a:srgbClr val="FF0000"/>
                </a:solidFill>
                <a:ea typeface="宋体" charset="-122"/>
              </a:rPr>
              <a:t> (K</a:t>
            </a:r>
            <a:r>
              <a:rPr lang="en-US" altLang="zh-CN" sz="1800" baseline="30000" smtClean="0">
                <a:solidFill>
                  <a:srgbClr val="FF0000"/>
                </a:solidFill>
                <a:ea typeface="宋体" charset="-122"/>
                <a:sym typeface="Symbol" pitchFamily="18" charset="2"/>
              </a:rPr>
              <a:t></a:t>
            </a:r>
            <a:r>
              <a:rPr lang="en-US" altLang="zh-CN" sz="1800" smtClean="0">
                <a:solidFill>
                  <a:srgbClr val="FF0000"/>
                </a:solidFill>
                <a:ea typeface="宋体" charset="-122"/>
                <a:sym typeface="Symbol" pitchFamily="18" charset="2"/>
              </a:rPr>
              <a:t>) </a:t>
            </a:r>
            <a:endParaRPr lang="zh-CN" altLang="en-US" sz="1800" smtClean="0">
              <a:solidFill>
                <a:srgbClr val="FF0000"/>
              </a:solidFill>
              <a:ea typeface="宋体" charset="-122"/>
            </a:endParaRPr>
          </a:p>
        </p:txBody>
      </p:sp>
      <p:sp>
        <p:nvSpPr>
          <p:cNvPr id="22541" name="TextBox 26"/>
          <p:cNvSpPr txBox="1">
            <a:spLocks noChangeArrowheads="1"/>
          </p:cNvSpPr>
          <p:nvPr/>
        </p:nvSpPr>
        <p:spPr bwMode="auto">
          <a:xfrm>
            <a:off x="2895600" y="2120900"/>
            <a:ext cx="1087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1800" smtClean="0">
                <a:solidFill>
                  <a:srgbClr val="FF0000"/>
                </a:solidFill>
                <a:ea typeface="宋体" charset="-122"/>
                <a:sym typeface="Symbol" pitchFamily="18" charset="2"/>
              </a:rPr>
              <a:t></a:t>
            </a:r>
            <a:r>
              <a:rPr lang="en-US" altLang="zh-CN" sz="1800" smtClean="0">
                <a:solidFill>
                  <a:srgbClr val="FF0000"/>
                </a:solidFill>
                <a:ea typeface="宋体" charset="-122"/>
              </a:rPr>
              <a:t>K</a:t>
            </a:r>
            <a:r>
              <a:rPr lang="en-US" altLang="zh-CN" sz="1800" baseline="30000" smtClean="0">
                <a:solidFill>
                  <a:srgbClr val="FF0000"/>
                </a:solidFill>
                <a:ea typeface="宋体" charset="-122"/>
              </a:rPr>
              <a:t>0  </a:t>
            </a:r>
            <a:r>
              <a:rPr lang="en-US" altLang="zh-CN" sz="1800" smtClean="0">
                <a:solidFill>
                  <a:srgbClr val="FF0000"/>
                </a:solidFill>
                <a:ea typeface="宋体" charset="-122"/>
              </a:rPr>
              <a:t>(K</a:t>
            </a:r>
            <a:r>
              <a:rPr lang="en-US" altLang="zh-CN" sz="1800" baseline="30000" smtClean="0">
                <a:solidFill>
                  <a:srgbClr val="FF0000"/>
                </a:solidFill>
                <a:ea typeface="宋体" charset="-122"/>
                <a:sym typeface="Symbol" pitchFamily="18" charset="2"/>
              </a:rPr>
              <a:t></a:t>
            </a:r>
            <a:r>
              <a:rPr lang="en-US" altLang="zh-CN" sz="1800" smtClean="0">
                <a:solidFill>
                  <a:srgbClr val="FF0000"/>
                </a:solidFill>
                <a:ea typeface="宋体" charset="-122"/>
                <a:sym typeface="Symbol" pitchFamily="18" charset="2"/>
              </a:rPr>
              <a:t>)</a:t>
            </a:r>
            <a:r>
              <a:rPr lang="en-US" altLang="zh-CN" sz="1800" baseline="30000" smtClean="0">
                <a:solidFill>
                  <a:srgbClr val="FF0000"/>
                </a:solidFill>
                <a:ea typeface="宋体" charset="-122"/>
                <a:sym typeface="Symbol" pitchFamily="18" charset="2"/>
              </a:rPr>
              <a:t> </a:t>
            </a:r>
            <a:endParaRPr lang="zh-CN" altLang="en-US" sz="1800" baseline="30000" smtClean="0">
              <a:solidFill>
                <a:srgbClr val="FF0000"/>
              </a:solidFill>
              <a:ea typeface="宋体" charset="-122"/>
            </a:endParaRPr>
          </a:p>
        </p:txBody>
      </p:sp>
      <p:sp>
        <p:nvSpPr>
          <p:cNvPr id="22542" name="Text Box 3"/>
          <p:cNvSpPr txBox="1">
            <a:spLocks noChangeArrowheads="1"/>
          </p:cNvSpPr>
          <p:nvPr/>
        </p:nvSpPr>
        <p:spPr bwMode="auto">
          <a:xfrm>
            <a:off x="3924300" y="1844675"/>
            <a:ext cx="9382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2000" smtClean="0">
                <a:solidFill>
                  <a:srgbClr val="0000FF"/>
                </a:solidFill>
                <a:latin typeface="Calibri" pitchFamily="34" charset="0"/>
                <a:ea typeface="宋体" charset="-122"/>
              </a:rPr>
              <a:t>f</a:t>
            </a:r>
            <a:r>
              <a:rPr lang="en-US" altLang="zh-CN" sz="2000" baseline="-25000" smtClean="0">
                <a:solidFill>
                  <a:srgbClr val="0000FF"/>
                </a:solidFill>
                <a:latin typeface="Calibri" pitchFamily="34" charset="0"/>
                <a:ea typeface="宋体" charset="-122"/>
              </a:rPr>
              <a:t>0</a:t>
            </a:r>
            <a:r>
              <a:rPr lang="en-US" altLang="zh-CN" sz="2000" smtClean="0">
                <a:solidFill>
                  <a:srgbClr val="0000FF"/>
                </a:solidFill>
                <a:latin typeface="Calibri" pitchFamily="34" charset="0"/>
                <a:ea typeface="宋体" charset="-122"/>
              </a:rPr>
              <a:t>(980)</a:t>
            </a:r>
          </a:p>
        </p:txBody>
      </p:sp>
      <p:sp>
        <p:nvSpPr>
          <p:cNvPr id="22543" name="Text Box 3"/>
          <p:cNvSpPr txBox="1">
            <a:spLocks noChangeArrowheads="1"/>
          </p:cNvSpPr>
          <p:nvPr/>
        </p:nvSpPr>
        <p:spPr bwMode="auto">
          <a:xfrm>
            <a:off x="1878013" y="1804988"/>
            <a:ext cx="9477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2000" smtClean="0">
                <a:solidFill>
                  <a:srgbClr val="006600"/>
                </a:solidFill>
                <a:latin typeface="Calibri" pitchFamily="34" charset="0"/>
                <a:ea typeface="宋体" charset="-122"/>
              </a:rPr>
              <a:t>a</a:t>
            </a:r>
            <a:r>
              <a:rPr lang="en-US" altLang="zh-CN" sz="2000" baseline="-25000" smtClean="0">
                <a:solidFill>
                  <a:srgbClr val="006600"/>
                </a:solidFill>
                <a:latin typeface="Calibri" pitchFamily="34" charset="0"/>
                <a:ea typeface="宋体" charset="-122"/>
              </a:rPr>
              <a:t>0</a:t>
            </a:r>
            <a:r>
              <a:rPr lang="en-US" altLang="zh-CN" sz="2000" smtClean="0">
                <a:solidFill>
                  <a:srgbClr val="006600"/>
                </a:solidFill>
                <a:latin typeface="Calibri" pitchFamily="34" charset="0"/>
                <a:ea typeface="宋体" charset="-122"/>
              </a:rPr>
              <a:t>(980)</a:t>
            </a:r>
          </a:p>
        </p:txBody>
      </p:sp>
      <p:sp>
        <p:nvSpPr>
          <p:cNvPr id="22544" name="Text Box 21"/>
          <p:cNvSpPr txBox="1">
            <a:spLocks noChangeArrowheads="1"/>
          </p:cNvSpPr>
          <p:nvPr/>
        </p:nvSpPr>
        <p:spPr bwMode="auto">
          <a:xfrm>
            <a:off x="5867400" y="1290638"/>
            <a:ext cx="2768600" cy="120015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1800" smtClean="0">
                <a:solidFill>
                  <a:srgbClr val="000000"/>
                </a:solidFill>
                <a:ea typeface="宋体" charset="-122"/>
              </a:rPr>
              <a:t>   </a:t>
            </a:r>
            <a:r>
              <a:rPr lang="en-US" altLang="zh-CN" sz="1800" i="1" smtClean="0">
                <a:solidFill>
                  <a:srgbClr val="006600"/>
                </a:solidFill>
                <a:ea typeface="宋体" charset="-122"/>
              </a:rPr>
              <a:t>g</a:t>
            </a:r>
            <a:r>
              <a:rPr lang="en-US" altLang="zh-CN" sz="1800" smtClean="0">
                <a:solidFill>
                  <a:srgbClr val="006600"/>
                </a:solidFill>
                <a:ea typeface="宋体" charset="-122"/>
              </a:rPr>
              <a:t>(a</a:t>
            </a:r>
            <a:r>
              <a:rPr lang="en-US" altLang="zh-CN" sz="1800" baseline="-25000" smtClean="0">
                <a:solidFill>
                  <a:srgbClr val="006600"/>
                </a:solidFill>
                <a:ea typeface="宋体" charset="-122"/>
              </a:rPr>
              <a:t>0</a:t>
            </a:r>
            <a:r>
              <a:rPr lang="en-US" altLang="zh-CN" sz="1800" smtClean="0">
                <a:solidFill>
                  <a:srgbClr val="006600"/>
                </a:solidFill>
                <a:ea typeface="宋体" charset="-122"/>
              </a:rPr>
              <a:t>K</a:t>
            </a:r>
            <a:r>
              <a:rPr lang="en-US" altLang="zh-CN" sz="1800" baseline="30000" smtClean="0">
                <a:solidFill>
                  <a:srgbClr val="006600"/>
                </a:solidFill>
                <a:ea typeface="宋体" charset="-122"/>
                <a:sym typeface="Symbol" pitchFamily="18" charset="2"/>
              </a:rPr>
              <a:t></a:t>
            </a:r>
            <a:r>
              <a:rPr lang="en-US" altLang="zh-CN" sz="1800" smtClean="0">
                <a:solidFill>
                  <a:srgbClr val="006600"/>
                </a:solidFill>
                <a:ea typeface="宋体" charset="-122"/>
                <a:sym typeface="Symbol" pitchFamily="18" charset="2"/>
              </a:rPr>
              <a:t>K</a:t>
            </a:r>
            <a:r>
              <a:rPr lang="en-US" altLang="zh-CN" sz="1800" baseline="30000" smtClean="0">
                <a:solidFill>
                  <a:srgbClr val="006600"/>
                </a:solidFill>
                <a:ea typeface="宋体" charset="-122"/>
                <a:sym typeface="Symbol" pitchFamily="18" charset="2"/>
              </a:rPr>
              <a:t></a:t>
            </a:r>
            <a:r>
              <a:rPr lang="en-US" altLang="zh-CN" sz="1800" smtClean="0">
                <a:solidFill>
                  <a:srgbClr val="006600"/>
                </a:solidFill>
                <a:ea typeface="宋体" charset="-122"/>
                <a:sym typeface="Symbol" pitchFamily="18" charset="2"/>
              </a:rPr>
              <a:t>)</a:t>
            </a:r>
            <a:r>
              <a:rPr lang="en-US" altLang="zh-CN" sz="1800" smtClean="0">
                <a:solidFill>
                  <a:srgbClr val="000000"/>
                </a:solidFill>
                <a:ea typeface="宋体" charset="-122"/>
                <a:sym typeface="Symbol" pitchFamily="18" charset="2"/>
              </a:rPr>
              <a:t> </a:t>
            </a:r>
            <a:r>
              <a:rPr lang="en-US" altLang="zh-CN" sz="1800" i="1" smtClean="0">
                <a:solidFill>
                  <a:srgbClr val="0000FF"/>
                </a:solidFill>
                <a:ea typeface="宋体" charset="-122"/>
                <a:sym typeface="Symbol" pitchFamily="18" charset="2"/>
              </a:rPr>
              <a:t>g</a:t>
            </a:r>
            <a:r>
              <a:rPr lang="en-US" altLang="zh-CN" sz="1800" smtClean="0">
                <a:solidFill>
                  <a:srgbClr val="0000FF"/>
                </a:solidFill>
                <a:ea typeface="宋体" charset="-122"/>
                <a:sym typeface="Symbol" pitchFamily="18" charset="2"/>
              </a:rPr>
              <a:t>(f</a:t>
            </a:r>
            <a:r>
              <a:rPr lang="en-US" altLang="zh-CN" sz="1800" baseline="-25000" smtClean="0">
                <a:solidFill>
                  <a:srgbClr val="0000FF"/>
                </a:solidFill>
                <a:ea typeface="宋体" charset="-122"/>
                <a:sym typeface="Symbol" pitchFamily="18" charset="2"/>
              </a:rPr>
              <a:t>0</a:t>
            </a:r>
            <a:r>
              <a:rPr lang="en-US" altLang="zh-CN" sz="1800" smtClean="0">
                <a:solidFill>
                  <a:srgbClr val="0000FF"/>
                </a:solidFill>
                <a:ea typeface="宋体" charset="-122"/>
                <a:sym typeface="Symbol" pitchFamily="18" charset="2"/>
              </a:rPr>
              <a:t>K</a:t>
            </a:r>
            <a:r>
              <a:rPr lang="en-US" altLang="zh-CN" sz="1800" baseline="30000" smtClean="0">
                <a:solidFill>
                  <a:srgbClr val="0000FF"/>
                </a:solidFill>
                <a:ea typeface="宋体" charset="-122"/>
                <a:sym typeface="Symbol" pitchFamily="18" charset="2"/>
              </a:rPr>
              <a:t></a:t>
            </a:r>
            <a:r>
              <a:rPr lang="en-US" altLang="zh-CN" sz="1800" smtClean="0">
                <a:solidFill>
                  <a:srgbClr val="0000FF"/>
                </a:solidFill>
                <a:ea typeface="宋体" charset="-122"/>
                <a:sym typeface="Symbol" pitchFamily="18" charset="2"/>
              </a:rPr>
              <a:t>K</a:t>
            </a:r>
            <a:r>
              <a:rPr lang="en-US" altLang="zh-CN" sz="1800" baseline="30000" smtClean="0">
                <a:solidFill>
                  <a:srgbClr val="0000FF"/>
                </a:solidFill>
                <a:ea typeface="宋体" charset="-122"/>
                <a:sym typeface="Symbol" pitchFamily="18" charset="2"/>
              </a:rPr>
              <a:t></a:t>
            </a:r>
            <a:r>
              <a:rPr lang="en-US" altLang="zh-CN" sz="1800" smtClean="0">
                <a:solidFill>
                  <a:srgbClr val="0000FF"/>
                </a:solidFill>
                <a:ea typeface="宋体" charset="-122"/>
                <a:sym typeface="Symbol" pitchFamily="18" charset="2"/>
              </a:rPr>
              <a:t>)</a:t>
            </a:r>
          </a:p>
          <a:p>
            <a:pPr eaLnBrk="1" fontAlgn="base" hangingPunct="1">
              <a:spcBef>
                <a:spcPct val="0"/>
              </a:spcBef>
              <a:spcAft>
                <a:spcPct val="0"/>
              </a:spcAft>
              <a:buFontTx/>
              <a:buNone/>
            </a:pPr>
            <a:r>
              <a:rPr lang="en-US" altLang="zh-CN" sz="1800" smtClean="0">
                <a:solidFill>
                  <a:srgbClr val="333399"/>
                </a:solidFill>
                <a:ea typeface="宋体" charset="-122"/>
                <a:sym typeface="Symbol" pitchFamily="18" charset="2"/>
              </a:rPr>
              <a:t></a:t>
            </a:r>
            <a:r>
              <a:rPr lang="en-US" altLang="zh-CN" sz="1800" smtClean="0">
                <a:solidFill>
                  <a:srgbClr val="000000"/>
                </a:solidFill>
                <a:ea typeface="宋体" charset="-122"/>
                <a:sym typeface="Symbol" pitchFamily="18" charset="2"/>
              </a:rPr>
              <a:t> </a:t>
            </a:r>
            <a:r>
              <a:rPr lang="en-US" altLang="zh-CN" sz="1800" smtClean="0">
                <a:solidFill>
                  <a:srgbClr val="FF0000"/>
                </a:solidFill>
                <a:ea typeface="宋体" charset="-122"/>
                <a:sym typeface="Symbol" pitchFamily="18" charset="2"/>
              </a:rPr>
              <a:t></a:t>
            </a:r>
            <a:r>
              <a:rPr lang="en-US" altLang="zh-CN" sz="1800" i="1" smtClean="0">
                <a:solidFill>
                  <a:srgbClr val="006600"/>
                </a:solidFill>
                <a:ea typeface="宋体" charset="-122"/>
                <a:sym typeface="Symbol" pitchFamily="18" charset="2"/>
              </a:rPr>
              <a:t>g</a:t>
            </a:r>
            <a:r>
              <a:rPr lang="en-US" altLang="zh-CN" sz="1800" smtClean="0">
                <a:solidFill>
                  <a:srgbClr val="006600"/>
                </a:solidFill>
                <a:ea typeface="宋体" charset="-122"/>
                <a:sym typeface="Symbol" pitchFamily="18" charset="2"/>
              </a:rPr>
              <a:t>(a</a:t>
            </a:r>
            <a:r>
              <a:rPr lang="en-US" altLang="zh-CN" sz="1800" baseline="-25000" smtClean="0">
                <a:solidFill>
                  <a:srgbClr val="006600"/>
                </a:solidFill>
                <a:ea typeface="宋体" charset="-122"/>
                <a:sym typeface="Symbol" pitchFamily="18" charset="2"/>
              </a:rPr>
              <a:t>0</a:t>
            </a:r>
            <a:r>
              <a:rPr lang="en-US" altLang="zh-CN" sz="1800" smtClean="0">
                <a:solidFill>
                  <a:srgbClr val="006600"/>
                </a:solidFill>
                <a:ea typeface="宋体" charset="-122"/>
                <a:sym typeface="Symbol" pitchFamily="18" charset="2"/>
              </a:rPr>
              <a:t>K</a:t>
            </a:r>
            <a:r>
              <a:rPr lang="en-US" altLang="zh-CN" sz="1800" baseline="30000" smtClean="0">
                <a:solidFill>
                  <a:srgbClr val="006600"/>
                </a:solidFill>
                <a:ea typeface="宋体" charset="-122"/>
                <a:sym typeface="Symbol" pitchFamily="18" charset="2"/>
              </a:rPr>
              <a:t>0</a:t>
            </a:r>
            <a:r>
              <a:rPr lang="en-US" altLang="zh-CN" sz="1800" smtClean="0">
                <a:solidFill>
                  <a:srgbClr val="006600"/>
                </a:solidFill>
                <a:ea typeface="宋体" charset="-122"/>
                <a:sym typeface="Symbol" pitchFamily="18" charset="2"/>
              </a:rPr>
              <a:t>K</a:t>
            </a:r>
            <a:r>
              <a:rPr lang="en-US" altLang="zh-CN" sz="1800" baseline="30000" smtClean="0">
                <a:solidFill>
                  <a:srgbClr val="006600"/>
                </a:solidFill>
                <a:ea typeface="宋体" charset="-122"/>
                <a:sym typeface="Symbol" pitchFamily="18" charset="2"/>
              </a:rPr>
              <a:t>0</a:t>
            </a:r>
            <a:r>
              <a:rPr lang="en-US" altLang="zh-CN" sz="1800" smtClean="0">
                <a:solidFill>
                  <a:srgbClr val="006600"/>
                </a:solidFill>
                <a:ea typeface="宋体" charset="-122"/>
                <a:sym typeface="Symbol" pitchFamily="18" charset="2"/>
              </a:rPr>
              <a:t>)</a:t>
            </a:r>
            <a:r>
              <a:rPr lang="en-US" altLang="zh-CN" sz="1800" smtClean="0">
                <a:solidFill>
                  <a:srgbClr val="000000"/>
                </a:solidFill>
                <a:ea typeface="宋体" charset="-122"/>
                <a:sym typeface="Symbol" pitchFamily="18" charset="2"/>
              </a:rPr>
              <a:t> </a:t>
            </a:r>
            <a:r>
              <a:rPr lang="en-US" altLang="zh-CN" sz="1800" i="1" smtClean="0">
                <a:solidFill>
                  <a:srgbClr val="0000FF"/>
                </a:solidFill>
                <a:ea typeface="宋体" charset="-122"/>
                <a:sym typeface="Symbol" pitchFamily="18" charset="2"/>
              </a:rPr>
              <a:t>g</a:t>
            </a:r>
            <a:r>
              <a:rPr lang="en-US" altLang="zh-CN" sz="1800" smtClean="0">
                <a:solidFill>
                  <a:srgbClr val="0000FF"/>
                </a:solidFill>
                <a:ea typeface="宋体" charset="-122"/>
                <a:sym typeface="Symbol" pitchFamily="18" charset="2"/>
              </a:rPr>
              <a:t>(f</a:t>
            </a:r>
            <a:r>
              <a:rPr lang="en-US" altLang="zh-CN" sz="1800" baseline="-25000" smtClean="0">
                <a:solidFill>
                  <a:srgbClr val="0000FF"/>
                </a:solidFill>
                <a:ea typeface="宋体" charset="-122"/>
                <a:sym typeface="Symbol" pitchFamily="18" charset="2"/>
              </a:rPr>
              <a:t>0</a:t>
            </a:r>
            <a:r>
              <a:rPr lang="en-US" altLang="zh-CN" sz="1800" smtClean="0">
                <a:solidFill>
                  <a:srgbClr val="0000FF"/>
                </a:solidFill>
                <a:ea typeface="宋体" charset="-122"/>
                <a:sym typeface="Symbol" pitchFamily="18" charset="2"/>
              </a:rPr>
              <a:t>K</a:t>
            </a:r>
            <a:r>
              <a:rPr lang="en-US" altLang="zh-CN" sz="1800" baseline="30000" smtClean="0">
                <a:solidFill>
                  <a:srgbClr val="0000FF"/>
                </a:solidFill>
                <a:ea typeface="宋体" charset="-122"/>
                <a:sym typeface="Symbol" pitchFamily="18" charset="2"/>
              </a:rPr>
              <a:t>0</a:t>
            </a:r>
            <a:r>
              <a:rPr lang="en-US" altLang="zh-CN" sz="1800" smtClean="0">
                <a:solidFill>
                  <a:srgbClr val="0000FF"/>
                </a:solidFill>
                <a:ea typeface="宋体" charset="-122"/>
                <a:sym typeface="Symbol" pitchFamily="18" charset="2"/>
              </a:rPr>
              <a:t>K</a:t>
            </a:r>
            <a:r>
              <a:rPr lang="en-US" altLang="zh-CN" sz="1800" baseline="30000" smtClean="0">
                <a:solidFill>
                  <a:srgbClr val="0000FF"/>
                </a:solidFill>
                <a:ea typeface="宋体" charset="-122"/>
                <a:sym typeface="Symbol" pitchFamily="18" charset="2"/>
              </a:rPr>
              <a:t>0</a:t>
            </a:r>
            <a:r>
              <a:rPr lang="en-US" altLang="zh-CN" sz="1800" smtClean="0">
                <a:solidFill>
                  <a:srgbClr val="0000FF"/>
                </a:solidFill>
                <a:ea typeface="宋体" charset="-122"/>
                <a:sym typeface="Symbol" pitchFamily="18" charset="2"/>
              </a:rPr>
              <a:t>)</a:t>
            </a:r>
          </a:p>
          <a:p>
            <a:pPr eaLnBrk="1" fontAlgn="base" hangingPunct="1">
              <a:spcBef>
                <a:spcPct val="0"/>
              </a:spcBef>
              <a:spcAft>
                <a:spcPct val="0"/>
              </a:spcAft>
              <a:buFontTx/>
              <a:buNone/>
            </a:pPr>
            <a:endParaRPr lang="en-US" altLang="zh-CN" sz="1800" smtClean="0">
              <a:solidFill>
                <a:srgbClr val="FF0000"/>
              </a:solidFill>
              <a:ea typeface="宋体" charset="-122"/>
              <a:sym typeface="Symbol" pitchFamily="18" charset="2"/>
            </a:endParaRPr>
          </a:p>
          <a:p>
            <a:pPr eaLnBrk="1" fontAlgn="base" hangingPunct="1">
              <a:spcBef>
                <a:spcPct val="0"/>
              </a:spcBef>
              <a:spcAft>
                <a:spcPct val="0"/>
              </a:spcAft>
              <a:buFontTx/>
              <a:buNone/>
            </a:pPr>
            <a:r>
              <a:rPr lang="en-US" altLang="zh-CN" sz="1800" smtClean="0">
                <a:solidFill>
                  <a:srgbClr val="FF0000"/>
                </a:solidFill>
                <a:ea typeface="宋体" charset="-122"/>
                <a:sym typeface="Symbol" pitchFamily="18" charset="2"/>
              </a:rPr>
              <a:t>M(K</a:t>
            </a:r>
            <a:r>
              <a:rPr lang="en-US" altLang="zh-CN" sz="1800" baseline="30000" smtClean="0">
                <a:solidFill>
                  <a:srgbClr val="FF0000"/>
                </a:solidFill>
                <a:ea typeface="宋体" charset="-122"/>
                <a:sym typeface="Symbol" pitchFamily="18" charset="2"/>
              </a:rPr>
              <a:t>0</a:t>
            </a:r>
            <a:r>
              <a:rPr lang="en-US" altLang="zh-CN" sz="1800" smtClean="0">
                <a:solidFill>
                  <a:srgbClr val="FF0000"/>
                </a:solidFill>
                <a:ea typeface="宋体" charset="-122"/>
                <a:sym typeface="Symbol" pitchFamily="18" charset="2"/>
              </a:rPr>
              <a:t>)M(K</a:t>
            </a:r>
            <a:r>
              <a:rPr lang="en-US" altLang="zh-CN" sz="1800" baseline="30000" smtClean="0">
                <a:solidFill>
                  <a:srgbClr val="FF0000"/>
                </a:solidFill>
                <a:ea typeface="宋体" charset="-122"/>
                <a:sym typeface="Symbol" pitchFamily="18" charset="2"/>
              </a:rPr>
              <a:t></a:t>
            </a:r>
            <a:r>
              <a:rPr lang="en-US" altLang="zh-CN" sz="1800" smtClean="0">
                <a:solidFill>
                  <a:srgbClr val="FF0000"/>
                </a:solidFill>
                <a:ea typeface="宋体" charset="-122"/>
                <a:sym typeface="Symbol" pitchFamily="18" charset="2"/>
              </a:rPr>
              <a:t>)  m</a:t>
            </a:r>
            <a:r>
              <a:rPr lang="en-US" altLang="zh-CN" sz="1800" baseline="-25000" smtClean="0">
                <a:solidFill>
                  <a:srgbClr val="FF0000"/>
                </a:solidFill>
                <a:ea typeface="宋体" charset="-122"/>
                <a:sym typeface="Symbol" pitchFamily="18" charset="2"/>
              </a:rPr>
              <a:t>d</a:t>
            </a:r>
            <a:r>
              <a:rPr lang="en-US" altLang="zh-CN" sz="1800" smtClean="0">
                <a:solidFill>
                  <a:srgbClr val="FF0000"/>
                </a:solidFill>
                <a:ea typeface="宋体" charset="-122"/>
                <a:sym typeface="Symbol" pitchFamily="18" charset="2"/>
              </a:rPr>
              <a:t>m</a:t>
            </a:r>
            <a:r>
              <a:rPr lang="en-US" altLang="zh-CN" sz="1800" baseline="-25000" smtClean="0">
                <a:solidFill>
                  <a:srgbClr val="FF0000"/>
                </a:solidFill>
                <a:ea typeface="宋体" charset="-122"/>
                <a:sym typeface="Symbol" pitchFamily="18" charset="2"/>
              </a:rPr>
              <a:t>u</a:t>
            </a:r>
            <a:r>
              <a:rPr lang="en-US" altLang="zh-CN" sz="1800" smtClean="0">
                <a:solidFill>
                  <a:srgbClr val="FF0000"/>
                </a:solidFill>
                <a:ea typeface="宋体" charset="-122"/>
                <a:sym typeface="Symbol" pitchFamily="18" charset="2"/>
              </a:rPr>
              <a:t> </a:t>
            </a:r>
          </a:p>
        </p:txBody>
      </p:sp>
      <p:sp>
        <p:nvSpPr>
          <p:cNvPr id="22545" name="Text Box 3"/>
          <p:cNvSpPr txBox="1">
            <a:spLocks noChangeArrowheads="1"/>
          </p:cNvSpPr>
          <p:nvPr/>
        </p:nvSpPr>
        <p:spPr bwMode="auto">
          <a:xfrm>
            <a:off x="323850" y="303213"/>
            <a:ext cx="8586788" cy="461962"/>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zh-CN" altLang="en-US" sz="2400" smtClean="0">
                <a:solidFill>
                  <a:srgbClr val="0000FF"/>
                </a:solidFill>
                <a:latin typeface="Calibri" pitchFamily="34" charset="0"/>
                <a:ea typeface="宋体" charset="-122"/>
              </a:rPr>
              <a:t>“</a:t>
            </a:r>
            <a:r>
              <a:rPr lang="en-US" altLang="zh-CN" sz="2400" smtClean="0">
                <a:solidFill>
                  <a:srgbClr val="0000FF"/>
                </a:solidFill>
                <a:latin typeface="Calibri" pitchFamily="34" charset="0"/>
                <a:ea typeface="宋体" charset="-122"/>
              </a:rPr>
              <a:t>a</a:t>
            </a:r>
            <a:r>
              <a:rPr lang="en-US" altLang="zh-CN" sz="2400" baseline="-25000" smtClean="0">
                <a:solidFill>
                  <a:srgbClr val="0000FF"/>
                </a:solidFill>
                <a:latin typeface="Calibri" pitchFamily="34" charset="0"/>
                <a:ea typeface="宋体" charset="-122"/>
              </a:rPr>
              <a:t>0</a:t>
            </a:r>
            <a:r>
              <a:rPr lang="en-US" altLang="zh-CN" sz="2400" smtClean="0">
                <a:solidFill>
                  <a:srgbClr val="0000FF"/>
                </a:solidFill>
                <a:latin typeface="Calibri" pitchFamily="34" charset="0"/>
                <a:ea typeface="宋体" charset="-122"/>
              </a:rPr>
              <a:t>(980)-f</a:t>
            </a:r>
            <a:r>
              <a:rPr lang="en-US" altLang="zh-CN" sz="2400" baseline="-25000" smtClean="0">
                <a:solidFill>
                  <a:srgbClr val="0000FF"/>
                </a:solidFill>
                <a:latin typeface="Calibri" pitchFamily="34" charset="0"/>
                <a:ea typeface="宋体" charset="-122"/>
              </a:rPr>
              <a:t>0</a:t>
            </a:r>
            <a:r>
              <a:rPr lang="en-US" altLang="zh-CN" sz="2400" smtClean="0">
                <a:solidFill>
                  <a:srgbClr val="0000FF"/>
                </a:solidFill>
                <a:latin typeface="Calibri" pitchFamily="34" charset="0"/>
                <a:ea typeface="宋体" charset="-122"/>
              </a:rPr>
              <a:t>(980)</a:t>
            </a:r>
            <a:r>
              <a:rPr lang="zh-CN" altLang="en-US" sz="2400" smtClean="0">
                <a:solidFill>
                  <a:srgbClr val="0000FF"/>
                </a:solidFill>
                <a:latin typeface="Calibri" pitchFamily="34" charset="0"/>
                <a:ea typeface="宋体" charset="-122"/>
              </a:rPr>
              <a:t> </a:t>
            </a:r>
            <a:r>
              <a:rPr lang="en-US" altLang="zh-CN" sz="2400" smtClean="0">
                <a:solidFill>
                  <a:srgbClr val="0000FF"/>
                </a:solidFill>
                <a:latin typeface="Calibri" pitchFamily="34" charset="0"/>
                <a:ea typeface="宋体" charset="-122"/>
              </a:rPr>
              <a:t>mixing</a:t>
            </a:r>
            <a:r>
              <a:rPr lang="zh-CN" altLang="en-US" sz="2400" smtClean="0">
                <a:solidFill>
                  <a:srgbClr val="0000FF"/>
                </a:solidFill>
                <a:latin typeface="Calibri" pitchFamily="34" charset="0"/>
                <a:ea typeface="宋体" charset="-122"/>
              </a:rPr>
              <a:t>”</a:t>
            </a:r>
            <a:r>
              <a:rPr lang="en-US" altLang="zh-CN" sz="2400" smtClean="0">
                <a:solidFill>
                  <a:srgbClr val="0000FF"/>
                </a:solidFill>
                <a:latin typeface="Calibri" pitchFamily="34" charset="0"/>
                <a:ea typeface="宋体" charset="-122"/>
              </a:rPr>
              <a:t>gives only 1% isospin violation effects</a:t>
            </a:r>
            <a:r>
              <a:rPr lang="zh-CN" altLang="en-US" sz="2400" smtClean="0">
                <a:solidFill>
                  <a:srgbClr val="0000FF"/>
                </a:solidFill>
                <a:latin typeface="Calibri" pitchFamily="34" charset="0"/>
                <a:ea typeface="宋体" charset="-122"/>
              </a:rPr>
              <a:t>！ </a:t>
            </a:r>
            <a:endParaRPr lang="en-US" altLang="zh-CN" sz="2400" smtClean="0">
              <a:solidFill>
                <a:srgbClr val="0000FF"/>
              </a:solidFill>
              <a:latin typeface="Calibri" pitchFamily="34" charset="0"/>
              <a:ea typeface="宋体" charset="-122"/>
            </a:endParaRPr>
          </a:p>
        </p:txBody>
      </p:sp>
      <p:sp>
        <p:nvSpPr>
          <p:cNvPr id="22546" name="Text Box 3"/>
          <p:cNvSpPr txBox="1">
            <a:spLocks noChangeArrowheads="1"/>
          </p:cNvSpPr>
          <p:nvPr/>
        </p:nvSpPr>
        <p:spPr bwMode="auto">
          <a:xfrm>
            <a:off x="7307263" y="3857625"/>
            <a:ext cx="9382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2000" smtClean="0">
                <a:solidFill>
                  <a:srgbClr val="0000FF"/>
                </a:solidFill>
                <a:latin typeface="Calibri" pitchFamily="34" charset="0"/>
                <a:ea typeface="宋体" charset="-122"/>
              </a:rPr>
              <a:t>f</a:t>
            </a:r>
            <a:r>
              <a:rPr lang="en-US" altLang="zh-CN" sz="2000" baseline="-25000" smtClean="0">
                <a:solidFill>
                  <a:srgbClr val="0000FF"/>
                </a:solidFill>
                <a:latin typeface="Calibri" pitchFamily="34" charset="0"/>
                <a:ea typeface="宋体" charset="-122"/>
              </a:rPr>
              <a:t>0</a:t>
            </a:r>
            <a:r>
              <a:rPr lang="en-US" altLang="zh-CN" sz="2000" smtClean="0">
                <a:solidFill>
                  <a:srgbClr val="0000FF"/>
                </a:solidFill>
                <a:latin typeface="Calibri" pitchFamily="34" charset="0"/>
                <a:ea typeface="宋体" charset="-122"/>
              </a:rPr>
              <a:t>(980)</a:t>
            </a:r>
          </a:p>
        </p:txBody>
      </p:sp>
      <p:cxnSp>
        <p:nvCxnSpPr>
          <p:cNvPr id="22547" name="直接连接符 16"/>
          <p:cNvCxnSpPr>
            <a:cxnSpLocks noChangeShapeType="1"/>
          </p:cNvCxnSpPr>
          <p:nvPr/>
        </p:nvCxnSpPr>
        <p:spPr bwMode="auto">
          <a:xfrm flipH="1">
            <a:off x="1762125" y="5187950"/>
            <a:ext cx="649288" cy="0"/>
          </a:xfrm>
          <a:prstGeom prst="line">
            <a:avLst/>
          </a:prstGeom>
          <a:noFill/>
          <a:ln w="76200"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48" name="直接连接符 17"/>
          <p:cNvCxnSpPr>
            <a:cxnSpLocks noChangeShapeType="1"/>
          </p:cNvCxnSpPr>
          <p:nvPr/>
        </p:nvCxnSpPr>
        <p:spPr bwMode="auto">
          <a:xfrm flipH="1">
            <a:off x="3130550" y="4754563"/>
            <a:ext cx="647700" cy="0"/>
          </a:xfrm>
          <a:prstGeom prst="line">
            <a:avLst/>
          </a:prstGeom>
          <a:noFill/>
          <a:ln w="57150" algn="ctr">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49" name="直接连接符 18"/>
          <p:cNvCxnSpPr>
            <a:cxnSpLocks noChangeShapeType="1"/>
          </p:cNvCxnSpPr>
          <p:nvPr/>
        </p:nvCxnSpPr>
        <p:spPr bwMode="auto">
          <a:xfrm flipH="1">
            <a:off x="3130550" y="5619750"/>
            <a:ext cx="649288" cy="0"/>
          </a:xfrm>
          <a:prstGeom prst="line">
            <a:avLst/>
          </a:prstGeom>
          <a:noFill/>
          <a:ln w="76200"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50" name="Freeform 7"/>
          <p:cNvSpPr>
            <a:spLocks/>
          </p:cNvSpPr>
          <p:nvPr/>
        </p:nvSpPr>
        <p:spPr bwMode="auto">
          <a:xfrm>
            <a:off x="2411413" y="4754563"/>
            <a:ext cx="719137" cy="865187"/>
          </a:xfrm>
          <a:custGeom>
            <a:avLst/>
            <a:gdLst>
              <a:gd name="T0" fmla="*/ 0 w 363"/>
              <a:gd name="T1" fmla="*/ 2147483647 h 453"/>
              <a:gd name="T2" fmla="*/ 2147483647 w 363"/>
              <a:gd name="T3" fmla="*/ 0 h 453"/>
              <a:gd name="T4" fmla="*/ 2147483647 w 363"/>
              <a:gd name="T5" fmla="*/ 2147483647 h 453"/>
              <a:gd name="T6" fmla="*/ 0 w 363"/>
              <a:gd name="T7" fmla="*/ 2147483647 h 4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3" h="453">
                <a:moveTo>
                  <a:pt x="0" y="227"/>
                </a:moveTo>
                <a:lnTo>
                  <a:pt x="363" y="0"/>
                </a:lnTo>
                <a:lnTo>
                  <a:pt x="363" y="453"/>
                </a:lnTo>
                <a:lnTo>
                  <a:pt x="0" y="227"/>
                </a:lnTo>
                <a:close/>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a typeface="宋体" charset="-122"/>
            </a:endParaRPr>
          </a:p>
        </p:txBody>
      </p:sp>
      <p:cxnSp>
        <p:nvCxnSpPr>
          <p:cNvPr id="22551" name="直接连接符 20"/>
          <p:cNvCxnSpPr>
            <a:cxnSpLocks noChangeShapeType="1"/>
          </p:cNvCxnSpPr>
          <p:nvPr/>
        </p:nvCxnSpPr>
        <p:spPr bwMode="auto">
          <a:xfrm flipV="1">
            <a:off x="3778250" y="5330825"/>
            <a:ext cx="504825" cy="288925"/>
          </a:xfrm>
          <a:prstGeom prst="line">
            <a:avLst/>
          </a:prstGeom>
          <a:noFill/>
          <a:ln w="57150" algn="ctr">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52" name="直接连接符 21"/>
          <p:cNvCxnSpPr>
            <a:cxnSpLocks noChangeShapeType="1"/>
          </p:cNvCxnSpPr>
          <p:nvPr/>
        </p:nvCxnSpPr>
        <p:spPr bwMode="auto">
          <a:xfrm>
            <a:off x="3778250" y="5619750"/>
            <a:ext cx="504825" cy="287338"/>
          </a:xfrm>
          <a:prstGeom prst="line">
            <a:avLst/>
          </a:prstGeom>
          <a:noFill/>
          <a:ln w="57150" algn="ctr">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53" name="TextBox 22"/>
          <p:cNvSpPr txBox="1">
            <a:spLocks noChangeArrowheads="1"/>
          </p:cNvSpPr>
          <p:nvPr/>
        </p:nvSpPr>
        <p:spPr bwMode="auto">
          <a:xfrm>
            <a:off x="682625" y="4754563"/>
            <a:ext cx="1792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zh-CN" altLang="en-US" sz="2000" smtClean="0">
                <a:solidFill>
                  <a:srgbClr val="0000FF"/>
                </a:solidFill>
                <a:ea typeface="宋体" charset="-122"/>
                <a:sym typeface="Symbol" pitchFamily="18" charset="2"/>
              </a:rPr>
              <a:t></a:t>
            </a:r>
            <a:r>
              <a:rPr lang="en-US" altLang="zh-CN" sz="2000" smtClean="0">
                <a:solidFill>
                  <a:srgbClr val="0000FF"/>
                </a:solidFill>
                <a:ea typeface="宋体" charset="-122"/>
                <a:sym typeface="Symbol" pitchFamily="18" charset="2"/>
              </a:rPr>
              <a:t>(1405/1475) </a:t>
            </a:r>
            <a:endParaRPr lang="zh-CN" altLang="en-US" sz="2000" smtClean="0">
              <a:solidFill>
                <a:srgbClr val="0000FF"/>
              </a:solidFill>
              <a:ea typeface="宋体" charset="-122"/>
            </a:endParaRPr>
          </a:p>
        </p:txBody>
      </p:sp>
      <p:sp>
        <p:nvSpPr>
          <p:cNvPr id="22554" name="TextBox 23"/>
          <p:cNvSpPr txBox="1">
            <a:spLocks noChangeArrowheads="1"/>
          </p:cNvSpPr>
          <p:nvPr/>
        </p:nvSpPr>
        <p:spPr bwMode="auto">
          <a:xfrm>
            <a:off x="3851275" y="4437063"/>
            <a:ext cx="352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2400" smtClean="0">
                <a:solidFill>
                  <a:srgbClr val="C00000"/>
                </a:solidFill>
                <a:ea typeface="宋体" charset="-122"/>
                <a:sym typeface="Symbol" pitchFamily="18" charset="2"/>
              </a:rPr>
              <a:t></a:t>
            </a:r>
            <a:endParaRPr lang="zh-CN" altLang="en-US" sz="2400" smtClean="0">
              <a:solidFill>
                <a:srgbClr val="C00000"/>
              </a:solidFill>
              <a:ea typeface="宋体" charset="-122"/>
            </a:endParaRPr>
          </a:p>
        </p:txBody>
      </p:sp>
      <p:sp>
        <p:nvSpPr>
          <p:cNvPr id="22555" name="TextBox 24"/>
          <p:cNvSpPr txBox="1">
            <a:spLocks noChangeArrowheads="1"/>
          </p:cNvSpPr>
          <p:nvPr/>
        </p:nvSpPr>
        <p:spPr bwMode="auto">
          <a:xfrm>
            <a:off x="4289425" y="4970463"/>
            <a:ext cx="354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2400" smtClean="0">
                <a:solidFill>
                  <a:srgbClr val="C00000"/>
                </a:solidFill>
                <a:ea typeface="宋体" charset="-122"/>
                <a:sym typeface="Symbol" pitchFamily="18" charset="2"/>
              </a:rPr>
              <a:t></a:t>
            </a:r>
            <a:endParaRPr lang="zh-CN" altLang="en-US" sz="2400" smtClean="0">
              <a:solidFill>
                <a:srgbClr val="C00000"/>
              </a:solidFill>
              <a:ea typeface="宋体" charset="-122"/>
            </a:endParaRPr>
          </a:p>
        </p:txBody>
      </p:sp>
      <p:sp>
        <p:nvSpPr>
          <p:cNvPr id="22556" name="TextBox 25"/>
          <p:cNvSpPr txBox="1">
            <a:spLocks noChangeArrowheads="1"/>
          </p:cNvSpPr>
          <p:nvPr/>
        </p:nvSpPr>
        <p:spPr bwMode="auto">
          <a:xfrm>
            <a:off x="4283075" y="5661025"/>
            <a:ext cx="352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2400" smtClean="0">
                <a:solidFill>
                  <a:srgbClr val="C00000"/>
                </a:solidFill>
                <a:ea typeface="宋体" charset="-122"/>
                <a:sym typeface="Symbol" pitchFamily="18" charset="2"/>
              </a:rPr>
              <a:t></a:t>
            </a:r>
            <a:endParaRPr lang="zh-CN" altLang="en-US" sz="2400" smtClean="0">
              <a:solidFill>
                <a:srgbClr val="C00000"/>
              </a:solidFill>
              <a:ea typeface="宋体" charset="-122"/>
            </a:endParaRPr>
          </a:p>
        </p:txBody>
      </p:sp>
      <p:sp>
        <p:nvSpPr>
          <p:cNvPr id="22557" name="TextBox 26"/>
          <p:cNvSpPr txBox="1">
            <a:spLocks noChangeArrowheads="1"/>
          </p:cNvSpPr>
          <p:nvPr/>
        </p:nvSpPr>
        <p:spPr bwMode="auto">
          <a:xfrm>
            <a:off x="2960688" y="5661025"/>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2000" smtClean="0">
                <a:solidFill>
                  <a:srgbClr val="0000FF"/>
                </a:solidFill>
                <a:ea typeface="宋体" charset="-122"/>
              </a:rPr>
              <a:t>f</a:t>
            </a:r>
            <a:r>
              <a:rPr lang="en-US" altLang="zh-CN" sz="2000" baseline="-25000" smtClean="0">
                <a:solidFill>
                  <a:srgbClr val="0000FF"/>
                </a:solidFill>
                <a:ea typeface="宋体" charset="-122"/>
              </a:rPr>
              <a:t>0</a:t>
            </a:r>
            <a:r>
              <a:rPr lang="en-US" altLang="zh-CN" sz="2000" smtClean="0">
                <a:solidFill>
                  <a:srgbClr val="0000FF"/>
                </a:solidFill>
                <a:ea typeface="宋体" charset="-122"/>
              </a:rPr>
              <a:t>(980)</a:t>
            </a:r>
            <a:endParaRPr lang="zh-CN" altLang="en-US" sz="2000" smtClean="0">
              <a:solidFill>
                <a:srgbClr val="0000FF"/>
              </a:solidFill>
              <a:ea typeface="宋体" charset="-122"/>
            </a:endParaRPr>
          </a:p>
        </p:txBody>
      </p:sp>
      <p:sp>
        <p:nvSpPr>
          <p:cNvPr id="22558" name="TextBox 27"/>
          <p:cNvSpPr txBox="1">
            <a:spLocks noChangeArrowheads="1"/>
          </p:cNvSpPr>
          <p:nvPr/>
        </p:nvSpPr>
        <p:spPr bwMode="auto">
          <a:xfrm>
            <a:off x="2338388" y="4538663"/>
            <a:ext cx="539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2000" smtClean="0">
                <a:solidFill>
                  <a:srgbClr val="FF0000"/>
                </a:solidFill>
                <a:ea typeface="宋体" charset="-122"/>
              </a:rPr>
              <a:t>K* </a:t>
            </a:r>
            <a:endParaRPr lang="zh-CN" altLang="en-US" sz="2000" smtClean="0">
              <a:solidFill>
                <a:srgbClr val="FF0000"/>
              </a:solidFill>
              <a:ea typeface="宋体" charset="-122"/>
            </a:endParaRPr>
          </a:p>
        </p:txBody>
      </p:sp>
      <p:sp>
        <p:nvSpPr>
          <p:cNvPr id="22559" name="TextBox 28"/>
          <p:cNvSpPr txBox="1">
            <a:spLocks noChangeArrowheads="1"/>
          </p:cNvSpPr>
          <p:nvPr/>
        </p:nvSpPr>
        <p:spPr bwMode="auto">
          <a:xfrm>
            <a:off x="3184525" y="4938713"/>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2000" smtClean="0">
                <a:solidFill>
                  <a:srgbClr val="FF0000"/>
                </a:solidFill>
                <a:ea typeface="宋体" charset="-122"/>
              </a:rPr>
              <a:t>K </a:t>
            </a:r>
            <a:endParaRPr lang="zh-CN" altLang="en-US" sz="2000" smtClean="0">
              <a:solidFill>
                <a:srgbClr val="FF0000"/>
              </a:solidFill>
              <a:ea typeface="宋体" charset="-122"/>
            </a:endParaRPr>
          </a:p>
        </p:txBody>
      </p:sp>
      <p:sp>
        <p:nvSpPr>
          <p:cNvPr id="22560" name="TextBox 29"/>
          <p:cNvSpPr txBox="1">
            <a:spLocks noChangeArrowheads="1"/>
          </p:cNvSpPr>
          <p:nvPr/>
        </p:nvSpPr>
        <p:spPr bwMode="auto">
          <a:xfrm>
            <a:off x="2236788" y="5432425"/>
            <a:ext cx="56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2000" smtClean="0">
                <a:solidFill>
                  <a:srgbClr val="FF0000"/>
                </a:solidFill>
                <a:ea typeface="宋体" charset="-122"/>
                <a:sym typeface="Symbol" pitchFamily="18" charset="2"/>
              </a:rPr>
              <a:t></a:t>
            </a:r>
            <a:r>
              <a:rPr lang="en-US" altLang="zh-CN" sz="2000" smtClean="0">
                <a:solidFill>
                  <a:srgbClr val="FF0000"/>
                </a:solidFill>
                <a:ea typeface="宋体" charset="-122"/>
              </a:rPr>
              <a:t>K </a:t>
            </a:r>
            <a:endParaRPr lang="zh-CN" altLang="en-US" sz="2000" smtClean="0">
              <a:solidFill>
                <a:srgbClr val="FF0000"/>
              </a:solidFill>
              <a:ea typeface="宋体" charset="-122"/>
            </a:endParaRPr>
          </a:p>
        </p:txBody>
      </p:sp>
      <p:cxnSp>
        <p:nvCxnSpPr>
          <p:cNvPr id="22561" name="直接连接符 3"/>
          <p:cNvCxnSpPr>
            <a:cxnSpLocks noChangeShapeType="1"/>
          </p:cNvCxnSpPr>
          <p:nvPr/>
        </p:nvCxnSpPr>
        <p:spPr bwMode="auto">
          <a:xfrm>
            <a:off x="2698750" y="4754563"/>
            <a:ext cx="0" cy="835025"/>
          </a:xfrm>
          <a:prstGeom prst="line">
            <a:avLst/>
          </a:prstGeom>
          <a:noFill/>
          <a:ln w="28575" algn="ctr">
            <a:solidFill>
              <a:srgbClr val="00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62" name="直接连接符 28"/>
          <p:cNvCxnSpPr>
            <a:cxnSpLocks noChangeShapeType="1"/>
          </p:cNvCxnSpPr>
          <p:nvPr/>
        </p:nvCxnSpPr>
        <p:spPr bwMode="auto">
          <a:xfrm flipH="1">
            <a:off x="2698750" y="5273675"/>
            <a:ext cx="635000" cy="387350"/>
          </a:xfrm>
          <a:prstGeom prst="line">
            <a:avLst/>
          </a:prstGeom>
          <a:noFill/>
          <a:ln w="28575" algn="ctr">
            <a:solidFill>
              <a:srgbClr val="00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63" name="TextBox 1"/>
          <p:cNvSpPr txBox="1">
            <a:spLocks noChangeArrowheads="1"/>
          </p:cNvSpPr>
          <p:nvPr/>
        </p:nvSpPr>
        <p:spPr bwMode="auto">
          <a:xfrm>
            <a:off x="684213" y="3068638"/>
            <a:ext cx="3546475" cy="46196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zh-CN" altLang="en-US" sz="2400" smtClean="0">
                <a:solidFill>
                  <a:srgbClr val="FF0000"/>
                </a:solidFill>
                <a:ea typeface="宋体" charset="-122"/>
              </a:rPr>
              <a:t>“</a:t>
            </a:r>
            <a:r>
              <a:rPr lang="en-US" altLang="zh-CN" sz="2400" smtClean="0">
                <a:solidFill>
                  <a:srgbClr val="FF0000"/>
                </a:solidFill>
                <a:ea typeface="宋体" charset="-122"/>
              </a:rPr>
              <a:t>Triangle singularity</a:t>
            </a:r>
            <a:r>
              <a:rPr lang="zh-CN" altLang="en-US" sz="2400" smtClean="0">
                <a:solidFill>
                  <a:srgbClr val="FF0000"/>
                </a:solidFill>
                <a:ea typeface="宋体" charset="-122"/>
              </a:rPr>
              <a:t>” </a:t>
            </a:r>
            <a:endParaRPr lang="zh-CN" altLang="en-US" sz="2400" smtClean="0">
              <a:solidFill>
                <a:srgbClr val="000000"/>
              </a:solidFill>
              <a:ea typeface="宋体" charset="-122"/>
            </a:endParaRPr>
          </a:p>
        </p:txBody>
      </p:sp>
      <p:cxnSp>
        <p:nvCxnSpPr>
          <p:cNvPr id="22564" name="直接连接符 3"/>
          <p:cNvCxnSpPr>
            <a:cxnSpLocks noChangeShapeType="1"/>
          </p:cNvCxnSpPr>
          <p:nvPr/>
        </p:nvCxnSpPr>
        <p:spPr bwMode="auto">
          <a:xfrm>
            <a:off x="1619250" y="1804988"/>
            <a:ext cx="738188" cy="0"/>
          </a:xfrm>
          <a:prstGeom prst="line">
            <a:avLst/>
          </a:prstGeom>
          <a:noFill/>
          <a:ln w="762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65" name="直接连接符 9"/>
          <p:cNvCxnSpPr>
            <a:cxnSpLocks noChangeShapeType="1"/>
            <a:stCxn id="22543" idx="0"/>
          </p:cNvCxnSpPr>
          <p:nvPr/>
        </p:nvCxnSpPr>
        <p:spPr bwMode="auto">
          <a:xfrm flipV="1">
            <a:off x="2352675" y="1290638"/>
            <a:ext cx="419100" cy="514350"/>
          </a:xfrm>
          <a:prstGeom prst="line">
            <a:avLst/>
          </a:prstGeom>
          <a:noFill/>
          <a:ln w="3810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66" name="直接连接符 52"/>
          <p:cNvCxnSpPr>
            <a:cxnSpLocks noChangeShapeType="1"/>
          </p:cNvCxnSpPr>
          <p:nvPr/>
        </p:nvCxnSpPr>
        <p:spPr bwMode="auto">
          <a:xfrm flipV="1">
            <a:off x="4716463" y="1296988"/>
            <a:ext cx="415925" cy="485775"/>
          </a:xfrm>
          <a:prstGeom prst="line">
            <a:avLst/>
          </a:prstGeom>
          <a:noFill/>
          <a:ln w="3810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67" name="直接连接符 53"/>
          <p:cNvCxnSpPr>
            <a:cxnSpLocks noChangeShapeType="1"/>
          </p:cNvCxnSpPr>
          <p:nvPr/>
        </p:nvCxnSpPr>
        <p:spPr bwMode="auto">
          <a:xfrm>
            <a:off x="4716463" y="1819275"/>
            <a:ext cx="415925" cy="385763"/>
          </a:xfrm>
          <a:prstGeom prst="line">
            <a:avLst/>
          </a:prstGeom>
          <a:noFill/>
          <a:ln w="3810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68" name="Text Box 21"/>
          <p:cNvSpPr txBox="1">
            <a:spLocks noChangeArrowheads="1"/>
          </p:cNvSpPr>
          <p:nvPr/>
        </p:nvSpPr>
        <p:spPr bwMode="auto">
          <a:xfrm>
            <a:off x="1055688" y="1341438"/>
            <a:ext cx="10683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GB" altLang="zh-CN" sz="2000" smtClean="0">
                <a:solidFill>
                  <a:srgbClr val="FF0000"/>
                </a:solidFill>
                <a:latin typeface="Calibri" pitchFamily="34" charset="0"/>
                <a:ea typeface="宋体" charset="-122"/>
                <a:sym typeface="Symbol" pitchFamily="18" charset="2"/>
              </a:rPr>
              <a:t>(1405) </a:t>
            </a:r>
            <a:endParaRPr lang="en-GB" altLang="zh-CN" sz="2000" smtClean="0">
              <a:solidFill>
                <a:srgbClr val="FF0000"/>
              </a:solidFill>
              <a:latin typeface="Calibri" pitchFamily="34" charset="0"/>
              <a:ea typeface="宋体" charset="-122"/>
            </a:endParaRPr>
          </a:p>
        </p:txBody>
      </p:sp>
      <p:sp>
        <p:nvSpPr>
          <p:cNvPr id="22569" name="TextBox 23"/>
          <p:cNvSpPr txBox="1">
            <a:spLocks noChangeArrowheads="1"/>
          </p:cNvSpPr>
          <p:nvPr/>
        </p:nvSpPr>
        <p:spPr bwMode="auto">
          <a:xfrm>
            <a:off x="2439988" y="835025"/>
            <a:ext cx="352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2400" smtClean="0">
                <a:solidFill>
                  <a:srgbClr val="C00000"/>
                </a:solidFill>
                <a:ea typeface="宋体" charset="-122"/>
                <a:sym typeface="Symbol" pitchFamily="18" charset="2"/>
              </a:rPr>
              <a:t></a:t>
            </a:r>
            <a:endParaRPr lang="zh-CN" altLang="en-US" sz="2400" smtClean="0">
              <a:solidFill>
                <a:srgbClr val="C00000"/>
              </a:solidFill>
              <a:ea typeface="宋体" charset="-122"/>
            </a:endParaRPr>
          </a:p>
        </p:txBody>
      </p:sp>
      <p:sp>
        <p:nvSpPr>
          <p:cNvPr id="22570" name="TextBox 23"/>
          <p:cNvSpPr txBox="1">
            <a:spLocks noChangeArrowheads="1"/>
          </p:cNvSpPr>
          <p:nvPr/>
        </p:nvSpPr>
        <p:spPr bwMode="auto">
          <a:xfrm>
            <a:off x="5135563" y="1020763"/>
            <a:ext cx="352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2400" smtClean="0">
                <a:solidFill>
                  <a:srgbClr val="C00000"/>
                </a:solidFill>
                <a:ea typeface="宋体" charset="-122"/>
                <a:sym typeface="Symbol" pitchFamily="18" charset="2"/>
              </a:rPr>
              <a:t></a:t>
            </a:r>
            <a:endParaRPr lang="zh-CN" altLang="en-US" sz="2400" smtClean="0">
              <a:solidFill>
                <a:srgbClr val="C00000"/>
              </a:solidFill>
              <a:ea typeface="宋体" charset="-122"/>
            </a:endParaRPr>
          </a:p>
        </p:txBody>
      </p:sp>
      <p:sp>
        <p:nvSpPr>
          <p:cNvPr id="22571" name="TextBox 23"/>
          <p:cNvSpPr txBox="1">
            <a:spLocks noChangeArrowheads="1"/>
          </p:cNvSpPr>
          <p:nvPr/>
        </p:nvSpPr>
        <p:spPr bwMode="auto">
          <a:xfrm>
            <a:off x="5135563" y="1916113"/>
            <a:ext cx="352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2400" smtClean="0">
                <a:solidFill>
                  <a:srgbClr val="C00000"/>
                </a:solidFill>
                <a:ea typeface="宋体" charset="-122"/>
                <a:sym typeface="Symbol" pitchFamily="18" charset="2"/>
              </a:rPr>
              <a:t></a:t>
            </a:r>
            <a:endParaRPr lang="zh-CN" altLang="en-US" sz="2400" smtClean="0">
              <a:solidFill>
                <a:srgbClr val="C00000"/>
              </a:solidFill>
              <a:ea typeface="宋体" charset="-122"/>
            </a:endParaRPr>
          </a:p>
        </p:txBody>
      </p:sp>
      <p:sp>
        <p:nvSpPr>
          <p:cNvPr id="22572" name="椭圆 17"/>
          <p:cNvSpPr>
            <a:spLocks noChangeArrowheads="1"/>
          </p:cNvSpPr>
          <p:nvPr/>
        </p:nvSpPr>
        <p:spPr bwMode="auto">
          <a:xfrm>
            <a:off x="2916238" y="1700213"/>
            <a:ext cx="179387" cy="179387"/>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zh-CN" altLang="en-US" sz="1800" smtClean="0">
              <a:solidFill>
                <a:srgbClr val="000000"/>
              </a:solidFill>
              <a:ea typeface="宋体" charset="-122"/>
            </a:endParaRPr>
          </a:p>
        </p:txBody>
      </p:sp>
      <p:sp>
        <p:nvSpPr>
          <p:cNvPr id="22573" name="椭圆 65"/>
          <p:cNvSpPr>
            <a:spLocks noChangeArrowheads="1"/>
          </p:cNvSpPr>
          <p:nvPr/>
        </p:nvSpPr>
        <p:spPr bwMode="auto">
          <a:xfrm>
            <a:off x="3744913" y="1700213"/>
            <a:ext cx="179387" cy="179387"/>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zh-CN" altLang="en-US" sz="1800" smtClean="0">
              <a:solidFill>
                <a:srgbClr val="000000"/>
              </a:solidFill>
              <a:ea typeface="宋体" charset="-122"/>
            </a:endParaRPr>
          </a:p>
        </p:txBody>
      </p:sp>
      <p:sp>
        <p:nvSpPr>
          <p:cNvPr id="22574" name="TextBox 18"/>
          <p:cNvSpPr txBox="1">
            <a:spLocks noChangeArrowheads="1"/>
          </p:cNvSpPr>
          <p:nvPr/>
        </p:nvSpPr>
        <p:spPr bwMode="auto">
          <a:xfrm>
            <a:off x="684213" y="3644900"/>
            <a:ext cx="5111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2400" smtClean="0">
                <a:solidFill>
                  <a:srgbClr val="0000FF"/>
                </a:solidFill>
                <a:latin typeface="Calibri" pitchFamily="34" charset="0"/>
                <a:ea typeface="楷体" pitchFamily="49" charset="-122"/>
                <a:sym typeface="Symbol" pitchFamily="18" charset="2"/>
              </a:rPr>
              <a:t>Internal</a:t>
            </a:r>
            <a:r>
              <a:rPr lang="zh-CN" altLang="en-US" sz="2400" smtClean="0">
                <a:solidFill>
                  <a:srgbClr val="0000FF"/>
                </a:solidFill>
                <a:latin typeface="Calibri" pitchFamily="34" charset="0"/>
                <a:ea typeface="楷体" pitchFamily="49" charset="-122"/>
                <a:sym typeface="Symbol" pitchFamily="18" charset="2"/>
              </a:rPr>
              <a:t></a:t>
            </a:r>
            <a:r>
              <a:rPr lang="en-US" altLang="zh-CN" sz="2400" smtClean="0">
                <a:solidFill>
                  <a:srgbClr val="0000FF"/>
                </a:solidFill>
                <a:latin typeface="Calibri" pitchFamily="34" charset="0"/>
                <a:ea typeface="楷体" pitchFamily="49" charset="-122"/>
                <a:sym typeface="Symbol" pitchFamily="18" charset="2"/>
              </a:rPr>
              <a:t>KK*(K) approach the on-shell condition simultaneously! </a:t>
            </a:r>
            <a:endParaRPr lang="zh-CN" altLang="en-US" sz="2400" smtClean="0">
              <a:solidFill>
                <a:srgbClr val="0000FF"/>
              </a:solidFill>
              <a:latin typeface="Calibri" pitchFamily="34" charset="0"/>
              <a:ea typeface="楷体" pitchFamily="49" charset="-122"/>
            </a:endParaRPr>
          </a:p>
        </p:txBody>
      </p:sp>
      <p:sp>
        <p:nvSpPr>
          <p:cNvPr id="22575" name="灯片编号占位符 20"/>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fld id="{DD11E801-4C62-4C76-A002-7C03785AA9A7}" type="slidenum">
              <a:rPr lang="zh-CN" altLang="en-GB" sz="1400" smtClean="0">
                <a:solidFill>
                  <a:srgbClr val="000000"/>
                </a:solidFill>
                <a:ea typeface="宋体" charset="-122"/>
              </a:rPr>
              <a:pPr eaLnBrk="1" fontAlgn="base" hangingPunct="1">
                <a:spcBef>
                  <a:spcPct val="0"/>
                </a:spcBef>
                <a:spcAft>
                  <a:spcPct val="0"/>
                </a:spcAft>
                <a:buFontTx/>
                <a:buNone/>
              </a:pPr>
              <a:t>24</a:t>
            </a:fld>
            <a:endParaRPr lang="en-GB" altLang="zh-CN" sz="1400" smtClean="0">
              <a:solidFill>
                <a:srgbClr val="000000"/>
              </a:solidFill>
              <a:ea typeface="宋体" charset="-122"/>
            </a:endParaRPr>
          </a:p>
        </p:txBody>
      </p:sp>
      <p:sp>
        <p:nvSpPr>
          <p:cNvPr id="14384" name="TextBox 21"/>
          <p:cNvSpPr txBox="1">
            <a:spLocks noChangeArrowheads="1"/>
          </p:cNvSpPr>
          <p:nvPr/>
        </p:nvSpPr>
        <p:spPr bwMode="auto">
          <a:xfrm>
            <a:off x="827088" y="6165850"/>
            <a:ext cx="5694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defRPr/>
            </a:pPr>
            <a:r>
              <a:rPr lang="en-US" altLang="zh-CN" sz="2400" b="1" dirty="0" smtClean="0">
                <a:solidFill>
                  <a:srgbClr val="FF0000"/>
                </a:solidFill>
                <a:latin typeface="Arial"/>
                <a:ea typeface="SimHei" pitchFamily="49" charset="-122"/>
              </a:rPr>
              <a:t>A novel </a:t>
            </a:r>
            <a:r>
              <a:rPr lang="en-US" altLang="zh-CN" sz="2400" b="1" dirty="0" err="1" smtClean="0">
                <a:solidFill>
                  <a:srgbClr val="FF0000"/>
                </a:solidFill>
                <a:latin typeface="Arial"/>
                <a:ea typeface="SimHei" pitchFamily="49" charset="-122"/>
              </a:rPr>
              <a:t>isospin</a:t>
            </a:r>
            <a:r>
              <a:rPr lang="en-US" altLang="zh-CN" sz="2400" b="1" dirty="0" smtClean="0">
                <a:solidFill>
                  <a:srgbClr val="FF0000"/>
                </a:solidFill>
                <a:latin typeface="Arial"/>
                <a:ea typeface="SimHei" pitchFamily="49" charset="-122"/>
              </a:rPr>
              <a:t> breaking mechanism!</a:t>
            </a:r>
            <a:endParaRPr lang="zh-CN" altLang="en-US" sz="2400" b="1" dirty="0" smtClean="0">
              <a:solidFill>
                <a:srgbClr val="000000"/>
              </a:solidFill>
              <a:latin typeface="Arial"/>
              <a:ea typeface="SimHei" pitchFamily="49" charset="-122"/>
            </a:endParaRPr>
          </a:p>
        </p:txBody>
      </p:sp>
    </p:spTree>
    <p:extLst>
      <p:ext uri="{BB962C8B-B14F-4D97-AF65-F5344CB8AC3E}">
        <p14:creationId xmlns:p14="http://schemas.microsoft.com/office/powerpoint/2010/main" val="15642769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3738563"/>
            <a:ext cx="7058025" cy="286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5" name="Text Box 5"/>
          <p:cNvSpPr txBox="1">
            <a:spLocks noChangeArrowheads="1"/>
          </p:cNvSpPr>
          <p:nvPr/>
        </p:nvSpPr>
        <p:spPr bwMode="auto">
          <a:xfrm>
            <a:off x="1166813" y="3068638"/>
            <a:ext cx="2990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2000" b="1" smtClean="0">
                <a:solidFill>
                  <a:srgbClr val="FF0000"/>
                </a:solidFill>
                <a:ea typeface="宋体" charset="-122"/>
              </a:rPr>
              <a:t>Absorptive amplitudes </a:t>
            </a:r>
          </a:p>
        </p:txBody>
      </p:sp>
      <p:sp>
        <p:nvSpPr>
          <p:cNvPr id="64516" name="Text Box 6"/>
          <p:cNvSpPr txBox="1">
            <a:spLocks noChangeArrowheads="1"/>
          </p:cNvSpPr>
          <p:nvPr/>
        </p:nvSpPr>
        <p:spPr bwMode="auto">
          <a:xfrm>
            <a:off x="5110163" y="3074988"/>
            <a:ext cx="2947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2000" b="1" smtClean="0">
                <a:solidFill>
                  <a:srgbClr val="FF0000"/>
                </a:solidFill>
                <a:ea typeface="宋体" charset="-122"/>
              </a:rPr>
              <a:t>Dispersive amplitudes </a:t>
            </a:r>
          </a:p>
        </p:txBody>
      </p:sp>
      <p:pic>
        <p:nvPicPr>
          <p:cNvPr id="6451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92150"/>
            <a:ext cx="2868613"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8" name="Text Box 9"/>
          <p:cNvSpPr txBox="1">
            <a:spLocks noChangeArrowheads="1"/>
          </p:cNvSpPr>
          <p:nvPr/>
        </p:nvSpPr>
        <p:spPr bwMode="auto">
          <a:xfrm>
            <a:off x="827088" y="866775"/>
            <a:ext cx="347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2400" b="1" smtClean="0">
                <a:solidFill>
                  <a:srgbClr val="333399"/>
                </a:solidFill>
                <a:latin typeface="Calibri" pitchFamily="34" charset="0"/>
                <a:ea typeface="宋体" charset="-122"/>
              </a:rPr>
              <a:t>Triangle loop amplitudes: </a:t>
            </a:r>
          </a:p>
        </p:txBody>
      </p:sp>
    </p:spTree>
    <p:extLst>
      <p:ext uri="{BB962C8B-B14F-4D97-AF65-F5344CB8AC3E}">
        <p14:creationId xmlns:p14="http://schemas.microsoft.com/office/powerpoint/2010/main" val="39758507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38" y="1092200"/>
            <a:ext cx="7729537" cy="210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3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484563"/>
            <a:ext cx="3529012"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3700463"/>
            <a:ext cx="4219575"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1" name="Line 7"/>
          <p:cNvSpPr>
            <a:spLocks noChangeShapeType="1"/>
          </p:cNvSpPr>
          <p:nvPr/>
        </p:nvSpPr>
        <p:spPr bwMode="auto">
          <a:xfrm>
            <a:off x="2268538" y="3987800"/>
            <a:ext cx="0" cy="201771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sp>
        <p:nvSpPr>
          <p:cNvPr id="65542" name="Text Box 8"/>
          <p:cNvSpPr txBox="1">
            <a:spLocks noChangeArrowheads="1"/>
          </p:cNvSpPr>
          <p:nvPr/>
        </p:nvSpPr>
        <p:spPr bwMode="auto">
          <a:xfrm>
            <a:off x="879475" y="358775"/>
            <a:ext cx="4810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zh-CN" altLang="en-US" sz="2400" b="1" smtClean="0">
                <a:solidFill>
                  <a:srgbClr val="FF0000"/>
                </a:solidFill>
                <a:latin typeface="Calibri" pitchFamily="34" charset="0"/>
                <a:ea typeface="宋体" charset="-122"/>
                <a:sym typeface="Symbol" pitchFamily="18" charset="2"/>
              </a:rPr>
              <a:t></a:t>
            </a:r>
            <a:r>
              <a:rPr lang="en-US" altLang="zh-CN" sz="2400" b="1" smtClean="0">
                <a:solidFill>
                  <a:srgbClr val="FF0000"/>
                </a:solidFill>
                <a:latin typeface="Calibri" pitchFamily="34" charset="0"/>
                <a:ea typeface="宋体" charset="-122"/>
                <a:sym typeface="Symbol" pitchFamily="18" charset="2"/>
              </a:rPr>
              <a:t>(1440) </a:t>
            </a:r>
            <a:r>
              <a:rPr lang="en-US" altLang="zh-CN" sz="2400" b="1" smtClean="0">
                <a:solidFill>
                  <a:srgbClr val="FF0000"/>
                </a:solidFill>
                <a:latin typeface="Calibri" pitchFamily="34" charset="0"/>
                <a:ea typeface="宋体" charset="-122"/>
                <a:sym typeface="Wingdings" pitchFamily="2" charset="2"/>
              </a:rPr>
              <a:t> K</a:t>
            </a:r>
            <a:r>
              <a:rPr lang="en-US" altLang="zh-CN" sz="2400" b="1" smtClean="0">
                <a:solidFill>
                  <a:srgbClr val="FF0000"/>
                </a:solidFill>
                <a:latin typeface="Calibri" pitchFamily="34" charset="0"/>
                <a:ea typeface="宋体" charset="-122"/>
                <a:sym typeface="Symbol" pitchFamily="18" charset="2"/>
              </a:rPr>
              <a:t>K  decay mechanism: </a:t>
            </a:r>
          </a:p>
        </p:txBody>
      </p:sp>
      <p:sp>
        <p:nvSpPr>
          <p:cNvPr id="65543" name="Text Box 9"/>
          <p:cNvSpPr txBox="1">
            <a:spLocks noChangeArrowheads="1"/>
          </p:cNvSpPr>
          <p:nvPr/>
        </p:nvSpPr>
        <p:spPr bwMode="auto">
          <a:xfrm>
            <a:off x="539750" y="3141663"/>
            <a:ext cx="35067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1800" b="1" smtClean="0">
                <a:solidFill>
                  <a:srgbClr val="FF0000"/>
                </a:solidFill>
                <a:latin typeface="Calibri" pitchFamily="34" charset="0"/>
                <a:ea typeface="宋体" charset="-122"/>
              </a:rPr>
              <a:t>Data from Mark III, BES-I, and DM2</a:t>
            </a:r>
          </a:p>
        </p:txBody>
      </p:sp>
      <p:sp>
        <p:nvSpPr>
          <p:cNvPr id="65544" name="Text Box 11"/>
          <p:cNvSpPr txBox="1">
            <a:spLocks noChangeArrowheads="1"/>
          </p:cNvSpPr>
          <p:nvPr/>
        </p:nvSpPr>
        <p:spPr bwMode="auto">
          <a:xfrm>
            <a:off x="4427538" y="6157913"/>
            <a:ext cx="4457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1800" b="1" smtClean="0">
                <a:solidFill>
                  <a:srgbClr val="FF0000"/>
                </a:solidFill>
                <a:latin typeface="Calibri" pitchFamily="34" charset="0"/>
                <a:ea typeface="宋体" charset="-122"/>
              </a:rPr>
              <a:t>J.J. Wu, X.H. Liu, Q.Z. and B.S. Zou, PRL(2012)</a:t>
            </a:r>
          </a:p>
        </p:txBody>
      </p:sp>
    </p:spTree>
    <p:extLst>
      <p:ext uri="{BB962C8B-B14F-4D97-AF65-F5344CB8AC3E}">
        <p14:creationId xmlns:p14="http://schemas.microsoft.com/office/powerpoint/2010/main" val="26515402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6"/>
          <p:cNvGrpSpPr>
            <a:grpSpLocks/>
          </p:cNvGrpSpPr>
          <p:nvPr/>
        </p:nvGrpSpPr>
        <p:grpSpPr bwMode="auto">
          <a:xfrm>
            <a:off x="684213" y="2565548"/>
            <a:ext cx="7772400" cy="3887788"/>
            <a:chOff x="755576" y="2060848"/>
            <a:chExt cx="7772219" cy="3888432"/>
          </a:xfrm>
        </p:grpSpPr>
        <p:pic>
          <p:nvPicPr>
            <p:cNvPr id="3" name="Picture 3"/>
            <p:cNvPicPr>
              <a:picLocks noChangeAspect="1" noChangeArrowheads="1"/>
            </p:cNvPicPr>
            <p:nvPr/>
          </p:nvPicPr>
          <p:blipFill>
            <a:blip r:embed="rId2" cstate="print"/>
            <a:srcRect/>
            <a:stretch>
              <a:fillRect/>
            </a:stretch>
          </p:blipFill>
          <p:spPr bwMode="auto">
            <a:xfrm>
              <a:off x="4067944" y="2354955"/>
              <a:ext cx="4459851" cy="3594325"/>
            </a:xfrm>
            <a:prstGeom prst="rect">
              <a:avLst/>
            </a:prstGeom>
            <a:noFill/>
            <a:ln w="9525">
              <a:noFill/>
              <a:miter lim="800000"/>
              <a:headEnd/>
              <a:tailEnd/>
            </a:ln>
          </p:spPr>
        </p:pic>
        <p:pic>
          <p:nvPicPr>
            <p:cNvPr id="4" name="Picture 7"/>
            <p:cNvPicPr>
              <a:picLocks noChangeAspect="1" noChangeArrowheads="1"/>
            </p:cNvPicPr>
            <p:nvPr/>
          </p:nvPicPr>
          <p:blipFill>
            <a:blip r:embed="rId3" cstate="print"/>
            <a:srcRect/>
            <a:stretch>
              <a:fillRect/>
            </a:stretch>
          </p:blipFill>
          <p:spPr bwMode="auto">
            <a:xfrm>
              <a:off x="844699" y="2060848"/>
              <a:ext cx="2143125" cy="1152525"/>
            </a:xfrm>
            <a:prstGeom prst="rect">
              <a:avLst/>
            </a:prstGeom>
            <a:noFill/>
            <a:ln w="9525">
              <a:noFill/>
              <a:miter lim="800000"/>
              <a:headEnd/>
              <a:tailEnd/>
            </a:ln>
          </p:spPr>
        </p:pic>
        <p:pic>
          <p:nvPicPr>
            <p:cNvPr id="5" name="Picture 8"/>
            <p:cNvPicPr>
              <a:picLocks noChangeAspect="1" noChangeArrowheads="1"/>
            </p:cNvPicPr>
            <p:nvPr/>
          </p:nvPicPr>
          <p:blipFill>
            <a:blip r:embed="rId4" cstate="print"/>
            <a:srcRect/>
            <a:stretch>
              <a:fillRect/>
            </a:stretch>
          </p:blipFill>
          <p:spPr bwMode="auto">
            <a:xfrm>
              <a:off x="755576" y="3146408"/>
              <a:ext cx="2376264" cy="1290704"/>
            </a:xfrm>
            <a:prstGeom prst="rect">
              <a:avLst/>
            </a:prstGeom>
            <a:noFill/>
            <a:ln w="9525">
              <a:noFill/>
              <a:miter lim="800000"/>
              <a:headEnd/>
              <a:tailEnd/>
            </a:ln>
          </p:spPr>
        </p:pic>
        <p:pic>
          <p:nvPicPr>
            <p:cNvPr id="6" name="Picture 9"/>
            <p:cNvPicPr>
              <a:picLocks noChangeAspect="1" noChangeArrowheads="1"/>
            </p:cNvPicPr>
            <p:nvPr/>
          </p:nvPicPr>
          <p:blipFill>
            <a:blip r:embed="rId5" cstate="print"/>
            <a:srcRect/>
            <a:stretch>
              <a:fillRect/>
            </a:stretch>
          </p:blipFill>
          <p:spPr bwMode="auto">
            <a:xfrm>
              <a:off x="827584" y="4461204"/>
              <a:ext cx="2376264" cy="1272052"/>
            </a:xfrm>
            <a:prstGeom prst="rect">
              <a:avLst/>
            </a:prstGeom>
            <a:noFill/>
            <a:ln w="9525">
              <a:noFill/>
              <a:miter lim="800000"/>
              <a:headEnd/>
              <a:tailEnd/>
            </a:ln>
          </p:spPr>
        </p:pic>
      </p:grpSp>
      <p:sp>
        <p:nvSpPr>
          <p:cNvPr id="8" name="TextBox 7"/>
          <p:cNvSpPr txBox="1"/>
          <p:nvPr/>
        </p:nvSpPr>
        <p:spPr>
          <a:xfrm>
            <a:off x="683567" y="404664"/>
            <a:ext cx="7773045" cy="1785104"/>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altLang="zh-CN" sz="2000" dirty="0" smtClean="0">
                <a:solidFill>
                  <a:srgbClr val="0033CC"/>
                </a:solidFill>
              </a:rPr>
              <a:t>So far, BESIII do not see two peak signals in any exclusive process. </a:t>
            </a:r>
          </a:p>
          <a:p>
            <a:pPr marL="285750" indent="-285750">
              <a:spcBef>
                <a:spcPts val="600"/>
              </a:spcBef>
              <a:buFont typeface="Arial" panose="020B0604020202020204" pitchFamily="34" charset="0"/>
              <a:buChar char="•"/>
            </a:pPr>
            <a:r>
              <a:rPr lang="en-US" altLang="zh-CN" sz="2000" dirty="0" smtClean="0">
                <a:solidFill>
                  <a:srgbClr val="0033CC"/>
                </a:solidFill>
              </a:rPr>
              <a:t>The </a:t>
            </a:r>
            <a:r>
              <a:rPr lang="en-US" altLang="zh-CN" sz="2000" dirty="0">
                <a:solidFill>
                  <a:srgbClr val="0033CC"/>
                </a:solidFill>
              </a:rPr>
              <a:t>same state has different peak positions and </a:t>
            </a:r>
            <a:r>
              <a:rPr lang="en-US" altLang="zh-CN" sz="2000" dirty="0" err="1">
                <a:solidFill>
                  <a:srgbClr val="0033CC"/>
                </a:solidFill>
              </a:rPr>
              <a:t>lineshapes</a:t>
            </a:r>
            <a:r>
              <a:rPr lang="en-US" altLang="zh-CN" sz="2000" dirty="0">
                <a:solidFill>
                  <a:srgbClr val="0033CC"/>
                </a:solidFill>
              </a:rPr>
              <a:t> in different decay </a:t>
            </a:r>
            <a:r>
              <a:rPr lang="en-US" altLang="zh-CN" sz="2000" dirty="0" smtClean="0">
                <a:solidFill>
                  <a:srgbClr val="0033CC"/>
                </a:solidFill>
              </a:rPr>
              <a:t>channels.</a:t>
            </a:r>
          </a:p>
          <a:p>
            <a:pPr marL="285750" indent="-285750">
              <a:spcBef>
                <a:spcPts val="600"/>
              </a:spcBef>
              <a:buFont typeface="Arial" panose="020B0604020202020204" pitchFamily="34" charset="0"/>
              <a:buChar char="•"/>
            </a:pPr>
            <a:r>
              <a:rPr lang="en-US" altLang="zh-CN" sz="2000" dirty="0" smtClean="0">
                <a:solidFill>
                  <a:srgbClr val="FF0000"/>
                </a:solidFill>
                <a:sym typeface="Symbol"/>
              </a:rPr>
              <a:t>(1405) and</a:t>
            </a:r>
            <a:r>
              <a:rPr lang="en-US" altLang="zh-CN" sz="2000" dirty="0" smtClean="0">
                <a:solidFill>
                  <a:srgbClr val="FF0000"/>
                </a:solidFill>
              </a:rPr>
              <a:t> </a:t>
            </a:r>
            <a:r>
              <a:rPr lang="en-US" altLang="zh-CN" sz="2000" dirty="0" smtClean="0">
                <a:solidFill>
                  <a:srgbClr val="FF0000"/>
                </a:solidFill>
                <a:sym typeface="Symbol"/>
              </a:rPr>
              <a:t>(1475) are likely to be the same state</a:t>
            </a:r>
            <a:r>
              <a:rPr lang="en-US" altLang="zh-CN" sz="2000" dirty="0" smtClean="0">
                <a:solidFill>
                  <a:srgbClr val="0033CC"/>
                </a:solidFill>
                <a:sym typeface="Symbol"/>
              </a:rPr>
              <a:t>. </a:t>
            </a:r>
            <a:endParaRPr lang="zh-CN" altLang="en-US" sz="2000" dirty="0"/>
          </a:p>
        </p:txBody>
      </p:sp>
    </p:spTree>
    <p:extLst>
      <p:ext uri="{BB962C8B-B14F-4D97-AF65-F5344CB8AC3E}">
        <p14:creationId xmlns:p14="http://schemas.microsoft.com/office/powerpoint/2010/main" val="13079494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63768"/>
            <a:ext cx="3971166" cy="2910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055490"/>
            <a:ext cx="2452687" cy="38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840" y="4428281"/>
            <a:ext cx="2663825"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4646" y="1539677"/>
            <a:ext cx="3095449" cy="2690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104" y="1091311"/>
            <a:ext cx="250825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3270" y="4395078"/>
            <a:ext cx="2536825"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78" name="Text Box 10"/>
          <p:cNvSpPr txBox="1">
            <a:spLocks noChangeArrowheads="1"/>
          </p:cNvSpPr>
          <p:nvPr/>
        </p:nvSpPr>
        <p:spPr bwMode="auto">
          <a:xfrm>
            <a:off x="586840" y="375047"/>
            <a:ext cx="80176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2400" b="1" dirty="0" smtClean="0">
                <a:solidFill>
                  <a:srgbClr val="FF0000"/>
                </a:solidFill>
                <a:latin typeface="Calibri" pitchFamily="34" charset="0"/>
                <a:ea typeface="宋体" charset="-122"/>
              </a:rPr>
              <a:t>Where to look for </a:t>
            </a:r>
            <a:r>
              <a:rPr lang="en-US" altLang="zh-CN" sz="2400" b="1" dirty="0" err="1" smtClean="0">
                <a:solidFill>
                  <a:srgbClr val="FF0000"/>
                </a:solidFill>
                <a:latin typeface="Calibri" pitchFamily="34" charset="0"/>
                <a:ea typeface="宋体" charset="-122"/>
              </a:rPr>
              <a:t>pseudoscalar</a:t>
            </a:r>
            <a:r>
              <a:rPr lang="en-US" altLang="zh-CN" sz="2400" b="1" dirty="0" smtClean="0">
                <a:solidFill>
                  <a:srgbClr val="FF0000"/>
                </a:solidFill>
                <a:latin typeface="Calibri" pitchFamily="34" charset="0"/>
                <a:ea typeface="宋体" charset="-122"/>
              </a:rPr>
              <a:t> </a:t>
            </a:r>
            <a:r>
              <a:rPr lang="en-US" altLang="zh-CN" sz="2400" b="1" dirty="0" err="1" smtClean="0">
                <a:solidFill>
                  <a:srgbClr val="FF0000"/>
                </a:solidFill>
                <a:latin typeface="Calibri" pitchFamily="34" charset="0"/>
                <a:ea typeface="宋体" charset="-122"/>
              </a:rPr>
              <a:t>glueball</a:t>
            </a:r>
            <a:r>
              <a:rPr lang="en-US" altLang="zh-CN" sz="2400" b="1" dirty="0" smtClean="0">
                <a:solidFill>
                  <a:srgbClr val="FF0000"/>
                </a:solidFill>
                <a:latin typeface="Calibri" pitchFamily="34" charset="0"/>
                <a:ea typeface="宋体" charset="-122"/>
              </a:rPr>
              <a:t> candidate?  </a:t>
            </a:r>
            <a:endParaRPr lang="en-US" altLang="zh-CN" sz="2400" b="1" dirty="0" smtClean="0">
              <a:solidFill>
                <a:srgbClr val="FF0000"/>
              </a:solidFill>
              <a:latin typeface="Calibri" pitchFamily="34" charset="0"/>
              <a:ea typeface="宋体" charset="-122"/>
            </a:endParaRPr>
          </a:p>
        </p:txBody>
      </p:sp>
      <p:sp>
        <p:nvSpPr>
          <p:cNvPr id="3" name="TextBox 2"/>
          <p:cNvSpPr txBox="1"/>
          <p:nvPr/>
        </p:nvSpPr>
        <p:spPr>
          <a:xfrm>
            <a:off x="899592" y="5229200"/>
            <a:ext cx="6480720" cy="830997"/>
          </a:xfrm>
          <a:prstGeom prst="rect">
            <a:avLst/>
          </a:prstGeom>
          <a:noFill/>
        </p:spPr>
        <p:txBody>
          <a:bodyPr wrap="square" rtlCol="0">
            <a:spAutoFit/>
          </a:bodyPr>
          <a:lstStyle/>
          <a:p>
            <a:r>
              <a:rPr lang="en-US" altLang="zh-CN" sz="2400" dirty="0" smtClean="0"/>
              <a:t>Pure gauge LQCD: </a:t>
            </a:r>
            <a:r>
              <a:rPr lang="en-US" altLang="zh-CN" sz="2400" dirty="0">
                <a:solidFill>
                  <a:srgbClr val="FF0000"/>
                </a:solidFill>
                <a:latin typeface="Calibri" pitchFamily="34" charset="0"/>
                <a:ea typeface="宋体" charset="-122"/>
                <a:sym typeface="Symbol" pitchFamily="18" charset="2"/>
              </a:rPr>
              <a:t>M</a:t>
            </a:r>
            <a:r>
              <a:rPr lang="en-US" altLang="zh-CN" sz="2400" baseline="-25000" dirty="0">
                <a:solidFill>
                  <a:srgbClr val="FF0000"/>
                </a:solidFill>
                <a:latin typeface="Calibri" pitchFamily="34" charset="0"/>
                <a:ea typeface="宋体" charset="-122"/>
                <a:sym typeface="Symbol" pitchFamily="18" charset="2"/>
              </a:rPr>
              <a:t>G</a:t>
            </a:r>
            <a:r>
              <a:rPr lang="en-US" altLang="zh-CN" sz="2400" dirty="0">
                <a:solidFill>
                  <a:srgbClr val="FF0000"/>
                </a:solidFill>
                <a:latin typeface="Calibri" pitchFamily="34" charset="0"/>
                <a:ea typeface="宋体" charset="-122"/>
                <a:sym typeface="Symbol" pitchFamily="18" charset="2"/>
              </a:rPr>
              <a:t> 2.4 </a:t>
            </a:r>
            <a:r>
              <a:rPr lang="en-US" altLang="zh-CN" sz="2400" dirty="0" err="1">
                <a:solidFill>
                  <a:srgbClr val="FF0000"/>
                </a:solidFill>
                <a:latin typeface="Calibri" pitchFamily="34" charset="0"/>
                <a:ea typeface="宋体" charset="-122"/>
                <a:sym typeface="Symbol" pitchFamily="18" charset="2"/>
              </a:rPr>
              <a:t>GeV</a:t>
            </a:r>
            <a:endParaRPr lang="en-US" altLang="zh-CN" sz="2400" dirty="0">
              <a:solidFill>
                <a:srgbClr val="FF0000"/>
              </a:solidFill>
              <a:latin typeface="Calibri" pitchFamily="34" charset="0"/>
              <a:ea typeface="宋体" charset="-122"/>
              <a:sym typeface="Symbol" pitchFamily="18" charset="2"/>
            </a:endParaRPr>
          </a:p>
          <a:p>
            <a:endParaRPr lang="zh-CN" altLang="en-US" sz="2400" dirty="0"/>
          </a:p>
        </p:txBody>
      </p:sp>
    </p:spTree>
    <p:extLst>
      <p:ext uri="{BB962C8B-B14F-4D97-AF65-F5344CB8AC3E}">
        <p14:creationId xmlns:p14="http://schemas.microsoft.com/office/powerpoint/2010/main" val="14752575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498600"/>
            <a:ext cx="5903913" cy="495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Oval 5"/>
          <p:cNvSpPr>
            <a:spLocks noChangeArrowheads="1"/>
          </p:cNvSpPr>
          <p:nvPr/>
        </p:nvSpPr>
        <p:spPr bwMode="auto">
          <a:xfrm>
            <a:off x="2852738" y="2060575"/>
            <a:ext cx="215900" cy="287338"/>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zh-CN" altLang="en-US" sz="1800" smtClean="0">
              <a:solidFill>
                <a:srgbClr val="000000"/>
              </a:solidFill>
              <a:ea typeface="宋体" charset="-122"/>
            </a:endParaRPr>
          </a:p>
        </p:txBody>
      </p:sp>
      <p:sp>
        <p:nvSpPr>
          <p:cNvPr id="24580" name="AutoShape 7"/>
          <p:cNvSpPr>
            <a:spLocks noChangeArrowheads="1"/>
          </p:cNvSpPr>
          <p:nvPr/>
        </p:nvSpPr>
        <p:spPr bwMode="auto">
          <a:xfrm>
            <a:off x="900113" y="1196975"/>
            <a:ext cx="1943100" cy="431800"/>
          </a:xfrm>
          <a:prstGeom prst="wedgeRectCallout">
            <a:avLst>
              <a:gd name="adj1" fmla="val 54412"/>
              <a:gd name="adj2" fmla="val 1294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zh-CN" sz="1800" smtClean="0">
                <a:solidFill>
                  <a:srgbClr val="333399"/>
                </a:solidFill>
                <a:ea typeface="宋体" charset="-122"/>
              </a:rPr>
              <a:t>Relative S wave</a:t>
            </a:r>
            <a:endParaRPr lang="zh-CN" altLang="en-US" sz="1800" smtClean="0">
              <a:solidFill>
                <a:srgbClr val="333399"/>
              </a:solidFill>
              <a:ea typeface="宋体" charset="-122"/>
            </a:endParaRPr>
          </a:p>
        </p:txBody>
      </p:sp>
      <p:sp>
        <p:nvSpPr>
          <p:cNvPr id="24581" name="TextBox 1"/>
          <p:cNvSpPr txBox="1">
            <a:spLocks noChangeArrowheads="1"/>
          </p:cNvSpPr>
          <p:nvPr/>
        </p:nvSpPr>
        <p:spPr bwMode="auto">
          <a:xfrm>
            <a:off x="1116013" y="404813"/>
            <a:ext cx="5416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2400" b="1" smtClean="0">
                <a:solidFill>
                  <a:srgbClr val="FF0000"/>
                </a:solidFill>
                <a:ea typeface="宋体" charset="-122"/>
              </a:rPr>
              <a:t>The puzzle of f</a:t>
            </a:r>
            <a:r>
              <a:rPr lang="en-US" altLang="zh-CN" sz="2400" b="1" baseline="-25000" smtClean="0">
                <a:solidFill>
                  <a:srgbClr val="FF0000"/>
                </a:solidFill>
                <a:ea typeface="宋体" charset="-122"/>
              </a:rPr>
              <a:t>1</a:t>
            </a:r>
            <a:r>
              <a:rPr lang="en-US" altLang="zh-CN" sz="2400" b="1" smtClean="0">
                <a:solidFill>
                  <a:srgbClr val="FF0000"/>
                </a:solidFill>
                <a:ea typeface="宋体" charset="-122"/>
              </a:rPr>
              <a:t>(1420) and a</a:t>
            </a:r>
            <a:r>
              <a:rPr lang="en-US" altLang="zh-CN" sz="2400" b="1" baseline="-25000" smtClean="0">
                <a:solidFill>
                  <a:srgbClr val="FF0000"/>
                </a:solidFill>
                <a:ea typeface="宋体" charset="-122"/>
              </a:rPr>
              <a:t>1</a:t>
            </a:r>
            <a:r>
              <a:rPr lang="en-US" altLang="zh-CN" sz="2400" b="1" smtClean="0">
                <a:solidFill>
                  <a:srgbClr val="FF0000"/>
                </a:solidFill>
                <a:ea typeface="宋体" charset="-122"/>
              </a:rPr>
              <a:t>(1420) </a:t>
            </a:r>
            <a:endParaRPr lang="zh-CN" altLang="en-US" sz="2400" b="1" smtClean="0">
              <a:solidFill>
                <a:srgbClr val="FF0000"/>
              </a:solidFill>
              <a:ea typeface="宋体" charset="-122"/>
            </a:endParaRPr>
          </a:p>
        </p:txBody>
      </p:sp>
    </p:spTree>
    <p:extLst>
      <p:ext uri="{BB962C8B-B14F-4D97-AF65-F5344CB8AC3E}">
        <p14:creationId xmlns:p14="http://schemas.microsoft.com/office/powerpoint/2010/main" val="746976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92A42FD3-5501-4466-B0EF-C693BF37ED6B}" type="slidenum">
              <a:rPr lang="zh-CN" altLang="en-GB" smtClean="0"/>
              <a:pPr>
                <a:defRPr/>
              </a:pPr>
              <a:t>3</a:t>
            </a:fld>
            <a:endParaRPr lang="en-GB" altLang="zh-CN"/>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8" y="752474"/>
            <a:ext cx="6309360" cy="6026610"/>
          </a:xfrm>
          <a:prstGeom prst="rect">
            <a:avLst/>
          </a:prstGeom>
        </p:spPr>
      </p:pic>
      <p:sp>
        <p:nvSpPr>
          <p:cNvPr id="4" name="TextBox 3"/>
          <p:cNvSpPr txBox="1"/>
          <p:nvPr/>
        </p:nvSpPr>
        <p:spPr>
          <a:xfrm>
            <a:off x="1691680" y="188640"/>
            <a:ext cx="3187091" cy="461665"/>
          </a:xfrm>
          <a:prstGeom prst="rect">
            <a:avLst/>
          </a:prstGeom>
          <a:noFill/>
          <a:ln>
            <a:solidFill>
              <a:srgbClr val="FF0000"/>
            </a:solidFill>
          </a:ln>
        </p:spPr>
        <p:txBody>
          <a:bodyPr wrap="none" rtlCol="0">
            <a:spAutoFit/>
          </a:bodyPr>
          <a:lstStyle/>
          <a:p>
            <a:r>
              <a:rPr lang="en-US" altLang="zh-CN" sz="2400" b="1" dirty="0" err="1">
                <a:solidFill>
                  <a:srgbClr val="FF0000"/>
                </a:solidFill>
                <a:latin typeface="Calibri" panose="020F0502020204030204" pitchFamily="34" charset="0"/>
              </a:rPr>
              <a:t>Charmonium</a:t>
            </a:r>
            <a:r>
              <a:rPr lang="en-US" altLang="zh-CN" sz="2400" b="1" dirty="0">
                <a:solidFill>
                  <a:srgbClr val="FF0000"/>
                </a:solidFill>
                <a:latin typeface="Calibri" panose="020F0502020204030204" pitchFamily="34" charset="0"/>
              </a:rPr>
              <a:t> Spectrum </a:t>
            </a:r>
            <a:endParaRPr lang="zh-CN" altLang="en-US" sz="2400" b="1" dirty="0">
              <a:solidFill>
                <a:srgbClr val="FF0000"/>
              </a:solidFill>
              <a:latin typeface="Calibri" panose="020F0502020204030204" pitchFamily="34" charset="0"/>
            </a:endParaRPr>
          </a:p>
        </p:txBody>
      </p:sp>
      <p:sp>
        <p:nvSpPr>
          <p:cNvPr id="5" name="Text Box 6"/>
          <p:cNvSpPr txBox="1">
            <a:spLocks noChangeArrowheads="1"/>
          </p:cNvSpPr>
          <p:nvPr/>
        </p:nvSpPr>
        <p:spPr bwMode="auto">
          <a:xfrm>
            <a:off x="6389849" y="3573016"/>
            <a:ext cx="262778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2400" b="1" dirty="0" smtClean="0">
                <a:solidFill>
                  <a:srgbClr val="FF0000"/>
                </a:solidFill>
                <a:latin typeface="Calibri" pitchFamily="34" charset="0"/>
                <a:ea typeface="宋体" charset="-122"/>
              </a:rPr>
              <a:t>New </a:t>
            </a:r>
            <a:r>
              <a:rPr lang="en-US" altLang="zh-CN" sz="2400" b="1" dirty="0" err="1" smtClean="0">
                <a:solidFill>
                  <a:srgbClr val="FF0000"/>
                </a:solidFill>
                <a:latin typeface="Calibri" pitchFamily="34" charset="0"/>
                <a:ea typeface="宋体" charset="-122"/>
              </a:rPr>
              <a:t>charmonium</a:t>
            </a:r>
            <a:r>
              <a:rPr lang="en-US" altLang="zh-CN" sz="2400" b="1" dirty="0" smtClean="0">
                <a:solidFill>
                  <a:srgbClr val="FF0000"/>
                </a:solidFill>
                <a:latin typeface="Calibri" pitchFamily="34" charset="0"/>
                <a:ea typeface="宋体" charset="-122"/>
              </a:rPr>
              <a:t>-like states, i.e. “XYZ” states, are observed in experiment  </a:t>
            </a:r>
          </a:p>
        </p:txBody>
      </p:sp>
      <p:sp>
        <p:nvSpPr>
          <p:cNvPr id="6" name="Rectangle 7"/>
          <p:cNvSpPr>
            <a:spLocks noChangeArrowheads="1"/>
          </p:cNvSpPr>
          <p:nvPr/>
        </p:nvSpPr>
        <p:spPr bwMode="auto">
          <a:xfrm>
            <a:off x="6804025" y="512780"/>
            <a:ext cx="1944688" cy="2159000"/>
          </a:xfrm>
          <a:prstGeom prst="rect">
            <a:avLst/>
          </a:prstGeom>
          <a:solidFill>
            <a:srgbClr val="CCFF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ctr" eaLnBrk="1" hangingPunct="1">
              <a:spcBef>
                <a:spcPct val="0"/>
              </a:spcBef>
              <a:buFontTx/>
              <a:buNone/>
            </a:pPr>
            <a:endParaRPr lang="zh-CN" altLang="zh-CN" sz="1800" b="1">
              <a:solidFill>
                <a:srgbClr val="000000"/>
              </a:solidFill>
            </a:endParaRPr>
          </a:p>
        </p:txBody>
      </p:sp>
      <p:sp>
        <p:nvSpPr>
          <p:cNvPr id="7" name="Line 8"/>
          <p:cNvSpPr>
            <a:spLocks noChangeShapeType="1"/>
          </p:cNvSpPr>
          <p:nvPr/>
        </p:nvSpPr>
        <p:spPr bwMode="auto">
          <a:xfrm flipH="1">
            <a:off x="7941468" y="1087455"/>
            <a:ext cx="335755" cy="1077913"/>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000000"/>
              </a:solidFill>
            </a:endParaRPr>
          </a:p>
        </p:txBody>
      </p:sp>
      <p:sp>
        <p:nvSpPr>
          <p:cNvPr id="8" name="Line 9"/>
          <p:cNvSpPr>
            <a:spLocks noChangeShapeType="1"/>
          </p:cNvSpPr>
          <p:nvPr/>
        </p:nvSpPr>
        <p:spPr bwMode="auto">
          <a:xfrm flipV="1">
            <a:off x="7386737" y="668353"/>
            <a:ext cx="353615" cy="1138239"/>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000000"/>
              </a:solidFill>
            </a:endParaRPr>
          </a:p>
        </p:txBody>
      </p:sp>
      <p:sp>
        <p:nvSpPr>
          <p:cNvPr id="9" name="AutoShape 10"/>
          <p:cNvSpPr>
            <a:spLocks noChangeArrowheads="1"/>
          </p:cNvSpPr>
          <p:nvPr/>
        </p:nvSpPr>
        <p:spPr bwMode="auto">
          <a:xfrm>
            <a:off x="7237413" y="1231918"/>
            <a:ext cx="574675" cy="647700"/>
          </a:xfrm>
          <a:prstGeom prst="curvedRightArrow">
            <a:avLst>
              <a:gd name="adj1" fmla="val 24696"/>
              <a:gd name="adj2" fmla="val 47238"/>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hangingPunct="1">
              <a:spcBef>
                <a:spcPct val="0"/>
              </a:spcBef>
              <a:buFontTx/>
              <a:buNone/>
            </a:pPr>
            <a:endParaRPr lang="zh-CN" altLang="en-US" sz="1800">
              <a:solidFill>
                <a:srgbClr val="000000"/>
              </a:solidFill>
            </a:endParaRPr>
          </a:p>
        </p:txBody>
      </p:sp>
      <p:sp>
        <p:nvSpPr>
          <p:cNvPr id="10" name="Oval 11"/>
          <p:cNvSpPr>
            <a:spLocks noChangeArrowheads="1"/>
          </p:cNvSpPr>
          <p:nvPr/>
        </p:nvSpPr>
        <p:spPr bwMode="auto">
          <a:xfrm>
            <a:off x="7294563" y="1016018"/>
            <a:ext cx="517525" cy="503237"/>
          </a:xfrm>
          <a:prstGeom prst="ellipse">
            <a:avLst/>
          </a:prstGeom>
          <a:gradFill rotWithShape="1">
            <a:gsLst>
              <a:gs pos="0">
                <a:srgbClr val="0000FF"/>
              </a:gs>
              <a:gs pos="100000">
                <a:srgbClr val="000076"/>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ctr" eaLnBrk="1" hangingPunct="1">
              <a:spcBef>
                <a:spcPct val="0"/>
              </a:spcBef>
              <a:buFontTx/>
              <a:buNone/>
            </a:pPr>
            <a:r>
              <a:rPr lang="en-GB" altLang="zh-CN" sz="2400">
                <a:solidFill>
                  <a:srgbClr val="FFFFFF"/>
                </a:solidFill>
              </a:rPr>
              <a:t>c</a:t>
            </a:r>
          </a:p>
        </p:txBody>
      </p:sp>
      <p:sp>
        <p:nvSpPr>
          <p:cNvPr id="11" name="Text Box 12"/>
          <p:cNvSpPr txBox="1">
            <a:spLocks noChangeArrowheads="1"/>
          </p:cNvSpPr>
          <p:nvPr/>
        </p:nvSpPr>
        <p:spPr bwMode="auto">
          <a:xfrm>
            <a:off x="6877050" y="1519255"/>
            <a:ext cx="454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hangingPunct="1">
              <a:spcBef>
                <a:spcPct val="0"/>
              </a:spcBef>
              <a:buFontTx/>
              <a:buNone/>
            </a:pPr>
            <a:r>
              <a:rPr lang="en-GB" altLang="zh-CN" sz="2400" b="1">
                <a:solidFill>
                  <a:srgbClr val="0000FF"/>
                </a:solidFill>
              </a:rPr>
              <a:t>L </a:t>
            </a:r>
          </a:p>
        </p:txBody>
      </p:sp>
      <p:sp>
        <p:nvSpPr>
          <p:cNvPr id="12" name="Text Box 13"/>
          <p:cNvSpPr txBox="1">
            <a:spLocks noChangeArrowheads="1"/>
          </p:cNvSpPr>
          <p:nvPr/>
        </p:nvSpPr>
        <p:spPr bwMode="auto">
          <a:xfrm>
            <a:off x="7740650" y="439755"/>
            <a:ext cx="107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hangingPunct="1">
              <a:spcBef>
                <a:spcPct val="0"/>
              </a:spcBef>
              <a:buFontTx/>
              <a:buNone/>
            </a:pPr>
            <a:r>
              <a:rPr lang="en-GB" altLang="zh-CN" sz="2400" b="1">
                <a:solidFill>
                  <a:srgbClr val="FF0000"/>
                </a:solidFill>
              </a:rPr>
              <a:t>S</a:t>
            </a:r>
            <a:r>
              <a:rPr lang="en-GB" altLang="zh-CN" sz="2400">
                <a:solidFill>
                  <a:srgbClr val="FF0000"/>
                </a:solidFill>
              </a:rPr>
              <a:t>=0,1 </a:t>
            </a:r>
            <a:endParaRPr lang="zh-CN" altLang="en-GB" sz="2400">
              <a:solidFill>
                <a:srgbClr val="FF0000"/>
              </a:solidFill>
            </a:endParaRPr>
          </a:p>
        </p:txBody>
      </p:sp>
      <p:sp>
        <p:nvSpPr>
          <p:cNvPr id="13" name="Oval 14"/>
          <p:cNvSpPr>
            <a:spLocks noChangeArrowheads="1"/>
          </p:cNvSpPr>
          <p:nvPr/>
        </p:nvSpPr>
        <p:spPr bwMode="auto">
          <a:xfrm>
            <a:off x="7885113" y="1303355"/>
            <a:ext cx="517525" cy="503238"/>
          </a:xfrm>
          <a:prstGeom prst="ellipse">
            <a:avLst/>
          </a:prstGeom>
          <a:gradFill rotWithShape="1">
            <a:gsLst>
              <a:gs pos="0">
                <a:srgbClr val="0000FF"/>
              </a:gs>
              <a:gs pos="100000">
                <a:srgbClr val="000076"/>
              </a:gs>
            </a:gsLst>
            <a:lin ang="54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ctr" eaLnBrk="1" hangingPunct="1">
              <a:spcBef>
                <a:spcPct val="0"/>
              </a:spcBef>
              <a:buFontTx/>
              <a:buNone/>
            </a:pPr>
            <a:r>
              <a:rPr lang="zh-CN" altLang="en-GB" sz="2400">
                <a:solidFill>
                  <a:srgbClr val="FFFFFF"/>
                </a:solidFill>
                <a:sym typeface="Symbol" pitchFamily="18" charset="2"/>
              </a:rPr>
              <a:t></a:t>
            </a:r>
            <a:r>
              <a:rPr lang="en-GB" altLang="zh-CN" sz="2400">
                <a:solidFill>
                  <a:srgbClr val="FFFFFF"/>
                </a:solidFill>
              </a:rPr>
              <a:t>c</a:t>
            </a:r>
          </a:p>
        </p:txBody>
      </p:sp>
      <p:sp>
        <p:nvSpPr>
          <p:cNvPr id="14" name="Text Box 15"/>
          <p:cNvSpPr txBox="1">
            <a:spLocks noChangeArrowheads="1"/>
          </p:cNvSpPr>
          <p:nvPr/>
        </p:nvSpPr>
        <p:spPr bwMode="auto">
          <a:xfrm>
            <a:off x="7350125" y="2214580"/>
            <a:ext cx="1182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hangingPunct="1">
              <a:spcBef>
                <a:spcPct val="0"/>
              </a:spcBef>
              <a:buFontTx/>
              <a:buNone/>
            </a:pPr>
            <a:r>
              <a:rPr lang="en-US" altLang="zh-CN" sz="2400" b="1">
                <a:solidFill>
                  <a:srgbClr val="A50021"/>
                </a:solidFill>
              </a:rPr>
              <a:t>J=</a:t>
            </a:r>
            <a:r>
              <a:rPr lang="en-US" altLang="zh-CN" sz="2400" b="1">
                <a:solidFill>
                  <a:srgbClr val="0066FF"/>
                </a:solidFill>
              </a:rPr>
              <a:t>L</a:t>
            </a:r>
            <a:r>
              <a:rPr lang="en-US" altLang="zh-CN" sz="2400" b="1">
                <a:solidFill>
                  <a:srgbClr val="A50021"/>
                </a:solidFill>
              </a:rPr>
              <a:t>+</a:t>
            </a:r>
            <a:r>
              <a:rPr lang="en-US" altLang="zh-CN" sz="2400" b="1">
                <a:solidFill>
                  <a:srgbClr val="FF0000"/>
                </a:solidFill>
              </a:rPr>
              <a:t>S</a:t>
            </a:r>
            <a:r>
              <a:rPr lang="en-US" altLang="zh-CN" sz="2400" b="1">
                <a:solidFill>
                  <a:srgbClr val="A50021"/>
                </a:solidFill>
              </a:rPr>
              <a:t> </a:t>
            </a:r>
          </a:p>
        </p:txBody>
      </p:sp>
    </p:spTree>
    <p:extLst>
      <p:ext uri="{BB962C8B-B14F-4D97-AF65-F5344CB8AC3E}">
        <p14:creationId xmlns:p14="http://schemas.microsoft.com/office/powerpoint/2010/main" val="6382092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494213"/>
            <a:ext cx="6507162"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750888"/>
            <a:ext cx="3192463" cy="243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863" y="728663"/>
            <a:ext cx="3111500" cy="244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0838" y="2998788"/>
            <a:ext cx="1490662"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6225" y="2960688"/>
            <a:ext cx="779463"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7" name="Text Box 9"/>
          <p:cNvSpPr txBox="1">
            <a:spLocks noChangeArrowheads="1"/>
          </p:cNvSpPr>
          <p:nvPr/>
        </p:nvSpPr>
        <p:spPr bwMode="auto">
          <a:xfrm>
            <a:off x="7151688" y="4878388"/>
            <a:ext cx="1524000" cy="3762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1800" smtClean="0">
                <a:solidFill>
                  <a:srgbClr val="FF0000"/>
                </a:solidFill>
                <a:latin typeface="Calibri" pitchFamily="34" charset="0"/>
                <a:ea typeface="宋体" charset="-122"/>
              </a:rPr>
              <a:t>BESIII results: </a:t>
            </a:r>
          </a:p>
        </p:txBody>
      </p:sp>
      <p:sp>
        <p:nvSpPr>
          <p:cNvPr id="25608" name="Text Box 10"/>
          <p:cNvSpPr txBox="1">
            <a:spLocks noChangeArrowheads="1"/>
          </p:cNvSpPr>
          <p:nvPr/>
        </p:nvSpPr>
        <p:spPr bwMode="auto">
          <a:xfrm>
            <a:off x="7050088" y="1343025"/>
            <a:ext cx="2093912" cy="925513"/>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1800" smtClean="0">
                <a:solidFill>
                  <a:srgbClr val="333399"/>
                </a:solidFill>
                <a:latin typeface="Calibri" pitchFamily="34" charset="0"/>
                <a:ea typeface="宋体" charset="-122"/>
              </a:rPr>
              <a:t>Dashed: eta(1440) </a:t>
            </a:r>
          </a:p>
          <a:p>
            <a:pPr eaLnBrk="1" fontAlgn="base" hangingPunct="1">
              <a:spcBef>
                <a:spcPct val="0"/>
              </a:spcBef>
              <a:spcAft>
                <a:spcPct val="0"/>
              </a:spcAft>
              <a:buFontTx/>
              <a:buNone/>
            </a:pPr>
            <a:r>
              <a:rPr lang="en-US" altLang="zh-CN" sz="1800" smtClean="0">
                <a:solidFill>
                  <a:srgbClr val="333399"/>
                </a:solidFill>
                <a:latin typeface="Calibri" pitchFamily="34" charset="0"/>
                <a:ea typeface="宋体" charset="-122"/>
              </a:rPr>
              <a:t>Dotted: f1(1420)</a:t>
            </a:r>
          </a:p>
          <a:p>
            <a:pPr eaLnBrk="1" fontAlgn="base" hangingPunct="1">
              <a:spcBef>
                <a:spcPct val="0"/>
              </a:spcBef>
              <a:spcAft>
                <a:spcPct val="0"/>
              </a:spcAft>
              <a:buFontTx/>
              <a:buNone/>
            </a:pPr>
            <a:r>
              <a:rPr lang="en-US" altLang="zh-CN" sz="1800" smtClean="0">
                <a:solidFill>
                  <a:srgbClr val="333399"/>
                </a:solidFill>
                <a:latin typeface="Calibri" pitchFamily="34" charset="0"/>
                <a:ea typeface="宋体" charset="-122"/>
              </a:rPr>
              <a:t>Solid: eta(1440) + f1</a:t>
            </a:r>
          </a:p>
        </p:txBody>
      </p:sp>
      <p:pic>
        <p:nvPicPr>
          <p:cNvPr id="25609"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8888" y="3502025"/>
            <a:ext cx="6119812"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1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4700" y="3933825"/>
            <a:ext cx="75946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11" name="TextBox 1"/>
          <p:cNvSpPr txBox="1">
            <a:spLocks noChangeArrowheads="1"/>
          </p:cNvSpPr>
          <p:nvPr/>
        </p:nvSpPr>
        <p:spPr bwMode="auto">
          <a:xfrm>
            <a:off x="684213" y="231775"/>
            <a:ext cx="77136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2400" b="1" smtClean="0">
                <a:solidFill>
                  <a:srgbClr val="FF0000"/>
                </a:solidFill>
                <a:ea typeface="宋体" charset="-122"/>
              </a:rPr>
              <a:t>Partial wave analysis of </a:t>
            </a:r>
            <a:r>
              <a:rPr lang="en-US" altLang="zh-CN" sz="2000" b="1" smtClean="0">
                <a:solidFill>
                  <a:srgbClr val="FF0000"/>
                </a:solidFill>
                <a:ea typeface="宋体" charset="-122"/>
              </a:rPr>
              <a:t>J/</a:t>
            </a:r>
            <a:r>
              <a:rPr lang="en-US" altLang="zh-CN" sz="2000" b="1" smtClean="0">
                <a:solidFill>
                  <a:srgbClr val="FF0000"/>
                </a:solidFill>
                <a:ea typeface="宋体" charset="-122"/>
                <a:sym typeface="Symbol" pitchFamily="18" charset="2"/>
              </a:rPr>
              <a:t> </a:t>
            </a:r>
            <a:r>
              <a:rPr lang="en-US" altLang="zh-CN" sz="2000" b="1" smtClean="0">
                <a:solidFill>
                  <a:srgbClr val="FF0000"/>
                </a:solidFill>
                <a:ea typeface="宋体" charset="-122"/>
                <a:sym typeface="Wingdings" pitchFamily="2" charset="2"/>
              </a:rPr>
              <a:t> </a:t>
            </a:r>
            <a:r>
              <a:rPr lang="en-US" altLang="zh-CN" sz="2000" b="1" smtClean="0">
                <a:solidFill>
                  <a:srgbClr val="FF0000"/>
                </a:solidFill>
                <a:ea typeface="宋体" charset="-122"/>
                <a:sym typeface="Symbol" pitchFamily="18" charset="2"/>
              </a:rPr>
              <a:t> (1405)/f</a:t>
            </a:r>
            <a:r>
              <a:rPr lang="en-US" altLang="zh-CN" sz="2000" b="1" baseline="-25000" smtClean="0">
                <a:solidFill>
                  <a:srgbClr val="FF0000"/>
                </a:solidFill>
                <a:ea typeface="宋体" charset="-122"/>
                <a:sym typeface="Symbol" pitchFamily="18" charset="2"/>
              </a:rPr>
              <a:t>1</a:t>
            </a:r>
            <a:r>
              <a:rPr lang="en-US" altLang="zh-CN" sz="2000" b="1" smtClean="0">
                <a:solidFill>
                  <a:srgbClr val="FF0000"/>
                </a:solidFill>
                <a:ea typeface="宋体" charset="-122"/>
                <a:sym typeface="Symbol" pitchFamily="18" charset="2"/>
              </a:rPr>
              <a:t>(1420) </a:t>
            </a:r>
            <a:r>
              <a:rPr lang="en-US" altLang="zh-CN" sz="2000" b="1" smtClean="0">
                <a:solidFill>
                  <a:srgbClr val="FF0000"/>
                </a:solidFill>
                <a:ea typeface="宋体" charset="-122"/>
                <a:sym typeface="Wingdings" pitchFamily="2" charset="2"/>
              </a:rPr>
              <a:t> </a:t>
            </a:r>
            <a:r>
              <a:rPr lang="en-US" altLang="zh-CN" sz="2000" b="1" smtClean="0">
                <a:solidFill>
                  <a:srgbClr val="FF0000"/>
                </a:solidFill>
                <a:ea typeface="宋体" charset="-122"/>
                <a:sym typeface="Symbol" pitchFamily="18" charset="2"/>
              </a:rPr>
              <a:t> </a:t>
            </a:r>
            <a:endParaRPr lang="zh-CN" altLang="en-US" sz="2000" b="1" smtClean="0">
              <a:solidFill>
                <a:srgbClr val="FF0000"/>
              </a:solidFill>
              <a:ea typeface="宋体" charset="-122"/>
            </a:endParaRPr>
          </a:p>
        </p:txBody>
      </p:sp>
    </p:spTree>
    <p:extLst>
      <p:ext uri="{BB962C8B-B14F-4D97-AF65-F5344CB8AC3E}">
        <p14:creationId xmlns:p14="http://schemas.microsoft.com/office/powerpoint/2010/main" val="21035843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404813"/>
            <a:ext cx="5524500" cy="124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831975"/>
            <a:ext cx="6748462" cy="491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63338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B044B5E0-D9F9-499A-A1F2-00CDED8F60F8}" type="slidenum">
              <a:rPr lang="zh-CN" altLang="en-GB" smtClean="0"/>
              <a:pPr>
                <a:defRPr/>
              </a:pPr>
              <a:t>32</a:t>
            </a:fld>
            <a:endParaRPr lang="en-GB" altLang="zh-CN"/>
          </a:p>
        </p:txBody>
      </p:sp>
      <p:sp>
        <p:nvSpPr>
          <p:cNvPr id="27651" name="TextBox 2"/>
          <p:cNvSpPr txBox="1">
            <a:spLocks noChangeArrowheads="1"/>
          </p:cNvSpPr>
          <p:nvPr/>
        </p:nvSpPr>
        <p:spPr bwMode="auto">
          <a:xfrm>
            <a:off x="611188" y="293688"/>
            <a:ext cx="43926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2400" b="1" dirty="0" smtClean="0">
                <a:solidFill>
                  <a:srgbClr val="FF0000"/>
                </a:solidFill>
                <a:ea typeface="宋体" charset="-122"/>
              </a:rPr>
              <a:t>Implication of existence of a</a:t>
            </a:r>
            <a:r>
              <a:rPr lang="en-US" altLang="zh-CN" sz="2400" b="1" baseline="-25000" dirty="0" smtClean="0">
                <a:solidFill>
                  <a:srgbClr val="FF0000"/>
                </a:solidFill>
                <a:ea typeface="宋体" charset="-122"/>
                <a:sym typeface="Symbol" pitchFamily="18" charset="2"/>
              </a:rPr>
              <a:t>1</a:t>
            </a:r>
            <a:r>
              <a:rPr lang="en-US" altLang="zh-CN" sz="2400" b="1" dirty="0" smtClean="0">
                <a:solidFill>
                  <a:srgbClr val="FF0000"/>
                </a:solidFill>
                <a:ea typeface="宋体" charset="-122"/>
                <a:sym typeface="Symbol" pitchFamily="18" charset="2"/>
              </a:rPr>
              <a:t>(1420) </a:t>
            </a:r>
            <a:r>
              <a:rPr lang="en-US" altLang="zh-CN" sz="2400" b="1" dirty="0" smtClean="0">
                <a:solidFill>
                  <a:srgbClr val="FF0000"/>
                </a:solidFill>
                <a:ea typeface="宋体" charset="-122"/>
                <a:sym typeface="Symbol" pitchFamily="18" charset="2"/>
              </a:rPr>
              <a:t>in </a:t>
            </a:r>
            <a:r>
              <a:rPr lang="en-US" altLang="zh-CN" sz="2400" b="1" dirty="0" err="1" smtClean="0">
                <a:solidFill>
                  <a:srgbClr val="FF0000"/>
                </a:solidFill>
                <a:ea typeface="宋体" charset="-122"/>
                <a:sym typeface="Symbol" pitchFamily="18" charset="2"/>
              </a:rPr>
              <a:t>isospin</a:t>
            </a:r>
            <a:r>
              <a:rPr lang="en-US" altLang="zh-CN" sz="2400" b="1" dirty="0" smtClean="0">
                <a:solidFill>
                  <a:srgbClr val="FF0000"/>
                </a:solidFill>
                <a:ea typeface="宋体" charset="-122"/>
                <a:sym typeface="Symbol" pitchFamily="18" charset="2"/>
              </a:rPr>
              <a:t> 1 channel </a:t>
            </a:r>
            <a:endParaRPr lang="zh-CN" altLang="en-US" sz="2400" b="1" dirty="0" smtClean="0">
              <a:solidFill>
                <a:srgbClr val="FF0000"/>
              </a:solidFill>
              <a:ea typeface="宋体" charset="-122"/>
            </a:endParaRPr>
          </a:p>
        </p:txBody>
      </p:sp>
      <p:pic>
        <p:nvPicPr>
          <p:cNvPr id="2765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1008" y="188913"/>
            <a:ext cx="3073400" cy="6583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4" name="TextBox 3"/>
          <p:cNvSpPr txBox="1">
            <a:spLocks noChangeArrowheads="1"/>
          </p:cNvSpPr>
          <p:nvPr/>
        </p:nvSpPr>
        <p:spPr bwMode="auto">
          <a:xfrm>
            <a:off x="539750" y="3860800"/>
            <a:ext cx="4103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1800" b="1" dirty="0" smtClean="0">
                <a:solidFill>
                  <a:srgbClr val="002060"/>
                </a:solidFill>
                <a:ea typeface="宋体" charset="-122"/>
              </a:rPr>
              <a:t>Due to the </a:t>
            </a:r>
            <a:r>
              <a:rPr lang="en-US" altLang="zh-CN" sz="1800" b="1" dirty="0" smtClean="0">
                <a:solidFill>
                  <a:srgbClr val="FF0000"/>
                </a:solidFill>
                <a:ea typeface="宋体" charset="-122"/>
              </a:rPr>
              <a:t>“triangle singularity”</a:t>
            </a:r>
            <a:r>
              <a:rPr lang="en-US" altLang="zh-CN" sz="1800" b="1" dirty="0" smtClean="0">
                <a:solidFill>
                  <a:srgbClr val="002060"/>
                </a:solidFill>
                <a:ea typeface="宋体" charset="-122"/>
              </a:rPr>
              <a:t>, the same “state” produces different resonance-like </a:t>
            </a:r>
            <a:r>
              <a:rPr lang="en-US" altLang="zh-CN" sz="1800" b="1" dirty="0" err="1" smtClean="0">
                <a:solidFill>
                  <a:srgbClr val="002060"/>
                </a:solidFill>
                <a:ea typeface="宋体" charset="-122"/>
              </a:rPr>
              <a:t>lineshapes</a:t>
            </a:r>
            <a:r>
              <a:rPr lang="en-US" altLang="zh-CN" sz="1800" b="1" dirty="0" smtClean="0">
                <a:solidFill>
                  <a:srgbClr val="002060"/>
                </a:solidFill>
                <a:ea typeface="宋体" charset="-122"/>
              </a:rPr>
              <a:t> in different channels! </a:t>
            </a:r>
            <a:endParaRPr lang="zh-CN" altLang="en-US" sz="1800" b="1" dirty="0" smtClean="0">
              <a:solidFill>
                <a:srgbClr val="002060"/>
              </a:solidFill>
              <a:ea typeface="宋体" charset="-122"/>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22884"/>
            <a:ext cx="2124075"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5595" y="1595462"/>
            <a:ext cx="2626843" cy="1761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86133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A9609203-EB36-4B2B-BF9E-5260BE3BD0BC}" type="slidenum">
              <a:rPr lang="zh-CN" altLang="en-GB" smtClean="0"/>
              <a:pPr>
                <a:defRPr/>
              </a:pPr>
              <a:t>33</a:t>
            </a:fld>
            <a:endParaRPr lang="en-GB" altLang="zh-CN"/>
          </a:p>
        </p:txBody>
      </p:sp>
      <p:pic>
        <p:nvPicPr>
          <p:cNvPr id="286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368425"/>
            <a:ext cx="6924675" cy="515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6" name="TextBox 4"/>
          <p:cNvSpPr txBox="1">
            <a:spLocks noChangeArrowheads="1"/>
          </p:cNvSpPr>
          <p:nvPr/>
        </p:nvSpPr>
        <p:spPr bwMode="auto">
          <a:xfrm>
            <a:off x="684213" y="231775"/>
            <a:ext cx="75072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2400" b="1" smtClean="0">
                <a:solidFill>
                  <a:srgbClr val="FF0000"/>
                </a:solidFill>
                <a:ea typeface="宋体" charset="-122"/>
              </a:rPr>
              <a:t>Observation of a new state a</a:t>
            </a:r>
            <a:r>
              <a:rPr lang="en-US" altLang="zh-CN" sz="2400" b="1" baseline="-25000" smtClean="0">
                <a:solidFill>
                  <a:srgbClr val="FF0000"/>
                </a:solidFill>
                <a:ea typeface="宋体" charset="-122"/>
                <a:sym typeface="Symbol" pitchFamily="18" charset="2"/>
              </a:rPr>
              <a:t>1</a:t>
            </a:r>
            <a:r>
              <a:rPr lang="en-US" altLang="zh-CN" sz="2400" b="1" smtClean="0">
                <a:solidFill>
                  <a:srgbClr val="FF0000"/>
                </a:solidFill>
                <a:ea typeface="宋体" charset="-122"/>
                <a:sym typeface="Symbol" pitchFamily="18" charset="2"/>
              </a:rPr>
              <a:t>(1420) at COMPASS  </a:t>
            </a:r>
            <a:endParaRPr lang="zh-CN" altLang="en-US" sz="2400" b="1" smtClean="0">
              <a:solidFill>
                <a:srgbClr val="FF0000"/>
              </a:solidFill>
              <a:ea typeface="宋体" charset="-122"/>
            </a:endParaRPr>
          </a:p>
        </p:txBody>
      </p:sp>
      <p:pic>
        <p:nvPicPr>
          <p:cNvPr id="286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425" y="1196975"/>
            <a:ext cx="234315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54310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409836"/>
            <a:ext cx="7200800" cy="1077218"/>
          </a:xfrm>
          <a:prstGeom prst="rect">
            <a:avLst/>
          </a:prstGeom>
          <a:solidFill>
            <a:srgbClr val="99CCFF"/>
          </a:solidFill>
          <a:ln>
            <a:noFill/>
          </a:ln>
          <a:effectLst>
            <a:outerShdw blurRad="50800" dist="38100" dir="2700000" algn="tl" rotWithShape="0">
              <a:prstClr val="black">
                <a:alpha val="40000"/>
              </a:prstClr>
            </a:outerShdw>
          </a:effectLst>
        </p:spPr>
        <p:txBody>
          <a:bodyPr wrap="square" rtlCol="0">
            <a:spAutoFit/>
          </a:bodyPr>
          <a:lstStyle/>
          <a:p>
            <a:r>
              <a:rPr lang="en-US" altLang="zh-CN" sz="3200" b="1" dirty="0" smtClean="0">
                <a:solidFill>
                  <a:srgbClr val="0000FF"/>
                </a:solidFill>
                <a:latin typeface="Calibri" panose="020F0502020204030204" pitchFamily="34" charset="0"/>
              </a:rPr>
              <a:t>(III) </a:t>
            </a:r>
            <a:r>
              <a:rPr lang="en-US" altLang="zh-CN" sz="3200" b="1" dirty="0" smtClean="0">
                <a:solidFill>
                  <a:srgbClr val="0000FF"/>
                </a:solidFill>
                <a:latin typeface="Calibri" panose="020F0502020204030204" pitchFamily="34" charset="0"/>
              </a:rPr>
              <a:t>The </a:t>
            </a:r>
            <a:r>
              <a:rPr lang="en-US" altLang="zh-CN" sz="3200" b="1" dirty="0">
                <a:solidFill>
                  <a:srgbClr val="0000FF"/>
                </a:solidFill>
                <a:latin typeface="Calibri" panose="020F0502020204030204" pitchFamily="34" charset="0"/>
              </a:rPr>
              <a:t>heavy </a:t>
            </a:r>
            <a:r>
              <a:rPr lang="en-US" altLang="zh-CN" sz="3200" b="1" dirty="0" err="1">
                <a:solidFill>
                  <a:srgbClr val="0000FF"/>
                </a:solidFill>
                <a:latin typeface="Calibri" panose="020F0502020204030204" pitchFamily="34" charset="0"/>
              </a:rPr>
              <a:t>pentaquark</a:t>
            </a:r>
            <a:r>
              <a:rPr lang="en-US" altLang="zh-CN" sz="3200" b="1" dirty="0">
                <a:solidFill>
                  <a:srgbClr val="0000FF"/>
                </a:solidFill>
                <a:latin typeface="Calibri" panose="020F0502020204030204" pitchFamily="34" charset="0"/>
              </a:rPr>
              <a:t> </a:t>
            </a:r>
            <a:r>
              <a:rPr lang="en-US" altLang="zh-CN" sz="3200" b="1" dirty="0">
                <a:solidFill>
                  <a:srgbClr val="FF0000"/>
                </a:solidFill>
                <a:latin typeface="Calibri" panose="020F0502020204030204" pitchFamily="34" charset="0"/>
              </a:rPr>
              <a:t>Pc(4380)</a:t>
            </a:r>
            <a:r>
              <a:rPr lang="en-US" altLang="zh-CN" sz="3200" b="1" dirty="0">
                <a:solidFill>
                  <a:srgbClr val="0000FF"/>
                </a:solidFill>
                <a:latin typeface="Calibri" panose="020F0502020204030204" pitchFamily="34" charset="0"/>
              </a:rPr>
              <a:t> and </a:t>
            </a:r>
            <a:r>
              <a:rPr lang="en-US" altLang="zh-CN" sz="3200" b="1" dirty="0">
                <a:solidFill>
                  <a:srgbClr val="FF0000"/>
                </a:solidFill>
                <a:latin typeface="Calibri" panose="020F0502020204030204" pitchFamily="34" charset="0"/>
              </a:rPr>
              <a:t>Pc(4450)</a:t>
            </a:r>
            <a:r>
              <a:rPr lang="en-US" altLang="zh-CN" sz="3200" b="1" dirty="0">
                <a:solidFill>
                  <a:srgbClr val="0000FF"/>
                </a:solidFill>
                <a:latin typeface="Calibri" panose="020F0502020204030204" pitchFamily="34" charset="0"/>
              </a:rPr>
              <a:t> production </a:t>
            </a:r>
            <a:endParaRPr lang="zh-CN" altLang="en-US" sz="3200" b="1" dirty="0">
              <a:solidFill>
                <a:srgbClr val="0000FF"/>
              </a:solidFill>
              <a:latin typeface="Calibri" panose="020F0502020204030204" pitchFamily="34" charset="0"/>
            </a:endParaRPr>
          </a:p>
        </p:txBody>
      </p:sp>
      <p:sp>
        <p:nvSpPr>
          <p:cNvPr id="3" name="TextBox 2"/>
          <p:cNvSpPr txBox="1"/>
          <p:nvPr/>
        </p:nvSpPr>
        <p:spPr>
          <a:xfrm>
            <a:off x="899592" y="5157192"/>
            <a:ext cx="7272807" cy="707886"/>
          </a:xfrm>
          <a:prstGeom prst="rect">
            <a:avLst/>
          </a:prstGeom>
          <a:noFill/>
        </p:spPr>
        <p:txBody>
          <a:bodyPr wrap="square" rtlCol="0">
            <a:spAutoFit/>
          </a:bodyPr>
          <a:lstStyle/>
          <a:p>
            <a:r>
              <a:rPr lang="en-US" altLang="zh-CN" sz="2000" dirty="0">
                <a:solidFill>
                  <a:srgbClr val="008000"/>
                </a:solidFill>
              </a:rPr>
              <a:t>Parallel </a:t>
            </a:r>
            <a:r>
              <a:rPr lang="en-US" altLang="zh-CN" sz="2000" dirty="0" smtClean="0">
                <a:solidFill>
                  <a:srgbClr val="008000"/>
                </a:solidFill>
              </a:rPr>
              <a:t>talks </a:t>
            </a:r>
            <a:r>
              <a:rPr lang="en-US" altLang="zh-CN" sz="2000" dirty="0">
                <a:solidFill>
                  <a:srgbClr val="008000"/>
                </a:solidFill>
              </a:rPr>
              <a:t>by </a:t>
            </a:r>
            <a:r>
              <a:rPr lang="en-US" altLang="zh-CN" sz="2000" b="1" dirty="0" smtClean="0">
                <a:solidFill>
                  <a:srgbClr val="008000"/>
                </a:solidFill>
              </a:rPr>
              <a:t>Feng-Kun </a:t>
            </a:r>
            <a:r>
              <a:rPr lang="en-US" altLang="zh-CN" sz="2000" b="1" dirty="0" err="1" smtClean="0">
                <a:solidFill>
                  <a:srgbClr val="008000"/>
                </a:solidFill>
              </a:rPr>
              <a:t>Guo</a:t>
            </a:r>
            <a:r>
              <a:rPr lang="en-US" altLang="zh-CN" sz="2000" dirty="0" smtClean="0">
                <a:solidFill>
                  <a:srgbClr val="008000"/>
                </a:solidFill>
              </a:rPr>
              <a:t>: </a:t>
            </a:r>
            <a:r>
              <a:rPr lang="en-US" altLang="zh-CN" sz="2000" b="1" dirty="0" smtClean="0">
                <a:solidFill>
                  <a:srgbClr val="008000"/>
                </a:solidFill>
              </a:rPr>
              <a:t>C-4/27-PQ-2</a:t>
            </a:r>
            <a:r>
              <a:rPr lang="en-US" altLang="zh-CN" sz="2000" dirty="0" smtClean="0">
                <a:solidFill>
                  <a:srgbClr val="008000"/>
                </a:solidFill>
              </a:rPr>
              <a:t>, </a:t>
            </a:r>
          </a:p>
          <a:p>
            <a:r>
              <a:rPr lang="en-US" altLang="zh-CN" sz="2000" dirty="0" smtClean="0">
                <a:solidFill>
                  <a:srgbClr val="008000"/>
                </a:solidFill>
              </a:rPr>
              <a:t>and </a:t>
            </a:r>
            <a:r>
              <a:rPr lang="en-US" altLang="zh-CN" sz="2000" b="1" dirty="0" smtClean="0">
                <a:solidFill>
                  <a:srgbClr val="008000"/>
                </a:solidFill>
              </a:rPr>
              <a:t>Xiao-Hai Liu</a:t>
            </a:r>
            <a:r>
              <a:rPr lang="en-US" altLang="zh-CN" sz="2000" dirty="0" smtClean="0">
                <a:solidFill>
                  <a:srgbClr val="008000"/>
                </a:solidFill>
              </a:rPr>
              <a:t> in the same session, </a:t>
            </a:r>
            <a:r>
              <a:rPr lang="en-US" altLang="zh-CN" sz="2000" dirty="0">
                <a:solidFill>
                  <a:srgbClr val="008000"/>
                </a:solidFill>
              </a:rPr>
              <a:t>July </a:t>
            </a:r>
            <a:r>
              <a:rPr lang="en-US" altLang="zh-CN" sz="2000" dirty="0" smtClean="0">
                <a:solidFill>
                  <a:srgbClr val="008000"/>
                </a:solidFill>
              </a:rPr>
              <a:t>27, 2016 </a:t>
            </a:r>
            <a:endParaRPr lang="zh-CN" altLang="en-US" sz="2000" dirty="0"/>
          </a:p>
        </p:txBody>
      </p:sp>
    </p:spTree>
    <p:extLst>
      <p:ext uri="{BB962C8B-B14F-4D97-AF65-F5344CB8AC3E}">
        <p14:creationId xmlns:p14="http://schemas.microsoft.com/office/powerpoint/2010/main" val="6473041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332656"/>
            <a:ext cx="8208911" cy="400110"/>
          </a:xfrm>
          <a:prstGeom prst="rect">
            <a:avLst/>
          </a:prstGeom>
          <a:noFill/>
        </p:spPr>
        <p:txBody>
          <a:bodyPr wrap="square" rtlCol="0">
            <a:spAutoFit/>
          </a:bodyPr>
          <a:lstStyle/>
          <a:p>
            <a:r>
              <a:rPr lang="en-US" altLang="zh-CN" sz="2000" b="1" dirty="0">
                <a:solidFill>
                  <a:srgbClr val="0000FF"/>
                </a:solidFill>
                <a:latin typeface="Calibri" panose="020F0502020204030204" pitchFamily="34" charset="0"/>
              </a:rPr>
              <a:t>Exp. </a:t>
            </a:r>
            <a:r>
              <a:rPr lang="en-US" altLang="zh-CN" sz="2000" b="1" dirty="0" smtClean="0">
                <a:solidFill>
                  <a:srgbClr val="0000FF"/>
                </a:solidFill>
                <a:latin typeface="Calibri" panose="020F0502020204030204" pitchFamily="34" charset="0"/>
              </a:rPr>
              <a:t>evidence for </a:t>
            </a:r>
            <a:r>
              <a:rPr lang="en-US" altLang="zh-CN" sz="2000" b="1" dirty="0">
                <a:solidFill>
                  <a:srgbClr val="0000FF"/>
                </a:solidFill>
                <a:latin typeface="Calibri" panose="020F0502020204030204" pitchFamily="34" charset="0"/>
              </a:rPr>
              <a:t>heavy </a:t>
            </a:r>
            <a:r>
              <a:rPr lang="en-US" altLang="zh-CN" sz="2000" b="1" dirty="0" err="1" smtClean="0">
                <a:solidFill>
                  <a:srgbClr val="0000FF"/>
                </a:solidFill>
                <a:latin typeface="Calibri" panose="020F0502020204030204" pitchFamily="34" charset="0"/>
              </a:rPr>
              <a:t>pentaquarks</a:t>
            </a:r>
            <a:r>
              <a:rPr lang="en-US" altLang="zh-CN" sz="2000" b="1" dirty="0" smtClean="0">
                <a:solidFill>
                  <a:srgbClr val="0000FF"/>
                </a:solidFill>
                <a:latin typeface="Calibri" panose="020F0502020204030204" pitchFamily="34" charset="0"/>
              </a:rPr>
              <a:t> with hidden charm </a:t>
            </a:r>
            <a:endParaRPr lang="zh-CN" altLang="en-US" sz="2000" b="1" dirty="0">
              <a:solidFill>
                <a:srgbClr val="0000FF"/>
              </a:solidFill>
              <a:latin typeface="Calibri" panose="020F050202020403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607295"/>
            <a:ext cx="6048673" cy="2455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30090" y="5127575"/>
            <a:ext cx="6738255" cy="861774"/>
          </a:xfrm>
          <a:prstGeom prst="rect">
            <a:avLst/>
          </a:prstGeom>
          <a:noFill/>
        </p:spPr>
        <p:txBody>
          <a:bodyPr wrap="none" rtlCol="0">
            <a:spAutoFit/>
          </a:bodyPr>
          <a:lstStyle/>
          <a:p>
            <a:pPr>
              <a:spcBef>
                <a:spcPts val="1200"/>
              </a:spcBef>
            </a:pPr>
            <a:r>
              <a:rPr lang="en-US" altLang="zh-CN" sz="2000" b="1" dirty="0" smtClean="0">
                <a:solidFill>
                  <a:srgbClr val="FF0000"/>
                </a:solidFill>
              </a:rPr>
              <a:t>M[Pc</a:t>
            </a:r>
            <a:r>
              <a:rPr lang="en-US" altLang="zh-CN" sz="2000" b="1" baseline="30000" dirty="0" smtClean="0">
                <a:solidFill>
                  <a:srgbClr val="FF0000"/>
                </a:solidFill>
                <a:sym typeface="Symbol"/>
              </a:rPr>
              <a:t></a:t>
            </a:r>
            <a:r>
              <a:rPr lang="en-US" altLang="zh-CN" sz="2000" b="1" dirty="0" smtClean="0">
                <a:solidFill>
                  <a:srgbClr val="FF0000"/>
                </a:solidFill>
              </a:rPr>
              <a:t>(4380)] = (4380</a:t>
            </a:r>
            <a:r>
              <a:rPr lang="en-US" altLang="zh-CN" sz="2000" b="1" dirty="0" smtClean="0">
                <a:solidFill>
                  <a:srgbClr val="FF0000"/>
                </a:solidFill>
                <a:sym typeface="Symbol"/>
              </a:rPr>
              <a:t>829) MeV,  = (2051886) MeV</a:t>
            </a:r>
            <a:endParaRPr lang="en-US" altLang="zh-CN" sz="2000" b="1" dirty="0" smtClean="0">
              <a:solidFill>
                <a:srgbClr val="FF0000"/>
              </a:solidFill>
            </a:endParaRPr>
          </a:p>
          <a:p>
            <a:pPr>
              <a:spcBef>
                <a:spcPts val="1200"/>
              </a:spcBef>
            </a:pPr>
            <a:r>
              <a:rPr lang="en-US" altLang="zh-CN" sz="2000" b="1" dirty="0" smtClean="0">
                <a:solidFill>
                  <a:srgbClr val="FF0000"/>
                </a:solidFill>
              </a:rPr>
              <a:t>M[Pc</a:t>
            </a:r>
            <a:r>
              <a:rPr lang="en-US" altLang="zh-CN" sz="2000" b="1" baseline="30000" dirty="0">
                <a:solidFill>
                  <a:srgbClr val="FF0000"/>
                </a:solidFill>
                <a:sym typeface="Symbol"/>
              </a:rPr>
              <a:t></a:t>
            </a:r>
            <a:r>
              <a:rPr lang="en-US" altLang="zh-CN" sz="2000" b="1" dirty="0" smtClean="0">
                <a:solidFill>
                  <a:srgbClr val="FF0000"/>
                </a:solidFill>
              </a:rPr>
              <a:t>(4450)]</a:t>
            </a:r>
            <a:r>
              <a:rPr lang="en-US" altLang="zh-CN" sz="2000" b="1" dirty="0" smtClean="0">
                <a:solidFill>
                  <a:srgbClr val="FF0000"/>
                </a:solidFill>
                <a:sym typeface="Symbol"/>
              </a:rPr>
              <a:t> = (4449.81.72.5) MeV, =(39519) MeV</a:t>
            </a:r>
            <a:endParaRPr lang="zh-CN" altLang="en-US" sz="2000" b="1" dirty="0">
              <a:solidFill>
                <a:srgbClr val="FF0000"/>
              </a:solidFill>
            </a:endParaRPr>
          </a:p>
        </p:txBody>
      </p:sp>
      <p:sp>
        <p:nvSpPr>
          <p:cNvPr id="5" name="TextBox 4"/>
          <p:cNvSpPr txBox="1"/>
          <p:nvPr/>
        </p:nvSpPr>
        <p:spPr>
          <a:xfrm>
            <a:off x="1043609" y="6135687"/>
            <a:ext cx="4424096" cy="461665"/>
          </a:xfrm>
          <a:prstGeom prst="rect">
            <a:avLst/>
          </a:prstGeom>
          <a:noFill/>
        </p:spPr>
        <p:txBody>
          <a:bodyPr wrap="none" rtlCol="0">
            <a:spAutoFit/>
          </a:bodyPr>
          <a:lstStyle/>
          <a:p>
            <a:r>
              <a:rPr lang="en-US" altLang="zh-CN" sz="2400" b="1" dirty="0" smtClean="0">
                <a:solidFill>
                  <a:srgbClr val="0000CC"/>
                </a:solidFill>
              </a:rPr>
              <a:t>J</a:t>
            </a:r>
            <a:r>
              <a:rPr lang="en-US" altLang="zh-CN" sz="2400" b="1" baseline="30000" dirty="0" smtClean="0">
                <a:solidFill>
                  <a:srgbClr val="0000CC"/>
                </a:solidFill>
              </a:rPr>
              <a:t>P</a:t>
            </a:r>
            <a:r>
              <a:rPr lang="en-US" altLang="zh-CN" sz="2400" b="1" dirty="0" smtClean="0">
                <a:solidFill>
                  <a:srgbClr val="0000CC"/>
                </a:solidFill>
              </a:rPr>
              <a:t> = (3/2</a:t>
            </a:r>
            <a:r>
              <a:rPr lang="en-US" altLang="zh-CN" sz="2400" b="1" baseline="30000" dirty="0">
                <a:solidFill>
                  <a:srgbClr val="0000CC"/>
                </a:solidFill>
                <a:sym typeface="Symbol"/>
              </a:rPr>
              <a:t></a:t>
            </a:r>
            <a:r>
              <a:rPr lang="en-US" altLang="zh-CN" sz="2400" b="1" dirty="0" smtClean="0">
                <a:solidFill>
                  <a:srgbClr val="0000CC"/>
                </a:solidFill>
                <a:sym typeface="Symbol"/>
              </a:rPr>
              <a:t>, 5/2</a:t>
            </a:r>
            <a:r>
              <a:rPr lang="en-US" altLang="zh-CN" sz="2400" b="1" baseline="30000" dirty="0">
                <a:solidFill>
                  <a:srgbClr val="0000CC"/>
                </a:solidFill>
                <a:sym typeface="Symbol"/>
              </a:rPr>
              <a:t></a:t>
            </a:r>
            <a:r>
              <a:rPr lang="en-US" altLang="zh-CN" sz="2400" b="1" dirty="0" smtClean="0">
                <a:solidFill>
                  <a:srgbClr val="0000CC"/>
                </a:solidFill>
                <a:sym typeface="Symbol"/>
              </a:rPr>
              <a:t>) or (3/2</a:t>
            </a:r>
            <a:r>
              <a:rPr lang="en-US" altLang="zh-CN" sz="2400" b="1" baseline="30000" dirty="0">
                <a:solidFill>
                  <a:srgbClr val="0000CC"/>
                </a:solidFill>
                <a:sym typeface="Symbol"/>
              </a:rPr>
              <a:t></a:t>
            </a:r>
            <a:r>
              <a:rPr lang="en-US" altLang="zh-CN" sz="2400" b="1" dirty="0" smtClean="0">
                <a:solidFill>
                  <a:srgbClr val="0000CC"/>
                </a:solidFill>
                <a:sym typeface="Symbol"/>
              </a:rPr>
              <a:t>, 5/2</a:t>
            </a:r>
            <a:r>
              <a:rPr lang="en-US" altLang="zh-CN" sz="2400" b="1" baseline="30000" dirty="0">
                <a:solidFill>
                  <a:srgbClr val="0000CC"/>
                </a:solidFill>
                <a:sym typeface="Symbol"/>
              </a:rPr>
              <a:t></a:t>
            </a:r>
            <a:r>
              <a:rPr lang="en-US" altLang="zh-CN" sz="2400" b="1" dirty="0" smtClean="0">
                <a:solidFill>
                  <a:srgbClr val="0000CC"/>
                </a:solidFill>
                <a:sym typeface="Symbol"/>
              </a:rPr>
              <a:t>) </a:t>
            </a:r>
            <a:endParaRPr lang="zh-CN" altLang="en-US" sz="2400" b="1" dirty="0">
              <a:solidFill>
                <a:srgbClr val="0000CC"/>
              </a:solidFill>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052736"/>
            <a:ext cx="681990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1255103"/>
            <a:ext cx="1296144" cy="949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92613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92A42FD3-5501-4466-B0EF-C693BF37ED6B}" type="slidenum">
              <a:rPr lang="zh-CN" altLang="en-GB" smtClean="0"/>
              <a:pPr>
                <a:defRPr/>
              </a:pPr>
              <a:t>36</a:t>
            </a:fld>
            <a:endParaRPr lang="en-GB" altLang="zh-CN"/>
          </a:p>
        </p:txBody>
      </p:sp>
      <p:sp>
        <p:nvSpPr>
          <p:cNvPr id="3" name="TextBox 2"/>
          <p:cNvSpPr txBox="1"/>
          <p:nvPr/>
        </p:nvSpPr>
        <p:spPr>
          <a:xfrm>
            <a:off x="899592" y="4205987"/>
            <a:ext cx="7235058" cy="2031325"/>
          </a:xfrm>
          <a:prstGeom prst="rect">
            <a:avLst/>
          </a:prstGeom>
          <a:noFill/>
        </p:spPr>
        <p:txBody>
          <a:bodyPr wrap="none" rtlCol="0">
            <a:spAutoFit/>
          </a:bodyPr>
          <a:lstStyle/>
          <a:p>
            <a:pPr>
              <a:spcBef>
                <a:spcPts val="1200"/>
              </a:spcBef>
            </a:pPr>
            <a:r>
              <a:rPr lang="en-US" altLang="zh-CN" sz="2400" b="1" dirty="0" smtClean="0">
                <a:solidFill>
                  <a:srgbClr val="FF0000"/>
                </a:solidFill>
                <a:latin typeface="Calibri" panose="020F0502020204030204" pitchFamily="34" charset="0"/>
              </a:rPr>
              <a:t>Alternative solutions? Or some further concerns? </a:t>
            </a:r>
            <a:endParaRPr lang="en-US" altLang="zh-CN" sz="2400" b="1" dirty="0">
              <a:solidFill>
                <a:srgbClr val="FF0000"/>
              </a:solidFill>
              <a:latin typeface="Calibri" panose="020F0502020204030204" pitchFamily="34" charset="0"/>
            </a:endParaRPr>
          </a:p>
          <a:p>
            <a:pPr>
              <a:spcBef>
                <a:spcPts val="1200"/>
              </a:spcBef>
            </a:pPr>
            <a:r>
              <a:rPr lang="en-US" altLang="zh-CN" b="1" dirty="0" smtClean="0">
                <a:solidFill>
                  <a:srgbClr val="FF0000"/>
                </a:solidFill>
                <a:latin typeface="Calibri" panose="020F0502020204030204" pitchFamily="34" charset="0"/>
              </a:rPr>
              <a:t>Threshold enhancement produced by anomalous triangle singularity: </a:t>
            </a:r>
            <a:endParaRPr lang="en-US" altLang="zh-CN" b="1" dirty="0">
              <a:solidFill>
                <a:srgbClr val="FF0000"/>
              </a:solidFill>
              <a:latin typeface="Calibri" panose="020F0502020204030204" pitchFamily="34" charset="0"/>
              <a:sym typeface="Symbol"/>
            </a:endParaRPr>
          </a:p>
          <a:p>
            <a:pPr>
              <a:spcBef>
                <a:spcPts val="1200"/>
              </a:spcBef>
            </a:pPr>
            <a:r>
              <a:rPr lang="de-DE" altLang="zh-CN" dirty="0">
                <a:solidFill>
                  <a:srgbClr val="0000CC"/>
                </a:solidFill>
                <a:latin typeface="Calibri" panose="020F0502020204030204" pitchFamily="34" charset="0"/>
              </a:rPr>
              <a:t>F.-K. Guo, U.-G. Meissner, W. Wang, and Z. Yang, arXiv:1507.04950 [hep-ph]</a:t>
            </a:r>
          </a:p>
          <a:p>
            <a:pPr>
              <a:spcBef>
                <a:spcPts val="600"/>
              </a:spcBef>
            </a:pPr>
            <a:r>
              <a:rPr lang="en-US" altLang="zh-CN" dirty="0">
                <a:solidFill>
                  <a:srgbClr val="0000CC"/>
                </a:solidFill>
                <a:latin typeface="Calibri" panose="020F0502020204030204" pitchFamily="34" charset="0"/>
              </a:rPr>
              <a:t>X.-H. Liu, Q. Wang, and Q. Zhao, arXiv:1507.05359 [</a:t>
            </a:r>
            <a:r>
              <a:rPr lang="en-US" altLang="zh-CN" dirty="0" err="1">
                <a:solidFill>
                  <a:srgbClr val="0000CC"/>
                </a:solidFill>
                <a:latin typeface="Calibri" panose="020F0502020204030204" pitchFamily="34" charset="0"/>
              </a:rPr>
              <a:t>hep-ph</a:t>
            </a:r>
            <a:r>
              <a:rPr lang="en-US" altLang="zh-CN" dirty="0">
                <a:solidFill>
                  <a:srgbClr val="0000CC"/>
                </a:solidFill>
                <a:latin typeface="Calibri" panose="020F0502020204030204" pitchFamily="34" charset="0"/>
              </a:rPr>
              <a:t>]</a:t>
            </a:r>
          </a:p>
          <a:p>
            <a:pPr>
              <a:spcBef>
                <a:spcPts val="600"/>
              </a:spcBef>
            </a:pPr>
            <a:r>
              <a:rPr lang="en-US" altLang="zh-CN" dirty="0">
                <a:solidFill>
                  <a:srgbClr val="0000CC"/>
                </a:solidFill>
                <a:latin typeface="Calibri" panose="020F0502020204030204" pitchFamily="34" charset="0"/>
              </a:rPr>
              <a:t>M. </a:t>
            </a:r>
            <a:r>
              <a:rPr lang="en-US" altLang="zh-CN" dirty="0" err="1">
                <a:solidFill>
                  <a:srgbClr val="0000CC"/>
                </a:solidFill>
                <a:latin typeface="Calibri" panose="020F0502020204030204" pitchFamily="34" charset="0"/>
              </a:rPr>
              <a:t>Mikhasenko</a:t>
            </a:r>
            <a:r>
              <a:rPr lang="en-US" altLang="zh-CN" dirty="0">
                <a:solidFill>
                  <a:srgbClr val="0000CC"/>
                </a:solidFill>
                <a:latin typeface="Calibri" panose="020F0502020204030204" pitchFamily="34" charset="0"/>
              </a:rPr>
              <a:t>, arXiv:1507.06552v1 [</a:t>
            </a:r>
            <a:r>
              <a:rPr lang="en-US" altLang="zh-CN" dirty="0" err="1">
                <a:solidFill>
                  <a:srgbClr val="0000CC"/>
                </a:solidFill>
                <a:latin typeface="Calibri" panose="020F0502020204030204" pitchFamily="34" charset="0"/>
              </a:rPr>
              <a:t>hep-ph</a:t>
            </a:r>
            <a:r>
              <a:rPr lang="en-US" altLang="zh-CN" dirty="0" smtClean="0">
                <a:solidFill>
                  <a:srgbClr val="0000CC"/>
                </a:solidFill>
                <a:latin typeface="Calibri" panose="020F0502020204030204" pitchFamily="34" charset="0"/>
              </a:rPr>
              <a:t>]</a:t>
            </a:r>
            <a:endParaRPr lang="zh-CN" altLang="en-US" dirty="0">
              <a:solidFill>
                <a:srgbClr val="000000"/>
              </a:solidFill>
            </a:endParaRPr>
          </a:p>
        </p:txBody>
      </p:sp>
      <p:sp>
        <p:nvSpPr>
          <p:cNvPr id="4" name="TextBox 3"/>
          <p:cNvSpPr txBox="1"/>
          <p:nvPr/>
        </p:nvSpPr>
        <p:spPr>
          <a:xfrm>
            <a:off x="899593" y="332656"/>
            <a:ext cx="8064896" cy="3754874"/>
          </a:xfrm>
          <a:prstGeom prst="rect">
            <a:avLst/>
          </a:prstGeom>
          <a:noFill/>
        </p:spPr>
        <p:txBody>
          <a:bodyPr wrap="square" rtlCol="0">
            <a:spAutoFit/>
          </a:bodyPr>
          <a:lstStyle/>
          <a:p>
            <a:r>
              <a:rPr lang="en-US" altLang="zh-CN" sz="2400" b="1" dirty="0">
                <a:solidFill>
                  <a:srgbClr val="0000CC"/>
                </a:solidFill>
                <a:latin typeface="Calibri" panose="020F0502020204030204" pitchFamily="34" charset="0"/>
              </a:rPr>
              <a:t>Some early studies: </a:t>
            </a:r>
          </a:p>
          <a:p>
            <a:pPr>
              <a:spcBef>
                <a:spcPts val="600"/>
              </a:spcBef>
            </a:pPr>
            <a:r>
              <a:rPr lang="en-US" altLang="zh-CN" dirty="0" smtClean="0">
                <a:solidFill>
                  <a:srgbClr val="0000CC"/>
                </a:solidFill>
                <a:latin typeface="Calibri" panose="020F0502020204030204" pitchFamily="34" charset="0"/>
              </a:rPr>
              <a:t>J</a:t>
            </a:r>
            <a:r>
              <a:rPr lang="en-US" altLang="zh-CN" dirty="0">
                <a:solidFill>
                  <a:srgbClr val="0000CC"/>
                </a:solidFill>
                <a:latin typeface="Calibri" panose="020F0502020204030204" pitchFamily="34" charset="0"/>
              </a:rPr>
              <a:t>. J. Wu, R. Molina, E. </a:t>
            </a:r>
            <a:r>
              <a:rPr lang="en-US" altLang="zh-CN" dirty="0" err="1">
                <a:solidFill>
                  <a:srgbClr val="0000CC"/>
                </a:solidFill>
                <a:latin typeface="Calibri" panose="020F0502020204030204" pitchFamily="34" charset="0"/>
              </a:rPr>
              <a:t>Oset</a:t>
            </a:r>
            <a:r>
              <a:rPr lang="en-US" altLang="zh-CN" dirty="0">
                <a:solidFill>
                  <a:srgbClr val="0000CC"/>
                </a:solidFill>
                <a:latin typeface="Calibri" panose="020F0502020204030204" pitchFamily="34" charset="0"/>
              </a:rPr>
              <a:t> and B. S. </a:t>
            </a:r>
            <a:r>
              <a:rPr lang="en-US" altLang="zh-CN" dirty="0" err="1">
                <a:solidFill>
                  <a:srgbClr val="0000CC"/>
                </a:solidFill>
                <a:latin typeface="Calibri" panose="020F0502020204030204" pitchFamily="34" charset="0"/>
              </a:rPr>
              <a:t>Zou</a:t>
            </a:r>
            <a:r>
              <a:rPr lang="en-US" altLang="zh-CN" dirty="0">
                <a:solidFill>
                  <a:srgbClr val="0000CC"/>
                </a:solidFill>
                <a:latin typeface="Calibri" panose="020F0502020204030204" pitchFamily="34" charset="0"/>
              </a:rPr>
              <a:t>, Phys. Rev. </a:t>
            </a:r>
            <a:r>
              <a:rPr lang="en-US" altLang="zh-CN" dirty="0" err="1">
                <a:solidFill>
                  <a:srgbClr val="0000CC"/>
                </a:solidFill>
                <a:latin typeface="Calibri" panose="020F0502020204030204" pitchFamily="34" charset="0"/>
              </a:rPr>
              <a:t>Lett</a:t>
            </a:r>
            <a:r>
              <a:rPr lang="en-US" altLang="zh-CN" dirty="0">
                <a:solidFill>
                  <a:srgbClr val="0000CC"/>
                </a:solidFill>
                <a:latin typeface="Calibri" panose="020F0502020204030204" pitchFamily="34" charset="0"/>
              </a:rPr>
              <a:t>. </a:t>
            </a:r>
            <a:r>
              <a:rPr lang="en-US" altLang="zh-CN" b="1" dirty="0">
                <a:solidFill>
                  <a:srgbClr val="0000CC"/>
                </a:solidFill>
                <a:latin typeface="Calibri" panose="020F0502020204030204" pitchFamily="34" charset="0"/>
              </a:rPr>
              <a:t>105</a:t>
            </a:r>
            <a:r>
              <a:rPr lang="en-US" altLang="zh-CN" dirty="0">
                <a:solidFill>
                  <a:srgbClr val="0000CC"/>
                </a:solidFill>
                <a:latin typeface="Calibri" panose="020F0502020204030204" pitchFamily="34" charset="0"/>
              </a:rPr>
              <a:t>, 232001 (2010) [arXiv:1007.0573 [</a:t>
            </a:r>
            <a:r>
              <a:rPr lang="en-US" altLang="zh-CN" dirty="0" err="1">
                <a:solidFill>
                  <a:srgbClr val="0000CC"/>
                </a:solidFill>
                <a:latin typeface="Calibri" panose="020F0502020204030204" pitchFamily="34" charset="0"/>
              </a:rPr>
              <a:t>nucl-th</a:t>
            </a:r>
            <a:r>
              <a:rPr lang="en-US" altLang="zh-CN" dirty="0">
                <a:solidFill>
                  <a:srgbClr val="0000CC"/>
                </a:solidFill>
                <a:latin typeface="Calibri" panose="020F0502020204030204" pitchFamily="34" charset="0"/>
              </a:rPr>
              <a:t>]].</a:t>
            </a:r>
          </a:p>
          <a:p>
            <a:pPr>
              <a:spcBef>
                <a:spcPts val="600"/>
              </a:spcBef>
            </a:pPr>
            <a:r>
              <a:rPr lang="en-US" altLang="zh-CN" dirty="0" smtClean="0">
                <a:solidFill>
                  <a:srgbClr val="0000CC"/>
                </a:solidFill>
                <a:latin typeface="Calibri" panose="020F0502020204030204" pitchFamily="34" charset="0"/>
              </a:rPr>
              <a:t>J</a:t>
            </a:r>
            <a:r>
              <a:rPr lang="en-US" altLang="zh-CN" dirty="0">
                <a:solidFill>
                  <a:srgbClr val="0000CC"/>
                </a:solidFill>
                <a:latin typeface="Calibri" panose="020F0502020204030204" pitchFamily="34" charset="0"/>
              </a:rPr>
              <a:t>. J. Wu, R. Molina, E. </a:t>
            </a:r>
            <a:r>
              <a:rPr lang="en-US" altLang="zh-CN" dirty="0" err="1">
                <a:solidFill>
                  <a:srgbClr val="0000CC"/>
                </a:solidFill>
                <a:latin typeface="Calibri" panose="020F0502020204030204" pitchFamily="34" charset="0"/>
              </a:rPr>
              <a:t>Oset</a:t>
            </a:r>
            <a:r>
              <a:rPr lang="en-US" altLang="zh-CN" dirty="0">
                <a:solidFill>
                  <a:srgbClr val="0000CC"/>
                </a:solidFill>
                <a:latin typeface="Calibri" panose="020F0502020204030204" pitchFamily="34" charset="0"/>
              </a:rPr>
              <a:t> and B. S. </a:t>
            </a:r>
            <a:r>
              <a:rPr lang="en-US" altLang="zh-CN" dirty="0" err="1">
                <a:solidFill>
                  <a:srgbClr val="0000CC"/>
                </a:solidFill>
                <a:latin typeface="Calibri" panose="020F0502020204030204" pitchFamily="34" charset="0"/>
              </a:rPr>
              <a:t>Zou</a:t>
            </a:r>
            <a:r>
              <a:rPr lang="en-US" altLang="zh-CN" dirty="0">
                <a:solidFill>
                  <a:srgbClr val="0000CC"/>
                </a:solidFill>
                <a:latin typeface="Calibri" panose="020F0502020204030204" pitchFamily="34" charset="0"/>
              </a:rPr>
              <a:t>, Phys. Rev. C </a:t>
            </a:r>
            <a:r>
              <a:rPr lang="en-US" altLang="zh-CN" b="1" dirty="0">
                <a:solidFill>
                  <a:srgbClr val="0000CC"/>
                </a:solidFill>
                <a:latin typeface="Calibri" panose="020F0502020204030204" pitchFamily="34" charset="0"/>
              </a:rPr>
              <a:t>84</a:t>
            </a:r>
            <a:r>
              <a:rPr lang="en-US" altLang="zh-CN" dirty="0">
                <a:solidFill>
                  <a:srgbClr val="0000CC"/>
                </a:solidFill>
                <a:latin typeface="Calibri" panose="020F0502020204030204" pitchFamily="34" charset="0"/>
              </a:rPr>
              <a:t>, 015202 (2011) [arXiv:1011.2399 [</a:t>
            </a:r>
            <a:r>
              <a:rPr lang="en-US" altLang="zh-CN" dirty="0" err="1">
                <a:solidFill>
                  <a:srgbClr val="0000CC"/>
                </a:solidFill>
                <a:latin typeface="Calibri" panose="020F0502020204030204" pitchFamily="34" charset="0"/>
              </a:rPr>
              <a:t>nucl-th</a:t>
            </a:r>
            <a:r>
              <a:rPr lang="en-US" altLang="zh-CN" dirty="0">
                <a:solidFill>
                  <a:srgbClr val="0000CC"/>
                </a:solidFill>
                <a:latin typeface="Calibri" panose="020F0502020204030204" pitchFamily="34" charset="0"/>
              </a:rPr>
              <a:t>]].</a:t>
            </a:r>
          </a:p>
          <a:p>
            <a:pPr>
              <a:spcBef>
                <a:spcPts val="600"/>
              </a:spcBef>
            </a:pPr>
            <a:r>
              <a:rPr lang="en-US" altLang="zh-CN" dirty="0" smtClean="0">
                <a:solidFill>
                  <a:srgbClr val="0000CC"/>
                </a:solidFill>
                <a:latin typeface="Calibri" panose="020F0502020204030204" pitchFamily="34" charset="0"/>
              </a:rPr>
              <a:t>J</a:t>
            </a:r>
            <a:r>
              <a:rPr lang="en-US" altLang="zh-CN" dirty="0">
                <a:solidFill>
                  <a:srgbClr val="0000CC"/>
                </a:solidFill>
                <a:latin typeface="Calibri" panose="020F0502020204030204" pitchFamily="34" charset="0"/>
              </a:rPr>
              <a:t>. J. Wu, T.-S. H. Lee and B. S. </a:t>
            </a:r>
            <a:r>
              <a:rPr lang="en-US" altLang="zh-CN" dirty="0" err="1">
                <a:solidFill>
                  <a:srgbClr val="0000CC"/>
                </a:solidFill>
                <a:latin typeface="Calibri" panose="020F0502020204030204" pitchFamily="34" charset="0"/>
              </a:rPr>
              <a:t>Zou</a:t>
            </a:r>
            <a:r>
              <a:rPr lang="en-US" altLang="zh-CN" dirty="0">
                <a:solidFill>
                  <a:srgbClr val="0000CC"/>
                </a:solidFill>
                <a:latin typeface="Calibri" panose="020F0502020204030204" pitchFamily="34" charset="0"/>
              </a:rPr>
              <a:t>, Phys. Rev. C </a:t>
            </a:r>
            <a:r>
              <a:rPr lang="en-US" altLang="zh-CN" b="1" dirty="0">
                <a:solidFill>
                  <a:srgbClr val="0000CC"/>
                </a:solidFill>
                <a:latin typeface="Calibri" panose="020F0502020204030204" pitchFamily="34" charset="0"/>
              </a:rPr>
              <a:t>85</a:t>
            </a:r>
            <a:r>
              <a:rPr lang="en-US" altLang="zh-CN" dirty="0">
                <a:solidFill>
                  <a:srgbClr val="0000CC"/>
                </a:solidFill>
                <a:latin typeface="Calibri" panose="020F0502020204030204" pitchFamily="34" charset="0"/>
              </a:rPr>
              <a:t>, 044002 (2012) [arXiv:1202.1036 [</a:t>
            </a:r>
            <a:r>
              <a:rPr lang="en-US" altLang="zh-CN" dirty="0" err="1">
                <a:solidFill>
                  <a:srgbClr val="0000CC"/>
                </a:solidFill>
                <a:latin typeface="Calibri" panose="020F0502020204030204" pitchFamily="34" charset="0"/>
              </a:rPr>
              <a:t>nucl-th</a:t>
            </a:r>
            <a:r>
              <a:rPr lang="en-US" altLang="zh-CN" dirty="0">
                <a:solidFill>
                  <a:srgbClr val="0000CC"/>
                </a:solidFill>
                <a:latin typeface="Calibri" panose="020F0502020204030204" pitchFamily="34" charset="0"/>
              </a:rPr>
              <a:t>]].</a:t>
            </a:r>
          </a:p>
          <a:p>
            <a:pPr>
              <a:spcBef>
                <a:spcPts val="600"/>
              </a:spcBef>
            </a:pPr>
            <a:r>
              <a:rPr lang="en-US" altLang="zh-CN" dirty="0" smtClean="0">
                <a:solidFill>
                  <a:srgbClr val="0000CC"/>
                </a:solidFill>
                <a:latin typeface="Calibri" panose="020F0502020204030204" pitchFamily="34" charset="0"/>
              </a:rPr>
              <a:t>Z</a:t>
            </a:r>
            <a:r>
              <a:rPr lang="en-US" altLang="zh-CN" dirty="0">
                <a:solidFill>
                  <a:srgbClr val="0000CC"/>
                </a:solidFill>
                <a:latin typeface="Calibri" panose="020F0502020204030204" pitchFamily="34" charset="0"/>
              </a:rPr>
              <a:t>. C. Yang, Z. F. Sun, J. He, X. Liu and S. L. Zhu, Chin. Phys. C </a:t>
            </a:r>
            <a:r>
              <a:rPr lang="en-US" altLang="zh-CN" b="1" dirty="0">
                <a:solidFill>
                  <a:srgbClr val="0000CC"/>
                </a:solidFill>
                <a:latin typeface="Calibri" panose="020F0502020204030204" pitchFamily="34" charset="0"/>
              </a:rPr>
              <a:t>36</a:t>
            </a:r>
            <a:r>
              <a:rPr lang="en-US" altLang="zh-CN" dirty="0">
                <a:solidFill>
                  <a:srgbClr val="0000CC"/>
                </a:solidFill>
                <a:latin typeface="Calibri" panose="020F0502020204030204" pitchFamily="34" charset="0"/>
              </a:rPr>
              <a:t>, 6 (2012) [arXiv:1105.2901 [</a:t>
            </a:r>
            <a:r>
              <a:rPr lang="en-US" altLang="zh-CN" dirty="0" err="1">
                <a:solidFill>
                  <a:srgbClr val="0000CC"/>
                </a:solidFill>
                <a:latin typeface="Calibri" panose="020F0502020204030204" pitchFamily="34" charset="0"/>
              </a:rPr>
              <a:t>hep-ph</a:t>
            </a:r>
            <a:r>
              <a:rPr lang="en-US" altLang="zh-CN" dirty="0" smtClean="0">
                <a:solidFill>
                  <a:srgbClr val="0000CC"/>
                </a:solidFill>
                <a:latin typeface="Calibri" panose="020F0502020204030204" pitchFamily="34" charset="0"/>
              </a:rPr>
              <a:t>]].</a:t>
            </a:r>
          </a:p>
          <a:p>
            <a:pPr>
              <a:spcBef>
                <a:spcPts val="1200"/>
              </a:spcBef>
            </a:pPr>
            <a:r>
              <a:rPr lang="en-US" altLang="zh-CN" sz="2000" b="1" dirty="0" smtClean="0">
                <a:solidFill>
                  <a:srgbClr val="0000CC"/>
                </a:solidFill>
                <a:latin typeface="Calibri" panose="020F0502020204030204" pitchFamily="34" charset="0"/>
              </a:rPr>
              <a:t>See also plenary talk by B.S. </a:t>
            </a:r>
            <a:r>
              <a:rPr lang="en-US" altLang="zh-CN" sz="2000" b="1" dirty="0" err="1" smtClean="0">
                <a:solidFill>
                  <a:srgbClr val="0000CC"/>
                </a:solidFill>
                <a:latin typeface="Calibri" panose="020F0502020204030204" pitchFamily="34" charset="0"/>
              </a:rPr>
              <a:t>Zou</a:t>
            </a:r>
            <a:r>
              <a:rPr lang="en-US" altLang="zh-CN" sz="2000" b="1" dirty="0" smtClean="0">
                <a:solidFill>
                  <a:srgbClr val="0000CC"/>
                </a:solidFill>
                <a:latin typeface="Calibri" panose="020F0502020204030204" pitchFamily="34" charset="0"/>
              </a:rPr>
              <a:t> on July 28, and talks in parallel session A-3/26-PQ-1 by E. </a:t>
            </a:r>
            <a:r>
              <a:rPr lang="en-US" altLang="zh-CN" sz="2000" b="1" dirty="0" err="1" smtClean="0">
                <a:solidFill>
                  <a:srgbClr val="0000CC"/>
                </a:solidFill>
                <a:latin typeface="Calibri" panose="020F0502020204030204" pitchFamily="34" charset="0"/>
              </a:rPr>
              <a:t>Oset</a:t>
            </a:r>
            <a:r>
              <a:rPr lang="en-US" altLang="zh-CN" sz="2000" b="1" dirty="0" smtClean="0">
                <a:solidFill>
                  <a:srgbClr val="0000CC"/>
                </a:solidFill>
                <a:latin typeface="Calibri" panose="020F0502020204030204" pitchFamily="34" charset="0"/>
              </a:rPr>
              <a:t>, E. </a:t>
            </a:r>
            <a:r>
              <a:rPr lang="en-US" altLang="zh-CN" sz="2000" b="1" dirty="0" err="1" smtClean="0">
                <a:solidFill>
                  <a:srgbClr val="0000CC"/>
                </a:solidFill>
                <a:latin typeface="Calibri" panose="020F0502020204030204" pitchFamily="34" charset="0"/>
              </a:rPr>
              <a:t>Santopinto</a:t>
            </a:r>
            <a:r>
              <a:rPr lang="en-US" altLang="zh-CN" sz="2000" b="1" dirty="0" smtClean="0">
                <a:solidFill>
                  <a:srgbClr val="0000CC"/>
                </a:solidFill>
                <a:latin typeface="Calibri" panose="020F0502020204030204" pitchFamily="34" charset="0"/>
              </a:rPr>
              <a:t>, S. Takeuchi.</a:t>
            </a:r>
            <a:endParaRPr lang="zh-CN" altLang="en-US" sz="2000" b="1" dirty="0">
              <a:solidFill>
                <a:srgbClr val="0000CC"/>
              </a:solidFill>
              <a:latin typeface="Calibri" panose="020F0502020204030204" pitchFamily="34" charset="0"/>
            </a:endParaRPr>
          </a:p>
        </p:txBody>
      </p:sp>
    </p:spTree>
    <p:extLst>
      <p:ext uri="{BB962C8B-B14F-4D97-AF65-F5344CB8AC3E}">
        <p14:creationId xmlns:p14="http://schemas.microsoft.com/office/powerpoint/2010/main" val="413524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92A42FD3-5501-4466-B0EF-C693BF37ED6B}" type="slidenum">
              <a:rPr lang="zh-CN" altLang="en-GB" smtClean="0"/>
              <a:pPr>
                <a:defRPr/>
              </a:pPr>
              <a:t>37</a:t>
            </a:fld>
            <a:endParaRPr lang="en-GB" altLang="zh-CN"/>
          </a:p>
        </p:txBody>
      </p:sp>
      <p:sp>
        <p:nvSpPr>
          <p:cNvPr id="3" name="TextBox 2"/>
          <p:cNvSpPr txBox="1"/>
          <p:nvPr/>
        </p:nvSpPr>
        <p:spPr>
          <a:xfrm>
            <a:off x="683568" y="404664"/>
            <a:ext cx="4756495" cy="461665"/>
          </a:xfrm>
          <a:prstGeom prst="rect">
            <a:avLst/>
          </a:prstGeom>
          <a:noFill/>
        </p:spPr>
        <p:txBody>
          <a:bodyPr wrap="none" rtlCol="0">
            <a:spAutoFit/>
          </a:bodyPr>
          <a:lstStyle/>
          <a:p>
            <a:r>
              <a:rPr lang="en-US" altLang="zh-CN" sz="2400" b="1" dirty="0" smtClean="0">
                <a:solidFill>
                  <a:srgbClr val="0000CC"/>
                </a:solidFill>
                <a:latin typeface="Calibri" panose="020F0502020204030204" pitchFamily="34" charset="0"/>
              </a:rPr>
              <a:t>Production mechanism in </a:t>
            </a:r>
            <a:r>
              <a:rPr lang="en-US" altLang="zh-CN" sz="2400" b="1" dirty="0" smtClean="0">
                <a:solidFill>
                  <a:srgbClr val="0000CC"/>
                </a:solidFill>
                <a:latin typeface="Calibri" panose="020F0502020204030204" pitchFamily="34" charset="0"/>
                <a:sym typeface="Symbol"/>
              </a:rPr>
              <a:t></a:t>
            </a:r>
            <a:r>
              <a:rPr lang="en-US" altLang="zh-CN" sz="2400" b="1" baseline="-25000" dirty="0" smtClean="0">
                <a:solidFill>
                  <a:srgbClr val="0000CC"/>
                </a:solidFill>
                <a:latin typeface="Calibri" panose="020F0502020204030204" pitchFamily="34" charset="0"/>
                <a:sym typeface="Symbol"/>
              </a:rPr>
              <a:t>b</a:t>
            </a:r>
            <a:r>
              <a:rPr lang="en-US" altLang="zh-CN" sz="2400" b="1" dirty="0" smtClean="0">
                <a:solidFill>
                  <a:srgbClr val="0000CC"/>
                </a:solidFill>
                <a:latin typeface="Calibri" panose="020F0502020204030204" pitchFamily="34" charset="0"/>
                <a:sym typeface="Symbol"/>
              </a:rPr>
              <a:t> decay </a:t>
            </a:r>
            <a:endParaRPr lang="zh-CN" altLang="en-US" sz="2400" b="1" dirty="0">
              <a:solidFill>
                <a:srgbClr val="0000CC"/>
              </a:solidFill>
              <a:latin typeface="Calibri" panose="020F0502020204030204"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388" y="980728"/>
            <a:ext cx="609600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263" y="3768116"/>
            <a:ext cx="494347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51609" y="2996952"/>
            <a:ext cx="4636975" cy="461665"/>
          </a:xfrm>
          <a:prstGeom prst="rect">
            <a:avLst/>
          </a:prstGeom>
          <a:noFill/>
        </p:spPr>
        <p:txBody>
          <a:bodyPr wrap="none" rtlCol="0">
            <a:spAutoFit/>
          </a:bodyPr>
          <a:lstStyle/>
          <a:p>
            <a:r>
              <a:rPr lang="en-US" altLang="zh-CN" sz="2400" b="1" dirty="0" err="1" smtClean="0">
                <a:solidFill>
                  <a:srgbClr val="0000CC"/>
                </a:solidFill>
                <a:latin typeface="Calibri" panose="020F0502020204030204" pitchFamily="34" charset="0"/>
              </a:rPr>
              <a:t>Rescattering</a:t>
            </a:r>
            <a:r>
              <a:rPr lang="en-US" altLang="zh-CN" sz="2400" b="1" dirty="0" smtClean="0">
                <a:solidFill>
                  <a:srgbClr val="0000CC"/>
                </a:solidFill>
                <a:latin typeface="Calibri" panose="020F0502020204030204" pitchFamily="34" charset="0"/>
              </a:rPr>
              <a:t> via triangle diagrams </a:t>
            </a:r>
            <a:r>
              <a:rPr lang="en-US" altLang="zh-CN" sz="2400" b="1" dirty="0" smtClean="0">
                <a:solidFill>
                  <a:srgbClr val="0000CC"/>
                </a:solidFill>
                <a:latin typeface="Calibri" panose="020F0502020204030204" pitchFamily="34" charset="0"/>
                <a:sym typeface="Symbol"/>
              </a:rPr>
              <a:t> </a:t>
            </a:r>
            <a:endParaRPr lang="zh-CN" altLang="en-US" sz="2400" b="1" dirty="0">
              <a:solidFill>
                <a:srgbClr val="0000CC"/>
              </a:solidFill>
              <a:latin typeface="Calibri" panose="020F0502020204030204" pitchFamily="34" charset="0"/>
            </a:endParaRPr>
          </a:p>
        </p:txBody>
      </p:sp>
      <p:sp>
        <p:nvSpPr>
          <p:cNvPr id="7" name="TextBox 6"/>
          <p:cNvSpPr txBox="1"/>
          <p:nvPr/>
        </p:nvSpPr>
        <p:spPr>
          <a:xfrm>
            <a:off x="899592" y="6023029"/>
            <a:ext cx="7272807" cy="646331"/>
          </a:xfrm>
          <a:prstGeom prst="rect">
            <a:avLst/>
          </a:prstGeom>
          <a:noFill/>
        </p:spPr>
        <p:txBody>
          <a:bodyPr wrap="square" rtlCol="0">
            <a:spAutoFit/>
          </a:bodyPr>
          <a:lstStyle/>
          <a:p>
            <a:r>
              <a:rPr lang="en-US" altLang="zh-CN" dirty="0">
                <a:solidFill>
                  <a:srgbClr val="008000"/>
                </a:solidFill>
              </a:rPr>
              <a:t>Parallel </a:t>
            </a:r>
            <a:r>
              <a:rPr lang="en-US" altLang="zh-CN" dirty="0" smtClean="0">
                <a:solidFill>
                  <a:srgbClr val="008000"/>
                </a:solidFill>
              </a:rPr>
              <a:t>talks </a:t>
            </a:r>
            <a:r>
              <a:rPr lang="en-US" altLang="zh-CN" dirty="0">
                <a:solidFill>
                  <a:srgbClr val="008000"/>
                </a:solidFill>
              </a:rPr>
              <a:t>by </a:t>
            </a:r>
            <a:r>
              <a:rPr lang="en-US" altLang="zh-CN" b="1" dirty="0" smtClean="0">
                <a:solidFill>
                  <a:srgbClr val="008000"/>
                </a:solidFill>
              </a:rPr>
              <a:t>Feng-Kun </a:t>
            </a:r>
            <a:r>
              <a:rPr lang="en-US" altLang="zh-CN" b="1" dirty="0" err="1" smtClean="0">
                <a:solidFill>
                  <a:srgbClr val="008000"/>
                </a:solidFill>
              </a:rPr>
              <a:t>Guo</a:t>
            </a:r>
            <a:r>
              <a:rPr lang="en-US" altLang="zh-CN" dirty="0" smtClean="0">
                <a:solidFill>
                  <a:srgbClr val="008000"/>
                </a:solidFill>
              </a:rPr>
              <a:t>: </a:t>
            </a:r>
            <a:r>
              <a:rPr lang="en-US" altLang="zh-CN" b="1" dirty="0" smtClean="0">
                <a:solidFill>
                  <a:srgbClr val="008000"/>
                </a:solidFill>
              </a:rPr>
              <a:t>C-4/27-PQ-2</a:t>
            </a:r>
            <a:r>
              <a:rPr lang="en-US" altLang="zh-CN" dirty="0" smtClean="0">
                <a:solidFill>
                  <a:srgbClr val="008000"/>
                </a:solidFill>
              </a:rPr>
              <a:t>, </a:t>
            </a:r>
          </a:p>
          <a:p>
            <a:r>
              <a:rPr lang="en-US" altLang="zh-CN" dirty="0" smtClean="0">
                <a:solidFill>
                  <a:srgbClr val="008000"/>
                </a:solidFill>
              </a:rPr>
              <a:t>and </a:t>
            </a:r>
            <a:r>
              <a:rPr lang="en-US" altLang="zh-CN" b="1" dirty="0" smtClean="0">
                <a:solidFill>
                  <a:srgbClr val="008000"/>
                </a:solidFill>
              </a:rPr>
              <a:t>Xiao-Hai Liu</a:t>
            </a:r>
            <a:r>
              <a:rPr lang="en-US" altLang="zh-CN" dirty="0" smtClean="0">
                <a:solidFill>
                  <a:srgbClr val="008000"/>
                </a:solidFill>
              </a:rPr>
              <a:t> in the same session, </a:t>
            </a:r>
            <a:r>
              <a:rPr lang="en-US" altLang="zh-CN" dirty="0">
                <a:solidFill>
                  <a:srgbClr val="008000"/>
                </a:solidFill>
              </a:rPr>
              <a:t>July </a:t>
            </a:r>
            <a:r>
              <a:rPr lang="en-US" altLang="zh-CN" dirty="0" smtClean="0">
                <a:solidFill>
                  <a:srgbClr val="008000"/>
                </a:solidFill>
              </a:rPr>
              <a:t>27, 2016 </a:t>
            </a:r>
            <a:endParaRPr lang="zh-CN" altLang="en-US" dirty="0"/>
          </a:p>
        </p:txBody>
      </p:sp>
    </p:spTree>
    <p:extLst>
      <p:ext uri="{BB962C8B-B14F-4D97-AF65-F5344CB8AC3E}">
        <p14:creationId xmlns:p14="http://schemas.microsoft.com/office/powerpoint/2010/main" val="33924951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92A42FD3-5501-4466-B0EF-C693BF37ED6B}" type="slidenum">
              <a:rPr lang="zh-CN" altLang="en-GB" smtClean="0"/>
              <a:pPr>
                <a:defRPr/>
              </a:pPr>
              <a:t>38</a:t>
            </a:fld>
            <a:endParaRPr lang="en-GB" altLang="zh-CN"/>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02221"/>
            <a:ext cx="317182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bwMode="auto">
          <a:xfrm>
            <a:off x="2627784" y="620688"/>
            <a:ext cx="720080" cy="3600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b="1" smtClean="0">
              <a:solidFill>
                <a:srgbClr val="0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38" y="2636912"/>
            <a:ext cx="747712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4509120"/>
            <a:ext cx="280987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51609" y="3759423"/>
            <a:ext cx="4365875" cy="461665"/>
          </a:xfrm>
          <a:prstGeom prst="rect">
            <a:avLst/>
          </a:prstGeom>
          <a:noFill/>
        </p:spPr>
        <p:txBody>
          <a:bodyPr wrap="none" rtlCol="0">
            <a:spAutoFit/>
          </a:bodyPr>
          <a:lstStyle/>
          <a:p>
            <a:r>
              <a:rPr lang="en-US" altLang="zh-CN" sz="2400" b="1" dirty="0" err="1" smtClean="0">
                <a:solidFill>
                  <a:srgbClr val="0000CC"/>
                </a:solidFill>
                <a:latin typeface="Calibri" panose="020F0502020204030204" pitchFamily="34" charset="0"/>
              </a:rPr>
              <a:t>Rescattering</a:t>
            </a:r>
            <a:r>
              <a:rPr lang="en-US" altLang="zh-CN" sz="2400" b="1" dirty="0" smtClean="0">
                <a:solidFill>
                  <a:srgbClr val="0000CC"/>
                </a:solidFill>
                <a:latin typeface="Calibri" panose="020F0502020204030204" pitchFamily="34" charset="0"/>
              </a:rPr>
              <a:t> to generate a pole? </a:t>
            </a:r>
            <a:endParaRPr lang="zh-CN" altLang="en-US" sz="2400" b="1" dirty="0">
              <a:solidFill>
                <a:srgbClr val="0000CC"/>
              </a:solidFill>
              <a:latin typeface="Calibri" panose="020F0502020204030204" pitchFamily="34" charset="0"/>
            </a:endParaRPr>
          </a:p>
        </p:txBody>
      </p:sp>
      <p:sp>
        <p:nvSpPr>
          <p:cNvPr id="8" name="TextBox 7"/>
          <p:cNvSpPr txBox="1"/>
          <p:nvPr/>
        </p:nvSpPr>
        <p:spPr>
          <a:xfrm>
            <a:off x="755576" y="260648"/>
            <a:ext cx="4432175" cy="461665"/>
          </a:xfrm>
          <a:prstGeom prst="rect">
            <a:avLst/>
          </a:prstGeom>
          <a:noFill/>
        </p:spPr>
        <p:txBody>
          <a:bodyPr wrap="none" rtlCol="0">
            <a:spAutoFit/>
          </a:bodyPr>
          <a:lstStyle/>
          <a:p>
            <a:r>
              <a:rPr lang="en-US" altLang="zh-CN" sz="2400" b="1" dirty="0" smtClean="0">
                <a:solidFill>
                  <a:srgbClr val="0000CC"/>
                </a:solidFill>
                <a:latin typeface="Calibri" panose="020F0502020204030204" pitchFamily="34" charset="0"/>
              </a:rPr>
              <a:t>A new leading order mechanism  </a:t>
            </a:r>
            <a:endParaRPr lang="zh-CN" altLang="en-US" sz="2400" b="1" dirty="0">
              <a:solidFill>
                <a:srgbClr val="0000CC"/>
              </a:solidFill>
              <a:latin typeface="Calibri" panose="020F0502020204030204" pitchFamily="34" charset="0"/>
            </a:endParaRPr>
          </a:p>
        </p:txBody>
      </p:sp>
      <p:sp>
        <p:nvSpPr>
          <p:cNvPr id="5" name="TextBox 4"/>
          <p:cNvSpPr txBox="1"/>
          <p:nvPr/>
        </p:nvSpPr>
        <p:spPr>
          <a:xfrm>
            <a:off x="4211960" y="5229200"/>
            <a:ext cx="4285147" cy="400110"/>
          </a:xfrm>
          <a:prstGeom prst="rect">
            <a:avLst/>
          </a:prstGeom>
          <a:noFill/>
        </p:spPr>
        <p:txBody>
          <a:bodyPr wrap="none" rtlCol="0">
            <a:spAutoFit/>
          </a:bodyPr>
          <a:lstStyle/>
          <a:p>
            <a:r>
              <a:rPr lang="en-US" altLang="zh-CN" sz="2000" b="1" dirty="0" smtClean="0">
                <a:solidFill>
                  <a:srgbClr val="FF0000"/>
                </a:solidFill>
              </a:rPr>
              <a:t>Favored by the molecular picture </a:t>
            </a:r>
            <a:endParaRPr lang="zh-CN" altLang="en-US" sz="2000" b="1" dirty="0">
              <a:solidFill>
                <a:srgbClr val="FF0000"/>
              </a:solidFill>
            </a:endParaRPr>
          </a:p>
        </p:txBody>
      </p:sp>
      <p:sp>
        <p:nvSpPr>
          <p:cNvPr id="6" name="TextBox 5"/>
          <p:cNvSpPr txBox="1"/>
          <p:nvPr/>
        </p:nvSpPr>
        <p:spPr>
          <a:xfrm>
            <a:off x="751608" y="6309320"/>
            <a:ext cx="6916735" cy="369332"/>
          </a:xfrm>
          <a:prstGeom prst="rect">
            <a:avLst/>
          </a:prstGeom>
          <a:noFill/>
        </p:spPr>
        <p:txBody>
          <a:bodyPr wrap="square" rtlCol="0">
            <a:spAutoFit/>
          </a:bodyPr>
          <a:lstStyle/>
          <a:p>
            <a:r>
              <a:rPr lang="en-US" altLang="zh-CN" dirty="0">
                <a:solidFill>
                  <a:srgbClr val="0000CC"/>
                </a:solidFill>
                <a:latin typeface="Calibri" panose="020F0502020204030204" pitchFamily="34" charset="0"/>
              </a:rPr>
              <a:t>X.-H. Liu, Q. Wang, and Q. Zhao</a:t>
            </a:r>
            <a:r>
              <a:rPr lang="en-US" altLang="zh-CN" dirty="0" smtClean="0">
                <a:solidFill>
                  <a:srgbClr val="0000CC"/>
                </a:solidFill>
                <a:latin typeface="Calibri" panose="020F0502020204030204" pitchFamily="34" charset="0"/>
              </a:rPr>
              <a:t>, PLB(2016); </a:t>
            </a:r>
            <a:r>
              <a:rPr lang="en-US" altLang="zh-CN" dirty="0">
                <a:solidFill>
                  <a:srgbClr val="0000CC"/>
                </a:solidFill>
                <a:latin typeface="Calibri" panose="020F0502020204030204" pitchFamily="34" charset="0"/>
              </a:rPr>
              <a:t>arXiv:1507.05359 [</a:t>
            </a:r>
            <a:r>
              <a:rPr lang="en-US" altLang="zh-CN" dirty="0" err="1">
                <a:solidFill>
                  <a:srgbClr val="0000CC"/>
                </a:solidFill>
                <a:latin typeface="Calibri" panose="020F0502020204030204" pitchFamily="34" charset="0"/>
              </a:rPr>
              <a:t>hep-ph</a:t>
            </a:r>
            <a:r>
              <a:rPr lang="en-US" altLang="zh-CN" dirty="0" smtClean="0">
                <a:solidFill>
                  <a:srgbClr val="0000CC"/>
                </a:solidFill>
                <a:latin typeface="Calibri" panose="020F0502020204030204" pitchFamily="34" charset="0"/>
              </a:rPr>
              <a:t>] </a:t>
            </a:r>
            <a:endParaRPr lang="zh-CN" altLang="en-US" dirty="0"/>
          </a:p>
        </p:txBody>
      </p:sp>
    </p:spTree>
    <p:extLst>
      <p:ext uri="{BB962C8B-B14F-4D97-AF65-F5344CB8AC3E}">
        <p14:creationId xmlns:p14="http://schemas.microsoft.com/office/powerpoint/2010/main" val="31744369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92A42FD3-5501-4466-B0EF-C693BF37ED6B}" type="slidenum">
              <a:rPr lang="zh-CN" altLang="en-GB" smtClean="0"/>
              <a:pPr>
                <a:defRPr/>
              </a:pPr>
              <a:t>39</a:t>
            </a:fld>
            <a:endParaRPr lang="en-GB" altLang="zh-C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903" y="2100808"/>
            <a:ext cx="4848225"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951720"/>
            <a:ext cx="481965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27584" y="404664"/>
            <a:ext cx="3066865" cy="461665"/>
          </a:xfrm>
          <a:prstGeom prst="rect">
            <a:avLst/>
          </a:prstGeom>
          <a:noFill/>
        </p:spPr>
        <p:txBody>
          <a:bodyPr wrap="none" rtlCol="0">
            <a:spAutoFit/>
          </a:bodyPr>
          <a:lstStyle/>
          <a:p>
            <a:r>
              <a:rPr lang="en-US" altLang="zh-CN" sz="2400" dirty="0" smtClean="0">
                <a:solidFill>
                  <a:srgbClr val="0000CC"/>
                </a:solidFill>
              </a:rPr>
              <a:t>Thresholds for </a:t>
            </a:r>
            <a:r>
              <a:rPr lang="en-US" altLang="zh-CN" sz="2400" dirty="0" smtClean="0">
                <a:solidFill>
                  <a:srgbClr val="0000CC"/>
                </a:solidFill>
                <a:sym typeface="Symbol"/>
              </a:rPr>
              <a:t></a:t>
            </a:r>
            <a:r>
              <a:rPr lang="en-US" altLang="zh-CN" sz="2400" baseline="-25000" dirty="0" err="1" smtClean="0">
                <a:solidFill>
                  <a:srgbClr val="0000CC"/>
                </a:solidFill>
                <a:sym typeface="Symbol"/>
              </a:rPr>
              <a:t>cJ</a:t>
            </a:r>
            <a:r>
              <a:rPr lang="en-US" altLang="zh-CN" sz="2400" dirty="0" smtClean="0">
                <a:solidFill>
                  <a:srgbClr val="0000CC"/>
                </a:solidFill>
                <a:sym typeface="Symbol"/>
              </a:rPr>
              <a:t> p </a:t>
            </a:r>
            <a:endParaRPr lang="zh-CN" altLang="en-US" sz="2400" dirty="0">
              <a:solidFill>
                <a:srgbClr val="0000CC"/>
              </a:solidFill>
            </a:endParaRPr>
          </a:p>
        </p:txBody>
      </p:sp>
      <p:sp>
        <p:nvSpPr>
          <p:cNvPr id="4" name="TextBox 3"/>
          <p:cNvSpPr txBox="1"/>
          <p:nvPr/>
        </p:nvSpPr>
        <p:spPr>
          <a:xfrm>
            <a:off x="777144" y="6084004"/>
            <a:ext cx="5739072" cy="369332"/>
          </a:xfrm>
          <a:prstGeom prst="rect">
            <a:avLst/>
          </a:prstGeom>
          <a:noFill/>
        </p:spPr>
        <p:txBody>
          <a:bodyPr wrap="none" rtlCol="0">
            <a:spAutoFit/>
          </a:bodyPr>
          <a:lstStyle/>
          <a:p>
            <a:r>
              <a:rPr lang="en-US" altLang="zh-CN" dirty="0" smtClean="0">
                <a:solidFill>
                  <a:srgbClr val="0000CC"/>
                </a:solidFill>
                <a:latin typeface="Calibri" panose="020F0502020204030204" pitchFamily="34" charset="0"/>
              </a:rPr>
              <a:t>X</a:t>
            </a:r>
            <a:r>
              <a:rPr lang="en-US" altLang="zh-CN" dirty="0">
                <a:solidFill>
                  <a:srgbClr val="0000CC"/>
                </a:solidFill>
                <a:latin typeface="Calibri" panose="020F0502020204030204" pitchFamily="34" charset="0"/>
              </a:rPr>
              <a:t>.-H. Liu, Q. Wang, and Q. </a:t>
            </a:r>
            <a:r>
              <a:rPr lang="en-US" altLang="zh-CN" dirty="0" smtClean="0">
                <a:solidFill>
                  <a:srgbClr val="0000CC"/>
                </a:solidFill>
                <a:latin typeface="Calibri" panose="020F0502020204030204" pitchFamily="34" charset="0"/>
              </a:rPr>
              <a:t>Zhao, arXiv:1507.05359 [</a:t>
            </a:r>
            <a:r>
              <a:rPr lang="en-US" altLang="zh-CN" dirty="0" err="1" smtClean="0">
                <a:solidFill>
                  <a:srgbClr val="0000CC"/>
                </a:solidFill>
                <a:latin typeface="Calibri" panose="020F0502020204030204" pitchFamily="34" charset="0"/>
              </a:rPr>
              <a:t>hep-ph</a:t>
            </a:r>
            <a:r>
              <a:rPr lang="en-US" altLang="zh-CN" dirty="0" smtClean="0">
                <a:solidFill>
                  <a:srgbClr val="0000CC"/>
                </a:solidFill>
                <a:latin typeface="Calibri" panose="020F0502020204030204" pitchFamily="34" charset="0"/>
              </a:rPr>
              <a:t>]</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7" y="375467"/>
            <a:ext cx="2532280" cy="2044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接连接符 5"/>
          <p:cNvCxnSpPr/>
          <p:nvPr/>
        </p:nvCxnSpPr>
        <p:spPr bwMode="auto">
          <a:xfrm>
            <a:off x="7092280" y="1270807"/>
            <a:ext cx="720080" cy="502009"/>
          </a:xfrm>
          <a:prstGeom prst="line">
            <a:avLst/>
          </a:prstGeom>
          <a:solidFill>
            <a:schemeClr val="accent1"/>
          </a:solidFill>
          <a:ln w="28575"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25554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92A42FD3-5501-4466-B0EF-C693BF37ED6B}" type="slidenum">
              <a:rPr lang="zh-CN" altLang="en-GB" smtClean="0"/>
              <a:pPr>
                <a:defRPr/>
              </a:pPr>
              <a:t>4</a:t>
            </a:fld>
            <a:endParaRPr lang="en-GB" altLang="zh-CN"/>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8" y="752474"/>
            <a:ext cx="6309360" cy="6026610"/>
          </a:xfrm>
          <a:prstGeom prst="rect">
            <a:avLst/>
          </a:prstGeom>
        </p:spPr>
      </p:pic>
      <p:sp>
        <p:nvSpPr>
          <p:cNvPr id="4" name="TextBox 3"/>
          <p:cNvSpPr txBox="1"/>
          <p:nvPr/>
        </p:nvSpPr>
        <p:spPr>
          <a:xfrm>
            <a:off x="1691680" y="188640"/>
            <a:ext cx="3187091" cy="461665"/>
          </a:xfrm>
          <a:prstGeom prst="rect">
            <a:avLst/>
          </a:prstGeom>
          <a:noFill/>
          <a:ln>
            <a:solidFill>
              <a:srgbClr val="FF0000"/>
            </a:solidFill>
          </a:ln>
        </p:spPr>
        <p:txBody>
          <a:bodyPr wrap="none" rtlCol="0">
            <a:spAutoFit/>
          </a:bodyPr>
          <a:lstStyle/>
          <a:p>
            <a:r>
              <a:rPr lang="en-US" altLang="zh-CN" sz="2400" b="1" dirty="0" err="1">
                <a:solidFill>
                  <a:srgbClr val="FF0000"/>
                </a:solidFill>
                <a:latin typeface="Calibri" panose="020F0502020204030204" pitchFamily="34" charset="0"/>
              </a:rPr>
              <a:t>Charmonium</a:t>
            </a:r>
            <a:r>
              <a:rPr lang="en-US" altLang="zh-CN" sz="2400" b="1" dirty="0">
                <a:solidFill>
                  <a:srgbClr val="FF0000"/>
                </a:solidFill>
                <a:latin typeface="Calibri" panose="020F0502020204030204" pitchFamily="34" charset="0"/>
              </a:rPr>
              <a:t> Spectrum </a:t>
            </a:r>
            <a:endParaRPr lang="zh-CN" altLang="en-US" sz="2400" b="1" dirty="0">
              <a:solidFill>
                <a:srgbClr val="FF0000"/>
              </a:solidFill>
              <a:latin typeface="Calibri" panose="020F0502020204030204" pitchFamily="34" charset="0"/>
            </a:endParaRPr>
          </a:p>
        </p:txBody>
      </p:sp>
      <p:sp>
        <p:nvSpPr>
          <p:cNvPr id="15" name="Text Box 4"/>
          <p:cNvSpPr txBox="1">
            <a:spLocks noChangeArrowheads="1"/>
          </p:cNvSpPr>
          <p:nvPr/>
        </p:nvSpPr>
        <p:spPr bwMode="auto">
          <a:xfrm>
            <a:off x="6084168" y="1319277"/>
            <a:ext cx="3059832" cy="3708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ts val="600"/>
              </a:spcBef>
              <a:spcAft>
                <a:spcPct val="0"/>
              </a:spcAft>
              <a:buNone/>
            </a:pPr>
            <a:r>
              <a:rPr lang="en-US" altLang="zh-CN" sz="2000" b="1" dirty="0" smtClean="0">
                <a:solidFill>
                  <a:srgbClr val="0000FF"/>
                </a:solidFill>
                <a:latin typeface="Calibri" pitchFamily="34" charset="0"/>
              </a:rPr>
              <a:t>Expected &amp; </a:t>
            </a:r>
            <a:r>
              <a:rPr lang="en-US" altLang="zh-CN" sz="2000" b="1" dirty="0">
                <a:solidFill>
                  <a:srgbClr val="FF0000"/>
                </a:solidFill>
                <a:latin typeface="Calibri" pitchFamily="34" charset="0"/>
              </a:rPr>
              <a:t>U</a:t>
            </a:r>
            <a:r>
              <a:rPr lang="en-US" altLang="zh-CN" sz="2000" b="1" dirty="0" smtClean="0">
                <a:solidFill>
                  <a:srgbClr val="FF0000"/>
                </a:solidFill>
                <a:latin typeface="Calibri" pitchFamily="34" charset="0"/>
              </a:rPr>
              <a:t>nexpected</a:t>
            </a:r>
            <a:r>
              <a:rPr lang="en-US" altLang="zh-CN" sz="2000" b="1" dirty="0" smtClean="0">
                <a:solidFill>
                  <a:srgbClr val="0000FF"/>
                </a:solidFill>
                <a:latin typeface="Calibri" pitchFamily="34" charset="0"/>
              </a:rPr>
              <a:t>:</a:t>
            </a:r>
          </a:p>
          <a:p>
            <a:pPr marL="285750" indent="-285750" eaLnBrk="1" fontAlgn="base" hangingPunct="1">
              <a:spcBef>
                <a:spcPts val="600"/>
              </a:spcBef>
              <a:spcAft>
                <a:spcPct val="0"/>
              </a:spcAft>
            </a:pPr>
            <a:r>
              <a:rPr lang="en-US" altLang="zh-CN" sz="2000" b="1" dirty="0">
                <a:solidFill>
                  <a:srgbClr val="333399"/>
                </a:solidFill>
                <a:latin typeface="Calibri" pitchFamily="34" charset="0"/>
              </a:rPr>
              <a:t>States below open-flavor </a:t>
            </a:r>
            <a:r>
              <a:rPr lang="en-US" altLang="zh-CN" sz="2000" b="1" dirty="0" err="1">
                <a:solidFill>
                  <a:srgbClr val="333399"/>
                </a:solidFill>
                <a:latin typeface="Calibri" pitchFamily="34" charset="0"/>
              </a:rPr>
              <a:t>thres</a:t>
            </a:r>
            <a:r>
              <a:rPr lang="en-US" altLang="zh-CN" sz="2000" b="1" dirty="0">
                <a:solidFill>
                  <a:srgbClr val="333399"/>
                </a:solidFill>
                <a:latin typeface="Calibri" pitchFamily="34" charset="0"/>
              </a:rPr>
              <a:t>. are well established.</a:t>
            </a:r>
          </a:p>
          <a:p>
            <a:pPr marL="285750" indent="-285750" eaLnBrk="1" fontAlgn="base" hangingPunct="1">
              <a:spcBef>
                <a:spcPts val="600"/>
              </a:spcBef>
              <a:spcAft>
                <a:spcPct val="0"/>
              </a:spcAft>
            </a:pPr>
            <a:r>
              <a:rPr lang="en-US" altLang="zh-CN" sz="2000" b="1" dirty="0">
                <a:solidFill>
                  <a:srgbClr val="FF0000"/>
                </a:solidFill>
                <a:latin typeface="Calibri" pitchFamily="34" charset="0"/>
              </a:rPr>
              <a:t>A large number of excited states, i.e. XYZ states, cannot be accommodated by the conventional QM! </a:t>
            </a:r>
          </a:p>
          <a:p>
            <a:pPr marL="285750" indent="-285750" eaLnBrk="1" fontAlgn="base" hangingPunct="1">
              <a:spcBef>
                <a:spcPts val="600"/>
              </a:spcBef>
              <a:spcAft>
                <a:spcPct val="0"/>
              </a:spcAft>
            </a:pPr>
            <a:r>
              <a:rPr lang="en-US" altLang="zh-CN" sz="2000" b="1" dirty="0">
                <a:solidFill>
                  <a:srgbClr val="333399"/>
                </a:solidFill>
                <a:latin typeface="Calibri" pitchFamily="34" charset="0"/>
              </a:rPr>
              <a:t>Full LQCD simulations are  unavailable.  </a:t>
            </a:r>
          </a:p>
        </p:txBody>
      </p:sp>
      <p:sp>
        <p:nvSpPr>
          <p:cNvPr id="16" name="矩形 15"/>
          <p:cNvSpPr/>
          <p:nvPr/>
        </p:nvSpPr>
        <p:spPr bwMode="auto">
          <a:xfrm>
            <a:off x="971600" y="1988840"/>
            <a:ext cx="4968552" cy="1872208"/>
          </a:xfrm>
          <a:prstGeom prst="rect">
            <a:avLst/>
          </a:prstGeom>
          <a:solidFill>
            <a:schemeClr val="accent1">
              <a:alpha val="24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b="1">
              <a:solidFill>
                <a:srgbClr val="000000"/>
              </a:solidFill>
            </a:endParaRPr>
          </a:p>
        </p:txBody>
      </p:sp>
    </p:spTree>
    <p:extLst>
      <p:ext uri="{BB962C8B-B14F-4D97-AF65-F5344CB8AC3E}">
        <p14:creationId xmlns:p14="http://schemas.microsoft.com/office/powerpoint/2010/main" val="42497912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92A42FD3-5501-4466-B0EF-C693BF37ED6B}" type="slidenum">
              <a:rPr lang="zh-CN" altLang="en-GB" smtClean="0"/>
              <a:pPr>
                <a:defRPr/>
              </a:pPr>
              <a:t>40</a:t>
            </a:fld>
            <a:endParaRPr lang="en-GB" altLang="zh-CN"/>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37" y="908720"/>
            <a:ext cx="2671879" cy="1792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980729"/>
            <a:ext cx="2688170" cy="1653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964437"/>
            <a:ext cx="2704462" cy="1686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949" y="2924944"/>
            <a:ext cx="533400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957" y="5230325"/>
            <a:ext cx="4873163" cy="1295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216" y="3030335"/>
            <a:ext cx="2290605" cy="183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直接连接符 8"/>
          <p:cNvCxnSpPr/>
          <p:nvPr/>
        </p:nvCxnSpPr>
        <p:spPr bwMode="auto">
          <a:xfrm flipV="1">
            <a:off x="7236296" y="3573017"/>
            <a:ext cx="720080" cy="432048"/>
          </a:xfrm>
          <a:prstGeom prst="line">
            <a:avLst/>
          </a:prstGeom>
          <a:solidFill>
            <a:schemeClr val="accent1"/>
          </a:solidFill>
          <a:ln w="28575"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213457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92A42FD3-5501-4466-B0EF-C693BF37ED6B}" type="slidenum">
              <a:rPr lang="zh-CN" altLang="en-GB" smtClean="0"/>
              <a:pPr>
                <a:defRPr/>
              </a:pPr>
              <a:t>41</a:t>
            </a:fld>
            <a:endParaRPr lang="en-GB" altLang="zh-CN"/>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107281"/>
            <a:ext cx="5055844" cy="3794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060848"/>
            <a:ext cx="3618731" cy="3884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2812" y="1338858"/>
            <a:ext cx="4848225"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1889" y="1750715"/>
            <a:ext cx="50958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912" y="1329333"/>
            <a:ext cx="34290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9553" y="404664"/>
            <a:ext cx="8280920" cy="830997"/>
          </a:xfrm>
          <a:prstGeom prst="rect">
            <a:avLst/>
          </a:prstGeom>
          <a:noFill/>
        </p:spPr>
        <p:txBody>
          <a:bodyPr wrap="square" rtlCol="0">
            <a:spAutoFit/>
          </a:bodyPr>
          <a:lstStyle/>
          <a:p>
            <a:r>
              <a:rPr lang="en-US" altLang="zh-CN" sz="2400" b="1" dirty="0">
                <a:solidFill>
                  <a:srgbClr val="0000CC"/>
                </a:solidFill>
                <a:latin typeface="Calibri" panose="020F0502020204030204" pitchFamily="34" charset="0"/>
              </a:rPr>
              <a:t>Invariant mass distribution of J</a:t>
            </a:r>
            <a:r>
              <a:rPr lang="en-US" altLang="zh-CN" sz="2400" b="1" dirty="0" smtClean="0">
                <a:solidFill>
                  <a:srgbClr val="0000CC"/>
                </a:solidFill>
                <a:latin typeface="Calibri" panose="020F0502020204030204" pitchFamily="34" charset="0"/>
              </a:rPr>
              <a:t>/</a:t>
            </a:r>
            <a:r>
              <a:rPr lang="en-US" altLang="zh-CN" sz="2400" b="1" dirty="0" smtClean="0">
                <a:solidFill>
                  <a:srgbClr val="0000CC"/>
                </a:solidFill>
                <a:latin typeface="Calibri" panose="020F0502020204030204" pitchFamily="34" charset="0"/>
                <a:sym typeface="Symbol"/>
              </a:rPr>
              <a:t></a:t>
            </a:r>
            <a:r>
              <a:rPr lang="en-US" altLang="zh-CN" sz="2400" b="1" dirty="0" smtClean="0">
                <a:solidFill>
                  <a:srgbClr val="0000CC"/>
                </a:solidFill>
                <a:latin typeface="Calibri" panose="020F0502020204030204" pitchFamily="34" charset="0"/>
              </a:rPr>
              <a:t> </a:t>
            </a:r>
            <a:r>
              <a:rPr lang="en-US" altLang="zh-CN" sz="2400" b="1" dirty="0">
                <a:solidFill>
                  <a:srgbClr val="0000CC"/>
                </a:solidFill>
                <a:latin typeface="Calibri" panose="020F0502020204030204" pitchFamily="34" charset="0"/>
              </a:rPr>
              <a:t>p with different K</a:t>
            </a:r>
            <a:r>
              <a:rPr lang="en-US" altLang="zh-CN" sz="2400" b="1" baseline="30000" dirty="0">
                <a:solidFill>
                  <a:srgbClr val="0000CC"/>
                </a:solidFill>
                <a:latin typeface="Calibri" panose="020F0502020204030204" pitchFamily="34" charset="0"/>
              </a:rPr>
              <a:t>−</a:t>
            </a:r>
            <a:r>
              <a:rPr lang="en-US" altLang="zh-CN" sz="2400" b="1" dirty="0">
                <a:solidFill>
                  <a:srgbClr val="0000CC"/>
                </a:solidFill>
                <a:latin typeface="Calibri" panose="020F0502020204030204" pitchFamily="34" charset="0"/>
              </a:rPr>
              <a:t>p momentum cuts</a:t>
            </a:r>
            <a:endParaRPr lang="zh-CN" altLang="en-US" sz="2400" b="1" dirty="0">
              <a:solidFill>
                <a:srgbClr val="0000CC"/>
              </a:solidFill>
              <a:latin typeface="Calibri" panose="020F0502020204030204" pitchFamily="34" charset="0"/>
            </a:endParaRPr>
          </a:p>
        </p:txBody>
      </p:sp>
    </p:spTree>
    <p:extLst>
      <p:ext uri="{BB962C8B-B14F-4D97-AF65-F5344CB8AC3E}">
        <p14:creationId xmlns:p14="http://schemas.microsoft.com/office/powerpoint/2010/main" val="42763580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92A42FD3-5501-4466-B0EF-C693BF37ED6B}" type="slidenum">
              <a:rPr lang="zh-CN" altLang="en-GB" smtClean="0"/>
              <a:pPr>
                <a:defRPr/>
              </a:pPr>
              <a:t>42</a:t>
            </a:fld>
            <a:endParaRPr lang="en-GB" altLang="zh-CN"/>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1562100"/>
            <a:ext cx="38862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9310" y="5805264"/>
            <a:ext cx="7235058" cy="646331"/>
          </a:xfrm>
          <a:prstGeom prst="rect">
            <a:avLst/>
          </a:prstGeom>
          <a:noFill/>
        </p:spPr>
        <p:txBody>
          <a:bodyPr wrap="none" rtlCol="0">
            <a:spAutoFit/>
          </a:bodyPr>
          <a:lstStyle/>
          <a:p>
            <a:r>
              <a:rPr lang="de-DE" altLang="zh-CN" dirty="0">
                <a:solidFill>
                  <a:srgbClr val="0000CC"/>
                </a:solidFill>
                <a:latin typeface="Calibri" panose="020F0502020204030204" pitchFamily="34" charset="0"/>
              </a:rPr>
              <a:t>F.-K. Guo, U.-G. </a:t>
            </a:r>
            <a:r>
              <a:rPr lang="de-DE" altLang="zh-CN" dirty="0" smtClean="0">
                <a:solidFill>
                  <a:srgbClr val="0000CC"/>
                </a:solidFill>
                <a:latin typeface="Calibri" panose="020F0502020204030204" pitchFamily="34" charset="0"/>
              </a:rPr>
              <a:t>Meissner</a:t>
            </a:r>
            <a:r>
              <a:rPr lang="de-DE" altLang="zh-CN" dirty="0">
                <a:solidFill>
                  <a:srgbClr val="0000CC"/>
                </a:solidFill>
                <a:latin typeface="Calibri" panose="020F0502020204030204" pitchFamily="34" charset="0"/>
              </a:rPr>
              <a:t>, W. Wang, and Z. </a:t>
            </a:r>
            <a:r>
              <a:rPr lang="de-DE" altLang="zh-CN" dirty="0">
                <a:solidFill>
                  <a:srgbClr val="0000CC"/>
                </a:solidFill>
                <a:latin typeface="Calibri" panose="020F0502020204030204" pitchFamily="34" charset="0"/>
              </a:rPr>
              <a:t>Yang, </a:t>
            </a:r>
            <a:r>
              <a:rPr lang="de-DE" altLang="zh-CN" dirty="0" smtClean="0">
                <a:solidFill>
                  <a:srgbClr val="0000CC"/>
                </a:solidFill>
                <a:latin typeface="Calibri" panose="020F0502020204030204" pitchFamily="34" charset="0"/>
              </a:rPr>
              <a:t>arXiv:1507.04950 [hep-ph</a:t>
            </a:r>
            <a:r>
              <a:rPr lang="de-DE" altLang="zh-CN" dirty="0" smtClean="0">
                <a:solidFill>
                  <a:srgbClr val="0000CC"/>
                </a:solidFill>
                <a:latin typeface="Calibri" panose="020F0502020204030204" pitchFamily="34" charset="0"/>
              </a:rPr>
              <a:t>]</a:t>
            </a:r>
          </a:p>
          <a:p>
            <a:r>
              <a:rPr lang="de-DE" altLang="zh-CN" dirty="0" smtClean="0">
                <a:solidFill>
                  <a:srgbClr val="0000CC"/>
                </a:solidFill>
                <a:latin typeface="Calibri" panose="020F0502020204030204" pitchFamily="34" charset="0"/>
              </a:rPr>
              <a:t>See also talk by F.-K. Guo</a:t>
            </a:r>
            <a:endParaRPr lang="de-DE" altLang="zh-CN" dirty="0" smtClean="0">
              <a:solidFill>
                <a:srgbClr val="0000CC"/>
              </a:solidFill>
              <a:latin typeface="Calibri" panose="020F0502020204030204" pitchFamily="34" charset="0"/>
            </a:endParaRPr>
          </a:p>
        </p:txBody>
      </p:sp>
      <p:sp>
        <p:nvSpPr>
          <p:cNvPr id="3" name="TextBox 2"/>
          <p:cNvSpPr txBox="1"/>
          <p:nvPr/>
        </p:nvSpPr>
        <p:spPr>
          <a:xfrm>
            <a:off x="755576" y="692696"/>
            <a:ext cx="7436779" cy="461665"/>
          </a:xfrm>
          <a:prstGeom prst="rect">
            <a:avLst/>
          </a:prstGeom>
          <a:noFill/>
        </p:spPr>
        <p:txBody>
          <a:bodyPr wrap="none" rtlCol="0">
            <a:spAutoFit/>
          </a:bodyPr>
          <a:lstStyle/>
          <a:p>
            <a:r>
              <a:rPr lang="en-US" altLang="zh-CN" sz="2400" b="1" dirty="0" smtClean="0">
                <a:solidFill>
                  <a:srgbClr val="0000CC"/>
                </a:solidFill>
                <a:latin typeface="Calibri" panose="020F0502020204030204" pitchFamily="34" charset="0"/>
              </a:rPr>
              <a:t>The ATS can mimic a resonance behavior in certain cases </a:t>
            </a:r>
            <a:endParaRPr lang="zh-CN" altLang="en-US" sz="2400" b="1" dirty="0">
              <a:solidFill>
                <a:srgbClr val="0000CC"/>
              </a:solidFill>
              <a:latin typeface="Calibri" panose="020F0502020204030204" pitchFamily="34" charset="0"/>
            </a:endParaRPr>
          </a:p>
        </p:txBody>
      </p:sp>
    </p:spTree>
    <p:extLst>
      <p:ext uri="{BB962C8B-B14F-4D97-AF65-F5344CB8AC3E}">
        <p14:creationId xmlns:p14="http://schemas.microsoft.com/office/powerpoint/2010/main" val="1344683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8" name="Line 6"/>
          <p:cNvSpPr>
            <a:spLocks noChangeShapeType="1"/>
          </p:cNvSpPr>
          <p:nvPr/>
        </p:nvSpPr>
        <p:spPr bwMode="auto">
          <a:xfrm>
            <a:off x="781050" y="5656263"/>
            <a:ext cx="4006850" cy="4762"/>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110599" name="Line 7"/>
          <p:cNvSpPr>
            <a:spLocks noChangeShapeType="1"/>
          </p:cNvSpPr>
          <p:nvPr/>
        </p:nvSpPr>
        <p:spPr bwMode="auto">
          <a:xfrm flipV="1">
            <a:off x="1284288" y="1479550"/>
            <a:ext cx="0" cy="4176713"/>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110600" name="Line 8"/>
          <p:cNvSpPr>
            <a:spLocks noChangeShapeType="1"/>
          </p:cNvSpPr>
          <p:nvPr/>
        </p:nvSpPr>
        <p:spPr bwMode="auto">
          <a:xfrm>
            <a:off x="1285875" y="2127250"/>
            <a:ext cx="1295400" cy="287972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110601" name="Freeform 9"/>
          <p:cNvSpPr>
            <a:spLocks/>
          </p:cNvSpPr>
          <p:nvPr/>
        </p:nvSpPr>
        <p:spPr bwMode="auto">
          <a:xfrm>
            <a:off x="1285875" y="4491038"/>
            <a:ext cx="3095625" cy="588962"/>
          </a:xfrm>
          <a:custGeom>
            <a:avLst/>
            <a:gdLst>
              <a:gd name="T0" fmla="*/ 0 w 1950"/>
              <a:gd name="T1" fmla="*/ 280 h 371"/>
              <a:gd name="T2" fmla="*/ 589 w 1950"/>
              <a:gd name="T3" fmla="*/ 53 h 371"/>
              <a:gd name="T4" fmla="*/ 1088 w 1950"/>
              <a:gd name="T5" fmla="*/ 8 h 371"/>
              <a:gd name="T6" fmla="*/ 1497 w 1950"/>
              <a:gd name="T7" fmla="*/ 99 h 371"/>
              <a:gd name="T8" fmla="*/ 1950 w 1950"/>
              <a:gd name="T9" fmla="*/ 371 h 371"/>
            </a:gdLst>
            <a:ahLst/>
            <a:cxnLst>
              <a:cxn ang="0">
                <a:pos x="T0" y="T1"/>
              </a:cxn>
              <a:cxn ang="0">
                <a:pos x="T2" y="T3"/>
              </a:cxn>
              <a:cxn ang="0">
                <a:pos x="T4" y="T5"/>
              </a:cxn>
              <a:cxn ang="0">
                <a:pos x="T6" y="T7"/>
              </a:cxn>
              <a:cxn ang="0">
                <a:pos x="T8" y="T9"/>
              </a:cxn>
            </a:cxnLst>
            <a:rect l="0" t="0" r="r" b="b"/>
            <a:pathLst>
              <a:path w="1950" h="371">
                <a:moveTo>
                  <a:pt x="0" y="280"/>
                </a:moveTo>
                <a:cubicBezTo>
                  <a:pt x="204" y="189"/>
                  <a:pt x="408" y="98"/>
                  <a:pt x="589" y="53"/>
                </a:cubicBezTo>
                <a:cubicBezTo>
                  <a:pt x="770" y="8"/>
                  <a:pt x="937" y="0"/>
                  <a:pt x="1088" y="8"/>
                </a:cubicBezTo>
                <a:cubicBezTo>
                  <a:pt x="1239" y="16"/>
                  <a:pt x="1353" y="38"/>
                  <a:pt x="1497" y="99"/>
                </a:cubicBezTo>
                <a:cubicBezTo>
                  <a:pt x="1641" y="160"/>
                  <a:pt x="1795" y="265"/>
                  <a:pt x="1950" y="371"/>
                </a:cubicBez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110602" name="Text Box 10"/>
          <p:cNvSpPr txBox="1">
            <a:spLocks noChangeArrowheads="1"/>
          </p:cNvSpPr>
          <p:nvPr/>
        </p:nvSpPr>
        <p:spPr bwMode="auto">
          <a:xfrm>
            <a:off x="1116013" y="570865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000" b="1" smtClean="0">
                <a:solidFill>
                  <a:srgbClr val="009999"/>
                </a:solidFill>
              </a:rPr>
              <a:t>0</a:t>
            </a:r>
          </a:p>
        </p:txBody>
      </p:sp>
      <p:sp>
        <p:nvSpPr>
          <p:cNvPr id="110603" name="Text Box 11"/>
          <p:cNvSpPr txBox="1">
            <a:spLocks noChangeArrowheads="1"/>
          </p:cNvSpPr>
          <p:nvPr/>
        </p:nvSpPr>
        <p:spPr bwMode="auto">
          <a:xfrm>
            <a:off x="4237038" y="5734050"/>
            <a:ext cx="608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000" b="1" smtClean="0">
                <a:solidFill>
                  <a:srgbClr val="009999"/>
                </a:solidFill>
              </a:rPr>
              <a:t>180</a:t>
            </a:r>
          </a:p>
        </p:txBody>
      </p:sp>
      <p:sp>
        <p:nvSpPr>
          <p:cNvPr id="110604" name="Line 12"/>
          <p:cNvSpPr>
            <a:spLocks noChangeShapeType="1"/>
          </p:cNvSpPr>
          <p:nvPr/>
        </p:nvSpPr>
        <p:spPr bwMode="auto">
          <a:xfrm flipV="1">
            <a:off x="3660775" y="4432300"/>
            <a:ext cx="720725" cy="647700"/>
          </a:xfrm>
          <a:prstGeom prst="line">
            <a:avLst/>
          </a:prstGeom>
          <a:noFill/>
          <a:ln w="28575">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110605" name="Text Box 13"/>
          <p:cNvSpPr txBox="1">
            <a:spLocks noChangeArrowheads="1"/>
          </p:cNvSpPr>
          <p:nvPr/>
        </p:nvSpPr>
        <p:spPr bwMode="auto">
          <a:xfrm rot="16200000">
            <a:off x="454819" y="1801019"/>
            <a:ext cx="1058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400" b="1" smtClean="0">
                <a:solidFill>
                  <a:srgbClr val="009999"/>
                </a:solidFill>
              </a:rPr>
              <a:t>d</a:t>
            </a:r>
            <a:r>
              <a:rPr lang="en-US" altLang="zh-CN" sz="2400" b="1" smtClean="0">
                <a:solidFill>
                  <a:srgbClr val="009999"/>
                </a:solidFill>
                <a:sym typeface="Symbol" pitchFamily="18" charset="2"/>
              </a:rPr>
              <a:t>/d</a:t>
            </a:r>
          </a:p>
        </p:txBody>
      </p:sp>
      <p:sp>
        <p:nvSpPr>
          <p:cNvPr id="110606" name="Text Box 14"/>
          <p:cNvSpPr txBox="1">
            <a:spLocks noChangeArrowheads="1"/>
          </p:cNvSpPr>
          <p:nvPr/>
        </p:nvSpPr>
        <p:spPr bwMode="auto">
          <a:xfrm>
            <a:off x="1908175" y="6165850"/>
            <a:ext cx="196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b="1" smtClean="0">
                <a:solidFill>
                  <a:srgbClr val="009999"/>
                </a:solidFill>
              </a:rPr>
              <a:t>Scattering angle</a:t>
            </a:r>
          </a:p>
        </p:txBody>
      </p:sp>
      <p:sp>
        <p:nvSpPr>
          <p:cNvPr id="110607" name="Text Box 15"/>
          <p:cNvSpPr txBox="1">
            <a:spLocks noChangeArrowheads="1"/>
          </p:cNvSpPr>
          <p:nvPr/>
        </p:nvSpPr>
        <p:spPr bwMode="auto">
          <a:xfrm>
            <a:off x="4068763" y="1125538"/>
            <a:ext cx="467995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ea typeface="宋体" charset="-122"/>
              </a:defRPr>
            </a:lvl1pPr>
            <a:lvl2pPr marL="800100" indent="-342900">
              <a:defRPr>
                <a:solidFill>
                  <a:schemeClr val="tx1"/>
                </a:solidFill>
                <a:latin typeface="Arial" charset="0"/>
                <a:ea typeface="宋体" charset="-122"/>
              </a:defRPr>
            </a:lvl2pPr>
            <a:lvl3pPr marL="1257300" indent="-342900">
              <a:defRPr>
                <a:solidFill>
                  <a:schemeClr val="tx1"/>
                </a:solidFill>
                <a:latin typeface="Arial" charset="0"/>
                <a:ea typeface="宋体" charset="-122"/>
              </a:defRPr>
            </a:lvl3pPr>
            <a:lvl4pPr marL="1714500" indent="-342900">
              <a:defRPr>
                <a:solidFill>
                  <a:schemeClr val="tx1"/>
                </a:solidFill>
                <a:latin typeface="Arial" charset="0"/>
                <a:ea typeface="宋体" charset="-122"/>
              </a:defRPr>
            </a:lvl4pPr>
            <a:lvl5pPr marL="2171700" indent="-342900">
              <a:defRPr>
                <a:solidFill>
                  <a:schemeClr val="tx1"/>
                </a:solidFill>
                <a:latin typeface="Arial" charset="0"/>
                <a:ea typeface="宋体" charset="-122"/>
              </a:defRPr>
            </a:lvl5pPr>
            <a:lvl6pPr marL="2628900" indent="-342900" fontAlgn="base">
              <a:spcBef>
                <a:spcPct val="0"/>
              </a:spcBef>
              <a:spcAft>
                <a:spcPct val="0"/>
              </a:spcAft>
              <a:defRPr>
                <a:solidFill>
                  <a:schemeClr val="tx1"/>
                </a:solidFill>
                <a:latin typeface="Arial" charset="0"/>
                <a:ea typeface="宋体" charset="-122"/>
              </a:defRPr>
            </a:lvl6pPr>
            <a:lvl7pPr marL="3086100" indent="-342900" fontAlgn="base">
              <a:spcBef>
                <a:spcPct val="0"/>
              </a:spcBef>
              <a:spcAft>
                <a:spcPct val="0"/>
              </a:spcAft>
              <a:defRPr>
                <a:solidFill>
                  <a:schemeClr val="tx1"/>
                </a:solidFill>
                <a:latin typeface="Arial" charset="0"/>
                <a:ea typeface="宋体" charset="-122"/>
              </a:defRPr>
            </a:lvl7pPr>
            <a:lvl8pPr marL="3543300" indent="-342900" fontAlgn="base">
              <a:spcBef>
                <a:spcPct val="0"/>
              </a:spcBef>
              <a:spcAft>
                <a:spcPct val="0"/>
              </a:spcAft>
              <a:defRPr>
                <a:solidFill>
                  <a:schemeClr val="tx1"/>
                </a:solidFill>
                <a:latin typeface="Arial" charset="0"/>
                <a:ea typeface="宋体" charset="-122"/>
              </a:defRPr>
            </a:lvl8pPr>
            <a:lvl9pPr marL="4000500" indent="-342900" fontAlgn="base">
              <a:spcBef>
                <a:spcPct val="0"/>
              </a:spcBef>
              <a:spcAft>
                <a:spcPct val="0"/>
              </a:spcAft>
              <a:defRPr>
                <a:solidFill>
                  <a:schemeClr val="tx1"/>
                </a:solidFill>
                <a:latin typeface="Arial" charset="0"/>
                <a:ea typeface="宋体" charset="-122"/>
              </a:defRPr>
            </a:lvl9pPr>
          </a:lstStyle>
          <a:p>
            <a:pPr fontAlgn="base">
              <a:spcBef>
                <a:spcPts val="600"/>
              </a:spcBef>
              <a:spcAft>
                <a:spcPct val="0"/>
              </a:spcAft>
              <a:buFontTx/>
              <a:buAutoNum type="arabicParenR"/>
            </a:pPr>
            <a:r>
              <a:rPr lang="en-US" altLang="zh-CN" b="1" dirty="0" smtClean="0">
                <a:solidFill>
                  <a:srgbClr val="333399"/>
                </a:solidFill>
              </a:rPr>
              <a:t>Forward angle peaking is predominant due to the diffractive process, i.e. </a:t>
            </a:r>
            <a:r>
              <a:rPr lang="en-US" altLang="zh-CN" b="1" dirty="0" err="1" smtClean="0">
                <a:solidFill>
                  <a:srgbClr val="333399"/>
                </a:solidFill>
              </a:rPr>
              <a:t>Pomeron</a:t>
            </a:r>
            <a:r>
              <a:rPr lang="en-US" altLang="zh-CN" b="1" dirty="0" smtClean="0">
                <a:solidFill>
                  <a:srgbClr val="333399"/>
                </a:solidFill>
              </a:rPr>
              <a:t> exchanges. </a:t>
            </a:r>
          </a:p>
          <a:p>
            <a:pPr fontAlgn="base">
              <a:spcBef>
                <a:spcPts val="600"/>
              </a:spcBef>
              <a:spcAft>
                <a:spcPct val="0"/>
              </a:spcAft>
              <a:buFontTx/>
              <a:buAutoNum type="arabicParenR"/>
            </a:pPr>
            <a:r>
              <a:rPr lang="en-US" altLang="zh-CN" b="1" dirty="0" smtClean="0">
                <a:solidFill>
                  <a:srgbClr val="333399"/>
                </a:solidFill>
              </a:rPr>
              <a:t>S-channel resonance excitations contribute to the cross sections at middle and backward angles.</a:t>
            </a:r>
          </a:p>
          <a:p>
            <a:pPr fontAlgn="base">
              <a:spcBef>
                <a:spcPts val="600"/>
              </a:spcBef>
              <a:spcAft>
                <a:spcPct val="0"/>
              </a:spcAft>
              <a:buFontTx/>
              <a:buAutoNum type="arabicParenR"/>
            </a:pPr>
            <a:r>
              <a:rPr lang="en-US" altLang="zh-CN" b="1" dirty="0" smtClean="0">
                <a:solidFill>
                  <a:srgbClr val="333399"/>
                </a:solidFill>
              </a:rPr>
              <a:t>U-channel contributes to backward angles.</a:t>
            </a:r>
          </a:p>
        </p:txBody>
      </p:sp>
      <p:sp>
        <p:nvSpPr>
          <p:cNvPr id="110608" name="Text Box 16"/>
          <p:cNvSpPr txBox="1">
            <a:spLocks noChangeArrowheads="1"/>
          </p:cNvSpPr>
          <p:nvPr/>
        </p:nvSpPr>
        <p:spPr bwMode="auto">
          <a:xfrm>
            <a:off x="1619672" y="1988840"/>
            <a:ext cx="231345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b="1" dirty="0" smtClean="0">
                <a:solidFill>
                  <a:srgbClr val="FF0000"/>
                </a:solidFill>
              </a:rPr>
              <a:t>t-channel: </a:t>
            </a:r>
          </a:p>
          <a:p>
            <a:pPr fontAlgn="base">
              <a:spcBef>
                <a:spcPct val="0"/>
              </a:spcBef>
              <a:spcAft>
                <a:spcPct val="0"/>
              </a:spcAft>
            </a:pPr>
            <a:r>
              <a:rPr lang="en-US" altLang="zh-CN" b="1" dirty="0" err="1" smtClean="0">
                <a:solidFill>
                  <a:srgbClr val="FF0000"/>
                </a:solidFill>
              </a:rPr>
              <a:t>Pomeron</a:t>
            </a:r>
            <a:r>
              <a:rPr lang="en-US" altLang="zh-CN" b="1" dirty="0" smtClean="0">
                <a:solidFill>
                  <a:srgbClr val="FF0000"/>
                </a:solidFill>
              </a:rPr>
              <a:t> exchange</a:t>
            </a:r>
          </a:p>
        </p:txBody>
      </p:sp>
      <p:sp>
        <p:nvSpPr>
          <p:cNvPr id="110609" name="Text Box 17"/>
          <p:cNvSpPr txBox="1">
            <a:spLocks noChangeArrowheads="1"/>
          </p:cNvSpPr>
          <p:nvPr/>
        </p:nvSpPr>
        <p:spPr bwMode="auto">
          <a:xfrm>
            <a:off x="2606675" y="4097338"/>
            <a:ext cx="125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b="1" smtClean="0">
                <a:solidFill>
                  <a:srgbClr val="333399"/>
                </a:solidFill>
              </a:rPr>
              <a:t>s-channel</a:t>
            </a:r>
          </a:p>
        </p:txBody>
      </p:sp>
      <p:sp>
        <p:nvSpPr>
          <p:cNvPr id="110610" name="Text Box 18"/>
          <p:cNvSpPr txBox="1">
            <a:spLocks noChangeArrowheads="1"/>
          </p:cNvSpPr>
          <p:nvPr/>
        </p:nvSpPr>
        <p:spPr bwMode="auto">
          <a:xfrm>
            <a:off x="4406900" y="4241800"/>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b="1" smtClean="0">
                <a:solidFill>
                  <a:srgbClr val="CC6600"/>
                </a:solidFill>
              </a:rPr>
              <a:t>u-channel</a:t>
            </a:r>
          </a:p>
        </p:txBody>
      </p:sp>
      <p:sp>
        <p:nvSpPr>
          <p:cNvPr id="110611" name="Text Box 19"/>
          <p:cNvSpPr txBox="1">
            <a:spLocks noChangeArrowheads="1"/>
          </p:cNvSpPr>
          <p:nvPr/>
        </p:nvSpPr>
        <p:spPr bwMode="auto">
          <a:xfrm>
            <a:off x="2771775" y="57277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000" b="1" smtClean="0">
                <a:solidFill>
                  <a:srgbClr val="009999"/>
                </a:solidFill>
              </a:rPr>
              <a:t>90</a:t>
            </a:r>
          </a:p>
        </p:txBody>
      </p:sp>
      <p:sp>
        <p:nvSpPr>
          <p:cNvPr id="110612" name="Text Box 20"/>
          <p:cNvSpPr txBox="1">
            <a:spLocks noChangeArrowheads="1"/>
          </p:cNvSpPr>
          <p:nvPr/>
        </p:nvSpPr>
        <p:spPr bwMode="auto">
          <a:xfrm>
            <a:off x="609600" y="333375"/>
            <a:ext cx="7850188" cy="457200"/>
          </a:xfrm>
          <a:prstGeom prst="rect">
            <a:avLst/>
          </a:prstGeom>
          <a:solidFill>
            <a:schemeClr val="accent1"/>
          </a:solidFill>
          <a:ln>
            <a:noFill/>
          </a:ln>
          <a:effectLst>
            <a:outerShdw dist="35921"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fontAlgn="base" hangingPunct="0">
              <a:spcBef>
                <a:spcPct val="0"/>
              </a:spcBef>
              <a:spcAft>
                <a:spcPct val="0"/>
              </a:spcAft>
            </a:pPr>
            <a:r>
              <a:rPr lang="en-GB" altLang="zh-CN" sz="2400" b="1" smtClean="0">
                <a:solidFill>
                  <a:srgbClr val="333399"/>
                </a:solidFill>
                <a:latin typeface="Times New Roman" pitchFamily="18" charset="0"/>
              </a:rPr>
              <a:t>Kinematic features of the production mechanism</a:t>
            </a:r>
            <a:endParaRPr lang="en-GB" altLang="zh-CN" sz="2400" smtClean="0">
              <a:solidFill>
                <a:srgbClr val="333399"/>
              </a:solidFill>
              <a:latin typeface="Times New Roman" pitchFamily="18" charset="0"/>
            </a:endParaRPr>
          </a:p>
        </p:txBody>
      </p:sp>
      <p:sp>
        <p:nvSpPr>
          <p:cNvPr id="110613" name="Text Box 21"/>
          <p:cNvSpPr txBox="1">
            <a:spLocks noChangeArrowheads="1"/>
          </p:cNvSpPr>
          <p:nvPr/>
        </p:nvSpPr>
        <p:spPr bwMode="auto">
          <a:xfrm>
            <a:off x="5581650" y="4868863"/>
            <a:ext cx="33115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2400" b="1" dirty="0" smtClean="0">
                <a:solidFill>
                  <a:srgbClr val="0000FF"/>
                </a:solidFill>
                <a:latin typeface="Calibri" panose="020F0502020204030204" pitchFamily="34" charset="0"/>
              </a:rPr>
              <a:t>Interferences from different transition mechanisms </a:t>
            </a:r>
          </a:p>
        </p:txBody>
      </p:sp>
    </p:spTree>
    <p:extLst>
      <p:ext uri="{BB962C8B-B14F-4D97-AF65-F5344CB8AC3E}">
        <p14:creationId xmlns:p14="http://schemas.microsoft.com/office/powerpoint/2010/main" val="15863842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92A42FD3-5501-4466-B0EF-C693BF37ED6B}" type="slidenum">
              <a:rPr lang="zh-CN" altLang="en-GB" smtClean="0"/>
              <a:pPr>
                <a:defRPr/>
              </a:pPr>
              <a:t>44</a:t>
            </a:fld>
            <a:endParaRPr lang="en-GB" altLang="zh-CN"/>
          </a:p>
        </p:txBody>
      </p:sp>
      <p:sp>
        <p:nvSpPr>
          <p:cNvPr id="3" name="TextBox 2"/>
          <p:cNvSpPr txBox="1"/>
          <p:nvPr/>
        </p:nvSpPr>
        <p:spPr>
          <a:xfrm>
            <a:off x="899592" y="404664"/>
            <a:ext cx="5309402" cy="461665"/>
          </a:xfrm>
          <a:prstGeom prst="rect">
            <a:avLst/>
          </a:prstGeom>
          <a:noFill/>
          <a:ln>
            <a:solidFill>
              <a:srgbClr val="0000CC"/>
            </a:solidFill>
          </a:ln>
        </p:spPr>
        <p:txBody>
          <a:bodyPr wrap="none" rtlCol="0">
            <a:spAutoFit/>
          </a:bodyPr>
          <a:lstStyle/>
          <a:p>
            <a:r>
              <a:rPr lang="en-US" altLang="zh-CN" sz="2400" b="1" i="1" dirty="0">
                <a:solidFill>
                  <a:srgbClr val="0000CC"/>
                </a:solidFill>
                <a:latin typeface="Calibri" panose="020F0502020204030204" pitchFamily="34" charset="0"/>
              </a:rPr>
              <a:t>s</a:t>
            </a:r>
            <a:r>
              <a:rPr lang="en-US" altLang="zh-CN" sz="2400" b="1" dirty="0" smtClean="0">
                <a:solidFill>
                  <a:srgbClr val="0000CC"/>
                </a:solidFill>
                <a:latin typeface="Calibri" panose="020F0502020204030204" pitchFamily="34" charset="0"/>
              </a:rPr>
              <a:t> and </a:t>
            </a:r>
            <a:r>
              <a:rPr lang="en-US" altLang="zh-CN" sz="2400" b="1" i="1" dirty="0" smtClean="0">
                <a:solidFill>
                  <a:srgbClr val="0000CC"/>
                </a:solidFill>
                <a:latin typeface="Calibri" panose="020F0502020204030204" pitchFamily="34" charset="0"/>
              </a:rPr>
              <a:t>u</a:t>
            </a:r>
            <a:r>
              <a:rPr lang="en-US" altLang="zh-CN" sz="2400" b="1" dirty="0" smtClean="0">
                <a:solidFill>
                  <a:srgbClr val="0000CC"/>
                </a:solidFill>
                <a:latin typeface="Calibri" panose="020F0502020204030204" pitchFamily="34" charset="0"/>
              </a:rPr>
              <a:t>-channel </a:t>
            </a:r>
            <a:r>
              <a:rPr lang="en-US" altLang="zh-CN" sz="2400" b="1" dirty="0" err="1">
                <a:solidFill>
                  <a:srgbClr val="0000CC"/>
                </a:solidFill>
                <a:latin typeface="Calibri" panose="020F0502020204030204" pitchFamily="34" charset="0"/>
              </a:rPr>
              <a:t>pentaquark</a:t>
            </a:r>
            <a:r>
              <a:rPr lang="en-US" altLang="zh-CN" sz="2400" b="1" dirty="0">
                <a:solidFill>
                  <a:srgbClr val="0000CC"/>
                </a:solidFill>
                <a:latin typeface="Calibri" panose="020F0502020204030204" pitchFamily="34" charset="0"/>
              </a:rPr>
              <a:t> </a:t>
            </a:r>
            <a:r>
              <a:rPr lang="en-US" altLang="zh-CN" sz="2400" b="1" dirty="0" smtClean="0">
                <a:solidFill>
                  <a:srgbClr val="0000CC"/>
                </a:solidFill>
                <a:latin typeface="Calibri" panose="020F0502020204030204" pitchFamily="34" charset="0"/>
              </a:rPr>
              <a:t>production </a:t>
            </a:r>
            <a:endParaRPr lang="zh-CN" altLang="en-US" sz="2400" b="1" dirty="0">
              <a:solidFill>
                <a:srgbClr val="0000CC"/>
              </a:solidFill>
              <a:latin typeface="Calibri" panose="020F0502020204030204"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595862"/>
            <a:ext cx="4896544" cy="925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124744"/>
            <a:ext cx="5688632" cy="1822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55576" y="2996952"/>
            <a:ext cx="3071867" cy="400110"/>
          </a:xfrm>
          <a:prstGeom prst="rect">
            <a:avLst/>
          </a:prstGeom>
          <a:noFill/>
        </p:spPr>
        <p:txBody>
          <a:bodyPr wrap="none" rtlCol="0">
            <a:spAutoFit/>
          </a:bodyPr>
          <a:lstStyle/>
          <a:p>
            <a:r>
              <a:rPr lang="en-US" altLang="zh-CN" sz="2000" b="1" dirty="0" smtClean="0">
                <a:solidFill>
                  <a:srgbClr val="0000CC"/>
                </a:solidFill>
                <a:latin typeface="Calibri" panose="020F0502020204030204" pitchFamily="34" charset="0"/>
              </a:rPr>
              <a:t>Coupling vertices for </a:t>
            </a:r>
            <a:r>
              <a:rPr lang="en-US" altLang="zh-CN" sz="2000" b="1" i="1" dirty="0" smtClean="0">
                <a:solidFill>
                  <a:srgbClr val="0000CC"/>
                </a:solidFill>
                <a:latin typeface="Calibri" panose="020F0502020204030204" pitchFamily="34" charset="0"/>
                <a:sym typeface="Symbol"/>
              </a:rPr>
              <a:t></a:t>
            </a:r>
            <a:r>
              <a:rPr lang="en-US" altLang="zh-CN" sz="2000" b="1" i="1" dirty="0" err="1" smtClean="0">
                <a:solidFill>
                  <a:srgbClr val="0000CC"/>
                </a:solidFill>
                <a:latin typeface="Calibri" panose="020F0502020204030204" pitchFamily="34" charset="0"/>
                <a:sym typeface="Symbol"/>
              </a:rPr>
              <a:t>NP</a:t>
            </a:r>
            <a:r>
              <a:rPr lang="en-US" altLang="zh-CN" sz="2000" b="1" i="1" baseline="-25000" dirty="0" err="1" smtClean="0">
                <a:solidFill>
                  <a:srgbClr val="0000CC"/>
                </a:solidFill>
                <a:latin typeface="Calibri" panose="020F0502020204030204" pitchFamily="34" charset="0"/>
                <a:sym typeface="Symbol"/>
              </a:rPr>
              <a:t>c</a:t>
            </a:r>
            <a:r>
              <a:rPr lang="en-US" altLang="zh-CN" sz="2000" b="1" dirty="0" smtClean="0">
                <a:solidFill>
                  <a:srgbClr val="0000CC"/>
                </a:solidFill>
                <a:latin typeface="Calibri" panose="020F0502020204030204" pitchFamily="34" charset="0"/>
              </a:rPr>
              <a:t>: </a:t>
            </a:r>
            <a:endParaRPr lang="zh-CN" altLang="en-US" sz="2000" b="1" dirty="0">
              <a:solidFill>
                <a:srgbClr val="0000CC"/>
              </a:solidFill>
              <a:latin typeface="Calibri" panose="020F0502020204030204" pitchFamily="34" charset="0"/>
            </a:endParaRPr>
          </a:p>
        </p:txBody>
      </p:sp>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902" y="4581128"/>
            <a:ext cx="4488185" cy="1331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5201752"/>
            <a:ext cx="3282677" cy="694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875902" y="6093296"/>
            <a:ext cx="6093848" cy="646331"/>
          </a:xfrm>
          <a:prstGeom prst="rect">
            <a:avLst/>
          </a:prstGeom>
          <a:noFill/>
        </p:spPr>
        <p:txBody>
          <a:bodyPr wrap="none" rtlCol="0">
            <a:spAutoFit/>
          </a:bodyPr>
          <a:lstStyle/>
          <a:p>
            <a:r>
              <a:rPr lang="pl-PL" altLang="zh-CN" dirty="0">
                <a:solidFill>
                  <a:srgbClr val="C00000"/>
                </a:solidFill>
                <a:latin typeface="Calibri" panose="020F0502020204030204" pitchFamily="34" charset="0"/>
              </a:rPr>
              <a:t>S. H. Kim, S. i. Nam, Y. Oh and H. C. Kim, </a:t>
            </a:r>
            <a:r>
              <a:rPr lang="en-US" altLang="zh-CN" dirty="0" smtClean="0">
                <a:solidFill>
                  <a:srgbClr val="C00000"/>
                </a:solidFill>
                <a:latin typeface="Calibri" panose="020F0502020204030204" pitchFamily="34" charset="0"/>
              </a:rPr>
              <a:t>PR</a:t>
            </a:r>
            <a:r>
              <a:rPr lang="pl-PL" altLang="zh-CN" dirty="0" smtClean="0">
                <a:solidFill>
                  <a:srgbClr val="C00000"/>
                </a:solidFill>
                <a:latin typeface="Calibri" panose="020F0502020204030204" pitchFamily="34" charset="0"/>
              </a:rPr>
              <a:t>D </a:t>
            </a:r>
            <a:r>
              <a:rPr lang="pl-PL" altLang="zh-CN" dirty="0">
                <a:solidFill>
                  <a:srgbClr val="C00000"/>
                </a:solidFill>
                <a:latin typeface="Calibri" panose="020F0502020204030204" pitchFamily="34" charset="0"/>
              </a:rPr>
              <a:t>84, 114023 (2011)</a:t>
            </a:r>
            <a:endParaRPr lang="en-US" altLang="zh-CN" dirty="0">
              <a:solidFill>
                <a:srgbClr val="C00000"/>
              </a:solidFill>
              <a:latin typeface="Calibri" panose="020F0502020204030204" pitchFamily="34" charset="0"/>
            </a:endParaRPr>
          </a:p>
          <a:p>
            <a:r>
              <a:rPr lang="en-US" altLang="zh-CN" dirty="0" smtClean="0">
                <a:solidFill>
                  <a:srgbClr val="0000CC"/>
                </a:solidFill>
                <a:latin typeface="Calibri" panose="020F0502020204030204" pitchFamily="34" charset="0"/>
              </a:rPr>
              <a:t>Q</a:t>
            </a:r>
            <a:r>
              <a:rPr lang="en-US" altLang="zh-CN" dirty="0">
                <a:solidFill>
                  <a:srgbClr val="0000CC"/>
                </a:solidFill>
                <a:latin typeface="Calibri" panose="020F0502020204030204" pitchFamily="34" charset="0"/>
              </a:rPr>
              <a:t>. Wang, </a:t>
            </a:r>
            <a:r>
              <a:rPr lang="en-US" altLang="zh-CN" dirty="0" smtClean="0">
                <a:solidFill>
                  <a:srgbClr val="0000CC"/>
                </a:solidFill>
                <a:latin typeface="Calibri" panose="020F0502020204030204" pitchFamily="34" charset="0"/>
              </a:rPr>
              <a:t>X</a:t>
            </a:r>
            <a:r>
              <a:rPr lang="en-US" altLang="zh-CN" dirty="0">
                <a:solidFill>
                  <a:srgbClr val="0000CC"/>
                </a:solidFill>
                <a:latin typeface="Calibri" panose="020F0502020204030204" pitchFamily="34" charset="0"/>
              </a:rPr>
              <a:t>.-H. Liu, </a:t>
            </a:r>
            <a:r>
              <a:rPr lang="en-US" altLang="zh-CN" dirty="0" smtClean="0">
                <a:solidFill>
                  <a:srgbClr val="0000CC"/>
                </a:solidFill>
                <a:latin typeface="Calibri" panose="020F0502020204030204" pitchFamily="34" charset="0"/>
              </a:rPr>
              <a:t>and </a:t>
            </a:r>
            <a:r>
              <a:rPr lang="en-US" altLang="zh-CN" dirty="0">
                <a:solidFill>
                  <a:srgbClr val="0000CC"/>
                </a:solidFill>
                <a:latin typeface="Calibri" panose="020F0502020204030204" pitchFamily="34" charset="0"/>
              </a:rPr>
              <a:t>Q. </a:t>
            </a:r>
            <a:r>
              <a:rPr lang="en-US" altLang="zh-CN" dirty="0" smtClean="0">
                <a:solidFill>
                  <a:srgbClr val="0000CC"/>
                </a:solidFill>
                <a:latin typeface="Calibri" panose="020F0502020204030204" pitchFamily="34" charset="0"/>
              </a:rPr>
              <a:t>Zhao, arXiv:1508.00339 [</a:t>
            </a:r>
            <a:r>
              <a:rPr lang="en-US" altLang="zh-CN" dirty="0" err="1" smtClean="0">
                <a:solidFill>
                  <a:srgbClr val="0000CC"/>
                </a:solidFill>
                <a:latin typeface="Calibri" panose="020F0502020204030204" pitchFamily="34" charset="0"/>
              </a:rPr>
              <a:t>hep-ph</a:t>
            </a:r>
            <a:r>
              <a:rPr lang="en-US" altLang="zh-CN" dirty="0" smtClean="0">
                <a:solidFill>
                  <a:srgbClr val="0000CC"/>
                </a:solidFill>
                <a:latin typeface="Calibri" panose="020F0502020204030204" pitchFamily="34" charset="0"/>
              </a:rPr>
              <a:t>]</a:t>
            </a:r>
          </a:p>
        </p:txBody>
      </p:sp>
    </p:spTree>
    <p:extLst>
      <p:ext uri="{BB962C8B-B14F-4D97-AF65-F5344CB8AC3E}">
        <p14:creationId xmlns:p14="http://schemas.microsoft.com/office/powerpoint/2010/main" val="35160932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92A42FD3-5501-4466-B0EF-C693BF37ED6B}" type="slidenum">
              <a:rPr lang="zh-CN" altLang="en-GB" smtClean="0"/>
              <a:pPr>
                <a:defRPr/>
              </a:pPr>
              <a:t>45</a:t>
            </a:fld>
            <a:endParaRPr lang="en-GB" altLang="zh-CN"/>
          </a:p>
        </p:txBody>
      </p:sp>
      <p:sp>
        <p:nvSpPr>
          <p:cNvPr id="3" name="TextBox 2"/>
          <p:cNvSpPr txBox="1"/>
          <p:nvPr/>
        </p:nvSpPr>
        <p:spPr>
          <a:xfrm>
            <a:off x="755576" y="476672"/>
            <a:ext cx="3301738" cy="400110"/>
          </a:xfrm>
          <a:prstGeom prst="rect">
            <a:avLst/>
          </a:prstGeom>
          <a:noFill/>
        </p:spPr>
        <p:txBody>
          <a:bodyPr wrap="none" rtlCol="0">
            <a:spAutoFit/>
          </a:bodyPr>
          <a:lstStyle/>
          <a:p>
            <a:r>
              <a:rPr lang="en-US" altLang="zh-CN" sz="2000" b="1" dirty="0" smtClean="0">
                <a:solidFill>
                  <a:srgbClr val="0000CC"/>
                </a:solidFill>
                <a:latin typeface="Calibri" panose="020F0502020204030204" pitchFamily="34" charset="0"/>
              </a:rPr>
              <a:t>Coupling vertices for </a:t>
            </a:r>
            <a:r>
              <a:rPr lang="en-US" altLang="zh-CN" sz="2000" b="1" i="1" dirty="0" smtClean="0">
                <a:solidFill>
                  <a:srgbClr val="0000CC"/>
                </a:solidFill>
                <a:latin typeface="Calibri" panose="020F0502020204030204" pitchFamily="34" charset="0"/>
                <a:sym typeface="Symbol"/>
              </a:rPr>
              <a:t>J/</a:t>
            </a:r>
            <a:r>
              <a:rPr lang="en-US" altLang="zh-CN" sz="2000" b="1" i="1" dirty="0" err="1" smtClean="0">
                <a:solidFill>
                  <a:srgbClr val="0000CC"/>
                </a:solidFill>
                <a:latin typeface="Calibri" panose="020F0502020204030204" pitchFamily="34" charset="0"/>
                <a:sym typeface="Symbol"/>
              </a:rPr>
              <a:t>NP</a:t>
            </a:r>
            <a:r>
              <a:rPr lang="en-US" altLang="zh-CN" sz="2000" b="1" i="1" baseline="-25000" dirty="0" err="1" smtClean="0">
                <a:solidFill>
                  <a:srgbClr val="0000CC"/>
                </a:solidFill>
                <a:latin typeface="Calibri" panose="020F0502020204030204" pitchFamily="34" charset="0"/>
                <a:sym typeface="Symbol"/>
              </a:rPr>
              <a:t>c</a:t>
            </a:r>
            <a:r>
              <a:rPr lang="en-US" altLang="zh-CN" sz="2000" b="1" dirty="0" smtClean="0">
                <a:solidFill>
                  <a:srgbClr val="0000CC"/>
                </a:solidFill>
                <a:latin typeface="Calibri" panose="020F0502020204030204" pitchFamily="34" charset="0"/>
              </a:rPr>
              <a:t>: </a:t>
            </a:r>
            <a:endParaRPr lang="zh-CN" altLang="en-US" sz="2000" b="1" dirty="0">
              <a:solidFill>
                <a:srgbClr val="0000CC"/>
              </a:solidFill>
              <a:latin typeface="Calibri" panose="020F0502020204030204" pitchFamily="34" charset="0"/>
            </a:endParaRPr>
          </a:p>
        </p:txBody>
      </p:sp>
      <p:pic>
        <p:nvPicPr>
          <p:cNvPr id="12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1196752"/>
            <a:ext cx="8424936" cy="984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55576" y="2380818"/>
            <a:ext cx="4079194" cy="400110"/>
          </a:xfrm>
          <a:prstGeom prst="rect">
            <a:avLst/>
          </a:prstGeom>
          <a:noFill/>
        </p:spPr>
        <p:txBody>
          <a:bodyPr wrap="none" rtlCol="0">
            <a:spAutoFit/>
          </a:bodyPr>
          <a:lstStyle/>
          <a:p>
            <a:r>
              <a:rPr lang="en-US" altLang="zh-CN" sz="2000" b="1" dirty="0" smtClean="0">
                <a:solidFill>
                  <a:srgbClr val="0000CC"/>
                </a:solidFill>
                <a:latin typeface="Calibri" panose="020F0502020204030204" pitchFamily="34" charset="0"/>
              </a:rPr>
              <a:t>Leading transition matrix elements:  </a:t>
            </a:r>
            <a:endParaRPr lang="zh-CN" altLang="en-US" sz="2000" b="1" dirty="0">
              <a:solidFill>
                <a:srgbClr val="0000CC"/>
              </a:solidFill>
              <a:latin typeface="Calibri" panose="020F0502020204030204" pitchFamily="34" charset="0"/>
            </a:endParaRPr>
          </a:p>
        </p:txBody>
      </p:sp>
      <p:pic>
        <p:nvPicPr>
          <p:cNvPr id="122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996952"/>
            <a:ext cx="8496944" cy="1105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27584" y="4253026"/>
            <a:ext cx="3877215" cy="400110"/>
          </a:xfrm>
          <a:prstGeom prst="rect">
            <a:avLst/>
          </a:prstGeom>
          <a:noFill/>
        </p:spPr>
        <p:txBody>
          <a:bodyPr wrap="none" rtlCol="0">
            <a:spAutoFit/>
          </a:bodyPr>
          <a:lstStyle/>
          <a:p>
            <a:r>
              <a:rPr lang="en-US" altLang="zh-CN" sz="2000" b="1" dirty="0" err="1">
                <a:solidFill>
                  <a:srgbClr val="0000CC"/>
                </a:solidFill>
                <a:latin typeface="Calibri" panose="020F0502020204030204" pitchFamily="34" charset="0"/>
              </a:rPr>
              <a:t>Rarita</a:t>
            </a:r>
            <a:r>
              <a:rPr lang="en-US" altLang="zh-CN" sz="2000" b="1" dirty="0">
                <a:solidFill>
                  <a:srgbClr val="0000CC"/>
                </a:solidFill>
                <a:latin typeface="Calibri" panose="020F0502020204030204" pitchFamily="34" charset="0"/>
              </a:rPr>
              <a:t>-Schwinger spin </a:t>
            </a:r>
            <a:r>
              <a:rPr lang="en-US" altLang="zh-CN" sz="2000" b="1" dirty="0" smtClean="0">
                <a:solidFill>
                  <a:srgbClr val="0000CC"/>
                </a:solidFill>
                <a:latin typeface="Calibri" panose="020F0502020204030204" pitchFamily="34" charset="0"/>
              </a:rPr>
              <a:t>projections: </a:t>
            </a:r>
            <a:endParaRPr lang="zh-CN" altLang="en-US" sz="2000" b="1" dirty="0">
              <a:solidFill>
                <a:srgbClr val="0000CC"/>
              </a:solidFill>
              <a:latin typeface="Calibri" panose="020F0502020204030204" pitchFamily="34" charset="0"/>
            </a:endParaRPr>
          </a:p>
        </p:txBody>
      </p:sp>
      <p:pic>
        <p:nvPicPr>
          <p:cNvPr id="1229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9" y="4699616"/>
            <a:ext cx="8568952" cy="1033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0111" y="5733256"/>
            <a:ext cx="1945865" cy="1080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14024" y="6021288"/>
            <a:ext cx="721672" cy="400110"/>
          </a:xfrm>
          <a:prstGeom prst="rect">
            <a:avLst/>
          </a:prstGeom>
          <a:noFill/>
        </p:spPr>
        <p:txBody>
          <a:bodyPr wrap="none" rtlCol="0">
            <a:spAutoFit/>
          </a:bodyPr>
          <a:lstStyle/>
          <a:p>
            <a:r>
              <a:rPr lang="en-US" altLang="zh-CN" sz="2000" b="1" dirty="0" smtClean="0">
                <a:solidFill>
                  <a:srgbClr val="0000CC"/>
                </a:solidFill>
                <a:latin typeface="Calibri" panose="020F0502020204030204" pitchFamily="34" charset="0"/>
              </a:rPr>
              <a:t>with </a:t>
            </a:r>
            <a:endParaRPr lang="zh-CN" altLang="en-US" sz="2000" b="1" dirty="0">
              <a:solidFill>
                <a:srgbClr val="0000CC"/>
              </a:solidFill>
              <a:latin typeface="Calibri" panose="020F0502020204030204" pitchFamily="34" charset="0"/>
            </a:endParaRPr>
          </a:p>
        </p:txBody>
      </p:sp>
      <p:sp>
        <p:nvSpPr>
          <p:cNvPr id="6" name="左大括号 5"/>
          <p:cNvSpPr/>
          <p:nvPr/>
        </p:nvSpPr>
        <p:spPr bwMode="auto">
          <a:xfrm>
            <a:off x="2123727" y="5949280"/>
            <a:ext cx="242481" cy="720080"/>
          </a:xfrm>
          <a:prstGeom prst="leftBrace">
            <a:avLst/>
          </a:prstGeom>
          <a:noFill/>
          <a:ln w="9525" cap="flat" cmpd="sng" algn="ctr">
            <a:solidFill>
              <a:srgbClr val="0000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b="1" smtClean="0">
              <a:solidFill>
                <a:srgbClr val="000000"/>
              </a:solidFill>
            </a:endParaRPr>
          </a:p>
        </p:txBody>
      </p:sp>
    </p:spTree>
    <p:extLst>
      <p:ext uri="{BB962C8B-B14F-4D97-AF65-F5344CB8AC3E}">
        <p14:creationId xmlns:p14="http://schemas.microsoft.com/office/powerpoint/2010/main" val="22408982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92A42FD3-5501-4466-B0EF-C693BF37ED6B}" type="slidenum">
              <a:rPr lang="zh-CN" altLang="en-GB" smtClean="0"/>
              <a:pPr>
                <a:defRPr/>
              </a:pPr>
              <a:t>46</a:t>
            </a:fld>
            <a:endParaRPr lang="en-GB" altLang="zh-CN"/>
          </a:p>
        </p:txBody>
      </p:sp>
      <p:sp>
        <p:nvSpPr>
          <p:cNvPr id="4" name="Line 7"/>
          <p:cNvSpPr>
            <a:spLocks noChangeShapeType="1"/>
          </p:cNvSpPr>
          <p:nvPr/>
        </p:nvSpPr>
        <p:spPr bwMode="auto">
          <a:xfrm flipV="1">
            <a:off x="5424463" y="2675582"/>
            <a:ext cx="455612" cy="4064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sp>
        <p:nvSpPr>
          <p:cNvPr id="5" name="Line 8"/>
          <p:cNvSpPr>
            <a:spLocks noChangeShapeType="1"/>
          </p:cNvSpPr>
          <p:nvPr/>
        </p:nvSpPr>
        <p:spPr bwMode="auto">
          <a:xfrm flipH="1" flipV="1">
            <a:off x="5424463" y="3094683"/>
            <a:ext cx="455612" cy="40481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sp>
        <p:nvSpPr>
          <p:cNvPr id="6" name="Text Box 9"/>
          <p:cNvSpPr txBox="1">
            <a:spLocks noChangeArrowheads="1"/>
          </p:cNvSpPr>
          <p:nvPr/>
        </p:nvSpPr>
        <p:spPr bwMode="auto">
          <a:xfrm>
            <a:off x="5952083" y="2492896"/>
            <a:ext cx="4270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GB" altLang="zh-CN" sz="2000" b="1" smtClean="0">
                <a:solidFill>
                  <a:srgbClr val="0000FF"/>
                </a:solidFill>
                <a:ea typeface="宋体" charset="-122"/>
              </a:rPr>
              <a:t>e</a:t>
            </a:r>
            <a:r>
              <a:rPr lang="en-GB" altLang="zh-CN" sz="2000" b="1" baseline="30000" smtClean="0">
                <a:solidFill>
                  <a:srgbClr val="0000FF"/>
                </a:solidFill>
                <a:ea typeface="宋体" charset="-122"/>
              </a:rPr>
              <a:t>+</a:t>
            </a:r>
          </a:p>
        </p:txBody>
      </p:sp>
      <p:sp>
        <p:nvSpPr>
          <p:cNvPr id="7" name="Rectangle 10"/>
          <p:cNvSpPr>
            <a:spLocks noChangeArrowheads="1"/>
          </p:cNvSpPr>
          <p:nvPr/>
        </p:nvSpPr>
        <p:spPr bwMode="auto">
          <a:xfrm>
            <a:off x="5952083" y="3248546"/>
            <a:ext cx="4921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GB" altLang="zh-CN" sz="2000" b="1" smtClean="0">
                <a:solidFill>
                  <a:srgbClr val="0000FF"/>
                </a:solidFill>
                <a:ea typeface="宋体" charset="-122"/>
              </a:rPr>
              <a:t>e</a:t>
            </a:r>
            <a:r>
              <a:rPr lang="en-GB" altLang="zh-CN" sz="2000" b="1" baseline="30000" smtClean="0">
                <a:solidFill>
                  <a:srgbClr val="0000FF"/>
                </a:solidFill>
                <a:ea typeface="宋体" charset="-122"/>
                <a:sym typeface="Symbol" pitchFamily="18" charset="2"/>
              </a:rPr>
              <a:t></a:t>
            </a:r>
            <a:r>
              <a:rPr lang="en-GB" altLang="zh-CN" sz="2000" b="1" smtClean="0">
                <a:solidFill>
                  <a:srgbClr val="0000FF"/>
                </a:solidFill>
                <a:ea typeface="宋体" charset="-122"/>
                <a:sym typeface="Symbol" pitchFamily="18" charset="2"/>
              </a:rPr>
              <a:t> </a:t>
            </a:r>
            <a:endParaRPr lang="en-GB" altLang="zh-CN" sz="2000" b="1" smtClean="0">
              <a:solidFill>
                <a:srgbClr val="0000FF"/>
              </a:solidFill>
              <a:ea typeface="宋体" charset="-122"/>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72" y="2629360"/>
            <a:ext cx="2228850" cy="762000"/>
          </a:xfrm>
          <a:prstGeom prst="rect">
            <a:avLst/>
          </a:prstGeom>
          <a:noFill/>
          <a:ln w="9525">
            <a:solidFill>
              <a:srgbClr val="0000CC"/>
            </a:solidFill>
            <a:miter lim="800000"/>
            <a:headEnd/>
            <a:tailEnd/>
          </a:ln>
          <a:extLst>
            <a:ext uri="{909E8E84-426E-40DD-AFC4-6F175D3DCCD1}">
              <a14:hiddenFill xmlns:a14="http://schemas.microsoft.com/office/drawing/2010/main">
                <a:solidFill>
                  <a:schemeClr val="accent1"/>
                </a:solidFill>
              </a14:hiddenFill>
            </a:ext>
          </a:extLst>
        </p:spPr>
      </p:pic>
      <p:sp>
        <p:nvSpPr>
          <p:cNvPr id="24" name="Freeform 3"/>
          <p:cNvSpPr>
            <a:spLocks/>
          </p:cNvSpPr>
          <p:nvPr/>
        </p:nvSpPr>
        <p:spPr bwMode="auto">
          <a:xfrm rot="5152735">
            <a:off x="5341417" y="951230"/>
            <a:ext cx="396875" cy="385762"/>
          </a:xfrm>
          <a:custGeom>
            <a:avLst/>
            <a:gdLst>
              <a:gd name="T0" fmla="*/ 2147483647 w 568"/>
              <a:gd name="T1" fmla="*/ 2147483647 h 522"/>
              <a:gd name="T2" fmla="*/ 2147483647 w 568"/>
              <a:gd name="T3" fmla="*/ 2147483647 h 522"/>
              <a:gd name="T4" fmla="*/ 2147483647 w 568"/>
              <a:gd name="T5" fmla="*/ 2147483647 h 522"/>
              <a:gd name="T6" fmla="*/ 2147483647 w 568"/>
              <a:gd name="T7" fmla="*/ 2147483647 h 522"/>
              <a:gd name="T8" fmla="*/ 2147483647 w 568"/>
              <a:gd name="T9" fmla="*/ 2147483647 h 522"/>
              <a:gd name="T10" fmla="*/ 2147483647 w 568"/>
              <a:gd name="T11" fmla="*/ 2147483647 h 522"/>
              <a:gd name="T12" fmla="*/ 2147483647 w 568"/>
              <a:gd name="T13" fmla="*/ 2147483647 h 522"/>
              <a:gd name="T14" fmla="*/ 2147483647 w 568"/>
              <a:gd name="T15" fmla="*/ 2147483647 h 522"/>
              <a:gd name="T16" fmla="*/ 2147483647 w 568"/>
              <a:gd name="T17" fmla="*/ 2147483647 h 522"/>
              <a:gd name="T18" fmla="*/ 2147483647 w 568"/>
              <a:gd name="T19" fmla="*/ 2147483647 h 522"/>
              <a:gd name="T20" fmla="*/ 2147483647 w 568"/>
              <a:gd name="T21" fmla="*/ 2147483647 h 5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8" h="522">
                <a:moveTo>
                  <a:pt x="69" y="522"/>
                </a:moveTo>
                <a:cubicBezTo>
                  <a:pt x="34" y="457"/>
                  <a:pt x="0" y="393"/>
                  <a:pt x="23" y="386"/>
                </a:cubicBezTo>
                <a:cubicBezTo>
                  <a:pt x="46" y="379"/>
                  <a:pt x="182" y="492"/>
                  <a:pt x="205" y="477"/>
                </a:cubicBezTo>
                <a:cubicBezTo>
                  <a:pt x="228" y="462"/>
                  <a:pt x="136" y="311"/>
                  <a:pt x="159" y="296"/>
                </a:cubicBezTo>
                <a:cubicBezTo>
                  <a:pt x="182" y="281"/>
                  <a:pt x="326" y="401"/>
                  <a:pt x="341" y="386"/>
                </a:cubicBezTo>
                <a:cubicBezTo>
                  <a:pt x="356" y="371"/>
                  <a:pt x="235" y="220"/>
                  <a:pt x="250" y="205"/>
                </a:cubicBezTo>
                <a:cubicBezTo>
                  <a:pt x="265" y="190"/>
                  <a:pt x="417" y="311"/>
                  <a:pt x="432" y="296"/>
                </a:cubicBezTo>
                <a:cubicBezTo>
                  <a:pt x="447" y="281"/>
                  <a:pt x="326" y="129"/>
                  <a:pt x="341" y="114"/>
                </a:cubicBezTo>
                <a:cubicBezTo>
                  <a:pt x="356" y="99"/>
                  <a:pt x="507" y="220"/>
                  <a:pt x="522" y="205"/>
                </a:cubicBezTo>
                <a:cubicBezTo>
                  <a:pt x="537" y="190"/>
                  <a:pt x="424" y="46"/>
                  <a:pt x="432" y="23"/>
                </a:cubicBezTo>
                <a:cubicBezTo>
                  <a:pt x="440" y="0"/>
                  <a:pt x="504" y="34"/>
                  <a:pt x="568" y="69"/>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sp>
        <p:nvSpPr>
          <p:cNvPr id="25" name="Line 7"/>
          <p:cNvSpPr>
            <a:spLocks noChangeShapeType="1"/>
          </p:cNvSpPr>
          <p:nvPr/>
        </p:nvSpPr>
        <p:spPr bwMode="auto">
          <a:xfrm flipV="1">
            <a:off x="5539855" y="1588730"/>
            <a:ext cx="455612" cy="406400"/>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sp>
        <p:nvSpPr>
          <p:cNvPr id="26" name="Line 8"/>
          <p:cNvSpPr>
            <a:spLocks noChangeShapeType="1"/>
          </p:cNvSpPr>
          <p:nvPr/>
        </p:nvSpPr>
        <p:spPr bwMode="auto">
          <a:xfrm flipH="1" flipV="1">
            <a:off x="6781662" y="1602970"/>
            <a:ext cx="455612" cy="404812"/>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a:solidFill>
                <a:srgbClr val="000000"/>
              </a:solidFill>
            </a:endParaRPr>
          </a:p>
        </p:txBody>
      </p:sp>
      <p:sp>
        <p:nvSpPr>
          <p:cNvPr id="27" name="Text Box 9"/>
          <p:cNvSpPr txBox="1">
            <a:spLocks noChangeArrowheads="1"/>
          </p:cNvSpPr>
          <p:nvPr/>
        </p:nvSpPr>
        <p:spPr bwMode="auto">
          <a:xfrm>
            <a:off x="5152317" y="1876762"/>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GB" altLang="zh-CN" sz="2000" b="1" dirty="0" smtClean="0">
                <a:solidFill>
                  <a:srgbClr val="0000FF"/>
                </a:solidFill>
                <a:ea typeface="宋体" charset="-122"/>
              </a:rPr>
              <a:t>p </a:t>
            </a:r>
            <a:endParaRPr lang="en-GB" altLang="zh-CN" sz="2000" b="1" baseline="30000" dirty="0" smtClean="0">
              <a:solidFill>
                <a:srgbClr val="0000FF"/>
              </a:solidFill>
              <a:ea typeface="宋体" charset="-122"/>
            </a:endParaRPr>
          </a:p>
        </p:txBody>
      </p:sp>
      <p:sp>
        <p:nvSpPr>
          <p:cNvPr id="32" name="Line 8"/>
          <p:cNvSpPr>
            <a:spLocks noChangeShapeType="1"/>
          </p:cNvSpPr>
          <p:nvPr/>
        </p:nvSpPr>
        <p:spPr bwMode="auto">
          <a:xfrm flipV="1">
            <a:off x="6781662" y="1247418"/>
            <a:ext cx="431800" cy="341312"/>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a:solidFill>
                <a:srgbClr val="000000"/>
              </a:solidFill>
            </a:endParaRPr>
          </a:p>
        </p:txBody>
      </p:sp>
      <p:sp>
        <p:nvSpPr>
          <p:cNvPr id="33" name="Line 9"/>
          <p:cNvSpPr>
            <a:spLocks noChangeShapeType="1"/>
          </p:cNvSpPr>
          <p:nvPr/>
        </p:nvSpPr>
        <p:spPr bwMode="auto">
          <a:xfrm>
            <a:off x="5983993" y="1588730"/>
            <a:ext cx="804751" cy="4762"/>
          </a:xfrm>
          <a:prstGeom prst="line">
            <a:avLst/>
          </a:prstGeom>
          <a:noFill/>
          <a:ln w="762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sp>
        <p:nvSpPr>
          <p:cNvPr id="37" name="Text Box 14"/>
          <p:cNvSpPr txBox="1">
            <a:spLocks noChangeArrowheads="1"/>
          </p:cNvSpPr>
          <p:nvPr/>
        </p:nvSpPr>
        <p:spPr bwMode="auto">
          <a:xfrm>
            <a:off x="6077843" y="1588730"/>
            <a:ext cx="5668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2400" b="1" dirty="0" smtClean="0">
                <a:solidFill>
                  <a:srgbClr val="006600"/>
                </a:solidFill>
                <a:latin typeface="Calibri" pitchFamily="34" charset="0"/>
                <a:ea typeface="宋体" charset="-122"/>
              </a:rPr>
              <a:t>P</a:t>
            </a:r>
            <a:r>
              <a:rPr lang="en-US" altLang="zh-CN" sz="2400" b="1" baseline="-25000" dirty="0" smtClean="0">
                <a:solidFill>
                  <a:srgbClr val="006600"/>
                </a:solidFill>
                <a:latin typeface="Calibri" pitchFamily="34" charset="0"/>
                <a:ea typeface="宋体" charset="-122"/>
              </a:rPr>
              <a:t>c</a:t>
            </a:r>
            <a:r>
              <a:rPr lang="en-US" altLang="zh-CN" sz="2400" b="1" dirty="0" smtClean="0">
                <a:solidFill>
                  <a:srgbClr val="006600"/>
                </a:solidFill>
                <a:latin typeface="Calibri" pitchFamily="34" charset="0"/>
                <a:ea typeface="宋体" charset="-122"/>
              </a:rPr>
              <a:t>  </a:t>
            </a:r>
          </a:p>
        </p:txBody>
      </p:sp>
      <p:sp>
        <p:nvSpPr>
          <p:cNvPr id="40" name="Line 9"/>
          <p:cNvSpPr>
            <a:spLocks noChangeShapeType="1"/>
          </p:cNvSpPr>
          <p:nvPr/>
        </p:nvSpPr>
        <p:spPr bwMode="auto">
          <a:xfrm flipV="1">
            <a:off x="4183825" y="3069183"/>
            <a:ext cx="745405" cy="2381"/>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sp>
        <p:nvSpPr>
          <p:cNvPr id="41" name="Oval 10"/>
          <p:cNvSpPr>
            <a:spLocks noChangeArrowheads="1"/>
          </p:cNvSpPr>
          <p:nvPr/>
        </p:nvSpPr>
        <p:spPr bwMode="auto">
          <a:xfrm>
            <a:off x="4859585" y="2984321"/>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zh-CN" altLang="en-US" sz="1800" b="1" smtClean="0">
              <a:solidFill>
                <a:srgbClr val="000000"/>
              </a:solidFill>
              <a:ea typeface="宋体" charset="-122"/>
            </a:endParaRPr>
          </a:p>
        </p:txBody>
      </p:sp>
      <p:sp>
        <p:nvSpPr>
          <p:cNvPr id="42" name="Freeform 3"/>
          <p:cNvSpPr>
            <a:spLocks/>
          </p:cNvSpPr>
          <p:nvPr/>
        </p:nvSpPr>
        <p:spPr bwMode="auto">
          <a:xfrm rot="2419281">
            <a:off x="5008390" y="2888020"/>
            <a:ext cx="396875" cy="385762"/>
          </a:xfrm>
          <a:custGeom>
            <a:avLst/>
            <a:gdLst>
              <a:gd name="T0" fmla="*/ 2147483647 w 568"/>
              <a:gd name="T1" fmla="*/ 2147483647 h 522"/>
              <a:gd name="T2" fmla="*/ 2147483647 w 568"/>
              <a:gd name="T3" fmla="*/ 2147483647 h 522"/>
              <a:gd name="T4" fmla="*/ 2147483647 w 568"/>
              <a:gd name="T5" fmla="*/ 2147483647 h 522"/>
              <a:gd name="T6" fmla="*/ 2147483647 w 568"/>
              <a:gd name="T7" fmla="*/ 2147483647 h 522"/>
              <a:gd name="T8" fmla="*/ 2147483647 w 568"/>
              <a:gd name="T9" fmla="*/ 2147483647 h 522"/>
              <a:gd name="T10" fmla="*/ 2147483647 w 568"/>
              <a:gd name="T11" fmla="*/ 2147483647 h 522"/>
              <a:gd name="T12" fmla="*/ 2147483647 w 568"/>
              <a:gd name="T13" fmla="*/ 2147483647 h 522"/>
              <a:gd name="T14" fmla="*/ 2147483647 w 568"/>
              <a:gd name="T15" fmla="*/ 2147483647 h 522"/>
              <a:gd name="T16" fmla="*/ 2147483647 w 568"/>
              <a:gd name="T17" fmla="*/ 2147483647 h 522"/>
              <a:gd name="T18" fmla="*/ 2147483647 w 568"/>
              <a:gd name="T19" fmla="*/ 2147483647 h 522"/>
              <a:gd name="T20" fmla="*/ 2147483647 w 568"/>
              <a:gd name="T21" fmla="*/ 2147483647 h 5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8" h="522">
                <a:moveTo>
                  <a:pt x="69" y="522"/>
                </a:moveTo>
                <a:cubicBezTo>
                  <a:pt x="34" y="457"/>
                  <a:pt x="0" y="393"/>
                  <a:pt x="23" y="386"/>
                </a:cubicBezTo>
                <a:cubicBezTo>
                  <a:pt x="46" y="379"/>
                  <a:pt x="182" y="492"/>
                  <a:pt x="205" y="477"/>
                </a:cubicBezTo>
                <a:cubicBezTo>
                  <a:pt x="228" y="462"/>
                  <a:pt x="136" y="311"/>
                  <a:pt x="159" y="296"/>
                </a:cubicBezTo>
                <a:cubicBezTo>
                  <a:pt x="182" y="281"/>
                  <a:pt x="326" y="401"/>
                  <a:pt x="341" y="386"/>
                </a:cubicBezTo>
                <a:cubicBezTo>
                  <a:pt x="356" y="371"/>
                  <a:pt x="235" y="220"/>
                  <a:pt x="250" y="205"/>
                </a:cubicBezTo>
                <a:cubicBezTo>
                  <a:pt x="265" y="190"/>
                  <a:pt x="417" y="311"/>
                  <a:pt x="432" y="296"/>
                </a:cubicBezTo>
                <a:cubicBezTo>
                  <a:pt x="447" y="281"/>
                  <a:pt x="326" y="129"/>
                  <a:pt x="341" y="114"/>
                </a:cubicBezTo>
                <a:cubicBezTo>
                  <a:pt x="356" y="99"/>
                  <a:pt x="507" y="220"/>
                  <a:pt x="522" y="205"/>
                </a:cubicBezTo>
                <a:cubicBezTo>
                  <a:pt x="537" y="190"/>
                  <a:pt x="424" y="46"/>
                  <a:pt x="432" y="23"/>
                </a:cubicBezTo>
                <a:cubicBezTo>
                  <a:pt x="440" y="0"/>
                  <a:pt x="504" y="34"/>
                  <a:pt x="568" y="69"/>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sp>
        <p:nvSpPr>
          <p:cNvPr id="43" name="Text Box 13"/>
          <p:cNvSpPr txBox="1">
            <a:spLocks noChangeArrowheads="1"/>
          </p:cNvSpPr>
          <p:nvPr/>
        </p:nvSpPr>
        <p:spPr bwMode="auto">
          <a:xfrm>
            <a:off x="4152057" y="2627065"/>
            <a:ext cx="6635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1800" b="1" dirty="0" smtClean="0">
                <a:solidFill>
                  <a:srgbClr val="FF0000"/>
                </a:solidFill>
                <a:ea typeface="宋体" charset="-122"/>
                <a:sym typeface="Symbol" pitchFamily="18" charset="2"/>
              </a:rPr>
              <a:t>J/  </a:t>
            </a:r>
          </a:p>
        </p:txBody>
      </p:sp>
      <p:sp>
        <p:nvSpPr>
          <p:cNvPr id="44" name="Line 9"/>
          <p:cNvSpPr>
            <a:spLocks noChangeShapeType="1"/>
          </p:cNvSpPr>
          <p:nvPr/>
        </p:nvSpPr>
        <p:spPr bwMode="auto">
          <a:xfrm>
            <a:off x="5693122" y="1300698"/>
            <a:ext cx="290872" cy="288032"/>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sp>
        <p:nvSpPr>
          <p:cNvPr id="45" name="Oval 10"/>
          <p:cNvSpPr>
            <a:spLocks noChangeArrowheads="1"/>
          </p:cNvSpPr>
          <p:nvPr/>
        </p:nvSpPr>
        <p:spPr bwMode="auto">
          <a:xfrm>
            <a:off x="5620890" y="1223116"/>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zh-CN" altLang="en-US" sz="1800" b="1" smtClean="0">
              <a:solidFill>
                <a:srgbClr val="000000"/>
              </a:solidFill>
              <a:ea typeface="宋体" charset="-122"/>
            </a:endParaRPr>
          </a:p>
        </p:txBody>
      </p:sp>
      <p:sp>
        <p:nvSpPr>
          <p:cNvPr id="46" name="Text Box 13"/>
          <p:cNvSpPr txBox="1">
            <a:spLocks noChangeArrowheads="1"/>
          </p:cNvSpPr>
          <p:nvPr/>
        </p:nvSpPr>
        <p:spPr bwMode="auto">
          <a:xfrm>
            <a:off x="7220793" y="978941"/>
            <a:ext cx="6635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1800" b="1" dirty="0" smtClean="0">
                <a:solidFill>
                  <a:srgbClr val="FF0000"/>
                </a:solidFill>
                <a:ea typeface="宋体" charset="-122"/>
                <a:sym typeface="Symbol" pitchFamily="18" charset="2"/>
              </a:rPr>
              <a:t>J/  </a:t>
            </a:r>
          </a:p>
        </p:txBody>
      </p:sp>
      <p:sp>
        <p:nvSpPr>
          <p:cNvPr id="47" name="Text Box 13"/>
          <p:cNvSpPr txBox="1">
            <a:spLocks noChangeArrowheads="1"/>
          </p:cNvSpPr>
          <p:nvPr/>
        </p:nvSpPr>
        <p:spPr bwMode="auto">
          <a:xfrm>
            <a:off x="5204569" y="1340768"/>
            <a:ext cx="6635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1800" b="1" dirty="0" smtClean="0">
                <a:solidFill>
                  <a:srgbClr val="FF0000"/>
                </a:solidFill>
                <a:ea typeface="宋体" charset="-122"/>
                <a:sym typeface="Symbol" pitchFamily="18" charset="2"/>
              </a:rPr>
              <a:t>J/  </a:t>
            </a:r>
          </a:p>
        </p:txBody>
      </p:sp>
      <p:sp>
        <p:nvSpPr>
          <p:cNvPr id="23" name="TextBox 22"/>
          <p:cNvSpPr txBox="1"/>
          <p:nvPr/>
        </p:nvSpPr>
        <p:spPr>
          <a:xfrm>
            <a:off x="5060553" y="695017"/>
            <a:ext cx="396262" cy="461665"/>
          </a:xfrm>
          <a:prstGeom prst="rect">
            <a:avLst/>
          </a:prstGeom>
          <a:noFill/>
        </p:spPr>
        <p:txBody>
          <a:bodyPr wrap="none" rtlCol="0">
            <a:spAutoFit/>
          </a:bodyPr>
          <a:lstStyle/>
          <a:p>
            <a:r>
              <a:rPr lang="zh-CN" altLang="en-US" sz="2400" b="1" dirty="0" smtClean="0">
                <a:solidFill>
                  <a:srgbClr val="FF0000"/>
                </a:solidFill>
                <a:sym typeface="Symbol"/>
              </a:rPr>
              <a:t> </a:t>
            </a:r>
            <a:endParaRPr lang="zh-CN" altLang="en-US" sz="2400" b="1" dirty="0">
              <a:solidFill>
                <a:srgbClr val="FF0000"/>
              </a:solidFill>
            </a:endParaRPr>
          </a:p>
        </p:txBody>
      </p:sp>
      <p:sp>
        <p:nvSpPr>
          <p:cNvPr id="49" name="Text Box 9"/>
          <p:cNvSpPr txBox="1">
            <a:spLocks noChangeArrowheads="1"/>
          </p:cNvSpPr>
          <p:nvPr/>
        </p:nvSpPr>
        <p:spPr bwMode="auto">
          <a:xfrm>
            <a:off x="7292801" y="1876762"/>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GB" altLang="zh-CN" sz="2000" b="1" dirty="0" smtClean="0">
                <a:solidFill>
                  <a:srgbClr val="0000FF"/>
                </a:solidFill>
                <a:ea typeface="宋体" charset="-122"/>
              </a:rPr>
              <a:t>p </a:t>
            </a:r>
            <a:endParaRPr lang="en-GB" altLang="zh-CN" sz="2000" b="1" baseline="30000" dirty="0" smtClean="0">
              <a:solidFill>
                <a:srgbClr val="0000FF"/>
              </a:solidFill>
              <a:ea typeface="宋体" charset="-122"/>
            </a:endParaRPr>
          </a:p>
        </p:txBody>
      </p:sp>
      <p:sp>
        <p:nvSpPr>
          <p:cNvPr id="50" name="Freeform 3"/>
          <p:cNvSpPr>
            <a:spLocks/>
          </p:cNvSpPr>
          <p:nvPr/>
        </p:nvSpPr>
        <p:spPr bwMode="auto">
          <a:xfrm rot="5152735">
            <a:off x="1453541" y="1068541"/>
            <a:ext cx="560649" cy="549119"/>
          </a:xfrm>
          <a:custGeom>
            <a:avLst/>
            <a:gdLst>
              <a:gd name="T0" fmla="*/ 2147483647 w 568"/>
              <a:gd name="T1" fmla="*/ 2147483647 h 522"/>
              <a:gd name="T2" fmla="*/ 2147483647 w 568"/>
              <a:gd name="T3" fmla="*/ 2147483647 h 522"/>
              <a:gd name="T4" fmla="*/ 2147483647 w 568"/>
              <a:gd name="T5" fmla="*/ 2147483647 h 522"/>
              <a:gd name="T6" fmla="*/ 2147483647 w 568"/>
              <a:gd name="T7" fmla="*/ 2147483647 h 522"/>
              <a:gd name="T8" fmla="*/ 2147483647 w 568"/>
              <a:gd name="T9" fmla="*/ 2147483647 h 522"/>
              <a:gd name="T10" fmla="*/ 2147483647 w 568"/>
              <a:gd name="T11" fmla="*/ 2147483647 h 522"/>
              <a:gd name="T12" fmla="*/ 2147483647 w 568"/>
              <a:gd name="T13" fmla="*/ 2147483647 h 522"/>
              <a:gd name="T14" fmla="*/ 2147483647 w 568"/>
              <a:gd name="T15" fmla="*/ 2147483647 h 522"/>
              <a:gd name="T16" fmla="*/ 2147483647 w 568"/>
              <a:gd name="T17" fmla="*/ 2147483647 h 522"/>
              <a:gd name="T18" fmla="*/ 2147483647 w 568"/>
              <a:gd name="T19" fmla="*/ 2147483647 h 522"/>
              <a:gd name="T20" fmla="*/ 2147483647 w 568"/>
              <a:gd name="T21" fmla="*/ 2147483647 h 5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8" h="522">
                <a:moveTo>
                  <a:pt x="69" y="522"/>
                </a:moveTo>
                <a:cubicBezTo>
                  <a:pt x="34" y="457"/>
                  <a:pt x="0" y="393"/>
                  <a:pt x="23" y="386"/>
                </a:cubicBezTo>
                <a:cubicBezTo>
                  <a:pt x="46" y="379"/>
                  <a:pt x="182" y="492"/>
                  <a:pt x="205" y="477"/>
                </a:cubicBezTo>
                <a:cubicBezTo>
                  <a:pt x="228" y="462"/>
                  <a:pt x="136" y="311"/>
                  <a:pt x="159" y="296"/>
                </a:cubicBezTo>
                <a:cubicBezTo>
                  <a:pt x="182" y="281"/>
                  <a:pt x="326" y="401"/>
                  <a:pt x="341" y="386"/>
                </a:cubicBezTo>
                <a:cubicBezTo>
                  <a:pt x="356" y="371"/>
                  <a:pt x="235" y="220"/>
                  <a:pt x="250" y="205"/>
                </a:cubicBezTo>
                <a:cubicBezTo>
                  <a:pt x="265" y="190"/>
                  <a:pt x="417" y="311"/>
                  <a:pt x="432" y="296"/>
                </a:cubicBezTo>
                <a:cubicBezTo>
                  <a:pt x="447" y="281"/>
                  <a:pt x="326" y="129"/>
                  <a:pt x="341" y="114"/>
                </a:cubicBezTo>
                <a:cubicBezTo>
                  <a:pt x="356" y="99"/>
                  <a:pt x="507" y="220"/>
                  <a:pt x="522" y="205"/>
                </a:cubicBezTo>
                <a:cubicBezTo>
                  <a:pt x="537" y="190"/>
                  <a:pt x="424" y="46"/>
                  <a:pt x="432" y="23"/>
                </a:cubicBezTo>
                <a:cubicBezTo>
                  <a:pt x="440" y="0"/>
                  <a:pt x="504" y="34"/>
                  <a:pt x="568" y="69"/>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sp>
        <p:nvSpPr>
          <p:cNvPr id="51" name="Line 7"/>
          <p:cNvSpPr>
            <a:spLocks noChangeShapeType="1"/>
          </p:cNvSpPr>
          <p:nvPr/>
        </p:nvSpPr>
        <p:spPr bwMode="auto">
          <a:xfrm flipV="1">
            <a:off x="1522910" y="1586409"/>
            <a:ext cx="455612" cy="406400"/>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sp>
        <p:nvSpPr>
          <p:cNvPr id="52" name="Line 8"/>
          <p:cNvSpPr>
            <a:spLocks noChangeShapeType="1"/>
          </p:cNvSpPr>
          <p:nvPr/>
        </p:nvSpPr>
        <p:spPr bwMode="auto">
          <a:xfrm flipH="1" flipV="1">
            <a:off x="2764717" y="1600649"/>
            <a:ext cx="455612" cy="404812"/>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a:solidFill>
                <a:srgbClr val="000000"/>
              </a:solidFill>
            </a:endParaRPr>
          </a:p>
        </p:txBody>
      </p:sp>
      <p:sp>
        <p:nvSpPr>
          <p:cNvPr id="53" name="Text Box 9"/>
          <p:cNvSpPr txBox="1">
            <a:spLocks noChangeArrowheads="1"/>
          </p:cNvSpPr>
          <p:nvPr/>
        </p:nvSpPr>
        <p:spPr bwMode="auto">
          <a:xfrm>
            <a:off x="1135372" y="1874441"/>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GB" altLang="zh-CN" sz="2000" b="1" dirty="0" smtClean="0">
                <a:solidFill>
                  <a:srgbClr val="0000FF"/>
                </a:solidFill>
                <a:ea typeface="宋体" charset="-122"/>
              </a:rPr>
              <a:t>p </a:t>
            </a:r>
            <a:endParaRPr lang="en-GB" altLang="zh-CN" sz="2000" b="1" baseline="30000" dirty="0" smtClean="0">
              <a:solidFill>
                <a:srgbClr val="0000FF"/>
              </a:solidFill>
              <a:ea typeface="宋体" charset="-122"/>
            </a:endParaRPr>
          </a:p>
        </p:txBody>
      </p:sp>
      <p:sp>
        <p:nvSpPr>
          <p:cNvPr id="54" name="Line 8"/>
          <p:cNvSpPr>
            <a:spLocks noChangeShapeType="1"/>
          </p:cNvSpPr>
          <p:nvPr/>
        </p:nvSpPr>
        <p:spPr bwMode="auto">
          <a:xfrm flipV="1">
            <a:off x="2764717" y="1245097"/>
            <a:ext cx="431800" cy="341312"/>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a:solidFill>
                <a:srgbClr val="000000"/>
              </a:solidFill>
            </a:endParaRPr>
          </a:p>
        </p:txBody>
      </p:sp>
      <p:sp>
        <p:nvSpPr>
          <p:cNvPr id="55" name="Line 9"/>
          <p:cNvSpPr>
            <a:spLocks noChangeShapeType="1"/>
          </p:cNvSpPr>
          <p:nvPr/>
        </p:nvSpPr>
        <p:spPr bwMode="auto">
          <a:xfrm>
            <a:off x="1967048" y="1586409"/>
            <a:ext cx="804751" cy="4762"/>
          </a:xfrm>
          <a:prstGeom prst="line">
            <a:avLst/>
          </a:prstGeom>
          <a:noFill/>
          <a:ln w="762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b="1" smtClean="0">
              <a:solidFill>
                <a:srgbClr val="000000"/>
              </a:solidFill>
            </a:endParaRPr>
          </a:p>
        </p:txBody>
      </p:sp>
      <p:sp>
        <p:nvSpPr>
          <p:cNvPr id="56" name="Text Box 14"/>
          <p:cNvSpPr txBox="1">
            <a:spLocks noChangeArrowheads="1"/>
          </p:cNvSpPr>
          <p:nvPr/>
        </p:nvSpPr>
        <p:spPr bwMode="auto">
          <a:xfrm>
            <a:off x="2060898" y="1586409"/>
            <a:ext cx="5668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2400" b="1" dirty="0" smtClean="0">
                <a:solidFill>
                  <a:srgbClr val="006600"/>
                </a:solidFill>
                <a:latin typeface="Calibri" pitchFamily="34" charset="0"/>
                <a:ea typeface="宋体" charset="-122"/>
              </a:rPr>
              <a:t>P</a:t>
            </a:r>
            <a:r>
              <a:rPr lang="en-US" altLang="zh-CN" sz="2400" b="1" baseline="-25000" dirty="0" smtClean="0">
                <a:solidFill>
                  <a:srgbClr val="006600"/>
                </a:solidFill>
                <a:latin typeface="Calibri" pitchFamily="34" charset="0"/>
                <a:ea typeface="宋体" charset="-122"/>
              </a:rPr>
              <a:t>c</a:t>
            </a:r>
            <a:r>
              <a:rPr lang="en-US" altLang="zh-CN" sz="2400" b="1" dirty="0" smtClean="0">
                <a:solidFill>
                  <a:srgbClr val="006600"/>
                </a:solidFill>
                <a:latin typeface="Calibri" pitchFamily="34" charset="0"/>
                <a:ea typeface="宋体" charset="-122"/>
              </a:rPr>
              <a:t>  </a:t>
            </a:r>
          </a:p>
        </p:txBody>
      </p:sp>
      <p:sp>
        <p:nvSpPr>
          <p:cNvPr id="59" name="Text Box 13"/>
          <p:cNvSpPr txBox="1">
            <a:spLocks noChangeArrowheads="1"/>
          </p:cNvSpPr>
          <p:nvPr/>
        </p:nvSpPr>
        <p:spPr bwMode="auto">
          <a:xfrm>
            <a:off x="3203848" y="976620"/>
            <a:ext cx="6635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1800" b="1" dirty="0" smtClean="0">
                <a:solidFill>
                  <a:srgbClr val="FF0000"/>
                </a:solidFill>
                <a:ea typeface="宋体" charset="-122"/>
                <a:sym typeface="Symbol" pitchFamily="18" charset="2"/>
              </a:rPr>
              <a:t>J/  </a:t>
            </a:r>
          </a:p>
        </p:txBody>
      </p:sp>
      <p:sp>
        <p:nvSpPr>
          <p:cNvPr id="61" name="TextBox 60"/>
          <p:cNvSpPr txBox="1"/>
          <p:nvPr/>
        </p:nvSpPr>
        <p:spPr>
          <a:xfrm>
            <a:off x="1116277" y="781293"/>
            <a:ext cx="396262" cy="461665"/>
          </a:xfrm>
          <a:prstGeom prst="rect">
            <a:avLst/>
          </a:prstGeom>
          <a:noFill/>
        </p:spPr>
        <p:txBody>
          <a:bodyPr wrap="none" rtlCol="0">
            <a:spAutoFit/>
          </a:bodyPr>
          <a:lstStyle/>
          <a:p>
            <a:r>
              <a:rPr lang="zh-CN" altLang="en-US" sz="2400" b="1" dirty="0" smtClean="0">
                <a:solidFill>
                  <a:srgbClr val="FF0000"/>
                </a:solidFill>
                <a:sym typeface="Symbol"/>
              </a:rPr>
              <a:t> </a:t>
            </a:r>
            <a:endParaRPr lang="zh-CN" altLang="en-US" sz="2400" b="1" dirty="0">
              <a:solidFill>
                <a:srgbClr val="FF0000"/>
              </a:solidFill>
            </a:endParaRPr>
          </a:p>
        </p:txBody>
      </p:sp>
      <p:sp>
        <p:nvSpPr>
          <p:cNvPr id="62" name="Text Box 9"/>
          <p:cNvSpPr txBox="1">
            <a:spLocks noChangeArrowheads="1"/>
          </p:cNvSpPr>
          <p:nvPr/>
        </p:nvSpPr>
        <p:spPr bwMode="auto">
          <a:xfrm>
            <a:off x="3275856" y="1874441"/>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GB" altLang="zh-CN" sz="2000" b="1" dirty="0" smtClean="0">
                <a:solidFill>
                  <a:srgbClr val="0000FF"/>
                </a:solidFill>
                <a:ea typeface="宋体" charset="-122"/>
              </a:rPr>
              <a:t>p </a:t>
            </a:r>
            <a:endParaRPr lang="en-GB" altLang="zh-CN" sz="2000" b="1" baseline="30000" dirty="0" smtClean="0">
              <a:solidFill>
                <a:srgbClr val="0000FF"/>
              </a:solidFill>
              <a:ea typeface="宋体" charset="-122"/>
            </a:endParaRPr>
          </a:p>
        </p:txBody>
      </p:sp>
      <p:sp>
        <p:nvSpPr>
          <p:cNvPr id="48" name="右箭头 47"/>
          <p:cNvSpPr/>
          <p:nvPr/>
        </p:nvSpPr>
        <p:spPr bwMode="auto">
          <a:xfrm>
            <a:off x="4080049" y="1355897"/>
            <a:ext cx="563959" cy="43371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b="1" smtClean="0">
              <a:solidFill>
                <a:srgbClr val="000000"/>
              </a:solidFill>
            </a:endParaRPr>
          </a:p>
        </p:txBody>
      </p:sp>
      <p:sp>
        <p:nvSpPr>
          <p:cNvPr id="63" name="TextBox 62"/>
          <p:cNvSpPr txBox="1"/>
          <p:nvPr/>
        </p:nvSpPr>
        <p:spPr>
          <a:xfrm>
            <a:off x="971600" y="116632"/>
            <a:ext cx="3501728" cy="461665"/>
          </a:xfrm>
          <a:prstGeom prst="rect">
            <a:avLst/>
          </a:prstGeom>
          <a:noFill/>
        </p:spPr>
        <p:txBody>
          <a:bodyPr wrap="none" rtlCol="0">
            <a:spAutoFit/>
          </a:bodyPr>
          <a:lstStyle/>
          <a:p>
            <a:r>
              <a:rPr lang="en-US" altLang="zh-CN" sz="2400" b="1" dirty="0" smtClean="0">
                <a:solidFill>
                  <a:srgbClr val="0000CC"/>
                </a:solidFill>
                <a:latin typeface="Calibri" panose="020F0502020204030204" pitchFamily="34" charset="0"/>
              </a:rPr>
              <a:t>Vector meson dominance </a:t>
            </a:r>
            <a:endParaRPr lang="zh-CN" altLang="en-US" sz="2400" b="1" dirty="0">
              <a:solidFill>
                <a:srgbClr val="0000CC"/>
              </a:solidFill>
              <a:latin typeface="Calibri" panose="020F0502020204030204" pitchFamily="34" charset="0"/>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5" y="3645024"/>
            <a:ext cx="4004349" cy="864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3" name="TextBox 13312"/>
          <p:cNvSpPr txBox="1"/>
          <p:nvPr/>
        </p:nvSpPr>
        <p:spPr>
          <a:xfrm>
            <a:off x="1835696" y="1052736"/>
            <a:ext cx="538930" cy="369332"/>
          </a:xfrm>
          <a:prstGeom prst="rect">
            <a:avLst/>
          </a:prstGeom>
          <a:noFill/>
          <a:ln>
            <a:solidFill>
              <a:srgbClr val="0000CC"/>
            </a:solidFill>
          </a:ln>
        </p:spPr>
        <p:txBody>
          <a:bodyPr wrap="none" rtlCol="0">
            <a:spAutoFit/>
          </a:bodyPr>
          <a:lstStyle/>
          <a:p>
            <a:r>
              <a:rPr lang="en-US" altLang="zh-CN" b="1" dirty="0" smtClean="0">
                <a:solidFill>
                  <a:srgbClr val="000000"/>
                </a:solidFill>
              </a:rPr>
              <a:t>e</a:t>
            </a:r>
            <a:r>
              <a:rPr lang="en-US" altLang="zh-CN" b="1" i="1" dirty="0" smtClean="0">
                <a:solidFill>
                  <a:srgbClr val="000000"/>
                </a:solidFill>
              </a:rPr>
              <a:t>h</a:t>
            </a:r>
            <a:r>
              <a:rPr lang="en-US" altLang="zh-CN" b="1" baseline="-25000" dirty="0" smtClean="0">
                <a:solidFill>
                  <a:srgbClr val="000000"/>
                </a:solidFill>
              </a:rPr>
              <a:t>1</a:t>
            </a:r>
            <a:endParaRPr lang="zh-CN" altLang="en-US" b="1" baseline="-25000" dirty="0">
              <a:solidFill>
                <a:srgbClr val="000000"/>
              </a:solidFill>
            </a:endParaRPr>
          </a:p>
        </p:txBody>
      </p:sp>
      <p:sp>
        <p:nvSpPr>
          <p:cNvPr id="68" name="TextBox 67"/>
          <p:cNvSpPr txBox="1"/>
          <p:nvPr/>
        </p:nvSpPr>
        <p:spPr>
          <a:xfrm>
            <a:off x="5940152" y="1115452"/>
            <a:ext cx="410690" cy="369332"/>
          </a:xfrm>
          <a:prstGeom prst="rect">
            <a:avLst/>
          </a:prstGeom>
          <a:noFill/>
          <a:ln>
            <a:solidFill>
              <a:srgbClr val="0000CC"/>
            </a:solidFill>
          </a:ln>
        </p:spPr>
        <p:txBody>
          <a:bodyPr wrap="none" rtlCol="0">
            <a:spAutoFit/>
          </a:bodyPr>
          <a:lstStyle/>
          <a:p>
            <a:r>
              <a:rPr lang="en-US" altLang="zh-CN" b="1" i="1" dirty="0" smtClean="0">
                <a:solidFill>
                  <a:srgbClr val="000000"/>
                </a:solidFill>
              </a:rPr>
              <a:t>g</a:t>
            </a:r>
            <a:r>
              <a:rPr lang="en-US" altLang="zh-CN" b="1" baseline="-25000" dirty="0" smtClean="0">
                <a:solidFill>
                  <a:srgbClr val="000000"/>
                </a:solidFill>
              </a:rPr>
              <a:t>1</a:t>
            </a:r>
            <a:endParaRPr lang="zh-CN" altLang="en-US" b="1" baseline="-25000" dirty="0">
              <a:solidFill>
                <a:srgbClr val="000000"/>
              </a:solidFill>
            </a:endParaRPr>
          </a:p>
        </p:txBody>
      </p:sp>
      <p:sp>
        <p:nvSpPr>
          <p:cNvPr id="13316" name="TextBox 13315"/>
          <p:cNvSpPr txBox="1"/>
          <p:nvPr/>
        </p:nvSpPr>
        <p:spPr>
          <a:xfrm>
            <a:off x="755576" y="4582869"/>
            <a:ext cx="8136904" cy="646331"/>
          </a:xfrm>
          <a:prstGeom prst="rect">
            <a:avLst/>
          </a:prstGeom>
          <a:noFill/>
        </p:spPr>
        <p:txBody>
          <a:bodyPr wrap="square" rtlCol="0">
            <a:spAutoFit/>
          </a:bodyPr>
          <a:lstStyle/>
          <a:p>
            <a:r>
              <a:rPr lang="en-US" altLang="zh-CN" b="1" dirty="0" smtClean="0">
                <a:solidFill>
                  <a:srgbClr val="0000CC"/>
                </a:solidFill>
              </a:rPr>
              <a:t>By assuming that the J/</a:t>
            </a:r>
            <a:r>
              <a:rPr lang="en-US" altLang="zh-CN" b="1" dirty="0" smtClean="0">
                <a:solidFill>
                  <a:srgbClr val="0000CC"/>
                </a:solidFill>
                <a:sym typeface="Symbol"/>
              </a:rPr>
              <a:t> p saturate the decay widths of the Pc states, we have </a:t>
            </a:r>
            <a:endParaRPr lang="zh-CN" altLang="en-US" b="1" dirty="0">
              <a:solidFill>
                <a:srgbClr val="0000CC"/>
              </a:solidFill>
            </a:endParaRPr>
          </a:p>
        </p:txBody>
      </p:sp>
      <p:pic>
        <p:nvPicPr>
          <p:cNvPr id="133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0396" y="5085184"/>
            <a:ext cx="529590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6964" y="5857495"/>
            <a:ext cx="2611260" cy="739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 name="TextBox 71"/>
          <p:cNvSpPr txBox="1"/>
          <p:nvPr/>
        </p:nvSpPr>
        <p:spPr>
          <a:xfrm>
            <a:off x="755576" y="5775823"/>
            <a:ext cx="3324473" cy="369332"/>
          </a:xfrm>
          <a:prstGeom prst="rect">
            <a:avLst/>
          </a:prstGeom>
          <a:noFill/>
        </p:spPr>
        <p:txBody>
          <a:bodyPr wrap="square" rtlCol="0">
            <a:spAutoFit/>
          </a:bodyPr>
          <a:lstStyle/>
          <a:p>
            <a:r>
              <a:rPr lang="en-US" altLang="zh-CN" b="1" dirty="0" smtClean="0">
                <a:solidFill>
                  <a:srgbClr val="0000CC"/>
                </a:solidFill>
              </a:rPr>
              <a:t>A form factor is included: </a:t>
            </a:r>
            <a:endParaRPr lang="zh-CN" altLang="en-US" b="1" dirty="0">
              <a:solidFill>
                <a:srgbClr val="0000CC"/>
              </a:solidFill>
            </a:endParaRPr>
          </a:p>
        </p:txBody>
      </p:sp>
    </p:spTree>
    <p:extLst>
      <p:ext uri="{BB962C8B-B14F-4D97-AF65-F5344CB8AC3E}">
        <p14:creationId xmlns:p14="http://schemas.microsoft.com/office/powerpoint/2010/main" val="29157993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92A42FD3-5501-4466-B0EF-C693BF37ED6B}" type="slidenum">
              <a:rPr lang="zh-CN" altLang="en-GB" smtClean="0"/>
              <a:pPr>
                <a:defRPr/>
              </a:pPr>
              <a:t>47</a:t>
            </a:fld>
            <a:endParaRPr lang="en-GB" altLang="zh-CN"/>
          </a:p>
        </p:txBody>
      </p:sp>
      <p:sp>
        <p:nvSpPr>
          <p:cNvPr id="3" name="TextBox 2"/>
          <p:cNvSpPr txBox="1"/>
          <p:nvPr/>
        </p:nvSpPr>
        <p:spPr>
          <a:xfrm>
            <a:off x="899592" y="116632"/>
            <a:ext cx="4076180" cy="461665"/>
          </a:xfrm>
          <a:prstGeom prst="rect">
            <a:avLst/>
          </a:prstGeom>
          <a:noFill/>
          <a:ln>
            <a:solidFill>
              <a:srgbClr val="0000CC"/>
            </a:solidFill>
          </a:ln>
        </p:spPr>
        <p:txBody>
          <a:bodyPr wrap="none" rtlCol="0">
            <a:spAutoFit/>
          </a:bodyPr>
          <a:lstStyle/>
          <a:p>
            <a:r>
              <a:rPr lang="en-US" altLang="zh-CN" sz="2400" b="1" dirty="0" smtClean="0">
                <a:solidFill>
                  <a:srgbClr val="0000CC"/>
                </a:solidFill>
                <a:latin typeface="Calibri" panose="020F0502020204030204" pitchFamily="34" charset="0"/>
              </a:rPr>
              <a:t>Total cross sections predicted: </a:t>
            </a:r>
            <a:endParaRPr lang="zh-CN" altLang="en-US" sz="2400" b="1" dirty="0">
              <a:solidFill>
                <a:srgbClr val="0000CC"/>
              </a:solidFill>
              <a:latin typeface="Calibri" panose="020F0502020204030204" pitchFamily="34"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24744"/>
            <a:ext cx="6552728" cy="2496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166398"/>
            <a:ext cx="6552728" cy="2430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07704" y="755412"/>
            <a:ext cx="2505814" cy="369332"/>
          </a:xfrm>
          <a:prstGeom prst="rect">
            <a:avLst/>
          </a:prstGeom>
          <a:noFill/>
        </p:spPr>
        <p:txBody>
          <a:bodyPr wrap="none" rtlCol="0">
            <a:spAutoFit/>
          </a:bodyPr>
          <a:lstStyle/>
          <a:p>
            <a:r>
              <a:rPr lang="en-US" altLang="zh-CN" b="1" dirty="0" smtClean="0">
                <a:solidFill>
                  <a:srgbClr val="FF0000"/>
                </a:solidFill>
              </a:rPr>
              <a:t>Full width prediction </a:t>
            </a:r>
            <a:endParaRPr lang="zh-CN" altLang="en-US" b="1" dirty="0">
              <a:solidFill>
                <a:srgbClr val="FF0000"/>
              </a:solidFill>
            </a:endParaRPr>
          </a:p>
        </p:txBody>
      </p:sp>
      <p:sp>
        <p:nvSpPr>
          <p:cNvPr id="7" name="TextBox 6"/>
          <p:cNvSpPr txBox="1"/>
          <p:nvPr/>
        </p:nvSpPr>
        <p:spPr>
          <a:xfrm>
            <a:off x="1907704" y="3852274"/>
            <a:ext cx="4036746" cy="369332"/>
          </a:xfrm>
          <a:prstGeom prst="rect">
            <a:avLst/>
          </a:prstGeom>
          <a:noFill/>
        </p:spPr>
        <p:txBody>
          <a:bodyPr wrap="none" rtlCol="0">
            <a:spAutoFit/>
          </a:bodyPr>
          <a:lstStyle/>
          <a:p>
            <a:r>
              <a:rPr lang="en-US" altLang="zh-CN" b="1" dirty="0" smtClean="0">
                <a:solidFill>
                  <a:srgbClr val="FF0000"/>
                </a:solidFill>
              </a:rPr>
              <a:t>Prediction with 5% of </a:t>
            </a:r>
            <a:r>
              <a:rPr lang="en-US" altLang="zh-CN" b="1" dirty="0" err="1" smtClean="0">
                <a:solidFill>
                  <a:srgbClr val="FF0000"/>
                </a:solidFill>
              </a:rPr>
              <a:t>b.r</a:t>
            </a:r>
            <a:r>
              <a:rPr lang="en-US" altLang="zh-CN" b="1" dirty="0" smtClean="0">
                <a:solidFill>
                  <a:srgbClr val="FF0000"/>
                </a:solidFill>
              </a:rPr>
              <a:t>. to J/</a:t>
            </a:r>
            <a:r>
              <a:rPr lang="en-US" altLang="zh-CN" b="1" dirty="0" smtClean="0">
                <a:solidFill>
                  <a:srgbClr val="FF0000"/>
                </a:solidFill>
                <a:sym typeface="Symbol"/>
              </a:rPr>
              <a:t> p: </a:t>
            </a:r>
            <a:r>
              <a:rPr lang="en-US" altLang="zh-CN" b="1" dirty="0" smtClean="0">
                <a:solidFill>
                  <a:srgbClr val="FF0000"/>
                </a:solidFill>
              </a:rPr>
              <a:t> </a:t>
            </a:r>
            <a:endParaRPr lang="zh-CN" altLang="en-US" b="1" dirty="0">
              <a:solidFill>
                <a:srgbClr val="FF0000"/>
              </a:solidFill>
            </a:endParaRPr>
          </a:p>
        </p:txBody>
      </p:sp>
    </p:spTree>
    <p:extLst>
      <p:ext uri="{BB962C8B-B14F-4D97-AF65-F5344CB8AC3E}">
        <p14:creationId xmlns:p14="http://schemas.microsoft.com/office/powerpoint/2010/main" val="21438228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92A42FD3-5501-4466-B0EF-C693BF37ED6B}" type="slidenum">
              <a:rPr lang="zh-CN" altLang="en-GB" smtClean="0"/>
              <a:pPr>
                <a:defRPr/>
              </a:pPr>
              <a:t>48</a:t>
            </a:fld>
            <a:endParaRPr lang="en-GB" altLang="zh-CN"/>
          </a:p>
        </p:txBody>
      </p:sp>
      <p:sp>
        <p:nvSpPr>
          <p:cNvPr id="3" name="TextBox 2"/>
          <p:cNvSpPr txBox="1"/>
          <p:nvPr/>
        </p:nvSpPr>
        <p:spPr>
          <a:xfrm>
            <a:off x="899592" y="347463"/>
            <a:ext cx="7671395" cy="461665"/>
          </a:xfrm>
          <a:prstGeom prst="rect">
            <a:avLst/>
          </a:prstGeom>
          <a:noFill/>
          <a:ln>
            <a:solidFill>
              <a:srgbClr val="0000CC"/>
            </a:solidFill>
          </a:ln>
        </p:spPr>
        <p:txBody>
          <a:bodyPr wrap="none" rtlCol="0">
            <a:spAutoFit/>
          </a:bodyPr>
          <a:lstStyle/>
          <a:p>
            <a:r>
              <a:rPr lang="en-US" altLang="zh-CN" sz="2400" b="1" dirty="0" smtClean="0">
                <a:solidFill>
                  <a:srgbClr val="0000CC"/>
                </a:solidFill>
                <a:latin typeface="Calibri" panose="020F0502020204030204" pitchFamily="34" charset="0"/>
              </a:rPr>
              <a:t>Predicted differential cross sections at different energies:   </a:t>
            </a:r>
            <a:endParaRPr lang="zh-CN" altLang="en-US" sz="2400" b="1" dirty="0">
              <a:solidFill>
                <a:srgbClr val="0000CC"/>
              </a:solidFill>
              <a:latin typeface="Calibri" panose="020F0502020204030204" pitchFamily="34"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25" y="1543770"/>
            <a:ext cx="6045671" cy="4453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23728" y="1268760"/>
            <a:ext cx="1798890" cy="400110"/>
          </a:xfrm>
          <a:prstGeom prst="rect">
            <a:avLst/>
          </a:prstGeom>
          <a:noFill/>
        </p:spPr>
        <p:txBody>
          <a:bodyPr wrap="none" rtlCol="0">
            <a:spAutoFit/>
          </a:bodyPr>
          <a:lstStyle/>
          <a:p>
            <a:r>
              <a:rPr lang="en-US" altLang="zh-CN" sz="2000" b="1" dirty="0" smtClean="0">
                <a:solidFill>
                  <a:srgbClr val="FF0000"/>
                </a:solidFill>
              </a:rPr>
              <a:t>W= 4.15 </a:t>
            </a:r>
            <a:r>
              <a:rPr lang="en-US" altLang="zh-CN" sz="2000" b="1" dirty="0" err="1" smtClean="0">
                <a:solidFill>
                  <a:srgbClr val="FF0000"/>
                </a:solidFill>
              </a:rPr>
              <a:t>GeV</a:t>
            </a:r>
            <a:r>
              <a:rPr lang="en-US" altLang="zh-CN" sz="2000" b="1" dirty="0" smtClean="0">
                <a:solidFill>
                  <a:srgbClr val="FF0000"/>
                </a:solidFill>
              </a:rPr>
              <a:t> </a:t>
            </a:r>
            <a:endParaRPr lang="zh-CN" altLang="en-US" sz="2000" b="1" dirty="0">
              <a:solidFill>
                <a:srgbClr val="FF0000"/>
              </a:solidFill>
            </a:endParaRPr>
          </a:p>
        </p:txBody>
      </p:sp>
      <p:sp>
        <p:nvSpPr>
          <p:cNvPr id="6" name="TextBox 5"/>
          <p:cNvSpPr txBox="1"/>
          <p:nvPr/>
        </p:nvSpPr>
        <p:spPr>
          <a:xfrm>
            <a:off x="4933350" y="1268760"/>
            <a:ext cx="1798890" cy="400110"/>
          </a:xfrm>
          <a:prstGeom prst="rect">
            <a:avLst/>
          </a:prstGeom>
          <a:noFill/>
        </p:spPr>
        <p:txBody>
          <a:bodyPr wrap="none" rtlCol="0">
            <a:spAutoFit/>
          </a:bodyPr>
          <a:lstStyle/>
          <a:p>
            <a:r>
              <a:rPr lang="en-US" altLang="zh-CN" sz="2000" b="1" dirty="0" smtClean="0">
                <a:solidFill>
                  <a:srgbClr val="FF0000"/>
                </a:solidFill>
              </a:rPr>
              <a:t>W= 4.38 </a:t>
            </a:r>
            <a:r>
              <a:rPr lang="en-US" altLang="zh-CN" sz="2000" b="1" dirty="0" err="1" smtClean="0">
                <a:solidFill>
                  <a:srgbClr val="FF0000"/>
                </a:solidFill>
              </a:rPr>
              <a:t>GeV</a:t>
            </a:r>
            <a:r>
              <a:rPr lang="en-US" altLang="zh-CN" sz="2000" b="1" dirty="0" smtClean="0">
                <a:solidFill>
                  <a:srgbClr val="FF0000"/>
                </a:solidFill>
              </a:rPr>
              <a:t> </a:t>
            </a:r>
            <a:endParaRPr lang="zh-CN" altLang="en-US" sz="2000" b="1" dirty="0">
              <a:solidFill>
                <a:srgbClr val="FF0000"/>
              </a:solidFill>
            </a:endParaRPr>
          </a:p>
        </p:txBody>
      </p:sp>
      <p:sp>
        <p:nvSpPr>
          <p:cNvPr id="7" name="TextBox 6"/>
          <p:cNvSpPr txBox="1"/>
          <p:nvPr/>
        </p:nvSpPr>
        <p:spPr>
          <a:xfrm>
            <a:off x="2123728" y="3604954"/>
            <a:ext cx="1798890" cy="400110"/>
          </a:xfrm>
          <a:prstGeom prst="rect">
            <a:avLst/>
          </a:prstGeom>
          <a:noFill/>
        </p:spPr>
        <p:txBody>
          <a:bodyPr wrap="none" rtlCol="0">
            <a:spAutoFit/>
          </a:bodyPr>
          <a:lstStyle/>
          <a:p>
            <a:r>
              <a:rPr lang="en-US" altLang="zh-CN" sz="2000" b="1" dirty="0" smtClean="0">
                <a:solidFill>
                  <a:srgbClr val="FF0000"/>
                </a:solidFill>
              </a:rPr>
              <a:t>W= 4.45 </a:t>
            </a:r>
            <a:r>
              <a:rPr lang="en-US" altLang="zh-CN" sz="2000" b="1" dirty="0" err="1" smtClean="0">
                <a:solidFill>
                  <a:srgbClr val="FF0000"/>
                </a:solidFill>
              </a:rPr>
              <a:t>GeV</a:t>
            </a:r>
            <a:r>
              <a:rPr lang="en-US" altLang="zh-CN" sz="2000" b="1" dirty="0" smtClean="0">
                <a:solidFill>
                  <a:srgbClr val="FF0000"/>
                </a:solidFill>
              </a:rPr>
              <a:t> </a:t>
            </a:r>
            <a:endParaRPr lang="zh-CN" altLang="en-US" sz="2000" b="1" dirty="0">
              <a:solidFill>
                <a:srgbClr val="FF0000"/>
              </a:solidFill>
            </a:endParaRPr>
          </a:p>
        </p:txBody>
      </p:sp>
      <p:sp>
        <p:nvSpPr>
          <p:cNvPr id="8" name="TextBox 7"/>
          <p:cNvSpPr txBox="1"/>
          <p:nvPr/>
        </p:nvSpPr>
        <p:spPr>
          <a:xfrm>
            <a:off x="6156176" y="3604954"/>
            <a:ext cx="1798890" cy="400110"/>
          </a:xfrm>
          <a:prstGeom prst="rect">
            <a:avLst/>
          </a:prstGeom>
          <a:noFill/>
        </p:spPr>
        <p:txBody>
          <a:bodyPr wrap="none" rtlCol="0">
            <a:spAutoFit/>
          </a:bodyPr>
          <a:lstStyle/>
          <a:p>
            <a:r>
              <a:rPr lang="en-US" altLang="zh-CN" sz="2000" b="1" dirty="0" smtClean="0">
                <a:solidFill>
                  <a:srgbClr val="FF0000"/>
                </a:solidFill>
              </a:rPr>
              <a:t>W= 4.50 </a:t>
            </a:r>
            <a:r>
              <a:rPr lang="en-US" altLang="zh-CN" sz="2000" b="1" dirty="0" err="1" smtClean="0">
                <a:solidFill>
                  <a:srgbClr val="FF0000"/>
                </a:solidFill>
              </a:rPr>
              <a:t>GeV</a:t>
            </a:r>
            <a:r>
              <a:rPr lang="en-US" altLang="zh-CN" sz="2000" b="1" dirty="0" smtClean="0">
                <a:solidFill>
                  <a:srgbClr val="FF0000"/>
                </a:solidFill>
              </a:rPr>
              <a:t> </a:t>
            </a:r>
            <a:endParaRPr lang="zh-CN" altLang="en-US" sz="2000" b="1" dirty="0">
              <a:solidFill>
                <a:srgbClr val="FF0000"/>
              </a:solidFill>
            </a:endParaRPr>
          </a:p>
        </p:txBody>
      </p:sp>
    </p:spTree>
    <p:extLst>
      <p:ext uri="{BB962C8B-B14F-4D97-AF65-F5344CB8AC3E}">
        <p14:creationId xmlns:p14="http://schemas.microsoft.com/office/powerpoint/2010/main" val="16607373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92A42FD3-5501-4466-B0EF-C693BF37ED6B}" type="slidenum">
              <a:rPr lang="zh-CN" altLang="en-GB" smtClean="0"/>
              <a:pPr>
                <a:defRPr/>
              </a:pPr>
              <a:t>49</a:t>
            </a:fld>
            <a:endParaRPr lang="en-GB" altLang="zh-CN"/>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236" y="1322065"/>
            <a:ext cx="6041068" cy="4483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23728" y="980728"/>
            <a:ext cx="1798890" cy="400110"/>
          </a:xfrm>
          <a:prstGeom prst="rect">
            <a:avLst/>
          </a:prstGeom>
          <a:noFill/>
        </p:spPr>
        <p:txBody>
          <a:bodyPr wrap="none" rtlCol="0">
            <a:spAutoFit/>
          </a:bodyPr>
          <a:lstStyle/>
          <a:p>
            <a:r>
              <a:rPr lang="en-US" altLang="zh-CN" sz="2000" b="1" dirty="0" smtClean="0">
                <a:solidFill>
                  <a:srgbClr val="FF0000"/>
                </a:solidFill>
              </a:rPr>
              <a:t>W= 4.15 </a:t>
            </a:r>
            <a:r>
              <a:rPr lang="en-US" altLang="zh-CN" sz="2000" b="1" dirty="0" err="1" smtClean="0">
                <a:solidFill>
                  <a:srgbClr val="FF0000"/>
                </a:solidFill>
              </a:rPr>
              <a:t>GeV</a:t>
            </a:r>
            <a:r>
              <a:rPr lang="en-US" altLang="zh-CN" sz="2000" b="1" dirty="0" smtClean="0">
                <a:solidFill>
                  <a:srgbClr val="FF0000"/>
                </a:solidFill>
              </a:rPr>
              <a:t> </a:t>
            </a:r>
            <a:endParaRPr lang="zh-CN" altLang="en-US" sz="2000" b="1" dirty="0">
              <a:solidFill>
                <a:srgbClr val="FF0000"/>
              </a:solidFill>
            </a:endParaRPr>
          </a:p>
        </p:txBody>
      </p:sp>
      <p:sp>
        <p:nvSpPr>
          <p:cNvPr id="5" name="TextBox 4"/>
          <p:cNvSpPr txBox="1"/>
          <p:nvPr/>
        </p:nvSpPr>
        <p:spPr>
          <a:xfrm>
            <a:off x="4933350" y="980728"/>
            <a:ext cx="1798890" cy="400110"/>
          </a:xfrm>
          <a:prstGeom prst="rect">
            <a:avLst/>
          </a:prstGeom>
          <a:noFill/>
        </p:spPr>
        <p:txBody>
          <a:bodyPr wrap="none" rtlCol="0">
            <a:spAutoFit/>
          </a:bodyPr>
          <a:lstStyle/>
          <a:p>
            <a:r>
              <a:rPr lang="en-US" altLang="zh-CN" sz="2000" b="1" dirty="0" smtClean="0">
                <a:solidFill>
                  <a:srgbClr val="FF0000"/>
                </a:solidFill>
              </a:rPr>
              <a:t>W= 4.38 </a:t>
            </a:r>
            <a:r>
              <a:rPr lang="en-US" altLang="zh-CN" sz="2000" b="1" dirty="0" err="1" smtClean="0">
                <a:solidFill>
                  <a:srgbClr val="FF0000"/>
                </a:solidFill>
              </a:rPr>
              <a:t>GeV</a:t>
            </a:r>
            <a:r>
              <a:rPr lang="en-US" altLang="zh-CN" sz="2000" b="1" dirty="0" smtClean="0">
                <a:solidFill>
                  <a:srgbClr val="FF0000"/>
                </a:solidFill>
              </a:rPr>
              <a:t> </a:t>
            </a:r>
            <a:endParaRPr lang="zh-CN" altLang="en-US" sz="2000" b="1" dirty="0">
              <a:solidFill>
                <a:srgbClr val="FF0000"/>
              </a:solidFill>
            </a:endParaRPr>
          </a:p>
        </p:txBody>
      </p:sp>
      <p:sp>
        <p:nvSpPr>
          <p:cNvPr id="6" name="TextBox 5"/>
          <p:cNvSpPr txBox="1"/>
          <p:nvPr/>
        </p:nvSpPr>
        <p:spPr>
          <a:xfrm>
            <a:off x="1332950" y="3316922"/>
            <a:ext cx="1798890" cy="400110"/>
          </a:xfrm>
          <a:prstGeom prst="rect">
            <a:avLst/>
          </a:prstGeom>
          <a:noFill/>
        </p:spPr>
        <p:txBody>
          <a:bodyPr wrap="none" rtlCol="0">
            <a:spAutoFit/>
          </a:bodyPr>
          <a:lstStyle/>
          <a:p>
            <a:r>
              <a:rPr lang="en-US" altLang="zh-CN" sz="2000" b="1" dirty="0" smtClean="0">
                <a:solidFill>
                  <a:srgbClr val="FF0000"/>
                </a:solidFill>
              </a:rPr>
              <a:t>W= 4.45 </a:t>
            </a:r>
            <a:r>
              <a:rPr lang="en-US" altLang="zh-CN" sz="2000" b="1" dirty="0" err="1" smtClean="0">
                <a:solidFill>
                  <a:srgbClr val="FF0000"/>
                </a:solidFill>
              </a:rPr>
              <a:t>GeV</a:t>
            </a:r>
            <a:r>
              <a:rPr lang="en-US" altLang="zh-CN" sz="2000" b="1" dirty="0" smtClean="0">
                <a:solidFill>
                  <a:srgbClr val="FF0000"/>
                </a:solidFill>
              </a:rPr>
              <a:t> </a:t>
            </a:r>
            <a:endParaRPr lang="zh-CN" altLang="en-US" sz="2000" b="1" dirty="0">
              <a:solidFill>
                <a:srgbClr val="FF0000"/>
              </a:solidFill>
            </a:endParaRPr>
          </a:p>
        </p:txBody>
      </p:sp>
      <p:sp>
        <p:nvSpPr>
          <p:cNvPr id="7" name="TextBox 6"/>
          <p:cNvSpPr txBox="1"/>
          <p:nvPr/>
        </p:nvSpPr>
        <p:spPr>
          <a:xfrm>
            <a:off x="6589534" y="3533378"/>
            <a:ext cx="1798890" cy="400110"/>
          </a:xfrm>
          <a:prstGeom prst="rect">
            <a:avLst/>
          </a:prstGeom>
          <a:noFill/>
        </p:spPr>
        <p:txBody>
          <a:bodyPr wrap="none" rtlCol="0">
            <a:spAutoFit/>
          </a:bodyPr>
          <a:lstStyle/>
          <a:p>
            <a:r>
              <a:rPr lang="en-US" altLang="zh-CN" sz="2000" b="1" dirty="0" smtClean="0">
                <a:solidFill>
                  <a:srgbClr val="FF0000"/>
                </a:solidFill>
              </a:rPr>
              <a:t>W= 4.50 </a:t>
            </a:r>
            <a:r>
              <a:rPr lang="en-US" altLang="zh-CN" sz="2000" b="1" dirty="0" err="1" smtClean="0">
                <a:solidFill>
                  <a:srgbClr val="FF0000"/>
                </a:solidFill>
              </a:rPr>
              <a:t>GeV</a:t>
            </a:r>
            <a:r>
              <a:rPr lang="en-US" altLang="zh-CN" sz="2000" b="1" dirty="0" smtClean="0">
                <a:solidFill>
                  <a:srgbClr val="FF0000"/>
                </a:solidFill>
              </a:rPr>
              <a:t> </a:t>
            </a:r>
            <a:endParaRPr lang="zh-CN" altLang="en-US" sz="2000" b="1" dirty="0">
              <a:solidFill>
                <a:srgbClr val="FF0000"/>
              </a:solidFill>
            </a:endParaRPr>
          </a:p>
        </p:txBody>
      </p:sp>
      <p:sp>
        <p:nvSpPr>
          <p:cNvPr id="8" name="TextBox 7"/>
          <p:cNvSpPr txBox="1"/>
          <p:nvPr/>
        </p:nvSpPr>
        <p:spPr>
          <a:xfrm>
            <a:off x="899592" y="347463"/>
            <a:ext cx="7671395" cy="461665"/>
          </a:xfrm>
          <a:prstGeom prst="rect">
            <a:avLst/>
          </a:prstGeom>
          <a:noFill/>
          <a:ln>
            <a:solidFill>
              <a:srgbClr val="0000CC"/>
            </a:solidFill>
          </a:ln>
        </p:spPr>
        <p:txBody>
          <a:bodyPr wrap="none" rtlCol="0">
            <a:spAutoFit/>
          </a:bodyPr>
          <a:lstStyle/>
          <a:p>
            <a:r>
              <a:rPr lang="en-US" altLang="zh-CN" sz="2400" b="1" dirty="0" smtClean="0">
                <a:solidFill>
                  <a:srgbClr val="0000CC"/>
                </a:solidFill>
                <a:latin typeface="Calibri" panose="020F0502020204030204" pitchFamily="34" charset="0"/>
              </a:rPr>
              <a:t>Predicted differential cross sections at different energies:   </a:t>
            </a:r>
            <a:endParaRPr lang="zh-CN" altLang="en-US" sz="2400" b="1" dirty="0">
              <a:solidFill>
                <a:srgbClr val="0000CC"/>
              </a:solidFill>
              <a:latin typeface="Calibri" panose="020F0502020204030204" pitchFamily="34" charset="0"/>
            </a:endParaRPr>
          </a:p>
        </p:txBody>
      </p:sp>
    </p:spTree>
    <p:extLst>
      <p:ext uri="{BB962C8B-B14F-4D97-AF65-F5344CB8AC3E}">
        <p14:creationId xmlns:p14="http://schemas.microsoft.com/office/powerpoint/2010/main" val="2915286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2" name="Text Box 6"/>
          <p:cNvSpPr txBox="1">
            <a:spLocks noChangeArrowheads="1"/>
          </p:cNvSpPr>
          <p:nvPr/>
        </p:nvSpPr>
        <p:spPr bwMode="auto">
          <a:xfrm>
            <a:off x="608013" y="1288579"/>
            <a:ext cx="81375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marL="342900" indent="-342900" eaLnBrk="1" fontAlgn="base" hangingPunct="1">
              <a:spcBef>
                <a:spcPct val="0"/>
              </a:spcBef>
              <a:spcAft>
                <a:spcPct val="0"/>
              </a:spcAft>
              <a:defRPr/>
            </a:pPr>
            <a:r>
              <a:rPr lang="en-US" altLang="zh-CN" sz="2400" b="1" dirty="0" smtClean="0">
                <a:solidFill>
                  <a:srgbClr val="BBE0E3">
                    <a:lumMod val="25000"/>
                  </a:srgbClr>
                </a:solidFill>
                <a:latin typeface="Calibri" pitchFamily="34" charset="0"/>
              </a:rPr>
              <a:t>Do we have </a:t>
            </a:r>
            <a:r>
              <a:rPr lang="en-US" altLang="zh-CN" sz="2400" b="1" dirty="0" smtClean="0">
                <a:solidFill>
                  <a:srgbClr val="FF0000"/>
                </a:solidFill>
                <a:latin typeface="Calibri" pitchFamily="34" charset="0"/>
              </a:rPr>
              <a:t>indisputable</a:t>
            </a:r>
            <a:r>
              <a:rPr lang="en-US" altLang="zh-CN" sz="2400" b="1" dirty="0" smtClean="0">
                <a:solidFill>
                  <a:srgbClr val="BBE0E3">
                    <a:lumMod val="25000"/>
                  </a:srgbClr>
                </a:solidFill>
                <a:latin typeface="Calibri" pitchFamily="34" charset="0"/>
              </a:rPr>
              <a:t> evidence for exotic hadrons? </a:t>
            </a:r>
          </a:p>
        </p:txBody>
      </p:sp>
      <p:sp>
        <p:nvSpPr>
          <p:cNvPr id="188424" name="Text Box 8"/>
          <p:cNvSpPr txBox="1">
            <a:spLocks noChangeArrowheads="1"/>
          </p:cNvSpPr>
          <p:nvPr/>
        </p:nvSpPr>
        <p:spPr bwMode="auto">
          <a:xfrm>
            <a:off x="611188" y="5623073"/>
            <a:ext cx="813752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fontAlgn="base" hangingPunct="1">
              <a:spcBef>
                <a:spcPct val="0"/>
              </a:spcBef>
              <a:spcAft>
                <a:spcPct val="0"/>
              </a:spcAft>
              <a:defRPr/>
            </a:pPr>
            <a:r>
              <a:rPr lang="en-US" altLang="zh-CN" sz="2400" b="1" dirty="0" smtClean="0">
                <a:solidFill>
                  <a:srgbClr val="FF0000"/>
                </a:solidFill>
                <a:latin typeface="Calibri" pitchFamily="34" charset="0"/>
              </a:rPr>
              <a:t>Where</a:t>
            </a:r>
            <a:r>
              <a:rPr lang="en-US" altLang="zh-CN" sz="2400" b="1" dirty="0" smtClean="0">
                <a:solidFill>
                  <a:srgbClr val="BBE0E3">
                    <a:lumMod val="25000"/>
                  </a:srgbClr>
                </a:solidFill>
                <a:latin typeface="Calibri" pitchFamily="34" charset="0"/>
              </a:rPr>
              <a:t> to look for exotic hadrons?</a:t>
            </a:r>
          </a:p>
          <a:p>
            <a:pPr eaLnBrk="1" fontAlgn="base" hangingPunct="1">
              <a:spcBef>
                <a:spcPct val="0"/>
              </a:spcBef>
              <a:spcAft>
                <a:spcPct val="0"/>
              </a:spcAft>
              <a:defRPr/>
            </a:pPr>
            <a:r>
              <a:rPr lang="en-US" altLang="zh-CN" sz="2400" b="1" dirty="0" smtClean="0">
                <a:solidFill>
                  <a:srgbClr val="BBE0E3">
                    <a:lumMod val="25000"/>
                  </a:srgbClr>
                </a:solidFill>
                <a:latin typeface="Calibri" pitchFamily="34" charset="0"/>
              </a:rPr>
              <a:t> … … </a:t>
            </a:r>
          </a:p>
        </p:txBody>
      </p:sp>
      <p:sp>
        <p:nvSpPr>
          <p:cNvPr id="188426" name="Text Box 10"/>
          <p:cNvSpPr txBox="1">
            <a:spLocks noChangeArrowheads="1"/>
          </p:cNvSpPr>
          <p:nvPr/>
        </p:nvSpPr>
        <p:spPr bwMode="auto">
          <a:xfrm>
            <a:off x="611188" y="3861048"/>
            <a:ext cx="8137525"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fontAlgn="base" hangingPunct="1">
              <a:spcBef>
                <a:spcPct val="0"/>
              </a:spcBef>
              <a:spcAft>
                <a:spcPct val="0"/>
              </a:spcAft>
              <a:defRPr/>
            </a:pPr>
            <a:r>
              <a:rPr lang="en-US" altLang="zh-CN" sz="2400" b="1" dirty="0" smtClean="0">
                <a:solidFill>
                  <a:srgbClr val="BBE0E3">
                    <a:lumMod val="25000"/>
                  </a:srgbClr>
                </a:solidFill>
                <a:latin typeface="Calibri" pitchFamily="34" charset="0"/>
              </a:rPr>
              <a:t>Do we have </a:t>
            </a:r>
            <a:r>
              <a:rPr lang="en-US" altLang="zh-CN" sz="2400" b="1" dirty="0" smtClean="0">
                <a:solidFill>
                  <a:srgbClr val="FF0000"/>
                </a:solidFill>
                <a:latin typeface="Calibri" pitchFamily="34" charset="0"/>
              </a:rPr>
              <a:t>efficient</a:t>
            </a:r>
            <a:r>
              <a:rPr lang="en-US" altLang="zh-CN" sz="2400" b="1" dirty="0" smtClean="0">
                <a:solidFill>
                  <a:srgbClr val="BBE0E3">
                    <a:lumMod val="25000"/>
                  </a:srgbClr>
                </a:solidFill>
                <a:latin typeface="Calibri" pitchFamily="34" charset="0"/>
              </a:rPr>
              <a:t> and </a:t>
            </a:r>
            <a:r>
              <a:rPr lang="en-US" altLang="zh-CN" sz="2400" b="1" dirty="0" smtClean="0">
                <a:solidFill>
                  <a:srgbClr val="FF0000"/>
                </a:solidFill>
                <a:latin typeface="Calibri" pitchFamily="34" charset="0"/>
              </a:rPr>
              <a:t>sufficient criteria </a:t>
            </a:r>
            <a:r>
              <a:rPr lang="en-US" altLang="zh-CN" sz="2400" b="1" dirty="0" smtClean="0">
                <a:solidFill>
                  <a:srgbClr val="BBE0E3">
                    <a:lumMod val="25000"/>
                  </a:srgbClr>
                </a:solidFill>
                <a:latin typeface="Calibri" pitchFamily="34" charset="0"/>
              </a:rPr>
              <a:t>for identifying exotic hadrons? </a:t>
            </a:r>
          </a:p>
          <a:p>
            <a:pPr eaLnBrk="1" fontAlgn="base" hangingPunct="1">
              <a:spcBef>
                <a:spcPts val="600"/>
              </a:spcBef>
              <a:spcAft>
                <a:spcPct val="0"/>
              </a:spcAft>
              <a:buNone/>
              <a:defRPr/>
            </a:pPr>
            <a:r>
              <a:rPr lang="en-US" altLang="zh-CN" sz="2400" b="1" dirty="0">
                <a:solidFill>
                  <a:srgbClr val="0000FF"/>
                </a:solidFill>
                <a:latin typeface="Calibri" pitchFamily="34" charset="0"/>
              </a:rPr>
              <a:t> </a:t>
            </a:r>
            <a:r>
              <a:rPr lang="en-US" altLang="zh-CN" sz="2400" b="1" dirty="0" smtClean="0">
                <a:solidFill>
                  <a:srgbClr val="0000FF"/>
                </a:solidFill>
                <a:latin typeface="Calibri" pitchFamily="34" charset="0"/>
              </a:rPr>
              <a:t>-- e.g. genuine states vs. kinematic effects ?</a:t>
            </a:r>
          </a:p>
        </p:txBody>
      </p:sp>
      <p:sp>
        <p:nvSpPr>
          <p:cNvPr id="8" name="TextBox 7"/>
          <p:cNvSpPr txBox="1">
            <a:spLocks noChangeArrowheads="1"/>
          </p:cNvSpPr>
          <p:nvPr/>
        </p:nvSpPr>
        <p:spPr bwMode="auto">
          <a:xfrm>
            <a:off x="755650" y="404664"/>
            <a:ext cx="3787191" cy="52322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2800" b="1" dirty="0" smtClean="0">
                <a:solidFill>
                  <a:srgbClr val="0000FF"/>
                </a:solidFill>
                <a:latin typeface="Calibri" pitchFamily="34" charset="0"/>
              </a:rPr>
              <a:t>Some urgent questions: </a:t>
            </a:r>
            <a:endParaRPr lang="zh-CN" altLang="en-US" sz="2800" b="1" dirty="0">
              <a:solidFill>
                <a:srgbClr val="0000FF"/>
              </a:solidFill>
              <a:latin typeface="Calibri" pitchFamily="34" charset="0"/>
            </a:endParaRPr>
          </a:p>
        </p:txBody>
      </p:sp>
      <p:sp>
        <p:nvSpPr>
          <p:cNvPr id="9" name="Oval 3"/>
          <p:cNvSpPr>
            <a:spLocks noChangeArrowheads="1"/>
          </p:cNvSpPr>
          <p:nvPr/>
        </p:nvSpPr>
        <p:spPr bwMode="auto">
          <a:xfrm>
            <a:off x="756791" y="2015827"/>
            <a:ext cx="1079500" cy="1079500"/>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endParaRPr lang="zh-CN" altLang="en-US" sz="1800">
              <a:solidFill>
                <a:srgbClr val="000000"/>
              </a:solidFill>
            </a:endParaRPr>
          </a:p>
        </p:txBody>
      </p:sp>
      <p:sp>
        <p:nvSpPr>
          <p:cNvPr id="10" name="Freeform 4"/>
          <p:cNvSpPr>
            <a:spLocks/>
          </p:cNvSpPr>
          <p:nvPr/>
        </p:nvSpPr>
        <p:spPr bwMode="auto">
          <a:xfrm>
            <a:off x="971104" y="2182515"/>
            <a:ext cx="576262" cy="481012"/>
          </a:xfrm>
          <a:custGeom>
            <a:avLst/>
            <a:gdLst>
              <a:gd name="T0" fmla="*/ 0 w 363"/>
              <a:gd name="T1" fmla="*/ 2147483647 h 303"/>
              <a:gd name="T2" fmla="*/ 2147483647 w 363"/>
              <a:gd name="T3" fmla="*/ 2147483647 h 303"/>
              <a:gd name="T4" fmla="*/ 2147483647 w 363"/>
              <a:gd name="T5" fmla="*/ 2147483647 h 303"/>
              <a:gd name="T6" fmla="*/ 0 60000 65536"/>
              <a:gd name="T7" fmla="*/ 0 60000 65536"/>
              <a:gd name="T8" fmla="*/ 0 60000 65536"/>
            </a:gdLst>
            <a:ahLst/>
            <a:cxnLst>
              <a:cxn ang="T6">
                <a:pos x="T0" y="T1"/>
              </a:cxn>
              <a:cxn ang="T7">
                <a:pos x="T2" y="T3"/>
              </a:cxn>
              <a:cxn ang="T8">
                <a:pos x="T4" y="T5"/>
              </a:cxn>
            </a:cxnLst>
            <a:rect l="0" t="0" r="r" b="b"/>
            <a:pathLst>
              <a:path w="363" h="303">
                <a:moveTo>
                  <a:pt x="0" y="121"/>
                </a:moveTo>
                <a:cubicBezTo>
                  <a:pt x="106" y="60"/>
                  <a:pt x="212" y="0"/>
                  <a:pt x="272" y="30"/>
                </a:cubicBezTo>
                <a:cubicBezTo>
                  <a:pt x="332" y="60"/>
                  <a:pt x="348" y="258"/>
                  <a:pt x="363" y="303"/>
                </a:cubicBez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0000"/>
              </a:solidFill>
            </a:endParaRPr>
          </a:p>
        </p:txBody>
      </p:sp>
      <p:sp>
        <p:nvSpPr>
          <p:cNvPr id="11" name="Oval 5"/>
          <p:cNvSpPr>
            <a:spLocks noChangeArrowheads="1"/>
          </p:cNvSpPr>
          <p:nvPr/>
        </p:nvSpPr>
        <p:spPr bwMode="auto">
          <a:xfrm>
            <a:off x="901254" y="2303165"/>
            <a:ext cx="215900" cy="2159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endParaRPr lang="zh-CN" altLang="en-US" sz="1800">
              <a:solidFill>
                <a:srgbClr val="000000"/>
              </a:solidFill>
            </a:endParaRPr>
          </a:p>
        </p:txBody>
      </p:sp>
      <p:sp>
        <p:nvSpPr>
          <p:cNvPr id="12" name="Oval 6"/>
          <p:cNvSpPr>
            <a:spLocks noChangeArrowheads="1"/>
          </p:cNvSpPr>
          <p:nvPr/>
        </p:nvSpPr>
        <p:spPr bwMode="auto">
          <a:xfrm>
            <a:off x="1406079" y="2592090"/>
            <a:ext cx="215900" cy="215900"/>
          </a:xfrm>
          <a:prstGeom prst="ellipse">
            <a:avLst/>
          </a:prstGeom>
          <a:solidFill>
            <a:srgbClr val="99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ctr" eaLnBrk="1" fontAlgn="base" hangingPunct="1">
              <a:spcBef>
                <a:spcPct val="0"/>
              </a:spcBef>
              <a:spcAft>
                <a:spcPct val="0"/>
              </a:spcAft>
              <a:buFontTx/>
              <a:buNone/>
            </a:pPr>
            <a:endParaRPr lang="zh-CN" altLang="zh-CN" sz="1800">
              <a:solidFill>
                <a:srgbClr val="000000"/>
              </a:solidFill>
            </a:endParaRPr>
          </a:p>
        </p:txBody>
      </p:sp>
      <p:sp>
        <p:nvSpPr>
          <p:cNvPr id="13" name="Oval 8"/>
          <p:cNvSpPr>
            <a:spLocks noChangeArrowheads="1"/>
          </p:cNvSpPr>
          <p:nvPr/>
        </p:nvSpPr>
        <p:spPr bwMode="auto">
          <a:xfrm>
            <a:off x="2124348" y="2015827"/>
            <a:ext cx="1079500" cy="1079500"/>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endParaRPr lang="zh-CN" altLang="en-US" sz="1800">
              <a:solidFill>
                <a:srgbClr val="000000"/>
              </a:solidFill>
            </a:endParaRPr>
          </a:p>
        </p:txBody>
      </p:sp>
      <p:sp>
        <p:nvSpPr>
          <p:cNvPr id="14" name="Freeform 9"/>
          <p:cNvSpPr>
            <a:spLocks/>
          </p:cNvSpPr>
          <p:nvPr/>
        </p:nvSpPr>
        <p:spPr bwMode="auto">
          <a:xfrm>
            <a:off x="2257698" y="2147590"/>
            <a:ext cx="839787" cy="814387"/>
          </a:xfrm>
          <a:custGeom>
            <a:avLst/>
            <a:gdLst>
              <a:gd name="T0" fmla="*/ 2147483647 w 529"/>
              <a:gd name="T1" fmla="*/ 2147483647 h 513"/>
              <a:gd name="T2" fmla="*/ 2147483647 w 529"/>
              <a:gd name="T3" fmla="*/ 2147483647 h 513"/>
              <a:gd name="T4" fmla="*/ 2147483647 w 529"/>
              <a:gd name="T5" fmla="*/ 2147483647 h 513"/>
              <a:gd name="T6" fmla="*/ 2147483647 w 529"/>
              <a:gd name="T7" fmla="*/ 2147483647 h 513"/>
              <a:gd name="T8" fmla="*/ 2147483647 w 529"/>
              <a:gd name="T9" fmla="*/ 2147483647 h 513"/>
              <a:gd name="T10" fmla="*/ 2147483647 w 529"/>
              <a:gd name="T11" fmla="*/ 2147483647 h 5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9" h="513">
                <a:moveTo>
                  <a:pt x="7" y="189"/>
                </a:moveTo>
                <a:cubicBezTo>
                  <a:pt x="0" y="159"/>
                  <a:pt x="151" y="0"/>
                  <a:pt x="234" y="7"/>
                </a:cubicBezTo>
                <a:cubicBezTo>
                  <a:pt x="317" y="14"/>
                  <a:pt x="483" y="151"/>
                  <a:pt x="506" y="234"/>
                </a:cubicBezTo>
                <a:cubicBezTo>
                  <a:pt x="529" y="317"/>
                  <a:pt x="408" y="513"/>
                  <a:pt x="370" y="506"/>
                </a:cubicBezTo>
                <a:cubicBezTo>
                  <a:pt x="332" y="499"/>
                  <a:pt x="340" y="242"/>
                  <a:pt x="279" y="189"/>
                </a:cubicBezTo>
                <a:cubicBezTo>
                  <a:pt x="218" y="136"/>
                  <a:pt x="14" y="219"/>
                  <a:pt x="7" y="189"/>
                </a:cubicBezTo>
                <a:close/>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0000"/>
              </a:solidFill>
            </a:endParaRPr>
          </a:p>
        </p:txBody>
      </p:sp>
      <p:sp>
        <p:nvSpPr>
          <p:cNvPr id="15" name="Oval 16"/>
          <p:cNvSpPr>
            <a:spLocks noChangeArrowheads="1"/>
          </p:cNvSpPr>
          <p:nvPr/>
        </p:nvSpPr>
        <p:spPr bwMode="auto">
          <a:xfrm>
            <a:off x="4716189" y="1988840"/>
            <a:ext cx="1223963" cy="1223962"/>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endParaRPr lang="zh-CN" altLang="en-US" sz="1800">
              <a:solidFill>
                <a:srgbClr val="000000"/>
              </a:solidFill>
            </a:endParaRPr>
          </a:p>
        </p:txBody>
      </p:sp>
      <p:sp>
        <p:nvSpPr>
          <p:cNvPr id="16" name="Line 17"/>
          <p:cNvSpPr>
            <a:spLocks noChangeShapeType="1"/>
          </p:cNvSpPr>
          <p:nvPr/>
        </p:nvSpPr>
        <p:spPr bwMode="auto">
          <a:xfrm>
            <a:off x="4933677" y="2706390"/>
            <a:ext cx="431800" cy="215900"/>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0000"/>
              </a:solidFill>
            </a:endParaRPr>
          </a:p>
        </p:txBody>
      </p:sp>
      <p:sp>
        <p:nvSpPr>
          <p:cNvPr id="17" name="Oval 18"/>
          <p:cNvSpPr>
            <a:spLocks noChangeArrowheads="1"/>
          </p:cNvSpPr>
          <p:nvPr/>
        </p:nvSpPr>
        <p:spPr bwMode="auto">
          <a:xfrm>
            <a:off x="4789214" y="2563515"/>
            <a:ext cx="215900" cy="2159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endParaRPr lang="zh-CN" altLang="en-US" sz="1800">
              <a:solidFill>
                <a:srgbClr val="000000"/>
              </a:solidFill>
            </a:endParaRPr>
          </a:p>
        </p:txBody>
      </p:sp>
      <p:sp>
        <p:nvSpPr>
          <p:cNvPr id="18" name="Oval 19"/>
          <p:cNvSpPr>
            <a:spLocks noChangeArrowheads="1"/>
          </p:cNvSpPr>
          <p:nvPr/>
        </p:nvSpPr>
        <p:spPr bwMode="auto">
          <a:xfrm>
            <a:off x="5294039" y="2852440"/>
            <a:ext cx="215900" cy="215900"/>
          </a:xfrm>
          <a:prstGeom prst="ellipse">
            <a:avLst/>
          </a:prstGeom>
          <a:solidFill>
            <a:srgbClr val="99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ctr" eaLnBrk="1" fontAlgn="base" hangingPunct="1">
              <a:spcBef>
                <a:spcPct val="0"/>
              </a:spcBef>
              <a:spcAft>
                <a:spcPct val="0"/>
              </a:spcAft>
              <a:buFontTx/>
              <a:buNone/>
            </a:pPr>
            <a:endParaRPr lang="zh-CN" altLang="zh-CN" sz="1800">
              <a:solidFill>
                <a:srgbClr val="000000"/>
              </a:solidFill>
            </a:endParaRPr>
          </a:p>
        </p:txBody>
      </p:sp>
      <p:sp>
        <p:nvSpPr>
          <p:cNvPr id="19" name="Line 20"/>
          <p:cNvSpPr>
            <a:spLocks noChangeShapeType="1"/>
          </p:cNvSpPr>
          <p:nvPr/>
        </p:nvSpPr>
        <p:spPr bwMode="auto">
          <a:xfrm>
            <a:off x="5508352" y="2204740"/>
            <a:ext cx="73025" cy="360362"/>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0000"/>
              </a:solidFill>
            </a:endParaRPr>
          </a:p>
        </p:txBody>
      </p:sp>
      <p:sp>
        <p:nvSpPr>
          <p:cNvPr id="20" name="Oval 21"/>
          <p:cNvSpPr>
            <a:spLocks noChangeArrowheads="1"/>
          </p:cNvSpPr>
          <p:nvPr/>
        </p:nvSpPr>
        <p:spPr bwMode="auto">
          <a:xfrm>
            <a:off x="5508352" y="2492077"/>
            <a:ext cx="215900" cy="21590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ctr" fontAlgn="base">
              <a:spcBef>
                <a:spcPct val="0"/>
              </a:spcBef>
              <a:spcAft>
                <a:spcPct val="0"/>
              </a:spcAft>
              <a:buFontTx/>
              <a:buNone/>
            </a:pPr>
            <a:endParaRPr lang="zh-CN" altLang="zh-CN" sz="2400">
              <a:solidFill>
                <a:srgbClr val="009900"/>
              </a:solidFill>
              <a:latin typeface="Times New Roman" pitchFamily="18" charset="0"/>
            </a:endParaRPr>
          </a:p>
        </p:txBody>
      </p:sp>
      <p:sp>
        <p:nvSpPr>
          <p:cNvPr id="21" name="Oval 22"/>
          <p:cNvSpPr>
            <a:spLocks noChangeArrowheads="1"/>
          </p:cNvSpPr>
          <p:nvPr/>
        </p:nvSpPr>
        <p:spPr bwMode="auto">
          <a:xfrm>
            <a:off x="5436914" y="2133302"/>
            <a:ext cx="215900" cy="215900"/>
          </a:xfrm>
          <a:prstGeom prst="ellipse">
            <a:avLst/>
          </a:prstGeom>
          <a:solidFill>
            <a:srgbClr val="99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ctr" eaLnBrk="1" fontAlgn="base" hangingPunct="1">
              <a:spcBef>
                <a:spcPct val="0"/>
              </a:spcBef>
              <a:spcAft>
                <a:spcPct val="0"/>
              </a:spcAft>
              <a:buFontTx/>
              <a:buNone/>
            </a:pPr>
            <a:endParaRPr lang="zh-CN" altLang="zh-CN" sz="1800">
              <a:solidFill>
                <a:srgbClr val="000000"/>
              </a:solidFill>
            </a:endParaRPr>
          </a:p>
        </p:txBody>
      </p:sp>
      <p:sp>
        <p:nvSpPr>
          <p:cNvPr id="22" name="Line 23"/>
          <p:cNvSpPr>
            <a:spLocks noChangeShapeType="1"/>
          </p:cNvSpPr>
          <p:nvPr/>
        </p:nvSpPr>
        <p:spPr bwMode="auto">
          <a:xfrm>
            <a:off x="5076552" y="2276177"/>
            <a:ext cx="215900" cy="215900"/>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0000"/>
              </a:solidFill>
            </a:endParaRPr>
          </a:p>
        </p:txBody>
      </p:sp>
      <p:sp>
        <p:nvSpPr>
          <p:cNvPr id="23" name="Line 24"/>
          <p:cNvSpPr>
            <a:spLocks noChangeShapeType="1"/>
          </p:cNvSpPr>
          <p:nvPr/>
        </p:nvSpPr>
        <p:spPr bwMode="auto">
          <a:xfrm flipV="1">
            <a:off x="5149577" y="2420640"/>
            <a:ext cx="142875" cy="431800"/>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0000"/>
              </a:solidFill>
            </a:endParaRPr>
          </a:p>
        </p:txBody>
      </p:sp>
      <p:sp>
        <p:nvSpPr>
          <p:cNvPr id="24" name="Line 25"/>
          <p:cNvSpPr>
            <a:spLocks noChangeShapeType="1"/>
          </p:cNvSpPr>
          <p:nvPr/>
        </p:nvSpPr>
        <p:spPr bwMode="auto">
          <a:xfrm flipV="1">
            <a:off x="5294039" y="2420640"/>
            <a:ext cx="287338" cy="71437"/>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0000"/>
              </a:solidFill>
            </a:endParaRPr>
          </a:p>
        </p:txBody>
      </p:sp>
      <p:sp>
        <p:nvSpPr>
          <p:cNvPr id="25" name="Oval 26"/>
          <p:cNvSpPr>
            <a:spLocks noChangeArrowheads="1"/>
          </p:cNvSpPr>
          <p:nvPr/>
        </p:nvSpPr>
        <p:spPr bwMode="auto">
          <a:xfrm>
            <a:off x="5005114" y="2131715"/>
            <a:ext cx="215900" cy="21590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ctr" fontAlgn="base">
              <a:spcBef>
                <a:spcPct val="0"/>
              </a:spcBef>
              <a:spcAft>
                <a:spcPct val="0"/>
              </a:spcAft>
              <a:buFontTx/>
              <a:buNone/>
            </a:pPr>
            <a:endParaRPr lang="zh-CN" altLang="zh-CN" sz="2400">
              <a:solidFill>
                <a:srgbClr val="009900"/>
              </a:solidFill>
              <a:latin typeface="Times New Roman" pitchFamily="18" charset="0"/>
            </a:endParaRPr>
          </a:p>
        </p:txBody>
      </p:sp>
      <p:sp>
        <p:nvSpPr>
          <p:cNvPr id="26" name="Oval 28"/>
          <p:cNvSpPr>
            <a:spLocks noChangeArrowheads="1"/>
          </p:cNvSpPr>
          <p:nvPr/>
        </p:nvSpPr>
        <p:spPr bwMode="auto">
          <a:xfrm>
            <a:off x="3419872" y="2015827"/>
            <a:ext cx="1079500" cy="1079500"/>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endParaRPr lang="zh-CN" altLang="en-US" sz="1800">
              <a:solidFill>
                <a:srgbClr val="000000"/>
              </a:solidFill>
            </a:endParaRPr>
          </a:p>
        </p:txBody>
      </p:sp>
      <p:sp>
        <p:nvSpPr>
          <p:cNvPr id="27" name="Line 29"/>
          <p:cNvSpPr>
            <a:spLocks noChangeShapeType="1"/>
          </p:cNvSpPr>
          <p:nvPr/>
        </p:nvSpPr>
        <p:spPr bwMode="auto">
          <a:xfrm>
            <a:off x="3635772" y="2590502"/>
            <a:ext cx="358775" cy="288925"/>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0000"/>
              </a:solidFill>
            </a:endParaRPr>
          </a:p>
        </p:txBody>
      </p:sp>
      <p:sp>
        <p:nvSpPr>
          <p:cNvPr id="28" name="Oval 30"/>
          <p:cNvSpPr>
            <a:spLocks noChangeArrowheads="1"/>
          </p:cNvSpPr>
          <p:nvPr/>
        </p:nvSpPr>
        <p:spPr bwMode="auto">
          <a:xfrm>
            <a:off x="3491310" y="2447627"/>
            <a:ext cx="215900" cy="2159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endParaRPr lang="zh-CN" altLang="en-US" sz="1800">
              <a:solidFill>
                <a:srgbClr val="000000"/>
              </a:solidFill>
            </a:endParaRPr>
          </a:p>
        </p:txBody>
      </p:sp>
      <p:sp>
        <p:nvSpPr>
          <p:cNvPr id="29" name="Oval 31"/>
          <p:cNvSpPr>
            <a:spLocks noChangeArrowheads="1"/>
          </p:cNvSpPr>
          <p:nvPr/>
        </p:nvSpPr>
        <p:spPr bwMode="auto">
          <a:xfrm>
            <a:off x="3923110" y="2807990"/>
            <a:ext cx="215900" cy="215900"/>
          </a:xfrm>
          <a:prstGeom prst="ellipse">
            <a:avLst/>
          </a:prstGeom>
          <a:solidFill>
            <a:srgbClr val="99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ctr" eaLnBrk="1" fontAlgn="base" hangingPunct="1">
              <a:spcBef>
                <a:spcPct val="0"/>
              </a:spcBef>
              <a:spcAft>
                <a:spcPct val="0"/>
              </a:spcAft>
              <a:buFontTx/>
              <a:buNone/>
            </a:pPr>
            <a:endParaRPr lang="zh-CN" altLang="zh-CN" sz="1800">
              <a:solidFill>
                <a:srgbClr val="000000"/>
              </a:solidFill>
            </a:endParaRPr>
          </a:p>
        </p:txBody>
      </p:sp>
      <p:sp>
        <p:nvSpPr>
          <p:cNvPr id="30" name="Line 32"/>
          <p:cNvSpPr>
            <a:spLocks noChangeShapeType="1"/>
          </p:cNvSpPr>
          <p:nvPr/>
        </p:nvSpPr>
        <p:spPr bwMode="auto">
          <a:xfrm>
            <a:off x="4139010" y="2231727"/>
            <a:ext cx="73025" cy="360363"/>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0000"/>
              </a:solidFill>
            </a:endParaRPr>
          </a:p>
        </p:txBody>
      </p:sp>
      <p:sp>
        <p:nvSpPr>
          <p:cNvPr id="31" name="Oval 33"/>
          <p:cNvSpPr>
            <a:spLocks noChangeArrowheads="1"/>
          </p:cNvSpPr>
          <p:nvPr/>
        </p:nvSpPr>
        <p:spPr bwMode="auto">
          <a:xfrm>
            <a:off x="4139010" y="2519065"/>
            <a:ext cx="215900" cy="21590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ctr" fontAlgn="base">
              <a:spcBef>
                <a:spcPct val="0"/>
              </a:spcBef>
              <a:spcAft>
                <a:spcPct val="0"/>
              </a:spcAft>
              <a:buFontTx/>
              <a:buNone/>
            </a:pPr>
            <a:endParaRPr lang="zh-CN" altLang="zh-CN" sz="2400">
              <a:solidFill>
                <a:srgbClr val="009900"/>
              </a:solidFill>
              <a:latin typeface="Times New Roman" pitchFamily="18" charset="0"/>
            </a:endParaRPr>
          </a:p>
        </p:txBody>
      </p:sp>
      <p:sp>
        <p:nvSpPr>
          <p:cNvPr id="32" name="Oval 34"/>
          <p:cNvSpPr>
            <a:spLocks noChangeArrowheads="1"/>
          </p:cNvSpPr>
          <p:nvPr/>
        </p:nvSpPr>
        <p:spPr bwMode="auto">
          <a:xfrm>
            <a:off x="4067572" y="2160290"/>
            <a:ext cx="215900" cy="215900"/>
          </a:xfrm>
          <a:prstGeom prst="ellipse">
            <a:avLst/>
          </a:prstGeom>
          <a:solidFill>
            <a:srgbClr val="99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ctr" eaLnBrk="1" fontAlgn="base" hangingPunct="1">
              <a:spcBef>
                <a:spcPct val="0"/>
              </a:spcBef>
              <a:spcAft>
                <a:spcPct val="0"/>
              </a:spcAft>
              <a:buFontTx/>
              <a:buNone/>
            </a:pPr>
            <a:endParaRPr lang="zh-CN" altLang="zh-CN" sz="1800">
              <a:solidFill>
                <a:srgbClr val="000000"/>
              </a:solidFill>
            </a:endParaRPr>
          </a:p>
        </p:txBody>
      </p:sp>
      <p:sp>
        <p:nvSpPr>
          <p:cNvPr id="33" name="Oval 11"/>
          <p:cNvSpPr>
            <a:spLocks noChangeArrowheads="1"/>
          </p:cNvSpPr>
          <p:nvPr/>
        </p:nvSpPr>
        <p:spPr bwMode="auto">
          <a:xfrm>
            <a:off x="6301754" y="2205484"/>
            <a:ext cx="1079500" cy="1079500"/>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endParaRPr lang="zh-CN" altLang="en-US" sz="1800">
              <a:solidFill>
                <a:srgbClr val="000000"/>
              </a:solidFill>
            </a:endParaRPr>
          </a:p>
        </p:txBody>
      </p:sp>
      <p:sp>
        <p:nvSpPr>
          <p:cNvPr id="34" name="Line 12"/>
          <p:cNvSpPr>
            <a:spLocks noChangeShapeType="1"/>
          </p:cNvSpPr>
          <p:nvPr/>
        </p:nvSpPr>
        <p:spPr bwMode="auto">
          <a:xfrm>
            <a:off x="6589092" y="2707134"/>
            <a:ext cx="358775" cy="288925"/>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0000"/>
              </a:solidFill>
            </a:endParaRPr>
          </a:p>
        </p:txBody>
      </p:sp>
      <p:sp>
        <p:nvSpPr>
          <p:cNvPr id="35" name="Oval 13"/>
          <p:cNvSpPr>
            <a:spLocks noChangeArrowheads="1"/>
          </p:cNvSpPr>
          <p:nvPr/>
        </p:nvSpPr>
        <p:spPr bwMode="auto">
          <a:xfrm>
            <a:off x="6444629" y="2564259"/>
            <a:ext cx="215900" cy="2159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endParaRPr lang="zh-CN" altLang="en-US" sz="1800">
              <a:solidFill>
                <a:srgbClr val="000000"/>
              </a:solidFill>
            </a:endParaRPr>
          </a:p>
        </p:txBody>
      </p:sp>
      <p:sp>
        <p:nvSpPr>
          <p:cNvPr id="36" name="Oval 14"/>
          <p:cNvSpPr>
            <a:spLocks noChangeArrowheads="1"/>
          </p:cNvSpPr>
          <p:nvPr/>
        </p:nvSpPr>
        <p:spPr bwMode="auto">
          <a:xfrm>
            <a:off x="6876429" y="2924621"/>
            <a:ext cx="215900" cy="215900"/>
          </a:xfrm>
          <a:prstGeom prst="ellipse">
            <a:avLst/>
          </a:prstGeom>
          <a:solidFill>
            <a:srgbClr val="99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ctr" eaLnBrk="1" fontAlgn="base" hangingPunct="1">
              <a:spcBef>
                <a:spcPct val="0"/>
              </a:spcBef>
              <a:spcAft>
                <a:spcPct val="0"/>
              </a:spcAft>
              <a:buFontTx/>
              <a:buNone/>
            </a:pPr>
            <a:endParaRPr lang="zh-CN" altLang="zh-CN" sz="1800">
              <a:solidFill>
                <a:srgbClr val="000000"/>
              </a:solidFill>
            </a:endParaRPr>
          </a:p>
        </p:txBody>
      </p:sp>
      <p:sp>
        <p:nvSpPr>
          <p:cNvPr id="37" name="Oval 35"/>
          <p:cNvSpPr>
            <a:spLocks noChangeArrowheads="1"/>
          </p:cNvSpPr>
          <p:nvPr/>
        </p:nvSpPr>
        <p:spPr bwMode="auto">
          <a:xfrm>
            <a:off x="7020892" y="1989584"/>
            <a:ext cx="1079500" cy="1079500"/>
          </a:xfrm>
          <a:prstGeom prst="ellipse">
            <a:avLst/>
          </a:prstGeom>
          <a:gradFill rotWithShape="1">
            <a:gsLst>
              <a:gs pos="0">
                <a:srgbClr val="5E6D76"/>
              </a:gs>
              <a:gs pos="100000">
                <a:srgbClr val="CCEC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endParaRPr lang="zh-CN" altLang="en-US" sz="1800">
              <a:solidFill>
                <a:srgbClr val="000000"/>
              </a:solidFill>
            </a:endParaRPr>
          </a:p>
        </p:txBody>
      </p:sp>
      <p:sp>
        <p:nvSpPr>
          <p:cNvPr id="38" name="Line 36"/>
          <p:cNvSpPr>
            <a:spLocks noChangeShapeType="1"/>
          </p:cNvSpPr>
          <p:nvPr/>
        </p:nvSpPr>
        <p:spPr bwMode="auto">
          <a:xfrm>
            <a:off x="7525717" y="2276921"/>
            <a:ext cx="73025" cy="360363"/>
          </a:xfrm>
          <a:prstGeom prst="line">
            <a:avLst/>
          </a:prstGeom>
          <a:noFill/>
          <a:ln w="57150">
            <a:solidFill>
              <a:srgbClr val="F514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0000"/>
              </a:solidFill>
            </a:endParaRPr>
          </a:p>
        </p:txBody>
      </p:sp>
      <p:sp>
        <p:nvSpPr>
          <p:cNvPr id="39" name="Oval 37"/>
          <p:cNvSpPr>
            <a:spLocks noChangeArrowheads="1"/>
          </p:cNvSpPr>
          <p:nvPr/>
        </p:nvSpPr>
        <p:spPr bwMode="auto">
          <a:xfrm>
            <a:off x="7524129" y="2565846"/>
            <a:ext cx="215900" cy="21590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ctr" fontAlgn="base">
              <a:spcBef>
                <a:spcPct val="0"/>
              </a:spcBef>
              <a:spcAft>
                <a:spcPct val="0"/>
              </a:spcAft>
              <a:buFontTx/>
              <a:buNone/>
            </a:pPr>
            <a:endParaRPr lang="zh-CN" altLang="zh-CN" sz="2400">
              <a:solidFill>
                <a:srgbClr val="009900"/>
              </a:solidFill>
              <a:latin typeface="Times New Roman" pitchFamily="18" charset="0"/>
            </a:endParaRPr>
          </a:p>
        </p:txBody>
      </p:sp>
      <p:sp>
        <p:nvSpPr>
          <p:cNvPr id="40" name="Oval 38"/>
          <p:cNvSpPr>
            <a:spLocks noChangeArrowheads="1"/>
          </p:cNvSpPr>
          <p:nvPr/>
        </p:nvSpPr>
        <p:spPr bwMode="auto">
          <a:xfrm>
            <a:off x="7381254" y="2135634"/>
            <a:ext cx="215900" cy="215900"/>
          </a:xfrm>
          <a:prstGeom prst="ellipse">
            <a:avLst/>
          </a:prstGeom>
          <a:solidFill>
            <a:srgbClr val="99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ctr" eaLnBrk="1" fontAlgn="base" hangingPunct="1">
              <a:spcBef>
                <a:spcPct val="0"/>
              </a:spcBef>
              <a:spcAft>
                <a:spcPct val="0"/>
              </a:spcAft>
              <a:buFontTx/>
              <a:buNone/>
            </a:pPr>
            <a:endParaRPr lang="zh-CN" altLang="zh-CN" sz="1800">
              <a:solidFill>
                <a:srgbClr val="000000"/>
              </a:solidFill>
            </a:endParaRPr>
          </a:p>
        </p:txBody>
      </p:sp>
    </p:spTree>
    <p:extLst>
      <p:ext uri="{BB962C8B-B14F-4D97-AF65-F5344CB8AC3E}">
        <p14:creationId xmlns:p14="http://schemas.microsoft.com/office/powerpoint/2010/main" val="284866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84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8842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884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2" grpId="0"/>
      <p:bldP spid="188424" grpId="0"/>
      <p:bldP spid="188426"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71600" y="548680"/>
            <a:ext cx="5688632" cy="864096"/>
          </a:xfrm>
          <a:solidFill>
            <a:srgbClr val="99CCFF"/>
          </a:solidFill>
          <a:effectLst>
            <a:outerShdw dist="107763" dir="2700000" algn="ctr" rotWithShape="0">
              <a:schemeClr val="bg2">
                <a:alpha val="50000"/>
              </a:schemeClr>
            </a:outerShdw>
          </a:effectLst>
        </p:spPr>
        <p:txBody>
          <a:bodyPr/>
          <a:lstStyle/>
          <a:p>
            <a:pPr algn="l"/>
            <a:r>
              <a:rPr lang="en-US" altLang="zh-CN" sz="4000" b="1" dirty="0" smtClean="0">
                <a:solidFill>
                  <a:schemeClr val="accent2"/>
                </a:solidFill>
                <a:latin typeface="Calibri" pitchFamily="34" charset="0"/>
                <a:ea typeface="宋体" charset="-122"/>
              </a:rPr>
              <a:t>Summary </a:t>
            </a:r>
            <a:r>
              <a:rPr lang="en-US" altLang="zh-CN" sz="4000" b="1" dirty="0" smtClean="0">
                <a:solidFill>
                  <a:schemeClr val="accent2"/>
                </a:solidFill>
                <a:latin typeface="Calibri" pitchFamily="34" charset="0"/>
                <a:ea typeface="宋体" pitchFamily="2" charset="-122"/>
              </a:rPr>
              <a:t> </a:t>
            </a:r>
          </a:p>
        </p:txBody>
      </p:sp>
      <p:sp>
        <p:nvSpPr>
          <p:cNvPr id="2" name="TextBox 1"/>
          <p:cNvSpPr txBox="1"/>
          <p:nvPr/>
        </p:nvSpPr>
        <p:spPr>
          <a:xfrm>
            <a:off x="539552" y="1844824"/>
            <a:ext cx="7632848" cy="4247317"/>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altLang="zh-CN" sz="2400" b="1" dirty="0">
                <a:solidFill>
                  <a:srgbClr val="0000CC"/>
                </a:solidFill>
                <a:latin typeface="Calibri" panose="020F0502020204030204" pitchFamily="34" charset="0"/>
              </a:rPr>
              <a:t>The </a:t>
            </a:r>
            <a:r>
              <a:rPr lang="en-US" altLang="zh-CN" sz="2400" b="1" dirty="0" smtClean="0">
                <a:solidFill>
                  <a:srgbClr val="FF0000"/>
                </a:solidFill>
                <a:latin typeface="Calibri" panose="020F0502020204030204" pitchFamily="34" charset="0"/>
              </a:rPr>
              <a:t>ATS </a:t>
            </a:r>
            <a:r>
              <a:rPr lang="en-US" altLang="zh-CN" sz="2400" b="1" dirty="0" smtClean="0">
                <a:solidFill>
                  <a:srgbClr val="0000CC"/>
                </a:solidFill>
                <a:latin typeface="Calibri" panose="020F0502020204030204" pitchFamily="34" charset="0"/>
              </a:rPr>
              <a:t>is </a:t>
            </a:r>
            <a:r>
              <a:rPr lang="en-US" altLang="zh-CN" sz="2400" b="1" dirty="0">
                <a:solidFill>
                  <a:srgbClr val="0000CC"/>
                </a:solidFill>
                <a:latin typeface="Calibri" panose="020F0502020204030204" pitchFamily="34" charset="0"/>
              </a:rPr>
              <a:t>strongly correlated with threshold </a:t>
            </a:r>
            <a:r>
              <a:rPr lang="en-US" altLang="zh-CN" sz="2400" b="1" dirty="0" smtClean="0">
                <a:solidFill>
                  <a:srgbClr val="0000CC"/>
                </a:solidFill>
                <a:latin typeface="Calibri" panose="020F0502020204030204" pitchFamily="34" charset="0"/>
              </a:rPr>
              <a:t>phenomena and can produce observable effects when the condition is fulfilled in the physical regime. </a:t>
            </a:r>
          </a:p>
          <a:p>
            <a:pPr marL="342900" indent="-342900">
              <a:spcBef>
                <a:spcPts val="1200"/>
              </a:spcBef>
              <a:buFont typeface="Arial" panose="020B0604020202020204" pitchFamily="34" charset="0"/>
              <a:buChar char="•"/>
            </a:pPr>
            <a:r>
              <a:rPr lang="en-US" altLang="zh-CN" sz="2400" b="1" dirty="0" smtClean="0">
                <a:solidFill>
                  <a:srgbClr val="0000CC"/>
                </a:solidFill>
                <a:latin typeface="Calibri" panose="020F0502020204030204" pitchFamily="34" charset="0"/>
              </a:rPr>
              <a:t>The </a:t>
            </a:r>
            <a:r>
              <a:rPr lang="en-US" altLang="zh-CN" sz="2400" b="1" dirty="0" smtClean="0">
                <a:solidFill>
                  <a:srgbClr val="FF0000"/>
                </a:solidFill>
                <a:latin typeface="Calibri" panose="020F0502020204030204" pitchFamily="34" charset="0"/>
              </a:rPr>
              <a:t>ATS</a:t>
            </a:r>
            <a:r>
              <a:rPr lang="en-US" altLang="zh-CN" sz="2400" b="1" dirty="0" smtClean="0">
                <a:solidFill>
                  <a:srgbClr val="0000CC"/>
                </a:solidFill>
                <a:latin typeface="Calibri" panose="020F0502020204030204" pitchFamily="34" charset="0"/>
              </a:rPr>
              <a:t> may mix with the threshold pole structure if a genuine state does exist. So energy-dependence of the threshold peak should be studied. </a:t>
            </a:r>
          </a:p>
          <a:p>
            <a:pPr marL="342900" indent="-342900">
              <a:spcBef>
                <a:spcPts val="1200"/>
              </a:spcBef>
              <a:buFont typeface="Arial" panose="020B0604020202020204" pitchFamily="34" charset="0"/>
              <a:buChar char="•"/>
            </a:pPr>
            <a:r>
              <a:rPr lang="en-US" altLang="zh-CN" sz="2400" b="1" dirty="0" smtClean="0">
                <a:solidFill>
                  <a:srgbClr val="0000CC"/>
                </a:solidFill>
                <a:latin typeface="Calibri" panose="020F0502020204030204" pitchFamily="34" charset="0"/>
              </a:rPr>
              <a:t>An enhancement in elastic channel “almost” implies the existence of a genuine state. </a:t>
            </a:r>
          </a:p>
          <a:p>
            <a:pPr marL="342900" indent="-342900">
              <a:spcBef>
                <a:spcPts val="1200"/>
              </a:spcBef>
              <a:buFont typeface="Arial" panose="020B0604020202020204" pitchFamily="34" charset="0"/>
              <a:buChar char="•"/>
            </a:pPr>
            <a:r>
              <a:rPr lang="en-US" altLang="zh-CN" sz="2400" b="1" dirty="0" smtClean="0">
                <a:solidFill>
                  <a:srgbClr val="0000CC"/>
                </a:solidFill>
                <a:latin typeface="Calibri" panose="020F0502020204030204" pitchFamily="34" charset="0"/>
              </a:rPr>
              <a:t>More criteria for judging the ATS effects and genuine states should be pursued. </a:t>
            </a:r>
            <a:endParaRPr lang="en-US" altLang="zh-CN" sz="2400" b="1" dirty="0">
              <a:solidFill>
                <a:srgbClr val="0000CC"/>
              </a:solidFill>
              <a:latin typeface="Calibri" panose="020F0502020204030204" pitchFamily="34" charset="0"/>
            </a:endParaRPr>
          </a:p>
        </p:txBody>
      </p:sp>
    </p:spTree>
    <p:extLst>
      <p:ext uri="{BB962C8B-B14F-4D97-AF65-F5344CB8AC3E}">
        <p14:creationId xmlns:p14="http://schemas.microsoft.com/office/powerpoint/2010/main" val="21920024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4813DFC8-4B18-4E2B-8095-7CA6717A9B0E}" type="slidenum">
              <a:rPr lang="zh-CN" altLang="en-GB" smtClean="0"/>
              <a:pPr>
                <a:defRPr/>
              </a:pPr>
              <a:t>51</a:t>
            </a:fld>
            <a:endParaRPr lang="en-GB" altLang="zh-CN"/>
          </a:p>
        </p:txBody>
      </p:sp>
      <p:sp>
        <p:nvSpPr>
          <p:cNvPr id="3" name="Text Box 4"/>
          <p:cNvSpPr txBox="1">
            <a:spLocks noChangeArrowheads="1"/>
          </p:cNvSpPr>
          <p:nvPr/>
        </p:nvSpPr>
        <p:spPr bwMode="auto">
          <a:xfrm>
            <a:off x="900113" y="5395863"/>
            <a:ext cx="712946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GB" altLang="zh-CN" sz="4400" b="1" i="1" dirty="0">
                <a:solidFill>
                  <a:srgbClr val="0000FF"/>
                </a:solidFill>
                <a:effectLst>
                  <a:outerShdw blurRad="38100" dist="38100" dir="2700000" algn="tl">
                    <a:srgbClr val="C0C0C0"/>
                  </a:outerShdw>
                </a:effectLst>
                <a:ea typeface="宋体" pitchFamily="2" charset="-122"/>
              </a:rPr>
              <a:t>Thanks for your attention!</a:t>
            </a:r>
          </a:p>
        </p:txBody>
      </p:sp>
      <p:pic>
        <p:nvPicPr>
          <p:cNvPr id="4" name="Picture 5" descr="ihep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90488"/>
            <a:ext cx="14287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hep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038" y="188913"/>
            <a:ext cx="3200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1258888" y="614363"/>
            <a:ext cx="36147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1800" b="1">
                <a:solidFill>
                  <a:srgbClr val="808080"/>
                </a:solidFill>
                <a:latin typeface="Eras Demi ITC" pitchFamily="34" charset="0"/>
                <a:ea typeface="宋体" charset="-122"/>
              </a:rPr>
              <a:t>Institute of High Energy Physics</a:t>
            </a:r>
            <a:endParaRPr lang="en-GB" altLang="zh-CN" sz="1800" b="1">
              <a:solidFill>
                <a:srgbClr val="808080"/>
              </a:solidFill>
              <a:latin typeface="Eras Demi ITC" pitchFamily="34" charset="0"/>
              <a:ea typeface="宋体" charset="-122"/>
            </a:endParaRPr>
          </a:p>
        </p:txBody>
      </p:sp>
      <p:pic>
        <p:nvPicPr>
          <p:cNvPr id="7" name="Picture 7" descr="cas_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6688" y="44450"/>
            <a:ext cx="2592387"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7055" y="53626"/>
            <a:ext cx="1215135" cy="1207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55650" y="1503943"/>
            <a:ext cx="7683500" cy="3293209"/>
          </a:xfrm>
          <a:prstGeom prst="rect">
            <a:avLst/>
          </a:prstGeom>
          <a:noFill/>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base" hangingPunct="1">
              <a:spcBef>
                <a:spcPct val="0"/>
              </a:spcBef>
              <a:spcAft>
                <a:spcPct val="0"/>
              </a:spcAft>
            </a:pPr>
            <a:r>
              <a:rPr lang="de-DE" altLang="zh-CN" sz="2800" dirty="0" smtClean="0">
                <a:solidFill>
                  <a:srgbClr val="0000FF"/>
                </a:solidFill>
                <a:latin typeface="Calibri" pitchFamily="34" charset="0"/>
                <a:ea typeface="宋体" charset="-122"/>
              </a:rPr>
              <a:t>Recent developments on this relevant issue: </a:t>
            </a:r>
            <a:endParaRPr lang="en-US" altLang="zh-CN" sz="2000" dirty="0" smtClean="0">
              <a:solidFill>
                <a:srgbClr val="0000FF"/>
              </a:solidFill>
              <a:latin typeface="Calibri" pitchFamily="34" charset="0"/>
              <a:ea typeface="宋体" charset="-122"/>
            </a:endParaRPr>
          </a:p>
          <a:p>
            <a:pPr eaLnBrk="1" fontAlgn="base" hangingPunct="1">
              <a:spcBef>
                <a:spcPct val="0"/>
              </a:spcBef>
              <a:spcAft>
                <a:spcPct val="0"/>
              </a:spcAft>
              <a:buFont typeface="Arial" charset="0"/>
              <a:buChar char="•"/>
            </a:pPr>
            <a:r>
              <a:rPr lang="en-US" altLang="zh-CN" dirty="0" smtClean="0">
                <a:solidFill>
                  <a:srgbClr val="0000FF"/>
                </a:solidFill>
                <a:latin typeface="Calibri" pitchFamily="34" charset="0"/>
                <a:ea typeface="宋体" charset="-122"/>
              </a:rPr>
              <a:t>J.-J. Wu, X.-H. Liu, and Q. Zhao, B.-S. </a:t>
            </a:r>
            <a:r>
              <a:rPr lang="en-US" altLang="zh-CN" dirty="0" err="1" smtClean="0">
                <a:solidFill>
                  <a:srgbClr val="0000FF"/>
                </a:solidFill>
                <a:latin typeface="Calibri" pitchFamily="34" charset="0"/>
                <a:ea typeface="宋体" charset="-122"/>
              </a:rPr>
              <a:t>Zou</a:t>
            </a:r>
            <a:r>
              <a:rPr lang="en-US" altLang="zh-CN" dirty="0" smtClean="0">
                <a:solidFill>
                  <a:srgbClr val="0000FF"/>
                </a:solidFill>
                <a:latin typeface="Calibri" pitchFamily="34" charset="0"/>
                <a:ea typeface="宋体" charset="-122"/>
              </a:rPr>
              <a:t>, PRL108, 081003 (2012)</a:t>
            </a:r>
          </a:p>
          <a:p>
            <a:pPr eaLnBrk="1" fontAlgn="base" hangingPunct="1">
              <a:spcBef>
                <a:spcPct val="0"/>
              </a:spcBef>
              <a:spcAft>
                <a:spcPct val="0"/>
              </a:spcAft>
              <a:buFont typeface="Arial" charset="0"/>
              <a:buChar char="•"/>
            </a:pPr>
            <a:r>
              <a:rPr lang="en-US" altLang="zh-CN" dirty="0" smtClean="0">
                <a:solidFill>
                  <a:srgbClr val="0000FF"/>
                </a:solidFill>
                <a:latin typeface="Calibri" pitchFamily="34" charset="0"/>
                <a:ea typeface="宋体" charset="-122"/>
              </a:rPr>
              <a:t>X.-G. Wu, J.-J. Wu, Q. Zhao, B.-S. </a:t>
            </a:r>
            <a:r>
              <a:rPr lang="en-US" altLang="zh-CN" dirty="0" err="1" smtClean="0">
                <a:solidFill>
                  <a:srgbClr val="0000FF"/>
                </a:solidFill>
                <a:latin typeface="Calibri" pitchFamily="34" charset="0"/>
                <a:ea typeface="宋体" charset="-122"/>
              </a:rPr>
              <a:t>Zou</a:t>
            </a:r>
            <a:r>
              <a:rPr lang="en-US" altLang="zh-CN" dirty="0" smtClean="0">
                <a:solidFill>
                  <a:srgbClr val="0000FF"/>
                </a:solidFill>
                <a:latin typeface="Calibri" pitchFamily="34" charset="0"/>
                <a:ea typeface="宋体" charset="-122"/>
              </a:rPr>
              <a:t>, PRD 87, 014023 (2013)</a:t>
            </a:r>
          </a:p>
          <a:p>
            <a:pPr eaLnBrk="1" fontAlgn="base" hangingPunct="1">
              <a:spcBef>
                <a:spcPct val="0"/>
              </a:spcBef>
              <a:spcAft>
                <a:spcPct val="0"/>
              </a:spcAft>
              <a:buFont typeface="Arial" charset="0"/>
              <a:buChar char="•"/>
            </a:pPr>
            <a:r>
              <a:rPr lang="en-US" altLang="zh-CN" dirty="0" smtClean="0">
                <a:solidFill>
                  <a:srgbClr val="0000FF"/>
                </a:solidFill>
                <a:latin typeface="Calibri" pitchFamily="34" charset="0"/>
                <a:ea typeface="宋体" charset="-122"/>
              </a:rPr>
              <a:t>Q. Wang, C. </a:t>
            </a:r>
            <a:r>
              <a:rPr lang="en-US" altLang="zh-CN" dirty="0" err="1" smtClean="0">
                <a:solidFill>
                  <a:srgbClr val="0000FF"/>
                </a:solidFill>
                <a:latin typeface="Calibri" pitchFamily="34" charset="0"/>
                <a:ea typeface="宋体" charset="-122"/>
              </a:rPr>
              <a:t>Hanhart</a:t>
            </a:r>
            <a:r>
              <a:rPr lang="en-US" altLang="zh-CN" dirty="0" smtClean="0">
                <a:solidFill>
                  <a:srgbClr val="0000FF"/>
                </a:solidFill>
                <a:latin typeface="Calibri" pitchFamily="34" charset="0"/>
                <a:ea typeface="宋体" charset="-122"/>
              </a:rPr>
              <a:t>, Q. Zhao, PRL111, 132003 (2013) </a:t>
            </a:r>
          </a:p>
          <a:p>
            <a:pPr eaLnBrk="1" fontAlgn="base" hangingPunct="1">
              <a:spcBef>
                <a:spcPct val="0"/>
              </a:spcBef>
              <a:spcAft>
                <a:spcPct val="0"/>
              </a:spcAft>
              <a:buFont typeface="Arial" charset="0"/>
              <a:buChar char="•"/>
            </a:pPr>
            <a:r>
              <a:rPr lang="en-US" altLang="zh-CN" dirty="0" smtClean="0">
                <a:solidFill>
                  <a:srgbClr val="0000FF"/>
                </a:solidFill>
                <a:latin typeface="Calibri" pitchFamily="34" charset="0"/>
                <a:ea typeface="宋体" charset="-122"/>
              </a:rPr>
              <a:t>Q. Wang, C. </a:t>
            </a:r>
            <a:r>
              <a:rPr lang="en-US" altLang="zh-CN" dirty="0" err="1" smtClean="0">
                <a:solidFill>
                  <a:srgbClr val="0000FF"/>
                </a:solidFill>
                <a:latin typeface="Calibri" pitchFamily="34" charset="0"/>
                <a:ea typeface="宋体" charset="-122"/>
              </a:rPr>
              <a:t>Hanhart</a:t>
            </a:r>
            <a:r>
              <a:rPr lang="en-US" altLang="zh-CN" dirty="0" smtClean="0">
                <a:solidFill>
                  <a:srgbClr val="0000FF"/>
                </a:solidFill>
                <a:latin typeface="Calibri" pitchFamily="34" charset="0"/>
                <a:ea typeface="宋体" charset="-122"/>
              </a:rPr>
              <a:t>, Q. Zhao, PLB725, 106 (2013)</a:t>
            </a:r>
          </a:p>
          <a:p>
            <a:pPr eaLnBrk="1" fontAlgn="base" hangingPunct="1">
              <a:spcBef>
                <a:spcPct val="0"/>
              </a:spcBef>
              <a:spcAft>
                <a:spcPct val="0"/>
              </a:spcAft>
              <a:buFont typeface="Arial" charset="0"/>
              <a:buChar char="•"/>
            </a:pPr>
            <a:r>
              <a:rPr lang="en-US" altLang="zh-CN" dirty="0" smtClean="0">
                <a:solidFill>
                  <a:srgbClr val="0000FF"/>
                </a:solidFill>
                <a:latin typeface="Calibri" pitchFamily="34" charset="0"/>
                <a:ea typeface="宋体" charset="-122"/>
              </a:rPr>
              <a:t>X.-H. Liu, M. Oka, Q. Zhao, PLB753, 297(2016);  arXiv:1507.01674 [</a:t>
            </a:r>
            <a:r>
              <a:rPr lang="en-US" altLang="zh-CN" dirty="0" err="1" smtClean="0">
                <a:solidFill>
                  <a:srgbClr val="0000FF"/>
                </a:solidFill>
                <a:latin typeface="Calibri" pitchFamily="34" charset="0"/>
                <a:ea typeface="宋体" charset="-122"/>
              </a:rPr>
              <a:t>hep-ph</a:t>
            </a:r>
            <a:r>
              <a:rPr lang="en-US" altLang="zh-CN" dirty="0" smtClean="0">
                <a:solidFill>
                  <a:srgbClr val="0000FF"/>
                </a:solidFill>
                <a:latin typeface="Calibri" pitchFamily="34" charset="0"/>
                <a:ea typeface="宋体" charset="-122"/>
              </a:rPr>
              <a:t>]</a:t>
            </a:r>
          </a:p>
          <a:p>
            <a:pPr eaLnBrk="1" fontAlgn="base" hangingPunct="1">
              <a:spcBef>
                <a:spcPct val="0"/>
              </a:spcBef>
              <a:spcAft>
                <a:spcPct val="0"/>
              </a:spcAft>
              <a:buFont typeface="Arial" charset="0"/>
              <a:buChar char="•"/>
            </a:pPr>
            <a:r>
              <a:rPr lang="de-DE" altLang="zh-CN" dirty="0" smtClean="0">
                <a:solidFill>
                  <a:srgbClr val="0000FF"/>
                </a:solidFill>
                <a:latin typeface="Calibri" pitchFamily="34" charset="0"/>
                <a:ea typeface="宋体" charset="-122"/>
              </a:rPr>
              <a:t>F</a:t>
            </a:r>
            <a:r>
              <a:rPr lang="de-DE" altLang="zh-CN" dirty="0" smtClean="0">
                <a:solidFill>
                  <a:srgbClr val="0000FF"/>
                </a:solidFill>
                <a:latin typeface="Calibri" pitchFamily="34" charset="0"/>
                <a:ea typeface="宋体" charset="-122"/>
              </a:rPr>
              <a:t>.-K. Guo, U.-G. Meissner, W. Wang, and Z. Yang, PRD(2015); arXiv:1507.04950 [hep-ph]</a:t>
            </a:r>
          </a:p>
          <a:p>
            <a:pPr eaLnBrk="1" fontAlgn="base" hangingPunct="1">
              <a:spcBef>
                <a:spcPct val="0"/>
              </a:spcBef>
              <a:spcAft>
                <a:spcPct val="0"/>
              </a:spcAft>
              <a:buFont typeface="Arial" charset="0"/>
              <a:buChar char="•"/>
            </a:pPr>
            <a:r>
              <a:rPr lang="en-US" altLang="zh-CN" dirty="0" smtClean="0">
                <a:solidFill>
                  <a:srgbClr val="0000FF"/>
                </a:solidFill>
                <a:latin typeface="Calibri" pitchFamily="34" charset="0"/>
                <a:ea typeface="宋体" charset="-122"/>
              </a:rPr>
              <a:t>X.-H. Liu, Q. Wang, and Q. Zhao, PLB(2016); arXiv:1507.05359 [</a:t>
            </a:r>
            <a:r>
              <a:rPr lang="en-US" altLang="zh-CN" dirty="0" err="1" smtClean="0">
                <a:solidFill>
                  <a:srgbClr val="0000FF"/>
                </a:solidFill>
                <a:latin typeface="Calibri" pitchFamily="34" charset="0"/>
                <a:ea typeface="宋体" charset="-122"/>
              </a:rPr>
              <a:t>hep-ph</a:t>
            </a:r>
            <a:r>
              <a:rPr lang="en-US" altLang="zh-CN" dirty="0" smtClean="0">
                <a:solidFill>
                  <a:srgbClr val="0000FF"/>
                </a:solidFill>
                <a:latin typeface="Calibri" pitchFamily="34" charset="0"/>
                <a:ea typeface="宋体" charset="-122"/>
              </a:rPr>
              <a:t>]</a:t>
            </a:r>
          </a:p>
          <a:p>
            <a:pPr eaLnBrk="1" fontAlgn="base" hangingPunct="1">
              <a:spcBef>
                <a:spcPct val="0"/>
              </a:spcBef>
              <a:spcAft>
                <a:spcPct val="0"/>
              </a:spcAft>
              <a:buFont typeface="Arial" charset="0"/>
              <a:buChar char="•"/>
            </a:pPr>
            <a:r>
              <a:rPr lang="en-US" altLang="zh-CN" dirty="0" smtClean="0">
                <a:solidFill>
                  <a:srgbClr val="0000FF"/>
                </a:solidFill>
                <a:latin typeface="Calibri" pitchFamily="34" charset="0"/>
                <a:ea typeface="宋体" charset="-122"/>
              </a:rPr>
              <a:t>X.-H. Liu </a:t>
            </a:r>
            <a:r>
              <a:rPr lang="en-US" altLang="zh-CN" dirty="0">
                <a:solidFill>
                  <a:srgbClr val="0000FF"/>
                </a:solidFill>
                <a:latin typeface="Calibri" pitchFamily="34" charset="0"/>
                <a:ea typeface="宋体" charset="-122"/>
              </a:rPr>
              <a:t>and M. </a:t>
            </a:r>
            <a:r>
              <a:rPr lang="en-US" altLang="zh-CN" dirty="0">
                <a:solidFill>
                  <a:srgbClr val="0000FF"/>
                </a:solidFill>
                <a:latin typeface="Calibri" pitchFamily="34" charset="0"/>
                <a:ea typeface="宋体" charset="-122"/>
              </a:rPr>
              <a:t>Oka, </a:t>
            </a:r>
            <a:r>
              <a:rPr lang="en-US" altLang="zh-CN" dirty="0" smtClean="0">
                <a:solidFill>
                  <a:srgbClr val="0000FF"/>
                </a:solidFill>
                <a:latin typeface="Calibri" pitchFamily="34" charset="0"/>
                <a:ea typeface="宋体" charset="-122"/>
              </a:rPr>
              <a:t>NP</a:t>
            </a:r>
            <a:r>
              <a:rPr lang="zh-CN" altLang="zh-CN" dirty="0" smtClean="0">
                <a:solidFill>
                  <a:srgbClr val="0000FF"/>
                </a:solidFill>
                <a:latin typeface="Calibri" pitchFamily="34" charset="0"/>
                <a:ea typeface="宋体" charset="-122"/>
              </a:rPr>
              <a:t>A</a:t>
            </a:r>
            <a:r>
              <a:rPr lang="en-US" altLang="zh-CN" dirty="0" smtClean="0">
                <a:solidFill>
                  <a:srgbClr val="0000FF"/>
                </a:solidFill>
                <a:latin typeface="Calibri" pitchFamily="34" charset="0"/>
                <a:ea typeface="宋体" charset="-122"/>
              </a:rPr>
              <a:t> </a:t>
            </a:r>
            <a:r>
              <a:rPr lang="zh-CN" altLang="zh-CN" dirty="0" smtClean="0">
                <a:solidFill>
                  <a:srgbClr val="0000FF"/>
                </a:solidFill>
                <a:latin typeface="Calibri" pitchFamily="34" charset="0"/>
                <a:ea typeface="宋体" charset="-122"/>
              </a:rPr>
              <a:t>954 </a:t>
            </a:r>
            <a:r>
              <a:rPr lang="zh-CN" altLang="zh-CN" dirty="0">
                <a:solidFill>
                  <a:srgbClr val="0000FF"/>
                </a:solidFill>
                <a:latin typeface="Calibri" pitchFamily="34" charset="0"/>
                <a:ea typeface="宋体" charset="-122"/>
              </a:rPr>
              <a:t>(2016) </a:t>
            </a:r>
            <a:r>
              <a:rPr lang="zh-CN" altLang="zh-CN" dirty="0">
                <a:solidFill>
                  <a:srgbClr val="0000FF"/>
                </a:solidFill>
                <a:latin typeface="Calibri" pitchFamily="34" charset="0"/>
                <a:ea typeface="宋体" charset="-122"/>
              </a:rPr>
              <a:t>352</a:t>
            </a:r>
            <a:r>
              <a:rPr lang="en-US" altLang="zh-CN" dirty="0">
                <a:solidFill>
                  <a:srgbClr val="0000FF"/>
                </a:solidFill>
                <a:latin typeface="Calibri" pitchFamily="34" charset="0"/>
                <a:ea typeface="宋体" charset="-122"/>
              </a:rPr>
              <a:t>; arXiv:1512.05474[</a:t>
            </a:r>
            <a:r>
              <a:rPr lang="en-US" altLang="zh-CN" dirty="0" err="1">
                <a:solidFill>
                  <a:srgbClr val="0000FF"/>
                </a:solidFill>
                <a:latin typeface="Calibri" pitchFamily="34" charset="0"/>
                <a:ea typeface="宋体" charset="-122"/>
              </a:rPr>
              <a:t>hep-ph</a:t>
            </a:r>
            <a:r>
              <a:rPr lang="en-US" altLang="zh-CN" dirty="0">
                <a:solidFill>
                  <a:srgbClr val="0000FF"/>
                </a:solidFill>
                <a:latin typeface="Calibri" pitchFamily="34" charset="0"/>
                <a:ea typeface="宋体" charset="-122"/>
              </a:rPr>
              <a:t>] </a:t>
            </a:r>
            <a:endParaRPr lang="en-US" altLang="zh-CN" dirty="0">
              <a:solidFill>
                <a:srgbClr val="0000FF"/>
              </a:solidFill>
              <a:latin typeface="Calibri" pitchFamily="34" charset="0"/>
              <a:ea typeface="宋体" charset="-122"/>
            </a:endParaRPr>
          </a:p>
          <a:p>
            <a:pPr eaLnBrk="1" fontAlgn="base" hangingPunct="1">
              <a:spcBef>
                <a:spcPct val="0"/>
              </a:spcBef>
              <a:spcAft>
                <a:spcPct val="0"/>
              </a:spcAft>
              <a:buFont typeface="Arial" charset="0"/>
              <a:buChar char="•"/>
            </a:pPr>
            <a:r>
              <a:rPr lang="en-US" altLang="zh-CN" dirty="0" smtClean="0">
                <a:solidFill>
                  <a:srgbClr val="0000FF"/>
                </a:solidFill>
                <a:latin typeface="Calibri" pitchFamily="34" charset="0"/>
                <a:ea typeface="宋体" charset="-122"/>
              </a:rPr>
              <a:t>A</a:t>
            </a:r>
            <a:r>
              <a:rPr lang="en-US" altLang="zh-CN" dirty="0">
                <a:solidFill>
                  <a:srgbClr val="0000FF"/>
                </a:solidFill>
                <a:latin typeface="Calibri" pitchFamily="34" charset="0"/>
                <a:ea typeface="宋体" charset="-122"/>
              </a:rPr>
              <a:t>. P. </a:t>
            </a:r>
            <a:r>
              <a:rPr lang="en-US" altLang="zh-CN" dirty="0" err="1">
                <a:solidFill>
                  <a:srgbClr val="0000FF"/>
                </a:solidFill>
                <a:latin typeface="Calibri" pitchFamily="34" charset="0"/>
                <a:ea typeface="宋体" charset="-122"/>
              </a:rPr>
              <a:t>Szczepaniak</a:t>
            </a:r>
            <a:r>
              <a:rPr lang="en-US" altLang="zh-CN" dirty="0">
                <a:solidFill>
                  <a:srgbClr val="0000FF"/>
                </a:solidFill>
                <a:latin typeface="Calibri" pitchFamily="34" charset="0"/>
                <a:ea typeface="宋体" charset="-122"/>
              </a:rPr>
              <a:t>, PLB747, 410 (2015) [arXiv:1501.01691 [</a:t>
            </a:r>
            <a:r>
              <a:rPr lang="en-US" altLang="zh-CN" dirty="0" err="1">
                <a:solidFill>
                  <a:srgbClr val="0000FF"/>
                </a:solidFill>
                <a:latin typeface="Calibri" pitchFamily="34" charset="0"/>
                <a:ea typeface="宋体" charset="-122"/>
              </a:rPr>
              <a:t>hep-ph</a:t>
            </a:r>
            <a:r>
              <a:rPr lang="en-US" altLang="zh-CN" dirty="0">
                <a:solidFill>
                  <a:srgbClr val="0000FF"/>
                </a:solidFill>
                <a:latin typeface="Calibri" pitchFamily="34" charset="0"/>
                <a:ea typeface="宋体" charset="-122"/>
              </a:rPr>
              <a:t>]] </a:t>
            </a:r>
            <a:r>
              <a:rPr lang="en-US" altLang="zh-CN" dirty="0" smtClean="0">
                <a:solidFill>
                  <a:srgbClr val="0000FF"/>
                </a:solidFill>
                <a:latin typeface="Calibri" pitchFamily="34" charset="0"/>
                <a:ea typeface="宋体" charset="-122"/>
              </a:rPr>
              <a:t> </a:t>
            </a:r>
            <a:endParaRPr lang="en-US" altLang="zh-CN" dirty="0" smtClean="0">
              <a:solidFill>
                <a:srgbClr val="0000FF"/>
              </a:solidFill>
              <a:latin typeface="Calibri" pitchFamily="34" charset="0"/>
              <a:ea typeface="宋体" charset="-122"/>
            </a:endParaRPr>
          </a:p>
        </p:txBody>
      </p:sp>
    </p:spTree>
    <p:extLst>
      <p:ext uri="{BB962C8B-B14F-4D97-AF65-F5344CB8AC3E}">
        <p14:creationId xmlns:p14="http://schemas.microsoft.com/office/powerpoint/2010/main" val="228908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92A42FD3-5501-4466-B0EF-C693BF37ED6B}" type="slidenum">
              <a:rPr lang="zh-CN" altLang="en-GB" smtClean="0"/>
              <a:pPr>
                <a:defRPr/>
              </a:pPr>
              <a:t>52</a:t>
            </a:fld>
            <a:endParaRPr lang="en-GB" altLang="zh-CN"/>
          </a:p>
        </p:txBody>
      </p:sp>
      <p:sp>
        <p:nvSpPr>
          <p:cNvPr id="4" name="TextBox 3"/>
          <p:cNvSpPr txBox="1"/>
          <p:nvPr/>
        </p:nvSpPr>
        <p:spPr>
          <a:xfrm>
            <a:off x="611560" y="404664"/>
            <a:ext cx="8208911" cy="769441"/>
          </a:xfrm>
          <a:prstGeom prst="rect">
            <a:avLst/>
          </a:prstGeom>
          <a:solidFill>
            <a:srgbClr val="99CCFF"/>
          </a:solidFill>
        </p:spPr>
        <p:txBody>
          <a:bodyPr wrap="square" rtlCol="0">
            <a:spAutoFit/>
          </a:bodyPr>
          <a:lstStyle/>
          <a:p>
            <a:r>
              <a:rPr lang="en-US" altLang="zh-CN" sz="2400" b="1" dirty="0" smtClean="0">
                <a:solidFill>
                  <a:srgbClr val="0000FF"/>
                </a:solidFill>
                <a:latin typeface="Calibri" panose="020F0502020204030204" pitchFamily="34" charset="0"/>
              </a:rPr>
              <a:t>(</a:t>
            </a:r>
            <a:r>
              <a:rPr lang="en-US" altLang="zh-CN" sz="2400" b="1" dirty="0" smtClean="0">
                <a:solidFill>
                  <a:srgbClr val="0000FF"/>
                </a:solidFill>
                <a:latin typeface="Calibri" panose="020F0502020204030204" pitchFamily="34" charset="0"/>
              </a:rPr>
              <a:t>IV) </a:t>
            </a:r>
            <a:r>
              <a:rPr lang="en-US" altLang="zh-CN" sz="2000" b="1" i="1" dirty="0" smtClean="0">
                <a:solidFill>
                  <a:srgbClr val="0000FF"/>
                </a:solidFill>
                <a:latin typeface="Calibri" panose="020F0502020204030204" pitchFamily="34" charset="0"/>
              </a:rPr>
              <a:t>Ds</a:t>
            </a:r>
            <a:r>
              <a:rPr lang="en-US" altLang="zh-CN" sz="2000" b="1" dirty="0" smtClean="0">
                <a:solidFill>
                  <a:srgbClr val="0000FF"/>
                </a:solidFill>
                <a:latin typeface="Calibri" panose="020F0502020204030204" pitchFamily="34" charset="0"/>
              </a:rPr>
              <a:t>1(2460) or </a:t>
            </a:r>
            <a:r>
              <a:rPr lang="en-US" altLang="zh-CN" sz="2000" b="1" i="1" dirty="0">
                <a:solidFill>
                  <a:srgbClr val="0000FF"/>
                </a:solidFill>
                <a:latin typeface="Calibri" panose="020F0502020204030204" pitchFamily="34" charset="0"/>
              </a:rPr>
              <a:t>Ds</a:t>
            </a:r>
            <a:r>
              <a:rPr lang="en-US" altLang="zh-CN" sz="2000" b="1" dirty="0">
                <a:solidFill>
                  <a:srgbClr val="0000FF"/>
                </a:solidFill>
                <a:latin typeface="Calibri" panose="020F0502020204030204" pitchFamily="34" charset="0"/>
              </a:rPr>
              <a:t>1(2536</a:t>
            </a:r>
            <a:r>
              <a:rPr lang="en-US" altLang="zh-CN" sz="2000" b="1" dirty="0" smtClean="0">
                <a:solidFill>
                  <a:srgbClr val="0000FF"/>
                </a:solidFill>
                <a:latin typeface="Calibri" panose="020F0502020204030204" pitchFamily="34" charset="0"/>
              </a:rPr>
              <a:t>) decays into Ds </a:t>
            </a:r>
            <a:r>
              <a:rPr lang="en-US" altLang="zh-CN" sz="2000" b="1" dirty="0" err="1" smtClean="0">
                <a:solidFill>
                  <a:srgbClr val="0000FF"/>
                </a:solidFill>
                <a:latin typeface="Calibri" panose="020F0502020204030204" pitchFamily="34" charset="0"/>
              </a:rPr>
              <a:t>pipi</a:t>
            </a:r>
            <a:r>
              <a:rPr lang="en-US" altLang="zh-CN" sz="2000" b="1" dirty="0" smtClean="0">
                <a:solidFill>
                  <a:srgbClr val="0000FF"/>
                </a:solidFill>
                <a:latin typeface="Calibri" panose="020F0502020204030204" pitchFamily="34" charset="0"/>
              </a:rPr>
              <a:t> can go through the ATS process. </a:t>
            </a:r>
            <a:endParaRPr lang="zh-CN" altLang="en-US" sz="2000" b="1" dirty="0">
              <a:solidFill>
                <a:srgbClr val="0000FF"/>
              </a:solidFill>
              <a:latin typeface="Calibri" panose="020F0502020204030204" pitchFamily="34" charset="0"/>
            </a:endParaRPr>
          </a:p>
        </p:txBody>
      </p:sp>
      <p:sp>
        <p:nvSpPr>
          <p:cNvPr id="7" name="Oval 38"/>
          <p:cNvSpPr>
            <a:spLocks noChangeArrowheads="1"/>
          </p:cNvSpPr>
          <p:nvPr/>
        </p:nvSpPr>
        <p:spPr bwMode="auto">
          <a:xfrm>
            <a:off x="2288674" y="2404923"/>
            <a:ext cx="1084213" cy="519286"/>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ctr" eaLnBrk="1" fontAlgn="base" hangingPunct="1">
              <a:spcBef>
                <a:spcPct val="0"/>
              </a:spcBef>
              <a:spcAft>
                <a:spcPct val="0"/>
              </a:spcAft>
              <a:buFontTx/>
              <a:buNone/>
            </a:pPr>
            <a:endParaRPr lang="zh-CN" altLang="zh-CN" sz="1800" smtClean="0">
              <a:solidFill>
                <a:srgbClr val="0000FF"/>
              </a:solidFill>
            </a:endParaRPr>
          </a:p>
        </p:txBody>
      </p:sp>
      <p:sp>
        <p:nvSpPr>
          <p:cNvPr id="8" name="Line 39"/>
          <p:cNvSpPr>
            <a:spLocks noChangeShapeType="1"/>
          </p:cNvSpPr>
          <p:nvPr/>
        </p:nvSpPr>
        <p:spPr bwMode="auto">
          <a:xfrm>
            <a:off x="1783849" y="2678047"/>
            <a:ext cx="504825" cy="0"/>
          </a:xfrm>
          <a:prstGeom prst="line">
            <a:avLst/>
          </a:prstGeom>
          <a:noFill/>
          <a:ln w="762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9" name="Line 40"/>
          <p:cNvSpPr>
            <a:spLocks noChangeShapeType="1"/>
          </p:cNvSpPr>
          <p:nvPr/>
        </p:nvSpPr>
        <p:spPr bwMode="auto">
          <a:xfrm>
            <a:off x="3372887" y="2678047"/>
            <a:ext cx="504825" cy="0"/>
          </a:xfrm>
          <a:prstGeom prst="line">
            <a:avLst/>
          </a:prstGeom>
          <a:noFill/>
          <a:ln w="762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mtClean="0">
              <a:solidFill>
                <a:srgbClr val="000000"/>
              </a:solidFill>
            </a:endParaRPr>
          </a:p>
        </p:txBody>
      </p:sp>
      <p:sp>
        <p:nvSpPr>
          <p:cNvPr id="10" name="Text Box 41"/>
          <p:cNvSpPr txBox="1">
            <a:spLocks noChangeArrowheads="1"/>
          </p:cNvSpPr>
          <p:nvPr/>
        </p:nvSpPr>
        <p:spPr bwMode="auto">
          <a:xfrm>
            <a:off x="2704993" y="2042264"/>
            <a:ext cx="4988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1800" b="1" dirty="0" smtClean="0">
                <a:solidFill>
                  <a:srgbClr val="0000FF"/>
                </a:solidFill>
                <a:latin typeface="Calibri" pitchFamily="34" charset="0"/>
              </a:rPr>
              <a:t>D* </a:t>
            </a:r>
          </a:p>
        </p:txBody>
      </p:sp>
      <p:sp>
        <p:nvSpPr>
          <p:cNvPr id="11" name="Text Box 42"/>
          <p:cNvSpPr txBox="1">
            <a:spLocks noChangeArrowheads="1"/>
          </p:cNvSpPr>
          <p:nvPr/>
        </p:nvSpPr>
        <p:spPr bwMode="auto">
          <a:xfrm>
            <a:off x="2699792" y="2915652"/>
            <a:ext cx="470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1800" b="1" dirty="0" smtClean="0">
                <a:solidFill>
                  <a:srgbClr val="0000FF"/>
                </a:solidFill>
                <a:latin typeface="Calibri" pitchFamily="34" charset="0"/>
                <a:sym typeface="Symbol" pitchFamily="18" charset="2"/>
              </a:rPr>
              <a:t>K </a:t>
            </a:r>
            <a:r>
              <a:rPr lang="en-US" altLang="zh-CN" sz="1800" b="1" dirty="0" smtClean="0">
                <a:solidFill>
                  <a:srgbClr val="0000FF"/>
                </a:solidFill>
                <a:latin typeface="Calibri" pitchFamily="34" charset="0"/>
              </a:rPr>
              <a:t>  </a:t>
            </a:r>
          </a:p>
        </p:txBody>
      </p:sp>
      <p:sp>
        <p:nvSpPr>
          <p:cNvPr id="12" name="Text Box 43"/>
          <p:cNvSpPr txBox="1">
            <a:spLocks noChangeArrowheads="1"/>
          </p:cNvSpPr>
          <p:nvPr/>
        </p:nvSpPr>
        <p:spPr bwMode="auto">
          <a:xfrm>
            <a:off x="775787" y="2292845"/>
            <a:ext cx="158729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2000" b="1" dirty="0" smtClean="0">
                <a:solidFill>
                  <a:srgbClr val="FF0000"/>
                </a:solidFill>
                <a:latin typeface="Calibri" pitchFamily="34" charset="0"/>
              </a:rPr>
              <a:t>D</a:t>
            </a:r>
            <a:r>
              <a:rPr lang="en-US" altLang="zh-CN" sz="2000" b="1" baseline="-25000" dirty="0" smtClean="0">
                <a:solidFill>
                  <a:srgbClr val="FF0000"/>
                </a:solidFill>
                <a:latin typeface="Calibri" pitchFamily="34" charset="0"/>
              </a:rPr>
              <a:t>s1</a:t>
            </a:r>
            <a:r>
              <a:rPr lang="en-US" altLang="zh-CN" sz="2000" b="1" dirty="0" smtClean="0">
                <a:solidFill>
                  <a:srgbClr val="FF0000"/>
                </a:solidFill>
                <a:latin typeface="Calibri" pitchFamily="34" charset="0"/>
              </a:rPr>
              <a:t>(2460), 1</a:t>
            </a:r>
            <a:r>
              <a:rPr lang="en-US" altLang="zh-CN" sz="2000" b="1" baseline="30000" dirty="0" smtClean="0">
                <a:solidFill>
                  <a:srgbClr val="FF0000"/>
                </a:solidFill>
                <a:latin typeface="Calibri" pitchFamily="34" charset="0"/>
                <a:sym typeface="Symbol"/>
              </a:rPr>
              <a:t></a:t>
            </a:r>
            <a:r>
              <a:rPr lang="en-US" altLang="zh-CN" sz="2000" b="1" dirty="0" smtClean="0">
                <a:solidFill>
                  <a:srgbClr val="FF0000"/>
                </a:solidFill>
                <a:latin typeface="Calibri" pitchFamily="34" charset="0"/>
                <a:sym typeface="Symbol" pitchFamily="18" charset="2"/>
              </a:rPr>
              <a:t> </a:t>
            </a:r>
          </a:p>
        </p:txBody>
      </p:sp>
      <p:cxnSp>
        <p:nvCxnSpPr>
          <p:cNvPr id="14" name="直接连接符 13"/>
          <p:cNvCxnSpPr>
            <a:endCxn id="10" idx="2"/>
          </p:cNvCxnSpPr>
          <p:nvPr/>
        </p:nvCxnSpPr>
        <p:spPr>
          <a:xfrm flipV="1">
            <a:off x="2367376" y="2411596"/>
            <a:ext cx="587045" cy="633772"/>
          </a:xfrm>
          <a:prstGeom prst="line">
            <a:avLst/>
          </a:prstGeom>
          <a:ln w="19050">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15" name="Text Box 43"/>
          <p:cNvSpPr txBox="1">
            <a:spLocks noChangeArrowheads="1"/>
          </p:cNvSpPr>
          <p:nvPr/>
        </p:nvSpPr>
        <p:spPr bwMode="auto">
          <a:xfrm>
            <a:off x="3416754" y="2299518"/>
            <a:ext cx="158729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2000" b="1" dirty="0" smtClean="0">
                <a:solidFill>
                  <a:srgbClr val="FF0000"/>
                </a:solidFill>
                <a:latin typeface="Calibri" pitchFamily="34" charset="0"/>
              </a:rPr>
              <a:t>D</a:t>
            </a:r>
            <a:r>
              <a:rPr lang="en-US" altLang="zh-CN" sz="2000" b="1" baseline="-25000" dirty="0" smtClean="0">
                <a:solidFill>
                  <a:srgbClr val="FF0000"/>
                </a:solidFill>
                <a:latin typeface="Calibri" pitchFamily="34" charset="0"/>
              </a:rPr>
              <a:t>s1</a:t>
            </a:r>
            <a:r>
              <a:rPr lang="en-US" altLang="zh-CN" sz="2000" b="1" dirty="0" smtClean="0">
                <a:solidFill>
                  <a:srgbClr val="FF0000"/>
                </a:solidFill>
                <a:latin typeface="Calibri" pitchFamily="34" charset="0"/>
              </a:rPr>
              <a:t>(2536), 1</a:t>
            </a:r>
            <a:r>
              <a:rPr lang="en-US" altLang="zh-CN" sz="2000" b="1" baseline="30000" dirty="0" smtClean="0">
                <a:solidFill>
                  <a:srgbClr val="FF0000"/>
                </a:solidFill>
                <a:latin typeface="Calibri" pitchFamily="34" charset="0"/>
                <a:sym typeface="Symbol"/>
              </a:rPr>
              <a:t></a:t>
            </a:r>
            <a:r>
              <a:rPr lang="en-US" altLang="zh-CN" sz="2000" b="1" dirty="0" smtClean="0">
                <a:solidFill>
                  <a:srgbClr val="FF0000"/>
                </a:solidFill>
                <a:latin typeface="Calibri" pitchFamily="34" charset="0"/>
                <a:sym typeface="Symbol" pitchFamily="18" charset="2"/>
              </a:rPr>
              <a:t> </a:t>
            </a:r>
          </a:p>
        </p:txBody>
      </p:sp>
      <p:sp>
        <p:nvSpPr>
          <p:cNvPr id="5" name="TextBox 4"/>
          <p:cNvSpPr txBox="1"/>
          <p:nvPr/>
        </p:nvSpPr>
        <p:spPr>
          <a:xfrm>
            <a:off x="5444057" y="2350621"/>
            <a:ext cx="3599411" cy="646331"/>
          </a:xfrm>
          <a:prstGeom prst="rect">
            <a:avLst/>
          </a:prstGeom>
          <a:noFill/>
        </p:spPr>
        <p:txBody>
          <a:bodyPr wrap="square" rtlCol="0">
            <a:spAutoFit/>
          </a:bodyPr>
          <a:lstStyle/>
          <a:p>
            <a:r>
              <a:rPr lang="en-US" altLang="zh-CN" i="1" dirty="0">
                <a:solidFill>
                  <a:srgbClr val="008000"/>
                </a:solidFill>
              </a:rPr>
              <a:t>D</a:t>
            </a:r>
            <a:r>
              <a:rPr lang="en-US" altLang="zh-CN" i="1" baseline="-25000" dirty="0">
                <a:solidFill>
                  <a:srgbClr val="008000"/>
                </a:solidFill>
              </a:rPr>
              <a:t>s</a:t>
            </a:r>
            <a:r>
              <a:rPr lang="en-US" altLang="zh-CN" baseline="-25000" dirty="0">
                <a:solidFill>
                  <a:srgbClr val="008000"/>
                </a:solidFill>
              </a:rPr>
              <a:t>1</a:t>
            </a:r>
            <a:r>
              <a:rPr lang="en-US" altLang="zh-CN" dirty="0">
                <a:solidFill>
                  <a:srgbClr val="008000"/>
                </a:solidFill>
              </a:rPr>
              <a:t>(2460) or </a:t>
            </a:r>
            <a:r>
              <a:rPr lang="en-US" altLang="zh-CN" i="1" dirty="0">
                <a:solidFill>
                  <a:srgbClr val="008000"/>
                </a:solidFill>
              </a:rPr>
              <a:t>D</a:t>
            </a:r>
            <a:r>
              <a:rPr lang="en-US" altLang="zh-CN" i="1" baseline="-25000" dirty="0">
                <a:solidFill>
                  <a:srgbClr val="008000"/>
                </a:solidFill>
              </a:rPr>
              <a:t>s</a:t>
            </a:r>
            <a:r>
              <a:rPr lang="en-US" altLang="zh-CN" baseline="-25000" dirty="0">
                <a:solidFill>
                  <a:srgbClr val="008000"/>
                </a:solidFill>
              </a:rPr>
              <a:t>1</a:t>
            </a:r>
            <a:r>
              <a:rPr lang="en-US" altLang="zh-CN" dirty="0">
                <a:solidFill>
                  <a:srgbClr val="008000"/>
                </a:solidFill>
              </a:rPr>
              <a:t>(2536) are mixture of 3P</a:t>
            </a:r>
            <a:r>
              <a:rPr lang="en-US" altLang="zh-CN" baseline="-25000" dirty="0">
                <a:solidFill>
                  <a:srgbClr val="008000"/>
                </a:solidFill>
              </a:rPr>
              <a:t>1</a:t>
            </a:r>
            <a:r>
              <a:rPr lang="en-US" altLang="zh-CN" dirty="0">
                <a:solidFill>
                  <a:srgbClr val="008000"/>
                </a:solidFill>
              </a:rPr>
              <a:t> and 1P</a:t>
            </a:r>
            <a:r>
              <a:rPr lang="en-US" altLang="zh-CN" baseline="-25000" dirty="0">
                <a:solidFill>
                  <a:srgbClr val="008000"/>
                </a:solidFill>
              </a:rPr>
              <a:t>1</a:t>
            </a:r>
            <a:r>
              <a:rPr lang="en-US" altLang="zh-CN" dirty="0">
                <a:solidFill>
                  <a:srgbClr val="008000"/>
                </a:solidFill>
              </a:rPr>
              <a:t>. </a:t>
            </a:r>
            <a:r>
              <a:rPr lang="en-US" altLang="zh-CN" dirty="0" smtClean="0">
                <a:solidFill>
                  <a:srgbClr val="008000"/>
                </a:solidFill>
              </a:rPr>
              <a:t> </a:t>
            </a:r>
            <a:endParaRPr lang="zh-CN" altLang="en-US" dirty="0">
              <a:solidFill>
                <a:srgbClr val="008000"/>
              </a:solidFill>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725391"/>
            <a:ext cx="534352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19697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92A42FD3-5501-4466-B0EF-C693BF37ED6B}" type="slidenum">
              <a:rPr lang="zh-CN" altLang="en-GB" smtClean="0"/>
              <a:pPr>
                <a:defRPr/>
              </a:pPr>
              <a:t>53</a:t>
            </a:fld>
            <a:endParaRPr lang="en-GB" altLang="zh-CN"/>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844824"/>
            <a:ext cx="4188581"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772816"/>
            <a:ext cx="4320480" cy="279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27584" y="548680"/>
            <a:ext cx="4818563" cy="369332"/>
          </a:xfrm>
          <a:prstGeom prst="rect">
            <a:avLst/>
          </a:prstGeom>
          <a:noFill/>
        </p:spPr>
        <p:txBody>
          <a:bodyPr wrap="none" rtlCol="0">
            <a:spAutoFit/>
          </a:bodyPr>
          <a:lstStyle/>
          <a:p>
            <a:r>
              <a:rPr lang="en-US" altLang="zh-CN" dirty="0" smtClean="0">
                <a:solidFill>
                  <a:srgbClr val="000000"/>
                </a:solidFill>
              </a:rPr>
              <a:t>The ATS peaks appear at different energies </a:t>
            </a:r>
            <a:endParaRPr lang="zh-CN" altLang="en-US" dirty="0">
              <a:solidFill>
                <a:srgbClr val="000000"/>
              </a:solidFill>
            </a:endParaRPr>
          </a:p>
        </p:txBody>
      </p:sp>
    </p:spTree>
    <p:extLst>
      <p:ext uri="{BB962C8B-B14F-4D97-AF65-F5344CB8AC3E}">
        <p14:creationId xmlns:p14="http://schemas.microsoft.com/office/powerpoint/2010/main" val="6929679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650" y="704885"/>
            <a:ext cx="7683500" cy="4524315"/>
          </a:xfrm>
          <a:prstGeom prst="rect">
            <a:avLst/>
          </a:prstGeom>
          <a:noFill/>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base" hangingPunct="1">
              <a:spcBef>
                <a:spcPct val="0"/>
              </a:spcBef>
              <a:spcAft>
                <a:spcPct val="0"/>
              </a:spcAft>
            </a:pPr>
            <a:r>
              <a:rPr lang="de-DE" altLang="zh-CN" sz="2800" dirty="0" smtClean="0">
                <a:solidFill>
                  <a:srgbClr val="0000FF"/>
                </a:solidFill>
                <a:latin typeface="Calibri" pitchFamily="34" charset="0"/>
                <a:ea typeface="宋体" charset="-122"/>
              </a:rPr>
              <a:t>References: </a:t>
            </a:r>
            <a:endParaRPr lang="en-US" altLang="zh-CN" sz="2800" dirty="0" smtClean="0">
              <a:solidFill>
                <a:srgbClr val="0000FF"/>
              </a:solidFill>
              <a:latin typeface="Calibri" pitchFamily="34" charset="0"/>
              <a:ea typeface="宋体" charset="-122"/>
            </a:endParaRPr>
          </a:p>
          <a:p>
            <a:pPr eaLnBrk="1" fontAlgn="base" hangingPunct="1">
              <a:spcBef>
                <a:spcPct val="0"/>
              </a:spcBef>
              <a:spcAft>
                <a:spcPct val="0"/>
              </a:spcAft>
            </a:pPr>
            <a:endParaRPr lang="en-US" altLang="zh-CN" sz="2000" dirty="0" smtClean="0">
              <a:solidFill>
                <a:srgbClr val="0000FF"/>
              </a:solidFill>
              <a:latin typeface="Calibri" pitchFamily="34" charset="0"/>
              <a:ea typeface="宋体" charset="-122"/>
            </a:endParaRPr>
          </a:p>
          <a:p>
            <a:pPr eaLnBrk="1" fontAlgn="base" hangingPunct="1">
              <a:spcBef>
                <a:spcPct val="0"/>
              </a:spcBef>
              <a:spcAft>
                <a:spcPct val="0"/>
              </a:spcAft>
              <a:buFont typeface="Arial" charset="0"/>
              <a:buChar char="•"/>
            </a:pPr>
            <a:r>
              <a:rPr lang="en-US" altLang="zh-CN" sz="2000" dirty="0" smtClean="0">
                <a:solidFill>
                  <a:srgbClr val="0000FF"/>
                </a:solidFill>
                <a:latin typeface="Calibri" pitchFamily="34" charset="0"/>
                <a:ea typeface="宋体" charset="-122"/>
              </a:rPr>
              <a:t>J.-J. Wu, X.-H. Liu, and Q. Zhao, B.-S. </a:t>
            </a:r>
            <a:r>
              <a:rPr lang="en-US" altLang="zh-CN" sz="2000" dirty="0" err="1" smtClean="0">
                <a:solidFill>
                  <a:srgbClr val="0000FF"/>
                </a:solidFill>
                <a:latin typeface="Calibri" pitchFamily="34" charset="0"/>
                <a:ea typeface="宋体" charset="-122"/>
              </a:rPr>
              <a:t>Zou</a:t>
            </a:r>
            <a:r>
              <a:rPr lang="en-US" altLang="zh-CN" sz="2000" dirty="0" smtClean="0">
                <a:solidFill>
                  <a:srgbClr val="0000FF"/>
                </a:solidFill>
                <a:latin typeface="Calibri" pitchFamily="34" charset="0"/>
                <a:ea typeface="宋体" charset="-122"/>
              </a:rPr>
              <a:t>, PRL108, 081003 (2012)</a:t>
            </a:r>
          </a:p>
          <a:p>
            <a:pPr eaLnBrk="1" fontAlgn="base" hangingPunct="1">
              <a:spcBef>
                <a:spcPct val="0"/>
              </a:spcBef>
              <a:spcAft>
                <a:spcPct val="0"/>
              </a:spcAft>
              <a:buFont typeface="Arial" charset="0"/>
              <a:buChar char="•"/>
            </a:pPr>
            <a:r>
              <a:rPr lang="en-US" altLang="zh-CN" sz="2000" dirty="0" smtClean="0">
                <a:solidFill>
                  <a:srgbClr val="0000FF"/>
                </a:solidFill>
                <a:latin typeface="Calibri" pitchFamily="34" charset="0"/>
                <a:ea typeface="宋体" charset="-122"/>
              </a:rPr>
              <a:t>X.-G. Wu, J.-J. Wu, Q. Zhao, B.-S. </a:t>
            </a:r>
            <a:r>
              <a:rPr lang="en-US" altLang="zh-CN" sz="2000" dirty="0" err="1" smtClean="0">
                <a:solidFill>
                  <a:srgbClr val="0000FF"/>
                </a:solidFill>
                <a:latin typeface="Calibri" pitchFamily="34" charset="0"/>
                <a:ea typeface="宋体" charset="-122"/>
              </a:rPr>
              <a:t>Zou</a:t>
            </a:r>
            <a:r>
              <a:rPr lang="en-US" altLang="zh-CN" sz="2000" dirty="0" smtClean="0">
                <a:solidFill>
                  <a:srgbClr val="0000FF"/>
                </a:solidFill>
                <a:latin typeface="Calibri" pitchFamily="34" charset="0"/>
                <a:ea typeface="宋体" charset="-122"/>
              </a:rPr>
              <a:t>, PRD 87, 014023 (2013)</a:t>
            </a:r>
          </a:p>
          <a:p>
            <a:pPr eaLnBrk="1" fontAlgn="base" hangingPunct="1">
              <a:spcBef>
                <a:spcPct val="0"/>
              </a:spcBef>
              <a:spcAft>
                <a:spcPct val="0"/>
              </a:spcAft>
              <a:buFont typeface="Arial" charset="0"/>
              <a:buChar char="•"/>
            </a:pPr>
            <a:r>
              <a:rPr lang="en-US" altLang="zh-CN" sz="2000" dirty="0" smtClean="0">
                <a:solidFill>
                  <a:srgbClr val="0000FF"/>
                </a:solidFill>
                <a:latin typeface="Calibri" pitchFamily="34" charset="0"/>
                <a:ea typeface="宋体" charset="-122"/>
              </a:rPr>
              <a:t>Q. Wang, C. </a:t>
            </a:r>
            <a:r>
              <a:rPr lang="en-US" altLang="zh-CN" sz="2000" dirty="0" err="1" smtClean="0">
                <a:solidFill>
                  <a:srgbClr val="0000FF"/>
                </a:solidFill>
                <a:latin typeface="Calibri" pitchFamily="34" charset="0"/>
                <a:ea typeface="宋体" charset="-122"/>
              </a:rPr>
              <a:t>Hanhart</a:t>
            </a:r>
            <a:r>
              <a:rPr lang="en-US" altLang="zh-CN" sz="2000" dirty="0" smtClean="0">
                <a:solidFill>
                  <a:srgbClr val="0000FF"/>
                </a:solidFill>
                <a:latin typeface="Calibri" pitchFamily="34" charset="0"/>
                <a:ea typeface="宋体" charset="-122"/>
              </a:rPr>
              <a:t>, Q. Zhao, PRL111, 132003 (2013) </a:t>
            </a:r>
          </a:p>
          <a:p>
            <a:pPr eaLnBrk="1" fontAlgn="base" hangingPunct="1">
              <a:spcBef>
                <a:spcPct val="0"/>
              </a:spcBef>
              <a:spcAft>
                <a:spcPct val="0"/>
              </a:spcAft>
              <a:buFont typeface="Arial" charset="0"/>
              <a:buChar char="•"/>
            </a:pPr>
            <a:r>
              <a:rPr lang="en-US" altLang="zh-CN" sz="2000" dirty="0" smtClean="0">
                <a:solidFill>
                  <a:srgbClr val="0000FF"/>
                </a:solidFill>
                <a:latin typeface="Calibri" pitchFamily="34" charset="0"/>
                <a:ea typeface="宋体" charset="-122"/>
              </a:rPr>
              <a:t>Q. Wang, C. </a:t>
            </a:r>
            <a:r>
              <a:rPr lang="en-US" altLang="zh-CN" sz="2000" dirty="0" err="1" smtClean="0">
                <a:solidFill>
                  <a:srgbClr val="0000FF"/>
                </a:solidFill>
                <a:latin typeface="Calibri" pitchFamily="34" charset="0"/>
                <a:ea typeface="宋体" charset="-122"/>
              </a:rPr>
              <a:t>Hanhart</a:t>
            </a:r>
            <a:r>
              <a:rPr lang="en-US" altLang="zh-CN" sz="2000" dirty="0" smtClean="0">
                <a:solidFill>
                  <a:srgbClr val="0000FF"/>
                </a:solidFill>
                <a:latin typeface="Calibri" pitchFamily="34" charset="0"/>
                <a:ea typeface="宋体" charset="-122"/>
              </a:rPr>
              <a:t>, Q. Zhao, PLB725, 106 (2013)</a:t>
            </a:r>
          </a:p>
          <a:p>
            <a:pPr eaLnBrk="1" fontAlgn="base" hangingPunct="1">
              <a:spcBef>
                <a:spcPct val="0"/>
              </a:spcBef>
              <a:spcAft>
                <a:spcPct val="0"/>
              </a:spcAft>
              <a:buFont typeface="Arial" charset="0"/>
              <a:buChar char="•"/>
            </a:pPr>
            <a:r>
              <a:rPr lang="en-US" altLang="zh-CN" sz="2000" dirty="0" smtClean="0">
                <a:solidFill>
                  <a:srgbClr val="0000FF"/>
                </a:solidFill>
                <a:latin typeface="Calibri" pitchFamily="34" charset="0"/>
                <a:ea typeface="宋体" charset="-122"/>
              </a:rPr>
              <a:t>X.-H. Liu, M. Oka, Q. Zhao, PLB753, 297(2016);  arXiv:1507.01674 [</a:t>
            </a:r>
            <a:r>
              <a:rPr lang="en-US" altLang="zh-CN" sz="2000" dirty="0" err="1" smtClean="0">
                <a:solidFill>
                  <a:srgbClr val="0000FF"/>
                </a:solidFill>
                <a:latin typeface="Calibri" pitchFamily="34" charset="0"/>
                <a:ea typeface="宋体" charset="-122"/>
              </a:rPr>
              <a:t>hep-ph</a:t>
            </a:r>
            <a:r>
              <a:rPr lang="en-US" altLang="zh-CN" sz="2000" dirty="0" smtClean="0">
                <a:solidFill>
                  <a:srgbClr val="0000FF"/>
                </a:solidFill>
                <a:latin typeface="Calibri" pitchFamily="34" charset="0"/>
                <a:ea typeface="宋体" charset="-122"/>
              </a:rPr>
              <a:t>]</a:t>
            </a:r>
          </a:p>
          <a:p>
            <a:pPr eaLnBrk="1" fontAlgn="base" hangingPunct="1">
              <a:spcBef>
                <a:spcPct val="0"/>
              </a:spcBef>
              <a:spcAft>
                <a:spcPct val="0"/>
              </a:spcAft>
              <a:buFont typeface="Arial" charset="0"/>
              <a:buChar char="•"/>
            </a:pPr>
            <a:r>
              <a:rPr lang="de-DE" altLang="zh-CN" sz="2000" dirty="0" smtClean="0">
                <a:solidFill>
                  <a:srgbClr val="0000FF"/>
                </a:solidFill>
                <a:latin typeface="Calibri" pitchFamily="34" charset="0"/>
                <a:ea typeface="宋体" charset="-122"/>
              </a:rPr>
              <a:t>F</a:t>
            </a:r>
            <a:r>
              <a:rPr lang="de-DE" altLang="zh-CN" sz="2000" dirty="0" smtClean="0">
                <a:solidFill>
                  <a:srgbClr val="0000FF"/>
                </a:solidFill>
                <a:latin typeface="Calibri" pitchFamily="34" charset="0"/>
                <a:ea typeface="宋体" charset="-122"/>
              </a:rPr>
              <a:t>.-K. Guo, U.-G. Meissner, W. Wang, and Z. Yang, PRD(2015); arXiv:1507.04950 [hep-ph]</a:t>
            </a:r>
          </a:p>
          <a:p>
            <a:pPr eaLnBrk="1" fontAlgn="base" hangingPunct="1">
              <a:spcBef>
                <a:spcPct val="0"/>
              </a:spcBef>
              <a:spcAft>
                <a:spcPct val="0"/>
              </a:spcAft>
              <a:buFont typeface="Arial" charset="0"/>
              <a:buChar char="•"/>
            </a:pPr>
            <a:r>
              <a:rPr lang="en-US" altLang="zh-CN" sz="2000" dirty="0" smtClean="0">
                <a:solidFill>
                  <a:srgbClr val="0000FF"/>
                </a:solidFill>
                <a:latin typeface="Calibri" pitchFamily="34" charset="0"/>
                <a:ea typeface="宋体" charset="-122"/>
              </a:rPr>
              <a:t>X.-H. Liu, Q. Wang, and Q. Zhao, PLB(2016); arXiv:1507.05359 [</a:t>
            </a:r>
            <a:r>
              <a:rPr lang="en-US" altLang="zh-CN" sz="2000" dirty="0" err="1" smtClean="0">
                <a:solidFill>
                  <a:srgbClr val="0000FF"/>
                </a:solidFill>
                <a:latin typeface="Calibri" pitchFamily="34" charset="0"/>
                <a:ea typeface="宋体" charset="-122"/>
              </a:rPr>
              <a:t>hep-ph</a:t>
            </a:r>
            <a:r>
              <a:rPr lang="en-US" altLang="zh-CN" sz="2000" dirty="0" smtClean="0">
                <a:solidFill>
                  <a:srgbClr val="0000FF"/>
                </a:solidFill>
                <a:latin typeface="Calibri" pitchFamily="34" charset="0"/>
                <a:ea typeface="宋体" charset="-122"/>
              </a:rPr>
              <a:t>]</a:t>
            </a:r>
          </a:p>
          <a:p>
            <a:pPr eaLnBrk="1" fontAlgn="base" hangingPunct="1">
              <a:spcBef>
                <a:spcPct val="0"/>
              </a:spcBef>
              <a:spcAft>
                <a:spcPct val="0"/>
              </a:spcAft>
              <a:buFont typeface="Arial" charset="0"/>
              <a:buChar char="•"/>
            </a:pPr>
            <a:r>
              <a:rPr lang="en-US" altLang="zh-CN" sz="2000" dirty="0" smtClean="0">
                <a:solidFill>
                  <a:srgbClr val="0000FF"/>
                </a:solidFill>
                <a:latin typeface="Calibri" pitchFamily="34" charset="0"/>
                <a:ea typeface="宋体" charset="-122"/>
              </a:rPr>
              <a:t>X.-H. Liu and M. Oka, arXiv:1512.05474[</a:t>
            </a:r>
            <a:r>
              <a:rPr lang="en-US" altLang="zh-CN" sz="2000" dirty="0" err="1" smtClean="0">
                <a:solidFill>
                  <a:srgbClr val="0000FF"/>
                </a:solidFill>
                <a:latin typeface="Calibri" pitchFamily="34" charset="0"/>
                <a:ea typeface="宋体" charset="-122"/>
              </a:rPr>
              <a:t>hep-ph</a:t>
            </a:r>
            <a:r>
              <a:rPr lang="en-US" altLang="zh-CN" sz="2000" dirty="0">
                <a:solidFill>
                  <a:srgbClr val="0000FF"/>
                </a:solidFill>
                <a:latin typeface="Calibri" pitchFamily="34" charset="0"/>
                <a:ea typeface="宋体" charset="-122"/>
              </a:rPr>
              <a:t>] </a:t>
            </a:r>
            <a:endParaRPr lang="en-US" altLang="zh-CN" sz="2000" dirty="0" smtClean="0">
              <a:solidFill>
                <a:srgbClr val="0000FF"/>
              </a:solidFill>
              <a:latin typeface="Calibri" pitchFamily="34" charset="0"/>
              <a:ea typeface="宋体" charset="-122"/>
            </a:endParaRPr>
          </a:p>
          <a:p>
            <a:pPr eaLnBrk="1" fontAlgn="base" hangingPunct="1">
              <a:spcBef>
                <a:spcPct val="0"/>
              </a:spcBef>
              <a:spcAft>
                <a:spcPct val="0"/>
              </a:spcAft>
              <a:buFont typeface="Arial" charset="0"/>
              <a:buChar char="•"/>
            </a:pPr>
            <a:r>
              <a:rPr lang="en-US" altLang="zh-CN" sz="2000" dirty="0" smtClean="0">
                <a:solidFill>
                  <a:srgbClr val="0000FF"/>
                </a:solidFill>
                <a:latin typeface="Calibri" pitchFamily="34" charset="0"/>
                <a:ea typeface="宋体" charset="-122"/>
              </a:rPr>
              <a:t>A</a:t>
            </a:r>
            <a:r>
              <a:rPr lang="en-US" altLang="zh-CN" sz="2000" dirty="0">
                <a:solidFill>
                  <a:srgbClr val="0000FF"/>
                </a:solidFill>
                <a:latin typeface="Calibri" pitchFamily="34" charset="0"/>
                <a:ea typeface="宋体" charset="-122"/>
              </a:rPr>
              <a:t>. P. </a:t>
            </a:r>
            <a:r>
              <a:rPr lang="en-US" altLang="zh-CN" sz="2000" dirty="0" err="1">
                <a:solidFill>
                  <a:srgbClr val="0000FF"/>
                </a:solidFill>
                <a:latin typeface="Calibri" pitchFamily="34" charset="0"/>
                <a:ea typeface="宋体" charset="-122"/>
              </a:rPr>
              <a:t>Szczepaniak</a:t>
            </a:r>
            <a:r>
              <a:rPr lang="en-US" altLang="zh-CN" sz="2000" dirty="0">
                <a:solidFill>
                  <a:srgbClr val="0000FF"/>
                </a:solidFill>
                <a:latin typeface="Calibri" pitchFamily="34" charset="0"/>
                <a:ea typeface="宋体" charset="-122"/>
              </a:rPr>
              <a:t>, PLB747, 410 (2015) [arXiv:1501.01691 [</a:t>
            </a:r>
            <a:r>
              <a:rPr lang="en-US" altLang="zh-CN" sz="2000" dirty="0" err="1">
                <a:solidFill>
                  <a:srgbClr val="0000FF"/>
                </a:solidFill>
                <a:latin typeface="Calibri" pitchFamily="34" charset="0"/>
                <a:ea typeface="宋体" charset="-122"/>
              </a:rPr>
              <a:t>hep-ph</a:t>
            </a:r>
            <a:r>
              <a:rPr lang="en-US" altLang="zh-CN" sz="2000" dirty="0">
                <a:solidFill>
                  <a:srgbClr val="0000FF"/>
                </a:solidFill>
                <a:latin typeface="Calibri" pitchFamily="34" charset="0"/>
                <a:ea typeface="宋体" charset="-122"/>
              </a:rPr>
              <a:t>]] </a:t>
            </a:r>
          </a:p>
          <a:p>
            <a:pPr eaLnBrk="1" fontAlgn="base" hangingPunct="1">
              <a:spcBef>
                <a:spcPct val="0"/>
              </a:spcBef>
              <a:spcAft>
                <a:spcPct val="0"/>
              </a:spcAft>
              <a:buFont typeface="Arial" charset="0"/>
              <a:buChar char="•"/>
            </a:pPr>
            <a:endParaRPr lang="en-US" altLang="zh-CN" sz="2000" dirty="0" smtClean="0">
              <a:solidFill>
                <a:srgbClr val="0000FF"/>
              </a:solidFill>
              <a:latin typeface="Calibri" pitchFamily="34" charset="0"/>
              <a:ea typeface="宋体" charset="-122"/>
            </a:endParaRPr>
          </a:p>
        </p:txBody>
      </p:sp>
    </p:spTree>
    <p:extLst>
      <p:ext uri="{BB962C8B-B14F-4D97-AF65-F5344CB8AC3E}">
        <p14:creationId xmlns:p14="http://schemas.microsoft.com/office/powerpoint/2010/main" val="3856428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988" y="1316038"/>
            <a:ext cx="47720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989138"/>
            <a:ext cx="71437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8263" y="1989138"/>
            <a:ext cx="297180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2789238"/>
            <a:ext cx="440055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8175" y="3468688"/>
            <a:ext cx="322897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1650" y="3744913"/>
            <a:ext cx="25908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2588" y="4759325"/>
            <a:ext cx="5838825"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81" name="TextBox 1"/>
          <p:cNvSpPr txBox="1">
            <a:spLocks noChangeArrowheads="1"/>
          </p:cNvSpPr>
          <p:nvPr/>
        </p:nvSpPr>
        <p:spPr bwMode="auto">
          <a:xfrm>
            <a:off x="1042988" y="885825"/>
            <a:ext cx="3146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pPr>
            <a:r>
              <a:rPr lang="en-US" altLang="zh-CN" sz="2000" b="1" smtClean="0">
                <a:solidFill>
                  <a:srgbClr val="FF0000"/>
                </a:solidFill>
              </a:rPr>
              <a:t>Y(4260)D</a:t>
            </a:r>
            <a:r>
              <a:rPr lang="en-US" altLang="zh-CN" sz="2000" b="1" baseline="-25000" smtClean="0">
                <a:solidFill>
                  <a:srgbClr val="FF0000"/>
                </a:solidFill>
              </a:rPr>
              <a:t>1</a:t>
            </a:r>
            <a:r>
              <a:rPr lang="en-US" altLang="zh-CN" sz="2000" b="1" smtClean="0">
                <a:solidFill>
                  <a:srgbClr val="FF0000"/>
                </a:solidFill>
              </a:rPr>
              <a:t>D coupling: </a:t>
            </a:r>
            <a:endParaRPr lang="zh-CN" altLang="en-US" sz="2000" b="1" smtClean="0">
              <a:solidFill>
                <a:srgbClr val="FF0000"/>
              </a:solidFill>
            </a:endParaRPr>
          </a:p>
        </p:txBody>
      </p:sp>
      <p:sp>
        <p:nvSpPr>
          <p:cNvPr id="28682" name="TextBox 9"/>
          <p:cNvSpPr txBox="1">
            <a:spLocks noChangeArrowheads="1"/>
          </p:cNvSpPr>
          <p:nvPr/>
        </p:nvSpPr>
        <p:spPr bwMode="auto">
          <a:xfrm>
            <a:off x="1042988" y="2470150"/>
            <a:ext cx="3279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pPr>
            <a:r>
              <a:rPr lang="en-US" altLang="zh-CN" sz="2000" b="1" smtClean="0">
                <a:solidFill>
                  <a:srgbClr val="FF0000"/>
                </a:solidFill>
              </a:rPr>
              <a:t>Zc(3900)DD* coupling: </a:t>
            </a:r>
            <a:endParaRPr lang="zh-CN" altLang="en-US" sz="2000" b="1" smtClean="0">
              <a:solidFill>
                <a:srgbClr val="FF0000"/>
              </a:solidFill>
            </a:endParaRPr>
          </a:p>
        </p:txBody>
      </p:sp>
      <p:sp>
        <p:nvSpPr>
          <p:cNvPr id="28683" name="TextBox 10"/>
          <p:cNvSpPr txBox="1">
            <a:spLocks noChangeArrowheads="1"/>
          </p:cNvSpPr>
          <p:nvPr/>
        </p:nvSpPr>
        <p:spPr bwMode="auto">
          <a:xfrm>
            <a:off x="1092200" y="4356100"/>
            <a:ext cx="2609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pPr>
            <a:r>
              <a:rPr lang="en-US" altLang="zh-CN" sz="2000" b="1" smtClean="0">
                <a:solidFill>
                  <a:srgbClr val="FF0000"/>
                </a:solidFill>
              </a:rPr>
              <a:t>D1D*pi coupling: </a:t>
            </a:r>
            <a:endParaRPr lang="zh-CN" altLang="en-US" sz="2000" b="1" smtClean="0">
              <a:solidFill>
                <a:srgbClr val="FF0000"/>
              </a:solidFill>
            </a:endParaRPr>
          </a:p>
        </p:txBody>
      </p:sp>
      <p:sp>
        <p:nvSpPr>
          <p:cNvPr id="28684" name="TextBox 1"/>
          <p:cNvSpPr txBox="1">
            <a:spLocks noChangeArrowheads="1"/>
          </p:cNvSpPr>
          <p:nvPr/>
        </p:nvSpPr>
        <p:spPr bwMode="auto">
          <a:xfrm>
            <a:off x="1092200" y="231775"/>
            <a:ext cx="4113213" cy="46037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2400" b="1" smtClean="0">
                <a:solidFill>
                  <a:srgbClr val="0000FF"/>
                </a:solidFill>
              </a:rPr>
              <a:t>Lagrangians in the NREFT </a:t>
            </a:r>
            <a:endParaRPr lang="zh-CN" altLang="en-US" sz="2400" b="1" smtClean="0">
              <a:solidFill>
                <a:srgbClr val="0000FF"/>
              </a:solidFill>
            </a:endParaRPr>
          </a:p>
        </p:txBody>
      </p:sp>
      <p:sp>
        <p:nvSpPr>
          <p:cNvPr id="28685" name="Text Box 40"/>
          <p:cNvSpPr txBox="1">
            <a:spLocks noChangeArrowheads="1"/>
          </p:cNvSpPr>
          <p:nvPr/>
        </p:nvSpPr>
        <p:spPr bwMode="auto">
          <a:xfrm>
            <a:off x="1441450" y="6299200"/>
            <a:ext cx="60102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1800" b="1" dirty="0" smtClean="0">
                <a:solidFill>
                  <a:srgbClr val="0000FF"/>
                </a:solidFill>
                <a:latin typeface="Calibri" pitchFamily="34" charset="0"/>
              </a:rPr>
              <a:t>Q. Wang, C. </a:t>
            </a:r>
            <a:r>
              <a:rPr lang="en-US" altLang="zh-CN" sz="1800" b="1" dirty="0" err="1" smtClean="0">
                <a:solidFill>
                  <a:srgbClr val="0000FF"/>
                </a:solidFill>
                <a:latin typeface="Calibri" pitchFamily="34" charset="0"/>
              </a:rPr>
              <a:t>Hanhart</a:t>
            </a:r>
            <a:r>
              <a:rPr lang="en-US" altLang="zh-CN" sz="1800" b="1" dirty="0" smtClean="0">
                <a:solidFill>
                  <a:srgbClr val="0000FF"/>
                </a:solidFill>
                <a:latin typeface="Calibri" pitchFamily="34" charset="0"/>
              </a:rPr>
              <a:t>, QZ, PRL111, 132003 (2013); PLB(2013)  </a:t>
            </a:r>
          </a:p>
        </p:txBody>
      </p:sp>
    </p:spTree>
    <p:extLst>
      <p:ext uri="{BB962C8B-B14F-4D97-AF65-F5344CB8AC3E}">
        <p14:creationId xmlns:p14="http://schemas.microsoft.com/office/powerpoint/2010/main" val="9666922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6269"/>
            <a:ext cx="5760640" cy="2476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直接箭头连接符 2"/>
          <p:cNvCxnSpPr/>
          <p:nvPr/>
        </p:nvCxnSpPr>
        <p:spPr bwMode="auto">
          <a:xfrm>
            <a:off x="6300192" y="1874441"/>
            <a:ext cx="1152128" cy="0"/>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直接箭头连接符 3"/>
          <p:cNvCxnSpPr/>
          <p:nvPr/>
        </p:nvCxnSpPr>
        <p:spPr bwMode="auto">
          <a:xfrm flipH="1">
            <a:off x="7596336" y="1874441"/>
            <a:ext cx="1080120" cy="0"/>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直接箭头连接符 4"/>
          <p:cNvCxnSpPr/>
          <p:nvPr/>
        </p:nvCxnSpPr>
        <p:spPr bwMode="auto">
          <a:xfrm flipV="1">
            <a:off x="7524328" y="779512"/>
            <a:ext cx="576064" cy="1094929"/>
          </a:xfrm>
          <a:prstGeom prst="straightConnector1">
            <a:avLst/>
          </a:prstGeom>
          <a:solidFill>
            <a:schemeClr val="accent1"/>
          </a:solidFill>
          <a:ln w="28575"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直接连接符 5"/>
          <p:cNvCxnSpPr/>
          <p:nvPr/>
        </p:nvCxnSpPr>
        <p:spPr bwMode="auto">
          <a:xfrm flipH="1">
            <a:off x="7020272" y="1874441"/>
            <a:ext cx="504056" cy="1008112"/>
          </a:xfrm>
          <a:prstGeom prst="line">
            <a:avLst/>
          </a:prstGeom>
          <a:solidFill>
            <a:schemeClr val="accent1"/>
          </a:solidFill>
          <a:ln w="9525"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接箭头连接符 6"/>
          <p:cNvCxnSpPr/>
          <p:nvPr/>
        </p:nvCxnSpPr>
        <p:spPr bwMode="auto">
          <a:xfrm flipH="1">
            <a:off x="6732240" y="1874441"/>
            <a:ext cx="792088" cy="504056"/>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直接箭头连接符 7"/>
          <p:cNvCxnSpPr/>
          <p:nvPr/>
        </p:nvCxnSpPr>
        <p:spPr bwMode="auto">
          <a:xfrm>
            <a:off x="7524328" y="1874441"/>
            <a:ext cx="270030" cy="576064"/>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弧形 8"/>
          <p:cNvSpPr/>
          <p:nvPr/>
        </p:nvSpPr>
        <p:spPr bwMode="auto">
          <a:xfrm>
            <a:off x="7452320" y="1586409"/>
            <a:ext cx="450050" cy="540060"/>
          </a:xfrm>
          <a:prstGeom prst="arc">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b="1" smtClean="0">
              <a:solidFill>
                <a:srgbClr val="000000"/>
              </a:solidFill>
            </a:endParaRPr>
          </a:p>
        </p:txBody>
      </p:sp>
      <p:sp>
        <p:nvSpPr>
          <p:cNvPr id="10" name="TextBox 9"/>
          <p:cNvSpPr txBox="1"/>
          <p:nvPr/>
        </p:nvSpPr>
        <p:spPr>
          <a:xfrm>
            <a:off x="7884368" y="1370385"/>
            <a:ext cx="577402" cy="400110"/>
          </a:xfrm>
          <a:prstGeom prst="rect">
            <a:avLst/>
          </a:prstGeom>
          <a:noFill/>
        </p:spPr>
        <p:txBody>
          <a:bodyPr wrap="none" rtlCol="0">
            <a:spAutoFit/>
          </a:bodyPr>
          <a:lstStyle/>
          <a:p>
            <a:r>
              <a:rPr lang="zh-CN" altLang="en-US" sz="2000" i="1" dirty="0" smtClean="0">
                <a:solidFill>
                  <a:srgbClr val="000000"/>
                </a:solidFill>
                <a:sym typeface="Symbol"/>
              </a:rPr>
              <a:t></a:t>
            </a:r>
            <a:r>
              <a:rPr lang="zh-CN" altLang="en-US" sz="2000" baseline="-25000" dirty="0" smtClean="0">
                <a:solidFill>
                  <a:srgbClr val="000000"/>
                </a:solidFill>
                <a:sym typeface="Symbol"/>
              </a:rPr>
              <a:t></a:t>
            </a:r>
            <a:r>
              <a:rPr lang="zh-CN" altLang="en-US" sz="2000" baseline="10000" dirty="0" smtClean="0">
                <a:solidFill>
                  <a:srgbClr val="000000"/>
                </a:solidFill>
                <a:sym typeface="Symbol"/>
              </a:rPr>
              <a:t></a:t>
            </a:r>
            <a:r>
              <a:rPr lang="zh-CN" altLang="en-US" sz="2000" dirty="0" smtClean="0">
                <a:solidFill>
                  <a:srgbClr val="000000"/>
                </a:solidFill>
                <a:sym typeface="Symbol"/>
              </a:rPr>
              <a:t> </a:t>
            </a:r>
            <a:endParaRPr lang="zh-CN" altLang="en-US" sz="2000" dirty="0">
              <a:solidFill>
                <a:srgbClr val="000000"/>
              </a:solidFill>
            </a:endParaRPr>
          </a:p>
        </p:txBody>
      </p:sp>
      <p:sp>
        <p:nvSpPr>
          <p:cNvPr id="11" name="TextBox 10"/>
          <p:cNvSpPr txBox="1"/>
          <p:nvPr/>
        </p:nvSpPr>
        <p:spPr>
          <a:xfrm>
            <a:off x="8100392" y="548680"/>
            <a:ext cx="550151" cy="461665"/>
          </a:xfrm>
          <a:prstGeom prst="rect">
            <a:avLst/>
          </a:prstGeom>
          <a:noFill/>
        </p:spPr>
        <p:txBody>
          <a:bodyPr wrap="none" rtlCol="0">
            <a:spAutoFit/>
          </a:bodyPr>
          <a:lstStyle/>
          <a:p>
            <a:r>
              <a:rPr lang="zh-CN" altLang="en-US" sz="2400" dirty="0" smtClean="0">
                <a:solidFill>
                  <a:srgbClr val="0000FF"/>
                </a:solidFill>
                <a:sym typeface="Symbol"/>
              </a:rPr>
              <a:t></a:t>
            </a:r>
            <a:r>
              <a:rPr lang="zh-CN" altLang="en-US" sz="2400" baseline="30000" dirty="0" smtClean="0">
                <a:solidFill>
                  <a:srgbClr val="0000FF"/>
                </a:solidFill>
                <a:sym typeface="Symbol"/>
              </a:rPr>
              <a:t></a:t>
            </a:r>
            <a:r>
              <a:rPr lang="zh-CN" altLang="en-US" sz="2400" dirty="0" smtClean="0">
                <a:solidFill>
                  <a:srgbClr val="0000FF"/>
                </a:solidFill>
                <a:sym typeface="Symbol"/>
              </a:rPr>
              <a:t> </a:t>
            </a:r>
            <a:endParaRPr lang="zh-CN" altLang="en-US" sz="2400" dirty="0">
              <a:solidFill>
                <a:srgbClr val="0000FF"/>
              </a:solidFill>
            </a:endParaRPr>
          </a:p>
        </p:txBody>
      </p:sp>
      <p:sp>
        <p:nvSpPr>
          <p:cNvPr id="12" name="TextBox 11"/>
          <p:cNvSpPr txBox="1"/>
          <p:nvPr/>
        </p:nvSpPr>
        <p:spPr>
          <a:xfrm>
            <a:off x="6300192" y="1514401"/>
            <a:ext cx="492443" cy="400110"/>
          </a:xfrm>
          <a:prstGeom prst="rect">
            <a:avLst/>
          </a:prstGeom>
          <a:noFill/>
        </p:spPr>
        <p:txBody>
          <a:bodyPr wrap="none" rtlCol="0">
            <a:spAutoFit/>
          </a:bodyPr>
          <a:lstStyle/>
          <a:p>
            <a:r>
              <a:rPr lang="en-US" altLang="zh-CN" sz="2000" dirty="0" smtClean="0">
                <a:solidFill>
                  <a:srgbClr val="C00000"/>
                </a:solidFill>
              </a:rPr>
              <a:t>e</a:t>
            </a:r>
            <a:r>
              <a:rPr lang="en-US" altLang="zh-CN" sz="2000" baseline="30000" dirty="0" smtClean="0">
                <a:solidFill>
                  <a:srgbClr val="C00000"/>
                </a:solidFill>
                <a:sym typeface="Symbol"/>
              </a:rPr>
              <a:t></a:t>
            </a:r>
            <a:r>
              <a:rPr lang="en-US" altLang="zh-CN" sz="2000" dirty="0" smtClean="0">
                <a:solidFill>
                  <a:srgbClr val="C00000"/>
                </a:solidFill>
                <a:sym typeface="Symbol"/>
              </a:rPr>
              <a:t> </a:t>
            </a:r>
            <a:endParaRPr lang="zh-CN" altLang="en-US" sz="2000" dirty="0">
              <a:solidFill>
                <a:srgbClr val="C00000"/>
              </a:solidFill>
            </a:endParaRPr>
          </a:p>
        </p:txBody>
      </p:sp>
      <p:sp>
        <p:nvSpPr>
          <p:cNvPr id="13" name="TextBox 12"/>
          <p:cNvSpPr txBox="1"/>
          <p:nvPr/>
        </p:nvSpPr>
        <p:spPr>
          <a:xfrm>
            <a:off x="8616061" y="1514401"/>
            <a:ext cx="492443" cy="400110"/>
          </a:xfrm>
          <a:prstGeom prst="rect">
            <a:avLst/>
          </a:prstGeom>
          <a:noFill/>
        </p:spPr>
        <p:txBody>
          <a:bodyPr wrap="none" rtlCol="0">
            <a:spAutoFit/>
          </a:bodyPr>
          <a:lstStyle/>
          <a:p>
            <a:r>
              <a:rPr lang="en-US" altLang="zh-CN" sz="2000" dirty="0" smtClean="0">
                <a:solidFill>
                  <a:srgbClr val="C00000"/>
                </a:solidFill>
              </a:rPr>
              <a:t>e</a:t>
            </a:r>
            <a:r>
              <a:rPr lang="en-US" altLang="zh-CN" sz="2000" baseline="30000" dirty="0" smtClean="0">
                <a:solidFill>
                  <a:srgbClr val="C00000"/>
                </a:solidFill>
                <a:sym typeface="Symbol"/>
              </a:rPr>
              <a:t></a:t>
            </a:r>
            <a:r>
              <a:rPr lang="en-US" altLang="zh-CN" sz="2000" dirty="0" smtClean="0">
                <a:solidFill>
                  <a:srgbClr val="C00000"/>
                </a:solidFill>
                <a:sym typeface="Symbol"/>
              </a:rPr>
              <a:t> </a:t>
            </a:r>
            <a:endParaRPr lang="zh-CN" altLang="en-US" sz="2000" dirty="0">
              <a:solidFill>
                <a:srgbClr val="C00000"/>
              </a:solidFill>
            </a:endParaRPr>
          </a:p>
        </p:txBody>
      </p:sp>
      <p:sp>
        <p:nvSpPr>
          <p:cNvPr id="14" name="TextBox 13"/>
          <p:cNvSpPr txBox="1"/>
          <p:nvPr/>
        </p:nvSpPr>
        <p:spPr>
          <a:xfrm>
            <a:off x="6388750" y="2306489"/>
            <a:ext cx="441146" cy="400110"/>
          </a:xfrm>
          <a:prstGeom prst="rect">
            <a:avLst/>
          </a:prstGeom>
          <a:noFill/>
        </p:spPr>
        <p:txBody>
          <a:bodyPr wrap="none" rtlCol="0">
            <a:spAutoFit/>
          </a:bodyPr>
          <a:lstStyle/>
          <a:p>
            <a:r>
              <a:rPr lang="en-US" altLang="zh-CN" sz="2000" dirty="0" smtClean="0">
                <a:solidFill>
                  <a:srgbClr val="FF0000"/>
                </a:solidFill>
              </a:rPr>
              <a:t>D </a:t>
            </a:r>
            <a:endParaRPr lang="zh-CN" altLang="en-US" sz="2000" dirty="0">
              <a:solidFill>
                <a:srgbClr val="FF0000"/>
              </a:solidFill>
            </a:endParaRPr>
          </a:p>
        </p:txBody>
      </p:sp>
      <p:sp>
        <p:nvSpPr>
          <p:cNvPr id="15" name="TextBox 14"/>
          <p:cNvSpPr txBox="1"/>
          <p:nvPr/>
        </p:nvSpPr>
        <p:spPr>
          <a:xfrm>
            <a:off x="7841732" y="2349590"/>
            <a:ext cx="540533" cy="400110"/>
          </a:xfrm>
          <a:prstGeom prst="rect">
            <a:avLst/>
          </a:prstGeom>
          <a:noFill/>
        </p:spPr>
        <p:txBody>
          <a:bodyPr wrap="none" rtlCol="0">
            <a:spAutoFit/>
          </a:bodyPr>
          <a:lstStyle/>
          <a:p>
            <a:r>
              <a:rPr lang="en-US" altLang="zh-CN" sz="2000" dirty="0" smtClean="0">
                <a:solidFill>
                  <a:srgbClr val="FF0000"/>
                </a:solidFill>
              </a:rPr>
              <a:t>D* </a:t>
            </a:r>
            <a:endParaRPr lang="zh-CN" altLang="en-US" sz="2000" dirty="0">
              <a:solidFill>
                <a:srgbClr val="FF0000"/>
              </a:solidFill>
            </a:endParaRPr>
          </a:p>
        </p:txBody>
      </p:sp>
      <p:cxnSp>
        <p:nvCxnSpPr>
          <p:cNvPr id="16" name="直接连接符 15"/>
          <p:cNvCxnSpPr/>
          <p:nvPr/>
        </p:nvCxnSpPr>
        <p:spPr bwMode="auto">
          <a:xfrm>
            <a:off x="6732240" y="2378497"/>
            <a:ext cx="1031541" cy="36004"/>
          </a:xfrm>
          <a:prstGeom prst="line">
            <a:avLst/>
          </a:prstGeom>
          <a:solidFill>
            <a:schemeClr val="accent1"/>
          </a:solidFill>
          <a:ln w="9525"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任意多边形 16"/>
          <p:cNvSpPr/>
          <p:nvPr/>
        </p:nvSpPr>
        <p:spPr bwMode="auto">
          <a:xfrm>
            <a:off x="7082016" y="2219139"/>
            <a:ext cx="268941" cy="161365"/>
          </a:xfrm>
          <a:custGeom>
            <a:avLst/>
            <a:gdLst>
              <a:gd name="connsiteX0" fmla="*/ 268941 w 268941"/>
              <a:gd name="connsiteY0" fmla="*/ 0 h 161365"/>
              <a:gd name="connsiteX1" fmla="*/ 129092 w 268941"/>
              <a:gd name="connsiteY1" fmla="*/ 32273 h 161365"/>
              <a:gd name="connsiteX2" fmla="*/ 32273 w 268941"/>
              <a:gd name="connsiteY2" fmla="*/ 107577 h 161365"/>
              <a:gd name="connsiteX3" fmla="*/ 0 w 268941"/>
              <a:gd name="connsiteY3" fmla="*/ 161365 h 161365"/>
            </a:gdLst>
            <a:ahLst/>
            <a:cxnLst>
              <a:cxn ang="0">
                <a:pos x="connsiteX0" y="connsiteY0"/>
              </a:cxn>
              <a:cxn ang="0">
                <a:pos x="connsiteX1" y="connsiteY1"/>
              </a:cxn>
              <a:cxn ang="0">
                <a:pos x="connsiteX2" y="connsiteY2"/>
              </a:cxn>
              <a:cxn ang="0">
                <a:pos x="connsiteX3" y="connsiteY3"/>
              </a:cxn>
            </a:cxnLst>
            <a:rect l="l" t="t" r="r" b="b"/>
            <a:pathLst>
              <a:path w="268941" h="161365">
                <a:moveTo>
                  <a:pt x="268941" y="0"/>
                </a:moveTo>
                <a:cubicBezTo>
                  <a:pt x="218739" y="7172"/>
                  <a:pt x="168537" y="14344"/>
                  <a:pt x="129092" y="32273"/>
                </a:cubicBezTo>
                <a:cubicBezTo>
                  <a:pt x="89647" y="50202"/>
                  <a:pt x="53788" y="86062"/>
                  <a:pt x="32273" y="107577"/>
                </a:cubicBezTo>
                <a:cubicBezTo>
                  <a:pt x="10758" y="129092"/>
                  <a:pt x="5379" y="145228"/>
                  <a:pt x="0" y="161365"/>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b="1" smtClean="0">
              <a:solidFill>
                <a:srgbClr val="000000"/>
              </a:solidFill>
            </a:endParaRPr>
          </a:p>
        </p:txBody>
      </p:sp>
      <p:sp>
        <p:nvSpPr>
          <p:cNvPr id="18" name="TextBox 17"/>
          <p:cNvSpPr txBox="1"/>
          <p:nvPr/>
        </p:nvSpPr>
        <p:spPr>
          <a:xfrm>
            <a:off x="7162950" y="2338427"/>
            <a:ext cx="535724" cy="400110"/>
          </a:xfrm>
          <a:prstGeom prst="rect">
            <a:avLst/>
          </a:prstGeom>
          <a:noFill/>
        </p:spPr>
        <p:txBody>
          <a:bodyPr wrap="none" rtlCol="0">
            <a:spAutoFit/>
          </a:bodyPr>
          <a:lstStyle/>
          <a:p>
            <a:r>
              <a:rPr lang="zh-CN" altLang="en-US" sz="2000" i="1" dirty="0" smtClean="0">
                <a:solidFill>
                  <a:srgbClr val="FF0000"/>
                </a:solidFill>
                <a:sym typeface="Symbol"/>
              </a:rPr>
              <a:t></a:t>
            </a:r>
            <a:r>
              <a:rPr lang="zh-CN" altLang="en-US" sz="2000" baseline="-25000" dirty="0" smtClean="0">
                <a:solidFill>
                  <a:srgbClr val="FF0000"/>
                </a:solidFill>
                <a:sym typeface="Symbol"/>
              </a:rPr>
              <a:t></a:t>
            </a:r>
            <a:r>
              <a:rPr lang="en-US" altLang="zh-CN" sz="2000" baseline="-25000" dirty="0" smtClean="0">
                <a:solidFill>
                  <a:srgbClr val="FF0000"/>
                </a:solidFill>
                <a:sym typeface="Symbol"/>
              </a:rPr>
              <a:t>D</a:t>
            </a:r>
            <a:endParaRPr lang="zh-CN" altLang="en-US" sz="2000" dirty="0">
              <a:solidFill>
                <a:srgbClr val="FF0000"/>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243" y="2924944"/>
            <a:ext cx="3824893" cy="2675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611560" y="5733256"/>
            <a:ext cx="7263527" cy="923330"/>
          </a:xfrm>
          <a:prstGeom prst="rect">
            <a:avLst/>
          </a:prstGeom>
          <a:noFill/>
        </p:spPr>
        <p:txBody>
          <a:bodyPr wrap="none" rtlCol="0">
            <a:spAutoFit/>
          </a:bodyPr>
          <a:lstStyle/>
          <a:p>
            <a:r>
              <a:rPr lang="en-US" altLang="zh-CN" dirty="0">
                <a:solidFill>
                  <a:srgbClr val="0000FF"/>
                </a:solidFill>
                <a:latin typeface="Calibri" pitchFamily="34" charset="0"/>
              </a:rPr>
              <a:t>Q. Wang, C. </a:t>
            </a:r>
            <a:r>
              <a:rPr lang="en-US" altLang="zh-CN" dirty="0" err="1">
                <a:solidFill>
                  <a:srgbClr val="0000FF"/>
                </a:solidFill>
                <a:latin typeface="Calibri" pitchFamily="34" charset="0"/>
              </a:rPr>
              <a:t>Hanhart</a:t>
            </a:r>
            <a:r>
              <a:rPr lang="en-US" altLang="zh-CN" dirty="0">
                <a:solidFill>
                  <a:srgbClr val="0000FF"/>
                </a:solidFill>
                <a:latin typeface="Calibri" pitchFamily="34" charset="0"/>
              </a:rPr>
              <a:t>, </a:t>
            </a:r>
            <a:r>
              <a:rPr lang="en-US" altLang="zh-CN" dirty="0" smtClean="0">
                <a:solidFill>
                  <a:srgbClr val="0000FF"/>
                </a:solidFill>
                <a:latin typeface="Calibri" pitchFamily="34" charset="0"/>
              </a:rPr>
              <a:t>Q.Z., </a:t>
            </a:r>
            <a:r>
              <a:rPr lang="en-US" altLang="zh-CN" dirty="0">
                <a:solidFill>
                  <a:srgbClr val="0000FF"/>
                </a:solidFill>
                <a:latin typeface="Calibri" pitchFamily="34" charset="0"/>
              </a:rPr>
              <a:t>PRL111, 132003 (2013); PLB(2013) </a:t>
            </a:r>
          </a:p>
          <a:p>
            <a:r>
              <a:rPr lang="en-US" altLang="zh-CN" dirty="0" smtClean="0">
                <a:solidFill>
                  <a:srgbClr val="0000FF"/>
                </a:solidFill>
                <a:latin typeface="Calibri" pitchFamily="34" charset="0"/>
              </a:rPr>
              <a:t>W. Qin, S.R. </a:t>
            </a:r>
            <a:r>
              <a:rPr lang="en-US" altLang="zh-CN" dirty="0" err="1" smtClean="0">
                <a:solidFill>
                  <a:srgbClr val="0000FF"/>
                </a:solidFill>
                <a:latin typeface="Calibri" pitchFamily="34" charset="0"/>
              </a:rPr>
              <a:t>Xue</a:t>
            </a:r>
            <a:r>
              <a:rPr lang="en-US" altLang="zh-CN" dirty="0" smtClean="0">
                <a:solidFill>
                  <a:srgbClr val="0000FF"/>
                </a:solidFill>
                <a:latin typeface="Calibri" pitchFamily="34" charset="0"/>
              </a:rPr>
              <a:t>, </a:t>
            </a:r>
            <a:r>
              <a:rPr lang="en-US" altLang="zh-CN" dirty="0">
                <a:solidFill>
                  <a:srgbClr val="0000FF"/>
                </a:solidFill>
                <a:latin typeface="Calibri" pitchFamily="34" charset="0"/>
              </a:rPr>
              <a:t>Q.Z., </a:t>
            </a:r>
            <a:r>
              <a:rPr lang="en-US" altLang="zh-CN" dirty="0" smtClean="0">
                <a:solidFill>
                  <a:srgbClr val="0000FF"/>
                </a:solidFill>
                <a:latin typeface="Calibri" pitchFamily="34" charset="0"/>
              </a:rPr>
              <a:t>arXiv:1605.02407[</a:t>
            </a:r>
            <a:r>
              <a:rPr lang="en-US" altLang="zh-CN" dirty="0" err="1" smtClean="0">
                <a:solidFill>
                  <a:srgbClr val="0000FF"/>
                </a:solidFill>
                <a:latin typeface="Calibri" pitchFamily="34" charset="0"/>
              </a:rPr>
              <a:t>hep-ph</a:t>
            </a:r>
            <a:r>
              <a:rPr lang="en-US" altLang="zh-CN" dirty="0" smtClean="0">
                <a:solidFill>
                  <a:srgbClr val="0000FF"/>
                </a:solidFill>
                <a:latin typeface="Calibri" pitchFamily="34" charset="0"/>
              </a:rPr>
              <a:t>]</a:t>
            </a:r>
          </a:p>
          <a:p>
            <a:r>
              <a:rPr lang="en-US" altLang="zh-CN" dirty="0" smtClean="0">
                <a:solidFill>
                  <a:srgbClr val="008000"/>
                </a:solidFill>
              </a:rPr>
              <a:t>See talk by Si-Run </a:t>
            </a:r>
            <a:r>
              <a:rPr lang="en-US" altLang="zh-CN" dirty="0" err="1" smtClean="0">
                <a:solidFill>
                  <a:srgbClr val="008000"/>
                </a:solidFill>
              </a:rPr>
              <a:t>Xue</a:t>
            </a:r>
            <a:r>
              <a:rPr lang="en-US" altLang="zh-CN" dirty="0" smtClean="0">
                <a:solidFill>
                  <a:srgbClr val="008000"/>
                </a:solidFill>
              </a:rPr>
              <a:t> in Parallel Section: B-2/26-M-1, July 26, 2016</a:t>
            </a:r>
            <a:endParaRPr lang="zh-CN" altLang="en-US" dirty="0">
              <a:solidFill>
                <a:srgbClr val="008000"/>
              </a:solidFill>
            </a:endParaRPr>
          </a:p>
        </p:txBody>
      </p:sp>
    </p:spTree>
    <p:extLst>
      <p:ext uri="{BB962C8B-B14F-4D97-AF65-F5344CB8AC3E}">
        <p14:creationId xmlns:p14="http://schemas.microsoft.com/office/powerpoint/2010/main" val="1465624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444500" y="260350"/>
            <a:ext cx="5927725" cy="4619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2400" smtClean="0">
                <a:solidFill>
                  <a:srgbClr val="0000FF"/>
                </a:solidFill>
                <a:latin typeface="Calibri" pitchFamily="34" charset="0"/>
                <a:ea typeface="宋体" charset="-122"/>
              </a:rPr>
              <a:t>Invariant mass spectra for D</a:t>
            </a:r>
            <a:r>
              <a:rPr lang="en-US" altLang="zh-CN" sz="2400" smtClean="0">
                <a:solidFill>
                  <a:srgbClr val="0000FF"/>
                </a:solidFill>
                <a:latin typeface="Calibri" pitchFamily="34" charset="0"/>
                <a:ea typeface="宋体" charset="-122"/>
                <a:sym typeface="Symbol" pitchFamily="18" charset="2"/>
              </a:rPr>
              <a:t>, D*, and DD* </a:t>
            </a:r>
            <a:endParaRPr lang="zh-CN" altLang="en-US" sz="2400" smtClean="0">
              <a:solidFill>
                <a:srgbClr val="0000FF"/>
              </a:solidFill>
              <a:latin typeface="Calibri" pitchFamily="34" charset="0"/>
              <a:ea typeface="宋体" charset="-122"/>
            </a:endParaRPr>
          </a:p>
        </p:txBody>
      </p:sp>
      <p:sp>
        <p:nvSpPr>
          <p:cNvPr id="44035" name="TextBox 5"/>
          <p:cNvSpPr txBox="1">
            <a:spLocks noChangeArrowheads="1"/>
          </p:cNvSpPr>
          <p:nvPr/>
        </p:nvSpPr>
        <p:spPr bwMode="auto">
          <a:xfrm>
            <a:off x="6804025" y="836613"/>
            <a:ext cx="23399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1800" smtClean="0">
                <a:solidFill>
                  <a:srgbClr val="FF0000"/>
                </a:solidFill>
                <a:ea typeface="宋体" charset="-122"/>
              </a:rPr>
              <a:t>Signature for D</a:t>
            </a:r>
            <a:r>
              <a:rPr lang="en-US" altLang="zh-CN" sz="1800" baseline="-25000" smtClean="0">
                <a:solidFill>
                  <a:srgbClr val="FF0000"/>
                </a:solidFill>
                <a:ea typeface="宋体" charset="-122"/>
              </a:rPr>
              <a:t>1</a:t>
            </a:r>
            <a:r>
              <a:rPr lang="en-US" altLang="zh-CN" sz="1800" smtClean="0">
                <a:solidFill>
                  <a:srgbClr val="FF0000"/>
                </a:solidFill>
                <a:ea typeface="宋体" charset="-122"/>
              </a:rPr>
              <a:t>(2420) via the tree diagram. </a:t>
            </a:r>
            <a:endParaRPr lang="zh-CN" altLang="en-US" sz="1800" smtClean="0">
              <a:solidFill>
                <a:srgbClr val="FF0000"/>
              </a:solidFill>
              <a:ea typeface="宋体" charset="-122"/>
            </a:endParaRPr>
          </a:p>
        </p:txBody>
      </p:sp>
      <p:sp>
        <p:nvSpPr>
          <p:cNvPr id="44036" name="TextBox 6"/>
          <p:cNvSpPr txBox="1">
            <a:spLocks noChangeArrowheads="1"/>
          </p:cNvSpPr>
          <p:nvPr/>
        </p:nvSpPr>
        <p:spPr bwMode="auto">
          <a:xfrm>
            <a:off x="611188" y="3644900"/>
            <a:ext cx="714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2000" smtClean="0">
                <a:solidFill>
                  <a:srgbClr val="0000FF"/>
                </a:solidFill>
                <a:ea typeface="宋体" charset="-122"/>
              </a:rPr>
              <a:t>The Zc(3900) could have a pole below the DD* threshold. </a:t>
            </a:r>
            <a:endParaRPr lang="zh-CN" altLang="en-US" sz="2000" smtClean="0">
              <a:solidFill>
                <a:srgbClr val="0000FF"/>
              </a:solidFill>
              <a:ea typeface="宋体" charset="-122"/>
            </a:endParaRPr>
          </a:p>
        </p:txBody>
      </p:sp>
      <p:pic>
        <p:nvPicPr>
          <p:cNvPr id="4403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5463" y="1844675"/>
            <a:ext cx="2160587" cy="122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1340768"/>
            <a:ext cx="6102350" cy="2128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764" y="4049911"/>
            <a:ext cx="4144690" cy="2737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直接箭头连接符 3"/>
          <p:cNvCxnSpPr/>
          <p:nvPr/>
        </p:nvCxnSpPr>
        <p:spPr>
          <a:xfrm>
            <a:off x="6300788" y="928688"/>
            <a:ext cx="0" cy="503237"/>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6960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4813DFC8-4B18-4E2B-8095-7CA6717A9B0E}" type="slidenum">
              <a:rPr lang="zh-CN" altLang="en-GB" smtClean="0"/>
              <a:pPr>
                <a:defRPr/>
              </a:pPr>
              <a:t>58</a:t>
            </a:fld>
            <a:endParaRPr lang="en-GB" altLang="zh-CN"/>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939" y="770690"/>
            <a:ext cx="460057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636671"/>
            <a:ext cx="5038725"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218962"/>
            <a:ext cx="529590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4083058"/>
            <a:ext cx="7142757" cy="2370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bwMode="auto">
          <a:xfrm>
            <a:off x="2734250" y="1634786"/>
            <a:ext cx="1584176" cy="504056"/>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b="1" smtClean="0">
              <a:solidFill>
                <a:srgbClr val="000000"/>
              </a:solidFill>
            </a:endParaRPr>
          </a:p>
        </p:txBody>
      </p:sp>
      <p:sp>
        <p:nvSpPr>
          <p:cNvPr id="9" name="矩形 8"/>
          <p:cNvSpPr/>
          <p:nvPr/>
        </p:nvSpPr>
        <p:spPr bwMode="auto">
          <a:xfrm>
            <a:off x="3310314" y="2355808"/>
            <a:ext cx="1224136" cy="647130"/>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b="1" smtClean="0">
              <a:solidFill>
                <a:srgbClr val="000000"/>
              </a:solidFill>
            </a:endParaRPr>
          </a:p>
        </p:txBody>
      </p:sp>
      <p:sp>
        <p:nvSpPr>
          <p:cNvPr id="4" name="TextBox 3"/>
          <p:cNvSpPr txBox="1"/>
          <p:nvPr/>
        </p:nvSpPr>
        <p:spPr>
          <a:xfrm>
            <a:off x="755576" y="260648"/>
            <a:ext cx="4392488" cy="400110"/>
          </a:xfrm>
          <a:prstGeom prst="rect">
            <a:avLst/>
          </a:prstGeom>
          <a:noFill/>
        </p:spPr>
        <p:txBody>
          <a:bodyPr wrap="square" rtlCol="0">
            <a:spAutoFit/>
          </a:bodyPr>
          <a:lstStyle/>
          <a:p>
            <a:r>
              <a:rPr lang="en-US" altLang="zh-CN" sz="2000" b="1" dirty="0" smtClean="0">
                <a:solidFill>
                  <a:srgbClr val="FF0000"/>
                </a:solidFill>
              </a:rPr>
              <a:t>How a D wave can be present? </a:t>
            </a:r>
            <a:endParaRPr lang="zh-CN" altLang="en-US" sz="2000" b="1" dirty="0">
              <a:solidFill>
                <a:srgbClr val="FF0000"/>
              </a:solidFill>
            </a:endParaRPr>
          </a:p>
        </p:txBody>
      </p:sp>
      <p:pic>
        <p:nvPicPr>
          <p:cNvPr id="1536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680" y="4265112"/>
            <a:ext cx="1266825" cy="342900"/>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11" name="直接箭头连接符 10"/>
          <p:cNvCxnSpPr/>
          <p:nvPr/>
        </p:nvCxnSpPr>
        <p:spPr bwMode="auto">
          <a:xfrm>
            <a:off x="5796136" y="1874441"/>
            <a:ext cx="1152128" cy="0"/>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箭头连接符 11"/>
          <p:cNvCxnSpPr/>
          <p:nvPr/>
        </p:nvCxnSpPr>
        <p:spPr bwMode="auto">
          <a:xfrm flipH="1">
            <a:off x="7092280" y="1874441"/>
            <a:ext cx="1080120" cy="0"/>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接箭头连接符 12"/>
          <p:cNvCxnSpPr/>
          <p:nvPr/>
        </p:nvCxnSpPr>
        <p:spPr bwMode="auto">
          <a:xfrm flipV="1">
            <a:off x="7020272" y="779512"/>
            <a:ext cx="576064" cy="1094929"/>
          </a:xfrm>
          <a:prstGeom prst="straightConnector1">
            <a:avLst/>
          </a:prstGeom>
          <a:solidFill>
            <a:schemeClr val="accent1"/>
          </a:solidFill>
          <a:ln w="28575"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连接符 13"/>
          <p:cNvCxnSpPr/>
          <p:nvPr/>
        </p:nvCxnSpPr>
        <p:spPr bwMode="auto">
          <a:xfrm flipH="1">
            <a:off x="6516216" y="1874441"/>
            <a:ext cx="504056" cy="1008112"/>
          </a:xfrm>
          <a:prstGeom prst="line">
            <a:avLst/>
          </a:prstGeom>
          <a:solidFill>
            <a:schemeClr val="accent1"/>
          </a:solidFill>
          <a:ln w="9525"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接箭头连接符 14"/>
          <p:cNvCxnSpPr/>
          <p:nvPr/>
        </p:nvCxnSpPr>
        <p:spPr bwMode="auto">
          <a:xfrm flipH="1">
            <a:off x="6228184" y="1874441"/>
            <a:ext cx="792088" cy="504056"/>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箭头连接符 15"/>
          <p:cNvCxnSpPr/>
          <p:nvPr/>
        </p:nvCxnSpPr>
        <p:spPr bwMode="auto">
          <a:xfrm>
            <a:off x="7020272" y="1874441"/>
            <a:ext cx="270030" cy="576064"/>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弧形 16"/>
          <p:cNvSpPr/>
          <p:nvPr/>
        </p:nvSpPr>
        <p:spPr bwMode="auto">
          <a:xfrm>
            <a:off x="6948264" y="1586409"/>
            <a:ext cx="450050" cy="540060"/>
          </a:xfrm>
          <a:prstGeom prst="arc">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b="1" smtClean="0">
              <a:solidFill>
                <a:srgbClr val="000000"/>
              </a:solidFill>
            </a:endParaRPr>
          </a:p>
        </p:txBody>
      </p:sp>
      <p:sp>
        <p:nvSpPr>
          <p:cNvPr id="18" name="TextBox 17"/>
          <p:cNvSpPr txBox="1"/>
          <p:nvPr/>
        </p:nvSpPr>
        <p:spPr>
          <a:xfrm>
            <a:off x="7380312" y="1370385"/>
            <a:ext cx="577402" cy="400110"/>
          </a:xfrm>
          <a:prstGeom prst="rect">
            <a:avLst/>
          </a:prstGeom>
          <a:noFill/>
        </p:spPr>
        <p:txBody>
          <a:bodyPr wrap="none" rtlCol="0">
            <a:spAutoFit/>
          </a:bodyPr>
          <a:lstStyle/>
          <a:p>
            <a:r>
              <a:rPr lang="zh-CN" altLang="en-US" sz="2000" i="1" dirty="0" smtClean="0">
                <a:solidFill>
                  <a:srgbClr val="000000"/>
                </a:solidFill>
                <a:sym typeface="Symbol"/>
              </a:rPr>
              <a:t></a:t>
            </a:r>
            <a:r>
              <a:rPr lang="zh-CN" altLang="en-US" sz="2000" baseline="-25000" dirty="0" smtClean="0">
                <a:solidFill>
                  <a:srgbClr val="000000"/>
                </a:solidFill>
                <a:sym typeface="Symbol"/>
              </a:rPr>
              <a:t></a:t>
            </a:r>
            <a:r>
              <a:rPr lang="zh-CN" altLang="en-US" sz="2000" baseline="10000" dirty="0" smtClean="0">
                <a:solidFill>
                  <a:srgbClr val="000000"/>
                </a:solidFill>
                <a:sym typeface="Symbol"/>
              </a:rPr>
              <a:t></a:t>
            </a:r>
            <a:r>
              <a:rPr lang="zh-CN" altLang="en-US" sz="2000" dirty="0" smtClean="0">
                <a:solidFill>
                  <a:srgbClr val="000000"/>
                </a:solidFill>
                <a:sym typeface="Symbol"/>
              </a:rPr>
              <a:t> </a:t>
            </a:r>
            <a:endParaRPr lang="zh-CN" altLang="en-US" sz="2000" dirty="0">
              <a:solidFill>
                <a:srgbClr val="000000"/>
              </a:solidFill>
            </a:endParaRPr>
          </a:p>
        </p:txBody>
      </p:sp>
      <p:sp>
        <p:nvSpPr>
          <p:cNvPr id="19" name="TextBox 18"/>
          <p:cNvSpPr txBox="1"/>
          <p:nvPr/>
        </p:nvSpPr>
        <p:spPr>
          <a:xfrm>
            <a:off x="7596336" y="548680"/>
            <a:ext cx="550151" cy="461665"/>
          </a:xfrm>
          <a:prstGeom prst="rect">
            <a:avLst/>
          </a:prstGeom>
          <a:noFill/>
        </p:spPr>
        <p:txBody>
          <a:bodyPr wrap="none" rtlCol="0">
            <a:spAutoFit/>
          </a:bodyPr>
          <a:lstStyle/>
          <a:p>
            <a:r>
              <a:rPr lang="zh-CN" altLang="en-US" sz="2400" dirty="0" smtClean="0">
                <a:solidFill>
                  <a:srgbClr val="0000FF"/>
                </a:solidFill>
                <a:sym typeface="Symbol"/>
              </a:rPr>
              <a:t></a:t>
            </a:r>
            <a:r>
              <a:rPr lang="zh-CN" altLang="en-US" sz="2400" baseline="30000" dirty="0" smtClean="0">
                <a:solidFill>
                  <a:srgbClr val="0000FF"/>
                </a:solidFill>
                <a:sym typeface="Symbol"/>
              </a:rPr>
              <a:t></a:t>
            </a:r>
            <a:r>
              <a:rPr lang="zh-CN" altLang="en-US" sz="2400" dirty="0" smtClean="0">
                <a:solidFill>
                  <a:srgbClr val="0000FF"/>
                </a:solidFill>
                <a:sym typeface="Symbol"/>
              </a:rPr>
              <a:t> </a:t>
            </a:r>
            <a:endParaRPr lang="zh-CN" altLang="en-US" sz="2400" dirty="0">
              <a:solidFill>
                <a:srgbClr val="0000FF"/>
              </a:solidFill>
            </a:endParaRPr>
          </a:p>
        </p:txBody>
      </p:sp>
      <p:sp>
        <p:nvSpPr>
          <p:cNvPr id="20" name="TextBox 19"/>
          <p:cNvSpPr txBox="1"/>
          <p:nvPr/>
        </p:nvSpPr>
        <p:spPr>
          <a:xfrm>
            <a:off x="5796136" y="1514401"/>
            <a:ext cx="492443" cy="400110"/>
          </a:xfrm>
          <a:prstGeom prst="rect">
            <a:avLst/>
          </a:prstGeom>
          <a:noFill/>
        </p:spPr>
        <p:txBody>
          <a:bodyPr wrap="none" rtlCol="0">
            <a:spAutoFit/>
          </a:bodyPr>
          <a:lstStyle/>
          <a:p>
            <a:r>
              <a:rPr lang="en-US" altLang="zh-CN" sz="2000" dirty="0" smtClean="0">
                <a:solidFill>
                  <a:srgbClr val="C00000"/>
                </a:solidFill>
              </a:rPr>
              <a:t>e</a:t>
            </a:r>
            <a:r>
              <a:rPr lang="en-US" altLang="zh-CN" sz="2000" baseline="30000" dirty="0" smtClean="0">
                <a:solidFill>
                  <a:srgbClr val="C00000"/>
                </a:solidFill>
                <a:sym typeface="Symbol"/>
              </a:rPr>
              <a:t></a:t>
            </a:r>
            <a:r>
              <a:rPr lang="en-US" altLang="zh-CN" sz="2000" dirty="0" smtClean="0">
                <a:solidFill>
                  <a:srgbClr val="C00000"/>
                </a:solidFill>
                <a:sym typeface="Symbol"/>
              </a:rPr>
              <a:t> </a:t>
            </a:r>
            <a:endParaRPr lang="zh-CN" altLang="en-US" sz="2000" dirty="0">
              <a:solidFill>
                <a:srgbClr val="C00000"/>
              </a:solidFill>
            </a:endParaRPr>
          </a:p>
        </p:txBody>
      </p:sp>
      <p:sp>
        <p:nvSpPr>
          <p:cNvPr id="21" name="TextBox 20"/>
          <p:cNvSpPr txBox="1"/>
          <p:nvPr/>
        </p:nvSpPr>
        <p:spPr>
          <a:xfrm>
            <a:off x="8112005" y="1514401"/>
            <a:ext cx="492443" cy="400110"/>
          </a:xfrm>
          <a:prstGeom prst="rect">
            <a:avLst/>
          </a:prstGeom>
          <a:noFill/>
        </p:spPr>
        <p:txBody>
          <a:bodyPr wrap="none" rtlCol="0">
            <a:spAutoFit/>
          </a:bodyPr>
          <a:lstStyle/>
          <a:p>
            <a:r>
              <a:rPr lang="en-US" altLang="zh-CN" sz="2000" dirty="0" smtClean="0">
                <a:solidFill>
                  <a:srgbClr val="C00000"/>
                </a:solidFill>
              </a:rPr>
              <a:t>e</a:t>
            </a:r>
            <a:r>
              <a:rPr lang="en-US" altLang="zh-CN" sz="2000" baseline="30000" dirty="0" smtClean="0">
                <a:solidFill>
                  <a:srgbClr val="C00000"/>
                </a:solidFill>
                <a:sym typeface="Symbol"/>
              </a:rPr>
              <a:t></a:t>
            </a:r>
            <a:r>
              <a:rPr lang="en-US" altLang="zh-CN" sz="2000" dirty="0" smtClean="0">
                <a:solidFill>
                  <a:srgbClr val="C00000"/>
                </a:solidFill>
                <a:sym typeface="Symbol"/>
              </a:rPr>
              <a:t> </a:t>
            </a:r>
            <a:endParaRPr lang="zh-CN" altLang="en-US" sz="2000" dirty="0">
              <a:solidFill>
                <a:srgbClr val="C00000"/>
              </a:solidFill>
            </a:endParaRPr>
          </a:p>
        </p:txBody>
      </p:sp>
      <p:sp>
        <p:nvSpPr>
          <p:cNvPr id="22" name="TextBox 21"/>
          <p:cNvSpPr txBox="1"/>
          <p:nvPr/>
        </p:nvSpPr>
        <p:spPr>
          <a:xfrm>
            <a:off x="5884694" y="2306489"/>
            <a:ext cx="441146" cy="400110"/>
          </a:xfrm>
          <a:prstGeom prst="rect">
            <a:avLst/>
          </a:prstGeom>
          <a:noFill/>
        </p:spPr>
        <p:txBody>
          <a:bodyPr wrap="none" rtlCol="0">
            <a:spAutoFit/>
          </a:bodyPr>
          <a:lstStyle/>
          <a:p>
            <a:r>
              <a:rPr lang="en-US" altLang="zh-CN" sz="2000" dirty="0" smtClean="0">
                <a:solidFill>
                  <a:srgbClr val="FF0000"/>
                </a:solidFill>
              </a:rPr>
              <a:t>D </a:t>
            </a:r>
            <a:endParaRPr lang="zh-CN" altLang="en-US" sz="2000" dirty="0">
              <a:solidFill>
                <a:srgbClr val="FF0000"/>
              </a:solidFill>
            </a:endParaRPr>
          </a:p>
        </p:txBody>
      </p:sp>
      <p:sp>
        <p:nvSpPr>
          <p:cNvPr id="23" name="TextBox 22"/>
          <p:cNvSpPr txBox="1"/>
          <p:nvPr/>
        </p:nvSpPr>
        <p:spPr>
          <a:xfrm>
            <a:off x="7337676" y="2349590"/>
            <a:ext cx="540533" cy="400110"/>
          </a:xfrm>
          <a:prstGeom prst="rect">
            <a:avLst/>
          </a:prstGeom>
          <a:noFill/>
        </p:spPr>
        <p:txBody>
          <a:bodyPr wrap="none" rtlCol="0">
            <a:spAutoFit/>
          </a:bodyPr>
          <a:lstStyle/>
          <a:p>
            <a:r>
              <a:rPr lang="en-US" altLang="zh-CN" sz="2000" dirty="0" smtClean="0">
                <a:solidFill>
                  <a:srgbClr val="FF0000"/>
                </a:solidFill>
              </a:rPr>
              <a:t>D* </a:t>
            </a:r>
            <a:endParaRPr lang="zh-CN" altLang="en-US" sz="2000" dirty="0">
              <a:solidFill>
                <a:srgbClr val="FF0000"/>
              </a:solidFill>
            </a:endParaRPr>
          </a:p>
        </p:txBody>
      </p:sp>
      <p:cxnSp>
        <p:nvCxnSpPr>
          <p:cNvPr id="24" name="直接连接符 23"/>
          <p:cNvCxnSpPr/>
          <p:nvPr/>
        </p:nvCxnSpPr>
        <p:spPr bwMode="auto">
          <a:xfrm>
            <a:off x="6228184" y="2378497"/>
            <a:ext cx="1031541" cy="36004"/>
          </a:xfrm>
          <a:prstGeom prst="line">
            <a:avLst/>
          </a:prstGeom>
          <a:solidFill>
            <a:schemeClr val="accent1"/>
          </a:solidFill>
          <a:ln w="9525"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任意多边形 24"/>
          <p:cNvSpPr/>
          <p:nvPr/>
        </p:nvSpPr>
        <p:spPr bwMode="auto">
          <a:xfrm>
            <a:off x="6577960" y="2219139"/>
            <a:ext cx="268941" cy="161365"/>
          </a:xfrm>
          <a:custGeom>
            <a:avLst/>
            <a:gdLst>
              <a:gd name="connsiteX0" fmla="*/ 268941 w 268941"/>
              <a:gd name="connsiteY0" fmla="*/ 0 h 161365"/>
              <a:gd name="connsiteX1" fmla="*/ 129092 w 268941"/>
              <a:gd name="connsiteY1" fmla="*/ 32273 h 161365"/>
              <a:gd name="connsiteX2" fmla="*/ 32273 w 268941"/>
              <a:gd name="connsiteY2" fmla="*/ 107577 h 161365"/>
              <a:gd name="connsiteX3" fmla="*/ 0 w 268941"/>
              <a:gd name="connsiteY3" fmla="*/ 161365 h 161365"/>
            </a:gdLst>
            <a:ahLst/>
            <a:cxnLst>
              <a:cxn ang="0">
                <a:pos x="connsiteX0" y="connsiteY0"/>
              </a:cxn>
              <a:cxn ang="0">
                <a:pos x="connsiteX1" y="connsiteY1"/>
              </a:cxn>
              <a:cxn ang="0">
                <a:pos x="connsiteX2" y="connsiteY2"/>
              </a:cxn>
              <a:cxn ang="0">
                <a:pos x="connsiteX3" y="connsiteY3"/>
              </a:cxn>
            </a:cxnLst>
            <a:rect l="l" t="t" r="r" b="b"/>
            <a:pathLst>
              <a:path w="268941" h="161365">
                <a:moveTo>
                  <a:pt x="268941" y="0"/>
                </a:moveTo>
                <a:cubicBezTo>
                  <a:pt x="218739" y="7172"/>
                  <a:pt x="168537" y="14344"/>
                  <a:pt x="129092" y="32273"/>
                </a:cubicBezTo>
                <a:cubicBezTo>
                  <a:pt x="89647" y="50202"/>
                  <a:pt x="53788" y="86062"/>
                  <a:pt x="32273" y="107577"/>
                </a:cubicBezTo>
                <a:cubicBezTo>
                  <a:pt x="10758" y="129092"/>
                  <a:pt x="5379" y="145228"/>
                  <a:pt x="0" y="161365"/>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b="1" smtClean="0">
              <a:solidFill>
                <a:srgbClr val="000000"/>
              </a:solidFill>
            </a:endParaRPr>
          </a:p>
        </p:txBody>
      </p:sp>
      <p:sp>
        <p:nvSpPr>
          <p:cNvPr id="26" name="TextBox 25"/>
          <p:cNvSpPr txBox="1"/>
          <p:nvPr/>
        </p:nvSpPr>
        <p:spPr>
          <a:xfrm>
            <a:off x="6658894" y="2338427"/>
            <a:ext cx="535724" cy="400110"/>
          </a:xfrm>
          <a:prstGeom prst="rect">
            <a:avLst/>
          </a:prstGeom>
          <a:noFill/>
        </p:spPr>
        <p:txBody>
          <a:bodyPr wrap="none" rtlCol="0">
            <a:spAutoFit/>
          </a:bodyPr>
          <a:lstStyle/>
          <a:p>
            <a:r>
              <a:rPr lang="zh-CN" altLang="en-US" sz="2000" i="1" dirty="0" smtClean="0">
                <a:solidFill>
                  <a:srgbClr val="FF0000"/>
                </a:solidFill>
                <a:sym typeface="Symbol"/>
              </a:rPr>
              <a:t></a:t>
            </a:r>
            <a:r>
              <a:rPr lang="zh-CN" altLang="en-US" sz="2000" baseline="-25000" dirty="0" smtClean="0">
                <a:solidFill>
                  <a:srgbClr val="FF0000"/>
                </a:solidFill>
                <a:sym typeface="Symbol"/>
              </a:rPr>
              <a:t></a:t>
            </a:r>
            <a:r>
              <a:rPr lang="en-US" altLang="zh-CN" sz="2000" baseline="-25000" dirty="0" smtClean="0">
                <a:solidFill>
                  <a:srgbClr val="FF0000"/>
                </a:solidFill>
                <a:sym typeface="Symbol"/>
              </a:rPr>
              <a:t>D</a:t>
            </a:r>
            <a:endParaRPr lang="zh-CN" altLang="en-US" sz="2000" dirty="0">
              <a:solidFill>
                <a:srgbClr val="FF0000"/>
              </a:solidFill>
            </a:endParaRPr>
          </a:p>
        </p:txBody>
      </p:sp>
    </p:spTree>
    <p:extLst>
      <p:ext uri="{BB962C8B-B14F-4D97-AF65-F5344CB8AC3E}">
        <p14:creationId xmlns:p14="http://schemas.microsoft.com/office/powerpoint/2010/main" val="36696913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1638300"/>
            <a:ext cx="54102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55576" y="548680"/>
            <a:ext cx="7704856" cy="646331"/>
          </a:xfrm>
          <a:prstGeom prst="rect">
            <a:avLst/>
          </a:prstGeom>
          <a:noFill/>
        </p:spPr>
        <p:txBody>
          <a:bodyPr wrap="square" rtlCol="0">
            <a:spAutoFit/>
          </a:bodyPr>
          <a:lstStyle/>
          <a:p>
            <a:r>
              <a:rPr lang="en-US" altLang="zh-CN" dirty="0" smtClean="0"/>
              <a:t>Non-BW </a:t>
            </a:r>
            <a:r>
              <a:rPr lang="en-US" altLang="zh-CN" dirty="0" err="1" smtClean="0"/>
              <a:t>lineshape</a:t>
            </a:r>
            <a:r>
              <a:rPr lang="en-US" altLang="zh-CN" dirty="0" smtClean="0"/>
              <a:t> around the Y(4260) mass region as an evidence for the molecular feature of Y(4260):  </a:t>
            </a:r>
            <a:endParaRPr lang="zh-CN" altLang="en-US" dirty="0"/>
          </a:p>
        </p:txBody>
      </p:sp>
    </p:spTree>
    <p:extLst>
      <p:ext uri="{BB962C8B-B14F-4D97-AF65-F5344CB8AC3E}">
        <p14:creationId xmlns:p14="http://schemas.microsoft.com/office/powerpoint/2010/main" val="2675448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008AF3F7-C5FE-495E-AB51-514AFF693C71}" type="slidenum">
              <a:rPr lang="zh-CN" altLang="en-GB" smtClean="0"/>
              <a:pPr>
                <a:defRPr/>
              </a:pPr>
              <a:t>6</a:t>
            </a:fld>
            <a:endParaRPr lang="en-GB" altLang="zh-CN"/>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3999" cy="6784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29770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990" y="1268760"/>
            <a:ext cx="7882458" cy="2505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4"/>
          <p:cNvSpPr txBox="1">
            <a:spLocks noChangeArrowheads="1"/>
          </p:cNvSpPr>
          <p:nvPr/>
        </p:nvSpPr>
        <p:spPr bwMode="auto">
          <a:xfrm>
            <a:off x="539552" y="6402814"/>
            <a:ext cx="82423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hangingPunct="1">
              <a:spcBef>
                <a:spcPct val="0"/>
              </a:spcBef>
              <a:buFontTx/>
              <a:buNone/>
            </a:pPr>
            <a:r>
              <a:rPr lang="en-US" altLang="zh-CN" sz="1600" dirty="0">
                <a:solidFill>
                  <a:srgbClr val="FF0000"/>
                </a:solidFill>
                <a:latin typeface="Calibri" panose="020F0502020204030204" pitchFamily="34" charset="0"/>
              </a:rPr>
              <a:t>M. </a:t>
            </a:r>
            <a:r>
              <a:rPr lang="en-US" altLang="zh-CN" sz="1600" dirty="0" err="1">
                <a:solidFill>
                  <a:srgbClr val="FF0000"/>
                </a:solidFill>
                <a:latin typeface="Calibri" panose="020F0502020204030204" pitchFamily="34" charset="0"/>
              </a:rPr>
              <a:t>Cleven</a:t>
            </a:r>
            <a:r>
              <a:rPr lang="en-US" altLang="zh-CN" sz="1600" dirty="0">
                <a:solidFill>
                  <a:srgbClr val="FF0000"/>
                </a:solidFill>
                <a:latin typeface="Calibri" panose="020F0502020204030204" pitchFamily="34" charset="0"/>
              </a:rPr>
              <a:t>, Q. Wang, C. </a:t>
            </a:r>
            <a:r>
              <a:rPr lang="en-US" altLang="zh-CN" sz="1600" dirty="0" err="1">
                <a:solidFill>
                  <a:srgbClr val="FF0000"/>
                </a:solidFill>
                <a:latin typeface="Calibri" panose="020F0502020204030204" pitchFamily="34" charset="0"/>
              </a:rPr>
              <a:t>Hanhart</a:t>
            </a:r>
            <a:r>
              <a:rPr lang="en-US" altLang="zh-CN" sz="1600" dirty="0">
                <a:solidFill>
                  <a:srgbClr val="FF0000"/>
                </a:solidFill>
                <a:latin typeface="Calibri" panose="020F0502020204030204" pitchFamily="34" charset="0"/>
              </a:rPr>
              <a:t>, U.-G. </a:t>
            </a:r>
            <a:r>
              <a:rPr lang="en-US" altLang="zh-CN" sz="1600" dirty="0" err="1">
                <a:solidFill>
                  <a:srgbClr val="FF0000"/>
                </a:solidFill>
                <a:latin typeface="Calibri" panose="020F0502020204030204" pitchFamily="34" charset="0"/>
              </a:rPr>
              <a:t>Meissner</a:t>
            </a:r>
            <a:r>
              <a:rPr lang="en-US" altLang="zh-CN" sz="1600" dirty="0">
                <a:solidFill>
                  <a:srgbClr val="FF0000"/>
                </a:solidFill>
                <a:latin typeface="Calibri" panose="020F0502020204030204" pitchFamily="34" charset="0"/>
              </a:rPr>
              <a:t>, and Q. Zhao, 1310.2190; PRD90, 074039 (2014) </a:t>
            </a:r>
            <a:endParaRPr lang="zh-CN" altLang="en-US" sz="1600" dirty="0">
              <a:solidFill>
                <a:srgbClr val="FF0000"/>
              </a:solidFill>
              <a:latin typeface="Calibri" panose="020F0502020204030204" pitchFamily="34" charset="0"/>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400" y="908720"/>
            <a:ext cx="23241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0321" y="935385"/>
            <a:ext cx="208597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11560" y="4149080"/>
            <a:ext cx="8136904" cy="206210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altLang="zh-CN" b="1" dirty="0" smtClean="0">
                <a:solidFill>
                  <a:srgbClr val="0000FF"/>
                </a:solidFill>
                <a:latin typeface="Calibri" panose="020F0502020204030204" pitchFamily="34" charset="0"/>
              </a:rPr>
              <a:t>Where is the peak position and pole position of Y(4260)?  </a:t>
            </a:r>
          </a:p>
          <a:p>
            <a:pPr marL="285750" indent="-285750">
              <a:spcBef>
                <a:spcPts val="600"/>
              </a:spcBef>
              <a:buFont typeface="Arial" panose="020B0604020202020204" pitchFamily="34" charset="0"/>
              <a:buChar char="•"/>
            </a:pPr>
            <a:r>
              <a:rPr lang="en-US" altLang="zh-CN" b="1" dirty="0" smtClean="0">
                <a:solidFill>
                  <a:srgbClr val="0000FF"/>
                </a:solidFill>
                <a:latin typeface="Calibri" panose="020F0502020204030204" pitchFamily="34" charset="0"/>
              </a:rPr>
              <a:t>Is the J/psi </a:t>
            </a:r>
            <a:r>
              <a:rPr lang="en-US" altLang="zh-CN" b="1" dirty="0" err="1" smtClean="0">
                <a:solidFill>
                  <a:srgbClr val="0000FF"/>
                </a:solidFill>
                <a:latin typeface="Calibri" panose="020F0502020204030204" pitchFamily="34" charset="0"/>
              </a:rPr>
              <a:t>pipi</a:t>
            </a:r>
            <a:r>
              <a:rPr lang="en-US" altLang="zh-CN" b="1" dirty="0" smtClean="0">
                <a:solidFill>
                  <a:srgbClr val="0000FF"/>
                </a:solidFill>
                <a:latin typeface="Calibri" panose="020F0502020204030204" pitchFamily="34" charset="0"/>
              </a:rPr>
              <a:t> the dominant decay channel for Y(4260)?</a:t>
            </a:r>
          </a:p>
          <a:p>
            <a:pPr marL="285750" indent="-285750">
              <a:spcBef>
                <a:spcPts val="600"/>
              </a:spcBef>
              <a:buFont typeface="Arial" panose="020B0604020202020204" pitchFamily="34" charset="0"/>
              <a:buChar char="•"/>
            </a:pPr>
            <a:r>
              <a:rPr lang="en-US" altLang="zh-CN" b="1" dirty="0" smtClean="0">
                <a:solidFill>
                  <a:srgbClr val="0000FF"/>
                </a:solidFill>
                <a:latin typeface="Calibri" panose="020F0502020204030204" pitchFamily="34" charset="0"/>
              </a:rPr>
              <a:t>How to understand the non-trivial </a:t>
            </a:r>
            <a:r>
              <a:rPr lang="en-US" altLang="zh-CN" b="1" dirty="0" err="1" smtClean="0">
                <a:solidFill>
                  <a:srgbClr val="0000FF"/>
                </a:solidFill>
                <a:latin typeface="Calibri" panose="020F0502020204030204" pitchFamily="34" charset="0"/>
              </a:rPr>
              <a:t>lineshape</a:t>
            </a:r>
            <a:r>
              <a:rPr lang="en-US" altLang="zh-CN" b="1" dirty="0" smtClean="0">
                <a:solidFill>
                  <a:srgbClr val="0000FF"/>
                </a:solidFill>
                <a:latin typeface="Calibri" panose="020F0502020204030204" pitchFamily="34" charset="0"/>
              </a:rPr>
              <a:t> of the </a:t>
            </a:r>
            <a:r>
              <a:rPr lang="en-US" altLang="zh-CN" b="1" dirty="0" err="1" smtClean="0">
                <a:solidFill>
                  <a:srgbClr val="0000FF"/>
                </a:solidFill>
                <a:latin typeface="Calibri" panose="020F0502020204030204" pitchFamily="34" charset="0"/>
              </a:rPr>
              <a:t>hc</a:t>
            </a:r>
            <a:r>
              <a:rPr lang="en-US" altLang="zh-CN" b="1" dirty="0" smtClean="0">
                <a:solidFill>
                  <a:srgbClr val="0000FF"/>
                </a:solidFill>
                <a:latin typeface="Calibri" panose="020F0502020204030204" pitchFamily="34" charset="0"/>
              </a:rPr>
              <a:t> </a:t>
            </a:r>
            <a:r>
              <a:rPr lang="en-US" altLang="zh-CN" b="1" dirty="0" err="1" smtClean="0">
                <a:solidFill>
                  <a:srgbClr val="0000FF"/>
                </a:solidFill>
                <a:latin typeface="Calibri" panose="020F0502020204030204" pitchFamily="34" charset="0"/>
              </a:rPr>
              <a:t>pipi</a:t>
            </a:r>
            <a:r>
              <a:rPr lang="en-US" altLang="zh-CN" b="1" dirty="0" smtClean="0">
                <a:solidFill>
                  <a:srgbClr val="0000FF"/>
                </a:solidFill>
                <a:latin typeface="Calibri" panose="020F0502020204030204" pitchFamily="34" charset="0"/>
              </a:rPr>
              <a:t> channel?</a:t>
            </a:r>
          </a:p>
          <a:p>
            <a:pPr marL="285750" indent="-285750">
              <a:spcBef>
                <a:spcPts val="600"/>
              </a:spcBef>
              <a:buFont typeface="Arial" panose="020B0604020202020204" pitchFamily="34" charset="0"/>
              <a:buChar char="•"/>
            </a:pPr>
            <a:r>
              <a:rPr lang="en-US" altLang="zh-CN" b="1" dirty="0" smtClean="0">
                <a:solidFill>
                  <a:srgbClr val="0000FF"/>
                </a:solidFill>
                <a:latin typeface="Calibri" panose="020F0502020204030204" pitchFamily="34" charset="0"/>
              </a:rPr>
              <a:t>Could the exclusive channel cross section </a:t>
            </a:r>
            <a:r>
              <a:rPr lang="en-US" altLang="zh-CN" b="1" dirty="0" err="1" smtClean="0">
                <a:solidFill>
                  <a:srgbClr val="0000FF"/>
                </a:solidFill>
                <a:latin typeface="Calibri" panose="020F0502020204030204" pitchFamily="34" charset="0"/>
              </a:rPr>
              <a:t>lineshape</a:t>
            </a:r>
            <a:r>
              <a:rPr lang="en-US" altLang="zh-CN" b="1" dirty="0" smtClean="0">
                <a:solidFill>
                  <a:srgbClr val="0000FF"/>
                </a:solidFill>
                <a:latin typeface="Calibri" panose="020F0502020204030204" pitchFamily="34" charset="0"/>
              </a:rPr>
              <a:t> provide more information about the nature of Y(4260)?</a:t>
            </a:r>
          </a:p>
          <a:p>
            <a:pPr marL="285750" indent="-285750">
              <a:spcBef>
                <a:spcPts val="600"/>
              </a:spcBef>
              <a:buFont typeface="Arial" panose="020B0604020202020204" pitchFamily="34" charset="0"/>
              <a:buChar char="•"/>
            </a:pPr>
            <a:r>
              <a:rPr lang="en-US" altLang="zh-CN" b="1" dirty="0" smtClean="0">
                <a:solidFill>
                  <a:srgbClr val="0000FF"/>
                </a:solidFill>
                <a:latin typeface="Calibri" panose="020F0502020204030204" pitchFamily="34" charset="0"/>
              </a:rPr>
              <a:t>……</a:t>
            </a:r>
            <a:endParaRPr lang="zh-CN" altLang="en-US" b="1" dirty="0">
              <a:solidFill>
                <a:srgbClr val="0000FF"/>
              </a:solidFill>
              <a:latin typeface="Calibri" panose="020F0502020204030204" pitchFamily="34" charset="0"/>
            </a:endParaRPr>
          </a:p>
        </p:txBody>
      </p:sp>
      <p:sp>
        <p:nvSpPr>
          <p:cNvPr id="9" name="TextBox 8"/>
          <p:cNvSpPr txBox="1"/>
          <p:nvPr/>
        </p:nvSpPr>
        <p:spPr>
          <a:xfrm>
            <a:off x="2483768" y="1484784"/>
            <a:ext cx="667170" cy="369332"/>
          </a:xfrm>
          <a:prstGeom prst="rect">
            <a:avLst/>
          </a:prstGeom>
          <a:noFill/>
        </p:spPr>
        <p:txBody>
          <a:bodyPr wrap="none" rtlCol="0">
            <a:spAutoFit/>
          </a:bodyPr>
          <a:lstStyle/>
          <a:p>
            <a:r>
              <a:rPr lang="en-US" altLang="zh-CN" dirty="0" smtClean="0">
                <a:solidFill>
                  <a:srgbClr val="FF0000"/>
                </a:solidFill>
              </a:rPr>
              <a:t>DD</a:t>
            </a:r>
            <a:r>
              <a:rPr lang="en-US" altLang="zh-CN" baseline="-25000" dirty="0" smtClean="0">
                <a:solidFill>
                  <a:srgbClr val="FF0000"/>
                </a:solidFill>
              </a:rPr>
              <a:t>1</a:t>
            </a:r>
            <a:r>
              <a:rPr lang="en-US" altLang="zh-CN" dirty="0" smtClean="0">
                <a:solidFill>
                  <a:srgbClr val="FF0000"/>
                </a:solidFill>
              </a:rPr>
              <a:t> </a:t>
            </a:r>
            <a:endParaRPr lang="zh-CN" altLang="en-US" dirty="0">
              <a:solidFill>
                <a:srgbClr val="FF0000"/>
              </a:solidFill>
            </a:endParaRPr>
          </a:p>
        </p:txBody>
      </p:sp>
      <p:sp>
        <p:nvSpPr>
          <p:cNvPr id="11" name="TextBox 10"/>
          <p:cNvSpPr txBox="1"/>
          <p:nvPr/>
        </p:nvSpPr>
        <p:spPr>
          <a:xfrm>
            <a:off x="6444208" y="1412776"/>
            <a:ext cx="667170" cy="369332"/>
          </a:xfrm>
          <a:prstGeom prst="rect">
            <a:avLst/>
          </a:prstGeom>
          <a:noFill/>
        </p:spPr>
        <p:txBody>
          <a:bodyPr wrap="none" rtlCol="0">
            <a:spAutoFit/>
          </a:bodyPr>
          <a:lstStyle/>
          <a:p>
            <a:r>
              <a:rPr lang="en-US" altLang="zh-CN" dirty="0" smtClean="0">
                <a:solidFill>
                  <a:srgbClr val="FF0000"/>
                </a:solidFill>
              </a:rPr>
              <a:t>DD</a:t>
            </a:r>
            <a:r>
              <a:rPr lang="en-US" altLang="zh-CN" baseline="-25000" dirty="0" smtClean="0">
                <a:solidFill>
                  <a:srgbClr val="FF0000"/>
                </a:solidFill>
              </a:rPr>
              <a:t>1</a:t>
            </a:r>
            <a:r>
              <a:rPr lang="en-US" altLang="zh-CN" dirty="0" smtClean="0">
                <a:solidFill>
                  <a:srgbClr val="FF0000"/>
                </a:solidFill>
              </a:rPr>
              <a:t> </a:t>
            </a:r>
            <a:endParaRPr lang="zh-CN" altLang="en-US" dirty="0">
              <a:solidFill>
                <a:srgbClr val="FF0000"/>
              </a:solidFill>
            </a:endParaRPr>
          </a:p>
        </p:txBody>
      </p:sp>
    </p:spTree>
    <p:extLst>
      <p:ext uri="{BB962C8B-B14F-4D97-AF65-F5344CB8AC3E}">
        <p14:creationId xmlns:p14="http://schemas.microsoft.com/office/powerpoint/2010/main" val="20183098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008AF3F7-C5FE-495E-AB51-514AFF693C71}" type="slidenum">
              <a:rPr lang="zh-CN" altLang="en-GB" smtClean="0"/>
              <a:pPr>
                <a:defRPr/>
              </a:pPr>
              <a:t>61</a:t>
            </a:fld>
            <a:endParaRPr lang="en-GB" altLang="zh-CN"/>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9214"/>
            <a:ext cx="9036497" cy="6764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591018" y="188640"/>
            <a:ext cx="2373470" cy="369332"/>
          </a:xfrm>
          <a:prstGeom prst="rect">
            <a:avLst/>
          </a:prstGeom>
          <a:noFill/>
        </p:spPr>
        <p:txBody>
          <a:bodyPr wrap="none" rtlCol="0">
            <a:spAutoFit/>
          </a:bodyPr>
          <a:lstStyle/>
          <a:p>
            <a:r>
              <a:rPr lang="en-US" altLang="zh-CN" dirty="0" smtClean="0">
                <a:solidFill>
                  <a:srgbClr val="0000FF"/>
                </a:solidFill>
              </a:rPr>
              <a:t>Slide from C.Z. Yuan </a:t>
            </a:r>
            <a:endParaRPr lang="zh-CN" altLang="en-US" dirty="0">
              <a:solidFill>
                <a:srgbClr val="0000FF"/>
              </a:solidFill>
            </a:endParaRPr>
          </a:p>
        </p:txBody>
      </p:sp>
    </p:spTree>
    <p:extLst>
      <p:ext uri="{BB962C8B-B14F-4D97-AF65-F5344CB8AC3E}">
        <p14:creationId xmlns:p14="http://schemas.microsoft.com/office/powerpoint/2010/main" val="12152725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4813DFC8-4B18-4E2B-8095-7CA6717A9B0E}" type="slidenum">
              <a:rPr lang="zh-CN" altLang="en-GB" smtClean="0"/>
              <a:pPr>
                <a:defRPr/>
              </a:pPr>
              <a:t>62</a:t>
            </a:fld>
            <a:endParaRPr lang="en-GB" altLang="zh-CN"/>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289" y="1054025"/>
            <a:ext cx="4040701"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1"/>
          <p:cNvSpPr txBox="1">
            <a:spLocks noChangeArrowheads="1"/>
          </p:cNvSpPr>
          <p:nvPr/>
        </p:nvSpPr>
        <p:spPr bwMode="auto">
          <a:xfrm>
            <a:off x="444500" y="260350"/>
            <a:ext cx="3857210" cy="46166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zh-CN" sz="2400" dirty="0" smtClean="0">
                <a:solidFill>
                  <a:srgbClr val="0000FF"/>
                </a:solidFill>
                <a:latin typeface="Calibri" pitchFamily="34" charset="0"/>
                <a:ea typeface="宋体" charset="-122"/>
              </a:rPr>
              <a:t>Angular distribution analysis  </a:t>
            </a:r>
            <a:endParaRPr lang="zh-CN" altLang="en-US" sz="2400" dirty="0" smtClean="0">
              <a:solidFill>
                <a:srgbClr val="0000FF"/>
              </a:solidFill>
              <a:latin typeface="Calibri" pitchFamily="34" charset="0"/>
              <a:ea typeface="宋体" charset="-122"/>
            </a:endParaRPr>
          </a:p>
        </p:txBody>
      </p:sp>
      <p:cxnSp>
        <p:nvCxnSpPr>
          <p:cNvPr id="7" name="直接箭头连接符 6"/>
          <p:cNvCxnSpPr/>
          <p:nvPr/>
        </p:nvCxnSpPr>
        <p:spPr bwMode="auto">
          <a:xfrm>
            <a:off x="5436096" y="2204864"/>
            <a:ext cx="1152128" cy="0"/>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接箭头连接符 9"/>
          <p:cNvCxnSpPr/>
          <p:nvPr/>
        </p:nvCxnSpPr>
        <p:spPr bwMode="auto">
          <a:xfrm flipH="1">
            <a:off x="6732240" y="2204864"/>
            <a:ext cx="1080120" cy="0"/>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箭头连接符 11"/>
          <p:cNvCxnSpPr/>
          <p:nvPr/>
        </p:nvCxnSpPr>
        <p:spPr bwMode="auto">
          <a:xfrm flipV="1">
            <a:off x="6660232" y="1109935"/>
            <a:ext cx="576064" cy="1094929"/>
          </a:xfrm>
          <a:prstGeom prst="straightConnector1">
            <a:avLst/>
          </a:prstGeom>
          <a:solidFill>
            <a:schemeClr val="accent1"/>
          </a:solidFill>
          <a:ln w="28575"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连接符 13"/>
          <p:cNvCxnSpPr/>
          <p:nvPr/>
        </p:nvCxnSpPr>
        <p:spPr bwMode="auto">
          <a:xfrm flipH="1">
            <a:off x="6156176" y="2204864"/>
            <a:ext cx="504056" cy="1008112"/>
          </a:xfrm>
          <a:prstGeom prst="line">
            <a:avLst/>
          </a:prstGeom>
          <a:solidFill>
            <a:schemeClr val="accent1"/>
          </a:solidFill>
          <a:ln w="9525"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箭头连接符 15"/>
          <p:cNvCxnSpPr/>
          <p:nvPr/>
        </p:nvCxnSpPr>
        <p:spPr bwMode="auto">
          <a:xfrm flipH="1">
            <a:off x="5868144" y="2204864"/>
            <a:ext cx="792088" cy="504056"/>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接箭头连接符 17"/>
          <p:cNvCxnSpPr/>
          <p:nvPr/>
        </p:nvCxnSpPr>
        <p:spPr bwMode="auto">
          <a:xfrm>
            <a:off x="6660232" y="2204864"/>
            <a:ext cx="270030" cy="576064"/>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弧形 18"/>
          <p:cNvSpPr/>
          <p:nvPr/>
        </p:nvSpPr>
        <p:spPr bwMode="auto">
          <a:xfrm>
            <a:off x="6588224" y="1916832"/>
            <a:ext cx="450050" cy="540060"/>
          </a:xfrm>
          <a:prstGeom prst="arc">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b="1" smtClean="0">
              <a:solidFill>
                <a:srgbClr val="000000"/>
              </a:solidFill>
            </a:endParaRPr>
          </a:p>
        </p:txBody>
      </p:sp>
      <p:sp>
        <p:nvSpPr>
          <p:cNvPr id="20" name="TextBox 19"/>
          <p:cNvSpPr txBox="1"/>
          <p:nvPr/>
        </p:nvSpPr>
        <p:spPr>
          <a:xfrm>
            <a:off x="7020272" y="1700808"/>
            <a:ext cx="577402" cy="400110"/>
          </a:xfrm>
          <a:prstGeom prst="rect">
            <a:avLst/>
          </a:prstGeom>
          <a:noFill/>
        </p:spPr>
        <p:txBody>
          <a:bodyPr wrap="none" rtlCol="0">
            <a:spAutoFit/>
          </a:bodyPr>
          <a:lstStyle/>
          <a:p>
            <a:r>
              <a:rPr lang="zh-CN" altLang="en-US" sz="2000" i="1" dirty="0" smtClean="0">
                <a:solidFill>
                  <a:srgbClr val="000000"/>
                </a:solidFill>
                <a:sym typeface="Symbol"/>
              </a:rPr>
              <a:t></a:t>
            </a:r>
            <a:r>
              <a:rPr lang="zh-CN" altLang="en-US" sz="2000" baseline="-25000" dirty="0" smtClean="0">
                <a:solidFill>
                  <a:srgbClr val="000000"/>
                </a:solidFill>
                <a:sym typeface="Symbol"/>
              </a:rPr>
              <a:t></a:t>
            </a:r>
            <a:r>
              <a:rPr lang="zh-CN" altLang="en-US" sz="2000" baseline="10000" dirty="0" smtClean="0">
                <a:solidFill>
                  <a:srgbClr val="000000"/>
                </a:solidFill>
                <a:sym typeface="Symbol"/>
              </a:rPr>
              <a:t></a:t>
            </a:r>
            <a:r>
              <a:rPr lang="zh-CN" altLang="en-US" sz="2000" dirty="0" smtClean="0">
                <a:solidFill>
                  <a:srgbClr val="000000"/>
                </a:solidFill>
                <a:sym typeface="Symbol"/>
              </a:rPr>
              <a:t> </a:t>
            </a:r>
            <a:endParaRPr lang="zh-CN" altLang="en-US" sz="2000" dirty="0">
              <a:solidFill>
                <a:srgbClr val="000000"/>
              </a:solidFill>
            </a:endParaRPr>
          </a:p>
        </p:txBody>
      </p:sp>
      <p:sp>
        <p:nvSpPr>
          <p:cNvPr id="21" name="TextBox 20"/>
          <p:cNvSpPr txBox="1"/>
          <p:nvPr/>
        </p:nvSpPr>
        <p:spPr>
          <a:xfrm>
            <a:off x="7236296" y="879103"/>
            <a:ext cx="550151" cy="461665"/>
          </a:xfrm>
          <a:prstGeom prst="rect">
            <a:avLst/>
          </a:prstGeom>
          <a:noFill/>
        </p:spPr>
        <p:txBody>
          <a:bodyPr wrap="none" rtlCol="0">
            <a:spAutoFit/>
          </a:bodyPr>
          <a:lstStyle/>
          <a:p>
            <a:r>
              <a:rPr lang="zh-CN" altLang="en-US" sz="2400" dirty="0" smtClean="0">
                <a:solidFill>
                  <a:srgbClr val="0000FF"/>
                </a:solidFill>
                <a:sym typeface="Symbol"/>
              </a:rPr>
              <a:t></a:t>
            </a:r>
            <a:r>
              <a:rPr lang="zh-CN" altLang="en-US" sz="2400" baseline="30000" dirty="0" smtClean="0">
                <a:solidFill>
                  <a:srgbClr val="0000FF"/>
                </a:solidFill>
                <a:sym typeface="Symbol"/>
              </a:rPr>
              <a:t></a:t>
            </a:r>
            <a:r>
              <a:rPr lang="zh-CN" altLang="en-US" sz="2400" dirty="0" smtClean="0">
                <a:solidFill>
                  <a:srgbClr val="0000FF"/>
                </a:solidFill>
                <a:sym typeface="Symbol"/>
              </a:rPr>
              <a:t> </a:t>
            </a:r>
            <a:endParaRPr lang="zh-CN" altLang="en-US" sz="2400" dirty="0">
              <a:solidFill>
                <a:srgbClr val="0000FF"/>
              </a:solidFill>
            </a:endParaRPr>
          </a:p>
        </p:txBody>
      </p:sp>
      <p:sp>
        <p:nvSpPr>
          <p:cNvPr id="22" name="TextBox 21"/>
          <p:cNvSpPr txBox="1"/>
          <p:nvPr/>
        </p:nvSpPr>
        <p:spPr>
          <a:xfrm>
            <a:off x="5436096" y="1844824"/>
            <a:ext cx="492443" cy="400110"/>
          </a:xfrm>
          <a:prstGeom prst="rect">
            <a:avLst/>
          </a:prstGeom>
          <a:noFill/>
        </p:spPr>
        <p:txBody>
          <a:bodyPr wrap="none" rtlCol="0">
            <a:spAutoFit/>
          </a:bodyPr>
          <a:lstStyle/>
          <a:p>
            <a:r>
              <a:rPr lang="en-US" altLang="zh-CN" sz="2000" dirty="0" smtClean="0">
                <a:solidFill>
                  <a:srgbClr val="C00000"/>
                </a:solidFill>
              </a:rPr>
              <a:t>e</a:t>
            </a:r>
            <a:r>
              <a:rPr lang="en-US" altLang="zh-CN" sz="2000" baseline="30000" dirty="0" smtClean="0">
                <a:solidFill>
                  <a:srgbClr val="C00000"/>
                </a:solidFill>
                <a:sym typeface="Symbol"/>
              </a:rPr>
              <a:t></a:t>
            </a:r>
            <a:r>
              <a:rPr lang="en-US" altLang="zh-CN" sz="2000" dirty="0" smtClean="0">
                <a:solidFill>
                  <a:srgbClr val="C00000"/>
                </a:solidFill>
                <a:sym typeface="Symbol"/>
              </a:rPr>
              <a:t> </a:t>
            </a:r>
            <a:endParaRPr lang="zh-CN" altLang="en-US" sz="2000" dirty="0">
              <a:solidFill>
                <a:srgbClr val="C00000"/>
              </a:solidFill>
            </a:endParaRPr>
          </a:p>
        </p:txBody>
      </p:sp>
      <p:sp>
        <p:nvSpPr>
          <p:cNvPr id="24" name="TextBox 23"/>
          <p:cNvSpPr txBox="1"/>
          <p:nvPr/>
        </p:nvSpPr>
        <p:spPr>
          <a:xfrm>
            <a:off x="7751965" y="1844824"/>
            <a:ext cx="492443" cy="400110"/>
          </a:xfrm>
          <a:prstGeom prst="rect">
            <a:avLst/>
          </a:prstGeom>
          <a:noFill/>
        </p:spPr>
        <p:txBody>
          <a:bodyPr wrap="none" rtlCol="0">
            <a:spAutoFit/>
          </a:bodyPr>
          <a:lstStyle/>
          <a:p>
            <a:r>
              <a:rPr lang="en-US" altLang="zh-CN" sz="2000" dirty="0" smtClean="0">
                <a:solidFill>
                  <a:srgbClr val="C00000"/>
                </a:solidFill>
              </a:rPr>
              <a:t>e</a:t>
            </a:r>
            <a:r>
              <a:rPr lang="en-US" altLang="zh-CN" sz="2000" baseline="30000" dirty="0" smtClean="0">
                <a:solidFill>
                  <a:srgbClr val="C00000"/>
                </a:solidFill>
                <a:sym typeface="Symbol"/>
              </a:rPr>
              <a:t></a:t>
            </a:r>
            <a:r>
              <a:rPr lang="en-US" altLang="zh-CN" sz="2000" dirty="0" smtClean="0">
                <a:solidFill>
                  <a:srgbClr val="C00000"/>
                </a:solidFill>
                <a:sym typeface="Symbol"/>
              </a:rPr>
              <a:t> </a:t>
            </a:r>
            <a:endParaRPr lang="zh-CN" altLang="en-US" sz="2000" dirty="0">
              <a:solidFill>
                <a:srgbClr val="C00000"/>
              </a:solidFill>
            </a:endParaRPr>
          </a:p>
        </p:txBody>
      </p:sp>
      <p:sp>
        <p:nvSpPr>
          <p:cNvPr id="26" name="TextBox 25"/>
          <p:cNvSpPr txBox="1"/>
          <p:nvPr/>
        </p:nvSpPr>
        <p:spPr>
          <a:xfrm>
            <a:off x="5524654" y="2636912"/>
            <a:ext cx="441146" cy="400110"/>
          </a:xfrm>
          <a:prstGeom prst="rect">
            <a:avLst/>
          </a:prstGeom>
          <a:noFill/>
        </p:spPr>
        <p:txBody>
          <a:bodyPr wrap="none" rtlCol="0">
            <a:spAutoFit/>
          </a:bodyPr>
          <a:lstStyle/>
          <a:p>
            <a:r>
              <a:rPr lang="en-US" altLang="zh-CN" sz="2000" dirty="0" smtClean="0">
                <a:solidFill>
                  <a:srgbClr val="FF0000"/>
                </a:solidFill>
              </a:rPr>
              <a:t>D </a:t>
            </a:r>
            <a:endParaRPr lang="zh-CN" altLang="en-US" sz="2000" dirty="0">
              <a:solidFill>
                <a:srgbClr val="FF0000"/>
              </a:solidFill>
            </a:endParaRPr>
          </a:p>
        </p:txBody>
      </p:sp>
      <p:sp>
        <p:nvSpPr>
          <p:cNvPr id="29" name="TextBox 28"/>
          <p:cNvSpPr txBox="1"/>
          <p:nvPr/>
        </p:nvSpPr>
        <p:spPr>
          <a:xfrm>
            <a:off x="6977636" y="2680013"/>
            <a:ext cx="540533" cy="400110"/>
          </a:xfrm>
          <a:prstGeom prst="rect">
            <a:avLst/>
          </a:prstGeom>
          <a:noFill/>
        </p:spPr>
        <p:txBody>
          <a:bodyPr wrap="none" rtlCol="0">
            <a:spAutoFit/>
          </a:bodyPr>
          <a:lstStyle/>
          <a:p>
            <a:r>
              <a:rPr lang="en-US" altLang="zh-CN" sz="2000" dirty="0" smtClean="0">
                <a:solidFill>
                  <a:srgbClr val="FF0000"/>
                </a:solidFill>
              </a:rPr>
              <a:t>D* </a:t>
            </a:r>
            <a:endParaRPr lang="zh-CN" altLang="en-US" sz="2000" dirty="0">
              <a:solidFill>
                <a:srgbClr val="FF0000"/>
              </a:solidFill>
            </a:endParaRPr>
          </a:p>
        </p:txBody>
      </p:sp>
      <p:cxnSp>
        <p:nvCxnSpPr>
          <p:cNvPr id="30" name="直接连接符 29"/>
          <p:cNvCxnSpPr/>
          <p:nvPr/>
        </p:nvCxnSpPr>
        <p:spPr bwMode="auto">
          <a:xfrm>
            <a:off x="5868144" y="2708920"/>
            <a:ext cx="1031541" cy="36004"/>
          </a:xfrm>
          <a:prstGeom prst="line">
            <a:avLst/>
          </a:prstGeom>
          <a:solidFill>
            <a:schemeClr val="accent1"/>
          </a:solidFill>
          <a:ln w="9525"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任意多边形 33"/>
          <p:cNvSpPr/>
          <p:nvPr/>
        </p:nvSpPr>
        <p:spPr bwMode="auto">
          <a:xfrm>
            <a:off x="6217920" y="2549562"/>
            <a:ext cx="268941" cy="161365"/>
          </a:xfrm>
          <a:custGeom>
            <a:avLst/>
            <a:gdLst>
              <a:gd name="connsiteX0" fmla="*/ 268941 w 268941"/>
              <a:gd name="connsiteY0" fmla="*/ 0 h 161365"/>
              <a:gd name="connsiteX1" fmla="*/ 129092 w 268941"/>
              <a:gd name="connsiteY1" fmla="*/ 32273 h 161365"/>
              <a:gd name="connsiteX2" fmla="*/ 32273 w 268941"/>
              <a:gd name="connsiteY2" fmla="*/ 107577 h 161365"/>
              <a:gd name="connsiteX3" fmla="*/ 0 w 268941"/>
              <a:gd name="connsiteY3" fmla="*/ 161365 h 161365"/>
            </a:gdLst>
            <a:ahLst/>
            <a:cxnLst>
              <a:cxn ang="0">
                <a:pos x="connsiteX0" y="connsiteY0"/>
              </a:cxn>
              <a:cxn ang="0">
                <a:pos x="connsiteX1" y="connsiteY1"/>
              </a:cxn>
              <a:cxn ang="0">
                <a:pos x="connsiteX2" y="connsiteY2"/>
              </a:cxn>
              <a:cxn ang="0">
                <a:pos x="connsiteX3" y="connsiteY3"/>
              </a:cxn>
            </a:cxnLst>
            <a:rect l="l" t="t" r="r" b="b"/>
            <a:pathLst>
              <a:path w="268941" h="161365">
                <a:moveTo>
                  <a:pt x="268941" y="0"/>
                </a:moveTo>
                <a:cubicBezTo>
                  <a:pt x="218739" y="7172"/>
                  <a:pt x="168537" y="14344"/>
                  <a:pt x="129092" y="32273"/>
                </a:cubicBezTo>
                <a:cubicBezTo>
                  <a:pt x="89647" y="50202"/>
                  <a:pt x="53788" y="86062"/>
                  <a:pt x="32273" y="107577"/>
                </a:cubicBezTo>
                <a:cubicBezTo>
                  <a:pt x="10758" y="129092"/>
                  <a:pt x="5379" y="145228"/>
                  <a:pt x="0" y="161365"/>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b="1" smtClean="0">
              <a:solidFill>
                <a:srgbClr val="000000"/>
              </a:solidFill>
            </a:endParaRPr>
          </a:p>
        </p:txBody>
      </p:sp>
      <p:sp>
        <p:nvSpPr>
          <p:cNvPr id="37" name="TextBox 36"/>
          <p:cNvSpPr txBox="1"/>
          <p:nvPr/>
        </p:nvSpPr>
        <p:spPr>
          <a:xfrm>
            <a:off x="6298854" y="2668850"/>
            <a:ext cx="535724" cy="400110"/>
          </a:xfrm>
          <a:prstGeom prst="rect">
            <a:avLst/>
          </a:prstGeom>
          <a:noFill/>
        </p:spPr>
        <p:txBody>
          <a:bodyPr wrap="none" rtlCol="0">
            <a:spAutoFit/>
          </a:bodyPr>
          <a:lstStyle/>
          <a:p>
            <a:r>
              <a:rPr lang="zh-CN" altLang="en-US" sz="2000" i="1" dirty="0" smtClean="0">
                <a:solidFill>
                  <a:srgbClr val="FF0000"/>
                </a:solidFill>
                <a:sym typeface="Symbol"/>
              </a:rPr>
              <a:t></a:t>
            </a:r>
            <a:r>
              <a:rPr lang="zh-CN" altLang="en-US" sz="2000" baseline="-25000" dirty="0" smtClean="0">
                <a:solidFill>
                  <a:srgbClr val="FF0000"/>
                </a:solidFill>
                <a:sym typeface="Symbol"/>
              </a:rPr>
              <a:t></a:t>
            </a:r>
            <a:r>
              <a:rPr lang="en-US" altLang="zh-CN" sz="2000" baseline="-25000" dirty="0" smtClean="0">
                <a:solidFill>
                  <a:srgbClr val="FF0000"/>
                </a:solidFill>
                <a:sym typeface="Symbol"/>
              </a:rPr>
              <a:t>D</a:t>
            </a:r>
            <a:endParaRPr lang="zh-CN" altLang="en-US" sz="2000"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789040"/>
            <a:ext cx="4222287"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860032" y="4581128"/>
            <a:ext cx="3960440" cy="646331"/>
          </a:xfrm>
          <a:prstGeom prst="rect">
            <a:avLst/>
          </a:prstGeom>
          <a:noFill/>
        </p:spPr>
        <p:txBody>
          <a:bodyPr wrap="square" rtlCol="0">
            <a:spAutoFit/>
          </a:bodyPr>
          <a:lstStyle/>
          <a:p>
            <a:r>
              <a:rPr lang="en-US" altLang="zh-CN" dirty="0" smtClean="0"/>
              <a:t>Updated data from BESIII, PRD </a:t>
            </a:r>
            <a:r>
              <a:rPr lang="en-US" altLang="zh-CN" dirty="0"/>
              <a:t>92 (</a:t>
            </a:r>
            <a:r>
              <a:rPr lang="en-US" altLang="zh-CN" dirty="0" smtClean="0"/>
              <a:t>2015) 092006 </a:t>
            </a:r>
            <a:endParaRPr lang="zh-CN" altLang="en-US" dirty="0"/>
          </a:p>
        </p:txBody>
      </p:sp>
    </p:spTree>
    <p:extLst>
      <p:ext uri="{BB962C8B-B14F-4D97-AF65-F5344CB8AC3E}">
        <p14:creationId xmlns:p14="http://schemas.microsoft.com/office/powerpoint/2010/main" val="3269808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4813DFC8-4B18-4E2B-8095-7CA6717A9B0E}" type="slidenum">
              <a:rPr lang="zh-CN" altLang="en-GB" smtClean="0"/>
              <a:pPr>
                <a:defRPr/>
              </a:pPr>
              <a:t>63</a:t>
            </a:fld>
            <a:endParaRPr lang="en-GB" altLang="zh-CN"/>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72554"/>
            <a:ext cx="8352928" cy="2768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908720"/>
            <a:ext cx="4176464" cy="873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67544" y="260648"/>
            <a:ext cx="3775393" cy="369332"/>
          </a:xfrm>
          <a:prstGeom prst="rect">
            <a:avLst/>
          </a:prstGeom>
          <a:noFill/>
        </p:spPr>
        <p:txBody>
          <a:bodyPr wrap="none" rtlCol="0">
            <a:spAutoFit/>
          </a:bodyPr>
          <a:lstStyle/>
          <a:p>
            <a:r>
              <a:rPr lang="en-US" altLang="zh-CN" dirty="0" smtClean="0">
                <a:solidFill>
                  <a:srgbClr val="000000"/>
                </a:solidFill>
              </a:rPr>
              <a:t>The </a:t>
            </a:r>
            <a:r>
              <a:rPr lang="en-US" altLang="zh-CN" dirty="0">
                <a:solidFill>
                  <a:srgbClr val="FF0000"/>
                </a:solidFill>
              </a:rPr>
              <a:t>asymmetry of events </a:t>
            </a:r>
            <a:r>
              <a:rPr lang="en-US" altLang="zh-CN" dirty="0" smtClean="0">
                <a:solidFill>
                  <a:srgbClr val="000000"/>
                </a:solidFill>
              </a:rPr>
              <a:t>between </a:t>
            </a:r>
            <a:endParaRPr lang="zh-CN" altLang="en-US" dirty="0">
              <a:solidFill>
                <a:srgbClr val="000000"/>
              </a:solidFill>
            </a:endParaRPr>
          </a:p>
        </p:txBody>
      </p:sp>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271570"/>
            <a:ext cx="136207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4925" y="296838"/>
            <a:ext cx="26574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48064" y="1052736"/>
            <a:ext cx="739305" cy="461665"/>
          </a:xfrm>
          <a:prstGeom prst="rect">
            <a:avLst/>
          </a:prstGeom>
          <a:noFill/>
        </p:spPr>
        <p:txBody>
          <a:bodyPr wrap="none" rtlCol="0">
            <a:spAutoFit/>
          </a:bodyPr>
          <a:lstStyle/>
          <a:p>
            <a:r>
              <a:rPr lang="en-US" altLang="zh-CN" sz="2400" i="1" dirty="0" smtClean="0">
                <a:solidFill>
                  <a:srgbClr val="000000"/>
                </a:solidFill>
              </a:rPr>
              <a:t>A</a:t>
            </a:r>
            <a:r>
              <a:rPr lang="en-US" altLang="zh-CN" sz="2400" dirty="0" smtClean="0">
                <a:solidFill>
                  <a:srgbClr val="000000"/>
                </a:solidFill>
              </a:rPr>
              <a:t> = </a:t>
            </a:r>
            <a:endParaRPr lang="zh-CN" altLang="en-US" sz="2400" dirty="0">
              <a:solidFill>
                <a:srgbClr val="000000"/>
              </a:solidFill>
            </a:endParaRPr>
          </a:p>
        </p:txBody>
      </p:sp>
      <p:sp>
        <p:nvSpPr>
          <p:cNvPr id="5" name="TextBox 4"/>
          <p:cNvSpPr txBox="1"/>
          <p:nvPr/>
        </p:nvSpPr>
        <p:spPr>
          <a:xfrm>
            <a:off x="6156176" y="819289"/>
            <a:ext cx="1949573" cy="1169551"/>
          </a:xfrm>
          <a:prstGeom prst="rect">
            <a:avLst/>
          </a:prstGeom>
          <a:noFill/>
        </p:spPr>
        <p:txBody>
          <a:bodyPr wrap="none" rtlCol="0">
            <a:spAutoFit/>
          </a:bodyPr>
          <a:lstStyle/>
          <a:p>
            <a:pPr>
              <a:spcBef>
                <a:spcPts val="600"/>
              </a:spcBef>
            </a:pPr>
            <a:r>
              <a:rPr lang="en-US" altLang="zh-CN" sz="2000" dirty="0" smtClean="0">
                <a:solidFill>
                  <a:srgbClr val="000000"/>
                </a:solidFill>
              </a:rPr>
              <a:t>0.0	S wave</a:t>
            </a:r>
          </a:p>
          <a:p>
            <a:pPr>
              <a:spcBef>
                <a:spcPts val="600"/>
              </a:spcBef>
            </a:pPr>
            <a:r>
              <a:rPr lang="en-US" altLang="zh-CN" sz="2000" dirty="0" smtClean="0">
                <a:solidFill>
                  <a:srgbClr val="00B050"/>
                </a:solidFill>
              </a:rPr>
              <a:t>0.11	D wave</a:t>
            </a:r>
          </a:p>
          <a:p>
            <a:pPr>
              <a:spcBef>
                <a:spcPts val="600"/>
              </a:spcBef>
            </a:pPr>
            <a:r>
              <a:rPr lang="en-US" altLang="zh-CN" sz="2000" dirty="0" smtClean="0">
                <a:solidFill>
                  <a:srgbClr val="FF0000"/>
                </a:solidFill>
              </a:rPr>
              <a:t>0.05 	S+D </a:t>
            </a:r>
            <a:endParaRPr lang="zh-CN" altLang="en-US" sz="2000" dirty="0">
              <a:solidFill>
                <a:srgbClr val="FF0000"/>
              </a:solidFill>
            </a:endParaRPr>
          </a:p>
        </p:txBody>
      </p:sp>
      <p:sp>
        <p:nvSpPr>
          <p:cNvPr id="6" name="左大括号 5"/>
          <p:cNvSpPr/>
          <p:nvPr/>
        </p:nvSpPr>
        <p:spPr bwMode="auto">
          <a:xfrm>
            <a:off x="5887369" y="908720"/>
            <a:ext cx="268807" cy="1008112"/>
          </a:xfrm>
          <a:prstGeom prst="lef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b="1" smtClean="0">
              <a:solidFill>
                <a:srgbClr val="000000"/>
              </a:solidFill>
            </a:endParaRPr>
          </a:p>
        </p:txBody>
      </p:sp>
      <p:cxnSp>
        <p:nvCxnSpPr>
          <p:cNvPr id="13" name="直接箭头连接符 12"/>
          <p:cNvCxnSpPr/>
          <p:nvPr/>
        </p:nvCxnSpPr>
        <p:spPr bwMode="auto">
          <a:xfrm>
            <a:off x="1835696" y="3501008"/>
            <a:ext cx="0" cy="936104"/>
          </a:xfrm>
          <a:prstGeom prst="straightConnector1">
            <a:avLst/>
          </a:prstGeom>
          <a:solidFill>
            <a:schemeClr val="accent1"/>
          </a:solidFill>
          <a:ln w="19050"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接箭头连接符 17"/>
          <p:cNvCxnSpPr/>
          <p:nvPr/>
        </p:nvCxnSpPr>
        <p:spPr bwMode="auto">
          <a:xfrm>
            <a:off x="3491880" y="3140968"/>
            <a:ext cx="0" cy="1296144"/>
          </a:xfrm>
          <a:prstGeom prst="straightConnector1">
            <a:avLst/>
          </a:prstGeom>
          <a:solidFill>
            <a:schemeClr val="accent1"/>
          </a:solidFill>
          <a:ln w="19050"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539552" y="5085184"/>
            <a:ext cx="6015346" cy="369332"/>
          </a:xfrm>
          <a:prstGeom prst="rect">
            <a:avLst/>
          </a:prstGeom>
          <a:noFill/>
        </p:spPr>
        <p:txBody>
          <a:bodyPr wrap="square" rtlCol="0">
            <a:spAutoFit/>
          </a:bodyPr>
          <a:lstStyle/>
          <a:p>
            <a:r>
              <a:rPr lang="en-US" altLang="zh-CN" dirty="0" smtClean="0">
                <a:solidFill>
                  <a:srgbClr val="FF0000"/>
                </a:solidFill>
              </a:rPr>
              <a:t>Forward–backward asymmetry </a:t>
            </a:r>
            <a:r>
              <a:rPr lang="en-US" altLang="zh-CN" dirty="0" smtClean="0">
                <a:solidFill>
                  <a:srgbClr val="000000"/>
                </a:solidFill>
              </a:rPr>
              <a:t>for the DD* peak:</a:t>
            </a:r>
            <a:endParaRPr lang="zh-CN" altLang="en-US" dirty="0">
              <a:solidFill>
                <a:srgbClr val="000000"/>
              </a:solidFill>
            </a:endParaRPr>
          </a:p>
        </p:txBody>
      </p:sp>
      <p:pic>
        <p:nvPicPr>
          <p:cNvPr id="1434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9267" y="5733256"/>
            <a:ext cx="2206749" cy="770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4770910" y="5847655"/>
            <a:ext cx="449162" cy="461665"/>
          </a:xfrm>
          <a:prstGeom prst="rect">
            <a:avLst/>
          </a:prstGeom>
          <a:noFill/>
        </p:spPr>
        <p:txBody>
          <a:bodyPr wrap="none" rtlCol="0">
            <a:spAutoFit/>
          </a:bodyPr>
          <a:lstStyle/>
          <a:p>
            <a:r>
              <a:rPr lang="en-US" altLang="zh-CN" sz="2400" dirty="0" smtClean="0">
                <a:solidFill>
                  <a:srgbClr val="000000"/>
                </a:solidFill>
              </a:rPr>
              <a:t>= </a:t>
            </a:r>
            <a:endParaRPr lang="zh-CN" altLang="en-US" sz="2400" dirty="0">
              <a:solidFill>
                <a:srgbClr val="000000"/>
              </a:solidFill>
            </a:endParaRPr>
          </a:p>
        </p:txBody>
      </p:sp>
      <p:sp>
        <p:nvSpPr>
          <p:cNvPr id="23" name="TextBox 22"/>
          <p:cNvSpPr txBox="1"/>
          <p:nvPr/>
        </p:nvSpPr>
        <p:spPr>
          <a:xfrm>
            <a:off x="5580112" y="5499809"/>
            <a:ext cx="1949573" cy="1169551"/>
          </a:xfrm>
          <a:prstGeom prst="rect">
            <a:avLst/>
          </a:prstGeom>
          <a:noFill/>
        </p:spPr>
        <p:txBody>
          <a:bodyPr wrap="none" rtlCol="0">
            <a:spAutoFit/>
          </a:bodyPr>
          <a:lstStyle/>
          <a:p>
            <a:pPr>
              <a:spcBef>
                <a:spcPts val="600"/>
              </a:spcBef>
            </a:pPr>
            <a:r>
              <a:rPr lang="en-US" altLang="zh-CN" sz="2000" b="1" dirty="0" smtClean="0">
                <a:solidFill>
                  <a:srgbClr val="000000"/>
                </a:solidFill>
              </a:rPr>
              <a:t>0.0</a:t>
            </a:r>
            <a:r>
              <a:rPr lang="en-US" altLang="zh-CN" sz="2000" dirty="0" smtClean="0">
                <a:solidFill>
                  <a:srgbClr val="000000"/>
                </a:solidFill>
              </a:rPr>
              <a:t>	S wave</a:t>
            </a:r>
          </a:p>
          <a:p>
            <a:pPr>
              <a:spcBef>
                <a:spcPts val="600"/>
              </a:spcBef>
            </a:pPr>
            <a:r>
              <a:rPr lang="en-US" altLang="zh-CN" sz="2000" b="1" dirty="0" smtClean="0">
                <a:solidFill>
                  <a:srgbClr val="00B050"/>
                </a:solidFill>
              </a:rPr>
              <a:t>0.37</a:t>
            </a:r>
            <a:r>
              <a:rPr lang="en-US" altLang="zh-CN" sz="2000" dirty="0" smtClean="0">
                <a:solidFill>
                  <a:srgbClr val="00B050"/>
                </a:solidFill>
              </a:rPr>
              <a:t>	D wave</a:t>
            </a:r>
          </a:p>
          <a:p>
            <a:pPr>
              <a:spcBef>
                <a:spcPts val="600"/>
              </a:spcBef>
            </a:pPr>
            <a:r>
              <a:rPr lang="en-US" altLang="zh-CN" sz="2000" b="1" dirty="0" smtClean="0">
                <a:solidFill>
                  <a:srgbClr val="FF0000"/>
                </a:solidFill>
              </a:rPr>
              <a:t>0.16</a:t>
            </a:r>
            <a:r>
              <a:rPr lang="en-US" altLang="zh-CN" sz="2000" dirty="0" smtClean="0">
                <a:solidFill>
                  <a:srgbClr val="FF0000"/>
                </a:solidFill>
              </a:rPr>
              <a:t> 	S+D </a:t>
            </a:r>
            <a:endParaRPr lang="zh-CN" altLang="en-US" sz="2000" dirty="0">
              <a:solidFill>
                <a:srgbClr val="FF0000"/>
              </a:solidFill>
            </a:endParaRPr>
          </a:p>
        </p:txBody>
      </p:sp>
      <p:sp>
        <p:nvSpPr>
          <p:cNvPr id="24" name="左大括号 23"/>
          <p:cNvSpPr/>
          <p:nvPr/>
        </p:nvSpPr>
        <p:spPr bwMode="auto">
          <a:xfrm>
            <a:off x="5311305" y="5589240"/>
            <a:ext cx="268807" cy="1008112"/>
          </a:xfrm>
          <a:prstGeom prst="lef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b="1" smtClean="0">
              <a:solidFill>
                <a:srgbClr val="000000"/>
              </a:solidFill>
            </a:endParaRPr>
          </a:p>
        </p:txBody>
      </p:sp>
      <p:cxnSp>
        <p:nvCxnSpPr>
          <p:cNvPr id="25" name="直接箭头连接符 24"/>
          <p:cNvCxnSpPr/>
          <p:nvPr/>
        </p:nvCxnSpPr>
        <p:spPr bwMode="auto">
          <a:xfrm>
            <a:off x="6948264" y="3556861"/>
            <a:ext cx="0" cy="880251"/>
          </a:xfrm>
          <a:prstGeom prst="straightConnector1">
            <a:avLst/>
          </a:prstGeom>
          <a:solidFill>
            <a:schemeClr val="accent1"/>
          </a:solidFill>
          <a:ln w="19050"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34878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174750"/>
            <a:ext cx="4681537"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39" name="TextBox 1"/>
          <p:cNvSpPr txBox="1">
            <a:spLocks noChangeArrowheads="1"/>
          </p:cNvSpPr>
          <p:nvPr/>
        </p:nvSpPr>
        <p:spPr bwMode="auto">
          <a:xfrm>
            <a:off x="899592" y="1124744"/>
            <a:ext cx="2336800" cy="461963"/>
          </a:xfrm>
          <a:prstGeom prst="rect">
            <a:avLst/>
          </a:prstGeom>
          <a:solidFill>
            <a:schemeClr val="bg1"/>
          </a:solidFill>
          <a:ln w="9525">
            <a:solidFill>
              <a:srgbClr val="0000FF"/>
            </a:solidFill>
            <a:miter lim="800000"/>
            <a:headEnd/>
            <a:tailEnd/>
          </a:ln>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US" altLang="zh-CN" sz="2400" b="1" smtClean="0">
                <a:solidFill>
                  <a:srgbClr val="0000FF"/>
                </a:solidFill>
                <a:ea typeface="宋体" pitchFamily="2" charset="-122"/>
              </a:rPr>
              <a:t>V(</a:t>
            </a:r>
            <a:r>
              <a:rPr lang="en-US" altLang="zh-CN" sz="2400" b="1" i="1" smtClean="0">
                <a:solidFill>
                  <a:srgbClr val="0000FF"/>
                </a:solidFill>
                <a:ea typeface="宋体" pitchFamily="2" charset="-122"/>
              </a:rPr>
              <a:t>r</a:t>
            </a:r>
            <a:r>
              <a:rPr lang="en-US" altLang="zh-CN" sz="2400" b="1" smtClean="0">
                <a:solidFill>
                  <a:srgbClr val="0000FF"/>
                </a:solidFill>
                <a:ea typeface="宋体" pitchFamily="2" charset="-122"/>
              </a:rPr>
              <a:t>) = </a:t>
            </a:r>
            <a:r>
              <a:rPr lang="en-US" altLang="zh-CN" sz="2400" b="1" smtClean="0">
                <a:solidFill>
                  <a:srgbClr val="FF0000"/>
                </a:solidFill>
                <a:ea typeface="宋体" pitchFamily="2" charset="-122"/>
                <a:sym typeface="Symbol" pitchFamily="18" charset="2"/>
              </a:rPr>
              <a:t>/</a:t>
            </a:r>
            <a:r>
              <a:rPr lang="en-US" altLang="zh-CN" sz="2400" b="1" i="1" smtClean="0">
                <a:solidFill>
                  <a:srgbClr val="FF0000"/>
                </a:solidFill>
                <a:ea typeface="宋体" pitchFamily="2" charset="-122"/>
                <a:sym typeface="Symbol" pitchFamily="18" charset="2"/>
              </a:rPr>
              <a:t>r</a:t>
            </a:r>
            <a:r>
              <a:rPr lang="en-US" altLang="zh-CN" sz="2400" b="1" smtClean="0">
                <a:solidFill>
                  <a:srgbClr val="0000FF"/>
                </a:solidFill>
                <a:ea typeface="宋体" pitchFamily="2" charset="-122"/>
                <a:sym typeface="Symbol" pitchFamily="18" charset="2"/>
              </a:rPr>
              <a:t>   </a:t>
            </a:r>
            <a:r>
              <a:rPr lang="en-US" altLang="zh-CN" sz="2400" b="1" i="1" smtClean="0">
                <a:solidFill>
                  <a:srgbClr val="0000FF"/>
                </a:solidFill>
                <a:ea typeface="宋体" pitchFamily="2" charset="-122"/>
                <a:sym typeface="Symbol" pitchFamily="18" charset="2"/>
              </a:rPr>
              <a:t>r</a:t>
            </a:r>
            <a:endParaRPr lang="zh-CN" altLang="en-US" sz="2400" b="1" i="1" smtClean="0">
              <a:solidFill>
                <a:srgbClr val="0000FF"/>
              </a:solidFill>
              <a:ea typeface="宋体" pitchFamily="2" charset="-122"/>
            </a:endParaRPr>
          </a:p>
        </p:txBody>
      </p:sp>
      <p:cxnSp>
        <p:nvCxnSpPr>
          <p:cNvPr id="6" name="直接箭头连接符 5"/>
          <p:cNvCxnSpPr/>
          <p:nvPr/>
        </p:nvCxnSpPr>
        <p:spPr>
          <a:xfrm>
            <a:off x="1187450" y="2830513"/>
            <a:ext cx="0" cy="504825"/>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3851920" y="1340768"/>
            <a:ext cx="0" cy="504825"/>
          </a:xfrm>
          <a:prstGeom prst="straightConnector1">
            <a:avLst/>
          </a:prstGeom>
          <a:ln w="762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942" name="TextBox 6"/>
          <p:cNvSpPr txBox="1">
            <a:spLocks noChangeArrowheads="1"/>
          </p:cNvSpPr>
          <p:nvPr/>
        </p:nvSpPr>
        <p:spPr bwMode="auto">
          <a:xfrm>
            <a:off x="971550" y="2327275"/>
            <a:ext cx="1282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US" altLang="zh-CN" sz="2000" smtClean="0">
                <a:solidFill>
                  <a:srgbClr val="FF0000"/>
                </a:solidFill>
                <a:ea typeface="宋体" pitchFamily="2" charset="-122"/>
              </a:rPr>
              <a:t>Coulomb </a:t>
            </a:r>
            <a:endParaRPr lang="zh-CN" altLang="en-US" sz="2000" smtClean="0">
              <a:solidFill>
                <a:srgbClr val="FF0000"/>
              </a:solidFill>
              <a:ea typeface="宋体" pitchFamily="2" charset="-122"/>
            </a:endParaRPr>
          </a:p>
        </p:txBody>
      </p:sp>
      <p:sp>
        <p:nvSpPr>
          <p:cNvPr id="39943" name="TextBox 9"/>
          <p:cNvSpPr txBox="1">
            <a:spLocks noChangeArrowheads="1"/>
          </p:cNvSpPr>
          <p:nvPr/>
        </p:nvSpPr>
        <p:spPr bwMode="auto">
          <a:xfrm>
            <a:off x="4058270" y="1556792"/>
            <a:ext cx="1593850" cy="400050"/>
          </a:xfrm>
          <a:prstGeom prst="rect">
            <a:avLst/>
          </a:prstGeom>
          <a:solidFill>
            <a:schemeClr val="bg1"/>
          </a:solidFill>
          <a:ln w="9525">
            <a:noFill/>
            <a:miter lim="800000"/>
            <a:headEnd/>
            <a:tailEnd/>
          </a:ln>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US" altLang="zh-CN" sz="2000" smtClean="0">
                <a:solidFill>
                  <a:srgbClr val="0000FF"/>
                </a:solidFill>
                <a:ea typeface="宋体" pitchFamily="2" charset="-122"/>
              </a:rPr>
              <a:t>Linear conf. </a:t>
            </a:r>
            <a:endParaRPr lang="zh-CN" altLang="en-US" sz="2000" smtClean="0">
              <a:solidFill>
                <a:srgbClr val="0000FF"/>
              </a:solidFill>
              <a:ea typeface="宋体" pitchFamily="2" charset="-122"/>
            </a:endParaRPr>
          </a:p>
        </p:txBody>
      </p:sp>
      <p:cxnSp>
        <p:nvCxnSpPr>
          <p:cNvPr id="11" name="直接箭头连接符 10"/>
          <p:cNvCxnSpPr/>
          <p:nvPr/>
        </p:nvCxnSpPr>
        <p:spPr>
          <a:xfrm flipH="1">
            <a:off x="3457575" y="2727325"/>
            <a:ext cx="1223963" cy="0"/>
          </a:xfrm>
          <a:prstGeom prst="straightConnector1">
            <a:avLst/>
          </a:prstGeom>
          <a:ln w="76200">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945" name="TextBox 11"/>
          <p:cNvSpPr txBox="1">
            <a:spLocks noChangeArrowheads="1"/>
          </p:cNvSpPr>
          <p:nvPr/>
        </p:nvSpPr>
        <p:spPr bwMode="auto">
          <a:xfrm>
            <a:off x="611188" y="4665663"/>
            <a:ext cx="82089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pPr>
            <a:r>
              <a:rPr lang="en-US" altLang="zh-CN" sz="1800" b="1" smtClean="0">
                <a:solidFill>
                  <a:srgbClr val="0000FF"/>
                </a:solidFill>
                <a:ea typeface="宋体" pitchFamily="2" charset="-122"/>
              </a:rPr>
              <a:t>The effect of vacuum polarization due to dynamical quark pair creation may be manifested by the strong coupling to open thresholds and compensated by that of the hadron loops, i.e. coupled-channel effects.  </a:t>
            </a:r>
            <a:endParaRPr lang="zh-CN" altLang="en-US" sz="1800" b="1" smtClean="0">
              <a:solidFill>
                <a:srgbClr val="0000FF"/>
              </a:solidFill>
              <a:ea typeface="宋体" pitchFamily="2" charset="-122"/>
            </a:endParaRPr>
          </a:p>
        </p:txBody>
      </p:sp>
      <p:sp>
        <p:nvSpPr>
          <p:cNvPr id="39946" name="TextBox 12"/>
          <p:cNvSpPr txBox="1">
            <a:spLocks noChangeArrowheads="1"/>
          </p:cNvSpPr>
          <p:nvPr/>
        </p:nvSpPr>
        <p:spPr bwMode="auto">
          <a:xfrm>
            <a:off x="722313" y="6005513"/>
            <a:ext cx="55760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US" altLang="zh-CN" sz="1600" dirty="0" smtClean="0">
                <a:solidFill>
                  <a:srgbClr val="0000FF"/>
                </a:solidFill>
                <a:ea typeface="宋体" pitchFamily="2" charset="-122"/>
              </a:rPr>
              <a:t>E. </a:t>
            </a:r>
            <a:r>
              <a:rPr lang="en-US" altLang="zh-CN" sz="1600" dirty="0" err="1" smtClean="0">
                <a:solidFill>
                  <a:srgbClr val="0000FF"/>
                </a:solidFill>
                <a:ea typeface="宋体" pitchFamily="2" charset="-122"/>
              </a:rPr>
              <a:t>Eichten</a:t>
            </a:r>
            <a:r>
              <a:rPr lang="en-US" altLang="zh-CN" sz="1600" dirty="0" smtClean="0">
                <a:solidFill>
                  <a:srgbClr val="0000FF"/>
                </a:solidFill>
                <a:ea typeface="宋体" pitchFamily="2" charset="-122"/>
              </a:rPr>
              <a:t> et al., PRD17, 3090 (1987</a:t>
            </a:r>
            <a:r>
              <a:rPr lang="en-US" altLang="zh-CN" sz="1600" dirty="0">
                <a:solidFill>
                  <a:srgbClr val="0000FF"/>
                </a:solidFill>
                <a:ea typeface="宋体" pitchFamily="2" charset="-122"/>
              </a:rPr>
              <a:t>)</a:t>
            </a:r>
            <a:endParaRPr lang="en-US" altLang="zh-CN" sz="1600" dirty="0" smtClean="0">
              <a:solidFill>
                <a:srgbClr val="0000FF"/>
              </a:solidFill>
              <a:ea typeface="宋体" pitchFamily="2" charset="-122"/>
            </a:endParaRPr>
          </a:p>
          <a:p>
            <a:pPr eaLnBrk="1" fontAlgn="base" hangingPunct="1">
              <a:spcBef>
                <a:spcPct val="0"/>
              </a:spcBef>
              <a:spcAft>
                <a:spcPct val="0"/>
              </a:spcAft>
              <a:buFontTx/>
              <a:buNone/>
            </a:pPr>
            <a:r>
              <a:rPr lang="en-US" altLang="zh-CN" sz="1600" dirty="0" smtClean="0">
                <a:solidFill>
                  <a:srgbClr val="0000FF"/>
                </a:solidFill>
                <a:ea typeface="宋体" pitchFamily="2" charset="-122"/>
              </a:rPr>
              <a:t>B.-Q. Li and K.-T. Chao, Phys. Rev. </a:t>
            </a:r>
            <a:r>
              <a:rPr lang="zh-CN" altLang="zh-CN" sz="1600" dirty="0" smtClean="0">
                <a:solidFill>
                  <a:srgbClr val="0000FF"/>
                </a:solidFill>
                <a:ea typeface="宋体" pitchFamily="2" charset="-122"/>
              </a:rPr>
              <a:t>D79</a:t>
            </a:r>
            <a:r>
              <a:rPr lang="en-US" altLang="zh-CN" sz="1600" dirty="0" smtClean="0">
                <a:solidFill>
                  <a:srgbClr val="0000FF"/>
                </a:solidFill>
                <a:ea typeface="宋体" pitchFamily="2" charset="-122"/>
              </a:rPr>
              <a:t>,</a:t>
            </a:r>
            <a:r>
              <a:rPr lang="zh-CN" altLang="zh-CN" sz="1600" dirty="0" smtClean="0">
                <a:solidFill>
                  <a:srgbClr val="0000FF"/>
                </a:solidFill>
                <a:ea typeface="宋体" pitchFamily="2" charset="-122"/>
              </a:rPr>
              <a:t> 094004</a:t>
            </a:r>
            <a:r>
              <a:rPr lang="en-US" altLang="zh-CN" sz="1600" dirty="0" smtClean="0">
                <a:solidFill>
                  <a:srgbClr val="0000FF"/>
                </a:solidFill>
                <a:ea typeface="宋体" pitchFamily="2" charset="-122"/>
              </a:rPr>
              <a:t> </a:t>
            </a:r>
            <a:r>
              <a:rPr lang="zh-CN" altLang="zh-CN" sz="1600" dirty="0" smtClean="0">
                <a:solidFill>
                  <a:srgbClr val="0000FF"/>
                </a:solidFill>
                <a:ea typeface="宋体" pitchFamily="2" charset="-122"/>
              </a:rPr>
              <a:t>(2009)</a:t>
            </a:r>
            <a:r>
              <a:rPr lang="en-US" altLang="zh-CN" sz="1600" dirty="0" smtClean="0">
                <a:solidFill>
                  <a:srgbClr val="0000FF"/>
                </a:solidFill>
                <a:ea typeface="宋体" pitchFamily="2" charset="-122"/>
              </a:rPr>
              <a:t>; </a:t>
            </a:r>
          </a:p>
          <a:p>
            <a:pPr eaLnBrk="1" fontAlgn="base" hangingPunct="1">
              <a:spcBef>
                <a:spcPct val="0"/>
              </a:spcBef>
              <a:spcAft>
                <a:spcPct val="0"/>
              </a:spcAft>
              <a:buFontTx/>
              <a:buNone/>
            </a:pPr>
            <a:r>
              <a:rPr lang="en-US" altLang="zh-CN" sz="1600" dirty="0" smtClean="0">
                <a:solidFill>
                  <a:srgbClr val="0000FF"/>
                </a:solidFill>
                <a:ea typeface="宋体" pitchFamily="2" charset="-122"/>
              </a:rPr>
              <a:t>T. Barnes and E. Swanson, </a:t>
            </a:r>
            <a:r>
              <a:rPr lang="zh-CN" altLang="zh-CN" sz="1600" dirty="0" smtClean="0">
                <a:solidFill>
                  <a:srgbClr val="0000FF"/>
                </a:solidFill>
                <a:ea typeface="宋体" pitchFamily="2" charset="-122"/>
              </a:rPr>
              <a:t>Phys.Rev. C77</a:t>
            </a:r>
            <a:r>
              <a:rPr lang="en-US" altLang="zh-CN" sz="1600" dirty="0" smtClean="0">
                <a:solidFill>
                  <a:srgbClr val="0000FF"/>
                </a:solidFill>
                <a:ea typeface="宋体" pitchFamily="2" charset="-122"/>
              </a:rPr>
              <a:t>,</a:t>
            </a:r>
            <a:r>
              <a:rPr lang="zh-CN" altLang="zh-CN" sz="1600" dirty="0" smtClean="0">
                <a:solidFill>
                  <a:srgbClr val="0000FF"/>
                </a:solidFill>
                <a:ea typeface="宋体" pitchFamily="2" charset="-122"/>
              </a:rPr>
              <a:t> 055206 </a:t>
            </a:r>
            <a:r>
              <a:rPr lang="zh-CN" altLang="zh-CN" sz="1600" dirty="0">
                <a:solidFill>
                  <a:srgbClr val="0000FF"/>
                </a:solidFill>
                <a:ea typeface="宋体" pitchFamily="2" charset="-122"/>
              </a:rPr>
              <a:t>(2008) </a:t>
            </a:r>
            <a:endParaRPr lang="zh-CN" altLang="en-US" sz="1600" dirty="0" smtClean="0">
              <a:solidFill>
                <a:srgbClr val="0000FF"/>
              </a:solidFill>
              <a:ea typeface="宋体" pitchFamily="2" charset="-122"/>
            </a:endParaRPr>
          </a:p>
        </p:txBody>
      </p:sp>
      <p:sp>
        <p:nvSpPr>
          <p:cNvPr id="39947" name="TextBox 13"/>
          <p:cNvSpPr txBox="1">
            <a:spLocks noChangeArrowheads="1"/>
          </p:cNvSpPr>
          <p:nvPr/>
        </p:nvSpPr>
        <p:spPr bwMode="auto">
          <a:xfrm>
            <a:off x="1835150" y="1957388"/>
            <a:ext cx="1765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zh-CN" altLang="en-US" sz="2000" b="1" smtClean="0">
                <a:solidFill>
                  <a:srgbClr val="FF0000"/>
                </a:solidFill>
                <a:ea typeface="宋体" pitchFamily="2" charset="-122"/>
                <a:sym typeface="Symbol" pitchFamily="18" charset="2"/>
              </a:rPr>
              <a:t></a:t>
            </a:r>
            <a:r>
              <a:rPr lang="en-US" altLang="zh-CN" sz="2000" b="1" i="1" smtClean="0">
                <a:solidFill>
                  <a:srgbClr val="FF0000"/>
                </a:solidFill>
                <a:ea typeface="宋体" pitchFamily="2" charset="-122"/>
                <a:sym typeface="Symbol" pitchFamily="18" charset="2"/>
              </a:rPr>
              <a:t>qq</a:t>
            </a:r>
            <a:r>
              <a:rPr lang="en-US" altLang="zh-CN" sz="2000" b="1" smtClean="0">
                <a:solidFill>
                  <a:srgbClr val="FF0000"/>
                </a:solidFill>
                <a:ea typeface="宋体" pitchFamily="2" charset="-122"/>
                <a:sym typeface="Symbol" pitchFamily="18" charset="2"/>
              </a:rPr>
              <a:t> creation </a:t>
            </a:r>
            <a:endParaRPr lang="zh-CN" altLang="en-US" sz="2000" b="1" smtClean="0">
              <a:solidFill>
                <a:srgbClr val="FF0000"/>
              </a:solidFill>
              <a:ea typeface="宋体" pitchFamily="2" charset="-122"/>
            </a:endParaRPr>
          </a:p>
        </p:txBody>
      </p:sp>
      <p:sp>
        <p:nvSpPr>
          <p:cNvPr id="39948" name="TextBox 15"/>
          <p:cNvSpPr txBox="1">
            <a:spLocks noChangeArrowheads="1"/>
          </p:cNvSpPr>
          <p:nvPr/>
        </p:nvSpPr>
        <p:spPr bwMode="auto">
          <a:xfrm>
            <a:off x="5003800" y="2276872"/>
            <a:ext cx="3952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pPr>
            <a:r>
              <a:rPr lang="en-US" altLang="zh-CN" sz="1800" b="1" dirty="0" smtClean="0">
                <a:solidFill>
                  <a:srgbClr val="008000"/>
                </a:solidFill>
                <a:ea typeface="宋体" pitchFamily="2" charset="-122"/>
              </a:rPr>
              <a:t>Color screening effects? String breaking effects? </a:t>
            </a:r>
            <a:r>
              <a:rPr lang="en-US" altLang="zh-CN" sz="1800" b="1" dirty="0" smtClean="0">
                <a:solidFill>
                  <a:srgbClr val="008000"/>
                </a:solidFill>
                <a:ea typeface="宋体" pitchFamily="2" charset="-122"/>
              </a:rPr>
              <a:t>  </a:t>
            </a:r>
            <a:endParaRPr lang="zh-CN" altLang="en-US" sz="1800" b="1" dirty="0" smtClean="0">
              <a:solidFill>
                <a:srgbClr val="008000"/>
              </a:solidFill>
              <a:ea typeface="宋体" pitchFamily="2" charset="-122"/>
            </a:endParaRPr>
          </a:p>
        </p:txBody>
      </p:sp>
      <p:sp>
        <p:nvSpPr>
          <p:cNvPr id="39949" name="TextBox 14"/>
          <p:cNvSpPr txBox="1">
            <a:spLocks noChangeArrowheads="1"/>
          </p:cNvSpPr>
          <p:nvPr/>
        </p:nvSpPr>
        <p:spPr bwMode="auto">
          <a:xfrm>
            <a:off x="719465" y="323850"/>
            <a:ext cx="5665333"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US" altLang="zh-CN" sz="2400" b="1" dirty="0" smtClean="0">
                <a:solidFill>
                  <a:srgbClr val="0000FF"/>
                </a:solidFill>
                <a:ea typeface="宋体" pitchFamily="2" charset="-122"/>
              </a:rPr>
              <a:t>How the potential QM is broken down</a:t>
            </a:r>
            <a:endParaRPr lang="zh-CN" altLang="en-US" sz="2400" b="1" dirty="0" smtClean="0">
              <a:solidFill>
                <a:srgbClr val="0000FF"/>
              </a:solidFill>
              <a:ea typeface="宋体" pitchFamily="2" charset="-122"/>
            </a:endParaRPr>
          </a:p>
        </p:txBody>
      </p:sp>
      <p:cxnSp>
        <p:nvCxnSpPr>
          <p:cNvPr id="22" name="直接连接符 21"/>
          <p:cNvCxnSpPr/>
          <p:nvPr/>
        </p:nvCxnSpPr>
        <p:spPr>
          <a:xfrm flipV="1">
            <a:off x="6578600" y="3190875"/>
            <a:ext cx="730250" cy="1390650"/>
          </a:xfrm>
          <a:prstGeom prst="line">
            <a:avLst/>
          </a:prstGeom>
          <a:ln w="28575">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 name="任意多边形 1"/>
          <p:cNvSpPr/>
          <p:nvPr/>
        </p:nvSpPr>
        <p:spPr>
          <a:xfrm>
            <a:off x="5657850" y="3429000"/>
            <a:ext cx="2324100" cy="376238"/>
          </a:xfrm>
          <a:custGeom>
            <a:avLst/>
            <a:gdLst>
              <a:gd name="connsiteX0" fmla="*/ 0 w 2323652"/>
              <a:gd name="connsiteY0" fmla="*/ 279795 h 376614"/>
              <a:gd name="connsiteX1" fmla="*/ 656217 w 2323652"/>
              <a:gd name="connsiteY1" fmla="*/ 290552 h 376614"/>
              <a:gd name="connsiteX2" fmla="*/ 946673 w 2323652"/>
              <a:gd name="connsiteY2" fmla="*/ 75400 h 376614"/>
              <a:gd name="connsiteX3" fmla="*/ 1194099 w 2323652"/>
              <a:gd name="connsiteY3" fmla="*/ 96 h 376614"/>
              <a:gd name="connsiteX4" fmla="*/ 1495313 w 2323652"/>
              <a:gd name="connsiteY4" fmla="*/ 64642 h 376614"/>
              <a:gd name="connsiteX5" fmla="*/ 1667436 w 2323652"/>
              <a:gd name="connsiteY5" fmla="*/ 258280 h 376614"/>
              <a:gd name="connsiteX6" fmla="*/ 1914862 w 2323652"/>
              <a:gd name="connsiteY6" fmla="*/ 355098 h 376614"/>
              <a:gd name="connsiteX7" fmla="*/ 2323652 w 2323652"/>
              <a:gd name="connsiteY7" fmla="*/ 376614 h 37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3652" h="376614">
                <a:moveTo>
                  <a:pt x="0" y="279795"/>
                </a:moveTo>
                <a:cubicBezTo>
                  <a:pt x="249219" y="302206"/>
                  <a:pt x="498438" y="324618"/>
                  <a:pt x="656217" y="290552"/>
                </a:cubicBezTo>
                <a:cubicBezTo>
                  <a:pt x="813996" y="256486"/>
                  <a:pt x="857026" y="123809"/>
                  <a:pt x="946673" y="75400"/>
                </a:cubicBezTo>
                <a:cubicBezTo>
                  <a:pt x="1036320" y="26991"/>
                  <a:pt x="1102659" y="1889"/>
                  <a:pt x="1194099" y="96"/>
                </a:cubicBezTo>
                <a:cubicBezTo>
                  <a:pt x="1285539" y="-1697"/>
                  <a:pt x="1416424" y="21611"/>
                  <a:pt x="1495313" y="64642"/>
                </a:cubicBezTo>
                <a:cubicBezTo>
                  <a:pt x="1574202" y="107673"/>
                  <a:pt x="1597511" y="209871"/>
                  <a:pt x="1667436" y="258280"/>
                </a:cubicBezTo>
                <a:cubicBezTo>
                  <a:pt x="1737361" y="306689"/>
                  <a:pt x="1805493" y="335376"/>
                  <a:pt x="1914862" y="355098"/>
                </a:cubicBezTo>
                <a:cubicBezTo>
                  <a:pt x="2024231" y="374820"/>
                  <a:pt x="2173941" y="375717"/>
                  <a:pt x="2323652" y="376614"/>
                </a:cubicBezTo>
              </a:path>
            </a:pathLst>
          </a:cu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3" name="任意多边形 2"/>
          <p:cNvSpPr/>
          <p:nvPr/>
        </p:nvSpPr>
        <p:spPr>
          <a:xfrm>
            <a:off x="5651500" y="3992563"/>
            <a:ext cx="2330450" cy="419100"/>
          </a:xfrm>
          <a:custGeom>
            <a:avLst/>
            <a:gdLst>
              <a:gd name="connsiteX0" fmla="*/ 0 w 2345167"/>
              <a:gd name="connsiteY0" fmla="*/ 0 h 419659"/>
              <a:gd name="connsiteX1" fmla="*/ 666974 w 2345167"/>
              <a:gd name="connsiteY1" fmla="*/ 43031 h 419659"/>
              <a:gd name="connsiteX2" fmla="*/ 892885 w 2345167"/>
              <a:gd name="connsiteY2" fmla="*/ 182880 h 419659"/>
              <a:gd name="connsiteX3" fmla="*/ 1032734 w 2345167"/>
              <a:gd name="connsiteY3" fmla="*/ 344245 h 419659"/>
              <a:gd name="connsiteX4" fmla="*/ 1290918 w 2345167"/>
              <a:gd name="connsiteY4" fmla="*/ 419548 h 419659"/>
              <a:gd name="connsiteX5" fmla="*/ 1484556 w 2345167"/>
              <a:gd name="connsiteY5" fmla="*/ 355002 h 419659"/>
              <a:gd name="connsiteX6" fmla="*/ 1624405 w 2345167"/>
              <a:gd name="connsiteY6" fmla="*/ 139850 h 419659"/>
              <a:gd name="connsiteX7" fmla="*/ 1775012 w 2345167"/>
              <a:gd name="connsiteY7" fmla="*/ 86061 h 419659"/>
              <a:gd name="connsiteX8" fmla="*/ 2345167 w 2345167"/>
              <a:gd name="connsiteY8" fmla="*/ 129092 h 419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5167" h="419659">
                <a:moveTo>
                  <a:pt x="0" y="0"/>
                </a:moveTo>
                <a:cubicBezTo>
                  <a:pt x="259080" y="6275"/>
                  <a:pt x="518160" y="12551"/>
                  <a:pt x="666974" y="43031"/>
                </a:cubicBezTo>
                <a:cubicBezTo>
                  <a:pt x="815788" y="73511"/>
                  <a:pt x="831925" y="132678"/>
                  <a:pt x="892885" y="182880"/>
                </a:cubicBezTo>
                <a:cubicBezTo>
                  <a:pt x="953845" y="233082"/>
                  <a:pt x="966395" y="304800"/>
                  <a:pt x="1032734" y="344245"/>
                </a:cubicBezTo>
                <a:cubicBezTo>
                  <a:pt x="1099073" y="383690"/>
                  <a:pt x="1215614" y="417755"/>
                  <a:pt x="1290918" y="419548"/>
                </a:cubicBezTo>
                <a:cubicBezTo>
                  <a:pt x="1366222" y="421341"/>
                  <a:pt x="1428975" y="401618"/>
                  <a:pt x="1484556" y="355002"/>
                </a:cubicBezTo>
                <a:cubicBezTo>
                  <a:pt x="1540137" y="308386"/>
                  <a:pt x="1575996" y="184674"/>
                  <a:pt x="1624405" y="139850"/>
                </a:cubicBezTo>
                <a:cubicBezTo>
                  <a:pt x="1672814" y="95027"/>
                  <a:pt x="1654885" y="87854"/>
                  <a:pt x="1775012" y="86061"/>
                </a:cubicBezTo>
                <a:cubicBezTo>
                  <a:pt x="1895139" y="84268"/>
                  <a:pt x="2120153" y="106680"/>
                  <a:pt x="2345167" y="129092"/>
                </a:cubicBezTo>
              </a:path>
            </a:pathLst>
          </a:cu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4" name="任意多边形 3"/>
          <p:cNvSpPr/>
          <p:nvPr/>
        </p:nvSpPr>
        <p:spPr>
          <a:xfrm>
            <a:off x="6578600" y="3665538"/>
            <a:ext cx="608013" cy="466725"/>
          </a:xfrm>
          <a:custGeom>
            <a:avLst/>
            <a:gdLst>
              <a:gd name="connsiteX0" fmla="*/ 16109 w 608081"/>
              <a:gd name="connsiteY0" fmla="*/ 150607 h 467140"/>
              <a:gd name="connsiteX1" fmla="*/ 188231 w 608081"/>
              <a:gd name="connsiteY1" fmla="*/ 21516 h 467140"/>
              <a:gd name="connsiteX2" fmla="*/ 371111 w 608081"/>
              <a:gd name="connsiteY2" fmla="*/ 0 h 467140"/>
              <a:gd name="connsiteX3" fmla="*/ 543233 w 608081"/>
              <a:gd name="connsiteY3" fmla="*/ 86061 h 467140"/>
              <a:gd name="connsiteX4" fmla="*/ 607779 w 608081"/>
              <a:gd name="connsiteY4" fmla="*/ 247426 h 467140"/>
              <a:gd name="connsiteX5" fmla="*/ 521718 w 608081"/>
              <a:gd name="connsiteY5" fmla="*/ 408791 h 467140"/>
              <a:gd name="connsiteX6" fmla="*/ 360353 w 608081"/>
              <a:gd name="connsiteY6" fmla="*/ 462579 h 467140"/>
              <a:gd name="connsiteX7" fmla="*/ 220504 w 608081"/>
              <a:gd name="connsiteY7" fmla="*/ 441064 h 467140"/>
              <a:gd name="connsiteX8" fmla="*/ 26866 w 608081"/>
              <a:gd name="connsiteY8" fmla="*/ 258184 h 467140"/>
              <a:gd name="connsiteX9" fmla="*/ 16109 w 608081"/>
              <a:gd name="connsiteY9" fmla="*/ 150607 h 46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8081" h="467140">
                <a:moveTo>
                  <a:pt x="16109" y="150607"/>
                </a:moveTo>
                <a:cubicBezTo>
                  <a:pt x="43003" y="111162"/>
                  <a:pt x="129064" y="46617"/>
                  <a:pt x="188231" y="21516"/>
                </a:cubicBezTo>
                <a:cubicBezTo>
                  <a:pt x="247398" y="-3585"/>
                  <a:pt x="311944" y="-10757"/>
                  <a:pt x="371111" y="0"/>
                </a:cubicBezTo>
                <a:cubicBezTo>
                  <a:pt x="430278" y="10757"/>
                  <a:pt x="503788" y="44823"/>
                  <a:pt x="543233" y="86061"/>
                </a:cubicBezTo>
                <a:cubicBezTo>
                  <a:pt x="582678" y="127299"/>
                  <a:pt x="611365" y="193638"/>
                  <a:pt x="607779" y="247426"/>
                </a:cubicBezTo>
                <a:cubicBezTo>
                  <a:pt x="604193" y="301214"/>
                  <a:pt x="562956" y="372932"/>
                  <a:pt x="521718" y="408791"/>
                </a:cubicBezTo>
                <a:cubicBezTo>
                  <a:pt x="480480" y="444650"/>
                  <a:pt x="410555" y="457200"/>
                  <a:pt x="360353" y="462579"/>
                </a:cubicBezTo>
                <a:cubicBezTo>
                  <a:pt x="310151" y="467958"/>
                  <a:pt x="276085" y="475130"/>
                  <a:pt x="220504" y="441064"/>
                </a:cubicBezTo>
                <a:cubicBezTo>
                  <a:pt x="164923" y="406998"/>
                  <a:pt x="55553" y="308386"/>
                  <a:pt x="26866" y="258184"/>
                </a:cubicBezTo>
                <a:cubicBezTo>
                  <a:pt x="-1821" y="207982"/>
                  <a:pt x="-10785" y="190052"/>
                  <a:pt x="16109" y="150607"/>
                </a:cubicBezTo>
                <a:close/>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Tree>
    <p:extLst>
      <p:ext uri="{BB962C8B-B14F-4D97-AF65-F5344CB8AC3E}">
        <p14:creationId xmlns:p14="http://schemas.microsoft.com/office/powerpoint/2010/main" val="1584809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02" name="Picture 58" descr="txp_fig"/>
          <p:cNvPicPr>
            <a:picLocks noChangeAspect="1" noChangeArrowheads="1"/>
          </p:cNvPicPr>
          <p:nvPr>
            <p:custDataLst>
              <p:tags r:id="rId1"/>
            </p:custDataLst>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2250" y="3068638"/>
            <a:ext cx="15113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3" name="Picture 59" descr="txp_fig"/>
          <p:cNvPicPr>
            <a:picLocks noChangeAspect="1" noChangeArrowheads="1"/>
          </p:cNvPicPr>
          <p:nvPr>
            <p:custDataLst>
              <p:tags r:id="rId2"/>
            </p:custDataLst>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97313" y="2486025"/>
            <a:ext cx="2303462"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4" name="Picture 61" descr="txp_fig"/>
          <p:cNvPicPr>
            <a:picLocks noChangeAspect="1" noChangeArrowheads="1"/>
          </p:cNvPicPr>
          <p:nvPr>
            <p:custDataLst>
              <p:tags r:id="rId3"/>
            </p:custDataLst>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97313" y="1728788"/>
            <a:ext cx="21605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5" name="Picture 62" descr="txp_fig"/>
          <p:cNvPicPr>
            <a:picLocks noChangeAspect="1" noChangeArrowheads="1"/>
          </p:cNvPicPr>
          <p:nvPr>
            <p:custDataLst>
              <p:tags r:id="rId4"/>
            </p:custDataLst>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95738" y="4100513"/>
            <a:ext cx="223202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6" name="Picture 64" descr="txp_fig"/>
          <p:cNvPicPr>
            <a:picLocks noChangeAspect="1" noChangeArrowheads="1"/>
          </p:cNvPicPr>
          <p:nvPr>
            <p:custDataLst>
              <p:tags r:id="rId5"/>
            </p:custDataLst>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95738" y="3716338"/>
            <a:ext cx="24495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7" name="Picture 65" descr="txp_fig"/>
          <p:cNvPicPr>
            <a:picLocks noChangeAspect="1" noChangeArrowheads="1"/>
          </p:cNvPicPr>
          <p:nvPr>
            <p:custDataLst>
              <p:tags r:id="rId6"/>
            </p:custDataLst>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95936" y="5588000"/>
            <a:ext cx="21605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8" name="Text Box 66"/>
          <p:cNvSpPr txBox="1">
            <a:spLocks noChangeArrowheads="1"/>
          </p:cNvSpPr>
          <p:nvPr/>
        </p:nvSpPr>
        <p:spPr bwMode="auto">
          <a:xfrm>
            <a:off x="6084888" y="3068638"/>
            <a:ext cx="2663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50000"/>
              </a:spcBef>
              <a:spcAft>
                <a:spcPct val="0"/>
              </a:spcAft>
              <a:buFontTx/>
              <a:buNone/>
            </a:pPr>
            <a:r>
              <a:rPr lang="en-US" altLang="zh-CN" sz="1000" smtClean="0">
                <a:solidFill>
                  <a:srgbClr val="3333FF"/>
                </a:solidFill>
                <a:latin typeface="Verdana" pitchFamily="34" charset="0"/>
                <a:ea typeface="宋体" pitchFamily="2" charset="-122"/>
              </a:rPr>
              <a:t>Q. Wang et al, PRD2012</a:t>
            </a:r>
          </a:p>
        </p:txBody>
      </p:sp>
      <p:sp>
        <p:nvSpPr>
          <p:cNvPr id="42009" name="Text Box 68"/>
          <p:cNvSpPr txBox="1">
            <a:spLocks noChangeArrowheads="1"/>
          </p:cNvSpPr>
          <p:nvPr/>
        </p:nvSpPr>
        <p:spPr bwMode="auto">
          <a:xfrm>
            <a:off x="6084888" y="1700213"/>
            <a:ext cx="30591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50000"/>
              </a:spcBef>
              <a:spcAft>
                <a:spcPct val="0"/>
              </a:spcAft>
              <a:buFontTx/>
              <a:buNone/>
            </a:pPr>
            <a:r>
              <a:rPr lang="en-US" altLang="zh-CN" sz="1000" smtClean="0">
                <a:solidFill>
                  <a:srgbClr val="3333FF"/>
                </a:solidFill>
                <a:latin typeface="Verdana" pitchFamily="34" charset="0"/>
                <a:ea typeface="宋体" pitchFamily="2" charset="-122"/>
              </a:rPr>
              <a:t>Y.J. Zhang et al, PRL(2009);</a:t>
            </a:r>
          </a:p>
          <a:p>
            <a:pPr eaLnBrk="1" fontAlgn="base" hangingPunct="1">
              <a:spcBef>
                <a:spcPct val="50000"/>
              </a:spcBef>
              <a:spcAft>
                <a:spcPct val="0"/>
              </a:spcAft>
              <a:buFontTx/>
              <a:buNone/>
            </a:pPr>
            <a:r>
              <a:rPr lang="en-US" altLang="zh-CN" sz="1000" smtClean="0">
                <a:solidFill>
                  <a:srgbClr val="3333FF"/>
                </a:solidFill>
                <a:latin typeface="Verdana" pitchFamily="34" charset="0"/>
                <a:ea typeface="宋体" pitchFamily="2" charset="-122"/>
              </a:rPr>
              <a:t>X. Liu, B. Zhang, X.Q. Li, PLB(2009)</a:t>
            </a:r>
          </a:p>
          <a:p>
            <a:pPr eaLnBrk="1" fontAlgn="base" hangingPunct="1">
              <a:spcBef>
                <a:spcPct val="50000"/>
              </a:spcBef>
              <a:spcAft>
                <a:spcPct val="0"/>
              </a:spcAft>
              <a:buFontTx/>
              <a:buNone/>
            </a:pPr>
            <a:r>
              <a:rPr lang="en-US" altLang="zh-CN" sz="1000" smtClean="0">
                <a:solidFill>
                  <a:srgbClr val="3333FF"/>
                </a:solidFill>
                <a:latin typeface="Verdana" pitchFamily="34" charset="0"/>
                <a:ea typeface="宋体" pitchFamily="2" charset="-122"/>
              </a:rPr>
              <a:t>Q. Wang et al. PRD(2012), PLB(2012)</a:t>
            </a:r>
          </a:p>
        </p:txBody>
      </p:sp>
      <p:sp>
        <p:nvSpPr>
          <p:cNvPr id="42010" name="Text Box 70"/>
          <p:cNvSpPr txBox="1">
            <a:spLocks noChangeArrowheads="1"/>
          </p:cNvSpPr>
          <p:nvPr/>
        </p:nvSpPr>
        <p:spPr bwMode="auto">
          <a:xfrm>
            <a:off x="3851920" y="5876925"/>
            <a:ext cx="47879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50000"/>
              </a:spcBef>
              <a:spcAft>
                <a:spcPct val="0"/>
              </a:spcAft>
              <a:buFontTx/>
              <a:buNone/>
            </a:pPr>
            <a:r>
              <a:rPr lang="en-US" altLang="zh-CN" sz="1600" dirty="0" smtClean="0">
                <a:solidFill>
                  <a:srgbClr val="000000"/>
                </a:solidFill>
                <a:latin typeface="Verdana" pitchFamily="34" charset="0"/>
                <a:ea typeface="宋体" pitchFamily="2" charset="-122"/>
              </a:rPr>
              <a:t>The mass shift in </a:t>
            </a:r>
            <a:r>
              <a:rPr lang="en-US" altLang="zh-CN" sz="1600" dirty="0" err="1" smtClean="0">
                <a:solidFill>
                  <a:srgbClr val="000000"/>
                </a:solidFill>
                <a:latin typeface="Verdana" pitchFamily="34" charset="0"/>
                <a:ea typeface="宋体" pitchFamily="2" charset="-122"/>
              </a:rPr>
              <a:t>charmonia</a:t>
            </a:r>
            <a:r>
              <a:rPr lang="en-US" altLang="zh-CN" sz="1600" dirty="0" smtClean="0">
                <a:solidFill>
                  <a:srgbClr val="000000"/>
                </a:solidFill>
                <a:latin typeface="Verdana" pitchFamily="34" charset="0"/>
                <a:ea typeface="宋体" pitchFamily="2" charset="-122"/>
              </a:rPr>
              <a:t> and charmed mesons</a:t>
            </a:r>
            <a:r>
              <a:rPr lang="en-US" altLang="zh-CN" sz="1000" dirty="0" smtClean="0">
                <a:solidFill>
                  <a:srgbClr val="3333FF"/>
                </a:solidFill>
                <a:latin typeface="Verdana" pitchFamily="34" charset="0"/>
                <a:ea typeface="宋体" pitchFamily="2" charset="-122"/>
              </a:rPr>
              <a:t>, </a:t>
            </a:r>
            <a:r>
              <a:rPr lang="en-US" altLang="zh-CN" sz="1000" dirty="0" err="1" smtClean="0">
                <a:solidFill>
                  <a:srgbClr val="3333FF"/>
                </a:solidFill>
                <a:latin typeface="Verdana" pitchFamily="34" charset="0"/>
                <a:ea typeface="宋体" pitchFamily="2" charset="-122"/>
              </a:rPr>
              <a:t>E.Eichten</a:t>
            </a:r>
            <a:r>
              <a:rPr lang="en-US" altLang="zh-CN" sz="1000" dirty="0" smtClean="0">
                <a:solidFill>
                  <a:srgbClr val="3333FF"/>
                </a:solidFill>
                <a:latin typeface="Verdana" pitchFamily="34" charset="0"/>
                <a:ea typeface="宋体" pitchFamily="2" charset="-122"/>
              </a:rPr>
              <a:t> et al., PRD17(1987)3090</a:t>
            </a:r>
          </a:p>
          <a:p>
            <a:pPr eaLnBrk="1" fontAlgn="base" hangingPunct="1">
              <a:spcBef>
                <a:spcPct val="50000"/>
              </a:spcBef>
              <a:spcAft>
                <a:spcPct val="0"/>
              </a:spcAft>
              <a:buFontTx/>
              <a:buNone/>
            </a:pPr>
            <a:r>
              <a:rPr lang="en-US" altLang="zh-CN" sz="1000" dirty="0" smtClean="0">
                <a:solidFill>
                  <a:srgbClr val="3333FF"/>
                </a:solidFill>
                <a:latin typeface="Verdana" pitchFamily="34" charset="0"/>
                <a:ea typeface="宋体" pitchFamily="2" charset="-122"/>
              </a:rPr>
              <a:t>X.-G. Wu and Q. Zhao, PRD85, 034040 (2012) </a:t>
            </a:r>
          </a:p>
        </p:txBody>
      </p:sp>
      <p:sp>
        <p:nvSpPr>
          <p:cNvPr id="42011" name="Text Box 71"/>
          <p:cNvSpPr txBox="1">
            <a:spLocks noChangeArrowheads="1"/>
          </p:cNvSpPr>
          <p:nvPr/>
        </p:nvSpPr>
        <p:spPr bwMode="auto">
          <a:xfrm>
            <a:off x="3816350" y="4508500"/>
            <a:ext cx="48958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50000"/>
              </a:spcBef>
              <a:spcAft>
                <a:spcPct val="0"/>
              </a:spcAft>
              <a:buFontTx/>
              <a:buNone/>
            </a:pPr>
            <a:r>
              <a:rPr lang="en-US" altLang="zh-CN" sz="1000" smtClean="0">
                <a:solidFill>
                  <a:srgbClr val="3333FF"/>
                </a:solidFill>
                <a:latin typeface="Verdana" pitchFamily="34" charset="0"/>
                <a:ea typeface="宋体" pitchFamily="2" charset="-122"/>
              </a:rPr>
              <a:t>G. Li and Q. Zhao, PRD(2011)074005</a:t>
            </a:r>
          </a:p>
          <a:p>
            <a:pPr eaLnBrk="1" fontAlgn="base" hangingPunct="1">
              <a:spcBef>
                <a:spcPct val="50000"/>
              </a:spcBef>
              <a:spcAft>
                <a:spcPct val="0"/>
              </a:spcAft>
              <a:buFontTx/>
              <a:buNone/>
            </a:pPr>
            <a:r>
              <a:rPr lang="en-US" altLang="zh-CN" sz="1000" smtClean="0">
                <a:solidFill>
                  <a:srgbClr val="3333FF"/>
                </a:solidFill>
                <a:latin typeface="Verdana" pitchFamily="34" charset="0"/>
                <a:ea typeface="宋体" pitchFamily="2" charset="-122"/>
              </a:rPr>
              <a:t>F.K. Guo, C. Hanhart, G. Li, U.-G. Meissner and Q. Zhao, PRD82, 034025 (2010); PRD83, 034013 (2011)</a:t>
            </a:r>
          </a:p>
          <a:p>
            <a:pPr eaLnBrk="1" fontAlgn="base" hangingPunct="1">
              <a:spcBef>
                <a:spcPct val="50000"/>
              </a:spcBef>
              <a:spcAft>
                <a:spcPct val="0"/>
              </a:spcAft>
              <a:buFontTx/>
              <a:buNone/>
            </a:pPr>
            <a:r>
              <a:rPr lang="en-US" altLang="zh-CN" sz="1000" smtClean="0">
                <a:solidFill>
                  <a:srgbClr val="3333FF"/>
                </a:solidFill>
                <a:latin typeface="Verdana" pitchFamily="34" charset="0"/>
                <a:ea typeface="宋体" pitchFamily="2" charset="-122"/>
              </a:rPr>
              <a:t>F.K. Guo and Ulf-G Meissner, PRL108(2012)112002 </a:t>
            </a:r>
          </a:p>
        </p:txBody>
      </p:sp>
      <p:sp>
        <p:nvSpPr>
          <p:cNvPr id="42012" name="AutoShape 84"/>
          <p:cNvSpPr>
            <a:spLocks/>
          </p:cNvSpPr>
          <p:nvPr/>
        </p:nvSpPr>
        <p:spPr bwMode="auto">
          <a:xfrm>
            <a:off x="3563888" y="1772816"/>
            <a:ext cx="144512" cy="1540297"/>
          </a:xfrm>
          <a:prstGeom prst="leftBrace">
            <a:avLst>
              <a:gd name="adj1" fmla="val 83880"/>
              <a:gd name="adj2" fmla="val 50000"/>
            </a:avLst>
          </a:prstGeom>
          <a:noFill/>
          <a:ln w="31750">
            <a:solidFill>
              <a:srgbClr val="3333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endParaRPr lang="zh-CN" altLang="zh-CN" sz="1800" b="1" smtClean="0">
              <a:solidFill>
                <a:srgbClr val="000000"/>
              </a:solidFill>
              <a:latin typeface="Verdana" pitchFamily="34" charset="0"/>
              <a:ea typeface="宋体" pitchFamily="2" charset="-122"/>
            </a:endParaRPr>
          </a:p>
        </p:txBody>
      </p:sp>
      <p:sp>
        <p:nvSpPr>
          <p:cNvPr id="42013" name="AutoShape 85"/>
          <p:cNvSpPr>
            <a:spLocks/>
          </p:cNvSpPr>
          <p:nvPr/>
        </p:nvSpPr>
        <p:spPr bwMode="auto">
          <a:xfrm>
            <a:off x="3563888" y="3717032"/>
            <a:ext cx="144512" cy="1581150"/>
          </a:xfrm>
          <a:prstGeom prst="leftBrace">
            <a:avLst>
              <a:gd name="adj1" fmla="val 114770"/>
              <a:gd name="adj2" fmla="val 50000"/>
            </a:avLst>
          </a:prstGeom>
          <a:noFill/>
          <a:ln w="31750">
            <a:solidFill>
              <a:srgbClr val="3333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endParaRPr lang="zh-CN" altLang="zh-CN" sz="1800" b="1" smtClean="0">
              <a:solidFill>
                <a:srgbClr val="000000"/>
              </a:solidFill>
              <a:latin typeface="Verdana" pitchFamily="34" charset="0"/>
              <a:ea typeface="宋体" pitchFamily="2" charset="-122"/>
            </a:endParaRPr>
          </a:p>
        </p:txBody>
      </p:sp>
      <p:sp>
        <p:nvSpPr>
          <p:cNvPr id="42014" name="AutoShape 86"/>
          <p:cNvSpPr>
            <a:spLocks/>
          </p:cNvSpPr>
          <p:nvPr/>
        </p:nvSpPr>
        <p:spPr bwMode="auto">
          <a:xfrm>
            <a:off x="3563888" y="5588000"/>
            <a:ext cx="144512" cy="720725"/>
          </a:xfrm>
          <a:prstGeom prst="leftBrace">
            <a:avLst>
              <a:gd name="adj1" fmla="val 82246"/>
              <a:gd name="adj2" fmla="val 50000"/>
            </a:avLst>
          </a:prstGeom>
          <a:noFill/>
          <a:ln w="31750">
            <a:solidFill>
              <a:srgbClr val="3333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endParaRPr lang="zh-CN" altLang="zh-CN" sz="1800" b="1" smtClean="0">
              <a:solidFill>
                <a:srgbClr val="000000"/>
              </a:solidFill>
              <a:latin typeface="Verdana" pitchFamily="34" charset="0"/>
              <a:ea typeface="宋体" pitchFamily="2" charset="-122"/>
            </a:endParaRPr>
          </a:p>
        </p:txBody>
      </p:sp>
      <p:sp>
        <p:nvSpPr>
          <p:cNvPr id="42015" name="Text Box 67"/>
          <p:cNvSpPr txBox="1">
            <a:spLocks noChangeArrowheads="1"/>
          </p:cNvSpPr>
          <p:nvPr/>
        </p:nvSpPr>
        <p:spPr bwMode="auto">
          <a:xfrm>
            <a:off x="6372225" y="2420938"/>
            <a:ext cx="25558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50000"/>
              </a:spcBef>
              <a:spcAft>
                <a:spcPct val="0"/>
              </a:spcAft>
              <a:buFontTx/>
              <a:buNone/>
            </a:pPr>
            <a:r>
              <a:rPr lang="en-US" altLang="zh-CN" sz="1000" smtClean="0">
                <a:solidFill>
                  <a:srgbClr val="3333FF"/>
                </a:solidFill>
                <a:latin typeface="Verdana" pitchFamily="34" charset="0"/>
                <a:ea typeface="宋体" pitchFamily="2" charset="-122"/>
              </a:rPr>
              <a:t>X.-H.  Liu et  al, PRD81, 014017(2010);</a:t>
            </a:r>
          </a:p>
          <a:p>
            <a:pPr eaLnBrk="1" fontAlgn="base" hangingPunct="1">
              <a:spcBef>
                <a:spcPct val="50000"/>
              </a:spcBef>
              <a:spcAft>
                <a:spcPct val="0"/>
              </a:spcAft>
              <a:buFontTx/>
              <a:buNone/>
            </a:pPr>
            <a:r>
              <a:rPr lang="en-US" altLang="zh-CN" sz="1000" smtClean="0">
                <a:solidFill>
                  <a:srgbClr val="3333FF"/>
                </a:solidFill>
                <a:latin typeface="Verdana" pitchFamily="34" charset="0"/>
                <a:ea typeface="宋体" pitchFamily="2" charset="-122"/>
              </a:rPr>
              <a:t>X. Liu et al, PRD81, 074006(2010)</a:t>
            </a:r>
          </a:p>
        </p:txBody>
      </p:sp>
      <p:sp>
        <p:nvSpPr>
          <p:cNvPr id="42016" name="Text Box 87"/>
          <p:cNvSpPr txBox="1">
            <a:spLocks noChangeArrowheads="1"/>
          </p:cNvSpPr>
          <p:nvPr/>
        </p:nvSpPr>
        <p:spPr bwMode="auto">
          <a:xfrm>
            <a:off x="684213" y="296863"/>
            <a:ext cx="7920235" cy="83099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en-US" altLang="zh-CN" sz="2400" b="1" dirty="0" smtClean="0">
                <a:solidFill>
                  <a:srgbClr val="333399"/>
                </a:solidFill>
                <a:latin typeface="Calibri" pitchFamily="34" charset="0"/>
                <a:ea typeface="宋体" pitchFamily="2" charset="-122"/>
              </a:rPr>
              <a:t> Typical processes where the </a:t>
            </a:r>
            <a:r>
              <a:rPr lang="en-US" altLang="zh-CN" sz="2400" b="1" dirty="0" smtClean="0">
                <a:solidFill>
                  <a:srgbClr val="FF0000"/>
                </a:solidFill>
                <a:latin typeface="Calibri" pitchFamily="34" charset="0"/>
                <a:ea typeface="宋体" pitchFamily="2" charset="-122"/>
              </a:rPr>
              <a:t>open threshold coupled channels</a:t>
            </a:r>
            <a:r>
              <a:rPr lang="en-US" altLang="zh-CN" sz="2400" b="1" dirty="0" smtClean="0">
                <a:solidFill>
                  <a:srgbClr val="333399"/>
                </a:solidFill>
                <a:latin typeface="Calibri" pitchFamily="34" charset="0"/>
                <a:ea typeface="宋体" pitchFamily="2" charset="-122"/>
              </a:rPr>
              <a:t> can play a role</a:t>
            </a:r>
          </a:p>
        </p:txBody>
      </p:sp>
      <p:sp>
        <p:nvSpPr>
          <p:cNvPr id="42017" name="Text Box 39"/>
          <p:cNvSpPr txBox="1">
            <a:spLocks noChangeArrowheads="1"/>
          </p:cNvSpPr>
          <p:nvPr/>
        </p:nvSpPr>
        <p:spPr bwMode="auto">
          <a:xfrm>
            <a:off x="3865563" y="1982788"/>
            <a:ext cx="1489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US" altLang="zh-CN" sz="1800" b="1" smtClean="0">
                <a:solidFill>
                  <a:srgbClr val="000000"/>
                </a:solidFill>
                <a:ea typeface="宋体" pitchFamily="2" charset="-122"/>
                <a:sym typeface="Symbol" pitchFamily="18" charset="2"/>
              </a:rPr>
              <a:t>“ puzzle” </a:t>
            </a:r>
          </a:p>
        </p:txBody>
      </p:sp>
      <p:sp>
        <p:nvSpPr>
          <p:cNvPr id="40" name="任意多边形 5"/>
          <p:cNvSpPr>
            <a:spLocks/>
          </p:cNvSpPr>
          <p:nvPr/>
        </p:nvSpPr>
        <p:spPr bwMode="auto">
          <a:xfrm>
            <a:off x="468313" y="2057871"/>
            <a:ext cx="1228725" cy="723900"/>
          </a:xfrm>
          <a:custGeom>
            <a:avLst/>
            <a:gdLst>
              <a:gd name="T0" fmla="*/ 0 w 1511585"/>
              <a:gd name="T1" fmla="*/ 210423 h 795738"/>
              <a:gd name="T2" fmla="*/ 426799 w 1511585"/>
              <a:gd name="T3" fmla="*/ 201529 h 795738"/>
              <a:gd name="T4" fmla="*/ 810919 w 1511585"/>
              <a:gd name="T5" fmla="*/ 14719 h 795738"/>
              <a:gd name="T6" fmla="*/ 988751 w 1511585"/>
              <a:gd name="T7" fmla="*/ 646312 h 795738"/>
              <a:gd name="T8" fmla="*/ 512158 w 1511585"/>
              <a:gd name="T9" fmla="*/ 423920 h 795738"/>
              <a:gd name="T10" fmla="*/ 14226 w 1511585"/>
              <a:gd name="T11" fmla="*/ 406129 h 7957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11585" h="795738">
                <a:moveTo>
                  <a:pt x="0" y="254468"/>
                </a:moveTo>
                <a:cubicBezTo>
                  <a:pt x="220532" y="268812"/>
                  <a:pt x="441064" y="283156"/>
                  <a:pt x="645459" y="243711"/>
                </a:cubicBezTo>
                <a:cubicBezTo>
                  <a:pt x="849854" y="204266"/>
                  <a:pt x="1084730" y="-71847"/>
                  <a:pt x="1226372" y="17800"/>
                </a:cubicBezTo>
                <a:cubicBezTo>
                  <a:pt x="1368014" y="107447"/>
                  <a:pt x="1570617" y="699118"/>
                  <a:pt x="1495313" y="781593"/>
                </a:cubicBezTo>
                <a:cubicBezTo>
                  <a:pt x="1420009" y="864068"/>
                  <a:pt x="1020183" y="561061"/>
                  <a:pt x="774550" y="512652"/>
                </a:cubicBezTo>
                <a:cubicBezTo>
                  <a:pt x="528917" y="464243"/>
                  <a:pt x="275216" y="477690"/>
                  <a:pt x="21515" y="491137"/>
                </a:cubicBezTo>
              </a:path>
            </a:pathLst>
          </a:cu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 name="任意多边形 6"/>
          <p:cNvSpPr>
            <a:spLocks/>
          </p:cNvSpPr>
          <p:nvPr/>
        </p:nvSpPr>
        <p:spPr bwMode="auto">
          <a:xfrm>
            <a:off x="960438" y="1775296"/>
            <a:ext cx="1157287" cy="1379538"/>
          </a:xfrm>
          <a:custGeom>
            <a:avLst/>
            <a:gdLst>
              <a:gd name="T0" fmla="*/ 834524 w 1421372"/>
              <a:gd name="T1" fmla="*/ 0 h 1516829"/>
              <a:gd name="T2" fmla="*/ 442651 w 1421372"/>
              <a:gd name="T3" fmla="*/ 97828 h 1516829"/>
              <a:gd name="T4" fmla="*/ 50777 w 1421372"/>
              <a:gd name="T5" fmla="*/ 382415 h 1516829"/>
              <a:gd name="T6" fmla="*/ 79277 w 1421372"/>
              <a:gd name="T7" fmla="*/ 755937 h 1516829"/>
              <a:gd name="T8" fmla="*/ 727650 w 1421372"/>
              <a:gd name="T9" fmla="*/ 1120566 h 1516829"/>
              <a:gd name="T10" fmla="*/ 941399 w 1421372"/>
              <a:gd name="T11" fmla="*/ 1253967 h 15168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21372" h="1516829">
                <a:moveTo>
                  <a:pt x="1260007" y="0"/>
                </a:moveTo>
                <a:cubicBezTo>
                  <a:pt x="1062783" y="20619"/>
                  <a:pt x="865560" y="41239"/>
                  <a:pt x="668337" y="118335"/>
                </a:cubicBezTo>
                <a:cubicBezTo>
                  <a:pt x="471114" y="195431"/>
                  <a:pt x="168106" y="329901"/>
                  <a:pt x="76666" y="462579"/>
                </a:cubicBezTo>
                <a:cubicBezTo>
                  <a:pt x="-14774" y="595257"/>
                  <a:pt x="-50632" y="765586"/>
                  <a:pt x="119697" y="914400"/>
                </a:cubicBezTo>
                <a:cubicBezTo>
                  <a:pt x="290026" y="1063214"/>
                  <a:pt x="881697" y="1255059"/>
                  <a:pt x="1098643" y="1355464"/>
                </a:cubicBezTo>
                <a:cubicBezTo>
                  <a:pt x="1315589" y="1455869"/>
                  <a:pt x="1368480" y="1486349"/>
                  <a:pt x="1421372" y="1516829"/>
                </a:cubicBezTo>
              </a:path>
            </a:pathLst>
          </a:custGeom>
          <a:noFill/>
          <a:ln w="28575"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2" name="任意多边形 7"/>
          <p:cNvSpPr>
            <a:spLocks/>
          </p:cNvSpPr>
          <p:nvPr/>
        </p:nvSpPr>
        <p:spPr bwMode="auto">
          <a:xfrm>
            <a:off x="1662113" y="1930871"/>
            <a:ext cx="439737" cy="952500"/>
          </a:xfrm>
          <a:custGeom>
            <a:avLst/>
            <a:gdLst>
              <a:gd name="T0" fmla="*/ 243702 w 540060"/>
              <a:gd name="T1" fmla="*/ 3973 h 1048303"/>
              <a:gd name="T2" fmla="*/ 94071 w 540060"/>
              <a:gd name="T3" fmla="*/ 12858 h 1048303"/>
              <a:gd name="T4" fmla="*/ 1443 w 540060"/>
              <a:gd name="T5" fmla="*/ 110592 h 1048303"/>
              <a:gd name="T6" fmla="*/ 165324 w 540060"/>
              <a:gd name="T7" fmla="*/ 688103 h 1048303"/>
              <a:gd name="T8" fmla="*/ 357706 w 540060"/>
              <a:gd name="T9" fmla="*/ 865799 h 10483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0060" h="1048303">
                <a:moveTo>
                  <a:pt x="367938" y="4811"/>
                </a:moveTo>
                <a:cubicBezTo>
                  <a:pt x="285463" y="-568"/>
                  <a:pt x="202988" y="-5947"/>
                  <a:pt x="142028" y="15568"/>
                </a:cubicBezTo>
                <a:cubicBezTo>
                  <a:pt x="81068" y="37083"/>
                  <a:pt x="-15751" y="-2361"/>
                  <a:pt x="2178" y="133903"/>
                </a:cubicBezTo>
                <a:cubicBezTo>
                  <a:pt x="20107" y="270167"/>
                  <a:pt x="159957" y="680750"/>
                  <a:pt x="249604" y="833150"/>
                </a:cubicBezTo>
                <a:cubicBezTo>
                  <a:pt x="339251" y="985550"/>
                  <a:pt x="439655" y="1016926"/>
                  <a:pt x="540060" y="1048303"/>
                </a:cubicBezTo>
              </a:path>
            </a:pathLst>
          </a:custGeom>
          <a:noFill/>
          <a:ln w="28575"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3" name="任意多边形 8"/>
          <p:cNvSpPr>
            <a:spLocks/>
          </p:cNvSpPr>
          <p:nvPr/>
        </p:nvSpPr>
        <p:spPr bwMode="auto">
          <a:xfrm>
            <a:off x="539750" y="3573016"/>
            <a:ext cx="1346200" cy="319088"/>
          </a:xfrm>
          <a:custGeom>
            <a:avLst/>
            <a:gdLst>
              <a:gd name="T0" fmla="*/ 0 w 1796527"/>
              <a:gd name="T1" fmla="*/ 248894 h 408791"/>
              <a:gd name="T2" fmla="*/ 380764 w 1796527"/>
              <a:gd name="T3" fmla="*/ 242344 h 408791"/>
              <a:gd name="T4" fmla="*/ 707132 w 1796527"/>
              <a:gd name="T5" fmla="*/ 170296 h 408791"/>
              <a:gd name="T6" fmla="*/ 1009325 w 1796527"/>
              <a:gd name="T7" fmla="*/ 0 h 4087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96527" h="408791">
                <a:moveTo>
                  <a:pt x="0" y="408791"/>
                </a:moveTo>
                <a:lnTo>
                  <a:pt x="677732" y="398033"/>
                </a:lnTo>
                <a:cubicBezTo>
                  <a:pt x="887506" y="376518"/>
                  <a:pt x="1072179" y="346038"/>
                  <a:pt x="1258645" y="279699"/>
                </a:cubicBezTo>
                <a:cubicBezTo>
                  <a:pt x="1445111" y="213360"/>
                  <a:pt x="1620819" y="106680"/>
                  <a:pt x="1796527" y="0"/>
                </a:cubicBezTo>
              </a:path>
            </a:pathLst>
          </a:cu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 name="任意多边形 9"/>
          <p:cNvSpPr>
            <a:spLocks/>
          </p:cNvSpPr>
          <p:nvPr/>
        </p:nvSpPr>
        <p:spPr bwMode="auto">
          <a:xfrm>
            <a:off x="550863" y="3766691"/>
            <a:ext cx="1450975" cy="1017588"/>
          </a:xfrm>
          <a:custGeom>
            <a:avLst/>
            <a:gdLst>
              <a:gd name="T0" fmla="*/ 0 w 1936376"/>
              <a:gd name="T1" fmla="*/ 314488 h 1303256"/>
              <a:gd name="T2" fmla="*/ 386802 w 1936376"/>
              <a:gd name="T3" fmla="*/ 301384 h 1303256"/>
              <a:gd name="T4" fmla="*/ 537897 w 1936376"/>
              <a:gd name="T5" fmla="*/ 366903 h 1303256"/>
              <a:gd name="T6" fmla="*/ 761517 w 1936376"/>
              <a:gd name="T7" fmla="*/ 740359 h 1303256"/>
              <a:gd name="T8" fmla="*/ 954918 w 1936376"/>
              <a:gd name="T9" fmla="*/ 733806 h 1303256"/>
              <a:gd name="T10" fmla="*/ 948874 w 1936376"/>
              <a:gd name="T11" fmla="*/ 203108 h 1303256"/>
              <a:gd name="T12" fmla="*/ 1087881 w 1936376"/>
              <a:gd name="T13" fmla="*/ 0 h 1303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36376" h="1303256">
                <a:moveTo>
                  <a:pt x="0" y="516367"/>
                </a:moveTo>
                <a:cubicBezTo>
                  <a:pt x="264458" y="498437"/>
                  <a:pt x="528917" y="480507"/>
                  <a:pt x="688489" y="494851"/>
                </a:cubicBezTo>
                <a:cubicBezTo>
                  <a:pt x="848061" y="509195"/>
                  <a:pt x="846268" y="482301"/>
                  <a:pt x="957430" y="602428"/>
                </a:cubicBezTo>
                <a:cubicBezTo>
                  <a:pt x="1068592" y="722555"/>
                  <a:pt x="1231750" y="1115209"/>
                  <a:pt x="1355463" y="1215614"/>
                </a:cubicBezTo>
                <a:cubicBezTo>
                  <a:pt x="1479176" y="1316019"/>
                  <a:pt x="1644127" y="1351877"/>
                  <a:pt x="1699708" y="1204856"/>
                </a:cubicBezTo>
                <a:cubicBezTo>
                  <a:pt x="1755289" y="1057835"/>
                  <a:pt x="1649505" y="534296"/>
                  <a:pt x="1688950" y="333487"/>
                </a:cubicBezTo>
                <a:cubicBezTo>
                  <a:pt x="1728395" y="132678"/>
                  <a:pt x="1832385" y="66339"/>
                  <a:pt x="1936376" y="0"/>
                </a:cubicBezTo>
              </a:path>
            </a:pathLst>
          </a:cu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5" name="任意多边形 10"/>
          <p:cNvSpPr>
            <a:spLocks/>
          </p:cNvSpPr>
          <p:nvPr/>
        </p:nvSpPr>
        <p:spPr bwMode="auto">
          <a:xfrm>
            <a:off x="1400175" y="3919091"/>
            <a:ext cx="582613" cy="1023938"/>
          </a:xfrm>
          <a:custGeom>
            <a:avLst/>
            <a:gdLst>
              <a:gd name="T0" fmla="*/ 436819 w 777286"/>
              <a:gd name="T1" fmla="*/ 694002 h 1313170"/>
              <a:gd name="T2" fmla="*/ 279634 w 777286"/>
              <a:gd name="T3" fmla="*/ 445369 h 1313170"/>
              <a:gd name="T4" fmla="*/ 219178 w 777286"/>
              <a:gd name="T5" fmla="*/ 72421 h 1313170"/>
              <a:gd name="T6" fmla="*/ 110357 w 777286"/>
              <a:gd name="T7" fmla="*/ 6991 h 1313170"/>
              <a:gd name="T8" fmla="*/ 1537 w 777286"/>
              <a:gd name="T9" fmla="*/ 170565 h 1313170"/>
              <a:gd name="T10" fmla="*/ 194996 w 777286"/>
              <a:gd name="T11" fmla="*/ 543514 h 1313170"/>
              <a:gd name="T12" fmla="*/ 370318 w 777286"/>
              <a:gd name="T13" fmla="*/ 798689 h 13131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7286" h="1313170">
                <a:moveTo>
                  <a:pt x="777286" y="1141048"/>
                </a:moveTo>
                <a:cubicBezTo>
                  <a:pt x="669709" y="1021817"/>
                  <a:pt x="562133" y="902586"/>
                  <a:pt x="497587" y="732257"/>
                </a:cubicBezTo>
                <a:cubicBezTo>
                  <a:pt x="433041" y="561928"/>
                  <a:pt x="440213" y="239199"/>
                  <a:pt x="390011" y="119072"/>
                </a:cubicBezTo>
                <a:cubicBezTo>
                  <a:pt x="339809" y="-1055"/>
                  <a:pt x="260919" y="-15399"/>
                  <a:pt x="196373" y="11495"/>
                </a:cubicBezTo>
                <a:cubicBezTo>
                  <a:pt x="131827" y="38389"/>
                  <a:pt x="-22366" y="133415"/>
                  <a:pt x="2735" y="280436"/>
                </a:cubicBezTo>
                <a:cubicBezTo>
                  <a:pt x="27836" y="427457"/>
                  <a:pt x="237611" y="721500"/>
                  <a:pt x="346980" y="893622"/>
                </a:cubicBezTo>
                <a:cubicBezTo>
                  <a:pt x="456349" y="1065744"/>
                  <a:pt x="557650" y="1189457"/>
                  <a:pt x="658952" y="1313170"/>
                </a:cubicBezTo>
              </a:path>
            </a:pathLst>
          </a:custGeom>
          <a:noFill/>
          <a:ln w="28575"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6" name="任意多边形 15"/>
          <p:cNvSpPr>
            <a:spLocks/>
          </p:cNvSpPr>
          <p:nvPr/>
        </p:nvSpPr>
        <p:spPr bwMode="auto">
          <a:xfrm>
            <a:off x="468313" y="5470079"/>
            <a:ext cx="1935162" cy="390525"/>
          </a:xfrm>
          <a:custGeom>
            <a:avLst/>
            <a:gdLst>
              <a:gd name="T0" fmla="*/ 0 w 1936376"/>
              <a:gd name="T1" fmla="*/ 176928 h 455989"/>
              <a:gd name="T2" fmla="*/ 494541 w 1936376"/>
              <a:gd name="T3" fmla="*/ 200635 h 455989"/>
              <a:gd name="T4" fmla="*/ 860071 w 1936376"/>
              <a:gd name="T5" fmla="*/ 10965 h 455989"/>
              <a:gd name="T6" fmla="*/ 1247105 w 1936376"/>
              <a:gd name="T7" fmla="*/ 50480 h 455989"/>
              <a:gd name="T8" fmla="*/ 1462123 w 1936376"/>
              <a:gd name="T9" fmla="*/ 279665 h 455989"/>
              <a:gd name="T10" fmla="*/ 1935162 w 1936376"/>
              <a:gd name="T11" fmla="*/ 334985 h 4559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36376" h="455989">
                <a:moveTo>
                  <a:pt x="0" y="240837"/>
                </a:moveTo>
                <a:cubicBezTo>
                  <a:pt x="175708" y="275799"/>
                  <a:pt x="351416" y="310761"/>
                  <a:pt x="494851" y="273109"/>
                </a:cubicBezTo>
                <a:cubicBezTo>
                  <a:pt x="638286" y="235457"/>
                  <a:pt x="735105" y="48992"/>
                  <a:pt x="860611" y="14926"/>
                </a:cubicBezTo>
                <a:cubicBezTo>
                  <a:pt x="986117" y="-19140"/>
                  <a:pt x="1147482" y="7754"/>
                  <a:pt x="1247887" y="68714"/>
                </a:cubicBezTo>
                <a:cubicBezTo>
                  <a:pt x="1348292" y="129674"/>
                  <a:pt x="1348292" y="316140"/>
                  <a:pt x="1463040" y="380686"/>
                </a:cubicBezTo>
                <a:cubicBezTo>
                  <a:pt x="1577788" y="445232"/>
                  <a:pt x="1757082" y="450610"/>
                  <a:pt x="1936376" y="455989"/>
                </a:cubicBezTo>
              </a:path>
            </a:pathLst>
          </a:cu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7" name="任意多边形 16"/>
          <p:cNvSpPr>
            <a:spLocks/>
          </p:cNvSpPr>
          <p:nvPr/>
        </p:nvSpPr>
        <p:spPr bwMode="auto">
          <a:xfrm>
            <a:off x="1176338" y="5682804"/>
            <a:ext cx="627062" cy="365125"/>
          </a:xfrm>
          <a:custGeom>
            <a:avLst/>
            <a:gdLst>
              <a:gd name="T0" fmla="*/ 1324 w 627346"/>
              <a:gd name="T1" fmla="*/ 146074 h 365579"/>
              <a:gd name="T2" fmla="*/ 227133 w 627346"/>
              <a:gd name="T3" fmla="*/ 6398 h 365579"/>
              <a:gd name="T4" fmla="*/ 452942 w 627346"/>
              <a:gd name="T5" fmla="*/ 49376 h 365579"/>
              <a:gd name="T6" fmla="*/ 624986 w 627346"/>
              <a:gd name="T7" fmla="*/ 275005 h 365579"/>
              <a:gd name="T8" fmla="*/ 334660 w 627346"/>
              <a:gd name="T9" fmla="*/ 360959 h 365579"/>
              <a:gd name="T10" fmla="*/ 1324 w 627346"/>
              <a:gd name="T11" fmla="*/ 146074 h 3655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7346" h="365579">
                <a:moveTo>
                  <a:pt x="1325" y="146256"/>
                </a:moveTo>
                <a:cubicBezTo>
                  <a:pt x="-16604" y="87089"/>
                  <a:pt x="151932" y="22542"/>
                  <a:pt x="227236" y="6406"/>
                </a:cubicBezTo>
                <a:cubicBezTo>
                  <a:pt x="302540" y="-9730"/>
                  <a:pt x="386808" y="4613"/>
                  <a:pt x="453147" y="49437"/>
                </a:cubicBezTo>
                <a:cubicBezTo>
                  <a:pt x="519486" y="94260"/>
                  <a:pt x="644991" y="223352"/>
                  <a:pt x="625269" y="275347"/>
                </a:cubicBezTo>
                <a:cubicBezTo>
                  <a:pt x="605547" y="327342"/>
                  <a:pt x="438803" y="381130"/>
                  <a:pt x="334812" y="361408"/>
                </a:cubicBezTo>
                <a:cubicBezTo>
                  <a:pt x="230821" y="341686"/>
                  <a:pt x="19254" y="205423"/>
                  <a:pt x="1325" y="146256"/>
                </a:cubicBezTo>
                <a:close/>
              </a:path>
            </a:pathLst>
          </a:custGeom>
          <a:noFill/>
          <a:ln w="28575" cap="flat" cmpd="sng" algn="ctr">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8" name="任意多边形 17"/>
          <p:cNvSpPr>
            <a:spLocks/>
          </p:cNvSpPr>
          <p:nvPr/>
        </p:nvSpPr>
        <p:spPr bwMode="auto">
          <a:xfrm>
            <a:off x="500063" y="5954266"/>
            <a:ext cx="1871662" cy="285750"/>
          </a:xfrm>
          <a:custGeom>
            <a:avLst/>
            <a:gdLst>
              <a:gd name="T0" fmla="*/ 0 w 1871830"/>
              <a:gd name="T1" fmla="*/ 26162 h 286105"/>
              <a:gd name="T2" fmla="*/ 473294 w 1871830"/>
              <a:gd name="T3" fmla="*/ 15418 h 286105"/>
              <a:gd name="T4" fmla="*/ 795995 w 1871830"/>
              <a:gd name="T5" fmla="*/ 208816 h 286105"/>
              <a:gd name="T6" fmla="*/ 1183235 w 1871830"/>
              <a:gd name="T7" fmla="*/ 284025 h 286105"/>
              <a:gd name="T8" fmla="*/ 1495179 w 1871830"/>
              <a:gd name="T9" fmla="*/ 144350 h 286105"/>
              <a:gd name="T10" fmla="*/ 1871662 w 1871830"/>
              <a:gd name="T11" fmla="*/ 133605 h 286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71830" h="286105">
                <a:moveTo>
                  <a:pt x="0" y="26195"/>
                </a:moveTo>
                <a:cubicBezTo>
                  <a:pt x="170329" y="5576"/>
                  <a:pt x="340658" y="-15043"/>
                  <a:pt x="473336" y="15437"/>
                </a:cubicBezTo>
                <a:cubicBezTo>
                  <a:pt x="606014" y="45917"/>
                  <a:pt x="677732" y="164252"/>
                  <a:pt x="796066" y="209075"/>
                </a:cubicBezTo>
                <a:cubicBezTo>
                  <a:pt x="914400" y="253898"/>
                  <a:pt x="1066800" y="295136"/>
                  <a:pt x="1183341" y="284378"/>
                </a:cubicBezTo>
                <a:cubicBezTo>
                  <a:pt x="1299882" y="273620"/>
                  <a:pt x="1380565" y="169630"/>
                  <a:pt x="1495313" y="144529"/>
                </a:cubicBezTo>
                <a:cubicBezTo>
                  <a:pt x="1610061" y="119428"/>
                  <a:pt x="1740945" y="126599"/>
                  <a:pt x="1871830" y="133771"/>
                </a:cubicBezTo>
              </a:path>
            </a:pathLst>
          </a:cu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 name="虚尾箭头 1"/>
          <p:cNvSpPr/>
          <p:nvPr/>
        </p:nvSpPr>
        <p:spPr bwMode="auto">
          <a:xfrm>
            <a:off x="2771800" y="2276872"/>
            <a:ext cx="504056" cy="313928"/>
          </a:xfrm>
          <a:prstGeom prst="strip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p:sp>
        <p:nvSpPr>
          <p:cNvPr id="31" name="虚尾箭头 30"/>
          <p:cNvSpPr/>
          <p:nvPr/>
        </p:nvSpPr>
        <p:spPr bwMode="auto">
          <a:xfrm>
            <a:off x="2771800" y="4149080"/>
            <a:ext cx="504056" cy="313928"/>
          </a:xfrm>
          <a:prstGeom prst="strip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p:sp>
        <p:nvSpPr>
          <p:cNvPr id="32" name="虚尾箭头 31"/>
          <p:cNvSpPr/>
          <p:nvPr/>
        </p:nvSpPr>
        <p:spPr bwMode="auto">
          <a:xfrm>
            <a:off x="2771800" y="5805264"/>
            <a:ext cx="504056" cy="313928"/>
          </a:xfrm>
          <a:prstGeom prst="strip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727525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60648"/>
            <a:ext cx="318135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灯片编号占位符 1"/>
          <p:cNvSpPr>
            <a:spLocks noGrp="1"/>
          </p:cNvSpPr>
          <p:nvPr>
            <p:ph type="sldNum" sz="quarter" idx="12"/>
          </p:nvPr>
        </p:nvSpPr>
        <p:spPr/>
        <p:txBody>
          <a:bodyPr/>
          <a:lstStyle/>
          <a:p>
            <a:pPr>
              <a:defRPr/>
            </a:pPr>
            <a:fld id="{92A42FD3-5501-4466-B0EF-C693BF37ED6B}" type="slidenum">
              <a:rPr lang="zh-CN" altLang="en-GB" smtClean="0"/>
              <a:pPr>
                <a:defRPr/>
              </a:pPr>
              <a:t>9</a:t>
            </a:fld>
            <a:endParaRPr lang="en-GB" altLang="zh-CN"/>
          </a:p>
        </p:txBody>
      </p:sp>
      <p:sp>
        <p:nvSpPr>
          <p:cNvPr id="3" name="TextBox 2"/>
          <p:cNvSpPr txBox="1"/>
          <p:nvPr/>
        </p:nvSpPr>
        <p:spPr>
          <a:xfrm>
            <a:off x="683568" y="404664"/>
            <a:ext cx="4896543" cy="830997"/>
          </a:xfrm>
          <a:prstGeom prst="rect">
            <a:avLst/>
          </a:prstGeom>
          <a:noFill/>
          <a:ln>
            <a:solidFill>
              <a:srgbClr val="0000CC"/>
            </a:solidFill>
          </a:ln>
        </p:spPr>
        <p:txBody>
          <a:bodyPr wrap="square" rtlCol="0">
            <a:spAutoFit/>
          </a:bodyPr>
          <a:lstStyle/>
          <a:p>
            <a:r>
              <a:rPr lang="en-US" altLang="zh-CN" sz="2400" b="1" dirty="0" smtClean="0">
                <a:solidFill>
                  <a:srgbClr val="0000CC"/>
                </a:solidFill>
                <a:latin typeface="Calibri" panose="020F0502020204030204" pitchFamily="34" charset="0"/>
              </a:rPr>
              <a:t>Special kinematic effects from </a:t>
            </a:r>
            <a:r>
              <a:rPr lang="en-US" altLang="zh-CN" sz="2400" b="1" dirty="0" smtClean="0">
                <a:solidFill>
                  <a:srgbClr val="FF0000"/>
                </a:solidFill>
                <a:latin typeface="Calibri" panose="020F0502020204030204" pitchFamily="34" charset="0"/>
              </a:rPr>
              <a:t>anomalous </a:t>
            </a:r>
            <a:r>
              <a:rPr lang="en-US" altLang="zh-CN" sz="2400" b="1" dirty="0">
                <a:solidFill>
                  <a:srgbClr val="FF0000"/>
                </a:solidFill>
                <a:latin typeface="Calibri" panose="020F0502020204030204" pitchFamily="34" charset="0"/>
              </a:rPr>
              <a:t>triangle </a:t>
            </a:r>
            <a:r>
              <a:rPr lang="en-US" altLang="zh-CN" sz="2400" b="1" dirty="0" smtClean="0">
                <a:solidFill>
                  <a:srgbClr val="FF0000"/>
                </a:solidFill>
                <a:latin typeface="Calibri" panose="020F0502020204030204" pitchFamily="34" charset="0"/>
              </a:rPr>
              <a:t>singularity (ATS)  </a:t>
            </a:r>
            <a:endParaRPr lang="zh-CN" altLang="en-US" sz="2400" b="1" dirty="0">
              <a:solidFill>
                <a:srgbClr val="FF0000"/>
              </a:solidFill>
              <a:latin typeface="Calibri" panose="020F0502020204030204" pitchFamily="34"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628800"/>
            <a:ext cx="6609357" cy="1291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5" y="2852936"/>
            <a:ext cx="4536504" cy="751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1560" y="3645024"/>
            <a:ext cx="8496944" cy="707886"/>
          </a:xfrm>
          <a:prstGeom prst="rect">
            <a:avLst/>
          </a:prstGeom>
          <a:noFill/>
        </p:spPr>
        <p:txBody>
          <a:bodyPr wrap="square" rtlCol="0">
            <a:spAutoFit/>
          </a:bodyPr>
          <a:lstStyle/>
          <a:p>
            <a:r>
              <a:rPr lang="en-US" altLang="zh-CN" sz="2000" dirty="0">
                <a:solidFill>
                  <a:srgbClr val="0000CC"/>
                </a:solidFill>
                <a:latin typeface="Calibri" panose="020F0502020204030204" pitchFamily="34" charset="0"/>
              </a:rPr>
              <a:t>The ATS occurs when all the three internal particles can be simultaneously on shell. It corresponds to </a:t>
            </a:r>
            <a:endParaRPr lang="zh-CN" altLang="en-US" sz="2000" dirty="0">
              <a:solidFill>
                <a:srgbClr val="0000CC"/>
              </a:solidFill>
              <a:latin typeface="Calibri" panose="020F0502020204030204" pitchFamily="34" charset="0"/>
            </a:endParaRPr>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9512" y="4437112"/>
            <a:ext cx="1590280" cy="401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右箭头 4"/>
          <p:cNvSpPr/>
          <p:nvPr/>
        </p:nvSpPr>
        <p:spPr bwMode="auto">
          <a:xfrm>
            <a:off x="4932040" y="4437112"/>
            <a:ext cx="504056" cy="40158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b="1">
              <a:solidFill>
                <a:srgbClr val="000000"/>
              </a:solidFill>
            </a:endParaRPr>
          </a:p>
        </p:txBody>
      </p:sp>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758" y="4365104"/>
            <a:ext cx="1655546" cy="554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915816" y="4397042"/>
            <a:ext cx="1869423" cy="400110"/>
          </a:xfrm>
          <a:prstGeom prst="rect">
            <a:avLst/>
          </a:prstGeom>
          <a:noFill/>
        </p:spPr>
        <p:txBody>
          <a:bodyPr wrap="none" rtlCol="0">
            <a:spAutoFit/>
          </a:bodyPr>
          <a:lstStyle/>
          <a:p>
            <a:r>
              <a:rPr lang="en-US" altLang="zh-CN" sz="2000" dirty="0">
                <a:solidFill>
                  <a:srgbClr val="0000CC"/>
                </a:solidFill>
              </a:rPr>
              <a:t>for all j=1,2,3. </a:t>
            </a:r>
            <a:endParaRPr lang="zh-CN" altLang="en-US" sz="2000" dirty="0">
              <a:solidFill>
                <a:srgbClr val="0000CC"/>
              </a:solidFill>
            </a:endParaRPr>
          </a:p>
        </p:txBody>
      </p:sp>
      <p:sp>
        <p:nvSpPr>
          <p:cNvPr id="7" name="TextBox 6"/>
          <p:cNvSpPr txBox="1"/>
          <p:nvPr/>
        </p:nvSpPr>
        <p:spPr>
          <a:xfrm>
            <a:off x="564735" y="5013176"/>
            <a:ext cx="7247625" cy="1754326"/>
          </a:xfrm>
          <a:prstGeom prst="rect">
            <a:avLst/>
          </a:prstGeom>
          <a:noFill/>
        </p:spPr>
        <p:txBody>
          <a:bodyPr wrap="none" rtlCol="0">
            <a:spAutoFit/>
          </a:bodyPr>
          <a:lstStyle/>
          <a:p>
            <a:r>
              <a:rPr lang="en-US" altLang="zh-CN" dirty="0">
                <a:solidFill>
                  <a:srgbClr val="0000CC"/>
                </a:solidFill>
                <a:latin typeface="Calibri" panose="020F0502020204030204" pitchFamily="34" charset="0"/>
              </a:rPr>
              <a:t>L. D. Landau, </a:t>
            </a:r>
            <a:r>
              <a:rPr lang="en-US" altLang="zh-CN" dirty="0" err="1">
                <a:solidFill>
                  <a:srgbClr val="0000CC"/>
                </a:solidFill>
                <a:latin typeface="Calibri" panose="020F0502020204030204" pitchFamily="34" charset="0"/>
              </a:rPr>
              <a:t>Nucl</a:t>
            </a:r>
            <a:r>
              <a:rPr lang="en-US" altLang="zh-CN" dirty="0">
                <a:solidFill>
                  <a:srgbClr val="0000CC"/>
                </a:solidFill>
                <a:latin typeface="Calibri" panose="020F0502020204030204" pitchFamily="34" charset="0"/>
              </a:rPr>
              <a:t>. Phys. </a:t>
            </a:r>
            <a:r>
              <a:rPr lang="en-US" altLang="zh-CN" b="1" dirty="0">
                <a:solidFill>
                  <a:srgbClr val="0000CC"/>
                </a:solidFill>
                <a:latin typeface="Calibri" panose="020F0502020204030204" pitchFamily="34" charset="0"/>
              </a:rPr>
              <a:t>13</a:t>
            </a:r>
            <a:r>
              <a:rPr lang="en-US" altLang="zh-CN" dirty="0">
                <a:solidFill>
                  <a:srgbClr val="0000CC"/>
                </a:solidFill>
                <a:latin typeface="Calibri" panose="020F0502020204030204" pitchFamily="34" charset="0"/>
              </a:rPr>
              <a:t>, 181 (1959).</a:t>
            </a:r>
          </a:p>
          <a:p>
            <a:r>
              <a:rPr lang="en-US" altLang="zh-CN" dirty="0">
                <a:solidFill>
                  <a:srgbClr val="0000CC"/>
                </a:solidFill>
                <a:latin typeface="Calibri" panose="020F0502020204030204" pitchFamily="34" charset="0"/>
              </a:rPr>
              <a:t>G. </a:t>
            </a:r>
            <a:r>
              <a:rPr lang="en-US" altLang="zh-CN" dirty="0" err="1">
                <a:solidFill>
                  <a:srgbClr val="0000CC"/>
                </a:solidFill>
                <a:latin typeface="Calibri" panose="020F0502020204030204" pitchFamily="34" charset="0"/>
              </a:rPr>
              <a:t>Bonnevay</a:t>
            </a:r>
            <a:r>
              <a:rPr lang="en-US" altLang="zh-CN" dirty="0">
                <a:solidFill>
                  <a:srgbClr val="0000CC"/>
                </a:solidFill>
                <a:latin typeface="Calibri" panose="020F0502020204030204" pitchFamily="34" charset="0"/>
              </a:rPr>
              <a:t>, I. J. R. </a:t>
            </a:r>
            <a:r>
              <a:rPr lang="en-US" altLang="zh-CN" dirty="0" err="1">
                <a:solidFill>
                  <a:srgbClr val="0000CC"/>
                </a:solidFill>
                <a:latin typeface="Calibri" panose="020F0502020204030204" pitchFamily="34" charset="0"/>
              </a:rPr>
              <a:t>Aitchison</a:t>
            </a:r>
            <a:r>
              <a:rPr lang="en-US" altLang="zh-CN" dirty="0">
                <a:solidFill>
                  <a:srgbClr val="0000CC"/>
                </a:solidFill>
                <a:latin typeface="Calibri" panose="020F0502020204030204" pitchFamily="34" charset="0"/>
              </a:rPr>
              <a:t> and J. S. </a:t>
            </a:r>
            <a:r>
              <a:rPr lang="en-US" altLang="zh-CN" dirty="0" err="1">
                <a:solidFill>
                  <a:srgbClr val="0000CC"/>
                </a:solidFill>
                <a:latin typeface="Calibri" panose="020F0502020204030204" pitchFamily="34" charset="0"/>
              </a:rPr>
              <a:t>Dowker</a:t>
            </a:r>
            <a:r>
              <a:rPr lang="en-US" altLang="zh-CN" dirty="0">
                <a:solidFill>
                  <a:srgbClr val="0000CC"/>
                </a:solidFill>
                <a:latin typeface="Calibri" panose="020F0502020204030204" pitchFamily="34" charset="0"/>
              </a:rPr>
              <a:t>, </a:t>
            </a:r>
            <a:r>
              <a:rPr lang="en-US" altLang="zh-CN" dirty="0" err="1">
                <a:solidFill>
                  <a:srgbClr val="0000CC"/>
                </a:solidFill>
                <a:latin typeface="Calibri" panose="020F0502020204030204" pitchFamily="34" charset="0"/>
              </a:rPr>
              <a:t>Nuovo</a:t>
            </a:r>
            <a:r>
              <a:rPr lang="en-US" altLang="zh-CN" dirty="0">
                <a:solidFill>
                  <a:srgbClr val="0000CC"/>
                </a:solidFill>
                <a:latin typeface="Calibri" panose="020F0502020204030204" pitchFamily="34" charset="0"/>
              </a:rPr>
              <a:t> </a:t>
            </a:r>
            <a:r>
              <a:rPr lang="en-US" altLang="zh-CN" dirty="0" err="1">
                <a:solidFill>
                  <a:srgbClr val="0000CC"/>
                </a:solidFill>
                <a:latin typeface="Calibri" panose="020F0502020204030204" pitchFamily="34" charset="0"/>
              </a:rPr>
              <a:t>Cim</a:t>
            </a:r>
            <a:r>
              <a:rPr lang="en-US" altLang="zh-CN" dirty="0">
                <a:solidFill>
                  <a:srgbClr val="0000CC"/>
                </a:solidFill>
                <a:latin typeface="Calibri" panose="020F0502020204030204" pitchFamily="34" charset="0"/>
              </a:rPr>
              <a:t>. </a:t>
            </a:r>
            <a:r>
              <a:rPr lang="en-US" altLang="zh-CN" b="1" dirty="0">
                <a:solidFill>
                  <a:srgbClr val="0000CC"/>
                </a:solidFill>
                <a:latin typeface="Calibri" panose="020F0502020204030204" pitchFamily="34" charset="0"/>
              </a:rPr>
              <a:t>21</a:t>
            </a:r>
            <a:r>
              <a:rPr lang="en-US" altLang="zh-CN" dirty="0">
                <a:solidFill>
                  <a:srgbClr val="0000CC"/>
                </a:solidFill>
                <a:latin typeface="Calibri" panose="020F0502020204030204" pitchFamily="34" charset="0"/>
              </a:rPr>
              <a:t>, 3569 (1961</a:t>
            </a:r>
            <a:r>
              <a:rPr lang="en-US" altLang="zh-CN" dirty="0" smtClean="0">
                <a:solidFill>
                  <a:srgbClr val="0000CC"/>
                </a:solidFill>
                <a:latin typeface="Calibri" panose="020F0502020204030204" pitchFamily="34" charset="0"/>
              </a:rPr>
              <a:t>).</a:t>
            </a:r>
          </a:p>
          <a:p>
            <a:r>
              <a:rPr lang="en-US" altLang="zh-CN" dirty="0">
                <a:solidFill>
                  <a:srgbClr val="0000CC"/>
                </a:solidFill>
                <a:latin typeface="Calibri" panose="020F0502020204030204" pitchFamily="34" charset="0"/>
              </a:rPr>
              <a:t>R.F. </a:t>
            </a:r>
            <a:r>
              <a:rPr lang="en-US" altLang="zh-CN" dirty="0" err="1">
                <a:solidFill>
                  <a:srgbClr val="0000CC"/>
                </a:solidFill>
                <a:latin typeface="Calibri" panose="020F0502020204030204" pitchFamily="34" charset="0"/>
              </a:rPr>
              <a:t>Peierls</a:t>
            </a:r>
            <a:r>
              <a:rPr lang="en-US" altLang="zh-CN" dirty="0">
                <a:solidFill>
                  <a:srgbClr val="0000CC"/>
                </a:solidFill>
                <a:latin typeface="Calibri" panose="020F0502020204030204" pitchFamily="34" charset="0"/>
              </a:rPr>
              <a:t>, Phys. Rev. </a:t>
            </a:r>
            <a:r>
              <a:rPr lang="en-US" altLang="zh-CN" dirty="0" err="1">
                <a:solidFill>
                  <a:srgbClr val="0000CC"/>
                </a:solidFill>
                <a:latin typeface="Calibri" panose="020F0502020204030204" pitchFamily="34" charset="0"/>
              </a:rPr>
              <a:t>Lett</a:t>
            </a:r>
            <a:r>
              <a:rPr lang="en-US" altLang="zh-CN" dirty="0">
                <a:solidFill>
                  <a:srgbClr val="0000CC"/>
                </a:solidFill>
                <a:latin typeface="Calibri" panose="020F0502020204030204" pitchFamily="34" charset="0"/>
              </a:rPr>
              <a:t>. </a:t>
            </a:r>
            <a:r>
              <a:rPr lang="en-US" altLang="zh-CN" dirty="0">
                <a:solidFill>
                  <a:srgbClr val="0000CC"/>
                </a:solidFill>
                <a:latin typeface="Calibri" panose="020F0502020204030204" pitchFamily="34" charset="0"/>
              </a:rPr>
              <a:t>6 (1961) </a:t>
            </a:r>
            <a:r>
              <a:rPr lang="en-US" altLang="zh-CN" dirty="0">
                <a:solidFill>
                  <a:srgbClr val="0000CC"/>
                </a:solidFill>
                <a:latin typeface="Calibri" panose="020F0502020204030204" pitchFamily="34" charset="0"/>
              </a:rPr>
              <a:t>641</a:t>
            </a:r>
            <a:r>
              <a:rPr lang="en-US" altLang="zh-CN" dirty="0">
                <a:solidFill>
                  <a:srgbClr val="0000CC"/>
                </a:solidFill>
                <a:latin typeface="Calibri" panose="020F0502020204030204" pitchFamily="34" charset="0"/>
              </a:rPr>
              <a:t>.</a:t>
            </a:r>
          </a:p>
          <a:p>
            <a:r>
              <a:rPr lang="it-IT" altLang="zh-CN" dirty="0">
                <a:solidFill>
                  <a:srgbClr val="0000CC"/>
                </a:solidFill>
                <a:latin typeface="Calibri" panose="020F0502020204030204" pitchFamily="34" charset="0"/>
              </a:rPr>
              <a:t>S. Coleman, R.E. Norton, Nuovo Cimento 38 (1965) 438.</a:t>
            </a:r>
            <a:endParaRPr lang="en-US" altLang="zh-CN" dirty="0">
              <a:solidFill>
                <a:srgbClr val="0000CC"/>
              </a:solidFill>
              <a:latin typeface="Calibri" panose="020F0502020204030204" pitchFamily="34" charset="0"/>
            </a:endParaRPr>
          </a:p>
          <a:p>
            <a:r>
              <a:rPr lang="en-US" altLang="zh-CN" dirty="0">
                <a:solidFill>
                  <a:srgbClr val="0000CC"/>
                </a:solidFill>
                <a:latin typeface="Calibri" panose="020F0502020204030204" pitchFamily="34" charset="0"/>
              </a:rPr>
              <a:t>P. </a:t>
            </a:r>
            <a:r>
              <a:rPr lang="en-US" altLang="zh-CN" dirty="0" err="1">
                <a:solidFill>
                  <a:srgbClr val="0000CC"/>
                </a:solidFill>
                <a:latin typeface="Calibri" panose="020F0502020204030204" pitchFamily="34" charset="0"/>
              </a:rPr>
              <a:t>Landshoff</a:t>
            </a:r>
            <a:r>
              <a:rPr lang="en-US" altLang="zh-CN" dirty="0">
                <a:solidFill>
                  <a:srgbClr val="0000CC"/>
                </a:solidFill>
                <a:latin typeface="Calibri" panose="020F0502020204030204" pitchFamily="34" charset="0"/>
              </a:rPr>
              <a:t>, S. </a:t>
            </a:r>
            <a:r>
              <a:rPr lang="en-US" altLang="zh-CN" dirty="0" err="1">
                <a:solidFill>
                  <a:srgbClr val="0000CC"/>
                </a:solidFill>
                <a:latin typeface="Calibri" panose="020F0502020204030204" pitchFamily="34" charset="0"/>
              </a:rPr>
              <a:t>Treiman</a:t>
            </a:r>
            <a:r>
              <a:rPr lang="en-US" altLang="zh-CN" dirty="0">
                <a:solidFill>
                  <a:srgbClr val="0000CC"/>
                </a:solidFill>
                <a:latin typeface="Calibri" panose="020F0502020204030204" pitchFamily="34" charset="0"/>
              </a:rPr>
              <a:t>, Phys. Rev. 127 (1962) 649</a:t>
            </a:r>
            <a:r>
              <a:rPr lang="en-US" altLang="zh-CN" dirty="0">
                <a:solidFill>
                  <a:srgbClr val="0000CC"/>
                </a:solidFill>
                <a:latin typeface="Calibri" panose="020F0502020204030204" pitchFamily="34" charset="0"/>
              </a:rPr>
              <a:t>.</a:t>
            </a:r>
            <a:endParaRPr lang="en-US" altLang="zh-CN" dirty="0">
              <a:solidFill>
                <a:srgbClr val="0000CC"/>
              </a:solidFill>
              <a:latin typeface="Calibri" panose="020F0502020204030204" pitchFamily="34" charset="0"/>
            </a:endParaRPr>
          </a:p>
          <a:p>
            <a:r>
              <a:rPr lang="de-DE" altLang="zh-CN" dirty="0" smtClean="0">
                <a:solidFill>
                  <a:srgbClr val="0000CC"/>
                </a:solidFill>
                <a:latin typeface="Calibri" panose="020F0502020204030204" pitchFamily="34" charset="0"/>
              </a:rPr>
              <a:t>C</a:t>
            </a:r>
            <a:r>
              <a:rPr lang="de-DE" altLang="zh-CN" dirty="0">
                <a:solidFill>
                  <a:srgbClr val="0000CC"/>
                </a:solidFill>
                <a:latin typeface="Calibri" panose="020F0502020204030204" pitchFamily="34" charset="0"/>
              </a:rPr>
              <a:t>. </a:t>
            </a:r>
            <a:r>
              <a:rPr lang="de-DE" altLang="zh-CN" dirty="0">
                <a:solidFill>
                  <a:srgbClr val="0000CC"/>
                </a:solidFill>
                <a:latin typeface="Calibri" panose="020F0502020204030204" pitchFamily="34" charset="0"/>
              </a:rPr>
              <a:t>Schmid, Phys. Rev. 154 (1967) 1363.</a:t>
            </a:r>
            <a:endParaRPr lang="zh-CN" altLang="en-US" dirty="0">
              <a:solidFill>
                <a:srgbClr val="0000CC"/>
              </a:solidFill>
              <a:latin typeface="Calibri" panose="020F0502020204030204" pitchFamily="34" charset="0"/>
            </a:endParaRPr>
          </a:p>
        </p:txBody>
      </p:sp>
    </p:spTree>
    <p:extLst>
      <p:ext uri="{BB962C8B-B14F-4D97-AF65-F5344CB8AC3E}">
        <p14:creationId xmlns:p14="http://schemas.microsoft.com/office/powerpoint/2010/main" val="92548046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eta_c(\eta_c^\prime)\to VV$&#10;&#10;\end{document}&#10;"/>
  <p:tag name="EXTERNALNAME" val="txp_fig"/>
  <p:tag name="BLEND" val="False"/>
  <p:tag name="TRANSPARENT" val="True"/>
  <p:tag name="KEEPFILES" val="False"/>
  <p:tag name="DEBUGPAUSE" val="False"/>
  <p:tag name="RESOLUTION" val="1200"/>
  <p:tag name="TIMEOUT" val="(none)"/>
  <p:tag name="BOXWIDTH" val="648"/>
  <p:tag name="BOXHEIGHT" val="437"/>
  <p:tag name="BOXFONT" val="10"/>
  <p:tag name="BOXWRAP" val="False"/>
  <p:tag name="WORKAROUNDTRANSPARENCYBUG" val="False"/>
  <p:tag name="ALLOWFONTSUBSTITUTION" val="False"/>
  <p:tag name="BITMAPFORMAT" val="pngmono"/>
  <p:tag name="ORIGWIDTH" val="123"/>
  <p:tag name="PICTUREFILESIZE" val="7322"/>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chi_{c1}\to VV, ~\chi_{c2}\to VP$ &#10;&#10;\end{document}&#10;"/>
  <p:tag name="EXTERNALNAME" val="txp_fig"/>
  <p:tag name="BLEND" val="False"/>
  <p:tag name="TRANSPARENT" val="True"/>
  <p:tag name="KEEPFILES" val="False"/>
  <p:tag name="DEBUGPAUSE" val="False"/>
  <p:tag name="RESOLUTION" val="1200"/>
  <p:tag name="TIMEOUT" val="(none)"/>
  <p:tag name="BOXWIDTH" val="648"/>
  <p:tag name="BOXHEIGHT" val="437"/>
  <p:tag name="BOXFONT" val="10"/>
  <p:tag name="BOXWRAP" val="False"/>
  <p:tag name="WORKAROUNDTRANSPARENCYBUG" val="False"/>
  <p:tag name="ALLOWFONTSUBSTITUTION" val="False"/>
  <p:tag name="BITMAPFORMAT" val="pngmono"/>
  <p:tag name="ORIGWIDTH" val="209"/>
  <p:tag name="PICTUREFILESIZE" val="7973"/>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psi(3770)\to nonD\bar{D}$&#10;&#10;\end{document}&#10;"/>
  <p:tag name="EXTERNALNAME" val="txp_fig"/>
  <p:tag name="BLEND" val="False"/>
  <p:tag name="TRANSPARENT" val="True"/>
  <p:tag name="KEEPFILES" val="False"/>
  <p:tag name="DEBUGPAUSE" val="False"/>
  <p:tag name="RESOLUTION" val="1200"/>
  <p:tag name="TIMEOUT" val="(none)"/>
  <p:tag name="BOXWIDTH" val="648"/>
  <p:tag name="BOXHEIGHT" val="437"/>
  <p:tag name="BOXFONT" val="10"/>
  <p:tag name="BOXWRAP" val="False"/>
  <p:tag name="WORKAROUNDTRANSPARENCYBUG" val="False"/>
  <p:tag name="ALLOWFONTSUBSTITUTION" val="False"/>
  <p:tag name="BITMAPFORMAT" val="pngmono"/>
  <p:tag name="ORIGWIDTH" val="187"/>
  <p:tag name="PICTUREFILESIZE" val="10213"/>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psi^\prime\to\gamma\eta_c, J/\psi\to\gamma\eta_c$&#10;&#10;\end{document}&#10;"/>
  <p:tag name="EXTERNALNAME" val="txp_fig"/>
  <p:tag name="BLEND" val="False"/>
  <p:tag name="TRANSPARENT" val="True"/>
  <p:tag name="KEEPFILES" val="False"/>
  <p:tag name="DEBUGPAUSE" val="False"/>
  <p:tag name="RESOLUTION" val="1200"/>
  <p:tag name="TIMEOUT" val="(none)"/>
  <p:tag name="BOXWIDTH" val="648"/>
  <p:tag name="BOXHEIGHT" val="437"/>
  <p:tag name="BOXFONT" val="10"/>
  <p:tag name="BOXWRAP" val="False"/>
  <p:tag name="WORKAROUNDTRANSPARENCYBUG" val="False"/>
  <p:tag name="ALLOWFONTSUBSTITUTION" val="False"/>
  <p:tag name="BITMAPFORMAT" val="pngmono"/>
  <p:tag name="ORIGWIDTH" val="194"/>
  <p:tag name="PICTUREFILESIZE" val="9709"/>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psi^\prime\to J/\psi\pi^0, \psi^\prime\to J/\psi\eta$&#10;&#10;\end{document}&#10;"/>
  <p:tag name="EXTERNALNAME" val="txp_fig"/>
  <p:tag name="BLEND" val="False"/>
  <p:tag name="TRANSPARENT" val="True"/>
  <p:tag name="KEEPFILES" val="False"/>
  <p:tag name="DEBUGPAUSE" val="False"/>
  <p:tag name="RESOLUTION" val="1200"/>
  <p:tag name="TIMEOUT" val="(none)"/>
  <p:tag name="BOXWIDTH" val="648"/>
  <p:tag name="BOXHEIGHT" val="437"/>
  <p:tag name="BOXFONT" val="10"/>
  <p:tag name="BOXWRAP" val="False"/>
  <p:tag name="WORKAROUNDTRANSPARENCYBUG" val="False"/>
  <p:tag name="ALLOWFONTSUBSTITUTION" val="False"/>
  <p:tag name="BITMAPFORMAT" val="pngmono"/>
  <p:tag name="ORIGWIDTH" val="224"/>
  <p:tag name="PICTUREFILESIZE" val="10768"/>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_{s1}(2460)-D_{s1}(2536)$&#10;&#10;\end{document}&#10;"/>
  <p:tag name="EXTERNALNAME" val="txp_fig"/>
  <p:tag name="BLEND" val="False"/>
  <p:tag name="TRANSPARENT" val="True"/>
  <p:tag name="KEEPFILES" val="False"/>
  <p:tag name="DEBUGPAUSE" val="False"/>
  <p:tag name="RESOLUTION" val="1200"/>
  <p:tag name="TIMEOUT" val="(none)"/>
  <p:tag name="BOXWIDTH" val="648"/>
  <p:tag name="BOXHEIGHT" val="437"/>
  <p:tag name="BOXFONT" val="10"/>
  <p:tag name="BOXWRAP" val="False"/>
  <p:tag name="WORKAROUNDTRANSPARENCYBUG" val="False"/>
  <p:tag name="ALLOWFONTSUBSTITUTION" val="False"/>
  <p:tag name="BITMAPFORMAT" val="pngmono"/>
  <p:tag name="ORIGWIDTH" val="234"/>
  <p:tag name="PICTUREFILESIZE" val="1298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zh-CN"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zh-CN"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zh-CN"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zh-CN"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6388</TotalTime>
  <Words>3452</Words>
  <Application>Microsoft Office PowerPoint</Application>
  <PresentationFormat>全屏显示(4:3)</PresentationFormat>
  <Paragraphs>452</Paragraphs>
  <Slides>63</Slides>
  <Notes>1</Notes>
  <HiddenSlides>0</HiddenSlides>
  <MMClips>0</MMClips>
  <ScaleCrop>false</ScaleCrop>
  <HeadingPairs>
    <vt:vector size="4" baseType="variant">
      <vt:variant>
        <vt:lpstr>主题</vt:lpstr>
      </vt:variant>
      <vt:variant>
        <vt:i4>10</vt:i4>
      </vt:variant>
      <vt:variant>
        <vt:lpstr>幻灯片标题</vt:lpstr>
      </vt:variant>
      <vt:variant>
        <vt:i4>63</vt:i4>
      </vt:variant>
    </vt:vector>
  </HeadingPairs>
  <TitlesOfParts>
    <vt:vector size="73" baseType="lpstr">
      <vt:lpstr>Office 主题​​</vt:lpstr>
      <vt:lpstr>Default Design</vt:lpstr>
      <vt:lpstr>1_默认设计模板</vt:lpstr>
      <vt:lpstr>4_Default Design</vt:lpstr>
      <vt:lpstr>5_Default Design</vt:lpstr>
      <vt:lpstr>1_Default Design</vt:lpstr>
      <vt:lpstr>默认设计模板</vt:lpstr>
      <vt:lpstr>2_Default Design</vt:lpstr>
      <vt:lpstr>2_默认设计模板</vt:lpstr>
      <vt:lpstr>3_Default Design</vt:lpstr>
      <vt:lpstr>PowerPoint 演示文稿</vt:lpstr>
      <vt:lpstr>Outline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Summary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zq</dc:creator>
  <cp:lastModifiedBy>zq</cp:lastModifiedBy>
  <cp:revision>98</cp:revision>
  <dcterms:created xsi:type="dcterms:W3CDTF">2016-07-21T15:22:16Z</dcterms:created>
  <dcterms:modified xsi:type="dcterms:W3CDTF">2016-07-28T01:19:50Z</dcterms:modified>
</cp:coreProperties>
</file>