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84" r:id="rId2"/>
    <p:sldId id="289" r:id="rId3"/>
    <p:sldId id="257" r:id="rId4"/>
    <p:sldId id="285" r:id="rId5"/>
    <p:sldId id="286" r:id="rId6"/>
    <p:sldId id="287" r:id="rId7"/>
    <p:sldId id="288" r:id="rId8"/>
    <p:sldId id="290" r:id="rId9"/>
    <p:sldId id="291" r:id="rId10"/>
    <p:sldId id="292" r:id="rId11"/>
    <p:sldId id="258" r:id="rId12"/>
    <p:sldId id="273" r:id="rId13"/>
    <p:sldId id="266" r:id="rId14"/>
    <p:sldId id="260" r:id="rId15"/>
    <p:sldId id="272" r:id="rId16"/>
    <p:sldId id="262" r:id="rId17"/>
    <p:sldId id="263" r:id="rId18"/>
    <p:sldId id="265" r:id="rId19"/>
    <p:sldId id="268" r:id="rId20"/>
    <p:sldId id="294" r:id="rId21"/>
    <p:sldId id="295" r:id="rId22"/>
    <p:sldId id="267" r:id="rId23"/>
    <p:sldId id="270" r:id="rId24"/>
    <p:sldId id="271" r:id="rId25"/>
    <p:sldId id="269" r:id="rId26"/>
    <p:sldId id="282" r:id="rId27"/>
    <p:sldId id="261" r:id="rId28"/>
    <p:sldId id="293" r:id="rId29"/>
    <p:sldId id="259" r:id="rId3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F7DC9"/>
    <a:srgbClr val="951DD2"/>
    <a:srgbClr val="0D67A6"/>
    <a:srgbClr val="00B200"/>
    <a:srgbClr val="3030FF"/>
    <a:srgbClr val="28BE28"/>
    <a:srgbClr val="FFB5B5"/>
    <a:srgbClr val="FF8D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94" autoAdjust="0"/>
    <p:restoredTop sz="71223" autoAdjust="0"/>
  </p:normalViewPr>
  <p:slideViewPr>
    <p:cSldViewPr snapToGrid="0">
      <p:cViewPr varScale="1">
        <p:scale>
          <a:sx n="53" d="100"/>
          <a:sy n="53" d="100"/>
        </p:scale>
        <p:origin x="170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A62615-E630-4B6C-A0CF-F16995C23DE9}" type="datetimeFigureOut">
              <a:rPr kumimoji="1" lang="ja-JP" altLang="en-US" smtClean="0"/>
              <a:t>2016/7/29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1DC252-0B01-42D5-A2EB-4A1D39EF2380}" type="slidenum">
              <a:rPr kumimoji="1" lang="ja-JP" altLang="en-US" smtClean="0"/>
              <a:t>‹#›</a:t>
            </a:fld>
            <a:endParaRPr kumimoji="1" lang="ja-JP" altLang="en-US"/>
          </a:p>
        </p:txBody>
      </p:sp>
    </p:spTree>
    <p:extLst>
      <p:ext uri="{BB962C8B-B14F-4D97-AF65-F5344CB8AC3E}">
        <p14:creationId xmlns:p14="http://schemas.microsoft.com/office/powerpoint/2010/main" val="32450987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I’m shingo Kawasaki from RCNP,</a:t>
            </a:r>
            <a:r>
              <a:rPr kumimoji="1" lang="en-US" altLang="ja-JP" baseline="0" dirty="0" smtClean="0"/>
              <a:t> Osaka University, Japan.</a:t>
            </a:r>
          </a:p>
          <a:p>
            <a:r>
              <a:rPr kumimoji="1" lang="en-US" altLang="ja-JP" baseline="0" dirty="0" smtClean="0"/>
              <a:t>I would like to talk about spectroscopic experiment of Λ(1405) via in-flight d(K-,n) reaction @J-PARC K1.8BR</a:t>
            </a:r>
            <a:endParaRPr kumimoji="1" lang="ja-JP" altLang="en-US" dirty="0"/>
          </a:p>
        </p:txBody>
      </p:sp>
      <p:sp>
        <p:nvSpPr>
          <p:cNvPr id="4" name="スライド番号プレースホルダー 3"/>
          <p:cNvSpPr>
            <a:spLocks noGrp="1"/>
          </p:cNvSpPr>
          <p:nvPr>
            <p:ph type="sldNum" sz="quarter" idx="10"/>
          </p:nvPr>
        </p:nvSpPr>
        <p:spPr/>
        <p:txBody>
          <a:bodyPr/>
          <a:lstStyle/>
          <a:p>
            <a:fld id="{0A1DC252-0B01-42D5-A2EB-4A1D39EF2380}" type="slidenum">
              <a:rPr kumimoji="1" lang="ja-JP" altLang="en-US" smtClean="0"/>
              <a:t>1</a:t>
            </a:fld>
            <a:endParaRPr kumimoji="1" lang="ja-JP" altLang="en-US"/>
          </a:p>
        </p:txBody>
      </p:sp>
    </p:spTree>
    <p:extLst>
      <p:ext uri="{BB962C8B-B14F-4D97-AF65-F5344CB8AC3E}">
        <p14:creationId xmlns:p14="http://schemas.microsoft.com/office/powerpoint/2010/main" val="4286610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Next,</a:t>
            </a:r>
            <a:r>
              <a:rPr kumimoji="1" lang="en-US" altLang="ja-JP" baseline="0" dirty="0" smtClean="0"/>
              <a:t> I talk about the performance of cylindrical detector system(CDS). CDS measures and identifies charged particles decayed from the production. Left –up figure shows mass square and momentum plots of detected charged particles in CDS. Proton , pion and Kaon are separated clearly. Right-up figure shows vertex position by </a:t>
            </a:r>
            <a:r>
              <a:rPr kumimoji="1" lang="en-US" altLang="ja-JP" baseline="0" dirty="0" err="1" smtClean="0"/>
              <a:t>trackings</a:t>
            </a:r>
            <a:r>
              <a:rPr kumimoji="1" lang="en-US" altLang="ja-JP" baseline="0" dirty="0" smtClean="0"/>
              <a:t> of beam and decay particle. The target cell figure can be seen clearly, so good vertex resolution. All detectors performances are good.</a:t>
            </a:r>
            <a:endParaRPr kumimoji="1" lang="ja-JP" altLang="en-US" dirty="0"/>
          </a:p>
        </p:txBody>
      </p:sp>
      <p:sp>
        <p:nvSpPr>
          <p:cNvPr id="4" name="スライド番号プレースホルダー 3"/>
          <p:cNvSpPr>
            <a:spLocks noGrp="1"/>
          </p:cNvSpPr>
          <p:nvPr>
            <p:ph type="sldNum" sz="quarter" idx="10"/>
          </p:nvPr>
        </p:nvSpPr>
        <p:spPr/>
        <p:txBody>
          <a:bodyPr/>
          <a:lstStyle/>
          <a:p>
            <a:fld id="{0A1DC252-0B01-42D5-A2EB-4A1D39EF2380}" type="slidenum">
              <a:rPr kumimoji="1" lang="ja-JP" altLang="en-US" smtClean="0"/>
              <a:t>10</a:t>
            </a:fld>
            <a:endParaRPr kumimoji="1" lang="ja-JP" altLang="en-US"/>
          </a:p>
        </p:txBody>
      </p:sp>
    </p:spTree>
    <p:extLst>
      <p:ext uri="{BB962C8B-B14F-4D97-AF65-F5344CB8AC3E}">
        <p14:creationId xmlns:p14="http://schemas.microsoft.com/office/powerpoint/2010/main" val="514177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Next,  we present the analysis of d(K-,n)πΣ spectrum. πΣ final state of ππn could</a:t>
            </a:r>
            <a:r>
              <a:rPr kumimoji="1" lang="en-US" altLang="ja-JP" baseline="0" dirty="0" smtClean="0"/>
              <a:t> be identified by n detected by NC and 2 charged </a:t>
            </a:r>
            <a:r>
              <a:rPr kumimoji="1" lang="en-US" altLang="ja-JP" baseline="0" dirty="0" err="1" smtClean="0"/>
              <a:t>pions</a:t>
            </a:r>
            <a:r>
              <a:rPr kumimoji="1" lang="en-US" altLang="ja-JP" baseline="0" dirty="0" smtClean="0"/>
              <a:t> detected by CDS. The remaining n is identified by d(K-,ππn)”X” missing mass. There are 2 BGs in the reaction of d(K-,n)ππn reaction which is can be identified. K-d going to recoiled backward πΣ and forward neutron reaction is our investigating reaction. 1</a:t>
            </a:r>
            <a:r>
              <a:rPr kumimoji="1" lang="en-US" altLang="ja-JP" baseline="30000" dirty="0" smtClean="0"/>
              <a:t>st</a:t>
            </a:r>
            <a:r>
              <a:rPr kumimoji="1" lang="en-US" altLang="ja-JP" baseline="0" dirty="0" smtClean="0"/>
              <a:t> BG is K-d going to K0n with one neutron spectator, which is charge exchange reaction. 2nd is k-d going to forward scattered (πΣ) and one neutron spectator.  After the rejection of the 2BGs we show the d(K-,n)πΣ spectrum. In the last we decompose this spectrum into Σ-π+ and Σ+π-</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0A1DC252-0B01-42D5-A2EB-4A1D39EF2380}" type="slidenum">
              <a:rPr kumimoji="1" lang="ja-JP" altLang="en-US" smtClean="0"/>
              <a:t>11</a:t>
            </a:fld>
            <a:endParaRPr kumimoji="1" lang="ja-JP" altLang="en-US"/>
          </a:p>
        </p:txBody>
      </p:sp>
    </p:spTree>
    <p:extLst>
      <p:ext uri="{BB962C8B-B14F-4D97-AF65-F5344CB8AC3E}">
        <p14:creationId xmlns:p14="http://schemas.microsoft.com/office/powerpoint/2010/main" val="80400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First,</a:t>
            </a:r>
            <a:r>
              <a:rPr kumimoji="1" lang="en-US" altLang="ja-JP" baseline="0" dirty="0" smtClean="0"/>
              <a:t> we identify the d(K-n)ππn reaction. 2charged </a:t>
            </a:r>
            <a:r>
              <a:rPr kumimoji="1" lang="en-US" altLang="ja-JP" baseline="0" dirty="0" err="1" smtClean="0"/>
              <a:t>pions</a:t>
            </a:r>
            <a:r>
              <a:rPr kumimoji="1" lang="en-US" altLang="ja-JP" baseline="0" dirty="0" smtClean="0"/>
              <a:t> are detected by CDS and one n is detected by NC. The remaining n is identified by d(K-,ππn)”X” missing mass. This figure is the missing mass. So neutron peak can be seen clearly. We. select “n” in the region from 0.9 to 0.98 GeV</a:t>
            </a:r>
            <a:endParaRPr kumimoji="1" lang="ja-JP" altLang="en-US" dirty="0"/>
          </a:p>
        </p:txBody>
      </p:sp>
      <p:sp>
        <p:nvSpPr>
          <p:cNvPr id="4" name="スライド番号プレースホルダー 3"/>
          <p:cNvSpPr>
            <a:spLocks noGrp="1"/>
          </p:cNvSpPr>
          <p:nvPr>
            <p:ph type="sldNum" sz="quarter" idx="10"/>
          </p:nvPr>
        </p:nvSpPr>
        <p:spPr/>
        <p:txBody>
          <a:bodyPr/>
          <a:lstStyle/>
          <a:p>
            <a:fld id="{0A1DC252-0B01-42D5-A2EB-4A1D39EF2380}" type="slidenum">
              <a:rPr kumimoji="1" lang="ja-JP" altLang="en-US" smtClean="0"/>
              <a:t>12</a:t>
            </a:fld>
            <a:endParaRPr kumimoji="1" lang="ja-JP" altLang="en-US"/>
          </a:p>
        </p:txBody>
      </p:sp>
    </p:spTree>
    <p:extLst>
      <p:ext uri="{BB962C8B-B14F-4D97-AF65-F5344CB8AC3E}">
        <p14:creationId xmlns:p14="http://schemas.microsoft.com/office/powerpoint/2010/main" val="113693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Next,</a:t>
            </a:r>
            <a:r>
              <a:rPr kumimoji="1" lang="en-US" altLang="ja-JP" baseline="0" dirty="0" smtClean="0"/>
              <a:t> we identify the 2BG process in the d(K-n) ππn reaction. 1st is K0n reaction. This reaction is identified by reconstruction of K0 by 2 charged </a:t>
            </a:r>
            <a:r>
              <a:rPr kumimoji="1" lang="en-US" altLang="ja-JP" baseline="0" dirty="0" err="1" smtClean="0"/>
              <a:t>pions</a:t>
            </a:r>
            <a:r>
              <a:rPr kumimoji="1" lang="en-US" altLang="ja-JP" baseline="0" dirty="0" smtClean="0"/>
              <a:t>. Left-down figure shows the invariant mass of the 2 charged </a:t>
            </a:r>
            <a:r>
              <a:rPr kumimoji="1" lang="en-US" altLang="ja-JP" baseline="0" dirty="0" err="1" smtClean="0"/>
              <a:t>pions</a:t>
            </a:r>
            <a:r>
              <a:rPr kumimoji="1" lang="en-US" altLang="ja-JP" baseline="0" dirty="0" smtClean="0"/>
              <a:t> The K0 reconstruction seems to be succeeded. Then the right figure shows the d(K-n) missing mass spectrum with ππn. Then the green line shows the spectrum with K0 identified. From this figure, It’s confirmed that There are almost no leakage to below the threshold by the detector resolution which is about 10MeV @threshold .</a:t>
            </a:r>
            <a:endParaRPr kumimoji="1" lang="ja-JP" altLang="en-US" dirty="0"/>
          </a:p>
        </p:txBody>
      </p:sp>
      <p:sp>
        <p:nvSpPr>
          <p:cNvPr id="4" name="スライド番号プレースホルダー 3"/>
          <p:cNvSpPr>
            <a:spLocks noGrp="1"/>
          </p:cNvSpPr>
          <p:nvPr>
            <p:ph type="sldNum" sz="quarter" idx="10"/>
          </p:nvPr>
        </p:nvSpPr>
        <p:spPr/>
        <p:txBody>
          <a:bodyPr/>
          <a:lstStyle/>
          <a:p>
            <a:fld id="{0A1DC252-0B01-42D5-A2EB-4A1D39EF2380}" type="slidenum">
              <a:rPr kumimoji="1" lang="ja-JP" altLang="en-US" smtClean="0"/>
              <a:t>13</a:t>
            </a:fld>
            <a:endParaRPr kumimoji="1" lang="ja-JP" altLang="en-US"/>
          </a:p>
        </p:txBody>
      </p:sp>
    </p:spTree>
    <p:extLst>
      <p:ext uri="{BB962C8B-B14F-4D97-AF65-F5344CB8AC3E}">
        <p14:creationId xmlns:p14="http://schemas.microsoft.com/office/powerpoint/2010/main" val="3080585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 2</a:t>
            </a:r>
            <a:r>
              <a:rPr kumimoji="1" lang="en-US" altLang="ja-JP" baseline="30000" dirty="0" smtClean="0"/>
              <a:t>nd</a:t>
            </a:r>
            <a:r>
              <a:rPr kumimoji="1" lang="en-US" altLang="ja-JP" dirty="0" smtClean="0"/>
              <a:t> BG is the forward</a:t>
            </a:r>
            <a:r>
              <a:rPr kumimoji="1" lang="en-US" altLang="ja-JP" baseline="0" dirty="0" smtClean="0"/>
              <a:t> Σ reaction. This reaction is also identified by reconstruction of Σ down figures show the invariant mass of forward neutron and charged pion. The Σ+- reconstruction seems to be succeeded. Then the right-up figure shows the d(K-,n) missing mass spectrum again. The purple and orange lines shows the spectrum with Σ identified. From this figure, the contribution of this BG seems very small.</a:t>
            </a:r>
            <a:endParaRPr kumimoji="1" lang="ja-JP" altLang="en-US" dirty="0"/>
          </a:p>
        </p:txBody>
      </p:sp>
      <p:sp>
        <p:nvSpPr>
          <p:cNvPr id="4" name="スライド番号プレースホルダー 3"/>
          <p:cNvSpPr>
            <a:spLocks noGrp="1"/>
          </p:cNvSpPr>
          <p:nvPr>
            <p:ph type="sldNum" sz="quarter" idx="10"/>
          </p:nvPr>
        </p:nvSpPr>
        <p:spPr/>
        <p:txBody>
          <a:bodyPr/>
          <a:lstStyle/>
          <a:p>
            <a:fld id="{0A1DC252-0B01-42D5-A2EB-4A1D39EF2380}" type="slidenum">
              <a:rPr kumimoji="1" lang="ja-JP" altLang="en-US" smtClean="0"/>
              <a:t>14</a:t>
            </a:fld>
            <a:endParaRPr kumimoji="1" lang="ja-JP" altLang="en-US"/>
          </a:p>
        </p:txBody>
      </p:sp>
    </p:spTree>
    <p:extLst>
      <p:ext uri="{BB962C8B-B14F-4D97-AF65-F5344CB8AC3E}">
        <p14:creationId xmlns:p14="http://schemas.microsoft.com/office/powerpoint/2010/main" val="1191151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So, we have obtained d(K-,n)πΣ spectrum by rejection of the 2BG from d(K-,n)ππn reaction.</a:t>
            </a:r>
          </a:p>
          <a:p>
            <a:r>
              <a:rPr kumimoji="1" lang="en-US" altLang="ja-JP" dirty="0" smtClean="0"/>
              <a:t>The spectrum have some structures both below and above the threshold.</a:t>
            </a:r>
            <a:endParaRPr kumimoji="1" lang="ja-JP" altLang="en-US" dirty="0"/>
          </a:p>
        </p:txBody>
      </p:sp>
      <p:sp>
        <p:nvSpPr>
          <p:cNvPr id="4" name="スライド番号プレースホルダー 3"/>
          <p:cNvSpPr>
            <a:spLocks noGrp="1"/>
          </p:cNvSpPr>
          <p:nvPr>
            <p:ph type="sldNum" sz="quarter" idx="10"/>
          </p:nvPr>
        </p:nvSpPr>
        <p:spPr/>
        <p:txBody>
          <a:bodyPr/>
          <a:lstStyle/>
          <a:p>
            <a:fld id="{0A1DC252-0B01-42D5-A2EB-4A1D39EF2380}" type="slidenum">
              <a:rPr kumimoji="1" lang="ja-JP" altLang="en-US" smtClean="0"/>
              <a:t>15</a:t>
            </a:fld>
            <a:endParaRPr kumimoji="1" lang="ja-JP" altLang="en-US"/>
          </a:p>
        </p:txBody>
      </p:sp>
    </p:spTree>
    <p:extLst>
      <p:ext uri="{BB962C8B-B14F-4D97-AF65-F5344CB8AC3E}">
        <p14:creationId xmlns:p14="http://schemas.microsoft.com/office/powerpoint/2010/main" val="3177708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Next, we</a:t>
            </a:r>
            <a:r>
              <a:rPr kumimoji="1" lang="en-US" altLang="ja-JP" baseline="0" dirty="0" smtClean="0"/>
              <a:t> have tried to decompose the πΣ spectrum into Σ-π+ and Σ+π- by fitting the d(K-, nπ)”X” missing mass spectrum with the distribution of Σ+ and Σ- estimated by MC SIM. Then the fitting is done bin by bin of the d(K-n) “X” missing mass.</a:t>
            </a:r>
          </a:p>
          <a:p>
            <a:r>
              <a:rPr kumimoji="1" lang="en-US" altLang="ja-JP" baseline="0" dirty="0" smtClean="0"/>
              <a:t>Left figure shows the same d(K-,n)πΣ spectrum as shown before page. Then we select 5 MeV region in this spectrum. Left-down figure shows the d(K-nπ-)”X” missing mass and d(K-,nπ+)”X” missing mass plots of the 5 MeV region events. Up and left figures are the projection </a:t>
            </a:r>
            <a:r>
              <a:rPr kumimoji="1" lang="en-US" altLang="ja-JP" baseline="0" dirty="0" err="1" smtClean="0"/>
              <a:t>histogrum</a:t>
            </a:r>
            <a:r>
              <a:rPr kumimoji="1" lang="en-US" altLang="ja-JP" baseline="0" dirty="0" smtClean="0"/>
              <a:t> of this plots each axis. So We have detected 2 </a:t>
            </a:r>
            <a:r>
              <a:rPr kumimoji="1" lang="en-US" altLang="ja-JP" baseline="0" dirty="0" err="1" smtClean="0"/>
              <a:t>pions</a:t>
            </a:r>
            <a:r>
              <a:rPr kumimoji="1" lang="en-US" altLang="ja-JP" baseline="0" dirty="0" smtClean="0"/>
              <a:t> (π+ and π- ). In the d(K-,nπ-) missing mass, Σ+ mode appear as peak, and Σ- mode appear as BG distribution. The same thing can be said in d(K-,nπ+)”X” missing mass.  so,  we fit Σ+ peak and Σ- BG distribution in d(K-,nπ-) missing mass</a:t>
            </a:r>
          </a:p>
          <a:p>
            <a:r>
              <a:rPr kumimoji="1" lang="en-US" altLang="ja-JP" baseline="0" dirty="0" smtClean="0"/>
              <a:t>spectrum and Σ- peak and Σ+ distribution in d(K-,nπ+) simultaneously. Then we have done the same operation to all segment of d(K-,n)”X”</a:t>
            </a:r>
            <a:endParaRPr kumimoji="1" lang="ja-JP" altLang="en-US" dirty="0"/>
          </a:p>
        </p:txBody>
      </p:sp>
      <p:sp>
        <p:nvSpPr>
          <p:cNvPr id="4" name="スライド番号プレースホルダー 3"/>
          <p:cNvSpPr>
            <a:spLocks noGrp="1"/>
          </p:cNvSpPr>
          <p:nvPr>
            <p:ph type="sldNum" sz="quarter" idx="10"/>
          </p:nvPr>
        </p:nvSpPr>
        <p:spPr/>
        <p:txBody>
          <a:bodyPr/>
          <a:lstStyle/>
          <a:p>
            <a:fld id="{0A1DC252-0B01-42D5-A2EB-4A1D39EF2380}" type="slidenum">
              <a:rPr kumimoji="1" lang="ja-JP" altLang="en-US" smtClean="0"/>
              <a:t>16</a:t>
            </a:fld>
            <a:endParaRPr kumimoji="1" lang="ja-JP" altLang="en-US"/>
          </a:p>
        </p:txBody>
      </p:sp>
    </p:spTree>
    <p:extLst>
      <p:ext uri="{BB962C8B-B14F-4D97-AF65-F5344CB8AC3E}">
        <p14:creationId xmlns:p14="http://schemas.microsoft.com/office/powerpoint/2010/main" val="2929674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 result</a:t>
            </a:r>
            <a:r>
              <a:rPr kumimoji="1" lang="en-US" altLang="ja-JP" baseline="0" dirty="0" smtClean="0"/>
              <a:t> of the decomposition are shown in this figure with acceptance correction for each mode.</a:t>
            </a:r>
          </a:p>
          <a:p>
            <a:r>
              <a:rPr kumimoji="1" lang="en-US" altLang="ja-JP" baseline="0" dirty="0" smtClean="0"/>
              <a:t>The red dot is Σ+</a:t>
            </a:r>
            <a:r>
              <a:rPr kumimoji="1" lang="ja-JP" altLang="en-US" baseline="0" dirty="0" smtClean="0"/>
              <a:t> </a:t>
            </a:r>
            <a:r>
              <a:rPr kumimoji="1" lang="en-US" altLang="ja-JP" baseline="0" dirty="0" smtClean="0"/>
              <a:t>and</a:t>
            </a:r>
            <a:r>
              <a:rPr kumimoji="1" lang="ja-JP" altLang="en-US" baseline="0" dirty="0" smtClean="0"/>
              <a:t>　</a:t>
            </a:r>
            <a:r>
              <a:rPr kumimoji="1" lang="en-US" altLang="ja-JP" baseline="0" dirty="0" smtClean="0"/>
              <a:t>blue dot is Σ-</a:t>
            </a:r>
          </a:p>
          <a:p>
            <a:r>
              <a:rPr kumimoji="1" lang="en-US" altLang="ja-JP" baseline="0" dirty="0" smtClean="0"/>
              <a:t>The difference between two mode can be seen which is due to the interference term of I=0 and I=1.</a:t>
            </a:r>
            <a:endParaRPr kumimoji="1" lang="ja-JP" altLang="en-US" dirty="0"/>
          </a:p>
        </p:txBody>
      </p:sp>
      <p:sp>
        <p:nvSpPr>
          <p:cNvPr id="4" name="スライド番号プレースホルダー 3"/>
          <p:cNvSpPr>
            <a:spLocks noGrp="1"/>
          </p:cNvSpPr>
          <p:nvPr>
            <p:ph type="sldNum" sz="quarter" idx="10"/>
          </p:nvPr>
        </p:nvSpPr>
        <p:spPr/>
        <p:txBody>
          <a:bodyPr/>
          <a:lstStyle/>
          <a:p>
            <a:fld id="{0A1DC252-0B01-42D5-A2EB-4A1D39EF2380}" type="slidenum">
              <a:rPr kumimoji="1" lang="ja-JP" altLang="en-US" smtClean="0"/>
              <a:t>17</a:t>
            </a:fld>
            <a:endParaRPr kumimoji="1" lang="ja-JP" altLang="en-US"/>
          </a:p>
        </p:txBody>
      </p:sp>
    </p:spTree>
    <p:extLst>
      <p:ext uri="{BB962C8B-B14F-4D97-AF65-F5344CB8AC3E}">
        <p14:creationId xmlns:p14="http://schemas.microsoft.com/office/powerpoint/2010/main" val="3741343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We</a:t>
            </a:r>
            <a:r>
              <a:rPr kumimoji="1" lang="en-US" altLang="ja-JP" baseline="0" dirty="0" smtClean="0"/>
              <a:t> calculate the average of the 2 spectrum for the comparison with I=1 mode</a:t>
            </a:r>
          </a:p>
          <a:p>
            <a:r>
              <a:rPr kumimoji="1" lang="en-US" altLang="ja-JP" baseline="0" dirty="0" smtClean="0"/>
              <a:t>The interference term is expected to be canceled in this spectrum.</a:t>
            </a:r>
            <a:endParaRPr kumimoji="1" lang="ja-JP" altLang="en-US" dirty="0"/>
          </a:p>
        </p:txBody>
      </p:sp>
      <p:sp>
        <p:nvSpPr>
          <p:cNvPr id="4" name="スライド番号プレースホルダー 3"/>
          <p:cNvSpPr>
            <a:spLocks noGrp="1"/>
          </p:cNvSpPr>
          <p:nvPr>
            <p:ph type="sldNum" sz="quarter" idx="10"/>
          </p:nvPr>
        </p:nvSpPr>
        <p:spPr/>
        <p:txBody>
          <a:bodyPr/>
          <a:lstStyle/>
          <a:p>
            <a:fld id="{0A1DC252-0B01-42D5-A2EB-4A1D39EF2380}" type="slidenum">
              <a:rPr kumimoji="1" lang="ja-JP" altLang="en-US" smtClean="0"/>
              <a:t>18</a:t>
            </a:fld>
            <a:endParaRPr kumimoji="1" lang="ja-JP" altLang="en-US"/>
          </a:p>
        </p:txBody>
      </p:sp>
    </p:spTree>
    <p:extLst>
      <p:ext uri="{BB962C8B-B14F-4D97-AF65-F5344CB8AC3E}">
        <p14:creationId xmlns:p14="http://schemas.microsoft.com/office/powerpoint/2010/main" val="2627818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Next,</a:t>
            </a:r>
            <a:r>
              <a:rPr kumimoji="1" lang="en-US" altLang="ja-JP" baseline="0" dirty="0" smtClean="0"/>
              <a:t> We investigate d(K-,p) reaction for the comparison of I=0 analysis with I=1.</a:t>
            </a:r>
          </a:p>
          <a:p>
            <a:r>
              <a:rPr kumimoji="1" lang="en-US" altLang="ja-JP" baseline="0" dirty="0" smtClean="0"/>
              <a:t>First I talk about the identification of d(K-,p)Σ0π- reaction.</a:t>
            </a:r>
          </a:p>
          <a:p>
            <a:r>
              <a:rPr kumimoji="1" lang="en-US" altLang="ja-JP" baseline="0" dirty="0" smtClean="0"/>
              <a:t>Left figure shows the d(K-,pπ-) and d(K-,pπ-) plots with 2 pi- detected by CDS then Σ0 events are selected by red dot lines.</a:t>
            </a:r>
          </a:p>
          <a:p>
            <a:r>
              <a:rPr kumimoji="1" lang="en-US" altLang="ja-JP" baseline="0" dirty="0" smtClean="0"/>
              <a:t>Then, the right figure shows the d(K-pπ-π-)”X” missing mass. </a:t>
            </a:r>
            <a:r>
              <a:rPr kumimoji="1" lang="en-US" altLang="ja-JP" baseline="0" dirty="0" err="1" smtClean="0"/>
              <a:t>pγ</a:t>
            </a:r>
            <a:r>
              <a:rPr kumimoji="1" lang="en-US" altLang="ja-JP" baseline="0" dirty="0" smtClean="0"/>
              <a:t> events are selected by peach dot lines</a:t>
            </a:r>
            <a:endParaRPr kumimoji="1" lang="ja-JP" altLang="en-US" dirty="0"/>
          </a:p>
        </p:txBody>
      </p:sp>
      <p:sp>
        <p:nvSpPr>
          <p:cNvPr id="4" name="スライド番号プレースホルダー 3"/>
          <p:cNvSpPr>
            <a:spLocks noGrp="1"/>
          </p:cNvSpPr>
          <p:nvPr>
            <p:ph type="sldNum" sz="quarter" idx="10"/>
          </p:nvPr>
        </p:nvSpPr>
        <p:spPr/>
        <p:txBody>
          <a:bodyPr/>
          <a:lstStyle/>
          <a:p>
            <a:fld id="{0A1DC252-0B01-42D5-A2EB-4A1D39EF2380}" type="slidenum">
              <a:rPr kumimoji="1" lang="ja-JP" altLang="en-US" smtClean="0"/>
              <a:t>19</a:t>
            </a:fld>
            <a:endParaRPr kumimoji="1" lang="ja-JP" altLang="en-US"/>
          </a:p>
        </p:txBody>
      </p:sp>
    </p:spTree>
    <p:extLst>
      <p:ext uri="{BB962C8B-B14F-4D97-AF65-F5344CB8AC3E}">
        <p14:creationId xmlns:p14="http://schemas.microsoft.com/office/powerpoint/2010/main" val="637563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This is the </a:t>
            </a:r>
            <a:r>
              <a:rPr kumimoji="1" lang="en-US" altLang="ja-JP" sz="1200" kern="1200" dirty="0" smtClean="0">
                <a:solidFill>
                  <a:schemeClr val="tx1"/>
                </a:solidFill>
                <a:effectLst/>
                <a:latin typeface="+mn-lt"/>
                <a:ea typeface="+mn-ea"/>
                <a:cs typeface="+mn-cs"/>
              </a:rPr>
              <a:t>collaborations of J-PARC E31 experiments</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86B9460-0D46-43D1-ABA5-1D70FDBD3F64}" type="slidenum">
              <a:rPr kumimoji="1" lang="ja-JP" altLang="en-US" smtClean="0"/>
              <a:t>2</a:t>
            </a:fld>
            <a:endParaRPr kumimoji="1" lang="ja-JP" altLang="en-US"/>
          </a:p>
        </p:txBody>
      </p:sp>
    </p:spTree>
    <p:extLst>
      <p:ext uri="{BB962C8B-B14F-4D97-AF65-F5344CB8AC3E}">
        <p14:creationId xmlns:p14="http://schemas.microsoft.com/office/powerpoint/2010/main" val="2800455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is the d(K-,pπ)Σ0π- spectrum</a:t>
            </a:r>
          </a:p>
          <a:p>
            <a:r>
              <a:rPr kumimoji="1" lang="en-US" altLang="ja-JP" dirty="0" smtClean="0"/>
              <a:t>The events</a:t>
            </a:r>
            <a:r>
              <a:rPr kumimoji="1" lang="en-US" altLang="ja-JP" baseline="0" dirty="0" smtClean="0"/>
              <a:t> below the threshold seems to be suppressed </a:t>
            </a:r>
            <a:r>
              <a:rPr kumimoji="1" lang="en-US" altLang="ja-JP" baseline="0" dirty="0" err="1" smtClean="0"/>
              <a:t>reratively</a:t>
            </a:r>
            <a:r>
              <a:rPr kumimoji="1" lang="en-US" altLang="ja-JP" baseline="0"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0A1DC252-0B01-42D5-A2EB-4A1D39EF2380}" type="slidenum">
              <a:rPr kumimoji="1" lang="ja-JP" altLang="en-US" smtClean="0"/>
              <a:t>20</a:t>
            </a:fld>
            <a:endParaRPr kumimoji="1" lang="ja-JP" altLang="en-US"/>
          </a:p>
        </p:txBody>
      </p:sp>
    </p:spTree>
    <p:extLst>
      <p:ext uri="{BB962C8B-B14F-4D97-AF65-F5344CB8AC3E}">
        <p14:creationId xmlns:p14="http://schemas.microsoft.com/office/powerpoint/2010/main" val="18031867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Now I compare the d(K-,p)Σ0π- I=1</a:t>
            </a:r>
            <a:r>
              <a:rPr kumimoji="1" lang="en-US" altLang="ja-JP" baseline="0" dirty="0" smtClean="0"/>
              <a:t> and the average of d(K-,n)Σ+π- and Σ-π+ . To match the amplitude of I=1, d(K-,p)Σ0π- is halved.</a:t>
            </a:r>
          </a:p>
          <a:p>
            <a:r>
              <a:rPr kumimoji="1" lang="en-US" altLang="ja-JP" baseline="0" dirty="0" smtClean="0"/>
              <a:t>The Suppression of I=1 can be seen clearly. Assuming the similarity of d(K-,n) and d(K-,p) the amplitude of I=1 in the d(K-,n) reaction is expected to be suppressed. The measurement of I=0 is waited for the confirmation of it.</a:t>
            </a:r>
            <a:endParaRPr kumimoji="1" lang="ja-JP" altLang="en-US" dirty="0"/>
          </a:p>
        </p:txBody>
      </p:sp>
      <p:sp>
        <p:nvSpPr>
          <p:cNvPr id="4" name="スライド番号プレースホルダー 3"/>
          <p:cNvSpPr>
            <a:spLocks noGrp="1"/>
          </p:cNvSpPr>
          <p:nvPr>
            <p:ph type="sldNum" sz="quarter" idx="10"/>
          </p:nvPr>
        </p:nvSpPr>
        <p:spPr/>
        <p:txBody>
          <a:bodyPr/>
          <a:lstStyle/>
          <a:p>
            <a:fld id="{0A1DC252-0B01-42D5-A2EB-4A1D39EF2380}" type="slidenum">
              <a:rPr kumimoji="1" lang="ja-JP" altLang="en-US" smtClean="0"/>
              <a:t>21</a:t>
            </a:fld>
            <a:endParaRPr kumimoji="1" lang="ja-JP" altLang="en-US"/>
          </a:p>
        </p:txBody>
      </p:sp>
    </p:spTree>
    <p:extLst>
      <p:ext uri="{BB962C8B-B14F-4D97-AF65-F5344CB8AC3E}">
        <p14:creationId xmlns:p14="http://schemas.microsoft.com/office/powerpoint/2010/main" val="305454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I will present the d(K-,n)Σ0π0 analysis status. This mode is more difficult to measure than charged mode due to “non-charged”.</a:t>
            </a:r>
          </a:p>
          <a:p>
            <a:r>
              <a:rPr kumimoji="1" lang="en-US" altLang="ja-JP" baseline="0" dirty="0" smtClean="0"/>
              <a:t>Λ(1405) is recoiled backward, so the decay proton emitted backward is detected by backward detectors. The Identification of this mode is done by the reconstruction of the Λ. Then Λπ0γ event are separated from Λπ0 and Λ(ππ) by d(K-, </a:t>
            </a:r>
            <a:r>
              <a:rPr kumimoji="1" lang="en-US" altLang="ja-JP" baseline="0" dirty="0" err="1" smtClean="0"/>
              <a:t>nΛ</a:t>
            </a:r>
            <a:r>
              <a:rPr kumimoji="1" lang="en-US" altLang="ja-JP" baseline="0" dirty="0" smtClean="0"/>
              <a:t>)”X” missing mass </a:t>
            </a:r>
            <a:endParaRPr kumimoji="1" lang="ja-JP" altLang="en-US" dirty="0"/>
          </a:p>
        </p:txBody>
      </p:sp>
      <p:sp>
        <p:nvSpPr>
          <p:cNvPr id="4" name="スライド番号プレースホルダー 3"/>
          <p:cNvSpPr>
            <a:spLocks noGrp="1"/>
          </p:cNvSpPr>
          <p:nvPr>
            <p:ph type="sldNum" sz="quarter" idx="10"/>
          </p:nvPr>
        </p:nvSpPr>
        <p:spPr/>
        <p:txBody>
          <a:bodyPr/>
          <a:lstStyle/>
          <a:p>
            <a:fld id="{0A1DC252-0B01-42D5-A2EB-4A1D39EF2380}" type="slidenum">
              <a:rPr kumimoji="1" lang="ja-JP" altLang="en-US" smtClean="0"/>
              <a:t>22</a:t>
            </a:fld>
            <a:endParaRPr kumimoji="1" lang="ja-JP" altLang="en-US"/>
          </a:p>
        </p:txBody>
      </p:sp>
    </p:spTree>
    <p:extLst>
      <p:ext uri="{BB962C8B-B14F-4D97-AF65-F5344CB8AC3E}">
        <p14:creationId xmlns:p14="http://schemas.microsoft.com/office/powerpoint/2010/main" val="21315219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Here we show the backward lambda reconstruction. Figure shows the invariant</a:t>
            </a:r>
            <a:r>
              <a:rPr kumimoji="1" lang="en-US" altLang="ja-JP" baseline="0" dirty="0" smtClean="0"/>
              <a:t> mass of backward proton and decay charged pion- detected by CDS. The reconstruction seems to be </a:t>
            </a:r>
            <a:r>
              <a:rPr kumimoji="1" lang="en-US" altLang="ja-JP" baseline="0" dirty="0" err="1" smtClean="0"/>
              <a:t>succeedded</a:t>
            </a:r>
            <a:r>
              <a:rPr kumimoji="1" lang="en-US" altLang="ja-JP" baseline="0" dirty="0" smtClean="0"/>
              <a:t>.</a:t>
            </a:r>
          </a:p>
          <a:p>
            <a:r>
              <a:rPr kumimoji="1" lang="en-US" altLang="ja-JP"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0A1DC252-0B01-42D5-A2EB-4A1D39EF2380}" type="slidenum">
              <a:rPr kumimoji="1" lang="ja-JP" altLang="en-US" smtClean="0"/>
              <a:t>23</a:t>
            </a:fld>
            <a:endParaRPr kumimoji="1" lang="ja-JP" altLang="en-US"/>
          </a:p>
        </p:txBody>
      </p:sp>
    </p:spTree>
    <p:extLst>
      <p:ext uri="{BB962C8B-B14F-4D97-AF65-F5344CB8AC3E}">
        <p14:creationId xmlns:p14="http://schemas.microsoft.com/office/powerpoint/2010/main" val="29922302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Then π0γΛ is separated</a:t>
            </a:r>
            <a:r>
              <a:rPr kumimoji="1" lang="en-US" altLang="ja-JP" baseline="0" dirty="0" smtClean="0"/>
              <a:t> from π0Λ I=1 mode and (ππ)Λ </a:t>
            </a:r>
          </a:p>
          <a:p>
            <a:r>
              <a:rPr kumimoji="1" lang="en-US" altLang="ja-JP" baseline="0" dirty="0" smtClean="0"/>
              <a:t>The figure shows the d(K-,</a:t>
            </a:r>
            <a:r>
              <a:rPr kumimoji="1" lang="en-US" altLang="ja-JP" baseline="0" dirty="0" err="1" smtClean="0"/>
              <a:t>nΛ</a:t>
            </a:r>
            <a:r>
              <a:rPr kumimoji="1" lang="en-US" altLang="ja-JP" baseline="0" dirty="0" smtClean="0"/>
              <a:t>)”X” missing mass</a:t>
            </a:r>
          </a:p>
          <a:p>
            <a:r>
              <a:rPr kumimoji="1" lang="en-US" altLang="ja-JP" baseline="0" dirty="0" smtClean="0"/>
              <a:t>The events in the region of π0γ is confirmed. The events in the region of π0(I=1) is suppressed which is consistent with the d(K-,p)Σ0π- reaction analysis. Analysis of this data and the measurement of this mode is ongoing for the d(K-,n)Σ0π0 spectrum</a:t>
            </a:r>
            <a:endParaRPr kumimoji="1" lang="ja-JP" altLang="en-US" dirty="0"/>
          </a:p>
        </p:txBody>
      </p:sp>
      <p:sp>
        <p:nvSpPr>
          <p:cNvPr id="4" name="スライド番号プレースホルダー 3"/>
          <p:cNvSpPr>
            <a:spLocks noGrp="1"/>
          </p:cNvSpPr>
          <p:nvPr>
            <p:ph type="sldNum" sz="quarter" idx="10"/>
          </p:nvPr>
        </p:nvSpPr>
        <p:spPr/>
        <p:txBody>
          <a:bodyPr/>
          <a:lstStyle/>
          <a:p>
            <a:fld id="{0A1DC252-0B01-42D5-A2EB-4A1D39EF2380}" type="slidenum">
              <a:rPr kumimoji="1" lang="ja-JP" altLang="en-US" smtClean="0"/>
              <a:t>24</a:t>
            </a:fld>
            <a:endParaRPr kumimoji="1" lang="ja-JP" altLang="en-US"/>
          </a:p>
        </p:txBody>
      </p:sp>
    </p:spTree>
    <p:extLst>
      <p:ext uri="{BB962C8B-B14F-4D97-AF65-F5344CB8AC3E}">
        <p14:creationId xmlns:p14="http://schemas.microsoft.com/office/powerpoint/2010/main" val="1526768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a:t>
            </a:r>
            <a:r>
              <a:rPr kumimoji="1" lang="en-US" altLang="ja-JP" baseline="0" dirty="0" smtClean="0"/>
              <a:t> contents of my talk are as follows. First I will talk about the motivation of our experiment and the overview of the J-PARC E31 experiment. Then I will talk about the analysis of d(K-,n)Σπ</a:t>
            </a:r>
            <a:r>
              <a:rPr kumimoji="1" lang="ja-JP" altLang="en-US" baseline="0" dirty="0" smtClean="0"/>
              <a:t> </a:t>
            </a:r>
            <a:r>
              <a:rPr kumimoji="1" lang="en-US" altLang="ja-JP" baseline="0" dirty="0" smtClean="0"/>
              <a:t>spectrum.</a:t>
            </a:r>
          </a:p>
        </p:txBody>
      </p:sp>
      <p:sp>
        <p:nvSpPr>
          <p:cNvPr id="4" name="スライド番号プレースホルダー 3"/>
          <p:cNvSpPr>
            <a:spLocks noGrp="1"/>
          </p:cNvSpPr>
          <p:nvPr>
            <p:ph type="sldNum" sz="quarter" idx="10"/>
          </p:nvPr>
        </p:nvSpPr>
        <p:spPr/>
        <p:txBody>
          <a:bodyPr/>
          <a:lstStyle/>
          <a:p>
            <a:fld id="{0A1DC252-0B01-42D5-A2EB-4A1D39EF2380}" type="slidenum">
              <a:rPr kumimoji="1" lang="ja-JP" altLang="en-US" smtClean="0"/>
              <a:t>3</a:t>
            </a:fld>
            <a:endParaRPr kumimoji="1" lang="ja-JP" altLang="en-US"/>
          </a:p>
        </p:txBody>
      </p:sp>
    </p:spTree>
    <p:extLst>
      <p:ext uri="{BB962C8B-B14F-4D97-AF65-F5344CB8AC3E}">
        <p14:creationId xmlns:p14="http://schemas.microsoft.com/office/powerpoint/2010/main" val="3492642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Λ(1405) have the lightest mass in negative parity baryons. The mass cannot be explained by the simple quark model, so</a:t>
            </a:r>
            <a:r>
              <a:rPr kumimoji="1" lang="en-US" altLang="ja-JP" baseline="0" dirty="0" smtClean="0"/>
              <a:t> there are longstanding argument about the structure. In this situation, chiral unitary model claim 2 pole structure with </a:t>
            </a:r>
            <a:r>
              <a:rPr kumimoji="1" lang="en-US" altLang="ja-JP" baseline="0" dirty="0" err="1" smtClean="0"/>
              <a:t>KbarN</a:t>
            </a:r>
            <a:r>
              <a:rPr kumimoji="1" lang="en-US" altLang="ja-JP" baseline="0" dirty="0" smtClean="0"/>
              <a:t> and πΣ resonance states.</a:t>
            </a:r>
            <a:endParaRPr kumimoji="1" lang="ja-JP" altLang="en-US" dirty="0"/>
          </a:p>
        </p:txBody>
      </p:sp>
      <p:sp>
        <p:nvSpPr>
          <p:cNvPr id="4" name="スライド番号プレースホルダー 3"/>
          <p:cNvSpPr>
            <a:spLocks noGrp="1"/>
          </p:cNvSpPr>
          <p:nvPr>
            <p:ph type="sldNum" sz="quarter" idx="10"/>
          </p:nvPr>
        </p:nvSpPr>
        <p:spPr/>
        <p:txBody>
          <a:bodyPr/>
          <a:lstStyle/>
          <a:p>
            <a:fld id="{0A1DC252-0B01-42D5-A2EB-4A1D39EF2380}" type="slidenum">
              <a:rPr kumimoji="1" lang="ja-JP" altLang="en-US" smtClean="0"/>
              <a:t>4</a:t>
            </a:fld>
            <a:endParaRPr kumimoji="1" lang="ja-JP" altLang="en-US"/>
          </a:p>
        </p:txBody>
      </p:sp>
    </p:spTree>
    <p:extLst>
      <p:ext uri="{BB962C8B-B14F-4D97-AF65-F5344CB8AC3E}">
        <p14:creationId xmlns:p14="http://schemas.microsoft.com/office/powerpoint/2010/main" val="2206267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So, we investigate Λ(1405) spectrum</a:t>
            </a:r>
            <a:r>
              <a:rPr kumimoji="1" lang="en-US" altLang="ja-JP" baseline="0" dirty="0" smtClean="0"/>
              <a:t> shape in </a:t>
            </a:r>
            <a:r>
              <a:rPr kumimoji="1" lang="en-US" altLang="ja-JP" baseline="0" dirty="0" err="1" smtClean="0"/>
              <a:t>KbarN</a:t>
            </a:r>
            <a:r>
              <a:rPr kumimoji="1" lang="en-US" altLang="ja-JP" baseline="0" dirty="0" smtClean="0"/>
              <a:t> </a:t>
            </a:r>
            <a:r>
              <a:rPr kumimoji="1" lang="en-US" altLang="ja-JP" baseline="0" dirty="0" smtClean="0">
                <a:sym typeface="Wingdings" panose="05000000000000000000" pitchFamily="2" charset="2"/>
              </a:rPr>
              <a:t> πΣ scattering channel. Λ(1405) mass is smaller than the threshold of </a:t>
            </a:r>
            <a:r>
              <a:rPr kumimoji="1" lang="en-US" altLang="ja-JP" baseline="0" dirty="0" err="1" smtClean="0">
                <a:sym typeface="Wingdings" panose="05000000000000000000" pitchFamily="2" charset="2"/>
              </a:rPr>
              <a:t>KbarN</a:t>
            </a:r>
            <a:r>
              <a:rPr kumimoji="1" lang="en-US" altLang="ja-JP" baseline="0" dirty="0" smtClean="0">
                <a:sym typeface="Wingdings" panose="05000000000000000000" pitchFamily="2" charset="2"/>
              </a:rPr>
              <a:t>, so we use the reaction of d(K-,n) reaction. In this reaction Λ(1405) is directly generated from </a:t>
            </a:r>
            <a:r>
              <a:rPr kumimoji="1" lang="en-US" altLang="ja-JP" baseline="0" dirty="0" err="1" smtClean="0">
                <a:sym typeface="Wingdings" panose="05000000000000000000" pitchFamily="2" charset="2"/>
              </a:rPr>
              <a:t>KbarN</a:t>
            </a:r>
            <a:r>
              <a:rPr kumimoji="1" lang="en-US" altLang="ja-JP" baseline="0" dirty="0" smtClean="0">
                <a:sym typeface="Wingdings" panose="05000000000000000000" pitchFamily="2" charset="2"/>
              </a:rPr>
              <a:t>. This reaction is expected to enhance the scattering distribution depending on the chiral unitary model.</a:t>
            </a:r>
            <a:endParaRPr kumimoji="1" lang="ja-JP" altLang="en-US" dirty="0"/>
          </a:p>
        </p:txBody>
      </p:sp>
      <p:sp>
        <p:nvSpPr>
          <p:cNvPr id="4" name="スライド番号プレースホルダー 3"/>
          <p:cNvSpPr>
            <a:spLocks noGrp="1"/>
          </p:cNvSpPr>
          <p:nvPr>
            <p:ph type="sldNum" sz="quarter" idx="10"/>
          </p:nvPr>
        </p:nvSpPr>
        <p:spPr/>
        <p:txBody>
          <a:bodyPr/>
          <a:lstStyle/>
          <a:p>
            <a:fld id="{A885AF68-A1EE-4F66-9CFC-678FA64045A3}" type="slidenum">
              <a:rPr kumimoji="1" lang="ja-JP" altLang="en-US" smtClean="0"/>
              <a:t>5</a:t>
            </a:fld>
            <a:endParaRPr kumimoji="1" lang="ja-JP" altLang="en-US"/>
          </a:p>
        </p:txBody>
      </p:sp>
    </p:spTree>
    <p:extLst>
      <p:ext uri="{BB962C8B-B14F-4D97-AF65-F5344CB8AC3E}">
        <p14:creationId xmlns:p14="http://schemas.microsoft.com/office/powerpoint/2010/main" val="1078395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Next I will talk about the J-PARC E31 experiment. Λ(1405) is measured via in-flight d(K-,n) reaction. In</a:t>
                </a:r>
                <a:r>
                  <a:rPr kumimoji="1" lang="en-US" altLang="ja-JP" baseline="0" dirty="0" smtClean="0"/>
                  <a:t> this measurement, the Kaon is irradiated on the deuteron, and the Kaon knock out a neutron out of the deuteron in a forward angle. The Kaon is slow down to form K-p bound state. The </a:t>
                </a:r>
                <a14:m>
                  <m:oMath xmlns:m="http://schemas.openxmlformats.org/officeDocument/2006/math">
                    <m:sSup>
                      <m:sSupPr>
                        <m:ctrlPr>
                          <a:rPr lang="ja-JP" altLang="ja-JP" sz="1200" i="1" smtClean="0">
                            <a:latin typeface="Cambria Math" panose="02040503050406030204" pitchFamily="18" charset="0"/>
                          </a:rPr>
                        </m:ctrlPr>
                      </m:sSupPr>
                      <m:e>
                        <m:r>
                          <m:rPr>
                            <m:sty m:val="p"/>
                          </m:rPr>
                          <a:rPr lang="en-US" altLang="ja-JP" sz="1200">
                            <a:latin typeface="Cambria Math"/>
                          </a:rPr>
                          <m:t>π</m:t>
                        </m:r>
                      </m:e>
                      <m:sup>
                        <m:r>
                          <a:rPr lang="en-US" altLang="ja-JP" sz="1200">
                            <a:latin typeface="Cambria Math"/>
                            <a:ea typeface="Cambria Math"/>
                          </a:rPr>
                          <m:t>±</m:t>
                        </m:r>
                      </m:sup>
                    </m:sSup>
                    <m:sSup>
                      <m:sSupPr>
                        <m:ctrlPr>
                          <a:rPr lang="ja-JP" altLang="ja-JP" sz="1200" i="1">
                            <a:latin typeface="Cambria Math" panose="02040503050406030204" pitchFamily="18" charset="0"/>
                          </a:rPr>
                        </m:ctrlPr>
                      </m:sSupPr>
                      <m:e>
                        <m:r>
                          <m:rPr>
                            <m:sty m:val="p"/>
                          </m:rPr>
                          <a:rPr lang="en-US" altLang="ja-JP" sz="1200">
                            <a:latin typeface="Cambria Math"/>
                          </a:rPr>
                          <m:t>Σ</m:t>
                        </m:r>
                      </m:e>
                      <m:sup>
                        <m:r>
                          <a:rPr lang="en-US" altLang="ja-JP" sz="1200" i="1">
                            <a:latin typeface="Cambria Math"/>
                            <a:ea typeface="Cambria Math"/>
                          </a:rPr>
                          <m:t>∓</m:t>
                        </m:r>
                      </m:sup>
                    </m:sSup>
                  </m:oMath>
                </a14:m>
                <a:r>
                  <a:rPr lang="en-US" altLang="ja-JP" sz="1200" i="1" dirty="0">
                    <a:latin typeface="Cambria Math" panose="02040503050406030204" pitchFamily="18" charset="0"/>
                    <a:ea typeface="Cambria Math"/>
                  </a:rPr>
                  <a:t> </a:t>
                </a:r>
                <a:r>
                  <a:rPr lang="en-US" altLang="ja-JP" sz="1200" dirty="0" smtClean="0">
                    <a:ea typeface="Cambria Math"/>
                  </a:rPr>
                  <a:t>have </a:t>
                </a:r>
                <a:r>
                  <a:rPr lang="en-US" altLang="ja-JP" sz="1200" dirty="0">
                    <a:ea typeface="Cambria Math"/>
                  </a:rPr>
                  <a:t>I =0 and I =</a:t>
                </a:r>
                <a:r>
                  <a:rPr lang="en-US" altLang="ja-JP" sz="1200" dirty="0" smtClean="0">
                    <a:ea typeface="Cambria Math"/>
                  </a:rPr>
                  <a:t>1 </a:t>
                </a:r>
                <a:r>
                  <a:rPr lang="en-US" altLang="ja-JP" sz="1200" dirty="0" smtClean="0">
                    <a:ea typeface="Cambria Math"/>
                  </a:rPr>
                  <a:t>amplitude. The </a:t>
                </a:r>
                <a14:m>
                  <m:oMath xmlns:m="http://schemas.openxmlformats.org/officeDocument/2006/math">
                    <m:sSup>
                      <m:sSupPr>
                        <m:ctrlPr>
                          <a:rPr lang="ja-JP" altLang="ja-JP" sz="1200" i="1" smtClean="0">
                            <a:latin typeface="Cambria Math" panose="02040503050406030204" pitchFamily="18" charset="0"/>
                          </a:rPr>
                        </m:ctrlPr>
                      </m:sSupPr>
                      <m:e>
                        <m:r>
                          <m:rPr>
                            <m:sty m:val="p"/>
                          </m:rPr>
                          <a:rPr lang="en-US" altLang="ja-JP" sz="1200">
                            <a:latin typeface="Cambria Math"/>
                          </a:rPr>
                          <m:t>π</m:t>
                        </m:r>
                      </m:e>
                      <m:sup>
                        <m:r>
                          <a:rPr lang="en-US" altLang="ja-JP" sz="1200">
                            <a:latin typeface="Cambria Math" panose="02040503050406030204" pitchFamily="18" charset="0"/>
                          </a:rPr>
                          <m:t>0</m:t>
                        </m:r>
                      </m:sup>
                    </m:sSup>
                    <m:sSup>
                      <m:sSupPr>
                        <m:ctrlPr>
                          <a:rPr lang="ja-JP" altLang="ja-JP" sz="1200" i="1">
                            <a:latin typeface="Cambria Math" panose="02040503050406030204" pitchFamily="18" charset="0"/>
                          </a:rPr>
                        </m:ctrlPr>
                      </m:sSupPr>
                      <m:e>
                        <m:r>
                          <m:rPr>
                            <m:sty m:val="p"/>
                          </m:rPr>
                          <a:rPr lang="en-US" altLang="ja-JP" sz="1200">
                            <a:latin typeface="Cambria Math"/>
                          </a:rPr>
                          <m:t>Σ</m:t>
                        </m:r>
                      </m:e>
                      <m:sup>
                        <m:r>
                          <a:rPr lang="en-US" altLang="ja-JP" sz="1200" i="1">
                            <a:latin typeface="Cambria Math" panose="02040503050406030204" pitchFamily="18" charset="0"/>
                          </a:rPr>
                          <m:t>0</m:t>
                        </m:r>
                      </m:sup>
                    </m:sSup>
                  </m:oMath>
                </a14:m>
                <a:r>
                  <a:rPr lang="en-US" altLang="ja-JP" sz="1200" dirty="0"/>
                  <a:t> is I =0 </a:t>
                </a:r>
                <a:r>
                  <a:rPr lang="en-US" altLang="ja-JP" sz="1200" dirty="0" smtClean="0"/>
                  <a:t>purely. </a:t>
                </a:r>
                <a:r>
                  <a:rPr kumimoji="1" lang="en-US" altLang="ja-JP" baseline="0" dirty="0" smtClean="0"/>
                  <a:t>we will measure all the decay mode to decompose isospin amplitude. </a:t>
                </a:r>
                <a:endParaRPr lang="en-US" altLang="ja-JP" sz="1200" dirty="0" smtClean="0"/>
              </a:p>
              <a:p>
                <a:endParaRPr kumimoji="1" lang="ja-JP" altLang="en-US" dirty="0"/>
              </a:p>
            </p:txBody>
          </p:sp>
        </mc:Choice>
        <mc:Fallback>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Next I will talk about the J-PARC E31 experiment. Λ(1405) is measured via in-flight d(K-,n) reaction. In</a:t>
                </a:r>
                <a:r>
                  <a:rPr kumimoji="1" lang="en-US" altLang="ja-JP" baseline="0" dirty="0" smtClean="0"/>
                  <a:t> this measurement, the Kaon is irradiated on the deuteron, and the Kaon knock out a neutron out of the deuteron in a forward angle. The Kaon is slow down to form K-p bound state. The </a:t>
                </a:r>
                <a:r>
                  <a:rPr lang="en-US" altLang="ja-JP" sz="1200" i="0">
                    <a:latin typeface="Cambria Math"/>
                  </a:rPr>
                  <a:t>π</a:t>
                </a:r>
                <a:r>
                  <a:rPr lang="ja-JP" altLang="ja-JP" sz="1200" i="0" smtClean="0">
                    <a:latin typeface="Cambria Math" panose="02040503050406030204" pitchFamily="18" charset="0"/>
                  </a:rPr>
                  <a:t>^</a:t>
                </a:r>
                <a:r>
                  <a:rPr lang="en-US" altLang="ja-JP" sz="1200" i="0">
                    <a:latin typeface="Cambria Math"/>
                    <a:ea typeface="Cambria Math"/>
                  </a:rPr>
                  <a:t>±</a:t>
                </a:r>
                <a:r>
                  <a:rPr lang="ja-JP" altLang="ja-JP" sz="1200" i="0">
                    <a:latin typeface="Cambria Math" panose="02040503050406030204" pitchFamily="18" charset="0"/>
                    <a:ea typeface="Cambria Math"/>
                  </a:rPr>
                  <a:t> </a:t>
                </a:r>
                <a:r>
                  <a:rPr lang="en-US" altLang="ja-JP" sz="1200" i="0">
                    <a:latin typeface="Cambria Math"/>
                  </a:rPr>
                  <a:t>Σ</a:t>
                </a:r>
                <a:r>
                  <a:rPr lang="ja-JP" altLang="ja-JP" sz="1200" i="0">
                    <a:latin typeface="Cambria Math" panose="02040503050406030204" pitchFamily="18" charset="0"/>
                  </a:rPr>
                  <a:t>^</a:t>
                </a:r>
                <a:r>
                  <a:rPr lang="en-US" altLang="ja-JP" sz="1200" i="0">
                    <a:latin typeface="Cambria Math"/>
                    <a:ea typeface="Cambria Math"/>
                  </a:rPr>
                  <a:t>∓</a:t>
                </a:r>
                <a:r>
                  <a:rPr lang="en-US" altLang="ja-JP" sz="1200" i="1" dirty="0">
                    <a:latin typeface="Cambria Math" panose="02040503050406030204" pitchFamily="18" charset="0"/>
                    <a:ea typeface="Cambria Math"/>
                  </a:rPr>
                  <a:t> </a:t>
                </a:r>
                <a:r>
                  <a:rPr lang="en-US" altLang="ja-JP" sz="1200" dirty="0" smtClean="0">
                    <a:ea typeface="Cambria Math"/>
                  </a:rPr>
                  <a:t>have </a:t>
                </a:r>
                <a:r>
                  <a:rPr lang="en-US" altLang="ja-JP" sz="1200" dirty="0">
                    <a:ea typeface="Cambria Math"/>
                  </a:rPr>
                  <a:t>I =0 and I =</a:t>
                </a:r>
                <a:r>
                  <a:rPr lang="en-US" altLang="ja-JP" sz="1200" dirty="0" smtClean="0">
                    <a:ea typeface="Cambria Math"/>
                  </a:rPr>
                  <a:t>1 </a:t>
                </a:r>
                <a:r>
                  <a:rPr lang="en-US" altLang="ja-JP" sz="1200" dirty="0" smtClean="0">
                    <a:ea typeface="Cambria Math"/>
                  </a:rPr>
                  <a:t>amplitude. The </a:t>
                </a:r>
                <a:r>
                  <a:rPr lang="en-US" altLang="ja-JP" sz="1200" i="0">
                    <a:latin typeface="Cambria Math"/>
                  </a:rPr>
                  <a:t>π</a:t>
                </a:r>
                <a:r>
                  <a:rPr lang="ja-JP" altLang="ja-JP" sz="1200" i="0" smtClean="0">
                    <a:latin typeface="Cambria Math" panose="02040503050406030204" pitchFamily="18" charset="0"/>
                  </a:rPr>
                  <a:t>^</a:t>
                </a:r>
                <a:r>
                  <a:rPr lang="en-US" altLang="ja-JP" sz="1200" i="0">
                    <a:latin typeface="Cambria Math" panose="02040503050406030204" pitchFamily="18" charset="0"/>
                  </a:rPr>
                  <a:t>0</a:t>
                </a:r>
                <a:r>
                  <a:rPr lang="ja-JP" altLang="ja-JP" sz="1200" i="0">
                    <a:latin typeface="Cambria Math" panose="02040503050406030204" pitchFamily="18" charset="0"/>
                  </a:rPr>
                  <a:t> </a:t>
                </a:r>
                <a:r>
                  <a:rPr lang="en-US" altLang="ja-JP" sz="1200" i="0">
                    <a:latin typeface="Cambria Math"/>
                  </a:rPr>
                  <a:t>Σ</a:t>
                </a:r>
                <a:r>
                  <a:rPr lang="ja-JP" altLang="ja-JP" sz="1200" i="0">
                    <a:latin typeface="Cambria Math" panose="02040503050406030204" pitchFamily="18" charset="0"/>
                  </a:rPr>
                  <a:t>^</a:t>
                </a:r>
                <a:r>
                  <a:rPr lang="en-US" altLang="ja-JP" sz="1200" i="0">
                    <a:latin typeface="Cambria Math" panose="02040503050406030204" pitchFamily="18" charset="0"/>
                  </a:rPr>
                  <a:t>0</a:t>
                </a:r>
                <a:r>
                  <a:rPr lang="en-US" altLang="ja-JP" sz="1200" dirty="0"/>
                  <a:t> is I =0 </a:t>
                </a:r>
                <a:r>
                  <a:rPr lang="en-US" altLang="ja-JP" sz="1200" dirty="0" smtClean="0"/>
                  <a:t>purely. </a:t>
                </a:r>
                <a:r>
                  <a:rPr kumimoji="1" lang="en-US" altLang="ja-JP" baseline="0" dirty="0" smtClean="0"/>
                  <a:t>we will measure all the decay mode to decompose isospin amplitude. </a:t>
                </a:r>
                <a:endParaRPr lang="en-US" altLang="ja-JP" sz="1200" dirty="0" smtClean="0"/>
              </a:p>
              <a:p>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0A1DC252-0B01-42D5-A2EB-4A1D39EF2380}" type="slidenum">
              <a:rPr kumimoji="1" lang="ja-JP" altLang="en-US" smtClean="0"/>
              <a:t>6</a:t>
            </a:fld>
            <a:endParaRPr kumimoji="1" lang="ja-JP" altLang="en-US"/>
          </a:p>
        </p:txBody>
      </p:sp>
    </p:spTree>
    <p:extLst>
      <p:ext uri="{BB962C8B-B14F-4D97-AF65-F5344CB8AC3E}">
        <p14:creationId xmlns:p14="http://schemas.microsoft.com/office/powerpoint/2010/main" val="15023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Next we show the J-PARC E31 experiment set up. This</a:t>
            </a:r>
            <a:r>
              <a:rPr kumimoji="1" lang="en-US" altLang="ja-JP" baseline="0" dirty="0" smtClean="0"/>
              <a:t> is the schematic view of the experiment set up @J-PARC HD K1.8BR</a:t>
            </a:r>
          </a:p>
          <a:p>
            <a:r>
              <a:rPr kumimoji="1" lang="en-US" altLang="ja-JP" baseline="0" dirty="0" smtClean="0"/>
              <a:t>We measure the formation by missing mass of d(K-,n) and d(K-,p). The scattered neutron and proton is detected by counters about 15m away from the target. The liquid deuteron target is surrounded by the cylindrical detector system(CDS).  The decay </a:t>
            </a:r>
            <a:r>
              <a:rPr kumimoji="1" lang="en-US" altLang="ja-JP" baseline="0" dirty="0" err="1" smtClean="0"/>
              <a:t>chagred</a:t>
            </a:r>
            <a:r>
              <a:rPr kumimoji="1" lang="en-US" altLang="ja-JP" baseline="0" dirty="0" smtClean="0"/>
              <a:t> particles are detected by CDS for the identification of the decay mode.</a:t>
            </a:r>
            <a:endParaRPr kumimoji="1" lang="ja-JP" altLang="en-US" dirty="0"/>
          </a:p>
        </p:txBody>
      </p:sp>
      <p:sp>
        <p:nvSpPr>
          <p:cNvPr id="4" name="スライド番号プレースホルダー 3"/>
          <p:cNvSpPr>
            <a:spLocks noGrp="1"/>
          </p:cNvSpPr>
          <p:nvPr>
            <p:ph type="sldNum" sz="quarter" idx="10"/>
          </p:nvPr>
        </p:nvSpPr>
        <p:spPr/>
        <p:txBody>
          <a:bodyPr/>
          <a:lstStyle/>
          <a:p>
            <a:fld id="{0A1DC252-0B01-42D5-A2EB-4A1D39EF2380}" type="slidenum">
              <a:rPr kumimoji="1" lang="ja-JP" altLang="en-US" smtClean="0"/>
              <a:t>7</a:t>
            </a:fld>
            <a:endParaRPr kumimoji="1" lang="ja-JP" altLang="en-US"/>
          </a:p>
        </p:txBody>
      </p:sp>
    </p:spTree>
    <p:extLst>
      <p:ext uri="{BB962C8B-B14F-4D97-AF65-F5344CB8AC3E}">
        <p14:creationId xmlns:p14="http://schemas.microsoft.com/office/powerpoint/2010/main" val="3976721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This is the picture of the J-PARC K1.8BR spectrometer. This</a:t>
            </a:r>
            <a:r>
              <a:rPr kumimoji="1" lang="en-US" altLang="ja-JP" sz="1200" kern="1200" baseline="0" dirty="0" smtClean="0">
                <a:solidFill>
                  <a:schemeClr val="tx1"/>
                </a:solidFill>
                <a:effectLst/>
                <a:latin typeface="+mn-lt"/>
                <a:ea typeface="+mn-ea"/>
                <a:cs typeface="+mn-cs"/>
              </a:rPr>
              <a:t> green one is the beam line spectrometer. This blue one is the cylindrical detector system(CDS). The liquid deuteron target is placed in the center of it. This black ones are the forward neutron counter and proton counter. This yellow one is the vending magnet for the forward scattered proton. We have successfully taken the E31 1</a:t>
            </a:r>
            <a:r>
              <a:rPr kumimoji="1" lang="en-US" altLang="ja-JP" sz="1200" kern="1200" baseline="30000" dirty="0" smtClean="0">
                <a:solidFill>
                  <a:schemeClr val="tx1"/>
                </a:solidFill>
                <a:effectLst/>
                <a:latin typeface="+mn-lt"/>
                <a:ea typeface="+mn-ea"/>
                <a:cs typeface="+mn-cs"/>
              </a:rPr>
              <a:t>st</a:t>
            </a:r>
            <a:r>
              <a:rPr kumimoji="1" lang="en-US" altLang="ja-JP" sz="1200" kern="1200" baseline="0" dirty="0" smtClean="0">
                <a:solidFill>
                  <a:schemeClr val="tx1"/>
                </a:solidFill>
                <a:effectLst/>
                <a:latin typeface="+mn-lt"/>
                <a:ea typeface="+mn-ea"/>
                <a:cs typeface="+mn-cs"/>
              </a:rPr>
              <a:t> physics run data last May and June. In this presentation, we talk about the preliminary result of this data analysis.</a:t>
            </a:r>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86B9460-0D46-43D1-ABA5-1D70FDBD3F64}" type="slidenum">
              <a:rPr kumimoji="1" lang="ja-JP" altLang="en-US" smtClean="0"/>
              <a:t>8</a:t>
            </a:fld>
            <a:endParaRPr kumimoji="1" lang="ja-JP" altLang="en-US"/>
          </a:p>
        </p:txBody>
      </p:sp>
    </p:spTree>
    <p:extLst>
      <p:ext uri="{BB962C8B-B14F-4D97-AF65-F5344CB8AC3E}">
        <p14:creationId xmlns:p14="http://schemas.microsoft.com/office/powerpoint/2010/main" val="648271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Before analysis result, we talk about the detector performance of E31 1</a:t>
            </a:r>
            <a:r>
              <a:rPr kumimoji="1" lang="en-US" altLang="ja-JP" baseline="30000" dirty="0" smtClean="0"/>
              <a:t>st</a:t>
            </a:r>
            <a:r>
              <a:rPr kumimoji="1" lang="en-US" altLang="ja-JP" dirty="0" smtClean="0"/>
              <a:t> physics run. We present the performance of NC. This figure is inverse</a:t>
            </a:r>
            <a:r>
              <a:rPr kumimoji="1" lang="en-US" altLang="ja-JP" baseline="0" dirty="0" smtClean="0"/>
              <a:t> beta of hit events @NC. γ events are separated clearly from neutron events. In neutron events, QF and charge exchange reaction peak can be seen clearly. A green dot line represents the accidental BG. The BG level is vey low. The signal to noise ratio @QF peak is about 100. The time resolution is about 150ps @γ</a:t>
            </a:r>
            <a:r>
              <a:rPr kumimoji="1" lang="ja-JP" altLang="en-US" baseline="0" dirty="0" smtClean="0"/>
              <a:t> </a:t>
            </a:r>
            <a:r>
              <a:rPr kumimoji="1" lang="en-US" altLang="ja-JP" baseline="0" dirty="0" smtClean="0"/>
              <a:t>peak, which corresponds to about 10MeV missing mass resolution.</a:t>
            </a:r>
            <a:endParaRPr kumimoji="1" lang="ja-JP" altLang="en-US" dirty="0"/>
          </a:p>
        </p:txBody>
      </p:sp>
      <p:sp>
        <p:nvSpPr>
          <p:cNvPr id="4" name="スライド番号プレースホルダー 3"/>
          <p:cNvSpPr>
            <a:spLocks noGrp="1"/>
          </p:cNvSpPr>
          <p:nvPr>
            <p:ph type="sldNum" sz="quarter" idx="10"/>
          </p:nvPr>
        </p:nvSpPr>
        <p:spPr/>
        <p:txBody>
          <a:bodyPr/>
          <a:lstStyle/>
          <a:p>
            <a:fld id="{0A1DC252-0B01-42D5-A2EB-4A1D39EF2380}" type="slidenum">
              <a:rPr kumimoji="1" lang="ja-JP" altLang="en-US" smtClean="0"/>
              <a:t>9</a:t>
            </a:fld>
            <a:endParaRPr kumimoji="1" lang="ja-JP" altLang="en-US"/>
          </a:p>
        </p:txBody>
      </p:sp>
    </p:spTree>
    <p:extLst>
      <p:ext uri="{BB962C8B-B14F-4D97-AF65-F5344CB8AC3E}">
        <p14:creationId xmlns:p14="http://schemas.microsoft.com/office/powerpoint/2010/main" val="1457119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052EA2FD-36E4-4A79-94D6-A9AEEC1B92E2}" type="datetime1">
              <a:rPr kumimoji="1" lang="ja-JP" altLang="en-US" smtClean="0"/>
              <a:t>2016/7/29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5A32BD-6642-4D4D-A78D-138FCE3FEFDC}" type="slidenum">
              <a:rPr kumimoji="1" lang="ja-JP" altLang="en-US" smtClean="0"/>
              <a:t>‹#›</a:t>
            </a:fld>
            <a:endParaRPr kumimoji="1" lang="ja-JP" altLang="en-US"/>
          </a:p>
        </p:txBody>
      </p:sp>
    </p:spTree>
    <p:extLst>
      <p:ext uri="{BB962C8B-B14F-4D97-AF65-F5344CB8AC3E}">
        <p14:creationId xmlns:p14="http://schemas.microsoft.com/office/powerpoint/2010/main" val="3827844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5848FE5-190B-4B3B-8CDE-25B2C852FD44}" type="datetime1">
              <a:rPr kumimoji="1" lang="ja-JP" altLang="en-US" smtClean="0"/>
              <a:t>2016/7/29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5A32BD-6642-4D4D-A78D-138FCE3FEFDC}" type="slidenum">
              <a:rPr kumimoji="1" lang="ja-JP" altLang="en-US" smtClean="0"/>
              <a:t>‹#›</a:t>
            </a:fld>
            <a:endParaRPr kumimoji="1" lang="ja-JP" altLang="en-US"/>
          </a:p>
        </p:txBody>
      </p:sp>
    </p:spTree>
    <p:extLst>
      <p:ext uri="{BB962C8B-B14F-4D97-AF65-F5344CB8AC3E}">
        <p14:creationId xmlns:p14="http://schemas.microsoft.com/office/powerpoint/2010/main" val="764408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4B42A11-C009-4B5F-95D1-F4F8F465602E}" type="datetime1">
              <a:rPr kumimoji="1" lang="ja-JP" altLang="en-US" smtClean="0"/>
              <a:t>2016/7/29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5A32BD-6642-4D4D-A78D-138FCE3FEFDC}" type="slidenum">
              <a:rPr kumimoji="1" lang="ja-JP" altLang="en-US" smtClean="0"/>
              <a:t>‹#›</a:t>
            </a:fld>
            <a:endParaRPr kumimoji="1" lang="ja-JP" altLang="en-US"/>
          </a:p>
        </p:txBody>
      </p:sp>
    </p:spTree>
    <p:extLst>
      <p:ext uri="{BB962C8B-B14F-4D97-AF65-F5344CB8AC3E}">
        <p14:creationId xmlns:p14="http://schemas.microsoft.com/office/powerpoint/2010/main" val="3273527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41FB4E7-BD1C-49E7-859E-4BC0F2F559FC}" type="datetime1">
              <a:rPr kumimoji="1" lang="ja-JP" altLang="en-US" smtClean="0"/>
              <a:t>2016/7/29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5A32BD-6642-4D4D-A78D-138FCE3FEFDC}" type="slidenum">
              <a:rPr kumimoji="1" lang="ja-JP" altLang="en-US" smtClean="0"/>
              <a:t>‹#›</a:t>
            </a:fld>
            <a:endParaRPr kumimoji="1" lang="ja-JP" altLang="en-US"/>
          </a:p>
        </p:txBody>
      </p:sp>
    </p:spTree>
    <p:extLst>
      <p:ext uri="{BB962C8B-B14F-4D97-AF65-F5344CB8AC3E}">
        <p14:creationId xmlns:p14="http://schemas.microsoft.com/office/powerpoint/2010/main" val="2021982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BFBA808-D076-4EA6-81FB-0621972509AD}" type="datetime1">
              <a:rPr kumimoji="1" lang="ja-JP" altLang="en-US" smtClean="0"/>
              <a:t>2016/7/29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5A32BD-6642-4D4D-A78D-138FCE3FEFDC}" type="slidenum">
              <a:rPr kumimoji="1" lang="ja-JP" altLang="en-US" smtClean="0"/>
              <a:t>‹#›</a:t>
            </a:fld>
            <a:endParaRPr kumimoji="1" lang="ja-JP" altLang="en-US"/>
          </a:p>
        </p:txBody>
      </p:sp>
    </p:spTree>
    <p:extLst>
      <p:ext uri="{BB962C8B-B14F-4D97-AF65-F5344CB8AC3E}">
        <p14:creationId xmlns:p14="http://schemas.microsoft.com/office/powerpoint/2010/main" val="611640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390EFC36-56B9-436C-ADEB-C6A5314ECF11}" type="datetime1">
              <a:rPr kumimoji="1" lang="ja-JP" altLang="en-US" smtClean="0"/>
              <a:t>2016/7/29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05A32BD-6642-4D4D-A78D-138FCE3FEFDC}" type="slidenum">
              <a:rPr kumimoji="1" lang="ja-JP" altLang="en-US" smtClean="0"/>
              <a:t>‹#›</a:t>
            </a:fld>
            <a:endParaRPr kumimoji="1" lang="ja-JP" altLang="en-US"/>
          </a:p>
        </p:txBody>
      </p:sp>
    </p:spTree>
    <p:extLst>
      <p:ext uri="{BB962C8B-B14F-4D97-AF65-F5344CB8AC3E}">
        <p14:creationId xmlns:p14="http://schemas.microsoft.com/office/powerpoint/2010/main" val="1323881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2E73CCA7-C7BF-4540-840A-23BAD8AB4170}" type="datetime1">
              <a:rPr kumimoji="1" lang="ja-JP" altLang="en-US" smtClean="0"/>
              <a:t>2016/7/29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05A32BD-6642-4D4D-A78D-138FCE3FEFDC}" type="slidenum">
              <a:rPr kumimoji="1" lang="ja-JP" altLang="en-US" smtClean="0"/>
              <a:t>‹#›</a:t>
            </a:fld>
            <a:endParaRPr kumimoji="1" lang="ja-JP" altLang="en-US"/>
          </a:p>
        </p:txBody>
      </p:sp>
    </p:spTree>
    <p:extLst>
      <p:ext uri="{BB962C8B-B14F-4D97-AF65-F5344CB8AC3E}">
        <p14:creationId xmlns:p14="http://schemas.microsoft.com/office/powerpoint/2010/main" val="743466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A27F1272-D943-43E0-84A9-FF2E3324D09B}" type="datetime1">
              <a:rPr kumimoji="1" lang="ja-JP" altLang="en-US" smtClean="0"/>
              <a:t>2016/7/29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05A32BD-6642-4D4D-A78D-138FCE3FEFDC}" type="slidenum">
              <a:rPr kumimoji="1" lang="ja-JP" altLang="en-US" smtClean="0"/>
              <a:t>‹#›</a:t>
            </a:fld>
            <a:endParaRPr kumimoji="1" lang="ja-JP" altLang="en-US"/>
          </a:p>
        </p:txBody>
      </p:sp>
    </p:spTree>
    <p:extLst>
      <p:ext uri="{BB962C8B-B14F-4D97-AF65-F5344CB8AC3E}">
        <p14:creationId xmlns:p14="http://schemas.microsoft.com/office/powerpoint/2010/main" val="1736187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6029FB-E3DF-4514-A472-D7B90CD56DA1}" type="datetime1">
              <a:rPr kumimoji="1" lang="ja-JP" altLang="en-US" smtClean="0"/>
              <a:t>2016/7/29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05A32BD-6642-4D4D-A78D-138FCE3FEFDC}" type="slidenum">
              <a:rPr kumimoji="1" lang="ja-JP" altLang="en-US" smtClean="0"/>
              <a:t>‹#›</a:t>
            </a:fld>
            <a:endParaRPr kumimoji="1" lang="ja-JP" altLang="en-US"/>
          </a:p>
        </p:txBody>
      </p:sp>
    </p:spTree>
    <p:extLst>
      <p:ext uri="{BB962C8B-B14F-4D97-AF65-F5344CB8AC3E}">
        <p14:creationId xmlns:p14="http://schemas.microsoft.com/office/powerpoint/2010/main" val="3374165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42CCBFD-9EF9-427F-AEEF-208BF9E7AD5D}" type="datetime1">
              <a:rPr kumimoji="1" lang="ja-JP" altLang="en-US" smtClean="0"/>
              <a:t>2016/7/29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05A32BD-6642-4D4D-A78D-138FCE3FEFDC}" type="slidenum">
              <a:rPr kumimoji="1" lang="ja-JP" altLang="en-US" smtClean="0"/>
              <a:t>‹#›</a:t>
            </a:fld>
            <a:endParaRPr kumimoji="1" lang="ja-JP" altLang="en-US"/>
          </a:p>
        </p:txBody>
      </p:sp>
    </p:spTree>
    <p:extLst>
      <p:ext uri="{BB962C8B-B14F-4D97-AF65-F5344CB8AC3E}">
        <p14:creationId xmlns:p14="http://schemas.microsoft.com/office/powerpoint/2010/main" val="2369243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19C14D8-122A-496E-87DD-3265897DA6D7}" type="datetime1">
              <a:rPr kumimoji="1" lang="ja-JP" altLang="en-US" smtClean="0"/>
              <a:t>2016/7/29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05A32BD-6642-4D4D-A78D-138FCE3FEFDC}" type="slidenum">
              <a:rPr kumimoji="1" lang="ja-JP" altLang="en-US" smtClean="0"/>
              <a:t>‹#›</a:t>
            </a:fld>
            <a:endParaRPr kumimoji="1" lang="ja-JP" altLang="en-US"/>
          </a:p>
        </p:txBody>
      </p:sp>
    </p:spTree>
    <p:extLst>
      <p:ext uri="{BB962C8B-B14F-4D97-AF65-F5344CB8AC3E}">
        <p14:creationId xmlns:p14="http://schemas.microsoft.com/office/powerpoint/2010/main" val="3549312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B77B96-B8B8-4466-8A41-268DD2002DD5}" type="datetime1">
              <a:rPr kumimoji="1" lang="ja-JP" altLang="en-US" smtClean="0"/>
              <a:t>2016/7/29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A32BD-6642-4D4D-A78D-138FCE3FEFDC}" type="slidenum">
              <a:rPr kumimoji="1" lang="ja-JP" altLang="en-US" smtClean="0"/>
              <a:t>‹#›</a:t>
            </a:fld>
            <a:endParaRPr kumimoji="1" lang="ja-JP" altLang="en-US"/>
          </a:p>
        </p:txBody>
      </p:sp>
    </p:spTree>
    <p:extLst>
      <p:ext uri="{BB962C8B-B14F-4D97-AF65-F5344CB8AC3E}">
        <p14:creationId xmlns:p14="http://schemas.microsoft.com/office/powerpoint/2010/main" val="18591868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10.png"/><Relationship Id="rId7"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2.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0.png"/><Relationship Id="rId7" Type="http://schemas.openxmlformats.org/officeDocument/2006/relationships/image" Target="../media/image42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50.png"/><Relationship Id="rId5" Type="http://schemas.openxmlformats.org/officeDocument/2006/relationships/image" Target="../media/image441.png"/><Relationship Id="rId4" Type="http://schemas.openxmlformats.org/officeDocument/2006/relationships/image" Target="../media/image45.png"/><Relationship Id="rId9" Type="http://schemas.openxmlformats.org/officeDocument/2006/relationships/image" Target="../media/image47.png"/></Relationships>
</file>

<file path=ppt/slides/_rels/slide13.xml.rels><?xml version="1.0" encoding="UTF-8" standalone="yes"?>
<Relationships xmlns="http://schemas.openxmlformats.org/package/2006/relationships"><Relationship Id="rId8" Type="http://schemas.openxmlformats.org/officeDocument/2006/relationships/image" Target="../media/image490.png"/><Relationship Id="rId3" Type="http://schemas.openxmlformats.org/officeDocument/2006/relationships/image" Target="../media/image41.png"/><Relationship Id="rId7" Type="http://schemas.openxmlformats.org/officeDocument/2006/relationships/image" Target="../media/image48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0.png"/><Relationship Id="rId10" Type="http://schemas.openxmlformats.org/officeDocument/2006/relationships/image" Target="../media/image510.png"/><Relationship Id="rId4" Type="http://schemas.openxmlformats.org/officeDocument/2006/relationships/image" Target="../media/image44.png"/><Relationship Id="rId9" Type="http://schemas.openxmlformats.org/officeDocument/2006/relationships/image" Target="../media/image500.png"/></Relationships>
</file>

<file path=ppt/slides/_rels/slide14.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48.png"/><Relationship Id="rId7" Type="http://schemas.openxmlformats.org/officeDocument/2006/relationships/image" Target="../media/image55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1.png"/><Relationship Id="rId10" Type="http://schemas.openxmlformats.org/officeDocument/2006/relationships/image" Target="../media/image58.png"/><Relationship Id="rId4" Type="http://schemas.openxmlformats.org/officeDocument/2006/relationships/image" Target="../media/image49.png"/><Relationship Id="rId9" Type="http://schemas.openxmlformats.org/officeDocument/2006/relationships/image" Target="../media/image57.png"/></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54.PNG"/></Relationships>
</file>

<file path=ppt/slides/_rels/slide16.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4.png"/><Relationship Id="rId4" Type="http://schemas.openxmlformats.org/officeDocument/2006/relationships/image" Target="../media/image60.PNG"/><Relationship Id="rId9" Type="http://schemas.openxmlformats.org/officeDocument/2006/relationships/image" Target="../media/image68.png"/></Relationships>
</file>

<file path=ppt/slides/_rels/slide1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1.png"/></Relationships>
</file>

<file path=ppt/slides/_rels/slide1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51.png"/></Relationships>
</file>

<file path=ppt/slides/_rels/slide19.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3.pn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2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22.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 Id="rId9" Type="http://schemas.openxmlformats.org/officeDocument/2006/relationships/image" Target="../media/image91.png"/></Relationships>
</file>

<file path=ppt/slides/_rels/slide23.xml.rels><?xml version="1.0" encoding="UTF-8" standalone="yes"?>
<Relationships xmlns="http://schemas.openxmlformats.org/package/2006/relationships"><Relationship Id="rId8" Type="http://schemas.openxmlformats.org/officeDocument/2006/relationships/image" Target="../media/image620.png"/><Relationship Id="rId3" Type="http://schemas.openxmlformats.org/officeDocument/2006/relationships/image" Target="../media/image92.PNG"/><Relationship Id="rId7" Type="http://schemas.openxmlformats.org/officeDocument/2006/relationships/image" Target="../media/image87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860.PNG"/><Relationship Id="rId5" Type="http://schemas.openxmlformats.org/officeDocument/2006/relationships/image" Target="../media/image850.png"/><Relationship Id="rId4" Type="http://schemas.openxmlformats.org/officeDocument/2006/relationships/image" Target="../media/image851.png"/><Relationship Id="rId9" Type="http://schemas.openxmlformats.org/officeDocument/2006/relationships/image" Target="../media/image880.png"/></Relationships>
</file>

<file path=ppt/slides/_rels/slide24.xml.rels><?xml version="1.0" encoding="UTF-8" standalone="yes"?>
<Relationships xmlns="http://schemas.openxmlformats.org/package/2006/relationships"><Relationship Id="rId8" Type="http://schemas.openxmlformats.org/officeDocument/2006/relationships/image" Target="../media/image690.png"/><Relationship Id="rId3" Type="http://schemas.openxmlformats.org/officeDocument/2006/relationships/image" Target="../media/image93.png"/><Relationship Id="rId7" Type="http://schemas.openxmlformats.org/officeDocument/2006/relationships/image" Target="../media/image9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660.PNG"/><Relationship Id="rId4" Type="http://schemas.openxmlformats.org/officeDocument/2006/relationships/image" Target="../media/image650.png"/><Relationship Id="rId9" Type="http://schemas.openxmlformats.org/officeDocument/2006/relationships/image" Target="../media/image910.png"/></Relationships>
</file>

<file path=ppt/slides/_rels/slide25.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140.png"/><Relationship Id="rId7" Type="http://schemas.openxmlformats.org/officeDocument/2006/relationships/image" Target="../media/image97.png"/><Relationship Id="rId1" Type="http://schemas.openxmlformats.org/officeDocument/2006/relationships/slideLayout" Target="../slideLayouts/slideLayout2.xml"/><Relationship Id="rId6" Type="http://schemas.openxmlformats.org/officeDocument/2006/relationships/image" Target="../media/image171.PNG"/><Relationship Id="rId5" Type="http://schemas.openxmlformats.org/officeDocument/2006/relationships/image" Target="../media/image160.png"/><Relationship Id="rId4" Type="http://schemas.openxmlformats.org/officeDocument/2006/relationships/image" Target="../media/image150.png"/><Relationship Id="rId9" Type="http://schemas.openxmlformats.org/officeDocument/2006/relationships/image" Target="../media/image99.png"/></Relationships>
</file>

<file path=ppt/slides/_rels/slide28.xml.rels><?xml version="1.0" encoding="UTF-8" standalone="yes"?>
<Relationships xmlns="http://schemas.openxmlformats.org/package/2006/relationships"><Relationship Id="rId3" Type="http://schemas.openxmlformats.org/officeDocument/2006/relationships/image" Target="../media/image440.png"/><Relationship Id="rId1" Type="http://schemas.openxmlformats.org/officeDocument/2006/relationships/slideLayout" Target="../slideLayouts/slideLayout2.xml"/><Relationship Id="rId5" Type="http://schemas.openxmlformats.org/officeDocument/2006/relationships/image" Target="../media/image100.png"/><Relationship Id="rId4" Type="http://schemas.openxmlformats.org/officeDocument/2006/relationships/image" Target="../media/image491.png"/></Relationships>
</file>

<file path=ppt/slides/_rels/slide29.xml.rels><?xml version="1.0" encoding="UTF-8" standalone="yes"?>
<Relationships xmlns="http://schemas.openxmlformats.org/package/2006/relationships"><Relationship Id="rId8" Type="http://schemas.openxmlformats.org/officeDocument/2006/relationships/image" Target="../media/image360.png"/><Relationship Id="rId3" Type="http://schemas.openxmlformats.org/officeDocument/2006/relationships/image" Target="../media/image351.PNG"/><Relationship Id="rId7" Type="http://schemas.openxmlformats.org/officeDocument/2006/relationships/image" Target="../media/image370.PNG"/><Relationship Id="rId2" Type="http://schemas.openxmlformats.org/officeDocument/2006/relationships/image" Target="../media/image340.PNG"/><Relationship Id="rId1" Type="http://schemas.openxmlformats.org/officeDocument/2006/relationships/slideLayout" Target="../slideLayouts/slideLayout2.xml"/><Relationship Id="rId6" Type="http://schemas.openxmlformats.org/officeDocument/2006/relationships/image" Target="../media/image970.png"/><Relationship Id="rId5" Type="http://schemas.openxmlformats.org/officeDocument/2006/relationships/image" Target="../media/image960.png"/><Relationship Id="rId4" Type="http://schemas.openxmlformats.org/officeDocument/2006/relationships/image" Target="../media/image350.png"/><Relationship Id="rId9" Type="http://schemas.openxmlformats.org/officeDocument/2006/relationships/image" Target="../media/image98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a:xfrm>
            <a:off x="-51516" y="895081"/>
            <a:ext cx="9247031" cy="2157681"/>
          </a:xfrm>
        </p:spPr>
        <p:txBody>
          <a:bodyPr>
            <a:normAutofit/>
          </a:bodyPr>
          <a:lstStyle/>
          <a:p>
            <a:r>
              <a:rPr lang="en-US" altLang="ja-JP" sz="4600" dirty="0">
                <a:latin typeface="+mn-lt"/>
              </a:rPr>
              <a:t>Spectroscopic experiment of Λ(1405) via in-flight </a:t>
            </a:r>
            <a:r>
              <a:rPr lang="en-US" altLang="ja-JP" sz="4600" dirty="0" smtClean="0">
                <a:latin typeface="+mn-lt"/>
              </a:rPr>
              <a:t>d(K-,n</a:t>
            </a:r>
            <a:r>
              <a:rPr lang="en-US" altLang="ja-JP" sz="4600" dirty="0">
                <a:latin typeface="+mn-lt"/>
              </a:rPr>
              <a:t>) reaction </a:t>
            </a:r>
            <a:r>
              <a:rPr lang="en-US" altLang="ja-JP" sz="4600" dirty="0" smtClean="0">
                <a:latin typeface="+mn-lt"/>
              </a:rPr>
              <a:t/>
            </a:r>
            <a:br>
              <a:rPr lang="en-US" altLang="ja-JP" sz="4600" dirty="0" smtClean="0">
                <a:latin typeface="+mn-lt"/>
              </a:rPr>
            </a:br>
            <a:r>
              <a:rPr lang="en-US" altLang="ja-JP" sz="4600" dirty="0" smtClean="0">
                <a:latin typeface="+mn-lt"/>
              </a:rPr>
              <a:t>at </a:t>
            </a:r>
            <a:r>
              <a:rPr lang="en-US" altLang="ja-JP" sz="4600" dirty="0">
                <a:latin typeface="+mn-lt"/>
              </a:rPr>
              <a:t>J-PARC </a:t>
            </a:r>
            <a:r>
              <a:rPr lang="en-US" altLang="ja-JP" sz="4600" dirty="0" smtClean="0">
                <a:latin typeface="+mn-lt"/>
              </a:rPr>
              <a:t>K1.8BR</a:t>
            </a:r>
            <a:endParaRPr kumimoji="1" lang="ja-JP" altLang="en-US" sz="4600" dirty="0">
              <a:latin typeface="+mn-lt"/>
            </a:endParaRPr>
          </a:p>
        </p:txBody>
      </p:sp>
      <p:sp>
        <p:nvSpPr>
          <p:cNvPr id="6" name="サブタイトル 5"/>
          <p:cNvSpPr>
            <a:spLocks noGrp="1"/>
          </p:cNvSpPr>
          <p:nvPr>
            <p:ph type="subTitle" idx="1"/>
          </p:nvPr>
        </p:nvSpPr>
        <p:spPr/>
        <p:txBody>
          <a:bodyPr>
            <a:normAutofit/>
          </a:bodyPr>
          <a:lstStyle/>
          <a:p>
            <a:endParaRPr lang="ja-JP" altLang="en-US" dirty="0"/>
          </a:p>
          <a:p>
            <a:r>
              <a:rPr lang="en-US" altLang="ja-JP" dirty="0"/>
              <a:t> Shingo Kawasaki for the J-PARC </a:t>
            </a:r>
            <a:r>
              <a:rPr lang="en-US" altLang="ja-JP" dirty="0" smtClean="0"/>
              <a:t>E31 </a:t>
            </a:r>
            <a:r>
              <a:rPr lang="en-US" altLang="ja-JP" dirty="0"/>
              <a:t>collaboration</a:t>
            </a:r>
          </a:p>
          <a:p>
            <a:r>
              <a:rPr lang="en-US" altLang="ja-JP" dirty="0"/>
              <a:t>RCNP, Osaka University </a:t>
            </a:r>
          </a:p>
          <a:p>
            <a:endParaRPr lang="ja-JP" altLang="en-US" dirty="0"/>
          </a:p>
          <a:p>
            <a:endParaRPr kumimoji="1" lang="ja-JP" altLang="en-US" dirty="0"/>
          </a:p>
        </p:txBody>
      </p:sp>
      <p:sp>
        <p:nvSpPr>
          <p:cNvPr id="2" name="スライド番号プレースホルダー 1"/>
          <p:cNvSpPr>
            <a:spLocks noGrp="1"/>
          </p:cNvSpPr>
          <p:nvPr>
            <p:ph type="sldNum" sz="quarter" idx="12"/>
          </p:nvPr>
        </p:nvSpPr>
        <p:spPr/>
        <p:txBody>
          <a:bodyPr/>
          <a:lstStyle/>
          <a:p>
            <a:fld id="{005A32BD-6642-4D4D-A78D-138FCE3FEFDC}" type="slidenum">
              <a:rPr kumimoji="1" lang="ja-JP" altLang="en-US" smtClean="0"/>
              <a:t>1</a:t>
            </a:fld>
            <a:endParaRPr kumimoji="1" lang="ja-JP" altLang="en-US"/>
          </a:p>
        </p:txBody>
      </p:sp>
    </p:spTree>
    <p:extLst>
      <p:ext uri="{BB962C8B-B14F-4D97-AF65-F5344CB8AC3E}">
        <p14:creationId xmlns:p14="http://schemas.microsoft.com/office/powerpoint/2010/main" val="28863556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6522" y="4803325"/>
            <a:ext cx="1853754" cy="1351019"/>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6" y="4218835"/>
            <a:ext cx="3525340" cy="2520000"/>
          </a:xfrm>
          <a:prstGeom prst="rect">
            <a:avLst/>
          </a:prstGeom>
        </p:spPr>
      </p:pic>
      <p:sp>
        <p:nvSpPr>
          <p:cNvPr id="5" name="スライド番号プレースホルダー 4"/>
          <p:cNvSpPr>
            <a:spLocks noGrp="1"/>
          </p:cNvSpPr>
          <p:nvPr>
            <p:ph type="sldNum" sz="quarter" idx="12"/>
          </p:nvPr>
        </p:nvSpPr>
        <p:spPr/>
        <p:txBody>
          <a:bodyPr/>
          <a:lstStyle/>
          <a:p>
            <a:fld id="{005A32BD-6642-4D4D-A78D-138FCE3FEFDC}" type="slidenum">
              <a:rPr kumimoji="1" lang="ja-JP" altLang="en-US" smtClean="0"/>
              <a:t>10</a:t>
            </a:fld>
            <a:endParaRPr kumimoji="1" lang="ja-JP" altLang="en-US"/>
          </a:p>
        </p:txBody>
      </p:sp>
      <p:sp>
        <p:nvSpPr>
          <p:cNvPr id="6" name="コンテンツ プレースホルダー 2"/>
          <p:cNvSpPr>
            <a:spLocks noGrp="1"/>
          </p:cNvSpPr>
          <p:nvPr>
            <p:ph idx="1"/>
          </p:nvPr>
        </p:nvSpPr>
        <p:spPr>
          <a:xfrm>
            <a:off x="78402" y="144426"/>
            <a:ext cx="7886700" cy="4351338"/>
          </a:xfrm>
        </p:spPr>
        <p:txBody>
          <a:bodyPr/>
          <a:lstStyle/>
          <a:p>
            <a:r>
              <a:rPr lang="en-US" altLang="ja-JP" dirty="0" smtClean="0"/>
              <a:t>Cylindrical detector system (CDS)</a:t>
            </a:r>
            <a:endParaRPr kumimoji="1" lang="ja-JP" altLang="en-US" dirty="0"/>
          </a:p>
        </p:txBody>
      </p:sp>
      <p:sp>
        <p:nvSpPr>
          <p:cNvPr id="7" name="テキスト ボックス 6"/>
          <p:cNvSpPr txBox="1"/>
          <p:nvPr/>
        </p:nvSpPr>
        <p:spPr>
          <a:xfrm>
            <a:off x="4877802" y="520701"/>
            <a:ext cx="2917017" cy="461665"/>
          </a:xfrm>
          <a:prstGeom prst="rect">
            <a:avLst/>
          </a:prstGeom>
          <a:noFill/>
        </p:spPr>
        <p:txBody>
          <a:bodyPr wrap="none" rtlCol="0">
            <a:spAutoFit/>
          </a:bodyPr>
          <a:lstStyle/>
          <a:p>
            <a:r>
              <a:rPr lang="en-US" altLang="ja-JP" sz="2400" b="1" dirty="0" smtClean="0"/>
              <a:t>Particle identification</a:t>
            </a:r>
            <a:endParaRPr kumimoji="1" lang="ja-JP" altLang="en-US" sz="2400" b="1" dirty="0"/>
          </a:p>
        </p:txBody>
      </p:sp>
      <p:sp>
        <p:nvSpPr>
          <p:cNvPr id="8" name="テキスト ボックス 7"/>
          <p:cNvSpPr txBox="1"/>
          <p:nvPr/>
        </p:nvSpPr>
        <p:spPr>
          <a:xfrm>
            <a:off x="629748" y="3851774"/>
            <a:ext cx="2561535" cy="461665"/>
          </a:xfrm>
          <a:prstGeom prst="rect">
            <a:avLst/>
          </a:prstGeom>
          <a:noFill/>
        </p:spPr>
        <p:txBody>
          <a:bodyPr wrap="none" rtlCol="0">
            <a:spAutoFit/>
          </a:bodyPr>
          <a:lstStyle/>
          <a:p>
            <a:r>
              <a:rPr lang="en-US" altLang="ja-JP" sz="2400" b="1" dirty="0" smtClean="0"/>
              <a:t>K</a:t>
            </a:r>
            <a:r>
              <a:rPr lang="en-US" altLang="ja-JP" sz="2400" b="1" baseline="30000" dirty="0" smtClean="0"/>
              <a:t>0</a:t>
            </a:r>
            <a:r>
              <a:rPr lang="en-US" altLang="ja-JP" sz="2400" b="1" dirty="0" smtClean="0"/>
              <a:t>s</a:t>
            </a:r>
            <a:r>
              <a:rPr kumimoji="1" lang="en-US" altLang="ja-JP" sz="2400" b="1" dirty="0" smtClean="0"/>
              <a:t> reconstruction</a:t>
            </a:r>
            <a:endParaRPr kumimoji="1" lang="ja-JP" altLang="en-US" sz="2400" b="1" dirty="0"/>
          </a:p>
        </p:txBody>
      </p:sp>
      <p:sp>
        <p:nvSpPr>
          <p:cNvPr id="9" name="テキスト ボックス 8"/>
          <p:cNvSpPr txBox="1"/>
          <p:nvPr/>
        </p:nvSpPr>
        <p:spPr>
          <a:xfrm>
            <a:off x="4208102" y="3900978"/>
            <a:ext cx="2297039" cy="461665"/>
          </a:xfrm>
          <a:prstGeom prst="rect">
            <a:avLst/>
          </a:prstGeom>
          <a:noFill/>
        </p:spPr>
        <p:txBody>
          <a:bodyPr wrap="none" rtlCol="0">
            <a:spAutoFit/>
          </a:bodyPr>
          <a:lstStyle/>
          <a:p>
            <a:r>
              <a:rPr kumimoji="1" lang="en-US" altLang="ja-JP" sz="2400" b="1" dirty="0" smtClean="0"/>
              <a:t>Λ reconstruction</a:t>
            </a:r>
            <a:endParaRPr kumimoji="1" lang="ja-JP" altLang="en-US" sz="2400" b="1" dirty="0"/>
          </a:p>
        </p:txBody>
      </p:sp>
      <p:sp>
        <p:nvSpPr>
          <p:cNvPr id="10" name="テキスト ボックス 9"/>
          <p:cNvSpPr txBox="1"/>
          <p:nvPr/>
        </p:nvSpPr>
        <p:spPr>
          <a:xfrm>
            <a:off x="6968912" y="4034766"/>
            <a:ext cx="2122376" cy="461665"/>
          </a:xfrm>
          <a:prstGeom prst="rect">
            <a:avLst/>
          </a:prstGeom>
          <a:noFill/>
        </p:spPr>
        <p:txBody>
          <a:bodyPr wrap="none" rtlCol="0">
            <a:spAutoFit/>
          </a:bodyPr>
          <a:lstStyle/>
          <a:p>
            <a:r>
              <a:rPr kumimoji="1" lang="en-US" altLang="ja-JP" sz="2400" b="1" dirty="0" smtClean="0"/>
              <a:t>Vertex position</a:t>
            </a:r>
            <a:endParaRPr kumimoji="1" lang="ja-JP" altLang="en-US" sz="2400" b="1" dirty="0"/>
          </a:p>
        </p:txBody>
      </p:sp>
      <p:pic>
        <p:nvPicPr>
          <p:cNvPr id="2" name="図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7706" y="4287186"/>
            <a:ext cx="3477460" cy="2383298"/>
          </a:xfrm>
          <a:prstGeom prst="rect">
            <a:avLst/>
          </a:prstGeom>
        </p:spPr>
      </p:pic>
      <p:pic>
        <p:nvPicPr>
          <p:cNvPr id="4" name="図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25504" y="969989"/>
            <a:ext cx="4140573" cy="2806155"/>
          </a:xfrm>
          <a:prstGeom prst="rect">
            <a:avLst/>
          </a:prstGeom>
        </p:spPr>
      </p:pic>
      <p:pic>
        <p:nvPicPr>
          <p:cNvPr id="17" name="図 16"/>
          <p:cNvPicPr>
            <a:picLocks noChangeAspect="1"/>
          </p:cNvPicPr>
          <p:nvPr/>
        </p:nvPicPr>
        <p:blipFill>
          <a:blip r:embed="rId7"/>
          <a:stretch>
            <a:fillRect/>
          </a:stretch>
        </p:blipFill>
        <p:spPr>
          <a:xfrm>
            <a:off x="327009" y="723192"/>
            <a:ext cx="3480792" cy="3079095"/>
          </a:xfrm>
          <a:prstGeom prst="rect">
            <a:avLst/>
          </a:prstGeom>
        </p:spPr>
      </p:pic>
      <p:sp>
        <p:nvSpPr>
          <p:cNvPr id="18" name="上矢印 17"/>
          <p:cNvSpPr/>
          <p:nvPr/>
        </p:nvSpPr>
        <p:spPr>
          <a:xfrm rot="5400000">
            <a:off x="304909" y="2112608"/>
            <a:ext cx="345919" cy="347252"/>
          </a:xfrm>
          <a:prstGeom prst="upArrow">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t="100000" r="100000"/>
            </a:path>
            <a:tileRect l="-100000" b="-100000"/>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1614216" y="467616"/>
            <a:ext cx="688009" cy="461665"/>
          </a:xfrm>
          <a:prstGeom prst="rect">
            <a:avLst/>
          </a:prstGeom>
          <a:noFill/>
        </p:spPr>
        <p:txBody>
          <a:bodyPr wrap="none" rtlCol="0">
            <a:spAutoFit/>
          </a:bodyPr>
          <a:lstStyle/>
          <a:p>
            <a:r>
              <a:rPr kumimoji="1" lang="en-US" altLang="ja-JP" sz="2400" b="1" dirty="0" smtClean="0"/>
              <a:t>CDS</a:t>
            </a:r>
            <a:endParaRPr kumimoji="1" lang="ja-JP" altLang="en-US" sz="2400" b="1" dirty="0"/>
          </a:p>
        </p:txBody>
      </p:sp>
      <p:sp>
        <p:nvSpPr>
          <p:cNvPr id="20" name="テキスト ボックス 19"/>
          <p:cNvSpPr txBox="1"/>
          <p:nvPr/>
        </p:nvSpPr>
        <p:spPr>
          <a:xfrm>
            <a:off x="77400" y="1845359"/>
            <a:ext cx="724878" cy="369332"/>
          </a:xfrm>
          <a:prstGeom prst="rect">
            <a:avLst/>
          </a:prstGeom>
          <a:noFill/>
        </p:spPr>
        <p:txBody>
          <a:bodyPr wrap="none" rtlCol="0">
            <a:spAutoFit/>
          </a:bodyPr>
          <a:lstStyle/>
          <a:p>
            <a:r>
              <a:rPr kumimoji="1" lang="en-US" altLang="ja-JP" b="1" dirty="0" smtClean="0">
                <a:solidFill>
                  <a:srgbClr val="92D050"/>
                </a:solidFill>
              </a:rPr>
              <a:t>beam</a:t>
            </a:r>
            <a:endParaRPr kumimoji="1" lang="ja-JP" altLang="en-US" b="1" dirty="0">
              <a:solidFill>
                <a:srgbClr val="92D050"/>
              </a:solidFill>
            </a:endParaRPr>
          </a:p>
        </p:txBody>
      </p:sp>
      <p:sp>
        <p:nvSpPr>
          <p:cNvPr id="21" name="円弧 20"/>
          <p:cNvSpPr/>
          <p:nvPr/>
        </p:nvSpPr>
        <p:spPr>
          <a:xfrm rot="10283671" flipV="1">
            <a:off x="2054400" y="1428885"/>
            <a:ext cx="1232668" cy="1442220"/>
          </a:xfrm>
          <a:prstGeom prst="arc">
            <a:avLst/>
          </a:prstGeom>
          <a:ln w="57150">
            <a:solidFill>
              <a:srgbClr val="7030A0"/>
            </a:solidFill>
            <a:prstDash val="sysDot"/>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テキスト ボックス 21"/>
          <p:cNvSpPr txBox="1"/>
          <p:nvPr/>
        </p:nvSpPr>
        <p:spPr>
          <a:xfrm>
            <a:off x="2463329" y="1133540"/>
            <a:ext cx="1194558" cy="461665"/>
          </a:xfrm>
          <a:prstGeom prst="rect">
            <a:avLst/>
          </a:prstGeom>
          <a:noFill/>
        </p:spPr>
        <p:txBody>
          <a:bodyPr wrap="none" rtlCol="0">
            <a:spAutoFit/>
          </a:bodyPr>
          <a:lstStyle/>
          <a:p>
            <a:r>
              <a:rPr lang="en-US" altLang="ja-JP" sz="2400" b="1" dirty="0" smtClean="0">
                <a:solidFill>
                  <a:srgbClr val="7030A0"/>
                </a:solidFill>
              </a:rPr>
              <a:t>p, π</a:t>
            </a:r>
            <a:r>
              <a:rPr lang="en-US" altLang="ja-JP" sz="2400" b="1" baseline="30000" dirty="0" smtClean="0">
                <a:solidFill>
                  <a:srgbClr val="7030A0"/>
                </a:solidFill>
              </a:rPr>
              <a:t>±</a:t>
            </a:r>
            <a:r>
              <a:rPr lang="en-US" altLang="ja-JP" sz="2400" b="1" dirty="0" smtClean="0">
                <a:solidFill>
                  <a:srgbClr val="7030A0"/>
                </a:solidFill>
              </a:rPr>
              <a:t>,K</a:t>
            </a:r>
            <a:r>
              <a:rPr lang="en-US" altLang="ja-JP" sz="2400" b="1" baseline="30000" dirty="0" smtClean="0">
                <a:solidFill>
                  <a:srgbClr val="7030A0"/>
                </a:solidFill>
              </a:rPr>
              <a:t>-</a:t>
            </a:r>
            <a:endParaRPr kumimoji="1" lang="ja-JP" altLang="en-US" sz="2400" b="1" dirty="0">
              <a:solidFill>
                <a:srgbClr val="7030A0"/>
              </a:solidFill>
            </a:endParaRPr>
          </a:p>
        </p:txBody>
      </p:sp>
      <p:sp>
        <p:nvSpPr>
          <p:cNvPr id="23" name="正方形/長方形 22"/>
          <p:cNvSpPr/>
          <p:nvPr/>
        </p:nvSpPr>
        <p:spPr>
          <a:xfrm>
            <a:off x="6575489" y="1460222"/>
            <a:ext cx="308098" cy="369332"/>
          </a:xfrm>
          <a:prstGeom prst="rect">
            <a:avLst/>
          </a:prstGeom>
        </p:spPr>
        <p:txBody>
          <a:bodyPr wrap="none">
            <a:spAutoFit/>
          </a:bodyPr>
          <a:lstStyle/>
          <a:p>
            <a:r>
              <a:rPr lang="en-US" altLang="ja-JP" b="1" dirty="0">
                <a:solidFill>
                  <a:srgbClr val="7030A0"/>
                </a:solidFill>
              </a:rPr>
              <a:t>p</a:t>
            </a:r>
            <a:endParaRPr lang="ja-JP" altLang="en-US" dirty="0"/>
          </a:p>
        </p:txBody>
      </p:sp>
      <p:sp>
        <p:nvSpPr>
          <p:cNvPr id="24" name="正方形/長方形 23"/>
          <p:cNvSpPr/>
          <p:nvPr/>
        </p:nvSpPr>
        <p:spPr>
          <a:xfrm>
            <a:off x="4897348" y="1460222"/>
            <a:ext cx="486030" cy="369332"/>
          </a:xfrm>
          <a:prstGeom prst="rect">
            <a:avLst/>
          </a:prstGeom>
        </p:spPr>
        <p:txBody>
          <a:bodyPr wrap="none">
            <a:spAutoFit/>
          </a:bodyPr>
          <a:lstStyle/>
          <a:p>
            <a:r>
              <a:rPr lang="en-US" altLang="ja-JP" b="1" dirty="0" smtClean="0">
                <a:solidFill>
                  <a:srgbClr val="7030A0"/>
                </a:solidFill>
              </a:rPr>
              <a:t>π +</a:t>
            </a:r>
            <a:endParaRPr lang="ja-JP" altLang="en-US" dirty="0"/>
          </a:p>
        </p:txBody>
      </p:sp>
      <p:sp>
        <p:nvSpPr>
          <p:cNvPr id="25" name="正方形/長方形 24"/>
          <p:cNvSpPr/>
          <p:nvPr/>
        </p:nvSpPr>
        <p:spPr>
          <a:xfrm>
            <a:off x="4958961" y="2434343"/>
            <a:ext cx="417102" cy="369332"/>
          </a:xfrm>
          <a:prstGeom prst="rect">
            <a:avLst/>
          </a:prstGeom>
        </p:spPr>
        <p:txBody>
          <a:bodyPr wrap="none">
            <a:spAutoFit/>
          </a:bodyPr>
          <a:lstStyle/>
          <a:p>
            <a:r>
              <a:rPr lang="en-US" altLang="ja-JP" b="1" dirty="0" smtClean="0">
                <a:solidFill>
                  <a:srgbClr val="7030A0"/>
                </a:solidFill>
              </a:rPr>
              <a:t>π</a:t>
            </a:r>
            <a:r>
              <a:rPr lang="ja-JP" altLang="en-US" b="1" dirty="0">
                <a:solidFill>
                  <a:srgbClr val="7030A0"/>
                </a:solidFill>
              </a:rPr>
              <a:t> </a:t>
            </a:r>
            <a:r>
              <a:rPr lang="en-US" altLang="ja-JP" b="1" baseline="30000" dirty="0" smtClean="0">
                <a:solidFill>
                  <a:srgbClr val="7030A0"/>
                </a:solidFill>
              </a:rPr>
              <a:t>-</a:t>
            </a:r>
            <a:endParaRPr lang="ja-JP" altLang="en-US" b="1" dirty="0"/>
          </a:p>
        </p:txBody>
      </p:sp>
      <p:sp>
        <p:nvSpPr>
          <p:cNvPr id="26" name="正方形/長方形 25"/>
          <p:cNvSpPr/>
          <p:nvPr/>
        </p:nvSpPr>
        <p:spPr>
          <a:xfrm>
            <a:off x="5434230" y="2424955"/>
            <a:ext cx="357790" cy="369332"/>
          </a:xfrm>
          <a:prstGeom prst="rect">
            <a:avLst/>
          </a:prstGeom>
        </p:spPr>
        <p:txBody>
          <a:bodyPr wrap="none">
            <a:spAutoFit/>
          </a:bodyPr>
          <a:lstStyle/>
          <a:p>
            <a:r>
              <a:rPr lang="en-US" altLang="ja-JP" b="1" dirty="0">
                <a:solidFill>
                  <a:srgbClr val="7030A0"/>
                </a:solidFill>
              </a:rPr>
              <a:t>K</a:t>
            </a:r>
            <a:r>
              <a:rPr lang="en-US" altLang="ja-JP" b="1" baseline="30000" dirty="0">
                <a:solidFill>
                  <a:srgbClr val="7030A0"/>
                </a:solidFill>
              </a:rPr>
              <a:t>-</a:t>
            </a:r>
            <a:endParaRPr lang="ja-JP" altLang="en-US" b="1" dirty="0">
              <a:solidFill>
                <a:srgbClr val="7030A0"/>
              </a:solidFill>
            </a:endParaRPr>
          </a:p>
        </p:txBody>
      </p:sp>
      <p:sp>
        <p:nvSpPr>
          <p:cNvPr id="32" name="テキスト ボックス 31"/>
          <p:cNvSpPr txBox="1"/>
          <p:nvPr/>
        </p:nvSpPr>
        <p:spPr>
          <a:xfrm rot="16200000">
            <a:off x="3111045" y="1817530"/>
            <a:ext cx="2064411" cy="369332"/>
          </a:xfrm>
          <a:prstGeom prst="rect">
            <a:avLst/>
          </a:prstGeom>
          <a:noFill/>
        </p:spPr>
        <p:txBody>
          <a:bodyPr wrap="none" rtlCol="0">
            <a:spAutoFit/>
          </a:bodyPr>
          <a:lstStyle/>
          <a:p>
            <a:r>
              <a:rPr kumimoji="1" lang="en-US" altLang="ja-JP" dirty="0" smtClean="0"/>
              <a:t>Momentum [GeV/c]</a:t>
            </a:r>
            <a:endParaRPr kumimoji="1" lang="ja-JP" altLang="en-US" dirty="0"/>
          </a:p>
        </p:txBody>
      </p:sp>
    </p:spTree>
    <p:extLst>
      <p:ext uri="{BB962C8B-B14F-4D97-AF65-F5344CB8AC3E}">
        <p14:creationId xmlns:p14="http://schemas.microsoft.com/office/powerpoint/2010/main" val="23523123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p:cNvSpPr>
                <a:spLocks noGrp="1"/>
              </p:cNvSpPr>
              <p:nvPr>
                <p:ph type="title"/>
              </p:nvPr>
            </p:nvSpPr>
            <p:spPr>
              <a:xfrm>
                <a:off x="282268" y="0"/>
                <a:ext cx="8392520" cy="1325563"/>
              </a:xfrm>
            </p:spPr>
            <p:txBody>
              <a:bodyPr>
                <a:noAutofit/>
              </a:bodyPr>
              <a:lstStyle/>
              <a:p>
                <a:pPr lvl="1" algn="l" rtl="0">
                  <a:lnSpc>
                    <a:spcPct val="90000"/>
                  </a:lnSpc>
                  <a:spcBef>
                    <a:spcPct val="0"/>
                  </a:spcBef>
                </a:pPr>
                <a:r>
                  <a:rPr kumimoji="1" lang="en-US" altLang="ja-JP" sz="4400" dirty="0" smtClean="0">
                    <a:latin typeface="+mn-lt"/>
                  </a:rPr>
                  <a:t>Analysis of </a:t>
                </a:r>
                <a14:m>
                  <m:oMath xmlns:m="http://schemas.openxmlformats.org/officeDocument/2006/math">
                    <m:r>
                      <m:rPr>
                        <m:sty m:val="p"/>
                      </m:rPr>
                      <a:rPr lang="en-US" altLang="ja-JP" sz="4400" b="0" i="0" dirty="0" smtClean="0">
                        <a:latin typeface="Cambria Math" panose="02040503050406030204" pitchFamily="18" charset="0"/>
                      </a:rPr>
                      <m:t>d</m:t>
                    </m:r>
                    <m:d>
                      <m:dPr>
                        <m:ctrlPr>
                          <a:rPr lang="en-US" altLang="ja-JP" sz="4400" i="1" dirty="0">
                            <a:latin typeface="Cambria Math" panose="02040503050406030204" pitchFamily="18" charset="0"/>
                          </a:rPr>
                        </m:ctrlPr>
                      </m:dPr>
                      <m:e>
                        <m:sSup>
                          <m:sSupPr>
                            <m:ctrlPr>
                              <a:rPr lang="en-US" altLang="ja-JP" sz="4400" i="1" dirty="0">
                                <a:latin typeface="Cambria Math" panose="02040503050406030204" pitchFamily="18" charset="0"/>
                              </a:rPr>
                            </m:ctrlPr>
                          </m:sSupPr>
                          <m:e>
                            <m:r>
                              <m:rPr>
                                <m:sty m:val="p"/>
                              </m:rPr>
                              <a:rPr lang="en-US" altLang="ja-JP" sz="4400" b="0" i="0" dirty="0">
                                <a:latin typeface="Cambria Math" panose="02040503050406030204" pitchFamily="18" charset="0"/>
                              </a:rPr>
                              <m:t>K</m:t>
                            </m:r>
                          </m:e>
                          <m:sup>
                            <m:r>
                              <a:rPr lang="en-US" altLang="ja-JP" sz="4400" b="0" i="0" dirty="0">
                                <a:latin typeface="Cambria Math" panose="02040503050406030204" pitchFamily="18" charset="0"/>
                              </a:rPr>
                              <m:t>−</m:t>
                            </m:r>
                          </m:sup>
                        </m:sSup>
                        <m:r>
                          <a:rPr lang="en-US" altLang="ja-JP" sz="4400" b="0" i="0" dirty="0">
                            <a:latin typeface="Cambria Math" panose="02040503050406030204" pitchFamily="18" charset="0"/>
                          </a:rPr>
                          <m:t>,</m:t>
                        </m:r>
                        <m:r>
                          <m:rPr>
                            <m:sty m:val="p"/>
                          </m:rPr>
                          <a:rPr lang="en-US" altLang="ja-JP" sz="4400" b="0" i="0" dirty="0">
                            <a:latin typeface="Cambria Math" panose="02040503050406030204" pitchFamily="18" charset="0"/>
                          </a:rPr>
                          <m:t>n</m:t>
                        </m:r>
                      </m:e>
                    </m:d>
                    <m:sSup>
                      <m:sSupPr>
                        <m:ctrlPr>
                          <a:rPr lang="ja-JP" altLang="ja-JP" sz="4400" i="1">
                            <a:latin typeface="Cambria Math" panose="02040503050406030204" pitchFamily="18" charset="0"/>
                          </a:rPr>
                        </m:ctrlPr>
                      </m:sSupPr>
                      <m:e>
                        <m:r>
                          <m:rPr>
                            <m:sty m:val="p"/>
                          </m:rPr>
                          <a:rPr lang="en-US" altLang="ja-JP" sz="4400" b="0" i="0">
                            <a:latin typeface="Cambria Math"/>
                          </a:rPr>
                          <m:t>π</m:t>
                        </m:r>
                      </m:e>
                      <m:sup>
                        <m:r>
                          <a:rPr lang="en-US" altLang="ja-JP" sz="4400" b="0" i="0">
                            <a:latin typeface="Cambria Math"/>
                            <a:ea typeface="Cambria Math"/>
                          </a:rPr>
                          <m:t>±</m:t>
                        </m:r>
                      </m:sup>
                    </m:sSup>
                    <m:sSup>
                      <m:sSupPr>
                        <m:ctrlPr>
                          <a:rPr lang="ja-JP" altLang="ja-JP" sz="4400" i="1">
                            <a:latin typeface="Cambria Math" panose="02040503050406030204" pitchFamily="18" charset="0"/>
                          </a:rPr>
                        </m:ctrlPr>
                      </m:sSupPr>
                      <m:e>
                        <m:r>
                          <m:rPr>
                            <m:sty m:val="p"/>
                          </m:rPr>
                          <a:rPr lang="en-US" altLang="ja-JP" sz="4400" b="0" i="0">
                            <a:latin typeface="Cambria Math"/>
                          </a:rPr>
                          <m:t>Σ</m:t>
                        </m:r>
                      </m:e>
                      <m:sup>
                        <m:r>
                          <a:rPr lang="en-US" altLang="ja-JP" sz="4400" b="0" i="0">
                            <a:latin typeface="Cambria Math"/>
                            <a:ea typeface="Cambria Math"/>
                          </a:rPr>
                          <m:t>∓</m:t>
                        </m:r>
                      </m:sup>
                    </m:sSup>
                  </m:oMath>
                </a14:m>
                <a:r>
                  <a:rPr lang="ja-JP" altLang="en-US" sz="4400" dirty="0" smtClean="0">
                    <a:latin typeface="+mn-lt"/>
                  </a:rPr>
                  <a:t> </a:t>
                </a:r>
                <a:r>
                  <a:rPr lang="en-US" altLang="ja-JP" sz="4400" dirty="0" smtClean="0">
                    <a:latin typeface="+mn-lt"/>
                  </a:rPr>
                  <a:t>spectrum</a:t>
                </a:r>
                <a:endParaRPr kumimoji="1" lang="ja-JP" altLang="en-US" sz="4400" dirty="0">
                  <a:latin typeface="+mn-lt"/>
                </a:endParaRPr>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xfrm>
                <a:off x="282268" y="0"/>
                <a:ext cx="8392520" cy="1325563"/>
              </a:xfrm>
              <a:blipFill rotWithShape="0">
                <a:blip r:embed="rId3"/>
                <a:stretch>
                  <a:fillRect l="-2905" r="-2179"/>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5" name="コンテンツ プレースホルダー 2"/>
              <p:cNvSpPr>
                <a:spLocks noGrp="1"/>
              </p:cNvSpPr>
              <p:nvPr>
                <p:ph idx="1"/>
              </p:nvPr>
            </p:nvSpPr>
            <p:spPr>
              <a:xfrm>
                <a:off x="788088" y="2506663"/>
                <a:ext cx="8120781" cy="4351337"/>
              </a:xfrm>
            </p:spPr>
            <p:txBody>
              <a:bodyPr>
                <a:normAutofit fontScale="92500" lnSpcReduction="10000"/>
              </a:bodyPr>
              <a:lstStyle/>
              <a:p>
                <a:pPr marL="228600" lvl="1">
                  <a:spcBef>
                    <a:spcPts val="1000"/>
                  </a:spcBef>
                </a:pPr>
                <a14:m>
                  <m:oMath xmlns:m="http://schemas.openxmlformats.org/officeDocument/2006/math">
                    <m:r>
                      <m:rPr>
                        <m:sty m:val="p"/>
                      </m:rPr>
                      <a:rPr lang="en-US" altLang="ja-JP" sz="3200" i="0" smtClean="0">
                        <a:latin typeface="Cambria Math" panose="02040503050406030204" pitchFamily="18" charset="0"/>
                      </a:rPr>
                      <m:t>d</m:t>
                    </m:r>
                    <m:d>
                      <m:dPr>
                        <m:ctrlPr>
                          <a:rPr lang="en-US" altLang="ja-JP" sz="3200" i="1">
                            <a:latin typeface="Cambria Math" panose="02040503050406030204" pitchFamily="18" charset="0"/>
                          </a:rPr>
                        </m:ctrlPr>
                      </m:dPr>
                      <m:e>
                        <m:sSup>
                          <m:sSupPr>
                            <m:ctrlPr>
                              <a:rPr lang="ja-JP" altLang="en-US" sz="3200" i="1" dirty="0">
                                <a:latin typeface="Cambria Math" panose="02040503050406030204" pitchFamily="18" charset="0"/>
                              </a:rPr>
                            </m:ctrlPr>
                          </m:sSupPr>
                          <m:e>
                            <m:r>
                              <m:rPr>
                                <m:sty m:val="p"/>
                              </m:rPr>
                              <a:rPr lang="en-US" altLang="ja-JP" sz="3200" i="0" dirty="0">
                                <a:latin typeface="Cambria Math" panose="02040503050406030204" pitchFamily="18" charset="0"/>
                              </a:rPr>
                              <m:t>K</m:t>
                            </m:r>
                          </m:e>
                          <m:sup>
                            <m:r>
                              <a:rPr lang="en-US" altLang="ja-JP" sz="3200" i="0" dirty="0">
                                <a:latin typeface="Cambria Math" panose="02040503050406030204" pitchFamily="18" charset="0"/>
                              </a:rPr>
                              <m:t>−</m:t>
                            </m:r>
                          </m:sup>
                        </m:sSup>
                        <m:r>
                          <a:rPr lang="en-US" altLang="ja-JP" sz="3200" i="0" dirty="0">
                            <a:latin typeface="Cambria Math" panose="02040503050406030204" pitchFamily="18" charset="0"/>
                          </a:rPr>
                          <m:t>,</m:t>
                        </m:r>
                        <m:r>
                          <m:rPr>
                            <m:sty m:val="p"/>
                          </m:rPr>
                          <a:rPr lang="en-US" altLang="ja-JP" sz="3200" i="0">
                            <a:latin typeface="Cambria Math" panose="02040503050406030204" pitchFamily="18" charset="0"/>
                            <a:ea typeface="Cambria Math" panose="02040503050406030204" pitchFamily="18" charset="0"/>
                            <a:sym typeface="Wingdings" panose="05000000000000000000" pitchFamily="2" charset="2"/>
                          </a:rPr>
                          <m:t>n</m:t>
                        </m:r>
                      </m:e>
                    </m:d>
                    <m:sSup>
                      <m:sSupPr>
                        <m:ctrlPr>
                          <a:rPr lang="en-US" altLang="ja-JP" sz="3200" i="1" smtClean="0">
                            <a:solidFill>
                              <a:srgbClr val="FF0000"/>
                            </a:solidFill>
                            <a:latin typeface="Cambria Math" panose="02040503050406030204" pitchFamily="18" charset="0"/>
                            <a:sym typeface="Wingdings" panose="05000000000000000000" pitchFamily="2" charset="2"/>
                          </a:rPr>
                        </m:ctrlPr>
                      </m:sSupPr>
                      <m:e>
                        <m:r>
                          <m:rPr>
                            <m:sty m:val="p"/>
                          </m:rPr>
                          <a:rPr lang="ja-JP" altLang="en-US" sz="3200" i="0">
                            <a:solidFill>
                              <a:srgbClr val="FF0000"/>
                            </a:solidFill>
                            <a:latin typeface="Cambria Math" panose="02040503050406030204" pitchFamily="18" charset="0"/>
                            <a:sym typeface="Wingdings" panose="05000000000000000000" pitchFamily="2" charset="2"/>
                          </a:rPr>
                          <m:t>π</m:t>
                        </m:r>
                      </m:e>
                      <m:sup>
                        <m:r>
                          <a:rPr lang="en-US" altLang="ja-JP" sz="3200" i="0">
                            <a:solidFill>
                              <a:srgbClr val="FF0000"/>
                            </a:solidFill>
                            <a:latin typeface="Cambria Math" panose="02040503050406030204" pitchFamily="18" charset="0"/>
                            <a:ea typeface="Cambria Math" panose="02040503050406030204" pitchFamily="18" charset="0"/>
                            <a:sym typeface="Wingdings" panose="05000000000000000000" pitchFamily="2" charset="2"/>
                          </a:rPr>
                          <m:t>∓</m:t>
                        </m:r>
                      </m:sup>
                    </m:sSup>
                    <m:sSup>
                      <m:sSupPr>
                        <m:ctrlPr>
                          <a:rPr lang="en-US" altLang="ja-JP" sz="3200" i="1">
                            <a:solidFill>
                              <a:srgbClr val="FF0000"/>
                            </a:solidFill>
                            <a:latin typeface="Cambria Math" panose="02040503050406030204" pitchFamily="18" charset="0"/>
                            <a:sym typeface="Wingdings" panose="05000000000000000000" pitchFamily="2" charset="2"/>
                          </a:rPr>
                        </m:ctrlPr>
                      </m:sSupPr>
                      <m:e>
                        <m:r>
                          <m:rPr>
                            <m:sty m:val="p"/>
                          </m:rPr>
                          <a:rPr lang="ja-JP" altLang="en-US" sz="3200" i="0">
                            <a:solidFill>
                              <a:srgbClr val="FF0000"/>
                            </a:solidFill>
                            <a:latin typeface="Cambria Math" panose="02040503050406030204" pitchFamily="18" charset="0"/>
                            <a:sym typeface="Wingdings" panose="05000000000000000000" pitchFamily="2" charset="2"/>
                          </a:rPr>
                          <m:t>π</m:t>
                        </m:r>
                      </m:e>
                      <m:sup>
                        <m:r>
                          <a:rPr lang="en-US" altLang="ja-JP" sz="3200" i="0">
                            <a:solidFill>
                              <a:srgbClr val="FF0000"/>
                            </a:solidFill>
                            <a:latin typeface="Cambria Math" panose="02040503050406030204" pitchFamily="18" charset="0"/>
                            <a:ea typeface="Cambria Math" panose="02040503050406030204" pitchFamily="18" charset="0"/>
                            <a:sym typeface="Wingdings" panose="05000000000000000000" pitchFamily="2" charset="2"/>
                          </a:rPr>
                          <m:t>±</m:t>
                        </m:r>
                      </m:sup>
                    </m:sSup>
                    <m:r>
                      <a:rPr lang="en-US" altLang="ja-JP" sz="3200" b="0" i="0"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m:t>
                    </m:r>
                    <m:r>
                      <m:rPr>
                        <m:sty m:val="p"/>
                      </m:rPr>
                      <a:rPr lang="en-US" altLang="ja-JP" sz="3200" i="0"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n</m:t>
                    </m:r>
                    <m:r>
                      <a:rPr lang="en-US" altLang="ja-JP" sz="3200" b="0" i="0"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m:t>
                    </m:r>
                  </m:oMath>
                </a14:m>
                <a:endParaRPr lang="en-US" altLang="ja-JP" sz="3200" b="0" dirty="0" smtClean="0">
                  <a:solidFill>
                    <a:schemeClr val="tx1"/>
                  </a:solidFill>
                  <a:latin typeface="Cambria Math" panose="02040503050406030204" pitchFamily="18" charset="0"/>
                  <a:ea typeface="Cambria Math" panose="02040503050406030204" pitchFamily="18" charset="0"/>
                  <a:sym typeface="Wingdings" panose="05000000000000000000" pitchFamily="2" charset="2"/>
                </a:endParaRPr>
              </a:p>
              <a:p>
                <a:pPr marL="685800" lvl="2">
                  <a:spcBef>
                    <a:spcPts val="1000"/>
                  </a:spcBef>
                </a:pPr>
                <a14:m>
                  <m:oMath xmlns:m="http://schemas.openxmlformats.org/officeDocument/2006/math">
                    <m:r>
                      <m:rPr>
                        <m:sty m:val="p"/>
                      </m:rPr>
                      <a:rPr kumimoji="1" lang="en-US" altLang="ja-JP" sz="2000" b="0" i="0" smtClean="0">
                        <a:latin typeface="Cambria Math" panose="02040503050406030204" pitchFamily="18" charset="0"/>
                      </a:rPr>
                      <m:t>n</m:t>
                    </m:r>
                  </m:oMath>
                </a14:m>
                <a:r>
                  <a:rPr kumimoji="1" lang="en-US" altLang="ja-JP" sz="2000" dirty="0" smtClean="0"/>
                  <a:t> -&gt; NC</a:t>
                </a:r>
              </a:p>
              <a:p>
                <a:pPr lvl="1"/>
                <a14:m>
                  <m:oMath xmlns:m="http://schemas.openxmlformats.org/officeDocument/2006/math">
                    <m:sSup>
                      <m:sSupPr>
                        <m:ctrlPr>
                          <a:rPr lang="en-US" altLang="ja-JP" i="1" smtClean="0">
                            <a:solidFill>
                              <a:srgbClr val="FF0000"/>
                            </a:solidFill>
                            <a:latin typeface="Cambria Math" panose="02040503050406030204" pitchFamily="18" charset="0"/>
                            <a:sym typeface="Wingdings" panose="05000000000000000000" pitchFamily="2" charset="2"/>
                          </a:rPr>
                        </m:ctrlPr>
                      </m:sSupPr>
                      <m:e>
                        <m:r>
                          <m:rPr>
                            <m:sty m:val="p"/>
                          </m:rPr>
                          <a:rPr lang="ja-JP" altLang="en-US" i="0">
                            <a:solidFill>
                              <a:srgbClr val="FF0000"/>
                            </a:solidFill>
                            <a:latin typeface="Cambria Math" panose="02040503050406030204" pitchFamily="18" charset="0"/>
                            <a:sym typeface="Wingdings" panose="05000000000000000000" pitchFamily="2" charset="2"/>
                          </a:rPr>
                          <m:t>π</m:t>
                        </m:r>
                      </m:e>
                      <m:sup>
                        <m:r>
                          <a:rPr lang="en-US" altLang="ja-JP" i="0">
                            <a:solidFill>
                              <a:srgbClr val="FF0000"/>
                            </a:solidFill>
                            <a:latin typeface="Cambria Math" panose="02040503050406030204" pitchFamily="18" charset="0"/>
                            <a:ea typeface="Cambria Math" panose="02040503050406030204" pitchFamily="18" charset="0"/>
                            <a:sym typeface="Wingdings" panose="05000000000000000000" pitchFamily="2" charset="2"/>
                          </a:rPr>
                          <m:t>∓</m:t>
                        </m:r>
                      </m:sup>
                    </m:sSup>
                    <m:sSup>
                      <m:sSupPr>
                        <m:ctrlPr>
                          <a:rPr lang="en-US" altLang="ja-JP" i="1">
                            <a:solidFill>
                              <a:srgbClr val="FF0000"/>
                            </a:solidFill>
                            <a:latin typeface="Cambria Math" panose="02040503050406030204" pitchFamily="18" charset="0"/>
                            <a:sym typeface="Wingdings" panose="05000000000000000000" pitchFamily="2" charset="2"/>
                          </a:rPr>
                        </m:ctrlPr>
                      </m:sSupPr>
                      <m:e>
                        <m:r>
                          <m:rPr>
                            <m:sty m:val="p"/>
                          </m:rPr>
                          <a:rPr lang="ja-JP" altLang="en-US" i="0">
                            <a:solidFill>
                              <a:srgbClr val="FF0000"/>
                            </a:solidFill>
                            <a:latin typeface="Cambria Math" panose="02040503050406030204" pitchFamily="18" charset="0"/>
                            <a:sym typeface="Wingdings" panose="05000000000000000000" pitchFamily="2" charset="2"/>
                          </a:rPr>
                          <m:t>π</m:t>
                        </m:r>
                      </m:e>
                      <m:sup>
                        <m:r>
                          <a:rPr lang="en-US" altLang="ja-JP" i="0">
                            <a:solidFill>
                              <a:srgbClr val="FF0000"/>
                            </a:solidFill>
                            <a:latin typeface="Cambria Math" panose="02040503050406030204" pitchFamily="18" charset="0"/>
                            <a:ea typeface="Cambria Math" panose="02040503050406030204" pitchFamily="18" charset="0"/>
                            <a:sym typeface="Wingdings" panose="05000000000000000000" pitchFamily="2" charset="2"/>
                          </a:rPr>
                          <m:t>±</m:t>
                        </m:r>
                      </m:sup>
                    </m:sSup>
                  </m:oMath>
                </a14:m>
                <a:r>
                  <a:rPr kumimoji="1" lang="en-US" altLang="ja-JP" dirty="0" smtClean="0"/>
                  <a:t> -&gt; CDS</a:t>
                </a:r>
              </a:p>
              <a:p>
                <a:pPr lvl="1"/>
                <a14:m>
                  <m:oMath xmlns:m="http://schemas.openxmlformats.org/officeDocument/2006/math">
                    <m:r>
                      <m:rPr>
                        <m:sty m:val="p"/>
                      </m:rPr>
                      <a:rPr lang="en-US" altLang="ja-JP" i="0">
                        <a:latin typeface="Cambria Math" panose="02040503050406030204" pitchFamily="18" charset="0"/>
                      </a:rPr>
                      <m:t>d</m:t>
                    </m:r>
                    <m:d>
                      <m:dPr>
                        <m:ctrlPr>
                          <a:rPr lang="en-US" altLang="ja-JP" i="1">
                            <a:latin typeface="Cambria Math" panose="02040503050406030204" pitchFamily="18" charset="0"/>
                          </a:rPr>
                        </m:ctrlPr>
                      </m:dPr>
                      <m:e>
                        <m:sSup>
                          <m:sSupPr>
                            <m:ctrlPr>
                              <a:rPr lang="ja-JP" altLang="en-US" i="1" dirty="0">
                                <a:latin typeface="Cambria Math" panose="02040503050406030204" pitchFamily="18" charset="0"/>
                              </a:rPr>
                            </m:ctrlPr>
                          </m:sSupPr>
                          <m:e>
                            <m:r>
                              <m:rPr>
                                <m:sty m:val="p"/>
                              </m:rPr>
                              <a:rPr lang="en-US" altLang="ja-JP" i="0" dirty="0">
                                <a:latin typeface="Cambria Math" panose="02040503050406030204" pitchFamily="18" charset="0"/>
                              </a:rPr>
                              <m:t>K</m:t>
                            </m:r>
                          </m:e>
                          <m:sup>
                            <m:r>
                              <a:rPr lang="en-US" altLang="ja-JP" i="0" dirty="0">
                                <a:latin typeface="Cambria Math" panose="02040503050406030204" pitchFamily="18" charset="0"/>
                              </a:rPr>
                              <m:t>−</m:t>
                            </m:r>
                          </m:sup>
                        </m:sSup>
                        <m:r>
                          <a:rPr lang="en-US" altLang="ja-JP" i="0" dirty="0">
                            <a:latin typeface="Cambria Math" panose="02040503050406030204" pitchFamily="18" charset="0"/>
                          </a:rPr>
                          <m:t>,</m:t>
                        </m:r>
                        <m:sSup>
                          <m:sSupPr>
                            <m:ctrlPr>
                              <a:rPr lang="en-US" altLang="ja-JP" i="1" smtClean="0">
                                <a:solidFill>
                                  <a:srgbClr val="FF0000"/>
                                </a:solidFill>
                                <a:latin typeface="Cambria Math" panose="02040503050406030204" pitchFamily="18" charset="0"/>
                                <a:sym typeface="Wingdings" panose="05000000000000000000" pitchFamily="2" charset="2"/>
                              </a:rPr>
                            </m:ctrlPr>
                          </m:sSupPr>
                          <m:e>
                            <m:r>
                              <m:rPr>
                                <m:sty m:val="p"/>
                              </m:rPr>
                              <a:rPr lang="ja-JP" altLang="en-US" i="0">
                                <a:solidFill>
                                  <a:srgbClr val="FF0000"/>
                                </a:solidFill>
                                <a:latin typeface="Cambria Math" panose="02040503050406030204" pitchFamily="18" charset="0"/>
                                <a:sym typeface="Wingdings" panose="05000000000000000000" pitchFamily="2" charset="2"/>
                              </a:rPr>
                              <m:t>π</m:t>
                            </m:r>
                          </m:e>
                          <m:sup>
                            <m:r>
                              <a:rPr lang="en-US" altLang="ja-JP" i="0">
                                <a:solidFill>
                                  <a:srgbClr val="FF0000"/>
                                </a:solidFill>
                                <a:latin typeface="Cambria Math" panose="02040503050406030204" pitchFamily="18" charset="0"/>
                                <a:ea typeface="Cambria Math" panose="02040503050406030204" pitchFamily="18" charset="0"/>
                                <a:sym typeface="Wingdings" panose="05000000000000000000" pitchFamily="2" charset="2"/>
                              </a:rPr>
                              <m:t>∓</m:t>
                            </m:r>
                          </m:sup>
                        </m:sSup>
                        <m:sSup>
                          <m:sSupPr>
                            <m:ctrlPr>
                              <a:rPr lang="en-US" altLang="ja-JP" i="1">
                                <a:solidFill>
                                  <a:srgbClr val="FF0000"/>
                                </a:solidFill>
                                <a:latin typeface="Cambria Math" panose="02040503050406030204" pitchFamily="18" charset="0"/>
                                <a:sym typeface="Wingdings" panose="05000000000000000000" pitchFamily="2" charset="2"/>
                              </a:rPr>
                            </m:ctrlPr>
                          </m:sSupPr>
                          <m:e>
                            <m:r>
                              <m:rPr>
                                <m:sty m:val="p"/>
                              </m:rPr>
                              <a:rPr lang="ja-JP" altLang="en-US" i="0">
                                <a:solidFill>
                                  <a:srgbClr val="FF0000"/>
                                </a:solidFill>
                                <a:latin typeface="Cambria Math" panose="02040503050406030204" pitchFamily="18" charset="0"/>
                                <a:sym typeface="Wingdings" panose="05000000000000000000" pitchFamily="2" charset="2"/>
                              </a:rPr>
                              <m:t>π</m:t>
                            </m:r>
                          </m:e>
                          <m:sup>
                            <m:r>
                              <a:rPr lang="en-US" altLang="ja-JP" i="0">
                                <a:solidFill>
                                  <a:srgbClr val="FF0000"/>
                                </a:solidFill>
                                <a:latin typeface="Cambria Math" panose="02040503050406030204" pitchFamily="18" charset="0"/>
                                <a:ea typeface="Cambria Math" panose="02040503050406030204" pitchFamily="18" charset="0"/>
                                <a:sym typeface="Wingdings" panose="05000000000000000000" pitchFamily="2" charset="2"/>
                              </a:rPr>
                              <m:t>±</m:t>
                            </m:r>
                          </m:sup>
                        </m:sSup>
                        <m:r>
                          <m:rPr>
                            <m:sty m:val="p"/>
                          </m:rPr>
                          <a:rPr lang="en-US" altLang="ja-JP" i="0">
                            <a:latin typeface="Cambria Math" panose="02040503050406030204" pitchFamily="18" charset="0"/>
                            <a:ea typeface="Cambria Math" panose="02040503050406030204" pitchFamily="18" charset="0"/>
                            <a:sym typeface="Wingdings" panose="05000000000000000000" pitchFamily="2" charset="2"/>
                          </a:rPr>
                          <m:t>n</m:t>
                        </m:r>
                      </m:e>
                    </m:d>
                  </m:oMath>
                </a14:m>
                <a:r>
                  <a:rPr kumimoji="1" lang="en-US" altLang="ja-JP" dirty="0" smtClean="0"/>
                  <a:t>”</a:t>
                </a:r>
                <a14:m>
                  <m:oMath xmlns:m="http://schemas.openxmlformats.org/officeDocument/2006/math">
                    <m:r>
                      <m:rPr>
                        <m:sty m:val="p"/>
                      </m:rPr>
                      <a:rPr kumimoji="1" lang="en-US" altLang="ja-JP" b="0" i="0" dirty="0" smtClean="0">
                        <a:latin typeface="Cambria Math" panose="02040503050406030204" pitchFamily="18" charset="0"/>
                      </a:rPr>
                      <m:t>n</m:t>
                    </m:r>
                  </m:oMath>
                </a14:m>
                <a:r>
                  <a:rPr kumimoji="1" lang="en-US" altLang="ja-JP" dirty="0" smtClean="0"/>
                  <a:t>” identification</a:t>
                </a:r>
              </a:p>
              <a:p>
                <a:r>
                  <a:rPr lang="en-US" altLang="ja-JP" sz="3200" dirty="0" smtClean="0"/>
                  <a:t>BG rejection in the </a:t>
                </a:r>
                <a14:m>
                  <m:oMath xmlns:m="http://schemas.openxmlformats.org/officeDocument/2006/math">
                    <m:r>
                      <m:rPr>
                        <m:sty m:val="p"/>
                      </m:rPr>
                      <a:rPr lang="en-US" altLang="ja-JP" sz="3200" i="0">
                        <a:latin typeface="Cambria Math" panose="02040503050406030204" pitchFamily="18" charset="0"/>
                      </a:rPr>
                      <m:t>d</m:t>
                    </m:r>
                    <m:d>
                      <m:dPr>
                        <m:ctrlPr>
                          <a:rPr lang="en-US" altLang="ja-JP" sz="3200" i="1">
                            <a:latin typeface="Cambria Math" panose="02040503050406030204" pitchFamily="18" charset="0"/>
                          </a:rPr>
                        </m:ctrlPr>
                      </m:dPr>
                      <m:e>
                        <m:sSup>
                          <m:sSupPr>
                            <m:ctrlPr>
                              <a:rPr lang="ja-JP" altLang="en-US" sz="3200" i="1" dirty="0">
                                <a:latin typeface="Cambria Math" panose="02040503050406030204" pitchFamily="18" charset="0"/>
                              </a:rPr>
                            </m:ctrlPr>
                          </m:sSupPr>
                          <m:e>
                            <m:r>
                              <m:rPr>
                                <m:sty m:val="p"/>
                              </m:rPr>
                              <a:rPr lang="en-US" altLang="ja-JP" sz="3200" i="0" dirty="0">
                                <a:latin typeface="Cambria Math" panose="02040503050406030204" pitchFamily="18" charset="0"/>
                              </a:rPr>
                              <m:t>K</m:t>
                            </m:r>
                          </m:e>
                          <m:sup>
                            <m:r>
                              <a:rPr lang="en-US" altLang="ja-JP" sz="3200" i="0" dirty="0">
                                <a:latin typeface="Cambria Math" panose="02040503050406030204" pitchFamily="18" charset="0"/>
                              </a:rPr>
                              <m:t>−</m:t>
                            </m:r>
                          </m:sup>
                        </m:sSup>
                        <m:r>
                          <a:rPr lang="en-US" altLang="ja-JP" sz="3200" i="0" dirty="0">
                            <a:latin typeface="Cambria Math" panose="02040503050406030204" pitchFamily="18" charset="0"/>
                          </a:rPr>
                          <m:t>,</m:t>
                        </m:r>
                        <m:r>
                          <m:rPr>
                            <m:sty m:val="p"/>
                          </m:rPr>
                          <a:rPr lang="en-US" altLang="ja-JP" sz="3200" i="0">
                            <a:latin typeface="Cambria Math" panose="02040503050406030204" pitchFamily="18" charset="0"/>
                            <a:ea typeface="Cambria Math" panose="02040503050406030204" pitchFamily="18" charset="0"/>
                            <a:sym typeface="Wingdings" panose="05000000000000000000" pitchFamily="2" charset="2"/>
                          </a:rPr>
                          <m:t>n</m:t>
                        </m:r>
                      </m:e>
                    </m:d>
                    <m:sSup>
                      <m:sSupPr>
                        <m:ctrlPr>
                          <a:rPr lang="en-US" altLang="ja-JP" sz="3200" i="1">
                            <a:solidFill>
                              <a:srgbClr val="FF0000"/>
                            </a:solidFill>
                            <a:latin typeface="Cambria Math" panose="02040503050406030204" pitchFamily="18" charset="0"/>
                            <a:sym typeface="Wingdings" panose="05000000000000000000" pitchFamily="2" charset="2"/>
                          </a:rPr>
                        </m:ctrlPr>
                      </m:sSupPr>
                      <m:e>
                        <m:r>
                          <m:rPr>
                            <m:sty m:val="p"/>
                          </m:rPr>
                          <a:rPr lang="ja-JP" altLang="en-US" sz="3200" i="0">
                            <a:solidFill>
                              <a:srgbClr val="FF0000"/>
                            </a:solidFill>
                            <a:latin typeface="Cambria Math" panose="02040503050406030204" pitchFamily="18" charset="0"/>
                            <a:sym typeface="Wingdings" panose="05000000000000000000" pitchFamily="2" charset="2"/>
                          </a:rPr>
                          <m:t>π</m:t>
                        </m:r>
                      </m:e>
                      <m:sup>
                        <m:r>
                          <a:rPr lang="en-US" altLang="ja-JP" sz="3200" i="0">
                            <a:solidFill>
                              <a:srgbClr val="FF0000"/>
                            </a:solidFill>
                            <a:latin typeface="Cambria Math" panose="02040503050406030204" pitchFamily="18" charset="0"/>
                            <a:ea typeface="Cambria Math" panose="02040503050406030204" pitchFamily="18" charset="0"/>
                            <a:sym typeface="Wingdings" panose="05000000000000000000" pitchFamily="2" charset="2"/>
                          </a:rPr>
                          <m:t>∓</m:t>
                        </m:r>
                      </m:sup>
                    </m:sSup>
                    <m:sSup>
                      <m:sSupPr>
                        <m:ctrlPr>
                          <a:rPr lang="en-US" altLang="ja-JP" sz="3200" i="1">
                            <a:solidFill>
                              <a:srgbClr val="FF0000"/>
                            </a:solidFill>
                            <a:latin typeface="Cambria Math" panose="02040503050406030204" pitchFamily="18" charset="0"/>
                            <a:sym typeface="Wingdings" panose="05000000000000000000" pitchFamily="2" charset="2"/>
                          </a:rPr>
                        </m:ctrlPr>
                      </m:sSupPr>
                      <m:e>
                        <m:r>
                          <m:rPr>
                            <m:sty m:val="p"/>
                          </m:rPr>
                          <a:rPr lang="ja-JP" altLang="en-US" sz="3200" i="0">
                            <a:solidFill>
                              <a:srgbClr val="FF0000"/>
                            </a:solidFill>
                            <a:latin typeface="Cambria Math" panose="02040503050406030204" pitchFamily="18" charset="0"/>
                            <a:sym typeface="Wingdings" panose="05000000000000000000" pitchFamily="2" charset="2"/>
                          </a:rPr>
                          <m:t>π</m:t>
                        </m:r>
                      </m:e>
                      <m:sup>
                        <m:r>
                          <a:rPr lang="en-US" altLang="ja-JP" sz="3200" i="0">
                            <a:solidFill>
                              <a:srgbClr val="FF0000"/>
                            </a:solidFill>
                            <a:latin typeface="Cambria Math" panose="02040503050406030204" pitchFamily="18" charset="0"/>
                            <a:ea typeface="Cambria Math" panose="02040503050406030204" pitchFamily="18" charset="0"/>
                            <a:sym typeface="Wingdings" panose="05000000000000000000" pitchFamily="2" charset="2"/>
                          </a:rPr>
                          <m:t>±</m:t>
                        </m:r>
                      </m:sup>
                    </m:sSup>
                    <m:r>
                      <a:rPr lang="en-US" altLang="ja-JP" sz="3200" i="0">
                        <a:latin typeface="Cambria Math" panose="02040503050406030204" pitchFamily="18" charset="0"/>
                        <a:ea typeface="Cambria Math" panose="02040503050406030204" pitchFamily="18" charset="0"/>
                        <a:sym typeface="Wingdings" panose="05000000000000000000" pitchFamily="2" charset="2"/>
                      </a:rPr>
                      <m:t>"</m:t>
                    </m:r>
                    <m:r>
                      <m:rPr>
                        <m:sty m:val="p"/>
                      </m:rPr>
                      <a:rPr lang="en-US" altLang="ja-JP" sz="3200" i="0">
                        <a:latin typeface="Cambria Math" panose="02040503050406030204" pitchFamily="18" charset="0"/>
                        <a:ea typeface="Cambria Math" panose="02040503050406030204" pitchFamily="18" charset="0"/>
                        <a:sym typeface="Wingdings" panose="05000000000000000000" pitchFamily="2" charset="2"/>
                      </a:rPr>
                      <m:t>n</m:t>
                    </m:r>
                    <m:r>
                      <a:rPr lang="en-US" altLang="ja-JP" sz="3200" i="0">
                        <a:latin typeface="Cambria Math" panose="02040503050406030204" pitchFamily="18" charset="0"/>
                        <a:ea typeface="Cambria Math" panose="02040503050406030204" pitchFamily="18" charset="0"/>
                        <a:sym typeface="Wingdings" panose="05000000000000000000" pitchFamily="2" charset="2"/>
                      </a:rPr>
                      <m:t>“</m:t>
                    </m:r>
                  </m:oMath>
                </a14:m>
                <a:r>
                  <a:rPr lang="en-US" altLang="ja-JP" sz="3200" dirty="0" smtClean="0"/>
                  <a:t> </a:t>
                </a:r>
              </a:p>
              <a:p>
                <a:pPr marL="914400" lvl="1" indent="-457200">
                  <a:buFont typeface="+mj-lt"/>
                  <a:buAutoNum type="arabicPeriod"/>
                </a:pPr>
                <a14:m>
                  <m:oMath xmlns:m="http://schemas.openxmlformats.org/officeDocument/2006/math">
                    <m:sSup>
                      <m:sSupPr>
                        <m:ctrlPr>
                          <a:rPr lang="en-US" altLang="ja-JP" i="1" dirty="0">
                            <a:latin typeface="Cambria Math" panose="02040503050406030204" pitchFamily="18" charset="0"/>
                          </a:rPr>
                        </m:ctrlPr>
                      </m:sSupPr>
                      <m:e>
                        <m:r>
                          <m:rPr>
                            <m:sty m:val="p"/>
                          </m:rPr>
                          <a:rPr lang="en-US" altLang="ja-JP" i="0" dirty="0">
                            <a:latin typeface="Cambria Math" panose="02040503050406030204" pitchFamily="18" charset="0"/>
                          </a:rPr>
                          <m:t>K</m:t>
                        </m:r>
                      </m:e>
                      <m:sup>
                        <m:r>
                          <a:rPr lang="en-US" altLang="ja-JP" i="0" dirty="0">
                            <a:latin typeface="Cambria Math" panose="02040503050406030204" pitchFamily="18" charset="0"/>
                          </a:rPr>
                          <m:t>−</m:t>
                        </m:r>
                      </m:sup>
                    </m:sSup>
                    <m:r>
                      <m:rPr>
                        <m:sty m:val="p"/>
                      </m:rPr>
                      <a:rPr lang="en-US" altLang="ja-JP" i="0" dirty="0">
                        <a:latin typeface="Cambria Math" panose="02040503050406030204" pitchFamily="18" charset="0"/>
                      </a:rPr>
                      <m:t>d</m:t>
                    </m:r>
                    <m:r>
                      <a:rPr lang="en-US" altLang="ja-JP" i="0" dirty="0">
                        <a:latin typeface="Cambria Math" panose="02040503050406030204" pitchFamily="18" charset="0"/>
                      </a:rPr>
                      <m:t>→</m:t>
                    </m:r>
                  </m:oMath>
                </a14:m>
                <a:r>
                  <a:rPr lang="en-US" altLang="ja-JP" dirty="0" smtClean="0">
                    <a:latin typeface="Cambria Math" panose="02040503050406030204" pitchFamily="18" charset="0"/>
                  </a:rPr>
                  <a:t> </a:t>
                </a:r>
                <a14:m>
                  <m:oMath xmlns:m="http://schemas.openxmlformats.org/officeDocument/2006/math">
                    <m:d>
                      <m:dPr>
                        <m:ctrlPr>
                          <a:rPr lang="en-US" altLang="ja-JP" b="0" i="1" smtClean="0">
                            <a:latin typeface="Cambria Math" panose="02040503050406030204" pitchFamily="18" charset="0"/>
                            <a:sym typeface="Wingdings" panose="05000000000000000000" pitchFamily="2" charset="2"/>
                          </a:rPr>
                        </m:ctrlPr>
                      </m:dPr>
                      <m:e>
                        <m:r>
                          <m:rPr>
                            <m:sty m:val="p"/>
                          </m:rPr>
                          <a:rPr lang="ja-JP" altLang="en-US" i="0">
                            <a:latin typeface="Cambria Math" panose="02040503050406030204" pitchFamily="18" charset="0"/>
                            <a:sym typeface="Wingdings" panose="05000000000000000000" pitchFamily="2" charset="2"/>
                          </a:rPr>
                          <m:t>π</m:t>
                        </m:r>
                        <m:r>
                          <m:rPr>
                            <m:sty m:val="p"/>
                          </m:rPr>
                          <a:rPr lang="en-US" altLang="ja-JP" i="0" dirty="0">
                            <a:latin typeface="Cambria Math" panose="02040503050406030204" pitchFamily="18" charset="0"/>
                          </a:rPr>
                          <m:t>Σ</m:t>
                        </m:r>
                      </m:e>
                    </m:d>
                    <m:r>
                      <m:rPr>
                        <m:sty m:val="p"/>
                      </m:rPr>
                      <a:rPr lang="en-US" altLang="ja-JP" b="0" i="0" baseline="-25000" dirty="0" smtClean="0">
                        <a:latin typeface="Cambria Math" panose="02040503050406030204" pitchFamily="18" charset="0"/>
                      </a:rPr>
                      <m:t>backward</m:t>
                    </m:r>
                    <m:r>
                      <a:rPr lang="en-US" altLang="ja-JP" b="0" i="0" dirty="0" smtClean="0">
                        <a:latin typeface="Cambria Math" panose="02040503050406030204" pitchFamily="18" charset="0"/>
                      </a:rPr>
                      <m:t> </m:t>
                    </m:r>
                    <m:r>
                      <m:rPr>
                        <m:sty m:val="p"/>
                      </m:rPr>
                      <a:rPr lang="en-US" altLang="ja-JP" b="0" i="0" dirty="0" smtClean="0">
                        <a:latin typeface="Cambria Math" panose="02040503050406030204" pitchFamily="18" charset="0"/>
                      </a:rPr>
                      <m:t>nfo</m:t>
                    </m:r>
                    <m:r>
                      <m:rPr>
                        <m:sty m:val="p"/>
                      </m:rPr>
                      <a:rPr lang="en-US" altLang="ja-JP" b="0" i="0" baseline="-25000" dirty="0" smtClean="0">
                        <a:latin typeface="Cambria Math" panose="02040503050406030204" pitchFamily="18" charset="0"/>
                      </a:rPr>
                      <m:t>rward</m:t>
                    </m:r>
                  </m:oMath>
                </a14:m>
                <a:r>
                  <a:rPr lang="en-US" altLang="ja-JP" dirty="0" smtClean="0">
                    <a:latin typeface="Cambria Math" panose="02040503050406030204" pitchFamily="18" charset="0"/>
                  </a:rPr>
                  <a:t>  </a:t>
                </a:r>
                <a14:m>
                  <m:oMath xmlns:m="http://schemas.openxmlformats.org/officeDocument/2006/math">
                    <m:r>
                      <a:rPr lang="en-US" altLang="ja-JP" b="0" i="0" dirty="0" smtClean="0">
                        <a:latin typeface="Cambria Math" panose="02040503050406030204" pitchFamily="18" charset="0"/>
                      </a:rPr>
                      <m:t>     </m:t>
                    </m:r>
                  </m:oMath>
                </a14:m>
                <a:endParaRPr lang="en-US" altLang="ja-JP" b="0" dirty="0" smtClean="0">
                  <a:latin typeface="Cambria Math" panose="02040503050406030204" pitchFamily="18" charset="0"/>
                </a:endParaRPr>
              </a:p>
              <a:p>
                <a:pPr marL="914400" lvl="1" indent="-457200">
                  <a:buFont typeface="+mj-lt"/>
                  <a:buAutoNum type="arabicPeriod"/>
                </a:pPr>
                <a14:m>
                  <m:oMath xmlns:m="http://schemas.openxmlformats.org/officeDocument/2006/math">
                    <m:sSup>
                      <m:sSupPr>
                        <m:ctrlPr>
                          <a:rPr lang="en-US" altLang="ja-JP" i="1" dirty="0">
                            <a:latin typeface="Cambria Math" panose="02040503050406030204" pitchFamily="18" charset="0"/>
                          </a:rPr>
                        </m:ctrlPr>
                      </m:sSupPr>
                      <m:e>
                        <m:r>
                          <m:rPr>
                            <m:sty m:val="p"/>
                          </m:rPr>
                          <a:rPr lang="en-US" altLang="ja-JP" i="0" dirty="0">
                            <a:latin typeface="Cambria Math" panose="02040503050406030204" pitchFamily="18" charset="0"/>
                          </a:rPr>
                          <m:t>K</m:t>
                        </m:r>
                      </m:e>
                      <m:sup>
                        <m:r>
                          <a:rPr lang="en-US" altLang="ja-JP" i="0" dirty="0">
                            <a:latin typeface="Cambria Math" panose="02040503050406030204" pitchFamily="18" charset="0"/>
                          </a:rPr>
                          <m:t>−</m:t>
                        </m:r>
                      </m:sup>
                    </m:sSup>
                    <m:r>
                      <m:rPr>
                        <m:sty m:val="p"/>
                      </m:rPr>
                      <a:rPr lang="en-US" altLang="ja-JP" i="0" dirty="0">
                        <a:latin typeface="Cambria Math" panose="02040503050406030204" pitchFamily="18" charset="0"/>
                      </a:rPr>
                      <m:t>d</m:t>
                    </m:r>
                    <m:r>
                      <a:rPr lang="en-US" altLang="ja-JP" i="0" dirty="0" smtClean="0">
                        <a:latin typeface="Cambria Math" panose="02040503050406030204" pitchFamily="18" charset="0"/>
                      </a:rPr>
                      <m:t>→</m:t>
                    </m:r>
                    <m:r>
                      <m:rPr>
                        <m:sty m:val="p"/>
                      </m:rPr>
                      <a:rPr lang="en-US" altLang="ja-JP" i="0" dirty="0" smtClean="0">
                        <a:latin typeface="Cambria Math" panose="02040503050406030204" pitchFamily="18" charset="0"/>
                      </a:rPr>
                      <m:t>K</m:t>
                    </m:r>
                    <m:r>
                      <a:rPr lang="en-US" altLang="ja-JP" i="0" baseline="30000" dirty="0" smtClean="0">
                        <a:latin typeface="Cambria Math" panose="02040503050406030204" pitchFamily="18" charset="0"/>
                      </a:rPr>
                      <m:t>0</m:t>
                    </m:r>
                    <m:r>
                      <m:rPr>
                        <m:sty m:val="p"/>
                      </m:rPr>
                      <a:rPr lang="en-US" altLang="ja-JP" i="0" dirty="0" smtClean="0">
                        <a:latin typeface="Cambria Math" panose="02040503050406030204" pitchFamily="18" charset="0"/>
                      </a:rPr>
                      <m:t>n</m:t>
                    </m:r>
                    <m:r>
                      <a:rPr lang="en-US" altLang="ja-JP" b="0" i="0" dirty="0" smtClean="0">
                        <a:latin typeface="Cambria Math" panose="02040503050406030204" pitchFamily="18" charset="0"/>
                      </a:rPr>
                      <m:t> </m:t>
                    </m:r>
                    <m:r>
                      <m:rPr>
                        <m:sty m:val="p"/>
                      </m:rPr>
                      <a:rPr lang="en-US" altLang="ja-JP" b="0" i="0" dirty="0" smtClean="0">
                        <a:latin typeface="Cambria Math" panose="02040503050406030204" pitchFamily="18" charset="0"/>
                      </a:rPr>
                      <m:t>nsp</m:t>
                    </m:r>
                    <m:r>
                      <m:rPr>
                        <m:sty m:val="p"/>
                      </m:rPr>
                      <a:rPr lang="en-US" altLang="ja-JP" b="0" i="0" baseline="-25000" dirty="0" smtClean="0">
                        <a:latin typeface="Cambria Math" panose="02040503050406030204" pitchFamily="18" charset="0"/>
                      </a:rPr>
                      <m:t>ectator</m:t>
                    </m:r>
                    <m:r>
                      <a:rPr lang="en-US" altLang="ja-JP" b="0" i="0" dirty="0" smtClean="0">
                        <a:latin typeface="Cambria Math" panose="02040503050406030204" pitchFamily="18" charset="0"/>
                      </a:rPr>
                      <m:t> </m:t>
                    </m:r>
                  </m:oMath>
                </a14:m>
                <a:endParaRPr kumimoji="1" lang="en-US" altLang="ja-JP" b="1" dirty="0" smtClean="0">
                  <a:solidFill>
                    <a:srgbClr val="FF0000"/>
                  </a:solidFill>
                </a:endParaRPr>
              </a:p>
              <a:p>
                <a:pPr marL="914400" lvl="1" indent="-457200">
                  <a:buFont typeface="+mj-lt"/>
                  <a:buAutoNum type="arabicPeriod"/>
                </a:pPr>
                <a14:m>
                  <m:oMath xmlns:m="http://schemas.openxmlformats.org/officeDocument/2006/math">
                    <m:sSup>
                      <m:sSupPr>
                        <m:ctrlPr>
                          <a:rPr lang="en-US" altLang="ja-JP" i="1" dirty="0">
                            <a:latin typeface="Cambria Math" panose="02040503050406030204" pitchFamily="18" charset="0"/>
                          </a:rPr>
                        </m:ctrlPr>
                      </m:sSupPr>
                      <m:e>
                        <m:r>
                          <m:rPr>
                            <m:sty m:val="p"/>
                          </m:rPr>
                          <a:rPr lang="en-US" altLang="ja-JP" i="0" dirty="0">
                            <a:latin typeface="Cambria Math" panose="02040503050406030204" pitchFamily="18" charset="0"/>
                          </a:rPr>
                          <m:t>K</m:t>
                        </m:r>
                      </m:e>
                      <m:sup>
                        <m:r>
                          <a:rPr lang="en-US" altLang="ja-JP" i="0" dirty="0">
                            <a:latin typeface="Cambria Math" panose="02040503050406030204" pitchFamily="18" charset="0"/>
                          </a:rPr>
                          <m:t>−</m:t>
                        </m:r>
                      </m:sup>
                    </m:sSup>
                    <m:r>
                      <m:rPr>
                        <m:sty m:val="p"/>
                      </m:rPr>
                      <a:rPr lang="en-US" altLang="ja-JP" i="0" dirty="0">
                        <a:latin typeface="Cambria Math" panose="02040503050406030204" pitchFamily="18" charset="0"/>
                      </a:rPr>
                      <m:t>d</m:t>
                    </m:r>
                    <m:r>
                      <a:rPr lang="en-US" altLang="ja-JP" i="0" dirty="0">
                        <a:latin typeface="Cambria Math" panose="02040503050406030204" pitchFamily="18" charset="0"/>
                      </a:rPr>
                      <m:t>→</m:t>
                    </m:r>
                    <m:d>
                      <m:dPr>
                        <m:ctrlPr>
                          <a:rPr lang="en-US" altLang="ja-JP" b="0" i="1" dirty="0" smtClean="0">
                            <a:solidFill>
                              <a:schemeClr val="tx1"/>
                            </a:solidFill>
                            <a:latin typeface="Cambria Math" panose="02040503050406030204" pitchFamily="18" charset="0"/>
                            <a:sym typeface="Wingdings" panose="05000000000000000000" pitchFamily="2" charset="2"/>
                          </a:rPr>
                        </m:ctrlPr>
                      </m:dPr>
                      <m:e>
                        <m:r>
                          <m:rPr>
                            <m:sty m:val="p"/>
                          </m:rPr>
                          <a:rPr lang="ja-JP" altLang="en-US" i="0" smtClean="0">
                            <a:solidFill>
                              <a:schemeClr val="tx1"/>
                            </a:solidFill>
                            <a:latin typeface="Cambria Math" panose="02040503050406030204" pitchFamily="18" charset="0"/>
                            <a:sym typeface="Wingdings" panose="05000000000000000000" pitchFamily="2" charset="2"/>
                          </a:rPr>
                          <m:t>π</m:t>
                        </m:r>
                        <m:r>
                          <m:rPr>
                            <m:sty m:val="p"/>
                          </m:rPr>
                          <a:rPr lang="en-US" altLang="ja-JP" i="0" dirty="0" smtClean="0">
                            <a:latin typeface="Cambria Math" panose="02040503050406030204" pitchFamily="18" charset="0"/>
                          </a:rPr>
                          <m:t>Σ</m:t>
                        </m:r>
                      </m:e>
                    </m:d>
                    <m:r>
                      <m:rPr>
                        <m:sty m:val="p"/>
                      </m:rPr>
                      <a:rPr lang="en-US" altLang="ja-JP" b="0" i="0" baseline="-25000" dirty="0" smtClean="0">
                        <a:latin typeface="Cambria Math" panose="02040503050406030204" pitchFamily="18" charset="0"/>
                      </a:rPr>
                      <m:t>forward</m:t>
                    </m:r>
                    <m:r>
                      <a:rPr lang="en-US" altLang="ja-JP" b="0" i="0" baseline="-25000" dirty="0" smtClean="0">
                        <a:latin typeface="Cambria Math" panose="02040503050406030204" pitchFamily="18" charset="0"/>
                      </a:rPr>
                      <m:t> </m:t>
                    </m:r>
                    <m:r>
                      <m:rPr>
                        <m:sty m:val="p"/>
                      </m:rPr>
                      <a:rPr lang="en-US" altLang="ja-JP" b="0" i="0" dirty="0" smtClean="0">
                        <a:latin typeface="Cambria Math" panose="02040503050406030204" pitchFamily="18" charset="0"/>
                      </a:rPr>
                      <m:t>n</m:t>
                    </m:r>
                    <m:r>
                      <m:rPr>
                        <m:sty m:val="p"/>
                      </m:rPr>
                      <a:rPr lang="en-US" altLang="ja-JP" b="0" i="0" baseline="-25000" dirty="0" smtClean="0">
                        <a:latin typeface="Cambria Math" panose="02040503050406030204" pitchFamily="18" charset="0"/>
                      </a:rPr>
                      <m:t>spectator</m:t>
                    </m:r>
                    <m:r>
                      <a:rPr lang="en-US" altLang="ja-JP" b="0" i="0" dirty="0" smtClean="0">
                        <a:latin typeface="Cambria Math" panose="02040503050406030204" pitchFamily="18" charset="0"/>
                      </a:rPr>
                      <m:t> </m:t>
                    </m:r>
                  </m:oMath>
                </a14:m>
                <a:endParaRPr kumimoji="1" lang="en-US" altLang="ja-JP" b="1" dirty="0" smtClean="0">
                  <a:solidFill>
                    <a:srgbClr val="FF0000"/>
                  </a:solidFill>
                </a:endParaRPr>
              </a:p>
              <a:p>
                <a14:m>
                  <m:oMath xmlns:m="http://schemas.openxmlformats.org/officeDocument/2006/math">
                    <m:r>
                      <m:rPr>
                        <m:sty m:val="p"/>
                      </m:rPr>
                      <a:rPr lang="en-US" altLang="ja-JP" i="0">
                        <a:latin typeface="Cambria Math" panose="02040503050406030204" pitchFamily="18" charset="0"/>
                      </a:rPr>
                      <m:t>d</m:t>
                    </m:r>
                    <m:d>
                      <m:dPr>
                        <m:ctrlPr>
                          <a:rPr lang="en-US" altLang="ja-JP" i="1">
                            <a:latin typeface="Cambria Math" panose="02040503050406030204" pitchFamily="18" charset="0"/>
                          </a:rPr>
                        </m:ctrlPr>
                      </m:dPr>
                      <m:e>
                        <m:sSup>
                          <m:sSupPr>
                            <m:ctrlPr>
                              <a:rPr lang="ja-JP" altLang="en-US" i="1" dirty="0">
                                <a:latin typeface="Cambria Math" panose="02040503050406030204" pitchFamily="18" charset="0"/>
                              </a:rPr>
                            </m:ctrlPr>
                          </m:sSupPr>
                          <m:e>
                            <m:r>
                              <m:rPr>
                                <m:sty m:val="p"/>
                              </m:rPr>
                              <a:rPr lang="en-US" altLang="ja-JP" i="0" dirty="0">
                                <a:latin typeface="Cambria Math" panose="02040503050406030204" pitchFamily="18" charset="0"/>
                              </a:rPr>
                              <m:t>K</m:t>
                            </m:r>
                          </m:e>
                          <m:sup>
                            <m:r>
                              <a:rPr lang="en-US" altLang="ja-JP" i="0" dirty="0">
                                <a:latin typeface="Cambria Math" panose="02040503050406030204" pitchFamily="18" charset="0"/>
                              </a:rPr>
                              <m:t>−</m:t>
                            </m:r>
                          </m:sup>
                        </m:sSup>
                        <m:r>
                          <a:rPr lang="en-US" altLang="ja-JP" i="0" dirty="0">
                            <a:latin typeface="Cambria Math" panose="02040503050406030204" pitchFamily="18" charset="0"/>
                          </a:rPr>
                          <m:t>,</m:t>
                        </m:r>
                        <m:r>
                          <m:rPr>
                            <m:sty m:val="p"/>
                          </m:rPr>
                          <a:rPr lang="en-US" altLang="ja-JP" i="0">
                            <a:latin typeface="Cambria Math" panose="02040503050406030204" pitchFamily="18" charset="0"/>
                            <a:ea typeface="Cambria Math" panose="02040503050406030204" pitchFamily="18" charset="0"/>
                            <a:sym typeface="Wingdings" panose="05000000000000000000" pitchFamily="2" charset="2"/>
                          </a:rPr>
                          <m:t>n</m:t>
                        </m:r>
                      </m:e>
                    </m:d>
                    <m:sSup>
                      <m:sSupPr>
                        <m:ctrlPr>
                          <a:rPr lang="ja-JP" altLang="ja-JP" i="1">
                            <a:latin typeface="Cambria Math" panose="02040503050406030204" pitchFamily="18" charset="0"/>
                          </a:rPr>
                        </m:ctrlPr>
                      </m:sSupPr>
                      <m:e>
                        <m:r>
                          <m:rPr>
                            <m:sty m:val="p"/>
                          </m:rPr>
                          <a:rPr lang="en-US" altLang="ja-JP" i="0">
                            <a:latin typeface="Cambria Math"/>
                          </a:rPr>
                          <m:t>π</m:t>
                        </m:r>
                      </m:e>
                      <m:sup>
                        <m:r>
                          <a:rPr lang="en-US" altLang="ja-JP" i="0">
                            <a:latin typeface="Cambria Math"/>
                            <a:ea typeface="Cambria Math"/>
                          </a:rPr>
                          <m:t>±</m:t>
                        </m:r>
                      </m:sup>
                    </m:sSup>
                    <m:sSup>
                      <m:sSupPr>
                        <m:ctrlPr>
                          <a:rPr lang="ja-JP" altLang="ja-JP" i="1">
                            <a:latin typeface="Cambria Math" panose="02040503050406030204" pitchFamily="18" charset="0"/>
                          </a:rPr>
                        </m:ctrlPr>
                      </m:sSupPr>
                      <m:e>
                        <m:r>
                          <m:rPr>
                            <m:sty m:val="p"/>
                          </m:rPr>
                          <a:rPr lang="en-US" altLang="ja-JP" i="0">
                            <a:latin typeface="Cambria Math"/>
                          </a:rPr>
                          <m:t>Σ</m:t>
                        </m:r>
                      </m:e>
                      <m:sup>
                        <m:r>
                          <a:rPr lang="en-US" altLang="ja-JP" i="0">
                            <a:latin typeface="Cambria Math"/>
                            <a:ea typeface="Cambria Math"/>
                          </a:rPr>
                          <m:t>∓</m:t>
                        </m:r>
                      </m:sup>
                    </m:sSup>
                  </m:oMath>
                </a14:m>
                <a:r>
                  <a:rPr lang="en-US" altLang="ja-JP" dirty="0" smtClean="0">
                    <a:solidFill>
                      <a:schemeClr val="tx1"/>
                    </a:solidFill>
                  </a:rPr>
                  <a:t> spectrum after the BG rejection</a:t>
                </a:r>
              </a:p>
              <a:p>
                <a:r>
                  <a:rPr lang="en-US" altLang="ja-JP" sz="3200" dirty="0" smtClean="0"/>
                  <a:t>Decompose</a:t>
                </a:r>
                <a:r>
                  <a:rPr lang="en-US" altLang="ja-JP" sz="3200" dirty="0" smtClean="0">
                    <a:solidFill>
                      <a:schemeClr val="tx1"/>
                    </a:solidFill>
                  </a:rPr>
                  <a:t> of </a:t>
                </a:r>
                <a14:m>
                  <m:oMath xmlns:m="http://schemas.openxmlformats.org/officeDocument/2006/math">
                    <m:sSup>
                      <m:sSupPr>
                        <m:ctrlPr>
                          <a:rPr lang="en-US" altLang="ja-JP" sz="3200" i="1">
                            <a:solidFill>
                              <a:schemeClr val="tx1"/>
                            </a:solidFill>
                            <a:latin typeface="Cambria Math" panose="02040503050406030204" pitchFamily="18" charset="0"/>
                          </a:rPr>
                        </m:ctrlPr>
                      </m:sSupPr>
                      <m:e>
                        <m:r>
                          <m:rPr>
                            <m:nor/>
                          </m:rPr>
                          <a:rPr lang="en-US" altLang="ja-JP" sz="3200" dirty="0">
                            <a:solidFill>
                              <a:schemeClr val="tx1"/>
                            </a:solidFill>
                          </a:rPr>
                          <m:t>Σ</m:t>
                        </m:r>
                      </m:e>
                      <m:sup>
                        <m:r>
                          <a:rPr lang="en-US" altLang="ja-JP" sz="3200" b="0" i="0" dirty="0" smtClean="0">
                            <a:solidFill>
                              <a:schemeClr val="tx1"/>
                            </a:solidFill>
                            <a:latin typeface="Cambria Math" panose="02040503050406030204" pitchFamily="18" charset="0"/>
                          </a:rPr>
                          <m:t>−</m:t>
                        </m:r>
                      </m:sup>
                    </m:sSup>
                    <m:sSup>
                      <m:sSupPr>
                        <m:ctrlPr>
                          <a:rPr lang="en-US" altLang="ja-JP" sz="3200" i="1">
                            <a:solidFill>
                              <a:schemeClr val="tx1"/>
                            </a:solidFill>
                            <a:latin typeface="Cambria Math" panose="02040503050406030204" pitchFamily="18" charset="0"/>
                          </a:rPr>
                        </m:ctrlPr>
                      </m:sSupPr>
                      <m:e>
                        <m:r>
                          <m:rPr>
                            <m:nor/>
                          </m:rPr>
                          <a:rPr lang="en-US" altLang="ja-JP" sz="3200" dirty="0">
                            <a:solidFill>
                              <a:schemeClr val="tx1"/>
                            </a:solidFill>
                            <a:ea typeface="Cambria Math" panose="02040503050406030204" pitchFamily="18" charset="0"/>
                          </a:rPr>
                          <m:t>π</m:t>
                        </m:r>
                      </m:e>
                      <m:sup>
                        <m:r>
                          <a:rPr lang="en-US" altLang="ja-JP" sz="3200" b="0" i="0" dirty="0" smtClean="0">
                            <a:solidFill>
                              <a:schemeClr val="tx1"/>
                            </a:solidFill>
                            <a:latin typeface="Cambria Math" panose="02040503050406030204" pitchFamily="18" charset="0"/>
                            <a:ea typeface="Cambria Math" panose="02040503050406030204" pitchFamily="18" charset="0"/>
                          </a:rPr>
                          <m:t>+</m:t>
                        </m:r>
                      </m:sup>
                    </m:sSup>
                  </m:oMath>
                </a14:m>
                <a:r>
                  <a:rPr lang="en-US" altLang="ja-JP" sz="3200" dirty="0" smtClean="0">
                    <a:solidFill>
                      <a:schemeClr val="tx1"/>
                    </a:solidFill>
                  </a:rPr>
                  <a:t> and </a:t>
                </a:r>
                <a14:m>
                  <m:oMath xmlns:m="http://schemas.openxmlformats.org/officeDocument/2006/math">
                    <m:sSup>
                      <m:sSupPr>
                        <m:ctrlPr>
                          <a:rPr lang="en-US" altLang="ja-JP" sz="3200" i="1">
                            <a:solidFill>
                              <a:schemeClr val="tx1"/>
                            </a:solidFill>
                            <a:latin typeface="Cambria Math" panose="02040503050406030204" pitchFamily="18" charset="0"/>
                          </a:rPr>
                        </m:ctrlPr>
                      </m:sSupPr>
                      <m:e>
                        <m:r>
                          <m:rPr>
                            <m:nor/>
                          </m:rPr>
                          <a:rPr lang="en-US" altLang="ja-JP" sz="3200" dirty="0">
                            <a:solidFill>
                              <a:schemeClr val="tx1"/>
                            </a:solidFill>
                          </a:rPr>
                          <m:t>Σ</m:t>
                        </m:r>
                      </m:e>
                      <m:sup>
                        <m:r>
                          <a:rPr lang="en-US" altLang="ja-JP" sz="3200" b="0" i="0" dirty="0" smtClean="0">
                            <a:solidFill>
                              <a:schemeClr val="tx1"/>
                            </a:solidFill>
                            <a:latin typeface="Cambria Math" panose="02040503050406030204" pitchFamily="18" charset="0"/>
                          </a:rPr>
                          <m:t>+</m:t>
                        </m:r>
                      </m:sup>
                    </m:sSup>
                    <m:sSup>
                      <m:sSupPr>
                        <m:ctrlPr>
                          <a:rPr lang="en-US" altLang="ja-JP" sz="3200" i="1">
                            <a:solidFill>
                              <a:schemeClr val="tx1"/>
                            </a:solidFill>
                            <a:latin typeface="Cambria Math" panose="02040503050406030204" pitchFamily="18" charset="0"/>
                          </a:rPr>
                        </m:ctrlPr>
                      </m:sSupPr>
                      <m:e>
                        <m:r>
                          <m:rPr>
                            <m:nor/>
                          </m:rPr>
                          <a:rPr lang="en-US" altLang="ja-JP" sz="3200" dirty="0">
                            <a:solidFill>
                              <a:schemeClr val="tx1"/>
                            </a:solidFill>
                            <a:ea typeface="Cambria Math" panose="02040503050406030204" pitchFamily="18" charset="0"/>
                          </a:rPr>
                          <m:t>π</m:t>
                        </m:r>
                      </m:e>
                      <m:sup>
                        <m:r>
                          <a:rPr lang="en-US" altLang="ja-JP" sz="3200" b="0" i="0" dirty="0" smtClean="0">
                            <a:solidFill>
                              <a:schemeClr val="tx1"/>
                            </a:solidFill>
                            <a:latin typeface="Cambria Math" panose="02040503050406030204" pitchFamily="18" charset="0"/>
                            <a:ea typeface="Cambria Math" panose="02040503050406030204" pitchFamily="18" charset="0"/>
                          </a:rPr>
                          <m:t>−</m:t>
                        </m:r>
                      </m:sup>
                    </m:sSup>
                  </m:oMath>
                </a14:m>
                <a:endParaRPr lang="en-US" altLang="ja-JP" sz="3200" dirty="0" smtClean="0">
                  <a:solidFill>
                    <a:schemeClr val="tx1"/>
                  </a:solidFill>
                </a:endParaRPr>
              </a:p>
            </p:txBody>
          </p:sp>
        </mc:Choice>
        <mc:Fallback>
          <p:sp>
            <p:nvSpPr>
              <p:cNvPr id="5" name="コンテンツ プレースホルダー 2"/>
              <p:cNvSpPr>
                <a:spLocks noGrp="1" noRot="1" noChangeAspect="1" noMove="1" noResize="1" noEditPoints="1" noAdjustHandles="1" noChangeArrowheads="1" noChangeShapeType="1" noTextEdit="1"/>
              </p:cNvSpPr>
              <p:nvPr>
                <p:ph idx="1"/>
              </p:nvPr>
            </p:nvSpPr>
            <p:spPr>
              <a:xfrm>
                <a:off x="788088" y="2506663"/>
                <a:ext cx="8120781" cy="4351337"/>
              </a:xfrm>
              <a:blipFill rotWithShape="0">
                <a:blip r:embed="rId4"/>
                <a:stretch>
                  <a:fillRect l="-1502"/>
                </a:stretch>
              </a:blipFill>
            </p:spPr>
            <p:txBody>
              <a:bodyPr/>
              <a:lstStyle/>
              <a:p>
                <a:r>
                  <a:rPr lang="ja-JP" altLang="en-US">
                    <a:noFill/>
                  </a:rPr>
                  <a:t> </a:t>
                </a:r>
              </a:p>
            </p:txBody>
          </p:sp>
        </mc:Fallback>
      </mc:AlternateContent>
      <p:sp>
        <p:nvSpPr>
          <p:cNvPr id="6" name="正方形/長方形 5"/>
          <p:cNvSpPr/>
          <p:nvPr/>
        </p:nvSpPr>
        <p:spPr>
          <a:xfrm>
            <a:off x="441706" y="1868933"/>
            <a:ext cx="3801297" cy="584775"/>
          </a:xfrm>
          <a:prstGeom prst="rect">
            <a:avLst/>
          </a:prstGeom>
        </p:spPr>
        <p:txBody>
          <a:bodyPr wrap="none">
            <a:spAutoFit/>
          </a:bodyPr>
          <a:lstStyle/>
          <a:p>
            <a:pPr marL="457200" indent="-457200">
              <a:buFont typeface="Arial" panose="020B0604020202020204" pitchFamily="34" charset="0"/>
              <a:buChar char="•"/>
            </a:pPr>
            <a:r>
              <a:rPr lang="en-US" altLang="ja-JP" sz="3200" dirty="0" smtClean="0"/>
              <a:t>Analysis procedure</a:t>
            </a:r>
            <a:endParaRPr lang="ja-JP" altLang="en-US" sz="3200" dirty="0"/>
          </a:p>
        </p:txBody>
      </p:sp>
      <p:sp>
        <p:nvSpPr>
          <p:cNvPr id="3" name="スライド番号プレースホルダー 2"/>
          <p:cNvSpPr>
            <a:spLocks noGrp="1"/>
          </p:cNvSpPr>
          <p:nvPr>
            <p:ph type="sldNum" sz="quarter" idx="12"/>
          </p:nvPr>
        </p:nvSpPr>
        <p:spPr/>
        <p:txBody>
          <a:bodyPr/>
          <a:lstStyle/>
          <a:p>
            <a:fld id="{005A32BD-6642-4D4D-A78D-138FCE3FEFDC}" type="slidenum">
              <a:rPr kumimoji="1" lang="ja-JP" altLang="en-US" smtClean="0"/>
              <a:t>11</a:t>
            </a:fld>
            <a:endParaRPr kumimoji="1" lang="ja-JP" altLang="en-US"/>
          </a:p>
        </p:txBody>
      </p:sp>
      <mc:AlternateContent xmlns:mc="http://schemas.openxmlformats.org/markup-compatibility/2006" xmlns:a14="http://schemas.microsoft.com/office/drawing/2010/main">
        <mc:Choice Requires="a14">
          <p:sp>
            <p:nvSpPr>
              <p:cNvPr id="13" name="テキスト ボックス 12"/>
              <p:cNvSpPr txBox="1"/>
              <p:nvPr/>
            </p:nvSpPr>
            <p:spPr>
              <a:xfrm>
                <a:off x="2204401" y="1068030"/>
                <a:ext cx="3653372" cy="830997"/>
              </a:xfrm>
              <a:prstGeom prst="rect">
                <a:avLst/>
              </a:prstGeom>
              <a:solidFill>
                <a:schemeClr val="bg1"/>
              </a:solidFill>
              <a:ln>
                <a:solidFill>
                  <a:schemeClr val="tx1"/>
                </a:solidFill>
              </a:ln>
            </p:spPr>
            <p:txBody>
              <a:bodyPr wrap="none" rtlCol="0">
                <a:spAutoFit/>
              </a:bodyPr>
              <a:lstStyle/>
              <a:p>
                <a14:m>
                  <m:oMath xmlns:m="http://schemas.openxmlformats.org/officeDocument/2006/math">
                    <m:r>
                      <a:rPr lang="en-US" altLang="ja-JP" sz="2400" b="1" i="0" smtClean="0">
                        <a:latin typeface="Cambria Math"/>
                      </a:rPr>
                      <m:t>𝐘</m:t>
                    </m:r>
                    <m:r>
                      <a:rPr lang="en-US" altLang="ja-JP" sz="2400" b="1" i="0" smtClean="0">
                        <a:latin typeface="Cambria Math"/>
                      </a:rPr>
                      <m:t>     →  </m:t>
                    </m:r>
                    <m:sSup>
                      <m:sSupPr>
                        <m:ctrlPr>
                          <a:rPr lang="ja-JP" altLang="ja-JP" sz="2400" b="1" i="1">
                            <a:latin typeface="Cambria Math" panose="02040503050406030204" pitchFamily="18" charset="0"/>
                          </a:rPr>
                        </m:ctrlPr>
                      </m:sSupPr>
                      <m:e>
                        <m:r>
                          <a:rPr lang="en-US" altLang="ja-JP" sz="2400" b="1" i="0">
                            <a:latin typeface="Cambria Math"/>
                          </a:rPr>
                          <m:t>𝛑</m:t>
                        </m:r>
                      </m:e>
                      <m:sup>
                        <m:r>
                          <a:rPr lang="en-US" altLang="ja-JP" sz="2400" b="1" i="0">
                            <a:latin typeface="Cambria Math"/>
                          </a:rPr>
                          <m:t>+</m:t>
                        </m:r>
                      </m:sup>
                    </m:sSup>
                    <m:r>
                      <a:rPr lang="en-US" altLang="ja-JP" sz="2400" b="1" i="0">
                        <a:latin typeface="Cambria Math"/>
                      </a:rPr>
                      <m:t>,</m:t>
                    </m:r>
                    <m:sSup>
                      <m:sSupPr>
                        <m:ctrlPr>
                          <a:rPr lang="ja-JP" altLang="ja-JP" sz="2400" b="1" i="1">
                            <a:latin typeface="Cambria Math" panose="02040503050406030204" pitchFamily="18" charset="0"/>
                          </a:rPr>
                        </m:ctrlPr>
                      </m:sSupPr>
                      <m:e>
                        <m:r>
                          <a:rPr lang="en-US" altLang="ja-JP" sz="2400" b="1" i="0">
                            <a:latin typeface="Cambria Math"/>
                          </a:rPr>
                          <m:t>𝚺</m:t>
                        </m:r>
                      </m:e>
                      <m:sup>
                        <m:r>
                          <a:rPr lang="en-US" altLang="ja-JP" sz="2400" b="1" i="0">
                            <a:latin typeface="Cambria Math"/>
                          </a:rPr>
                          <m:t>−</m:t>
                        </m:r>
                      </m:sup>
                    </m:sSup>
                    <m:r>
                      <a:rPr lang="en-US" altLang="ja-JP" sz="2400" b="1" i="0">
                        <a:latin typeface="Cambria Math" panose="02040503050406030204" pitchFamily="18" charset="0"/>
                        <a:ea typeface="Cambria Math" panose="02040503050406030204" pitchFamily="18" charset="0"/>
                      </a:rPr>
                      <m:t>→</m:t>
                    </m:r>
                    <m:sSup>
                      <m:sSupPr>
                        <m:ctrlPr>
                          <a:rPr lang="ja-JP" altLang="ja-JP" sz="2400" b="1" i="1" smtClean="0">
                            <a:solidFill>
                              <a:srgbClr val="FF0000"/>
                            </a:solidFill>
                            <a:latin typeface="Cambria Math" panose="02040503050406030204" pitchFamily="18" charset="0"/>
                          </a:rPr>
                        </m:ctrlPr>
                      </m:sSupPr>
                      <m:e>
                        <m:r>
                          <a:rPr lang="en-US" altLang="ja-JP" sz="2400" b="1" i="0" smtClean="0">
                            <a:solidFill>
                              <a:srgbClr val="FF0000"/>
                            </a:solidFill>
                            <a:latin typeface="Cambria Math"/>
                          </a:rPr>
                          <m:t>𝛑</m:t>
                        </m:r>
                      </m:e>
                      <m:sup>
                        <m:r>
                          <a:rPr lang="en-US" altLang="ja-JP" sz="2400" b="1" i="0" smtClean="0">
                            <a:solidFill>
                              <a:srgbClr val="FF0000"/>
                            </a:solidFill>
                            <a:latin typeface="Cambria Math" panose="02040503050406030204" pitchFamily="18" charset="0"/>
                          </a:rPr>
                          <m:t>+</m:t>
                        </m:r>
                      </m:sup>
                    </m:sSup>
                    <m:sSup>
                      <m:sSupPr>
                        <m:ctrlPr>
                          <a:rPr lang="ja-JP" altLang="ja-JP" sz="2400" b="1" i="1" smtClean="0">
                            <a:solidFill>
                              <a:srgbClr val="FF0000"/>
                            </a:solidFill>
                            <a:latin typeface="Cambria Math" panose="02040503050406030204" pitchFamily="18" charset="0"/>
                          </a:rPr>
                        </m:ctrlPr>
                      </m:sSupPr>
                      <m:e>
                        <m:r>
                          <a:rPr lang="en-US" altLang="ja-JP" sz="2400" b="1" i="0">
                            <a:solidFill>
                              <a:srgbClr val="FF0000"/>
                            </a:solidFill>
                            <a:latin typeface="Cambria Math"/>
                          </a:rPr>
                          <m:t>𝛑</m:t>
                        </m:r>
                      </m:e>
                      <m:sup>
                        <m:r>
                          <a:rPr lang="en-US" altLang="ja-JP" sz="2400" b="1" i="0" smtClean="0">
                            <a:solidFill>
                              <a:srgbClr val="FF0000"/>
                            </a:solidFill>
                            <a:latin typeface="Cambria Math" panose="02040503050406030204" pitchFamily="18" charset="0"/>
                          </a:rPr>
                          <m:t>−</m:t>
                        </m:r>
                      </m:sup>
                    </m:sSup>
                  </m:oMath>
                </a14:m>
                <a:r>
                  <a:rPr lang="en-US" altLang="ja-JP" sz="2400" b="1" dirty="0"/>
                  <a:t> </a:t>
                </a:r>
                <a14:m>
                  <m:oMath xmlns:m="http://schemas.openxmlformats.org/officeDocument/2006/math">
                    <m:r>
                      <a:rPr lang="en-US" altLang="ja-JP" sz="2400" b="1">
                        <a:latin typeface="Cambria Math" panose="02040503050406030204" pitchFamily="18" charset="0"/>
                      </a:rPr>
                      <m:t>𝐧</m:t>
                    </m:r>
                  </m:oMath>
                </a14:m>
                <a:endParaRPr lang="ja-JP" altLang="ja-JP" sz="2400" b="1" dirty="0"/>
              </a:p>
              <a:p>
                <a:r>
                  <a:rPr lang="en-US" altLang="ja-JP" sz="2400" b="1" dirty="0"/>
                  <a:t>         </a:t>
                </a:r>
                <a14:m>
                  <m:oMath xmlns:m="http://schemas.openxmlformats.org/officeDocument/2006/math">
                    <m:r>
                      <a:rPr lang="en-US" altLang="ja-JP" sz="2400" b="1" i="0">
                        <a:latin typeface="Cambria Math"/>
                      </a:rPr>
                      <m:t>→  </m:t>
                    </m:r>
                    <m:sSup>
                      <m:sSupPr>
                        <m:ctrlPr>
                          <a:rPr lang="ja-JP" altLang="ja-JP" sz="2400" b="1" i="1">
                            <a:latin typeface="Cambria Math" panose="02040503050406030204" pitchFamily="18" charset="0"/>
                          </a:rPr>
                        </m:ctrlPr>
                      </m:sSupPr>
                      <m:e>
                        <m:r>
                          <a:rPr lang="en-US" altLang="ja-JP" sz="2400" b="1" i="0">
                            <a:latin typeface="Cambria Math"/>
                          </a:rPr>
                          <m:t>𝛑</m:t>
                        </m:r>
                      </m:e>
                      <m:sup>
                        <m:r>
                          <a:rPr lang="en-US" altLang="ja-JP" sz="2400" b="1" i="0">
                            <a:latin typeface="Cambria Math"/>
                          </a:rPr>
                          <m:t>−</m:t>
                        </m:r>
                      </m:sup>
                    </m:sSup>
                    <m:r>
                      <a:rPr lang="en-US" altLang="ja-JP" sz="2400" b="1" i="0">
                        <a:latin typeface="Cambria Math"/>
                      </a:rPr>
                      <m:t>,</m:t>
                    </m:r>
                    <m:sSup>
                      <m:sSupPr>
                        <m:ctrlPr>
                          <a:rPr lang="ja-JP" altLang="ja-JP" sz="2400" b="1" i="1">
                            <a:latin typeface="Cambria Math" panose="02040503050406030204" pitchFamily="18" charset="0"/>
                          </a:rPr>
                        </m:ctrlPr>
                      </m:sSupPr>
                      <m:e>
                        <m:r>
                          <a:rPr lang="en-US" altLang="ja-JP" sz="2400" b="1" i="0">
                            <a:latin typeface="Cambria Math"/>
                          </a:rPr>
                          <m:t>𝚺</m:t>
                        </m:r>
                      </m:e>
                      <m:sup>
                        <m:r>
                          <a:rPr lang="en-US" altLang="ja-JP" sz="2400" b="1" i="0">
                            <a:latin typeface="Cambria Math"/>
                          </a:rPr>
                          <m:t>+</m:t>
                        </m:r>
                      </m:sup>
                    </m:sSup>
                    <m:r>
                      <a:rPr lang="en-US" altLang="ja-JP" sz="2400" b="1" i="0">
                        <a:latin typeface="Cambria Math" panose="02040503050406030204" pitchFamily="18" charset="0"/>
                        <a:ea typeface="Cambria Math" panose="02040503050406030204" pitchFamily="18" charset="0"/>
                      </a:rPr>
                      <m:t>→</m:t>
                    </m:r>
                    <m:sSup>
                      <m:sSupPr>
                        <m:ctrlPr>
                          <a:rPr lang="ja-JP" altLang="ja-JP" sz="2400" b="1" i="1" smtClean="0">
                            <a:solidFill>
                              <a:srgbClr val="FF0000"/>
                            </a:solidFill>
                            <a:latin typeface="Cambria Math" panose="02040503050406030204" pitchFamily="18" charset="0"/>
                          </a:rPr>
                        </m:ctrlPr>
                      </m:sSupPr>
                      <m:e>
                        <m:r>
                          <a:rPr lang="en-US" altLang="ja-JP" sz="2400" b="1" i="0">
                            <a:solidFill>
                              <a:srgbClr val="FF0000"/>
                            </a:solidFill>
                            <a:latin typeface="Cambria Math"/>
                          </a:rPr>
                          <m:t>𝛑</m:t>
                        </m:r>
                      </m:e>
                      <m:sup>
                        <m:r>
                          <a:rPr lang="en-US" altLang="ja-JP" sz="2400" b="1" i="0">
                            <a:solidFill>
                              <a:srgbClr val="FF0000"/>
                            </a:solidFill>
                            <a:latin typeface="Cambria Math"/>
                          </a:rPr>
                          <m:t>−</m:t>
                        </m:r>
                      </m:sup>
                    </m:sSup>
                    <m:sSup>
                      <m:sSupPr>
                        <m:ctrlPr>
                          <a:rPr lang="ja-JP" altLang="ja-JP" sz="2400" b="1" i="1" smtClean="0">
                            <a:solidFill>
                              <a:srgbClr val="FF00FF"/>
                            </a:solidFill>
                            <a:latin typeface="Cambria Math" panose="02040503050406030204" pitchFamily="18" charset="0"/>
                          </a:rPr>
                        </m:ctrlPr>
                      </m:sSupPr>
                      <m:e>
                        <m:r>
                          <a:rPr lang="en-US" altLang="ja-JP" sz="2400" b="1" i="0" smtClean="0">
                            <a:solidFill>
                              <a:srgbClr val="FF0000"/>
                            </a:solidFill>
                            <a:latin typeface="Cambria Math"/>
                          </a:rPr>
                          <m:t>𝛑</m:t>
                        </m:r>
                      </m:e>
                      <m:sup>
                        <m:r>
                          <a:rPr lang="en-US" altLang="ja-JP" sz="2400" b="1" i="0" smtClean="0">
                            <a:solidFill>
                              <a:srgbClr val="FF0000"/>
                            </a:solidFill>
                            <a:latin typeface="Cambria Math"/>
                          </a:rPr>
                          <m:t>+</m:t>
                        </m:r>
                      </m:sup>
                    </m:sSup>
                  </m:oMath>
                </a14:m>
                <a:r>
                  <a:rPr lang="en-US" altLang="ja-JP" sz="2400" b="1" dirty="0"/>
                  <a:t> </a:t>
                </a:r>
                <a14:m>
                  <m:oMath xmlns:m="http://schemas.openxmlformats.org/officeDocument/2006/math">
                    <m:r>
                      <a:rPr lang="en-US" altLang="ja-JP" sz="2400" b="1">
                        <a:latin typeface="Cambria Math" panose="02040503050406030204" pitchFamily="18" charset="0"/>
                      </a:rPr>
                      <m:t>𝐧</m:t>
                    </m:r>
                  </m:oMath>
                </a14:m>
                <a:endParaRPr lang="en-US" altLang="ja-JP" sz="2400" b="1"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2204401" y="1068030"/>
                <a:ext cx="3653372" cy="830997"/>
              </a:xfrm>
              <a:prstGeom prst="rect">
                <a:avLst/>
              </a:prstGeom>
              <a:blipFill rotWithShape="0">
                <a:blip r:embed="rId6"/>
                <a:stretch>
                  <a:fillRect l="-333"/>
                </a:stretch>
              </a:blipFill>
              <a:ln>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p:cNvSpPr txBox="1"/>
              <p:nvPr/>
            </p:nvSpPr>
            <p:spPr>
              <a:xfrm>
                <a:off x="4966599" y="4961498"/>
                <a:ext cx="2247218" cy="369332"/>
              </a:xfrm>
              <a:prstGeom prst="rect">
                <a:avLst/>
              </a:prstGeom>
              <a:noFill/>
            </p:spPr>
            <p:txBody>
              <a:bodyPr wrap="none" rtlCol="0">
                <a:spAutoFit/>
              </a:bodyPr>
              <a:lstStyle/>
              <a:p>
                <a:r>
                  <a:rPr kumimoji="1" lang="en-US" altLang="ja-JP" dirty="0" smtClean="0">
                    <a:sym typeface="Wingdings" panose="05000000000000000000" pitchFamily="2" charset="2"/>
                  </a:rPr>
                  <a:t> </a:t>
                </a:r>
                <a14:m>
                  <m:oMath xmlns:m="http://schemas.openxmlformats.org/officeDocument/2006/math">
                    <m:r>
                      <m:rPr>
                        <m:sty m:val="p"/>
                      </m:rPr>
                      <a:rPr lang="en-US" altLang="ja-JP" dirty="0">
                        <a:latin typeface="Cambria Math" panose="02040503050406030204" pitchFamily="18" charset="0"/>
                      </a:rPr>
                      <m:t>K</m:t>
                    </m:r>
                    <m:r>
                      <a:rPr lang="en-US" altLang="ja-JP" baseline="30000" dirty="0">
                        <a:latin typeface="Cambria Math" panose="02040503050406030204" pitchFamily="18" charset="0"/>
                      </a:rPr>
                      <m:t>0</m:t>
                    </m:r>
                  </m:oMath>
                </a14:m>
                <a:r>
                  <a:rPr kumimoji="1" lang="ja-JP" altLang="en-US" dirty="0" smtClean="0"/>
                  <a:t> </a:t>
                </a:r>
                <a:r>
                  <a:rPr kumimoji="1" lang="en-US" altLang="ja-JP" dirty="0" smtClean="0"/>
                  <a:t>production (BG)</a:t>
                </a:r>
                <a:endParaRPr kumimoji="1" lang="ja-JP" altLang="en-US" dirty="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4966599" y="4961498"/>
                <a:ext cx="2247218" cy="369332"/>
              </a:xfrm>
              <a:prstGeom prst="rect">
                <a:avLst/>
              </a:prstGeom>
              <a:blipFill rotWithShape="0">
                <a:blip r:embed="rId7"/>
                <a:stretch>
                  <a:fillRect l="-2446" t="-11667" r="-2174" b="-26667"/>
                </a:stretch>
              </a:blipFill>
            </p:spPr>
            <p:txBody>
              <a:bodyPr/>
              <a:lstStyle/>
              <a:p>
                <a:r>
                  <a:rPr lang="ja-JP" altLang="en-US">
                    <a:noFill/>
                  </a:rPr>
                  <a:t> </a:t>
                </a:r>
              </a:p>
            </p:txBody>
          </p:sp>
        </mc:Fallback>
      </mc:AlternateContent>
      <p:sp>
        <p:nvSpPr>
          <p:cNvPr id="18" name="テキスト ボックス 17"/>
          <p:cNvSpPr txBox="1"/>
          <p:nvPr/>
        </p:nvSpPr>
        <p:spPr>
          <a:xfrm>
            <a:off x="4966599" y="5320142"/>
            <a:ext cx="2952924" cy="369332"/>
          </a:xfrm>
          <a:prstGeom prst="rect">
            <a:avLst/>
          </a:prstGeom>
          <a:noFill/>
        </p:spPr>
        <p:txBody>
          <a:bodyPr wrap="none" rtlCol="0">
            <a:spAutoFit/>
          </a:bodyPr>
          <a:lstStyle/>
          <a:p>
            <a:r>
              <a:rPr kumimoji="1" lang="en-US" altLang="ja-JP" dirty="0" smtClean="0">
                <a:sym typeface="Wingdings" panose="05000000000000000000" pitchFamily="2" charset="2"/>
              </a:rPr>
              <a:t> Forward Σ production (BG)</a:t>
            </a:r>
            <a:endParaRPr kumimoji="1" lang="ja-JP" altLang="en-US" dirty="0"/>
          </a:p>
        </p:txBody>
      </p:sp>
      <p:sp>
        <p:nvSpPr>
          <p:cNvPr id="19" name="正方形/長方形 18"/>
          <p:cNvSpPr/>
          <p:nvPr/>
        </p:nvSpPr>
        <p:spPr>
          <a:xfrm>
            <a:off x="4984110" y="4592166"/>
            <a:ext cx="1016625" cy="369332"/>
          </a:xfrm>
          <a:prstGeom prst="rect">
            <a:avLst/>
          </a:prstGeom>
        </p:spPr>
        <p:txBody>
          <a:bodyPr wrap="none">
            <a:spAutoFit/>
          </a:bodyPr>
          <a:lstStyle/>
          <a:p>
            <a:r>
              <a:rPr lang="en-US" altLang="ja-JP" dirty="0" smtClean="0">
                <a:sym typeface="Wingdings" panose="05000000000000000000" pitchFamily="2" charset="2"/>
              </a:rPr>
              <a:t> Signal</a:t>
            </a:r>
            <a:endParaRPr lang="ja-JP" altLang="en-US" dirty="0"/>
          </a:p>
        </p:txBody>
      </p:sp>
    </p:spTree>
    <p:extLst>
      <p:ext uri="{BB962C8B-B14F-4D97-AF65-F5344CB8AC3E}">
        <p14:creationId xmlns:p14="http://schemas.microsoft.com/office/powerpoint/2010/main" val="14606979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1116" y="1443183"/>
            <a:ext cx="6629400" cy="5033987"/>
          </a:xfrm>
          <a:prstGeom prst="rect">
            <a:avLst/>
          </a:prstGeom>
        </p:spPr>
      </p:pic>
      <mc:AlternateContent xmlns:mc="http://schemas.openxmlformats.org/markup-compatibility/2006" xmlns:a14="http://schemas.microsoft.com/office/drawing/2010/main">
        <mc:Choice Requires="a14">
          <p:sp>
            <p:nvSpPr>
              <p:cNvPr id="2" name="タイトル 1"/>
              <p:cNvSpPr>
                <a:spLocks noGrp="1"/>
              </p:cNvSpPr>
              <p:nvPr>
                <p:ph type="title"/>
              </p:nvPr>
            </p:nvSpPr>
            <p:spPr>
              <a:xfrm>
                <a:off x="628650" y="-7263"/>
                <a:ext cx="7886700" cy="1325563"/>
              </a:xfrm>
            </p:spPr>
            <p:txBody>
              <a:bodyPr>
                <a:normAutofit/>
              </a:bodyPr>
              <a:lstStyle/>
              <a:p>
                <a:pPr lvl="1" algn="l" rtl="0">
                  <a:lnSpc>
                    <a:spcPct val="90000"/>
                  </a:lnSpc>
                  <a:spcBef>
                    <a:spcPct val="0"/>
                  </a:spcBef>
                </a:pPr>
                <a14:m>
                  <m:oMath xmlns:m="http://schemas.openxmlformats.org/officeDocument/2006/math">
                    <m:r>
                      <m:rPr>
                        <m:sty m:val="p"/>
                      </m:rPr>
                      <a:rPr lang="en-US" altLang="ja-JP" sz="4000" i="0" smtClean="0">
                        <a:solidFill>
                          <a:schemeClr val="tx1"/>
                        </a:solidFill>
                        <a:latin typeface="Cambria Math" panose="02040503050406030204" pitchFamily="18" charset="0"/>
                      </a:rPr>
                      <m:t>d</m:t>
                    </m:r>
                    <m:d>
                      <m:dPr>
                        <m:ctrlPr>
                          <a:rPr lang="en-US" altLang="ja-JP" sz="4000" i="1">
                            <a:solidFill>
                              <a:schemeClr val="tx1"/>
                            </a:solidFill>
                            <a:latin typeface="Cambria Math" panose="02040503050406030204" pitchFamily="18" charset="0"/>
                          </a:rPr>
                        </m:ctrlPr>
                      </m:dPr>
                      <m:e>
                        <m:sSup>
                          <m:sSupPr>
                            <m:ctrlPr>
                              <a:rPr lang="ja-JP" altLang="en-US" sz="4000" i="1" dirty="0">
                                <a:solidFill>
                                  <a:schemeClr val="tx1"/>
                                </a:solidFill>
                                <a:latin typeface="Cambria Math" panose="02040503050406030204" pitchFamily="18" charset="0"/>
                              </a:rPr>
                            </m:ctrlPr>
                          </m:sSupPr>
                          <m:e>
                            <m:r>
                              <m:rPr>
                                <m:sty m:val="p"/>
                              </m:rPr>
                              <a:rPr lang="en-US" altLang="ja-JP" sz="4000" i="0" dirty="0">
                                <a:solidFill>
                                  <a:schemeClr val="tx1"/>
                                </a:solidFill>
                                <a:latin typeface="Cambria Math" panose="02040503050406030204" pitchFamily="18" charset="0"/>
                              </a:rPr>
                              <m:t>K</m:t>
                            </m:r>
                          </m:e>
                          <m:sup>
                            <m:r>
                              <a:rPr lang="en-US" altLang="ja-JP" sz="4000" i="0" dirty="0">
                                <a:solidFill>
                                  <a:schemeClr val="tx1"/>
                                </a:solidFill>
                                <a:latin typeface="Cambria Math" panose="02040503050406030204" pitchFamily="18" charset="0"/>
                              </a:rPr>
                              <m:t>−</m:t>
                            </m:r>
                          </m:sup>
                        </m:sSup>
                        <m:r>
                          <a:rPr lang="en-US" altLang="ja-JP" sz="4000" i="0" dirty="0">
                            <a:solidFill>
                              <a:schemeClr val="tx1"/>
                            </a:solidFill>
                            <a:latin typeface="Cambria Math" panose="02040503050406030204" pitchFamily="18" charset="0"/>
                          </a:rPr>
                          <m:t>,</m:t>
                        </m:r>
                        <m:sSup>
                          <m:sSupPr>
                            <m:ctrlPr>
                              <a:rPr lang="en-US" altLang="ja-JP" sz="4000" i="1" smtClean="0">
                                <a:solidFill>
                                  <a:schemeClr val="tx1"/>
                                </a:solidFill>
                                <a:latin typeface="Cambria Math" panose="02040503050406030204" pitchFamily="18" charset="0"/>
                                <a:sym typeface="Wingdings" panose="05000000000000000000" pitchFamily="2" charset="2"/>
                              </a:rPr>
                            </m:ctrlPr>
                          </m:sSupPr>
                          <m:e>
                            <m:r>
                              <m:rPr>
                                <m:sty m:val="p"/>
                              </m:rPr>
                              <a:rPr lang="ja-JP" altLang="en-US" sz="4000" i="0">
                                <a:solidFill>
                                  <a:schemeClr val="tx1"/>
                                </a:solidFill>
                                <a:latin typeface="Cambria Math" panose="02040503050406030204" pitchFamily="18" charset="0"/>
                                <a:sym typeface="Wingdings" panose="05000000000000000000" pitchFamily="2" charset="2"/>
                              </a:rPr>
                              <m:t>π</m:t>
                            </m:r>
                          </m:e>
                          <m:sup>
                            <m:r>
                              <a:rPr lang="en-US" altLang="ja-JP" sz="4000" i="0">
                                <a:solidFill>
                                  <a:schemeClr val="tx1"/>
                                </a:solidFill>
                                <a:latin typeface="Cambria Math" panose="02040503050406030204" pitchFamily="18" charset="0"/>
                                <a:ea typeface="Cambria Math" panose="02040503050406030204" pitchFamily="18" charset="0"/>
                                <a:sym typeface="Wingdings" panose="05000000000000000000" pitchFamily="2" charset="2"/>
                              </a:rPr>
                              <m:t>∓</m:t>
                            </m:r>
                          </m:sup>
                        </m:sSup>
                        <m:sSup>
                          <m:sSupPr>
                            <m:ctrlPr>
                              <a:rPr lang="en-US" altLang="ja-JP" sz="4000" i="1">
                                <a:solidFill>
                                  <a:schemeClr val="tx1"/>
                                </a:solidFill>
                                <a:latin typeface="Cambria Math" panose="02040503050406030204" pitchFamily="18" charset="0"/>
                                <a:sym typeface="Wingdings" panose="05000000000000000000" pitchFamily="2" charset="2"/>
                              </a:rPr>
                            </m:ctrlPr>
                          </m:sSupPr>
                          <m:e>
                            <m:r>
                              <m:rPr>
                                <m:sty m:val="p"/>
                              </m:rPr>
                              <a:rPr lang="ja-JP" altLang="en-US" sz="4000" i="0">
                                <a:solidFill>
                                  <a:schemeClr val="tx1"/>
                                </a:solidFill>
                                <a:latin typeface="Cambria Math" panose="02040503050406030204" pitchFamily="18" charset="0"/>
                                <a:sym typeface="Wingdings" panose="05000000000000000000" pitchFamily="2" charset="2"/>
                              </a:rPr>
                              <m:t>π</m:t>
                            </m:r>
                          </m:e>
                          <m:sup>
                            <m:r>
                              <a:rPr lang="en-US" altLang="ja-JP" sz="4000" i="0">
                                <a:solidFill>
                                  <a:schemeClr val="tx1"/>
                                </a:solidFill>
                                <a:latin typeface="Cambria Math" panose="02040503050406030204" pitchFamily="18" charset="0"/>
                                <a:ea typeface="Cambria Math" panose="02040503050406030204" pitchFamily="18" charset="0"/>
                                <a:sym typeface="Wingdings" panose="05000000000000000000" pitchFamily="2" charset="2"/>
                              </a:rPr>
                              <m:t>±</m:t>
                            </m:r>
                          </m:sup>
                        </m:sSup>
                        <m:r>
                          <m:rPr>
                            <m:sty m:val="p"/>
                          </m:rPr>
                          <a:rPr lang="en-US" altLang="ja-JP" sz="4000" i="0">
                            <a:solidFill>
                              <a:schemeClr val="tx1"/>
                            </a:solidFill>
                            <a:latin typeface="Cambria Math" panose="02040503050406030204" pitchFamily="18" charset="0"/>
                            <a:ea typeface="Cambria Math" panose="02040503050406030204" pitchFamily="18" charset="0"/>
                            <a:sym typeface="Wingdings" panose="05000000000000000000" pitchFamily="2" charset="2"/>
                          </a:rPr>
                          <m:t>n</m:t>
                        </m:r>
                      </m:e>
                    </m:d>
                    <m:r>
                      <a:rPr lang="en-US" altLang="ja-JP" sz="4000" b="0" i="0"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m:t>
                    </m:r>
                    <m:r>
                      <m:rPr>
                        <m:sty m:val="p"/>
                      </m:rPr>
                      <a:rPr lang="en-US" altLang="ja-JP" sz="4000" i="0" dirty="0" smtClean="0">
                        <a:solidFill>
                          <a:schemeClr val="tx1"/>
                        </a:solidFill>
                        <a:latin typeface="Cambria Math" panose="02040503050406030204" pitchFamily="18" charset="0"/>
                      </a:rPr>
                      <m:t>n</m:t>
                    </m:r>
                    <m:r>
                      <a:rPr lang="en-US" altLang="ja-JP" sz="4000" b="0" i="0" dirty="0" smtClean="0">
                        <a:solidFill>
                          <a:schemeClr val="tx1"/>
                        </a:solidFill>
                        <a:latin typeface="Cambria Math" panose="02040503050406030204" pitchFamily="18" charset="0"/>
                      </a:rPr>
                      <m:t>"</m:t>
                    </m:r>
                  </m:oMath>
                </a14:m>
                <a:r>
                  <a:rPr kumimoji="1" lang="en-US" altLang="ja-JP" sz="4000" dirty="0" smtClean="0">
                    <a:solidFill>
                      <a:schemeClr val="tx1"/>
                    </a:solidFill>
                    <a:latin typeface="+mn-lt"/>
                  </a:rPr>
                  <a:t> identification</a:t>
                </a:r>
                <a:endParaRPr kumimoji="1" lang="ja-JP" altLang="en-US" sz="4000" dirty="0">
                  <a:solidFill>
                    <a:schemeClr val="tx1"/>
                  </a:solidFill>
                  <a:latin typeface="+mn-lt"/>
                </a:endParaRPr>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xfrm>
                <a:off x="628650" y="-7263"/>
                <a:ext cx="7886700" cy="1325563"/>
              </a:xfrm>
              <a:blipFill rotWithShape="0">
                <a:blip r:embed="rId4"/>
                <a:stretch>
                  <a:fillRect/>
                </a:stretch>
              </a:blipFill>
            </p:spPr>
            <p:txBody>
              <a:bodyPr/>
              <a:lstStyle/>
              <a:p>
                <a:r>
                  <a:rPr lang="ja-JP" altLang="en-US">
                    <a:noFill/>
                  </a:rPr>
                  <a:t> </a:t>
                </a:r>
              </a:p>
            </p:txBody>
          </p:sp>
        </mc:Fallback>
      </mc:AlternateContent>
      <p:sp>
        <p:nvSpPr>
          <p:cNvPr id="5" name="円柱 4"/>
          <p:cNvSpPr/>
          <p:nvPr/>
        </p:nvSpPr>
        <p:spPr>
          <a:xfrm rot="5400000">
            <a:off x="811799" y="1608122"/>
            <a:ext cx="1197243" cy="142497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弧 5"/>
          <p:cNvSpPr/>
          <p:nvPr/>
        </p:nvSpPr>
        <p:spPr>
          <a:xfrm rot="6771565" flipV="1">
            <a:off x="1227664" y="2277812"/>
            <a:ext cx="1555498" cy="929041"/>
          </a:xfrm>
          <a:prstGeom prst="arc">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テキスト ボックス 6"/>
          <p:cNvSpPr txBox="1"/>
          <p:nvPr/>
        </p:nvSpPr>
        <p:spPr>
          <a:xfrm>
            <a:off x="721935" y="2589011"/>
            <a:ext cx="556563" cy="369332"/>
          </a:xfrm>
          <a:prstGeom prst="rect">
            <a:avLst/>
          </a:prstGeom>
          <a:noFill/>
        </p:spPr>
        <p:txBody>
          <a:bodyPr wrap="none" rtlCol="0">
            <a:spAutoFit/>
          </a:bodyPr>
          <a:lstStyle/>
          <a:p>
            <a:r>
              <a:rPr kumimoji="1" lang="en-US" altLang="ja-JP" dirty="0" smtClean="0"/>
              <a:t>CDS</a:t>
            </a:r>
            <a:endParaRPr kumimoji="1" lang="ja-JP" altLang="en-US" dirty="0"/>
          </a:p>
        </p:txBody>
      </p:sp>
      <p:cxnSp>
        <p:nvCxnSpPr>
          <p:cNvPr id="8" name="直線矢印コネクタ 7"/>
          <p:cNvCxnSpPr>
            <a:endCxn id="6" idx="0"/>
          </p:cNvCxnSpPr>
          <p:nvPr/>
        </p:nvCxnSpPr>
        <p:spPr>
          <a:xfrm>
            <a:off x="1278498" y="2320611"/>
            <a:ext cx="298878" cy="24126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円弧 8"/>
          <p:cNvSpPr/>
          <p:nvPr/>
        </p:nvSpPr>
        <p:spPr>
          <a:xfrm rot="16478223">
            <a:off x="921325" y="1969054"/>
            <a:ext cx="1482911" cy="784361"/>
          </a:xfrm>
          <a:prstGeom prst="arc">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テキスト ボックス 10"/>
          <p:cNvSpPr txBox="1"/>
          <p:nvPr/>
        </p:nvSpPr>
        <p:spPr>
          <a:xfrm>
            <a:off x="1680422" y="1313547"/>
            <a:ext cx="362600" cy="461665"/>
          </a:xfrm>
          <a:prstGeom prst="rect">
            <a:avLst/>
          </a:prstGeom>
          <a:noFill/>
        </p:spPr>
        <p:txBody>
          <a:bodyPr wrap="none" rtlCol="0">
            <a:spAutoFit/>
          </a:bodyPr>
          <a:lstStyle/>
          <a:p>
            <a:r>
              <a:rPr lang="en-US" altLang="ja-JP" sz="2400" b="1" dirty="0">
                <a:solidFill>
                  <a:srgbClr val="FF0000"/>
                </a:solidFill>
              </a:rPr>
              <a:t>π</a:t>
            </a:r>
            <a:endParaRPr kumimoji="1" lang="ja-JP" altLang="en-US" sz="2400" b="1" dirty="0">
              <a:solidFill>
                <a:srgbClr val="FF0000"/>
              </a:solidFill>
            </a:endParaRPr>
          </a:p>
        </p:txBody>
      </p:sp>
      <p:sp>
        <p:nvSpPr>
          <p:cNvPr id="12" name="テキスト ボックス 11"/>
          <p:cNvSpPr txBox="1"/>
          <p:nvPr/>
        </p:nvSpPr>
        <p:spPr>
          <a:xfrm>
            <a:off x="1714079" y="3173947"/>
            <a:ext cx="362600" cy="461665"/>
          </a:xfrm>
          <a:prstGeom prst="rect">
            <a:avLst/>
          </a:prstGeom>
          <a:noFill/>
        </p:spPr>
        <p:txBody>
          <a:bodyPr wrap="none" rtlCol="0">
            <a:spAutoFit/>
          </a:bodyPr>
          <a:lstStyle/>
          <a:p>
            <a:r>
              <a:rPr lang="en-US" altLang="ja-JP" sz="2400" b="1" dirty="0">
                <a:solidFill>
                  <a:srgbClr val="FF0000"/>
                </a:solidFill>
              </a:rPr>
              <a:t>π</a:t>
            </a:r>
            <a:endParaRPr kumimoji="1" lang="ja-JP" altLang="en-US" sz="2400" b="1" dirty="0">
              <a:solidFill>
                <a:srgbClr val="FF0000"/>
              </a:solidFill>
            </a:endParaRPr>
          </a:p>
        </p:txBody>
      </p:sp>
      <p:cxnSp>
        <p:nvCxnSpPr>
          <p:cNvPr id="13" name="直線矢印コネクタ 12"/>
          <p:cNvCxnSpPr>
            <a:stCxn id="6" idx="0"/>
          </p:cNvCxnSpPr>
          <p:nvPr/>
        </p:nvCxnSpPr>
        <p:spPr>
          <a:xfrm>
            <a:off x="1577376" y="2561880"/>
            <a:ext cx="192281" cy="1263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407959" y="2318182"/>
            <a:ext cx="77071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176513" y="1881956"/>
            <a:ext cx="492443" cy="523220"/>
          </a:xfrm>
          <a:prstGeom prst="rect">
            <a:avLst/>
          </a:prstGeom>
          <a:noFill/>
        </p:spPr>
        <p:txBody>
          <a:bodyPr wrap="none" rtlCol="0">
            <a:spAutoFit/>
          </a:bodyPr>
          <a:lstStyle/>
          <a:p>
            <a:r>
              <a:rPr lang="en-US" altLang="ja-JP" sz="2800" b="1" dirty="0" smtClean="0">
                <a:solidFill>
                  <a:srgbClr val="00B050"/>
                </a:solidFill>
              </a:rPr>
              <a:t>K-</a:t>
            </a:r>
            <a:endParaRPr kumimoji="1" lang="ja-JP" altLang="en-US" sz="2800" b="1" dirty="0">
              <a:solidFill>
                <a:srgbClr val="00B050"/>
              </a:solidFill>
            </a:endParaRPr>
          </a:p>
        </p:txBody>
      </p:sp>
      <p:cxnSp>
        <p:nvCxnSpPr>
          <p:cNvPr id="16" name="直線矢印コネクタ 15"/>
          <p:cNvCxnSpPr/>
          <p:nvPr/>
        </p:nvCxnSpPr>
        <p:spPr>
          <a:xfrm>
            <a:off x="1260561" y="2291689"/>
            <a:ext cx="1645874"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2474028" y="2430698"/>
            <a:ext cx="785280" cy="369332"/>
          </a:xfrm>
          <a:prstGeom prst="rect">
            <a:avLst/>
          </a:prstGeom>
          <a:noFill/>
        </p:spPr>
        <p:txBody>
          <a:bodyPr wrap="none" rtlCol="0">
            <a:spAutoFit/>
          </a:bodyPr>
          <a:lstStyle/>
          <a:p>
            <a:r>
              <a:rPr kumimoji="1" lang="en-US" altLang="ja-JP" i="1" dirty="0" smtClean="0"/>
              <a:t>detect</a:t>
            </a:r>
            <a:endParaRPr kumimoji="1" lang="ja-JP" altLang="en-US" i="1" dirty="0"/>
          </a:p>
        </p:txBody>
      </p:sp>
      <p:sp>
        <p:nvSpPr>
          <p:cNvPr id="19" name="テキスト ボックス 18"/>
          <p:cNvSpPr txBox="1"/>
          <p:nvPr/>
        </p:nvSpPr>
        <p:spPr>
          <a:xfrm>
            <a:off x="2039459" y="3225498"/>
            <a:ext cx="785280" cy="369332"/>
          </a:xfrm>
          <a:prstGeom prst="rect">
            <a:avLst/>
          </a:prstGeom>
          <a:noFill/>
        </p:spPr>
        <p:txBody>
          <a:bodyPr wrap="none" rtlCol="0">
            <a:spAutoFit/>
          </a:bodyPr>
          <a:lstStyle/>
          <a:p>
            <a:r>
              <a:rPr kumimoji="1" lang="en-US" altLang="ja-JP" i="1" dirty="0" smtClean="0"/>
              <a:t>detect</a:t>
            </a:r>
            <a:endParaRPr kumimoji="1" lang="ja-JP" altLang="en-US" i="1" dirty="0"/>
          </a:p>
        </p:txBody>
      </p:sp>
      <p:sp>
        <p:nvSpPr>
          <p:cNvPr id="20" name="テキスト ボックス 19"/>
          <p:cNvSpPr txBox="1"/>
          <p:nvPr/>
        </p:nvSpPr>
        <p:spPr>
          <a:xfrm>
            <a:off x="1957571" y="1379280"/>
            <a:ext cx="785280" cy="369332"/>
          </a:xfrm>
          <a:prstGeom prst="rect">
            <a:avLst/>
          </a:prstGeom>
          <a:noFill/>
        </p:spPr>
        <p:txBody>
          <a:bodyPr wrap="none" rtlCol="0">
            <a:spAutoFit/>
          </a:bodyPr>
          <a:lstStyle/>
          <a:p>
            <a:r>
              <a:rPr kumimoji="1" lang="en-US" altLang="ja-JP" i="1" dirty="0" smtClean="0"/>
              <a:t>detect</a:t>
            </a:r>
            <a:endParaRPr kumimoji="1" lang="ja-JP" altLang="en-US" i="1" dirty="0"/>
          </a:p>
        </p:txBody>
      </p:sp>
      <mc:AlternateContent xmlns:mc="http://schemas.openxmlformats.org/markup-compatibility/2006" xmlns:a14="http://schemas.microsoft.com/office/drawing/2010/main">
        <mc:Choice Requires="a14">
          <p:sp>
            <p:nvSpPr>
              <p:cNvPr id="21" name="テキスト ボックス 20"/>
              <p:cNvSpPr txBox="1"/>
              <p:nvPr/>
            </p:nvSpPr>
            <p:spPr>
              <a:xfrm>
                <a:off x="1667151" y="2517676"/>
                <a:ext cx="936475" cy="646331"/>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3600" b="1" i="1" smtClean="0">
                          <a:solidFill>
                            <a:schemeClr val="tx1"/>
                          </a:solidFill>
                          <a:latin typeface="Cambria Math" panose="02040503050406030204" pitchFamily="18" charset="0"/>
                        </a:rPr>
                        <m:t>"</m:t>
                      </m:r>
                      <m:r>
                        <a:rPr kumimoji="1" lang="en-US" altLang="ja-JP" sz="3600" b="1" i="1" smtClean="0">
                          <a:solidFill>
                            <a:schemeClr val="tx1"/>
                          </a:solidFill>
                          <a:latin typeface="Cambria Math" panose="02040503050406030204" pitchFamily="18" charset="0"/>
                        </a:rPr>
                        <m:t>𝐧</m:t>
                      </m:r>
                      <m:r>
                        <a:rPr kumimoji="1" lang="en-US" altLang="ja-JP" sz="3600" b="1" i="1" smtClean="0">
                          <a:solidFill>
                            <a:schemeClr val="tx1"/>
                          </a:solidFill>
                          <a:latin typeface="Cambria Math" panose="02040503050406030204" pitchFamily="18" charset="0"/>
                        </a:rPr>
                        <m:t>"</m:t>
                      </m:r>
                    </m:oMath>
                  </m:oMathPara>
                </a14:m>
                <a:endParaRPr kumimoji="1" lang="ja-JP" altLang="en-US" sz="3600" b="1" dirty="0">
                  <a:solidFill>
                    <a:schemeClr val="tx1"/>
                  </a:solidFill>
                </a:endParaRPr>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1667151" y="2517676"/>
                <a:ext cx="936475" cy="646331"/>
              </a:xfrm>
              <a:prstGeom prst="rect">
                <a:avLst/>
              </a:prstGeom>
              <a:blipFill rotWithShape="0">
                <a:blip r:embed="rId5"/>
                <a:stretch>
                  <a:fillRect/>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テキスト ボックス 21"/>
              <p:cNvSpPr txBox="1"/>
              <p:nvPr/>
            </p:nvSpPr>
            <p:spPr>
              <a:xfrm>
                <a:off x="5668623" y="3895739"/>
                <a:ext cx="3827458" cy="461665"/>
              </a:xfrm>
              <a:prstGeom prst="rect">
                <a:avLst/>
              </a:prstGeom>
              <a:noFill/>
            </p:spPr>
            <p:txBody>
              <a:bodyPr wrap="none" rtlCol="0">
                <a:spAutoFit/>
              </a:bodyPr>
              <a:lstStyle/>
              <a:p>
                <a:r>
                  <a:rPr kumimoji="1" lang="en-US" altLang="ja-JP" sz="2400" dirty="0" smtClean="0"/>
                  <a:t>Selection of </a:t>
                </a:r>
                <a14:m>
                  <m:oMath xmlns:m="http://schemas.openxmlformats.org/officeDocument/2006/math">
                    <m:r>
                      <a:rPr lang="en-US" altLang="ja-JP" sz="2400" b="0" i="0" dirty="0" smtClean="0">
                        <a:latin typeface="Cambria Math" panose="02040503050406030204" pitchFamily="18" charset="0"/>
                      </a:rPr>
                      <m:t>"</m:t>
                    </m:r>
                    <m:r>
                      <m:rPr>
                        <m:sty m:val="p"/>
                      </m:rPr>
                      <a:rPr lang="en-US" altLang="ja-JP" sz="2400" i="0" dirty="0">
                        <a:latin typeface="Cambria Math" panose="02040503050406030204" pitchFamily="18" charset="0"/>
                      </a:rPr>
                      <m:t>n</m:t>
                    </m:r>
                    <m:r>
                      <a:rPr lang="en-US" altLang="ja-JP" sz="2400" b="0" i="0" dirty="0" smtClean="0">
                        <a:latin typeface="Cambria Math" panose="02040503050406030204" pitchFamily="18" charset="0"/>
                      </a:rPr>
                      <m:t>"</m:t>
                    </m:r>
                  </m:oMath>
                </a14:m>
                <a:r>
                  <a:rPr kumimoji="1" lang="en-US" altLang="ja-JP" sz="2400" dirty="0" smtClean="0"/>
                  <a:t> in </a:t>
                </a:r>
                <a:r>
                  <a:rPr lang="en-US" altLang="ja-JP" sz="2400" dirty="0" smtClean="0"/>
                  <a:t>this</a:t>
                </a:r>
                <a:r>
                  <a:rPr kumimoji="1" lang="en-US" altLang="ja-JP" sz="2400" dirty="0" smtClean="0"/>
                  <a:t> region</a:t>
                </a:r>
                <a:endParaRPr kumimoji="1" lang="ja-JP" altLang="en-US" sz="2400" dirty="0"/>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5668623" y="3895739"/>
                <a:ext cx="3827458" cy="461665"/>
              </a:xfrm>
              <a:prstGeom prst="rect">
                <a:avLst/>
              </a:prstGeom>
              <a:blipFill rotWithShape="0">
                <a:blip r:embed="rId6"/>
                <a:stretch>
                  <a:fillRect l="-2548" t="-10526" r="-1274" b="-2894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正方形/長方形 22"/>
              <p:cNvSpPr/>
              <p:nvPr/>
            </p:nvSpPr>
            <p:spPr>
              <a:xfrm>
                <a:off x="4385644" y="1443183"/>
                <a:ext cx="4129706" cy="512448"/>
              </a:xfrm>
              <a:prstGeom prst="rect">
                <a:avLst/>
              </a:prstGeom>
              <a:solidFill>
                <a:schemeClr val="bg1"/>
              </a:solidFill>
              <a:ln>
                <a:solidFill>
                  <a:schemeClr val="tx1"/>
                </a:solidFill>
              </a:ln>
            </p:spPr>
            <p:txBody>
              <a:bodyPr wrap="square">
                <a:spAutoFit/>
              </a:bodyPr>
              <a:lstStyle/>
              <a:p>
                <a14:m>
                  <m:oMath xmlns:m="http://schemas.openxmlformats.org/officeDocument/2006/math">
                    <m:r>
                      <m:rPr>
                        <m:sty m:val="p"/>
                      </m:rPr>
                      <a:rPr lang="en-US" altLang="ja-JP" sz="2400" smtClean="0">
                        <a:solidFill>
                          <a:schemeClr val="tx1"/>
                        </a:solidFill>
                        <a:latin typeface="Cambria Math" panose="02040503050406030204" pitchFamily="18" charset="0"/>
                      </a:rPr>
                      <m:t>d</m:t>
                    </m:r>
                    <m:d>
                      <m:dPr>
                        <m:ctrlPr>
                          <a:rPr lang="en-US" altLang="ja-JP" sz="2400" i="1">
                            <a:solidFill>
                              <a:schemeClr val="tx1"/>
                            </a:solidFill>
                            <a:latin typeface="Cambria Math" panose="02040503050406030204" pitchFamily="18" charset="0"/>
                          </a:rPr>
                        </m:ctrlPr>
                      </m:dPr>
                      <m:e>
                        <m:sSup>
                          <m:sSupPr>
                            <m:ctrlPr>
                              <a:rPr lang="ja-JP" altLang="en-US" sz="2400" i="1" dirty="0">
                                <a:solidFill>
                                  <a:schemeClr val="tx1"/>
                                </a:solidFill>
                                <a:latin typeface="Cambria Math" panose="02040503050406030204" pitchFamily="18" charset="0"/>
                              </a:rPr>
                            </m:ctrlPr>
                          </m:sSupPr>
                          <m:e>
                            <m:r>
                              <m:rPr>
                                <m:sty m:val="p"/>
                              </m:rPr>
                              <a:rPr lang="en-US" altLang="ja-JP" sz="2400" dirty="0">
                                <a:solidFill>
                                  <a:schemeClr val="tx1"/>
                                </a:solidFill>
                                <a:latin typeface="Cambria Math" panose="02040503050406030204" pitchFamily="18" charset="0"/>
                              </a:rPr>
                              <m:t>K</m:t>
                            </m:r>
                          </m:e>
                          <m:sup>
                            <m:r>
                              <a:rPr lang="en-US" altLang="ja-JP" sz="2400" dirty="0">
                                <a:solidFill>
                                  <a:schemeClr val="tx1"/>
                                </a:solidFill>
                                <a:latin typeface="Cambria Math" panose="02040503050406030204" pitchFamily="18" charset="0"/>
                              </a:rPr>
                              <m:t>−</m:t>
                            </m:r>
                          </m:sup>
                        </m:sSup>
                        <m:r>
                          <a:rPr lang="en-US" altLang="ja-JP" sz="2400" dirty="0">
                            <a:solidFill>
                              <a:schemeClr val="tx1"/>
                            </a:solidFill>
                            <a:latin typeface="Cambria Math" panose="02040503050406030204" pitchFamily="18" charset="0"/>
                          </a:rPr>
                          <m:t>,</m:t>
                        </m:r>
                        <m:sSup>
                          <m:sSupPr>
                            <m:ctrlPr>
                              <a:rPr lang="en-US" altLang="ja-JP" sz="2400" i="1">
                                <a:solidFill>
                                  <a:schemeClr val="tx1"/>
                                </a:solidFill>
                                <a:latin typeface="Cambria Math" panose="02040503050406030204" pitchFamily="18" charset="0"/>
                                <a:sym typeface="Wingdings" panose="05000000000000000000" pitchFamily="2" charset="2"/>
                              </a:rPr>
                            </m:ctrlPr>
                          </m:sSupPr>
                          <m:e>
                            <m:r>
                              <m:rPr>
                                <m:sty m:val="p"/>
                              </m:rPr>
                              <a:rPr lang="ja-JP" altLang="en-US" sz="2400">
                                <a:solidFill>
                                  <a:schemeClr val="tx1"/>
                                </a:solidFill>
                                <a:latin typeface="Cambria Math" panose="02040503050406030204" pitchFamily="18" charset="0"/>
                                <a:sym typeface="Wingdings" panose="05000000000000000000" pitchFamily="2" charset="2"/>
                              </a:rPr>
                              <m:t>π</m:t>
                            </m:r>
                          </m:e>
                          <m:sup>
                            <m:r>
                              <a:rPr lang="en-US" altLang="ja-JP" sz="2400">
                                <a:solidFill>
                                  <a:schemeClr val="tx1"/>
                                </a:solidFill>
                                <a:latin typeface="Cambria Math" panose="02040503050406030204" pitchFamily="18" charset="0"/>
                                <a:ea typeface="Cambria Math" panose="02040503050406030204" pitchFamily="18" charset="0"/>
                                <a:sym typeface="Wingdings" panose="05000000000000000000" pitchFamily="2" charset="2"/>
                              </a:rPr>
                              <m:t>∓</m:t>
                            </m:r>
                          </m:sup>
                        </m:sSup>
                        <m:sSup>
                          <m:sSupPr>
                            <m:ctrlPr>
                              <a:rPr lang="en-US" altLang="ja-JP" sz="2400" i="1">
                                <a:solidFill>
                                  <a:schemeClr val="tx1"/>
                                </a:solidFill>
                                <a:latin typeface="Cambria Math" panose="02040503050406030204" pitchFamily="18" charset="0"/>
                                <a:sym typeface="Wingdings" panose="05000000000000000000" pitchFamily="2" charset="2"/>
                              </a:rPr>
                            </m:ctrlPr>
                          </m:sSupPr>
                          <m:e>
                            <m:r>
                              <m:rPr>
                                <m:sty m:val="p"/>
                              </m:rPr>
                              <a:rPr lang="ja-JP" altLang="en-US" sz="2400">
                                <a:solidFill>
                                  <a:schemeClr val="tx1"/>
                                </a:solidFill>
                                <a:latin typeface="Cambria Math" panose="02040503050406030204" pitchFamily="18" charset="0"/>
                                <a:sym typeface="Wingdings" panose="05000000000000000000" pitchFamily="2" charset="2"/>
                              </a:rPr>
                              <m:t>π</m:t>
                            </m:r>
                          </m:e>
                          <m:sup>
                            <m:r>
                              <a:rPr lang="en-US" altLang="ja-JP" sz="2400">
                                <a:solidFill>
                                  <a:schemeClr val="tx1"/>
                                </a:solidFill>
                                <a:latin typeface="Cambria Math" panose="02040503050406030204" pitchFamily="18" charset="0"/>
                                <a:ea typeface="Cambria Math" panose="02040503050406030204" pitchFamily="18" charset="0"/>
                                <a:sym typeface="Wingdings" panose="05000000000000000000" pitchFamily="2" charset="2"/>
                              </a:rPr>
                              <m:t>±</m:t>
                            </m:r>
                          </m:sup>
                        </m:sSup>
                        <m:r>
                          <m:rPr>
                            <m:sty m:val="p"/>
                          </m:rPr>
                          <a:rPr lang="en-US" altLang="ja-JP" sz="2400">
                            <a:solidFill>
                              <a:schemeClr val="tx1"/>
                            </a:solidFill>
                            <a:latin typeface="Cambria Math" panose="02040503050406030204" pitchFamily="18" charset="0"/>
                            <a:ea typeface="Cambria Math" panose="02040503050406030204" pitchFamily="18" charset="0"/>
                            <a:sym typeface="Wingdings" panose="05000000000000000000" pitchFamily="2" charset="2"/>
                          </a:rPr>
                          <m:t>n</m:t>
                        </m:r>
                      </m:e>
                    </m:d>
                    <m:r>
                      <a:rPr lang="en-US" altLang="ja-JP" sz="2400">
                        <a:solidFill>
                          <a:schemeClr val="tx1"/>
                        </a:solidFill>
                        <a:latin typeface="Cambria Math" panose="02040503050406030204" pitchFamily="18" charset="0"/>
                        <a:ea typeface="Cambria Math" panose="02040503050406030204" pitchFamily="18" charset="0"/>
                        <a:sym typeface="Wingdings" panose="05000000000000000000" pitchFamily="2" charset="2"/>
                      </a:rPr>
                      <m:t>"</m:t>
                    </m:r>
                    <m:r>
                      <m:rPr>
                        <m:sty m:val="p"/>
                      </m:rPr>
                      <a:rPr lang="en-US" altLang="ja-JP" sz="2400" b="0" i="0"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X</m:t>
                    </m:r>
                    <m:r>
                      <a:rPr lang="en-US" altLang="ja-JP" sz="2400" dirty="0">
                        <a:solidFill>
                          <a:schemeClr val="tx1"/>
                        </a:solidFill>
                        <a:latin typeface="Cambria Math" panose="02040503050406030204" pitchFamily="18" charset="0"/>
                      </a:rPr>
                      <m:t>"</m:t>
                    </m:r>
                  </m:oMath>
                </a14:m>
                <a:r>
                  <a:rPr lang="en-US" altLang="ja-JP" sz="2400" dirty="0" smtClean="0"/>
                  <a:t> missing mass</a:t>
                </a:r>
                <a:endParaRPr lang="ja-JP" altLang="en-US" sz="2400" dirty="0"/>
              </a:p>
            </p:txBody>
          </p:sp>
        </mc:Choice>
        <mc:Fallback xmlns="">
          <p:sp>
            <p:nvSpPr>
              <p:cNvPr id="23" name="正方形/長方形 22"/>
              <p:cNvSpPr>
                <a:spLocks noRot="1" noChangeAspect="1" noMove="1" noResize="1" noEditPoints="1" noAdjustHandles="1" noChangeArrowheads="1" noChangeShapeType="1" noTextEdit="1"/>
              </p:cNvSpPr>
              <p:nvPr/>
            </p:nvSpPr>
            <p:spPr>
              <a:xfrm>
                <a:off x="4385644" y="1443183"/>
                <a:ext cx="4129706" cy="512448"/>
              </a:xfrm>
              <a:prstGeom prst="rect">
                <a:avLst/>
              </a:prstGeom>
              <a:blipFill rotWithShape="0">
                <a:blip r:embed="rId7"/>
                <a:stretch>
                  <a:fillRect t="-2326" r="-1912" b="-20930"/>
                </a:stretch>
              </a:blipFill>
              <a:ln>
                <a:solidFill>
                  <a:schemeClr val="tx1"/>
                </a:solidFill>
              </a:ln>
            </p:spPr>
            <p:txBody>
              <a:bodyPr/>
              <a:lstStyle/>
              <a:p>
                <a:r>
                  <a:rPr lang="ja-JP" altLang="en-US">
                    <a:noFill/>
                  </a:rPr>
                  <a:t> </a:t>
                </a:r>
              </a:p>
            </p:txBody>
          </p:sp>
        </mc:Fallback>
      </mc:AlternateContent>
      <p:sp>
        <p:nvSpPr>
          <p:cNvPr id="3" name="スライド番号プレースホルダー 2"/>
          <p:cNvSpPr>
            <a:spLocks noGrp="1"/>
          </p:cNvSpPr>
          <p:nvPr>
            <p:ph type="sldNum" sz="quarter" idx="12"/>
          </p:nvPr>
        </p:nvSpPr>
        <p:spPr/>
        <p:txBody>
          <a:bodyPr/>
          <a:lstStyle/>
          <a:p>
            <a:fld id="{005A32BD-6642-4D4D-A78D-138FCE3FEFDC}" type="slidenum">
              <a:rPr kumimoji="1" lang="ja-JP" altLang="en-US" smtClean="0"/>
              <a:t>12</a:t>
            </a:fld>
            <a:endParaRPr kumimoji="1" lang="ja-JP" altLang="en-US"/>
          </a:p>
        </p:txBody>
      </p:sp>
      <p:cxnSp>
        <p:nvCxnSpPr>
          <p:cNvPr id="28" name="直線矢印コネクタ 27"/>
          <p:cNvCxnSpPr/>
          <p:nvPr/>
        </p:nvCxnSpPr>
        <p:spPr>
          <a:xfrm flipH="1" flipV="1">
            <a:off x="5123294" y="4114701"/>
            <a:ext cx="545329" cy="11870"/>
          </a:xfrm>
          <a:prstGeom prst="straightConnector1">
            <a:avLst/>
          </a:prstGeom>
          <a:ln w="57150">
            <a:solidFill>
              <a:srgbClr val="FFB5B5"/>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テキスト ボックス 35"/>
              <p:cNvSpPr txBox="1"/>
              <p:nvPr/>
            </p:nvSpPr>
            <p:spPr>
              <a:xfrm>
                <a:off x="2880495" y="1999301"/>
                <a:ext cx="46679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altLang="ja-JP" sz="2800">
                          <a:latin typeface="Cambria Math" panose="02040503050406030204" pitchFamily="18" charset="0"/>
                          <a:ea typeface="Cambria Math" panose="02040503050406030204" pitchFamily="18" charset="0"/>
                          <a:sym typeface="Wingdings" panose="05000000000000000000" pitchFamily="2" charset="2"/>
                        </a:rPr>
                        <m:t>n</m:t>
                      </m:r>
                    </m:oMath>
                  </m:oMathPara>
                </a14:m>
                <a:endParaRPr kumimoji="1" lang="ja-JP" altLang="en-US" sz="2800" b="1" dirty="0"/>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2880495" y="1999301"/>
                <a:ext cx="466794" cy="523220"/>
              </a:xfrm>
              <a:prstGeom prst="rect">
                <a:avLst/>
              </a:prstGeom>
              <a:blipFill rotWithShape="0">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p:cNvSpPr txBox="1"/>
              <p:nvPr/>
            </p:nvSpPr>
            <p:spPr>
              <a:xfrm>
                <a:off x="6393179" y="4294511"/>
                <a:ext cx="2327432" cy="407099"/>
              </a:xfrm>
              <a:prstGeom prst="rect">
                <a:avLst/>
              </a:prstGeom>
              <a:noFill/>
            </p:spPr>
            <p:txBody>
              <a:bodyPr wrap="none" rtlCol="0">
                <a:spAutoFit/>
              </a:bodyPr>
              <a:lstStyle/>
              <a:p>
                <a:r>
                  <a:rPr kumimoji="1" lang="en-US" altLang="ja-JP" sz="2000" b="1" dirty="0" smtClean="0"/>
                  <a:t>0.9 ~ 0.98 </a:t>
                </a:r>
                <a14:m>
                  <m:oMath xmlns:m="http://schemas.openxmlformats.org/officeDocument/2006/math">
                    <m:r>
                      <a:rPr lang="en-US" altLang="ja-JP" sz="2000" b="1" i="0">
                        <a:latin typeface="Cambria Math" panose="02040503050406030204" pitchFamily="18" charset="0"/>
                      </a:rPr>
                      <m:t>𝐆𝐞𝐕</m:t>
                    </m:r>
                    <m:r>
                      <a:rPr lang="en-US" altLang="ja-JP" sz="2000" b="1" i="0">
                        <a:latin typeface="Cambria Math" panose="02040503050406030204" pitchFamily="18" charset="0"/>
                      </a:rPr>
                      <m:t>/</m:t>
                    </m:r>
                    <m:sSup>
                      <m:sSupPr>
                        <m:ctrlPr>
                          <a:rPr lang="en-US" altLang="ja-JP" sz="2000" b="1" i="1">
                            <a:latin typeface="Cambria Math" panose="02040503050406030204" pitchFamily="18" charset="0"/>
                          </a:rPr>
                        </m:ctrlPr>
                      </m:sSupPr>
                      <m:e>
                        <m:r>
                          <a:rPr lang="en-US" altLang="ja-JP" sz="2000" b="1" i="0">
                            <a:latin typeface="Cambria Math" panose="02040503050406030204" pitchFamily="18" charset="0"/>
                          </a:rPr>
                          <m:t>𝐂</m:t>
                        </m:r>
                      </m:e>
                      <m:sup>
                        <m:r>
                          <a:rPr lang="en-US" altLang="ja-JP" sz="2000" b="1" i="0">
                            <a:latin typeface="Cambria Math" panose="02040503050406030204" pitchFamily="18" charset="0"/>
                          </a:rPr>
                          <m:t>𝟐</m:t>
                        </m:r>
                      </m:sup>
                    </m:sSup>
                  </m:oMath>
                </a14:m>
                <a:r>
                  <a:rPr kumimoji="1" lang="en-US" altLang="ja-JP" sz="2000" b="1" dirty="0" smtClean="0"/>
                  <a:t>   </a:t>
                </a:r>
                <a:endParaRPr kumimoji="1" lang="ja-JP" altLang="en-US" sz="2000" b="1"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6393179" y="4294511"/>
                <a:ext cx="2327432" cy="407099"/>
              </a:xfrm>
              <a:prstGeom prst="rect">
                <a:avLst/>
              </a:prstGeom>
              <a:blipFill rotWithShape="0">
                <a:blip r:embed="rId9"/>
                <a:stretch>
                  <a:fillRect l="-2880" t="-4478" b="-26866"/>
                </a:stretch>
              </a:blipFill>
            </p:spPr>
            <p:txBody>
              <a:bodyPr/>
              <a:lstStyle/>
              <a:p>
                <a:r>
                  <a:rPr lang="ja-JP" altLang="en-US">
                    <a:noFill/>
                  </a:rPr>
                  <a:t> </a:t>
                </a:r>
              </a:p>
            </p:txBody>
          </p:sp>
        </mc:Fallback>
      </mc:AlternateContent>
      <p:sp>
        <p:nvSpPr>
          <p:cNvPr id="26" name="テキスト ボックス 25"/>
          <p:cNvSpPr txBox="1"/>
          <p:nvPr/>
        </p:nvSpPr>
        <p:spPr>
          <a:xfrm rot="19968916">
            <a:off x="4975532" y="3730196"/>
            <a:ext cx="2649764" cy="707886"/>
          </a:xfrm>
          <a:prstGeom prst="rect">
            <a:avLst/>
          </a:prstGeom>
          <a:noFill/>
        </p:spPr>
        <p:txBody>
          <a:bodyPr wrap="none" rtlCol="0">
            <a:spAutoFit/>
          </a:bodyPr>
          <a:lstStyle/>
          <a:p>
            <a:r>
              <a:rPr lang="en-US" altLang="ja-JP" sz="4000" b="1" dirty="0" smtClean="0">
                <a:ln>
                  <a:solidFill>
                    <a:schemeClr val="accent1">
                      <a:shade val="50000"/>
                      <a:alpha val="40000"/>
                    </a:schemeClr>
                  </a:solidFill>
                </a:ln>
                <a:noFill/>
                <a:effectLst>
                  <a:outerShdw dist="50800" dir="5400000" algn="ctr" rotWithShape="0">
                    <a:srgbClr val="000000">
                      <a:alpha val="0"/>
                    </a:srgbClr>
                  </a:outerShdw>
                </a:effectLst>
              </a:rPr>
              <a:t>preliminary</a:t>
            </a:r>
            <a:endParaRPr kumimoji="1" lang="ja-JP" altLang="en-US" sz="4000" b="1" dirty="0">
              <a:ln>
                <a:solidFill>
                  <a:schemeClr val="accent1">
                    <a:shade val="50000"/>
                    <a:alpha val="40000"/>
                  </a:schemeClr>
                </a:solidFill>
              </a:ln>
              <a:noFill/>
              <a:effectLst>
                <a:outerShdw dist="50800" dir="5400000" algn="ctr" rotWithShape="0">
                  <a:srgbClr val="000000">
                    <a:alpha val="0"/>
                  </a:srgbClr>
                </a:outerShdw>
              </a:effectLst>
            </a:endParaRPr>
          </a:p>
        </p:txBody>
      </p:sp>
    </p:spTree>
    <p:extLst>
      <p:ext uri="{BB962C8B-B14F-4D97-AF65-F5344CB8AC3E}">
        <p14:creationId xmlns:p14="http://schemas.microsoft.com/office/powerpoint/2010/main" val="2314818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p:cNvPicPr/>
          <p:nvPr/>
        </p:nvPicPr>
        <p:blipFill>
          <a:blip r:embed="rId3"/>
          <a:stretch/>
        </p:blipFill>
        <p:spPr>
          <a:xfrm>
            <a:off x="349561" y="4052409"/>
            <a:ext cx="3600000" cy="2520000"/>
          </a:xfrm>
          <a:prstGeom prst="rect">
            <a:avLst/>
          </a:prstGeom>
          <a:ln>
            <a:noFill/>
          </a:ln>
        </p:spPr>
      </p:pic>
      <p:pic>
        <p:nvPicPr>
          <p:cNvPr id="31" name="図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8732" y="1219473"/>
            <a:ext cx="5576178" cy="4209879"/>
          </a:xfrm>
          <a:prstGeom prst="rect">
            <a:avLst/>
          </a:prstGeom>
        </p:spPr>
      </p:pic>
      <mc:AlternateContent xmlns:mc="http://schemas.openxmlformats.org/markup-compatibility/2006" xmlns:a14="http://schemas.microsoft.com/office/drawing/2010/main">
        <mc:Choice Requires="a14">
          <p:sp>
            <p:nvSpPr>
              <p:cNvPr id="2" name="タイトル 1"/>
              <p:cNvSpPr>
                <a:spLocks noGrp="1"/>
              </p:cNvSpPr>
              <p:nvPr>
                <p:ph type="title"/>
              </p:nvPr>
            </p:nvSpPr>
            <p:spPr>
              <a:xfrm>
                <a:off x="6211" y="-12913"/>
                <a:ext cx="7886700" cy="1325563"/>
              </a:xfrm>
            </p:spPr>
            <p:txBody>
              <a:bodyPr/>
              <a:lstStyle/>
              <a:p>
                <a:r>
                  <a:rPr kumimoji="1" lang="en-US" altLang="ja-JP" dirty="0" smtClean="0"/>
                  <a:t>BG :</a:t>
                </a:r>
                <a14:m>
                  <m:oMath xmlns:m="http://schemas.openxmlformats.org/officeDocument/2006/math">
                    <m:sSup>
                      <m:sSupPr>
                        <m:ctrlPr>
                          <a:rPr lang="en-US" altLang="ja-JP" i="1" dirty="0">
                            <a:latin typeface="Cambria Math" panose="02040503050406030204" pitchFamily="18" charset="0"/>
                          </a:rPr>
                        </m:ctrlPr>
                      </m:sSupPr>
                      <m:e>
                        <m:r>
                          <m:rPr>
                            <m:sty m:val="p"/>
                          </m:rPr>
                          <a:rPr lang="en-US" altLang="ja-JP" dirty="0">
                            <a:latin typeface="Cambria Math" panose="02040503050406030204" pitchFamily="18" charset="0"/>
                          </a:rPr>
                          <m:t>K</m:t>
                        </m:r>
                      </m:e>
                      <m:sup>
                        <m:r>
                          <a:rPr lang="en-US" altLang="ja-JP" dirty="0">
                            <a:latin typeface="Cambria Math" panose="02040503050406030204" pitchFamily="18" charset="0"/>
                          </a:rPr>
                          <m:t>−</m:t>
                        </m:r>
                      </m:sup>
                    </m:sSup>
                    <m:r>
                      <m:rPr>
                        <m:sty m:val="p"/>
                      </m:rPr>
                      <a:rPr lang="en-US" altLang="ja-JP" b="0" i="0" dirty="0" smtClean="0">
                        <a:latin typeface="Cambria Math" panose="02040503050406030204" pitchFamily="18" charset="0"/>
                      </a:rPr>
                      <m:t>d</m:t>
                    </m:r>
                    <m:r>
                      <a:rPr lang="en-US" altLang="ja-JP" i="0" dirty="0">
                        <a:latin typeface="Cambria Math" panose="02040503050406030204" pitchFamily="18" charset="0"/>
                      </a:rPr>
                      <m:t>→</m:t>
                    </m:r>
                    <m:r>
                      <m:rPr>
                        <m:sty m:val="p"/>
                      </m:rPr>
                      <a:rPr lang="en-US" altLang="ja-JP" i="0" dirty="0">
                        <a:latin typeface="Cambria Math" panose="02040503050406030204" pitchFamily="18" charset="0"/>
                      </a:rPr>
                      <m:t>K</m:t>
                    </m:r>
                    <m:r>
                      <a:rPr lang="en-US" altLang="ja-JP" i="0" baseline="30000" dirty="0">
                        <a:latin typeface="Cambria Math" panose="02040503050406030204" pitchFamily="18" charset="0"/>
                      </a:rPr>
                      <m:t>0</m:t>
                    </m:r>
                    <m:r>
                      <m:rPr>
                        <m:sty m:val="p"/>
                      </m:rPr>
                      <a:rPr lang="en-US" altLang="ja-JP" i="0" dirty="0">
                        <a:latin typeface="Cambria Math" panose="02040503050406030204" pitchFamily="18" charset="0"/>
                      </a:rPr>
                      <m:t>n</m:t>
                    </m:r>
                    <m:r>
                      <a:rPr lang="en-US" altLang="ja-JP" b="0" i="0" dirty="0" smtClean="0">
                        <a:latin typeface="Cambria Math" panose="02040503050406030204" pitchFamily="18" charset="0"/>
                      </a:rPr>
                      <m:t> </m:t>
                    </m:r>
                    <m:r>
                      <m:rPr>
                        <m:sty m:val="p"/>
                      </m:rPr>
                      <a:rPr lang="en-US" altLang="ja-JP" dirty="0">
                        <a:latin typeface="Cambria Math" panose="02040503050406030204" pitchFamily="18" charset="0"/>
                      </a:rPr>
                      <m:t>n</m:t>
                    </m:r>
                    <m:r>
                      <m:rPr>
                        <m:sty m:val="p"/>
                      </m:rPr>
                      <a:rPr lang="en-US" altLang="ja-JP" baseline="-25000" dirty="0">
                        <a:latin typeface="Cambria Math" panose="02040503050406030204" pitchFamily="18" charset="0"/>
                      </a:rPr>
                      <m:t>s</m:t>
                    </m:r>
                    <m:r>
                      <m:rPr>
                        <m:sty m:val="p"/>
                      </m:rPr>
                      <a:rPr lang="en-US" altLang="ja-JP" b="0" i="0" baseline="-25000" dirty="0" smtClean="0">
                        <a:latin typeface="Cambria Math" panose="02040503050406030204" pitchFamily="18" charset="0"/>
                      </a:rPr>
                      <m:t>pectator</m:t>
                    </m:r>
                  </m:oMath>
                </a14:m>
                <a:endParaRPr kumimoji="1" lang="ja-JP" altLang="en-US" dirty="0"/>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xfrm>
                <a:off x="6211" y="-12913"/>
                <a:ext cx="7886700" cy="1325563"/>
              </a:xfrm>
              <a:blipFill rotWithShape="0">
                <a:blip r:embed="rId5"/>
                <a:stretch>
                  <a:fillRect l="-3091"/>
                </a:stretch>
              </a:blipFill>
            </p:spPr>
            <p:txBody>
              <a:bodyPr/>
              <a:lstStyle/>
              <a:p>
                <a:r>
                  <a:rPr lang="ja-JP" altLang="en-US">
                    <a:noFill/>
                  </a:rPr>
                  <a:t> </a:t>
                </a:r>
              </a:p>
            </p:txBody>
          </p:sp>
        </mc:Fallback>
      </mc:AlternateContent>
      <p:sp>
        <p:nvSpPr>
          <p:cNvPr id="5" name="円柱 4"/>
          <p:cNvSpPr/>
          <p:nvPr/>
        </p:nvSpPr>
        <p:spPr>
          <a:xfrm rot="5400000">
            <a:off x="980215" y="1840518"/>
            <a:ext cx="1197243" cy="142497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弧 5"/>
          <p:cNvSpPr/>
          <p:nvPr/>
        </p:nvSpPr>
        <p:spPr>
          <a:xfrm rot="6862069" flipV="1">
            <a:off x="1734497" y="2594574"/>
            <a:ext cx="795324" cy="871680"/>
          </a:xfrm>
          <a:prstGeom prst="arc">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テキスト ボックス 6"/>
          <p:cNvSpPr txBox="1"/>
          <p:nvPr/>
        </p:nvSpPr>
        <p:spPr>
          <a:xfrm>
            <a:off x="890351" y="2821407"/>
            <a:ext cx="556563" cy="369332"/>
          </a:xfrm>
          <a:prstGeom prst="rect">
            <a:avLst/>
          </a:prstGeom>
          <a:noFill/>
        </p:spPr>
        <p:txBody>
          <a:bodyPr wrap="none" rtlCol="0">
            <a:spAutoFit/>
          </a:bodyPr>
          <a:lstStyle/>
          <a:p>
            <a:r>
              <a:rPr kumimoji="1" lang="en-US" altLang="ja-JP" dirty="0" smtClean="0"/>
              <a:t>CDS</a:t>
            </a:r>
            <a:endParaRPr kumimoji="1" lang="ja-JP" altLang="en-US" dirty="0"/>
          </a:p>
        </p:txBody>
      </p:sp>
      <p:cxnSp>
        <p:nvCxnSpPr>
          <p:cNvPr id="8" name="直線矢印コネクタ 7"/>
          <p:cNvCxnSpPr/>
          <p:nvPr/>
        </p:nvCxnSpPr>
        <p:spPr>
          <a:xfrm>
            <a:off x="1446914" y="2553007"/>
            <a:ext cx="291500" cy="268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円弧 8"/>
          <p:cNvSpPr/>
          <p:nvPr/>
        </p:nvSpPr>
        <p:spPr>
          <a:xfrm rot="14680857">
            <a:off x="1328324" y="2060682"/>
            <a:ext cx="1816820" cy="1027378"/>
          </a:xfrm>
          <a:prstGeom prst="arc">
            <a:avLst/>
          </a:prstGeom>
          <a:ln w="31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テキスト ボックス 9"/>
          <p:cNvSpPr txBox="1"/>
          <p:nvPr/>
        </p:nvSpPr>
        <p:spPr>
          <a:xfrm>
            <a:off x="1183836" y="2592432"/>
            <a:ext cx="455574" cy="400110"/>
          </a:xfrm>
          <a:prstGeom prst="rect">
            <a:avLst/>
          </a:prstGeom>
          <a:noFill/>
        </p:spPr>
        <p:txBody>
          <a:bodyPr wrap="none" rtlCol="0">
            <a:spAutoFit/>
          </a:bodyPr>
          <a:lstStyle/>
          <a:p>
            <a:r>
              <a:rPr kumimoji="1" lang="en-US" altLang="ja-JP" sz="2000" b="1" dirty="0" smtClean="0">
                <a:solidFill>
                  <a:srgbClr val="FF0000"/>
                </a:solidFill>
              </a:rPr>
              <a:t>K0</a:t>
            </a:r>
            <a:endParaRPr kumimoji="1" lang="ja-JP" altLang="en-US" sz="2000" b="1" dirty="0">
              <a:solidFill>
                <a:srgbClr val="FF0000"/>
              </a:solidFill>
            </a:endParaRPr>
          </a:p>
        </p:txBody>
      </p:sp>
      <p:sp>
        <p:nvSpPr>
          <p:cNvPr id="11" name="テキスト ボックス 10"/>
          <p:cNvSpPr txBox="1"/>
          <p:nvPr/>
        </p:nvSpPr>
        <p:spPr>
          <a:xfrm>
            <a:off x="1836081" y="1461775"/>
            <a:ext cx="362600" cy="461665"/>
          </a:xfrm>
          <a:prstGeom prst="rect">
            <a:avLst/>
          </a:prstGeom>
          <a:noFill/>
        </p:spPr>
        <p:txBody>
          <a:bodyPr wrap="none" rtlCol="0">
            <a:spAutoFit/>
          </a:bodyPr>
          <a:lstStyle/>
          <a:p>
            <a:r>
              <a:rPr lang="en-US" altLang="ja-JP" sz="2400" b="1" dirty="0">
                <a:solidFill>
                  <a:srgbClr val="FF0000"/>
                </a:solidFill>
              </a:rPr>
              <a:t>π</a:t>
            </a:r>
            <a:endParaRPr kumimoji="1" lang="ja-JP" altLang="en-US" sz="2400" b="1" dirty="0">
              <a:solidFill>
                <a:srgbClr val="FF0000"/>
              </a:solidFill>
            </a:endParaRPr>
          </a:p>
        </p:txBody>
      </p:sp>
      <p:sp>
        <p:nvSpPr>
          <p:cNvPr id="12" name="テキスト ボックス 11"/>
          <p:cNvSpPr txBox="1"/>
          <p:nvPr/>
        </p:nvSpPr>
        <p:spPr>
          <a:xfrm>
            <a:off x="1963402" y="3118894"/>
            <a:ext cx="362600" cy="461665"/>
          </a:xfrm>
          <a:prstGeom prst="rect">
            <a:avLst/>
          </a:prstGeom>
          <a:noFill/>
        </p:spPr>
        <p:txBody>
          <a:bodyPr wrap="none" rtlCol="0">
            <a:spAutoFit/>
          </a:bodyPr>
          <a:lstStyle/>
          <a:p>
            <a:r>
              <a:rPr lang="en-US" altLang="ja-JP" sz="2400" b="1" dirty="0">
                <a:solidFill>
                  <a:srgbClr val="FF0000"/>
                </a:solidFill>
              </a:rPr>
              <a:t>π</a:t>
            </a:r>
            <a:endParaRPr kumimoji="1" lang="ja-JP" altLang="en-US" sz="2400" b="1" dirty="0">
              <a:solidFill>
                <a:srgbClr val="FF0000"/>
              </a:solidFill>
            </a:endParaRPr>
          </a:p>
        </p:txBody>
      </p:sp>
      <p:cxnSp>
        <p:nvCxnSpPr>
          <p:cNvPr id="13" name="直線矢印コネクタ 12"/>
          <p:cNvCxnSpPr/>
          <p:nvPr/>
        </p:nvCxnSpPr>
        <p:spPr>
          <a:xfrm>
            <a:off x="591056" y="2550344"/>
            <a:ext cx="77071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318380" y="2070410"/>
            <a:ext cx="492443" cy="523220"/>
          </a:xfrm>
          <a:prstGeom prst="rect">
            <a:avLst/>
          </a:prstGeom>
          <a:noFill/>
        </p:spPr>
        <p:txBody>
          <a:bodyPr wrap="none" rtlCol="0">
            <a:spAutoFit/>
          </a:bodyPr>
          <a:lstStyle/>
          <a:p>
            <a:r>
              <a:rPr lang="en-US" altLang="ja-JP" sz="2800" b="1" dirty="0" smtClean="0">
                <a:solidFill>
                  <a:srgbClr val="00B050"/>
                </a:solidFill>
              </a:rPr>
              <a:t>K-</a:t>
            </a:r>
            <a:endParaRPr kumimoji="1" lang="ja-JP" altLang="en-US" sz="2800" b="1" dirty="0">
              <a:solidFill>
                <a:srgbClr val="00B050"/>
              </a:solidFill>
            </a:endParaRPr>
          </a:p>
        </p:txBody>
      </p:sp>
      <p:cxnSp>
        <p:nvCxnSpPr>
          <p:cNvPr id="15" name="直線矢印コネクタ 14"/>
          <p:cNvCxnSpPr/>
          <p:nvPr/>
        </p:nvCxnSpPr>
        <p:spPr>
          <a:xfrm>
            <a:off x="1446914" y="2550344"/>
            <a:ext cx="1395576"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テキスト ボックス 15"/>
              <p:cNvSpPr txBox="1"/>
              <p:nvPr/>
            </p:nvSpPr>
            <p:spPr>
              <a:xfrm>
                <a:off x="2829595" y="2262475"/>
                <a:ext cx="46679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altLang="ja-JP" sz="2800">
                          <a:latin typeface="Cambria Math" panose="02040503050406030204" pitchFamily="18" charset="0"/>
                          <a:ea typeface="Cambria Math" panose="02040503050406030204" pitchFamily="18" charset="0"/>
                          <a:sym typeface="Wingdings" panose="05000000000000000000" pitchFamily="2" charset="2"/>
                        </a:rPr>
                        <m:t>n</m:t>
                      </m:r>
                    </m:oMath>
                  </m:oMathPara>
                </a14:m>
                <a:endParaRPr kumimoji="1" lang="ja-JP" altLang="en-US" sz="2800" b="1" dirty="0"/>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2829595" y="2262475"/>
                <a:ext cx="466794" cy="523220"/>
              </a:xfrm>
              <a:prstGeom prst="rect">
                <a:avLst/>
              </a:prstGeom>
              <a:blipFill rotWithShape="0">
                <a:blip r:embed="rId6"/>
                <a:stretch>
                  <a:fillRect/>
                </a:stretch>
              </a:blipFill>
            </p:spPr>
            <p:txBody>
              <a:bodyPr/>
              <a:lstStyle/>
              <a:p>
                <a:r>
                  <a:rPr lang="ja-JP" altLang="en-US">
                    <a:noFill/>
                  </a:rPr>
                  <a:t> </a:t>
                </a:r>
              </a:p>
            </p:txBody>
          </p:sp>
        </mc:Fallback>
      </mc:AlternateContent>
      <p:sp>
        <p:nvSpPr>
          <p:cNvPr id="17" name="テキスト ボックス 16"/>
          <p:cNvSpPr txBox="1"/>
          <p:nvPr/>
        </p:nvSpPr>
        <p:spPr>
          <a:xfrm>
            <a:off x="2765103" y="2579429"/>
            <a:ext cx="785280" cy="369332"/>
          </a:xfrm>
          <a:prstGeom prst="rect">
            <a:avLst/>
          </a:prstGeom>
          <a:noFill/>
        </p:spPr>
        <p:txBody>
          <a:bodyPr wrap="none" rtlCol="0">
            <a:spAutoFit/>
          </a:bodyPr>
          <a:lstStyle/>
          <a:p>
            <a:r>
              <a:rPr kumimoji="1" lang="en-US" altLang="ja-JP" i="1" dirty="0" smtClean="0"/>
              <a:t>detect</a:t>
            </a:r>
            <a:endParaRPr kumimoji="1" lang="ja-JP" altLang="en-US" i="1" dirty="0"/>
          </a:p>
        </p:txBody>
      </p:sp>
      <p:sp>
        <p:nvSpPr>
          <p:cNvPr id="18" name="テキスト ボックス 17"/>
          <p:cNvSpPr txBox="1"/>
          <p:nvPr/>
        </p:nvSpPr>
        <p:spPr>
          <a:xfrm>
            <a:off x="2271758" y="3169247"/>
            <a:ext cx="785280" cy="369332"/>
          </a:xfrm>
          <a:prstGeom prst="rect">
            <a:avLst/>
          </a:prstGeom>
          <a:noFill/>
        </p:spPr>
        <p:txBody>
          <a:bodyPr wrap="none" rtlCol="0">
            <a:spAutoFit/>
          </a:bodyPr>
          <a:lstStyle/>
          <a:p>
            <a:r>
              <a:rPr kumimoji="1" lang="en-US" altLang="ja-JP" i="1" dirty="0" smtClean="0"/>
              <a:t>detect</a:t>
            </a:r>
            <a:endParaRPr kumimoji="1" lang="ja-JP" altLang="en-US" i="1" dirty="0"/>
          </a:p>
        </p:txBody>
      </p:sp>
      <p:sp>
        <p:nvSpPr>
          <p:cNvPr id="19" name="テキスト ボックス 18"/>
          <p:cNvSpPr txBox="1"/>
          <p:nvPr/>
        </p:nvSpPr>
        <p:spPr>
          <a:xfrm>
            <a:off x="2144702" y="1526022"/>
            <a:ext cx="785280" cy="369332"/>
          </a:xfrm>
          <a:prstGeom prst="rect">
            <a:avLst/>
          </a:prstGeom>
          <a:noFill/>
        </p:spPr>
        <p:txBody>
          <a:bodyPr wrap="none" rtlCol="0">
            <a:spAutoFit/>
          </a:bodyPr>
          <a:lstStyle/>
          <a:p>
            <a:r>
              <a:rPr kumimoji="1" lang="en-US" altLang="ja-JP" i="1" dirty="0" smtClean="0"/>
              <a:t>detect</a:t>
            </a:r>
            <a:endParaRPr kumimoji="1" lang="ja-JP" altLang="en-US" i="1" dirty="0"/>
          </a:p>
        </p:txBody>
      </p:sp>
      <mc:AlternateContent xmlns:mc="http://schemas.openxmlformats.org/markup-compatibility/2006" xmlns:a14="http://schemas.microsoft.com/office/drawing/2010/main">
        <mc:Choice Requires="a14">
          <p:sp>
            <p:nvSpPr>
              <p:cNvPr id="20" name="正方形/長方形 19"/>
              <p:cNvSpPr/>
              <p:nvPr/>
            </p:nvSpPr>
            <p:spPr>
              <a:xfrm>
                <a:off x="450718" y="1038642"/>
                <a:ext cx="3631360" cy="423257"/>
              </a:xfrm>
              <a:prstGeom prst="rect">
                <a:avLst/>
              </a:prstGeom>
            </p:spPr>
            <p:txBody>
              <a:bodyPr wrap="square">
                <a:spAutoFit/>
              </a:bodyPr>
              <a:lstStyle/>
              <a:p>
                <a:r>
                  <a:rPr lang="en-US" altLang="ja-JP" sz="2000" dirty="0"/>
                  <a:t>Charge </a:t>
                </a:r>
                <a:r>
                  <a:rPr lang="en-US" altLang="ja-JP" sz="2000" dirty="0" smtClean="0"/>
                  <a:t>exchange : </a:t>
                </a:r>
                <a14:m>
                  <m:oMath xmlns:m="http://schemas.openxmlformats.org/officeDocument/2006/math">
                    <m:sSup>
                      <m:sSupPr>
                        <m:ctrlPr>
                          <a:rPr lang="en-US" altLang="ja-JP" sz="2000" i="1">
                            <a:latin typeface="Cambria Math" panose="02040503050406030204" pitchFamily="18" charset="0"/>
                          </a:rPr>
                        </m:ctrlPr>
                      </m:sSupPr>
                      <m:e>
                        <m:r>
                          <m:rPr>
                            <m:sty m:val="p"/>
                          </m:rPr>
                          <a:rPr lang="en-US" altLang="ja-JP" sz="2000" i="0">
                            <a:latin typeface="Cambria Math" panose="02040503050406030204" pitchFamily="18" charset="0"/>
                          </a:rPr>
                          <m:t>K</m:t>
                        </m:r>
                      </m:e>
                      <m:sup>
                        <m:r>
                          <a:rPr lang="en-US" altLang="ja-JP" sz="2000" i="0">
                            <a:latin typeface="Cambria Math" panose="02040503050406030204" pitchFamily="18" charset="0"/>
                          </a:rPr>
                          <m:t>−</m:t>
                        </m:r>
                      </m:sup>
                    </m:sSup>
                    <m:r>
                      <m:rPr>
                        <m:sty m:val="p"/>
                      </m:rPr>
                      <a:rPr lang="en-US" altLang="ja-JP" sz="2000" i="0">
                        <a:latin typeface="Cambria Math" panose="02040503050406030204" pitchFamily="18" charset="0"/>
                      </a:rPr>
                      <m:t>p</m:t>
                    </m:r>
                    <m:r>
                      <a:rPr lang="en-US" altLang="ja-JP" sz="2000" i="0">
                        <a:latin typeface="Cambria Math" panose="02040503050406030204" pitchFamily="18" charset="0"/>
                      </a:rPr>
                      <m:t>→</m:t>
                    </m:r>
                    <m:acc>
                      <m:accPr>
                        <m:chr m:val="̅"/>
                        <m:ctrlPr>
                          <a:rPr lang="en-US" altLang="ja-JP" sz="2000" i="1">
                            <a:latin typeface="Cambria Math" panose="02040503050406030204" pitchFamily="18" charset="0"/>
                          </a:rPr>
                        </m:ctrlPr>
                      </m:accPr>
                      <m:e>
                        <m:sSup>
                          <m:sSupPr>
                            <m:ctrlPr>
                              <a:rPr lang="en-US" altLang="ja-JP" sz="2000" i="1">
                                <a:latin typeface="Cambria Math" panose="02040503050406030204" pitchFamily="18" charset="0"/>
                              </a:rPr>
                            </m:ctrlPr>
                          </m:sSupPr>
                          <m:e>
                            <m:r>
                              <m:rPr>
                                <m:sty m:val="p"/>
                              </m:rPr>
                              <a:rPr lang="en-US" altLang="ja-JP" sz="2000" i="0">
                                <a:latin typeface="Cambria Math" panose="02040503050406030204" pitchFamily="18" charset="0"/>
                              </a:rPr>
                              <m:t>K</m:t>
                            </m:r>
                          </m:e>
                          <m:sup>
                            <m:r>
                              <a:rPr lang="en-US" altLang="ja-JP" sz="2000" i="0">
                                <a:latin typeface="Cambria Math" panose="02040503050406030204" pitchFamily="18" charset="0"/>
                              </a:rPr>
                              <m:t>0</m:t>
                            </m:r>
                          </m:sup>
                        </m:sSup>
                      </m:e>
                    </m:acc>
                    <m:r>
                      <m:rPr>
                        <m:sty m:val="p"/>
                      </m:rPr>
                      <a:rPr lang="en-US" altLang="ja-JP" sz="2000" i="0">
                        <a:latin typeface="Cambria Math" panose="02040503050406030204" pitchFamily="18" charset="0"/>
                      </a:rPr>
                      <m:t>n</m:t>
                    </m:r>
                  </m:oMath>
                </a14:m>
                <a:endParaRPr lang="en-US" altLang="ja-JP" sz="2000" dirty="0"/>
              </a:p>
            </p:txBody>
          </p:sp>
        </mc:Choice>
        <mc:Fallback xmlns="">
          <p:sp>
            <p:nvSpPr>
              <p:cNvPr id="20" name="正方形/長方形 19"/>
              <p:cNvSpPr>
                <a:spLocks noRot="1" noChangeAspect="1" noMove="1" noResize="1" noEditPoints="1" noAdjustHandles="1" noChangeArrowheads="1" noChangeShapeType="1" noTextEdit="1"/>
              </p:cNvSpPr>
              <p:nvPr/>
            </p:nvSpPr>
            <p:spPr>
              <a:xfrm>
                <a:off x="450718" y="1038642"/>
                <a:ext cx="3631360" cy="423257"/>
              </a:xfrm>
              <a:prstGeom prst="rect">
                <a:avLst/>
              </a:prstGeom>
              <a:blipFill rotWithShape="0">
                <a:blip r:embed="rId7"/>
                <a:stretch>
                  <a:fillRect l="-1846" t="-1429" b="-2428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正方形/長方形 20"/>
              <p:cNvSpPr/>
              <p:nvPr/>
            </p:nvSpPr>
            <p:spPr>
              <a:xfrm>
                <a:off x="866347" y="3957426"/>
                <a:ext cx="2651239" cy="400110"/>
              </a:xfrm>
              <a:prstGeom prst="rect">
                <a:avLst/>
              </a:prstGeom>
              <a:solidFill>
                <a:schemeClr val="bg1"/>
              </a:solidFill>
            </p:spPr>
            <p:txBody>
              <a:bodyPr wrap="square">
                <a:spAutoFit/>
              </a:bodyPr>
              <a:lstStyle/>
              <a:p>
                <a:r>
                  <a:rPr lang="en-US" altLang="ja-JP" sz="2000" b="1" dirty="0" smtClean="0"/>
                  <a:t>Invariant mass </a:t>
                </a:r>
                <a:r>
                  <a:rPr lang="en-US" altLang="ja-JP" sz="2000" b="1" dirty="0"/>
                  <a:t>(</a:t>
                </a:r>
                <a14:m>
                  <m:oMath xmlns:m="http://schemas.openxmlformats.org/officeDocument/2006/math">
                    <m:sSup>
                      <m:sSupPr>
                        <m:ctrlPr>
                          <a:rPr lang="en-US" altLang="ja-JP" sz="2000" b="1" i="1" smtClean="0">
                            <a:solidFill>
                              <a:srgbClr val="FF0000"/>
                            </a:solidFill>
                            <a:latin typeface="Cambria Math" panose="02040503050406030204" pitchFamily="18" charset="0"/>
                            <a:sym typeface="Wingdings" panose="05000000000000000000" pitchFamily="2" charset="2"/>
                          </a:rPr>
                        </m:ctrlPr>
                      </m:sSupPr>
                      <m:e>
                        <m:r>
                          <a:rPr lang="ja-JP" altLang="en-US" sz="2000" b="1" i="1">
                            <a:solidFill>
                              <a:srgbClr val="FF0000"/>
                            </a:solidFill>
                            <a:latin typeface="Cambria Math" panose="02040503050406030204" pitchFamily="18" charset="0"/>
                            <a:sym typeface="Wingdings" panose="05000000000000000000" pitchFamily="2" charset="2"/>
                          </a:rPr>
                          <m:t>𝝅</m:t>
                        </m:r>
                      </m:e>
                      <m:sup>
                        <m:r>
                          <a:rPr lang="en-US" altLang="ja-JP" sz="2000" b="1" i="1">
                            <a:solidFill>
                              <a:srgbClr val="FF0000"/>
                            </a:solidFill>
                            <a:latin typeface="Cambria Math" panose="02040503050406030204" pitchFamily="18" charset="0"/>
                            <a:sym typeface="Wingdings" panose="05000000000000000000" pitchFamily="2" charset="2"/>
                          </a:rPr>
                          <m:t>−</m:t>
                        </m:r>
                      </m:sup>
                    </m:sSup>
                    <m:sSup>
                      <m:sSupPr>
                        <m:ctrlPr>
                          <a:rPr lang="en-US" altLang="ja-JP" sz="2000" b="1" i="1">
                            <a:solidFill>
                              <a:srgbClr val="FF0000"/>
                            </a:solidFill>
                            <a:latin typeface="Cambria Math" panose="02040503050406030204" pitchFamily="18" charset="0"/>
                            <a:sym typeface="Wingdings" panose="05000000000000000000" pitchFamily="2" charset="2"/>
                          </a:rPr>
                        </m:ctrlPr>
                      </m:sSupPr>
                      <m:e>
                        <m:r>
                          <a:rPr lang="ja-JP" altLang="en-US" sz="2000" b="1" i="1">
                            <a:solidFill>
                              <a:srgbClr val="FF0000"/>
                            </a:solidFill>
                            <a:latin typeface="Cambria Math" panose="02040503050406030204" pitchFamily="18" charset="0"/>
                            <a:sym typeface="Wingdings" panose="05000000000000000000" pitchFamily="2" charset="2"/>
                          </a:rPr>
                          <m:t>𝝅</m:t>
                        </m:r>
                      </m:e>
                      <m:sup>
                        <m:r>
                          <a:rPr lang="en-US" altLang="ja-JP" sz="2000" b="1" i="1" smtClean="0">
                            <a:solidFill>
                              <a:srgbClr val="FF0000"/>
                            </a:solidFill>
                            <a:latin typeface="Cambria Math" panose="02040503050406030204" pitchFamily="18" charset="0"/>
                            <a:sym typeface="Wingdings" panose="05000000000000000000" pitchFamily="2" charset="2"/>
                          </a:rPr>
                          <m:t>+</m:t>
                        </m:r>
                      </m:sup>
                    </m:sSup>
                  </m:oMath>
                </a14:m>
                <a:r>
                  <a:rPr lang="en-US" altLang="ja-JP" sz="2000" b="1" dirty="0" smtClean="0"/>
                  <a:t>)</a:t>
                </a:r>
                <a:endParaRPr lang="ja-JP" altLang="en-US" sz="2000" b="1" dirty="0"/>
              </a:p>
            </p:txBody>
          </p:sp>
        </mc:Choice>
        <mc:Fallback xmlns="">
          <p:sp>
            <p:nvSpPr>
              <p:cNvPr id="21" name="正方形/長方形 20"/>
              <p:cNvSpPr>
                <a:spLocks noRot="1" noChangeAspect="1" noMove="1" noResize="1" noEditPoints="1" noAdjustHandles="1" noChangeArrowheads="1" noChangeShapeType="1" noTextEdit="1"/>
              </p:cNvSpPr>
              <p:nvPr/>
            </p:nvSpPr>
            <p:spPr>
              <a:xfrm>
                <a:off x="866347" y="3957426"/>
                <a:ext cx="2651239" cy="400110"/>
              </a:xfrm>
              <a:prstGeom prst="rect">
                <a:avLst/>
              </a:prstGeom>
              <a:blipFill rotWithShape="0">
                <a:blip r:embed="rId8"/>
                <a:stretch>
                  <a:fillRect l="-2299" t="-7576" b="-2575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正方形/長方形 21"/>
              <p:cNvSpPr/>
              <p:nvPr/>
            </p:nvSpPr>
            <p:spPr>
              <a:xfrm>
                <a:off x="4518288" y="1219473"/>
                <a:ext cx="4166140" cy="482824"/>
              </a:xfrm>
              <a:prstGeom prst="rect">
                <a:avLst/>
              </a:prstGeom>
              <a:solidFill>
                <a:schemeClr val="bg1"/>
              </a:solidFill>
              <a:ln>
                <a:solidFill>
                  <a:schemeClr val="tx1"/>
                </a:solidFill>
              </a:ln>
            </p:spPr>
            <p:txBody>
              <a:bodyPr wrap="none">
                <a:spAutoFit/>
              </a:bodyPr>
              <a:lstStyle/>
              <a:p>
                <a14:m>
                  <m:oMath xmlns:m="http://schemas.openxmlformats.org/officeDocument/2006/math">
                    <m:r>
                      <m:rPr>
                        <m:sty m:val="p"/>
                      </m:rPr>
                      <a:rPr lang="en-US" altLang="ja-JP" sz="2400">
                        <a:latin typeface="Cambria Math" panose="02040503050406030204" pitchFamily="18" charset="0"/>
                      </a:rPr>
                      <m:t>d</m:t>
                    </m:r>
                    <m:d>
                      <m:dPr>
                        <m:ctrlPr>
                          <a:rPr lang="en-US" altLang="ja-JP" sz="2400" i="1">
                            <a:latin typeface="Cambria Math" panose="02040503050406030204" pitchFamily="18" charset="0"/>
                          </a:rPr>
                        </m:ctrlPr>
                      </m:dPr>
                      <m:e>
                        <m:sSup>
                          <m:sSupPr>
                            <m:ctrlPr>
                              <a:rPr lang="ja-JP" altLang="en-US" sz="2400" i="1" dirty="0">
                                <a:latin typeface="Cambria Math" panose="02040503050406030204" pitchFamily="18" charset="0"/>
                              </a:rPr>
                            </m:ctrlPr>
                          </m:sSupPr>
                          <m:e>
                            <m:r>
                              <m:rPr>
                                <m:sty m:val="p"/>
                              </m:rPr>
                              <a:rPr lang="en-US" altLang="ja-JP" sz="2400" dirty="0">
                                <a:latin typeface="Cambria Math" panose="02040503050406030204" pitchFamily="18" charset="0"/>
                              </a:rPr>
                              <m:t>K</m:t>
                            </m:r>
                          </m:e>
                          <m:sup>
                            <m:r>
                              <a:rPr lang="en-US" altLang="ja-JP" sz="2400" dirty="0">
                                <a:latin typeface="Cambria Math" panose="02040503050406030204" pitchFamily="18" charset="0"/>
                              </a:rPr>
                              <m:t>−</m:t>
                            </m:r>
                          </m:sup>
                        </m:sSup>
                        <m:r>
                          <a:rPr lang="en-US" altLang="ja-JP" sz="2400" dirty="0">
                            <a:latin typeface="Cambria Math" panose="02040503050406030204" pitchFamily="18" charset="0"/>
                          </a:rPr>
                          <m:t>, </m:t>
                        </m:r>
                        <m:r>
                          <m:rPr>
                            <m:sty m:val="p"/>
                          </m:rPr>
                          <a:rPr lang="en-US" altLang="ja-JP" sz="2400" dirty="0">
                            <a:latin typeface="Cambria Math" panose="02040503050406030204" pitchFamily="18" charset="0"/>
                          </a:rPr>
                          <m:t>n</m:t>
                        </m:r>
                      </m:e>
                    </m:d>
                    <m:sSup>
                      <m:sSupPr>
                        <m:ctrlPr>
                          <a:rPr lang="en-US" altLang="ja-JP" sz="2400" i="1">
                            <a:latin typeface="Cambria Math" panose="02040503050406030204" pitchFamily="18" charset="0"/>
                            <a:sym typeface="Wingdings" panose="05000000000000000000" pitchFamily="2" charset="2"/>
                          </a:rPr>
                        </m:ctrlPr>
                      </m:sSupPr>
                      <m:e>
                        <m:r>
                          <m:rPr>
                            <m:sty m:val="p"/>
                          </m:rPr>
                          <a:rPr lang="ja-JP" altLang="en-US" sz="2400">
                            <a:latin typeface="Cambria Math" panose="02040503050406030204" pitchFamily="18" charset="0"/>
                            <a:sym typeface="Wingdings" panose="05000000000000000000" pitchFamily="2" charset="2"/>
                          </a:rPr>
                          <m:t>π</m:t>
                        </m:r>
                      </m:e>
                      <m:sup>
                        <m:r>
                          <a:rPr lang="en-US" altLang="ja-JP" sz="2400">
                            <a:latin typeface="Cambria Math" panose="02040503050406030204" pitchFamily="18" charset="0"/>
                            <a:ea typeface="Cambria Math" panose="02040503050406030204" pitchFamily="18" charset="0"/>
                            <a:sym typeface="Wingdings" panose="05000000000000000000" pitchFamily="2" charset="2"/>
                          </a:rPr>
                          <m:t>∓</m:t>
                        </m:r>
                      </m:sup>
                    </m:sSup>
                    <m:sSup>
                      <m:sSupPr>
                        <m:ctrlPr>
                          <a:rPr lang="en-US" altLang="ja-JP" sz="2400" i="1">
                            <a:latin typeface="Cambria Math" panose="02040503050406030204" pitchFamily="18" charset="0"/>
                            <a:sym typeface="Wingdings" panose="05000000000000000000" pitchFamily="2" charset="2"/>
                          </a:rPr>
                        </m:ctrlPr>
                      </m:sSupPr>
                      <m:e>
                        <m:r>
                          <m:rPr>
                            <m:sty m:val="p"/>
                          </m:rPr>
                          <a:rPr lang="ja-JP" altLang="en-US" sz="2400">
                            <a:latin typeface="Cambria Math" panose="02040503050406030204" pitchFamily="18" charset="0"/>
                            <a:sym typeface="Wingdings" panose="05000000000000000000" pitchFamily="2" charset="2"/>
                          </a:rPr>
                          <m:t>π</m:t>
                        </m:r>
                      </m:e>
                      <m:sup>
                        <m:r>
                          <a:rPr lang="en-US" altLang="ja-JP" sz="2400">
                            <a:latin typeface="Cambria Math" panose="02040503050406030204" pitchFamily="18" charset="0"/>
                            <a:ea typeface="Cambria Math" panose="02040503050406030204" pitchFamily="18" charset="0"/>
                            <a:sym typeface="Wingdings" panose="05000000000000000000" pitchFamily="2" charset="2"/>
                          </a:rPr>
                          <m:t>±</m:t>
                        </m:r>
                      </m:sup>
                    </m:sSup>
                    <m:r>
                      <a:rPr lang="en-US" altLang="ja-JP" sz="2400">
                        <a:latin typeface="Cambria Math" panose="02040503050406030204" pitchFamily="18" charset="0"/>
                        <a:ea typeface="Cambria Math" panose="02040503050406030204" pitchFamily="18" charset="0"/>
                        <a:sym typeface="Wingdings" panose="05000000000000000000" pitchFamily="2" charset="2"/>
                      </a:rPr>
                      <m:t>"</m:t>
                    </m:r>
                    <m:r>
                      <m:rPr>
                        <m:sty m:val="p"/>
                      </m:rPr>
                      <a:rPr lang="en-US" altLang="ja-JP" sz="2400">
                        <a:latin typeface="Cambria Math" panose="02040503050406030204" pitchFamily="18" charset="0"/>
                        <a:ea typeface="Cambria Math" panose="02040503050406030204" pitchFamily="18" charset="0"/>
                        <a:sym typeface="Wingdings" panose="05000000000000000000" pitchFamily="2" charset="2"/>
                      </a:rPr>
                      <m:t>n</m:t>
                    </m:r>
                    <m:r>
                      <a:rPr lang="en-US" altLang="ja-JP" sz="2400">
                        <a:latin typeface="Cambria Math" panose="02040503050406030204" pitchFamily="18" charset="0"/>
                        <a:ea typeface="Cambria Math" panose="02040503050406030204" pitchFamily="18" charset="0"/>
                        <a:sym typeface="Wingdings" panose="05000000000000000000" pitchFamily="2" charset="2"/>
                      </a:rPr>
                      <m:t>“</m:t>
                    </m:r>
                  </m:oMath>
                </a14:m>
                <a:r>
                  <a:rPr lang="en-US" altLang="ja-JP" sz="2400" b="1" dirty="0" smtClean="0"/>
                  <a:t> missing mass</a:t>
                </a:r>
                <a:endParaRPr lang="ja-JP" altLang="en-US" sz="2400" b="1" dirty="0"/>
              </a:p>
            </p:txBody>
          </p:sp>
        </mc:Choice>
        <mc:Fallback xmlns="">
          <p:sp>
            <p:nvSpPr>
              <p:cNvPr id="22" name="正方形/長方形 21"/>
              <p:cNvSpPr>
                <a:spLocks noRot="1" noChangeAspect="1" noMove="1" noResize="1" noEditPoints="1" noAdjustHandles="1" noChangeArrowheads="1" noChangeShapeType="1" noTextEdit="1"/>
              </p:cNvSpPr>
              <p:nvPr/>
            </p:nvSpPr>
            <p:spPr>
              <a:xfrm>
                <a:off x="4518288" y="1219473"/>
                <a:ext cx="4166140" cy="482824"/>
              </a:xfrm>
              <a:prstGeom prst="rect">
                <a:avLst/>
              </a:prstGeom>
              <a:blipFill rotWithShape="0">
                <a:blip r:embed="rId9"/>
                <a:stretch>
                  <a:fillRect t="-3704" r="-1166" b="-27160"/>
                </a:stretch>
              </a:blipFill>
              <a:ln>
                <a:solidFill>
                  <a:schemeClr val="tx1"/>
                </a:solidFill>
              </a:ln>
            </p:spPr>
            <p:txBody>
              <a:bodyPr/>
              <a:lstStyle/>
              <a:p>
                <a:r>
                  <a:rPr lang="ja-JP" altLang="en-US">
                    <a:noFill/>
                  </a:rPr>
                  <a:t> </a:t>
                </a:r>
              </a:p>
            </p:txBody>
          </p:sp>
        </mc:Fallback>
      </mc:AlternateContent>
      <p:cxnSp>
        <p:nvCxnSpPr>
          <p:cNvPr id="23" name="直線矢印コネクタ 22"/>
          <p:cNvCxnSpPr/>
          <p:nvPr/>
        </p:nvCxnSpPr>
        <p:spPr>
          <a:xfrm flipV="1">
            <a:off x="2266398" y="4206240"/>
            <a:ext cx="4767448" cy="990318"/>
          </a:xfrm>
          <a:prstGeom prst="straightConnector1">
            <a:avLst/>
          </a:prstGeom>
          <a:ln w="28575">
            <a:solidFill>
              <a:srgbClr val="28BE28"/>
            </a:solidFill>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866347" y="6432169"/>
            <a:ext cx="2872709" cy="400110"/>
          </a:xfrm>
          <a:prstGeom prst="rect">
            <a:avLst/>
          </a:prstGeom>
          <a:noFill/>
        </p:spPr>
        <p:txBody>
          <a:bodyPr wrap="none" rtlCol="0">
            <a:spAutoFit/>
          </a:bodyPr>
          <a:lstStyle/>
          <a:p>
            <a:r>
              <a:rPr kumimoji="1" lang="en-US" altLang="ja-JP" sz="2000" b="1" dirty="0" smtClean="0"/>
              <a:t>K0 event is reconstructed</a:t>
            </a:r>
            <a:endParaRPr kumimoji="1" lang="ja-JP" altLang="en-US" sz="2000" b="1" dirty="0"/>
          </a:p>
        </p:txBody>
      </p:sp>
      <p:sp>
        <p:nvSpPr>
          <p:cNvPr id="3" name="スライド番号プレースホルダー 2"/>
          <p:cNvSpPr>
            <a:spLocks noGrp="1"/>
          </p:cNvSpPr>
          <p:nvPr>
            <p:ph type="sldNum" sz="quarter" idx="12"/>
          </p:nvPr>
        </p:nvSpPr>
        <p:spPr/>
        <p:txBody>
          <a:bodyPr/>
          <a:lstStyle/>
          <a:p>
            <a:fld id="{005A32BD-6642-4D4D-A78D-138FCE3FEFDC}" type="slidenum">
              <a:rPr kumimoji="1" lang="ja-JP" altLang="en-US" smtClean="0"/>
              <a:t>13</a:t>
            </a:fld>
            <a:endParaRPr kumimoji="1" lang="ja-JP" altLang="en-US"/>
          </a:p>
        </p:txBody>
      </p:sp>
      <mc:AlternateContent xmlns:mc="http://schemas.openxmlformats.org/markup-compatibility/2006" xmlns:a14="http://schemas.microsoft.com/office/drawing/2010/main">
        <mc:Choice Requires="a14">
          <p:sp>
            <p:nvSpPr>
              <p:cNvPr id="28" name="テキスト ボックス 27"/>
              <p:cNvSpPr txBox="1"/>
              <p:nvPr/>
            </p:nvSpPr>
            <p:spPr>
              <a:xfrm>
                <a:off x="4742046" y="5415491"/>
                <a:ext cx="3923743" cy="1206549"/>
              </a:xfrm>
              <a:prstGeom prst="rect">
                <a:avLst/>
              </a:prstGeom>
              <a:noFill/>
            </p:spPr>
            <p:txBody>
              <a:bodyPr wrap="square" rtlCol="0">
                <a:spAutoFit/>
              </a:bodyPr>
              <a:lstStyle/>
              <a:p>
                <a:pPr marL="285750" indent="-285750">
                  <a:buFont typeface="Arial" panose="020B0604020202020204" pitchFamily="34" charset="0"/>
                  <a:buChar char="•"/>
                </a:pPr>
                <a:r>
                  <a:rPr lang="en-US" altLang="ja-JP" b="1" dirty="0" smtClean="0"/>
                  <a:t> Missing </a:t>
                </a:r>
                <a:r>
                  <a:rPr lang="en-US" altLang="ja-JP" b="1" dirty="0"/>
                  <a:t>mass resolution </a:t>
                </a:r>
                <a:endParaRPr lang="en-US" altLang="ja-JP" b="1" dirty="0" smtClean="0"/>
              </a:p>
              <a:p>
                <a:r>
                  <a:rPr lang="en-US" altLang="ja-JP" b="1" dirty="0"/>
                  <a:t> </a:t>
                </a:r>
                <a:r>
                  <a:rPr lang="en-US" altLang="ja-JP" b="1" dirty="0" smtClean="0"/>
                  <a:t>   ~ 10 MeV</a:t>
                </a:r>
                <a:r>
                  <a:rPr lang="en-US" altLang="ja-JP" b="1" dirty="0"/>
                  <a:t>/</a:t>
                </a:r>
                <a14:m>
                  <m:oMath xmlns:m="http://schemas.openxmlformats.org/officeDocument/2006/math">
                    <m:sSup>
                      <m:sSupPr>
                        <m:ctrlPr>
                          <a:rPr lang="en-US" altLang="ja-JP" b="1" i="1">
                            <a:latin typeface="Cambria Math" panose="02040503050406030204" pitchFamily="18" charset="0"/>
                          </a:rPr>
                        </m:ctrlPr>
                      </m:sSupPr>
                      <m:e>
                        <m:r>
                          <a:rPr lang="en-US" altLang="ja-JP" b="1" i="1">
                            <a:latin typeface="Cambria Math" panose="02040503050406030204" pitchFamily="18" charset="0"/>
                          </a:rPr>
                          <m:t>𝒄</m:t>
                        </m:r>
                      </m:e>
                      <m:sup>
                        <m:r>
                          <a:rPr lang="en-US" altLang="ja-JP" b="1" i="1">
                            <a:latin typeface="Cambria Math" panose="02040503050406030204" pitchFamily="18" charset="0"/>
                          </a:rPr>
                          <m:t>𝟐</m:t>
                        </m:r>
                      </m:sup>
                    </m:sSup>
                  </m:oMath>
                </a14:m>
                <a:r>
                  <a:rPr lang="ja-JP" altLang="en-US" b="1" dirty="0" smtClean="0"/>
                  <a:t> </a:t>
                </a:r>
                <a:r>
                  <a:rPr lang="en-US" altLang="ja-JP" b="1" dirty="0" smtClean="0"/>
                  <a:t>at KN threshold</a:t>
                </a:r>
              </a:p>
              <a:p>
                <a:pPr marL="342900" indent="-342900">
                  <a:buFont typeface="Arial" panose="020B0604020202020204" pitchFamily="34" charset="0"/>
                  <a:buChar char="•"/>
                </a:pPr>
                <a:r>
                  <a:rPr lang="en-US" altLang="ja-JP" b="1" dirty="0"/>
                  <a:t>the tail below </a:t>
                </a:r>
                <a:r>
                  <a:rPr lang="en-US" altLang="ja-JP" b="1" dirty="0" smtClean="0"/>
                  <a:t>threshold </a:t>
                </a:r>
                <a:r>
                  <a:rPr lang="en-US" altLang="ja-JP" b="1" dirty="0"/>
                  <a:t>cannot be explained </a:t>
                </a:r>
                <a:r>
                  <a:rPr lang="en-US" altLang="ja-JP" b="1" dirty="0" smtClean="0"/>
                  <a:t>by detector resolution</a:t>
                </a:r>
              </a:p>
            </p:txBody>
          </p:sp>
        </mc:Choice>
        <mc:Fallback xmlns="">
          <p:sp>
            <p:nvSpPr>
              <p:cNvPr id="28" name="テキスト ボックス 27"/>
              <p:cNvSpPr txBox="1">
                <a:spLocks noRot="1" noChangeAspect="1" noMove="1" noResize="1" noEditPoints="1" noAdjustHandles="1" noChangeArrowheads="1" noChangeShapeType="1" noTextEdit="1"/>
              </p:cNvSpPr>
              <p:nvPr/>
            </p:nvSpPr>
            <p:spPr>
              <a:xfrm>
                <a:off x="4742046" y="5415491"/>
                <a:ext cx="3923743" cy="1206549"/>
              </a:xfrm>
              <a:prstGeom prst="rect">
                <a:avLst/>
              </a:prstGeom>
              <a:blipFill rotWithShape="0">
                <a:blip r:embed="rId10"/>
                <a:stretch>
                  <a:fillRect l="-1087" t="-2525" b="-7071"/>
                </a:stretch>
              </a:blipFill>
            </p:spPr>
            <p:txBody>
              <a:bodyPr/>
              <a:lstStyle/>
              <a:p>
                <a:r>
                  <a:rPr lang="ja-JP" altLang="en-US">
                    <a:noFill/>
                  </a:rPr>
                  <a:t> </a:t>
                </a:r>
              </a:p>
            </p:txBody>
          </p:sp>
        </mc:Fallback>
      </mc:AlternateContent>
      <p:sp>
        <p:nvSpPr>
          <p:cNvPr id="29" name="テキスト ボックス 28"/>
          <p:cNvSpPr txBox="1"/>
          <p:nvPr/>
        </p:nvSpPr>
        <p:spPr>
          <a:xfrm rot="19968916">
            <a:off x="5133067" y="3083460"/>
            <a:ext cx="2649764" cy="707886"/>
          </a:xfrm>
          <a:prstGeom prst="rect">
            <a:avLst/>
          </a:prstGeom>
          <a:noFill/>
        </p:spPr>
        <p:txBody>
          <a:bodyPr wrap="none" rtlCol="0">
            <a:spAutoFit/>
          </a:bodyPr>
          <a:lstStyle/>
          <a:p>
            <a:r>
              <a:rPr lang="en-US" altLang="ja-JP" sz="4000" b="1" dirty="0" smtClean="0">
                <a:ln>
                  <a:solidFill>
                    <a:schemeClr val="accent1">
                      <a:shade val="50000"/>
                      <a:alpha val="40000"/>
                    </a:schemeClr>
                  </a:solidFill>
                </a:ln>
                <a:noFill/>
                <a:effectLst>
                  <a:outerShdw dist="50800" dir="5400000" algn="ctr" rotWithShape="0">
                    <a:srgbClr val="000000">
                      <a:alpha val="0"/>
                    </a:srgbClr>
                  </a:outerShdw>
                </a:effectLst>
              </a:rPr>
              <a:t>preliminary</a:t>
            </a:r>
            <a:endParaRPr kumimoji="1" lang="ja-JP" altLang="en-US" sz="4000" b="1" dirty="0">
              <a:ln>
                <a:solidFill>
                  <a:schemeClr val="accent1">
                    <a:shade val="50000"/>
                    <a:alpha val="40000"/>
                  </a:schemeClr>
                </a:solidFill>
              </a:ln>
              <a:noFill/>
              <a:effectLst>
                <a:outerShdw dist="50800" dir="5400000" algn="ctr" rotWithShape="0">
                  <a:srgbClr val="000000">
                    <a:alpha val="0"/>
                  </a:srgbClr>
                </a:outerShdw>
              </a:effectLst>
            </a:endParaRPr>
          </a:p>
        </p:txBody>
      </p:sp>
    </p:spTree>
    <p:extLst>
      <p:ext uri="{BB962C8B-B14F-4D97-AF65-F5344CB8AC3E}">
        <p14:creationId xmlns:p14="http://schemas.microsoft.com/office/powerpoint/2010/main" val="13801132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9081" y="4334"/>
            <a:ext cx="4601296" cy="3831465"/>
          </a:xfrm>
          <a:prstGeom prst="rect">
            <a:avLst/>
          </a:prstGeom>
        </p:spPr>
      </p:pic>
      <p:pic>
        <p:nvPicPr>
          <p:cNvPr id="38" name="図 37"/>
          <p:cNvPicPr/>
          <p:nvPr/>
        </p:nvPicPr>
        <p:blipFill>
          <a:blip r:embed="rId4"/>
          <a:stretch/>
        </p:blipFill>
        <p:spPr>
          <a:xfrm>
            <a:off x="494335" y="3806658"/>
            <a:ext cx="3600000" cy="2520000"/>
          </a:xfrm>
          <a:prstGeom prst="rect">
            <a:avLst/>
          </a:prstGeom>
          <a:ln>
            <a:noFill/>
          </a:ln>
        </p:spPr>
      </p:pic>
      <p:pic>
        <p:nvPicPr>
          <p:cNvPr id="39" name="図 38"/>
          <p:cNvPicPr/>
          <p:nvPr/>
        </p:nvPicPr>
        <p:blipFill>
          <a:blip r:embed="rId5"/>
          <a:stretch/>
        </p:blipFill>
        <p:spPr>
          <a:xfrm>
            <a:off x="4587973" y="3793823"/>
            <a:ext cx="3600000" cy="2520000"/>
          </a:xfrm>
          <a:prstGeom prst="rect">
            <a:avLst/>
          </a:prstGeom>
          <a:ln>
            <a:noFill/>
          </a:ln>
        </p:spPr>
      </p:pic>
      <mc:AlternateContent xmlns:mc="http://schemas.openxmlformats.org/markup-compatibility/2006" xmlns:a14="http://schemas.microsoft.com/office/drawing/2010/main">
        <mc:Choice Requires="a14">
          <p:sp>
            <p:nvSpPr>
              <p:cNvPr id="2" name="タイトル 1"/>
              <p:cNvSpPr>
                <a:spLocks noGrp="1"/>
              </p:cNvSpPr>
              <p:nvPr>
                <p:ph type="title"/>
              </p:nvPr>
            </p:nvSpPr>
            <p:spPr>
              <a:xfrm>
                <a:off x="-71876" y="-8729"/>
                <a:ext cx="7886700" cy="1325563"/>
              </a:xfrm>
            </p:spPr>
            <p:txBody>
              <a:bodyPr/>
              <a:lstStyle/>
              <a:p>
                <a:r>
                  <a:rPr kumimoji="1" lang="en-US" altLang="ja-JP" dirty="0" smtClean="0"/>
                  <a:t>BG :</a:t>
                </a:r>
                <a14:m>
                  <m:oMath xmlns:m="http://schemas.openxmlformats.org/officeDocument/2006/math">
                    <m:sSup>
                      <m:sSupPr>
                        <m:ctrlPr>
                          <a:rPr lang="en-US" altLang="ja-JP" i="1" dirty="0">
                            <a:latin typeface="Cambria Math" panose="02040503050406030204" pitchFamily="18" charset="0"/>
                          </a:rPr>
                        </m:ctrlPr>
                      </m:sSupPr>
                      <m:e>
                        <m:r>
                          <m:rPr>
                            <m:sty m:val="p"/>
                          </m:rPr>
                          <a:rPr lang="en-US" altLang="ja-JP" dirty="0">
                            <a:latin typeface="Cambria Math" panose="02040503050406030204" pitchFamily="18" charset="0"/>
                          </a:rPr>
                          <m:t>K</m:t>
                        </m:r>
                      </m:e>
                      <m:sup>
                        <m:r>
                          <a:rPr lang="en-US" altLang="ja-JP" dirty="0">
                            <a:latin typeface="Cambria Math" panose="02040503050406030204" pitchFamily="18" charset="0"/>
                          </a:rPr>
                          <m:t>−</m:t>
                        </m:r>
                      </m:sup>
                    </m:sSup>
                    <m:r>
                      <m:rPr>
                        <m:sty m:val="p"/>
                      </m:rPr>
                      <a:rPr lang="en-US" altLang="ja-JP" dirty="0">
                        <a:latin typeface="Cambria Math" panose="02040503050406030204" pitchFamily="18" charset="0"/>
                      </a:rPr>
                      <m:t>d</m:t>
                    </m:r>
                    <m:r>
                      <a:rPr lang="en-US" altLang="ja-JP" i="0" dirty="0">
                        <a:latin typeface="Cambria Math" panose="02040503050406030204" pitchFamily="18" charset="0"/>
                      </a:rPr>
                      <m:t>→</m:t>
                    </m:r>
                    <m:r>
                      <m:rPr>
                        <m:sty m:val="p"/>
                      </m:rPr>
                      <a:rPr lang="ja-JP" altLang="en-US" i="0">
                        <a:latin typeface="Cambria Math" panose="02040503050406030204" pitchFamily="18" charset="0"/>
                        <a:sym typeface="Wingdings" panose="05000000000000000000" pitchFamily="2" charset="2"/>
                      </a:rPr>
                      <m:t>π</m:t>
                    </m:r>
                    <m:r>
                      <m:rPr>
                        <m:sty m:val="p"/>
                      </m:rPr>
                      <a:rPr lang="en-US" altLang="ja-JP" i="0" dirty="0">
                        <a:latin typeface="Cambria Math" panose="02040503050406030204" pitchFamily="18" charset="0"/>
                      </a:rPr>
                      <m:t>Σ</m:t>
                    </m:r>
                    <m:r>
                      <a:rPr lang="en-US" altLang="ja-JP" b="0" i="0" dirty="0" smtClean="0">
                        <a:latin typeface="Cambria Math" panose="02040503050406030204" pitchFamily="18" charset="0"/>
                      </a:rPr>
                      <m:t> </m:t>
                    </m:r>
                    <m:r>
                      <m:rPr>
                        <m:sty m:val="p"/>
                      </m:rPr>
                      <a:rPr lang="en-US" altLang="ja-JP" dirty="0">
                        <a:latin typeface="Cambria Math" panose="02040503050406030204" pitchFamily="18" charset="0"/>
                      </a:rPr>
                      <m:t>n</m:t>
                    </m:r>
                    <m:r>
                      <m:rPr>
                        <m:sty m:val="p"/>
                      </m:rPr>
                      <a:rPr lang="en-US" altLang="ja-JP" baseline="-25000" dirty="0">
                        <a:latin typeface="Cambria Math" panose="02040503050406030204" pitchFamily="18" charset="0"/>
                      </a:rPr>
                      <m:t>s</m:t>
                    </m:r>
                    <m:r>
                      <m:rPr>
                        <m:sty m:val="p"/>
                      </m:rPr>
                      <a:rPr lang="en-US" altLang="ja-JP" b="0" i="0" baseline="-25000" dirty="0" smtClean="0">
                        <a:latin typeface="Cambria Math" panose="02040503050406030204" pitchFamily="18" charset="0"/>
                      </a:rPr>
                      <m:t>pectator</m:t>
                    </m:r>
                  </m:oMath>
                </a14:m>
                <a:endParaRPr kumimoji="1" lang="ja-JP" altLang="en-US" dirty="0"/>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xfrm>
                <a:off x="-71876" y="-8729"/>
                <a:ext cx="7886700" cy="1325563"/>
              </a:xfrm>
              <a:blipFill rotWithShape="0">
                <a:blip r:embed="rId6"/>
                <a:stretch>
                  <a:fillRect l="-3091"/>
                </a:stretch>
              </a:blipFill>
            </p:spPr>
            <p:txBody>
              <a:bodyPr/>
              <a:lstStyle/>
              <a:p>
                <a:r>
                  <a:rPr lang="ja-JP" altLang="en-US">
                    <a:noFill/>
                  </a:rPr>
                  <a:t> </a:t>
                </a:r>
              </a:p>
            </p:txBody>
          </p:sp>
        </mc:Fallback>
      </mc:AlternateContent>
      <p:sp>
        <p:nvSpPr>
          <p:cNvPr id="21" name="円柱 20"/>
          <p:cNvSpPr/>
          <p:nvPr/>
        </p:nvSpPr>
        <p:spPr>
          <a:xfrm rot="5400000">
            <a:off x="1018076" y="1648967"/>
            <a:ext cx="1197243" cy="142497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弧 21"/>
          <p:cNvSpPr/>
          <p:nvPr/>
        </p:nvSpPr>
        <p:spPr>
          <a:xfrm rot="5714687" flipV="1">
            <a:off x="1661275" y="1956548"/>
            <a:ext cx="1270485" cy="1038855"/>
          </a:xfrm>
          <a:prstGeom prst="arc">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テキスト ボックス 22"/>
          <p:cNvSpPr txBox="1"/>
          <p:nvPr/>
        </p:nvSpPr>
        <p:spPr>
          <a:xfrm>
            <a:off x="928641" y="2606882"/>
            <a:ext cx="556563" cy="369332"/>
          </a:xfrm>
          <a:prstGeom prst="rect">
            <a:avLst/>
          </a:prstGeom>
          <a:noFill/>
        </p:spPr>
        <p:txBody>
          <a:bodyPr wrap="none" rtlCol="0">
            <a:spAutoFit/>
          </a:bodyPr>
          <a:lstStyle/>
          <a:p>
            <a:r>
              <a:rPr kumimoji="1" lang="en-US" altLang="ja-JP" dirty="0" smtClean="0"/>
              <a:t>CDS</a:t>
            </a:r>
            <a:endParaRPr kumimoji="1" lang="ja-JP" altLang="en-US" dirty="0"/>
          </a:p>
        </p:txBody>
      </p:sp>
      <p:cxnSp>
        <p:nvCxnSpPr>
          <p:cNvPr id="24" name="直線矢印コネクタ 23"/>
          <p:cNvCxnSpPr/>
          <p:nvPr/>
        </p:nvCxnSpPr>
        <p:spPr>
          <a:xfrm flipV="1">
            <a:off x="1441617" y="2347451"/>
            <a:ext cx="310583" cy="509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1410818" y="2379105"/>
            <a:ext cx="304892" cy="400110"/>
          </a:xfrm>
          <a:prstGeom prst="rect">
            <a:avLst/>
          </a:prstGeom>
          <a:noFill/>
        </p:spPr>
        <p:txBody>
          <a:bodyPr wrap="none" rtlCol="0">
            <a:spAutoFit/>
          </a:bodyPr>
          <a:lstStyle/>
          <a:p>
            <a:r>
              <a:rPr lang="en-US" altLang="ja-JP" sz="2000" b="1" dirty="0">
                <a:solidFill>
                  <a:schemeClr val="bg2"/>
                </a:solidFill>
              </a:rPr>
              <a:t>Σ</a:t>
            </a:r>
            <a:endParaRPr kumimoji="1" lang="ja-JP" altLang="en-US" sz="2000" b="1" dirty="0">
              <a:solidFill>
                <a:schemeClr val="bg2"/>
              </a:solidFill>
            </a:endParaRPr>
          </a:p>
        </p:txBody>
      </p:sp>
      <p:sp>
        <p:nvSpPr>
          <p:cNvPr id="26" name="テキスト ボックス 25"/>
          <p:cNvSpPr txBox="1"/>
          <p:nvPr/>
        </p:nvSpPr>
        <p:spPr>
          <a:xfrm>
            <a:off x="1707883" y="1248180"/>
            <a:ext cx="362600" cy="461665"/>
          </a:xfrm>
          <a:prstGeom prst="rect">
            <a:avLst/>
          </a:prstGeom>
          <a:noFill/>
        </p:spPr>
        <p:txBody>
          <a:bodyPr wrap="none" rtlCol="0">
            <a:spAutoFit/>
          </a:bodyPr>
          <a:lstStyle/>
          <a:p>
            <a:r>
              <a:rPr lang="en-US" altLang="ja-JP" sz="2400" b="1" dirty="0"/>
              <a:t>π</a:t>
            </a:r>
            <a:endParaRPr kumimoji="1" lang="ja-JP" altLang="en-US" sz="2400" b="1" dirty="0"/>
          </a:p>
        </p:txBody>
      </p:sp>
      <p:sp>
        <p:nvSpPr>
          <p:cNvPr id="27" name="テキスト ボックス 26"/>
          <p:cNvSpPr txBox="1"/>
          <p:nvPr/>
        </p:nvSpPr>
        <p:spPr>
          <a:xfrm>
            <a:off x="2276632" y="2769390"/>
            <a:ext cx="362600" cy="461665"/>
          </a:xfrm>
          <a:prstGeom prst="rect">
            <a:avLst/>
          </a:prstGeom>
          <a:noFill/>
        </p:spPr>
        <p:txBody>
          <a:bodyPr wrap="none" rtlCol="0">
            <a:spAutoFit/>
          </a:bodyPr>
          <a:lstStyle/>
          <a:p>
            <a:r>
              <a:rPr lang="en-US" altLang="ja-JP" sz="2400" b="1" dirty="0">
                <a:solidFill>
                  <a:srgbClr val="FF0000"/>
                </a:solidFill>
              </a:rPr>
              <a:t>π</a:t>
            </a:r>
            <a:endParaRPr kumimoji="1" lang="ja-JP" altLang="en-US" sz="2400" b="1" dirty="0">
              <a:solidFill>
                <a:srgbClr val="FF0000"/>
              </a:solidFill>
            </a:endParaRPr>
          </a:p>
        </p:txBody>
      </p:sp>
      <p:cxnSp>
        <p:nvCxnSpPr>
          <p:cNvPr id="28" name="直線矢印コネクタ 27"/>
          <p:cNvCxnSpPr/>
          <p:nvPr/>
        </p:nvCxnSpPr>
        <p:spPr>
          <a:xfrm>
            <a:off x="629346" y="2335819"/>
            <a:ext cx="77071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356670" y="1855885"/>
            <a:ext cx="492443" cy="523220"/>
          </a:xfrm>
          <a:prstGeom prst="rect">
            <a:avLst/>
          </a:prstGeom>
          <a:noFill/>
        </p:spPr>
        <p:txBody>
          <a:bodyPr wrap="none" rtlCol="0">
            <a:spAutoFit/>
          </a:bodyPr>
          <a:lstStyle/>
          <a:p>
            <a:r>
              <a:rPr lang="en-US" altLang="ja-JP" sz="2800" b="1" dirty="0" smtClean="0">
                <a:solidFill>
                  <a:srgbClr val="00B050"/>
                </a:solidFill>
              </a:rPr>
              <a:t>K-</a:t>
            </a:r>
            <a:endParaRPr kumimoji="1" lang="ja-JP" altLang="en-US" sz="2800" b="1" dirty="0">
              <a:solidFill>
                <a:srgbClr val="00B050"/>
              </a:solidFill>
            </a:endParaRPr>
          </a:p>
        </p:txBody>
      </p:sp>
      <p:cxnSp>
        <p:nvCxnSpPr>
          <p:cNvPr id="30" name="直線矢印コネクタ 29"/>
          <p:cNvCxnSpPr/>
          <p:nvPr/>
        </p:nvCxnSpPr>
        <p:spPr>
          <a:xfrm>
            <a:off x="1776704" y="2335819"/>
            <a:ext cx="1104076"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テキスト ボックス 30"/>
              <p:cNvSpPr txBox="1"/>
              <p:nvPr/>
            </p:nvSpPr>
            <p:spPr>
              <a:xfrm>
                <a:off x="2867885" y="2047950"/>
                <a:ext cx="46679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altLang="ja-JP" sz="2800" smtClean="0">
                          <a:solidFill>
                            <a:srgbClr val="FF0000"/>
                          </a:solidFill>
                          <a:latin typeface="Cambria Math" panose="02040503050406030204" pitchFamily="18" charset="0"/>
                          <a:ea typeface="Cambria Math" panose="02040503050406030204" pitchFamily="18" charset="0"/>
                          <a:sym typeface="Wingdings" panose="05000000000000000000" pitchFamily="2" charset="2"/>
                        </a:rPr>
                        <m:t>n</m:t>
                      </m:r>
                    </m:oMath>
                  </m:oMathPara>
                </a14:m>
                <a:endParaRPr kumimoji="1" lang="ja-JP" altLang="en-US" sz="2800" b="1" dirty="0">
                  <a:solidFill>
                    <a:srgbClr val="FF0000"/>
                  </a:solidFill>
                </a:endParaRPr>
              </a:p>
            </p:txBody>
          </p:sp>
        </mc:Choice>
        <mc:Fallback xmlns="">
          <p:sp>
            <p:nvSpPr>
              <p:cNvPr id="31" name="テキスト ボックス 30"/>
              <p:cNvSpPr txBox="1">
                <a:spLocks noRot="1" noChangeAspect="1" noMove="1" noResize="1" noEditPoints="1" noAdjustHandles="1" noChangeArrowheads="1" noChangeShapeType="1" noTextEdit="1"/>
              </p:cNvSpPr>
              <p:nvPr/>
            </p:nvSpPr>
            <p:spPr>
              <a:xfrm>
                <a:off x="2867885" y="2047950"/>
                <a:ext cx="466794" cy="523220"/>
              </a:xfrm>
              <a:prstGeom prst="rect">
                <a:avLst/>
              </a:prstGeom>
              <a:blipFill rotWithShape="0">
                <a:blip r:embed="rId7"/>
                <a:stretch>
                  <a:fillRect/>
                </a:stretch>
              </a:blipFill>
            </p:spPr>
            <p:txBody>
              <a:bodyPr/>
              <a:lstStyle/>
              <a:p>
                <a:r>
                  <a:rPr lang="ja-JP" altLang="en-US">
                    <a:noFill/>
                  </a:rPr>
                  <a:t> </a:t>
                </a:r>
              </a:p>
            </p:txBody>
          </p:sp>
        </mc:Fallback>
      </mc:AlternateContent>
      <p:sp>
        <p:nvSpPr>
          <p:cNvPr id="32" name="テキスト ボックス 31"/>
          <p:cNvSpPr txBox="1"/>
          <p:nvPr/>
        </p:nvSpPr>
        <p:spPr>
          <a:xfrm>
            <a:off x="3202571" y="2171060"/>
            <a:ext cx="785280" cy="369332"/>
          </a:xfrm>
          <a:prstGeom prst="rect">
            <a:avLst/>
          </a:prstGeom>
          <a:noFill/>
        </p:spPr>
        <p:txBody>
          <a:bodyPr wrap="none" rtlCol="0">
            <a:spAutoFit/>
          </a:bodyPr>
          <a:lstStyle/>
          <a:p>
            <a:r>
              <a:rPr kumimoji="1" lang="en-US" altLang="ja-JP" i="1" dirty="0" smtClean="0"/>
              <a:t>detect</a:t>
            </a:r>
            <a:endParaRPr kumimoji="1" lang="ja-JP" altLang="en-US" i="1" dirty="0"/>
          </a:p>
        </p:txBody>
      </p:sp>
      <p:sp>
        <p:nvSpPr>
          <p:cNvPr id="33" name="テキスト ボックス 32"/>
          <p:cNvSpPr txBox="1"/>
          <p:nvPr/>
        </p:nvSpPr>
        <p:spPr>
          <a:xfrm>
            <a:off x="2576654" y="2858217"/>
            <a:ext cx="785280" cy="369332"/>
          </a:xfrm>
          <a:prstGeom prst="rect">
            <a:avLst/>
          </a:prstGeom>
          <a:noFill/>
        </p:spPr>
        <p:txBody>
          <a:bodyPr wrap="none" rtlCol="0">
            <a:spAutoFit/>
          </a:bodyPr>
          <a:lstStyle/>
          <a:p>
            <a:r>
              <a:rPr kumimoji="1" lang="en-US" altLang="ja-JP" i="1" dirty="0" smtClean="0"/>
              <a:t>detect</a:t>
            </a:r>
            <a:endParaRPr kumimoji="1" lang="ja-JP" altLang="en-US" i="1" dirty="0"/>
          </a:p>
        </p:txBody>
      </p:sp>
      <p:sp>
        <p:nvSpPr>
          <p:cNvPr id="34" name="テキスト ボックス 33"/>
          <p:cNvSpPr txBox="1"/>
          <p:nvPr/>
        </p:nvSpPr>
        <p:spPr>
          <a:xfrm>
            <a:off x="2016504" y="1312427"/>
            <a:ext cx="785280" cy="369332"/>
          </a:xfrm>
          <a:prstGeom prst="rect">
            <a:avLst/>
          </a:prstGeom>
          <a:noFill/>
        </p:spPr>
        <p:txBody>
          <a:bodyPr wrap="none" rtlCol="0">
            <a:spAutoFit/>
          </a:bodyPr>
          <a:lstStyle/>
          <a:p>
            <a:r>
              <a:rPr kumimoji="1" lang="en-US" altLang="ja-JP" i="1" dirty="0" smtClean="0"/>
              <a:t>detect</a:t>
            </a:r>
            <a:endParaRPr kumimoji="1" lang="ja-JP" altLang="en-US" i="1" dirty="0"/>
          </a:p>
        </p:txBody>
      </p:sp>
      <p:sp>
        <p:nvSpPr>
          <p:cNvPr id="35" name="円弧 34"/>
          <p:cNvSpPr/>
          <p:nvPr/>
        </p:nvSpPr>
        <p:spPr>
          <a:xfrm rot="3979698" flipH="1" flipV="1">
            <a:off x="1330827" y="1525673"/>
            <a:ext cx="1199950" cy="1106984"/>
          </a:xfrm>
          <a:prstGeom prst="arc">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6" name="正方形/長方形 35"/>
              <p:cNvSpPr/>
              <p:nvPr/>
            </p:nvSpPr>
            <p:spPr>
              <a:xfrm>
                <a:off x="1056268" y="3774521"/>
                <a:ext cx="2476134" cy="400110"/>
              </a:xfrm>
              <a:prstGeom prst="rect">
                <a:avLst/>
              </a:prstGeom>
              <a:solidFill>
                <a:schemeClr val="bg1"/>
              </a:solidFill>
            </p:spPr>
            <p:txBody>
              <a:bodyPr wrap="square">
                <a:spAutoFit/>
              </a:bodyPr>
              <a:lstStyle/>
              <a:p>
                <a:r>
                  <a:rPr lang="en-US" altLang="ja-JP" sz="2000" b="1" dirty="0" smtClean="0"/>
                  <a:t>Invariant mass </a:t>
                </a:r>
                <a:r>
                  <a:rPr lang="en-US" altLang="ja-JP" sz="2000" b="1" dirty="0"/>
                  <a:t>(</a:t>
                </a:r>
                <a14:m>
                  <m:oMath xmlns:m="http://schemas.openxmlformats.org/officeDocument/2006/math">
                    <m:sSup>
                      <m:sSupPr>
                        <m:ctrlPr>
                          <a:rPr lang="en-US" altLang="ja-JP" sz="2000" b="1" i="1" smtClean="0">
                            <a:solidFill>
                              <a:srgbClr val="FF0000"/>
                            </a:solidFill>
                            <a:latin typeface="Cambria Math" panose="02040503050406030204" pitchFamily="18" charset="0"/>
                            <a:sym typeface="Wingdings" panose="05000000000000000000" pitchFamily="2" charset="2"/>
                          </a:rPr>
                        </m:ctrlPr>
                      </m:sSupPr>
                      <m:e>
                        <m:r>
                          <a:rPr lang="ja-JP" altLang="en-US" sz="2000" b="1" i="1">
                            <a:solidFill>
                              <a:srgbClr val="FF0000"/>
                            </a:solidFill>
                            <a:latin typeface="Cambria Math" panose="02040503050406030204" pitchFamily="18" charset="0"/>
                            <a:sym typeface="Wingdings" panose="05000000000000000000" pitchFamily="2" charset="2"/>
                          </a:rPr>
                          <m:t>𝝅</m:t>
                        </m:r>
                      </m:e>
                      <m:sup>
                        <m:r>
                          <a:rPr lang="en-US" altLang="ja-JP" sz="2000" b="1" i="1">
                            <a:solidFill>
                              <a:srgbClr val="FF0000"/>
                            </a:solidFill>
                            <a:latin typeface="Cambria Math" panose="02040503050406030204" pitchFamily="18" charset="0"/>
                            <a:sym typeface="Wingdings" panose="05000000000000000000" pitchFamily="2" charset="2"/>
                          </a:rPr>
                          <m:t>−</m:t>
                        </m:r>
                      </m:sup>
                    </m:sSup>
                    <m:r>
                      <a:rPr lang="en-US" altLang="ja-JP" sz="2000" b="1" i="1" smtClean="0">
                        <a:solidFill>
                          <a:srgbClr val="FF0000"/>
                        </a:solidFill>
                        <a:latin typeface="Cambria Math" panose="02040503050406030204" pitchFamily="18" charset="0"/>
                        <a:sym typeface="Wingdings" panose="05000000000000000000" pitchFamily="2" charset="2"/>
                      </a:rPr>
                      <m:t>𝒏</m:t>
                    </m:r>
                  </m:oMath>
                </a14:m>
                <a:r>
                  <a:rPr lang="en-US" altLang="ja-JP" sz="2000" b="1" dirty="0" smtClean="0"/>
                  <a:t>)</a:t>
                </a:r>
                <a:endParaRPr lang="ja-JP" altLang="en-US" sz="2000" b="1" dirty="0"/>
              </a:p>
            </p:txBody>
          </p:sp>
        </mc:Choice>
        <mc:Fallback xmlns="">
          <p:sp>
            <p:nvSpPr>
              <p:cNvPr id="36" name="正方形/長方形 35"/>
              <p:cNvSpPr>
                <a:spLocks noRot="1" noChangeAspect="1" noMove="1" noResize="1" noEditPoints="1" noAdjustHandles="1" noChangeArrowheads="1" noChangeShapeType="1" noTextEdit="1"/>
              </p:cNvSpPr>
              <p:nvPr/>
            </p:nvSpPr>
            <p:spPr>
              <a:xfrm>
                <a:off x="1056268" y="3774521"/>
                <a:ext cx="2476134" cy="400110"/>
              </a:xfrm>
              <a:prstGeom prst="rect">
                <a:avLst/>
              </a:prstGeom>
              <a:blipFill rotWithShape="0">
                <a:blip r:embed="rId8"/>
                <a:stretch>
                  <a:fillRect l="-2463" t="-7576" r="-493" b="-2575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正方形/長方形 36"/>
              <p:cNvSpPr/>
              <p:nvPr/>
            </p:nvSpPr>
            <p:spPr>
              <a:xfrm>
                <a:off x="5261448" y="3774521"/>
                <a:ext cx="2476134" cy="400110"/>
              </a:xfrm>
              <a:prstGeom prst="rect">
                <a:avLst/>
              </a:prstGeom>
              <a:solidFill>
                <a:schemeClr val="bg1"/>
              </a:solidFill>
            </p:spPr>
            <p:txBody>
              <a:bodyPr wrap="square">
                <a:spAutoFit/>
              </a:bodyPr>
              <a:lstStyle/>
              <a:p>
                <a:r>
                  <a:rPr lang="en-US" altLang="ja-JP" sz="2000" b="1" dirty="0" smtClean="0"/>
                  <a:t>Invariant mass </a:t>
                </a:r>
                <a:r>
                  <a:rPr lang="en-US" altLang="ja-JP" sz="2000" b="1" dirty="0"/>
                  <a:t>(</a:t>
                </a:r>
                <a14:m>
                  <m:oMath xmlns:m="http://schemas.openxmlformats.org/officeDocument/2006/math">
                    <m:sSup>
                      <m:sSupPr>
                        <m:ctrlPr>
                          <a:rPr lang="en-US" altLang="ja-JP" sz="2000" b="1" i="1" smtClean="0">
                            <a:solidFill>
                              <a:srgbClr val="FF0000"/>
                            </a:solidFill>
                            <a:latin typeface="Cambria Math" panose="02040503050406030204" pitchFamily="18" charset="0"/>
                            <a:sym typeface="Wingdings" panose="05000000000000000000" pitchFamily="2" charset="2"/>
                          </a:rPr>
                        </m:ctrlPr>
                      </m:sSupPr>
                      <m:e>
                        <m:r>
                          <a:rPr lang="ja-JP" altLang="en-US" sz="2000" b="1" i="1">
                            <a:solidFill>
                              <a:srgbClr val="FF0000"/>
                            </a:solidFill>
                            <a:latin typeface="Cambria Math" panose="02040503050406030204" pitchFamily="18" charset="0"/>
                            <a:sym typeface="Wingdings" panose="05000000000000000000" pitchFamily="2" charset="2"/>
                          </a:rPr>
                          <m:t>𝝅</m:t>
                        </m:r>
                      </m:e>
                      <m:sup>
                        <m:r>
                          <a:rPr lang="en-US" altLang="ja-JP" sz="2000" b="1" i="1" smtClean="0">
                            <a:solidFill>
                              <a:srgbClr val="FF0000"/>
                            </a:solidFill>
                            <a:latin typeface="Cambria Math" panose="02040503050406030204" pitchFamily="18" charset="0"/>
                            <a:sym typeface="Wingdings" panose="05000000000000000000" pitchFamily="2" charset="2"/>
                          </a:rPr>
                          <m:t>+</m:t>
                        </m:r>
                      </m:sup>
                    </m:sSup>
                    <m:r>
                      <a:rPr lang="en-US" altLang="ja-JP" sz="2000" b="1" i="1" smtClean="0">
                        <a:solidFill>
                          <a:srgbClr val="FF0000"/>
                        </a:solidFill>
                        <a:latin typeface="Cambria Math" panose="02040503050406030204" pitchFamily="18" charset="0"/>
                        <a:sym typeface="Wingdings" panose="05000000000000000000" pitchFamily="2" charset="2"/>
                      </a:rPr>
                      <m:t>𝒏</m:t>
                    </m:r>
                  </m:oMath>
                </a14:m>
                <a:r>
                  <a:rPr lang="en-US" altLang="ja-JP" sz="2000" b="1" dirty="0" smtClean="0"/>
                  <a:t>)</a:t>
                </a:r>
                <a:endParaRPr lang="ja-JP" altLang="en-US" sz="2000" b="1" dirty="0"/>
              </a:p>
            </p:txBody>
          </p:sp>
        </mc:Choice>
        <mc:Fallback xmlns="">
          <p:sp>
            <p:nvSpPr>
              <p:cNvPr id="37" name="正方形/長方形 36"/>
              <p:cNvSpPr>
                <a:spLocks noRot="1" noChangeAspect="1" noMove="1" noResize="1" noEditPoints="1" noAdjustHandles="1" noChangeArrowheads="1" noChangeShapeType="1" noTextEdit="1"/>
              </p:cNvSpPr>
              <p:nvPr/>
            </p:nvSpPr>
            <p:spPr>
              <a:xfrm>
                <a:off x="5261448" y="3774521"/>
                <a:ext cx="2476134" cy="400110"/>
              </a:xfrm>
              <a:prstGeom prst="rect">
                <a:avLst/>
              </a:prstGeom>
              <a:blipFill rotWithShape="0">
                <a:blip r:embed="rId9"/>
                <a:stretch>
                  <a:fillRect l="-2463" t="-7576" r="-493" b="-25758"/>
                </a:stretch>
              </a:blipFill>
            </p:spPr>
            <p:txBody>
              <a:bodyPr/>
              <a:lstStyle/>
              <a:p>
                <a:r>
                  <a:rPr lang="ja-JP" altLang="en-US">
                    <a:noFill/>
                  </a:rPr>
                  <a:t> </a:t>
                </a:r>
              </a:p>
            </p:txBody>
          </p:sp>
        </mc:Fallback>
      </mc:AlternateContent>
      <p:sp>
        <p:nvSpPr>
          <p:cNvPr id="5" name="テキスト ボックス 4"/>
          <p:cNvSpPr txBox="1"/>
          <p:nvPr/>
        </p:nvSpPr>
        <p:spPr>
          <a:xfrm>
            <a:off x="1715710" y="6184970"/>
            <a:ext cx="4870116" cy="707886"/>
          </a:xfrm>
          <a:prstGeom prst="rect">
            <a:avLst/>
          </a:prstGeom>
          <a:noFill/>
        </p:spPr>
        <p:txBody>
          <a:bodyPr wrap="none" rtlCol="0">
            <a:spAutoFit/>
          </a:bodyPr>
          <a:lstStyle/>
          <a:p>
            <a:pPr marL="342900" indent="-342900">
              <a:buFont typeface="Arial" panose="020B0604020202020204" pitchFamily="34" charset="0"/>
              <a:buChar char="•"/>
            </a:pPr>
            <a:r>
              <a:rPr kumimoji="1" lang="en-US" altLang="ja-JP" sz="2000" b="1" dirty="0" smtClean="0"/>
              <a:t>Neutron from </a:t>
            </a:r>
            <a:r>
              <a:rPr lang="en-US" altLang="ja-JP" sz="2000" b="1" dirty="0"/>
              <a:t>Σ</a:t>
            </a:r>
            <a:r>
              <a:rPr kumimoji="1" lang="en-US" altLang="ja-JP" sz="2000" b="1" dirty="0" smtClean="0"/>
              <a:t> event is reconstructed</a:t>
            </a:r>
          </a:p>
          <a:p>
            <a:pPr marL="342900" indent="-342900">
              <a:buFont typeface="Arial" panose="020B0604020202020204" pitchFamily="34" charset="0"/>
              <a:buChar char="•"/>
            </a:pPr>
            <a:r>
              <a:rPr kumimoji="1" lang="en-US" altLang="ja-JP" sz="2000" b="1" dirty="0" smtClean="0"/>
              <a:t>The </a:t>
            </a:r>
            <a:r>
              <a:rPr lang="en-US" altLang="ja-JP" sz="2000" b="1" dirty="0" smtClean="0"/>
              <a:t>contribution of this reaction is small </a:t>
            </a:r>
            <a:endParaRPr kumimoji="1" lang="en-US" altLang="ja-JP" sz="2000" b="1" dirty="0" smtClean="0"/>
          </a:p>
        </p:txBody>
      </p:sp>
      <p:cxnSp>
        <p:nvCxnSpPr>
          <p:cNvPr id="41" name="直線矢印コネクタ 40"/>
          <p:cNvCxnSpPr/>
          <p:nvPr/>
        </p:nvCxnSpPr>
        <p:spPr>
          <a:xfrm flipV="1">
            <a:off x="2016504" y="3227549"/>
            <a:ext cx="3907778" cy="1795212"/>
          </a:xfrm>
          <a:prstGeom prst="straightConnector1">
            <a:avLst/>
          </a:prstGeom>
          <a:ln w="28575">
            <a:solidFill>
              <a:srgbClr val="951DD2"/>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flipV="1">
            <a:off x="6027313" y="3227549"/>
            <a:ext cx="231819" cy="1550513"/>
          </a:xfrm>
          <a:prstGeom prst="straightConnector1">
            <a:avLst/>
          </a:prstGeom>
          <a:ln w="28575">
            <a:solidFill>
              <a:srgbClr val="FF8D1B"/>
            </a:solidFill>
            <a:tailEnd type="triangle"/>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fld id="{005A32BD-6642-4D4D-A78D-138FCE3FEFDC}" type="slidenum">
              <a:rPr kumimoji="1" lang="ja-JP" altLang="en-US" smtClean="0"/>
              <a:t>14</a:t>
            </a:fld>
            <a:endParaRPr kumimoji="1" lang="ja-JP" altLang="en-US"/>
          </a:p>
        </p:txBody>
      </p:sp>
      <mc:AlternateContent xmlns:mc="http://schemas.openxmlformats.org/markup-compatibility/2006" xmlns:a14="http://schemas.microsoft.com/office/drawing/2010/main">
        <mc:Choice Requires="a14">
          <p:sp>
            <p:nvSpPr>
              <p:cNvPr id="43" name="正方形/長方形 42"/>
              <p:cNvSpPr/>
              <p:nvPr/>
            </p:nvSpPr>
            <p:spPr>
              <a:xfrm>
                <a:off x="4998723" y="41918"/>
                <a:ext cx="4166140" cy="482824"/>
              </a:xfrm>
              <a:prstGeom prst="rect">
                <a:avLst/>
              </a:prstGeom>
              <a:solidFill>
                <a:schemeClr val="bg1"/>
              </a:solidFill>
              <a:ln>
                <a:solidFill>
                  <a:schemeClr val="tx1"/>
                </a:solidFill>
              </a:ln>
            </p:spPr>
            <p:txBody>
              <a:bodyPr wrap="none">
                <a:spAutoFit/>
              </a:bodyPr>
              <a:lstStyle/>
              <a:p>
                <a14:m>
                  <m:oMath xmlns:m="http://schemas.openxmlformats.org/officeDocument/2006/math">
                    <m:r>
                      <m:rPr>
                        <m:sty m:val="p"/>
                      </m:rPr>
                      <a:rPr lang="en-US" altLang="ja-JP" sz="2400">
                        <a:latin typeface="Cambria Math" panose="02040503050406030204" pitchFamily="18" charset="0"/>
                      </a:rPr>
                      <m:t>d</m:t>
                    </m:r>
                    <m:d>
                      <m:dPr>
                        <m:ctrlPr>
                          <a:rPr lang="en-US" altLang="ja-JP" sz="2400" i="1">
                            <a:latin typeface="Cambria Math" panose="02040503050406030204" pitchFamily="18" charset="0"/>
                          </a:rPr>
                        </m:ctrlPr>
                      </m:dPr>
                      <m:e>
                        <m:sSup>
                          <m:sSupPr>
                            <m:ctrlPr>
                              <a:rPr lang="ja-JP" altLang="en-US" sz="2400" i="1" dirty="0">
                                <a:latin typeface="Cambria Math" panose="02040503050406030204" pitchFamily="18" charset="0"/>
                              </a:rPr>
                            </m:ctrlPr>
                          </m:sSupPr>
                          <m:e>
                            <m:r>
                              <m:rPr>
                                <m:sty m:val="p"/>
                              </m:rPr>
                              <a:rPr lang="en-US" altLang="ja-JP" sz="2400" dirty="0">
                                <a:latin typeface="Cambria Math" panose="02040503050406030204" pitchFamily="18" charset="0"/>
                              </a:rPr>
                              <m:t>K</m:t>
                            </m:r>
                          </m:e>
                          <m:sup>
                            <m:r>
                              <a:rPr lang="en-US" altLang="ja-JP" sz="2400" dirty="0">
                                <a:latin typeface="Cambria Math" panose="02040503050406030204" pitchFamily="18" charset="0"/>
                              </a:rPr>
                              <m:t>−</m:t>
                            </m:r>
                          </m:sup>
                        </m:sSup>
                        <m:r>
                          <a:rPr lang="en-US" altLang="ja-JP" sz="2400" dirty="0">
                            <a:latin typeface="Cambria Math" panose="02040503050406030204" pitchFamily="18" charset="0"/>
                          </a:rPr>
                          <m:t>, </m:t>
                        </m:r>
                        <m:r>
                          <m:rPr>
                            <m:sty m:val="p"/>
                          </m:rPr>
                          <a:rPr lang="en-US" altLang="ja-JP" sz="2400" dirty="0">
                            <a:latin typeface="Cambria Math" panose="02040503050406030204" pitchFamily="18" charset="0"/>
                          </a:rPr>
                          <m:t>n</m:t>
                        </m:r>
                      </m:e>
                    </m:d>
                    <m:sSup>
                      <m:sSupPr>
                        <m:ctrlPr>
                          <a:rPr lang="en-US" altLang="ja-JP" sz="2400" i="1">
                            <a:latin typeface="Cambria Math" panose="02040503050406030204" pitchFamily="18" charset="0"/>
                            <a:sym typeface="Wingdings" panose="05000000000000000000" pitchFamily="2" charset="2"/>
                          </a:rPr>
                        </m:ctrlPr>
                      </m:sSupPr>
                      <m:e>
                        <m:r>
                          <m:rPr>
                            <m:sty m:val="p"/>
                          </m:rPr>
                          <a:rPr lang="ja-JP" altLang="en-US" sz="2400">
                            <a:latin typeface="Cambria Math" panose="02040503050406030204" pitchFamily="18" charset="0"/>
                            <a:sym typeface="Wingdings" panose="05000000000000000000" pitchFamily="2" charset="2"/>
                          </a:rPr>
                          <m:t>π</m:t>
                        </m:r>
                      </m:e>
                      <m:sup>
                        <m:r>
                          <a:rPr lang="en-US" altLang="ja-JP" sz="2400">
                            <a:latin typeface="Cambria Math" panose="02040503050406030204" pitchFamily="18" charset="0"/>
                            <a:ea typeface="Cambria Math" panose="02040503050406030204" pitchFamily="18" charset="0"/>
                            <a:sym typeface="Wingdings" panose="05000000000000000000" pitchFamily="2" charset="2"/>
                          </a:rPr>
                          <m:t>∓</m:t>
                        </m:r>
                      </m:sup>
                    </m:sSup>
                    <m:sSup>
                      <m:sSupPr>
                        <m:ctrlPr>
                          <a:rPr lang="en-US" altLang="ja-JP" sz="2400" i="1">
                            <a:latin typeface="Cambria Math" panose="02040503050406030204" pitchFamily="18" charset="0"/>
                            <a:sym typeface="Wingdings" panose="05000000000000000000" pitchFamily="2" charset="2"/>
                          </a:rPr>
                        </m:ctrlPr>
                      </m:sSupPr>
                      <m:e>
                        <m:r>
                          <m:rPr>
                            <m:sty m:val="p"/>
                          </m:rPr>
                          <a:rPr lang="ja-JP" altLang="en-US" sz="2400">
                            <a:latin typeface="Cambria Math" panose="02040503050406030204" pitchFamily="18" charset="0"/>
                            <a:sym typeface="Wingdings" panose="05000000000000000000" pitchFamily="2" charset="2"/>
                          </a:rPr>
                          <m:t>π</m:t>
                        </m:r>
                      </m:e>
                      <m:sup>
                        <m:r>
                          <a:rPr lang="en-US" altLang="ja-JP" sz="2400">
                            <a:latin typeface="Cambria Math" panose="02040503050406030204" pitchFamily="18" charset="0"/>
                            <a:ea typeface="Cambria Math" panose="02040503050406030204" pitchFamily="18" charset="0"/>
                            <a:sym typeface="Wingdings" panose="05000000000000000000" pitchFamily="2" charset="2"/>
                          </a:rPr>
                          <m:t>±</m:t>
                        </m:r>
                      </m:sup>
                    </m:sSup>
                    <m:r>
                      <a:rPr lang="en-US" altLang="ja-JP" sz="2400">
                        <a:latin typeface="Cambria Math" panose="02040503050406030204" pitchFamily="18" charset="0"/>
                        <a:ea typeface="Cambria Math" panose="02040503050406030204" pitchFamily="18" charset="0"/>
                        <a:sym typeface="Wingdings" panose="05000000000000000000" pitchFamily="2" charset="2"/>
                      </a:rPr>
                      <m:t>"</m:t>
                    </m:r>
                    <m:r>
                      <m:rPr>
                        <m:sty m:val="p"/>
                      </m:rPr>
                      <a:rPr lang="en-US" altLang="ja-JP" sz="2400">
                        <a:latin typeface="Cambria Math" panose="02040503050406030204" pitchFamily="18" charset="0"/>
                        <a:ea typeface="Cambria Math" panose="02040503050406030204" pitchFamily="18" charset="0"/>
                        <a:sym typeface="Wingdings" panose="05000000000000000000" pitchFamily="2" charset="2"/>
                      </a:rPr>
                      <m:t>n</m:t>
                    </m:r>
                    <m:r>
                      <a:rPr lang="en-US" altLang="ja-JP" sz="2400">
                        <a:latin typeface="Cambria Math" panose="02040503050406030204" pitchFamily="18" charset="0"/>
                        <a:ea typeface="Cambria Math" panose="02040503050406030204" pitchFamily="18" charset="0"/>
                        <a:sym typeface="Wingdings" panose="05000000000000000000" pitchFamily="2" charset="2"/>
                      </a:rPr>
                      <m:t>“</m:t>
                    </m:r>
                  </m:oMath>
                </a14:m>
                <a:r>
                  <a:rPr lang="en-US" altLang="ja-JP" sz="2400" b="1" dirty="0" smtClean="0"/>
                  <a:t> missing mass</a:t>
                </a:r>
                <a:endParaRPr lang="ja-JP" altLang="en-US" sz="2400" b="1" dirty="0"/>
              </a:p>
            </p:txBody>
          </p:sp>
        </mc:Choice>
        <mc:Fallback xmlns="">
          <p:sp>
            <p:nvSpPr>
              <p:cNvPr id="43" name="正方形/長方形 42"/>
              <p:cNvSpPr>
                <a:spLocks noRot="1" noChangeAspect="1" noMove="1" noResize="1" noEditPoints="1" noAdjustHandles="1" noChangeArrowheads="1" noChangeShapeType="1" noTextEdit="1"/>
              </p:cNvSpPr>
              <p:nvPr/>
            </p:nvSpPr>
            <p:spPr>
              <a:xfrm>
                <a:off x="4998723" y="41918"/>
                <a:ext cx="4166140" cy="482824"/>
              </a:xfrm>
              <a:prstGeom prst="rect">
                <a:avLst/>
              </a:prstGeom>
              <a:blipFill rotWithShape="0">
                <a:blip r:embed="rId10"/>
                <a:stretch>
                  <a:fillRect t="-3704" r="-1168" b="-27160"/>
                </a:stretch>
              </a:blipFill>
              <a:ln>
                <a:solidFill>
                  <a:schemeClr val="tx1"/>
                </a:solidFill>
              </a:ln>
            </p:spPr>
            <p:txBody>
              <a:bodyPr/>
              <a:lstStyle/>
              <a:p>
                <a:r>
                  <a:rPr lang="ja-JP" altLang="en-US">
                    <a:noFill/>
                  </a:rPr>
                  <a:t> </a:t>
                </a:r>
              </a:p>
            </p:txBody>
          </p:sp>
        </mc:Fallback>
      </mc:AlternateContent>
      <p:sp>
        <p:nvSpPr>
          <p:cNvPr id="40" name="テキスト ボックス 39"/>
          <p:cNvSpPr txBox="1"/>
          <p:nvPr/>
        </p:nvSpPr>
        <p:spPr>
          <a:xfrm rot="19968916">
            <a:off x="5702387" y="1693974"/>
            <a:ext cx="2649764" cy="707886"/>
          </a:xfrm>
          <a:prstGeom prst="rect">
            <a:avLst/>
          </a:prstGeom>
          <a:noFill/>
        </p:spPr>
        <p:txBody>
          <a:bodyPr wrap="none" rtlCol="0">
            <a:spAutoFit/>
          </a:bodyPr>
          <a:lstStyle/>
          <a:p>
            <a:r>
              <a:rPr lang="en-US" altLang="ja-JP" sz="4000" b="1" dirty="0" smtClean="0">
                <a:ln>
                  <a:solidFill>
                    <a:schemeClr val="accent1">
                      <a:shade val="50000"/>
                      <a:alpha val="40000"/>
                    </a:schemeClr>
                  </a:solidFill>
                </a:ln>
                <a:noFill/>
                <a:effectLst>
                  <a:outerShdw dist="50800" dir="5400000" algn="ctr" rotWithShape="0">
                    <a:srgbClr val="000000">
                      <a:alpha val="0"/>
                    </a:srgbClr>
                  </a:outerShdw>
                </a:effectLst>
              </a:rPr>
              <a:t>preliminary</a:t>
            </a:r>
            <a:endParaRPr kumimoji="1" lang="ja-JP" altLang="en-US" sz="4000" b="1" dirty="0">
              <a:ln>
                <a:solidFill>
                  <a:schemeClr val="accent1">
                    <a:shade val="50000"/>
                    <a:alpha val="40000"/>
                  </a:schemeClr>
                </a:solidFill>
              </a:ln>
              <a:noFill/>
              <a:effectLst>
                <a:outerShdw dist="50800" dir="5400000" algn="ctr" rotWithShape="0">
                  <a:srgbClr val="000000">
                    <a:alpha val="0"/>
                  </a:srgbClr>
                </a:outerShdw>
              </a:effectLst>
            </a:endParaRPr>
          </a:p>
        </p:txBody>
      </p:sp>
    </p:spTree>
    <p:extLst>
      <p:ext uri="{BB962C8B-B14F-4D97-AF65-F5344CB8AC3E}">
        <p14:creationId xmlns:p14="http://schemas.microsoft.com/office/powerpoint/2010/main" val="3900260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p:nvPr/>
        </p:nvPicPr>
        <p:blipFill>
          <a:blip r:embed="rId3"/>
          <a:stretch/>
        </p:blipFill>
        <p:spPr>
          <a:xfrm>
            <a:off x="628650" y="668740"/>
            <a:ext cx="7419021" cy="4925523"/>
          </a:xfrm>
          <a:prstGeom prst="rect">
            <a:avLst/>
          </a:prstGeom>
          <a:ln>
            <a:noFill/>
          </a:ln>
        </p:spPr>
      </p:pic>
      <p:sp>
        <p:nvSpPr>
          <p:cNvPr id="5" name="正方形/長方形 4"/>
          <p:cNvSpPr/>
          <p:nvPr/>
        </p:nvSpPr>
        <p:spPr>
          <a:xfrm>
            <a:off x="1028700" y="5801338"/>
            <a:ext cx="7338500" cy="523220"/>
          </a:xfrm>
          <a:prstGeom prst="rect">
            <a:avLst/>
          </a:prstGeom>
        </p:spPr>
        <p:txBody>
          <a:bodyPr wrap="square">
            <a:spAutoFit/>
          </a:bodyPr>
          <a:lstStyle/>
          <a:p>
            <a:pPr marL="342900" indent="-342900">
              <a:buFont typeface="Arial" panose="020B0604020202020204" pitchFamily="34" charset="0"/>
              <a:buChar char="•"/>
            </a:pPr>
            <a:r>
              <a:rPr lang="en-US" altLang="ja-JP" sz="2800" dirty="0" smtClean="0"/>
              <a:t>The structures </a:t>
            </a:r>
            <a:r>
              <a:rPr lang="en-US" altLang="ja-JP" sz="2800" dirty="0"/>
              <a:t>below and above the </a:t>
            </a:r>
            <a:r>
              <a:rPr lang="en-US" altLang="ja-JP" sz="2800" dirty="0" smtClean="0"/>
              <a:t>threshold</a:t>
            </a:r>
          </a:p>
        </p:txBody>
      </p:sp>
      <p:sp>
        <p:nvSpPr>
          <p:cNvPr id="3" name="スライド番号プレースホルダー 2"/>
          <p:cNvSpPr>
            <a:spLocks noGrp="1"/>
          </p:cNvSpPr>
          <p:nvPr>
            <p:ph type="sldNum" sz="quarter" idx="12"/>
          </p:nvPr>
        </p:nvSpPr>
        <p:spPr/>
        <p:txBody>
          <a:bodyPr/>
          <a:lstStyle/>
          <a:p>
            <a:fld id="{005A32BD-6642-4D4D-A78D-138FCE3FEFDC}" type="slidenum">
              <a:rPr kumimoji="1" lang="ja-JP" altLang="en-US" smtClean="0"/>
              <a:t>15</a:t>
            </a:fld>
            <a:endParaRPr kumimoji="1" lang="ja-JP" altLang="en-US"/>
          </a:p>
        </p:txBody>
      </p:sp>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463" y="2263420"/>
            <a:ext cx="352474" cy="1629002"/>
          </a:xfrm>
          <a:prstGeom prst="rect">
            <a:avLst/>
          </a:prstGeom>
        </p:spPr>
      </p:pic>
      <p:sp>
        <p:nvSpPr>
          <p:cNvPr id="10" name="テキスト ボックス 9"/>
          <p:cNvSpPr txBox="1"/>
          <p:nvPr/>
        </p:nvSpPr>
        <p:spPr>
          <a:xfrm rot="19968916">
            <a:off x="3191455" y="2791453"/>
            <a:ext cx="2649764" cy="707886"/>
          </a:xfrm>
          <a:prstGeom prst="rect">
            <a:avLst/>
          </a:prstGeom>
          <a:noFill/>
        </p:spPr>
        <p:txBody>
          <a:bodyPr wrap="none" rtlCol="0">
            <a:spAutoFit/>
          </a:bodyPr>
          <a:lstStyle/>
          <a:p>
            <a:r>
              <a:rPr lang="en-US" altLang="ja-JP" sz="4000" b="1" dirty="0" smtClean="0">
                <a:ln>
                  <a:solidFill>
                    <a:schemeClr val="accent1">
                      <a:shade val="50000"/>
                      <a:alpha val="40000"/>
                    </a:schemeClr>
                  </a:solidFill>
                </a:ln>
                <a:noFill/>
                <a:effectLst>
                  <a:outerShdw dist="50800" dir="5400000" algn="ctr" rotWithShape="0">
                    <a:srgbClr val="000000">
                      <a:alpha val="0"/>
                    </a:srgbClr>
                  </a:outerShdw>
                </a:effectLst>
              </a:rPr>
              <a:t>preliminary</a:t>
            </a:r>
            <a:endParaRPr kumimoji="1" lang="ja-JP" altLang="en-US" sz="4000" b="1" dirty="0">
              <a:ln>
                <a:solidFill>
                  <a:schemeClr val="accent1">
                    <a:shade val="50000"/>
                    <a:alpha val="40000"/>
                  </a:schemeClr>
                </a:solidFill>
              </a:ln>
              <a:noFill/>
              <a:effectLst>
                <a:outerShdw dist="50800" dir="5400000" algn="ctr" rotWithShape="0">
                  <a:srgbClr val="000000">
                    <a:alpha val="0"/>
                  </a:srgbClr>
                </a:outerShdw>
              </a:effectLst>
            </a:endParaRPr>
          </a:p>
        </p:txBody>
      </p:sp>
      <p:sp>
        <p:nvSpPr>
          <p:cNvPr id="4" name="正方形/長方形 3"/>
          <p:cNvSpPr/>
          <p:nvPr/>
        </p:nvSpPr>
        <p:spPr>
          <a:xfrm>
            <a:off x="4817660" y="4169916"/>
            <a:ext cx="2456597" cy="5658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 name="タイトル 1"/>
              <p:cNvSpPr>
                <a:spLocks noGrp="1"/>
              </p:cNvSpPr>
              <p:nvPr>
                <p:ph type="title"/>
              </p:nvPr>
            </p:nvSpPr>
            <p:spPr>
              <a:xfrm>
                <a:off x="1601687" y="0"/>
                <a:ext cx="5829300" cy="1325563"/>
              </a:xfrm>
              <a:solidFill>
                <a:schemeClr val="bg1"/>
              </a:solidFill>
            </p:spPr>
            <p:txBody>
              <a:bodyPr>
                <a:normAutofit/>
              </a:bodyPr>
              <a:lstStyle/>
              <a:p>
                <a14:m>
                  <m:oMath xmlns:m="http://schemas.openxmlformats.org/officeDocument/2006/math">
                    <m:r>
                      <m:rPr>
                        <m:sty m:val="p"/>
                      </m:rPr>
                      <a:rPr lang="en-US" altLang="ja-JP" b="0" i="0" dirty="0">
                        <a:latin typeface="Cambria Math" panose="02040503050406030204" pitchFamily="18" charset="0"/>
                      </a:rPr>
                      <m:t>d</m:t>
                    </m:r>
                    <m:d>
                      <m:dPr>
                        <m:ctrlPr>
                          <a:rPr lang="en-US" altLang="ja-JP" i="1" dirty="0">
                            <a:latin typeface="Cambria Math" panose="02040503050406030204" pitchFamily="18" charset="0"/>
                          </a:rPr>
                        </m:ctrlPr>
                      </m:dPr>
                      <m:e>
                        <m:sSup>
                          <m:sSupPr>
                            <m:ctrlPr>
                              <a:rPr lang="en-US" altLang="ja-JP" i="1" dirty="0">
                                <a:latin typeface="Cambria Math" panose="02040503050406030204" pitchFamily="18" charset="0"/>
                              </a:rPr>
                            </m:ctrlPr>
                          </m:sSupPr>
                          <m:e>
                            <m:r>
                              <m:rPr>
                                <m:sty m:val="p"/>
                              </m:rPr>
                              <a:rPr lang="en-US" altLang="ja-JP" b="0" i="0" dirty="0">
                                <a:latin typeface="Cambria Math" panose="02040503050406030204" pitchFamily="18" charset="0"/>
                              </a:rPr>
                              <m:t>K</m:t>
                            </m:r>
                          </m:e>
                          <m:sup>
                            <m:r>
                              <a:rPr lang="en-US" altLang="ja-JP" b="0" i="0" dirty="0">
                                <a:latin typeface="Cambria Math" panose="02040503050406030204" pitchFamily="18" charset="0"/>
                              </a:rPr>
                              <m:t>−</m:t>
                            </m:r>
                          </m:sup>
                        </m:sSup>
                        <m:r>
                          <a:rPr lang="en-US" altLang="ja-JP" b="0" i="0" dirty="0">
                            <a:latin typeface="Cambria Math" panose="02040503050406030204" pitchFamily="18" charset="0"/>
                          </a:rPr>
                          <m:t>,</m:t>
                        </m:r>
                        <m:r>
                          <m:rPr>
                            <m:sty m:val="p"/>
                          </m:rPr>
                          <a:rPr lang="en-US" altLang="ja-JP" b="0" i="0" dirty="0">
                            <a:latin typeface="Cambria Math" panose="02040503050406030204" pitchFamily="18" charset="0"/>
                          </a:rPr>
                          <m:t>n</m:t>
                        </m:r>
                      </m:e>
                    </m:d>
                    <m:sSup>
                      <m:sSupPr>
                        <m:ctrlPr>
                          <a:rPr lang="ja-JP" altLang="ja-JP" i="1">
                            <a:latin typeface="Cambria Math" panose="02040503050406030204" pitchFamily="18" charset="0"/>
                          </a:rPr>
                        </m:ctrlPr>
                      </m:sSupPr>
                      <m:e>
                        <m:r>
                          <m:rPr>
                            <m:sty m:val="p"/>
                          </m:rPr>
                          <a:rPr lang="en-US" altLang="ja-JP" b="0" i="0">
                            <a:latin typeface="Cambria Math"/>
                          </a:rPr>
                          <m:t>π</m:t>
                        </m:r>
                      </m:e>
                      <m:sup>
                        <m:r>
                          <a:rPr lang="en-US" altLang="ja-JP" b="0" i="0">
                            <a:latin typeface="Cambria Math"/>
                            <a:ea typeface="Cambria Math"/>
                          </a:rPr>
                          <m:t>±</m:t>
                        </m:r>
                      </m:sup>
                    </m:sSup>
                    <m:sSup>
                      <m:sSupPr>
                        <m:ctrlPr>
                          <a:rPr lang="ja-JP" altLang="ja-JP" i="1">
                            <a:latin typeface="Cambria Math" panose="02040503050406030204" pitchFamily="18" charset="0"/>
                          </a:rPr>
                        </m:ctrlPr>
                      </m:sSupPr>
                      <m:e>
                        <m:r>
                          <m:rPr>
                            <m:sty m:val="p"/>
                          </m:rPr>
                          <a:rPr lang="en-US" altLang="ja-JP" b="0" i="0">
                            <a:latin typeface="Cambria Math"/>
                          </a:rPr>
                          <m:t>Σ</m:t>
                        </m:r>
                      </m:e>
                      <m:sup>
                        <m:r>
                          <a:rPr lang="en-US" altLang="ja-JP" b="0" i="0">
                            <a:latin typeface="Cambria Math"/>
                            <a:ea typeface="Cambria Math"/>
                          </a:rPr>
                          <m:t>∓</m:t>
                        </m:r>
                      </m:sup>
                    </m:sSup>
                  </m:oMath>
                </a14:m>
                <a:r>
                  <a:rPr lang="en-US" altLang="ja-JP" dirty="0" smtClean="0"/>
                  <a:t> spectrum</a:t>
                </a:r>
                <a:endParaRPr kumimoji="1" lang="ja-JP" altLang="en-US" dirty="0"/>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xfrm>
                <a:off x="1601687" y="0"/>
                <a:ext cx="5829300" cy="1325563"/>
              </a:xfrm>
              <a:blipFill rotWithShape="0">
                <a:blip r:embed="rId5"/>
                <a:stretch>
                  <a:fillRect r="-292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6757498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9249" y="4645775"/>
            <a:ext cx="2838539" cy="2119495"/>
          </a:xfrm>
          <a:prstGeom prst="rect">
            <a:avLst/>
          </a:prstGeom>
        </p:spPr>
      </p:pic>
      <p:pic>
        <p:nvPicPr>
          <p:cNvPr id="15" name="図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7552" y="3069767"/>
            <a:ext cx="4906060" cy="3286584"/>
          </a:xfrm>
          <a:prstGeom prst="rect">
            <a:avLst/>
          </a:prstGeom>
        </p:spPr>
      </p:pic>
      <mc:AlternateContent xmlns:mc="http://schemas.openxmlformats.org/markup-compatibility/2006" xmlns:a14="http://schemas.microsoft.com/office/drawing/2010/main">
        <mc:Choice Requires="a14">
          <p:sp>
            <p:nvSpPr>
              <p:cNvPr id="2" name="タイトル 1"/>
              <p:cNvSpPr>
                <a:spLocks noGrp="1"/>
              </p:cNvSpPr>
              <p:nvPr>
                <p:ph type="title"/>
              </p:nvPr>
            </p:nvSpPr>
            <p:spPr>
              <a:xfrm>
                <a:off x="284837" y="12700"/>
                <a:ext cx="8515350" cy="1325563"/>
              </a:xfrm>
            </p:spPr>
            <p:txBody>
              <a:bodyPr/>
              <a:lstStyle/>
              <a:p>
                <a:r>
                  <a:rPr lang="en-US" altLang="ja-JP" dirty="0" smtClean="0"/>
                  <a:t>Decomposition into </a:t>
                </a:r>
                <a14:m>
                  <m:oMath xmlns:m="http://schemas.openxmlformats.org/officeDocument/2006/math">
                    <m:sSup>
                      <m:sSupPr>
                        <m:ctrlPr>
                          <a:rPr lang="en-US" altLang="ja-JP" i="1">
                            <a:latin typeface="Cambria Math" panose="02040503050406030204" pitchFamily="18" charset="0"/>
                          </a:rPr>
                        </m:ctrlPr>
                      </m:sSupPr>
                      <m:e>
                        <m:r>
                          <m:rPr>
                            <m:nor/>
                          </m:rPr>
                          <a:rPr lang="en-US" altLang="ja-JP" dirty="0"/>
                          <m:t>Σ</m:t>
                        </m:r>
                      </m:e>
                      <m:sup>
                        <m:r>
                          <a:rPr lang="en-US" altLang="ja-JP" i="1" dirty="0">
                            <a:latin typeface="Cambria Math" panose="02040503050406030204" pitchFamily="18" charset="0"/>
                          </a:rPr>
                          <m:t>−</m:t>
                        </m:r>
                      </m:sup>
                    </m:sSup>
                    <m:sSup>
                      <m:sSupPr>
                        <m:ctrlPr>
                          <a:rPr lang="en-US" altLang="ja-JP" i="1">
                            <a:latin typeface="Cambria Math" panose="02040503050406030204" pitchFamily="18" charset="0"/>
                          </a:rPr>
                        </m:ctrlPr>
                      </m:sSupPr>
                      <m:e>
                        <m:r>
                          <m:rPr>
                            <m:nor/>
                          </m:rPr>
                          <a:rPr lang="en-US" altLang="ja-JP" dirty="0">
                            <a:ea typeface="Cambria Math" panose="02040503050406030204" pitchFamily="18" charset="0"/>
                          </a:rPr>
                          <m:t>π</m:t>
                        </m:r>
                      </m:e>
                      <m:sup>
                        <m:r>
                          <a:rPr lang="en-US" altLang="ja-JP" i="1" dirty="0">
                            <a:latin typeface="Cambria Math" panose="02040503050406030204" pitchFamily="18" charset="0"/>
                            <a:ea typeface="Cambria Math" panose="02040503050406030204" pitchFamily="18" charset="0"/>
                          </a:rPr>
                          <m:t>+</m:t>
                        </m:r>
                      </m:sup>
                    </m:sSup>
                  </m:oMath>
                </a14:m>
                <a:r>
                  <a:rPr lang="en-US" altLang="ja-JP" dirty="0"/>
                  <a:t> and </a:t>
                </a:r>
                <a14:m>
                  <m:oMath xmlns:m="http://schemas.openxmlformats.org/officeDocument/2006/math">
                    <m:sSup>
                      <m:sSupPr>
                        <m:ctrlPr>
                          <a:rPr lang="en-US" altLang="ja-JP" i="1">
                            <a:latin typeface="Cambria Math" panose="02040503050406030204" pitchFamily="18" charset="0"/>
                          </a:rPr>
                        </m:ctrlPr>
                      </m:sSupPr>
                      <m:e>
                        <m:r>
                          <m:rPr>
                            <m:nor/>
                          </m:rPr>
                          <a:rPr lang="en-US" altLang="ja-JP" dirty="0"/>
                          <m:t>Σ</m:t>
                        </m:r>
                      </m:e>
                      <m:sup>
                        <m:r>
                          <a:rPr lang="en-US" altLang="ja-JP" i="1" dirty="0">
                            <a:latin typeface="Cambria Math" panose="02040503050406030204" pitchFamily="18" charset="0"/>
                          </a:rPr>
                          <m:t>+</m:t>
                        </m:r>
                      </m:sup>
                    </m:sSup>
                    <m:sSup>
                      <m:sSupPr>
                        <m:ctrlPr>
                          <a:rPr lang="en-US" altLang="ja-JP" i="1">
                            <a:latin typeface="Cambria Math" panose="02040503050406030204" pitchFamily="18" charset="0"/>
                          </a:rPr>
                        </m:ctrlPr>
                      </m:sSupPr>
                      <m:e>
                        <m:r>
                          <m:rPr>
                            <m:nor/>
                          </m:rPr>
                          <a:rPr lang="en-US" altLang="ja-JP" dirty="0">
                            <a:ea typeface="Cambria Math" panose="02040503050406030204" pitchFamily="18" charset="0"/>
                          </a:rPr>
                          <m:t>π</m:t>
                        </m:r>
                      </m:e>
                      <m:sup>
                        <m:r>
                          <a:rPr lang="en-US" altLang="ja-JP" i="1" dirty="0">
                            <a:latin typeface="Cambria Math" panose="02040503050406030204" pitchFamily="18" charset="0"/>
                            <a:ea typeface="Cambria Math" panose="02040503050406030204" pitchFamily="18" charset="0"/>
                          </a:rPr>
                          <m:t>−</m:t>
                        </m:r>
                      </m:sup>
                    </m:sSup>
                  </m:oMath>
                </a14:m>
                <a:endParaRPr kumimoji="1" lang="ja-JP" altLang="en-US" dirty="0"/>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xfrm>
                <a:off x="284837" y="12700"/>
                <a:ext cx="8515350" cy="1325563"/>
              </a:xfrm>
              <a:blipFill rotWithShape="0">
                <a:blip r:embed="rId5"/>
                <a:stretch>
                  <a:fillRect l="-2935"/>
                </a:stretch>
              </a:blipFill>
            </p:spPr>
            <p:txBody>
              <a:bodyPr/>
              <a:lstStyle/>
              <a:p>
                <a:r>
                  <a:rPr lang="ja-JP" altLang="en-US">
                    <a:noFill/>
                  </a:rPr>
                  <a:t> </a:t>
                </a:r>
              </a:p>
            </p:txBody>
          </p:sp>
        </mc:Fallback>
      </mc:AlternateContent>
      <p:sp>
        <p:nvSpPr>
          <p:cNvPr id="3" name="コンテンツ プレースホルダー 2"/>
          <p:cNvSpPr>
            <a:spLocks noGrp="1"/>
          </p:cNvSpPr>
          <p:nvPr>
            <p:ph idx="1"/>
          </p:nvPr>
        </p:nvSpPr>
        <p:spPr>
          <a:xfrm>
            <a:off x="574438" y="1285372"/>
            <a:ext cx="7886700" cy="4351338"/>
          </a:xfrm>
        </p:spPr>
        <p:txBody>
          <a:bodyPr/>
          <a:lstStyle/>
          <a:p>
            <a:pPr marL="228600" lvl="1">
              <a:spcBef>
                <a:spcPts val="1000"/>
              </a:spcBef>
            </a:pPr>
            <a:r>
              <a:rPr lang="en-US" altLang="ja-JP" dirty="0" smtClean="0"/>
              <a:t>The </a:t>
            </a:r>
            <a:r>
              <a:rPr lang="en-US" altLang="ja-JP" dirty="0" smtClean="0"/>
              <a:t>d(K-,nπ)”X” distribution’s are </a:t>
            </a:r>
            <a:r>
              <a:rPr lang="en-US" altLang="ja-JP" dirty="0" smtClean="0"/>
              <a:t>fitted </a:t>
            </a:r>
            <a:r>
              <a:rPr lang="en-US" altLang="ja-JP" dirty="0"/>
              <a:t>with </a:t>
            </a:r>
            <a:r>
              <a:rPr lang="en-US" altLang="ja-JP" dirty="0" smtClean="0"/>
              <a:t>the </a:t>
            </a:r>
            <a:r>
              <a:rPr lang="en-US" altLang="ja-JP" dirty="0"/>
              <a:t>distribution of Σ+ and Σ- </a:t>
            </a:r>
            <a:r>
              <a:rPr lang="en-US" altLang="ja-JP" dirty="0" smtClean="0"/>
              <a:t>estimated </a:t>
            </a:r>
            <a:r>
              <a:rPr lang="en-US" altLang="ja-JP" dirty="0"/>
              <a:t>by MC SIM (Template fitting)</a:t>
            </a:r>
          </a:p>
          <a:p>
            <a:pPr marL="685800" lvl="2">
              <a:spcBef>
                <a:spcPts val="1000"/>
              </a:spcBef>
            </a:pPr>
            <a:r>
              <a:rPr lang="en-US" altLang="ja-JP" dirty="0" smtClean="0"/>
              <a:t>Fitted bin </a:t>
            </a:r>
            <a:r>
              <a:rPr lang="en-US" altLang="ja-JP" dirty="0" smtClean="0"/>
              <a:t>by bin of the d(K-,n)”X</a:t>
            </a:r>
            <a:r>
              <a:rPr lang="en-US" altLang="ja-JP" dirty="0" smtClean="0"/>
              <a:t>”</a:t>
            </a:r>
          </a:p>
        </p:txBody>
      </p:sp>
      <p:sp>
        <p:nvSpPr>
          <p:cNvPr id="5" name="スライド番号プレースホルダー 4"/>
          <p:cNvSpPr>
            <a:spLocks noGrp="1"/>
          </p:cNvSpPr>
          <p:nvPr>
            <p:ph type="sldNum" sz="quarter" idx="12"/>
          </p:nvPr>
        </p:nvSpPr>
        <p:spPr/>
        <p:txBody>
          <a:bodyPr/>
          <a:lstStyle/>
          <a:p>
            <a:fld id="{005A32BD-6642-4D4D-A78D-138FCE3FEFDC}" type="slidenum">
              <a:rPr kumimoji="1" lang="ja-JP" altLang="en-US" smtClean="0"/>
              <a:t>16</a:t>
            </a:fld>
            <a:endParaRPr kumimoji="1" lang="ja-JP" altLang="en-US"/>
          </a:p>
        </p:txBody>
      </p:sp>
      <p:cxnSp>
        <p:nvCxnSpPr>
          <p:cNvPr id="12" name="直線矢印コネクタ 11"/>
          <p:cNvCxnSpPr/>
          <p:nvPr/>
        </p:nvCxnSpPr>
        <p:spPr>
          <a:xfrm flipH="1">
            <a:off x="3521122" y="4713060"/>
            <a:ext cx="2810351" cy="363907"/>
          </a:xfrm>
          <a:prstGeom prst="straightConnector1">
            <a:avLst/>
          </a:prstGeom>
          <a:ln w="76200">
            <a:solidFill>
              <a:srgbClr val="FFB5B5"/>
            </a:solidFill>
            <a:tailEnd type="triangle"/>
          </a:ln>
        </p:spPr>
        <p:style>
          <a:lnRef idx="1">
            <a:schemeClr val="accent1"/>
          </a:lnRef>
          <a:fillRef idx="0">
            <a:schemeClr val="accent1"/>
          </a:fillRef>
          <a:effectRef idx="0">
            <a:schemeClr val="accent1"/>
          </a:effectRef>
          <a:fontRef idx="minor">
            <a:schemeClr val="tx1"/>
          </a:fontRef>
        </p:style>
      </p:cxnSp>
      <p:pic>
        <p:nvPicPr>
          <p:cNvPr id="19" name="図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152453" y="4697158"/>
            <a:ext cx="2220566" cy="1915655"/>
          </a:xfrm>
          <a:prstGeom prst="rect">
            <a:avLst/>
          </a:prstGeom>
        </p:spPr>
      </p:pic>
      <p:pic>
        <p:nvPicPr>
          <p:cNvPr id="20" name="図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90991" y="2914272"/>
            <a:ext cx="2744909" cy="1878408"/>
          </a:xfrm>
          <a:prstGeom prst="rect">
            <a:avLst/>
          </a:prstGeom>
        </p:spPr>
      </p:pic>
      <p:sp>
        <p:nvSpPr>
          <p:cNvPr id="6" name="テキスト ボックス 5"/>
          <p:cNvSpPr txBox="1"/>
          <p:nvPr/>
        </p:nvSpPr>
        <p:spPr>
          <a:xfrm>
            <a:off x="2846369" y="3761554"/>
            <a:ext cx="482824" cy="461665"/>
          </a:xfrm>
          <a:prstGeom prst="rect">
            <a:avLst/>
          </a:prstGeom>
          <a:noFill/>
        </p:spPr>
        <p:txBody>
          <a:bodyPr wrap="none" rtlCol="0">
            <a:spAutoFit/>
          </a:bodyPr>
          <a:lstStyle/>
          <a:p>
            <a:r>
              <a:rPr kumimoji="1" lang="en-US" altLang="ja-JP" sz="2400" b="1" dirty="0" smtClean="0">
                <a:solidFill>
                  <a:srgbClr val="FF0000"/>
                </a:solidFill>
              </a:rPr>
              <a:t>Σ+</a:t>
            </a:r>
            <a:endParaRPr kumimoji="1" lang="ja-JP" altLang="en-US" sz="2400" b="1" dirty="0">
              <a:solidFill>
                <a:srgbClr val="FF0000"/>
              </a:solidFill>
            </a:endParaRPr>
          </a:p>
        </p:txBody>
      </p:sp>
      <p:sp>
        <p:nvSpPr>
          <p:cNvPr id="13" name="テキスト ボックス 12"/>
          <p:cNvSpPr txBox="1"/>
          <p:nvPr/>
        </p:nvSpPr>
        <p:spPr>
          <a:xfrm>
            <a:off x="908418" y="5370377"/>
            <a:ext cx="423514" cy="461665"/>
          </a:xfrm>
          <a:prstGeom prst="rect">
            <a:avLst/>
          </a:prstGeom>
          <a:noFill/>
        </p:spPr>
        <p:txBody>
          <a:bodyPr wrap="none" rtlCol="0">
            <a:spAutoFit/>
          </a:bodyPr>
          <a:lstStyle/>
          <a:p>
            <a:r>
              <a:rPr kumimoji="1" lang="en-US" altLang="ja-JP" sz="2400" b="1" dirty="0" smtClean="0">
                <a:solidFill>
                  <a:srgbClr val="3030FF"/>
                </a:solidFill>
              </a:rPr>
              <a:t>Σ-</a:t>
            </a:r>
            <a:endParaRPr kumimoji="1" lang="ja-JP" altLang="en-US" sz="2400" b="1" dirty="0">
              <a:solidFill>
                <a:srgbClr val="3030FF"/>
              </a:solidFill>
            </a:endParaRPr>
          </a:p>
        </p:txBody>
      </p:sp>
      <p:sp>
        <p:nvSpPr>
          <p:cNvPr id="14" name="テキスト ボックス 13"/>
          <p:cNvSpPr txBox="1"/>
          <p:nvPr/>
        </p:nvSpPr>
        <p:spPr>
          <a:xfrm rot="19968916">
            <a:off x="5484428" y="4438735"/>
            <a:ext cx="2649764" cy="707886"/>
          </a:xfrm>
          <a:prstGeom prst="rect">
            <a:avLst/>
          </a:prstGeom>
          <a:noFill/>
        </p:spPr>
        <p:txBody>
          <a:bodyPr wrap="none" rtlCol="0">
            <a:spAutoFit/>
          </a:bodyPr>
          <a:lstStyle/>
          <a:p>
            <a:r>
              <a:rPr lang="en-US" altLang="ja-JP" sz="4000" b="1" dirty="0" smtClean="0">
                <a:ln>
                  <a:solidFill>
                    <a:schemeClr val="accent1">
                      <a:shade val="50000"/>
                      <a:alpha val="40000"/>
                    </a:schemeClr>
                  </a:solidFill>
                </a:ln>
                <a:noFill/>
                <a:effectLst>
                  <a:outerShdw dist="50800" dir="5400000" algn="ctr" rotWithShape="0">
                    <a:srgbClr val="000000">
                      <a:alpha val="0"/>
                    </a:srgbClr>
                  </a:outerShdw>
                </a:effectLst>
              </a:rPr>
              <a:t>preliminary</a:t>
            </a:r>
            <a:endParaRPr kumimoji="1" lang="ja-JP" altLang="en-US" sz="4000" b="1" dirty="0">
              <a:ln>
                <a:solidFill>
                  <a:schemeClr val="accent1">
                    <a:shade val="50000"/>
                    <a:alpha val="40000"/>
                  </a:schemeClr>
                </a:solidFill>
              </a:ln>
              <a:noFill/>
              <a:effectLst>
                <a:outerShdw dist="50800" dir="5400000" algn="ctr" rotWithShape="0">
                  <a:srgbClr val="000000">
                    <a:alpha val="0"/>
                  </a:srgbClr>
                </a:outerShdw>
              </a:effectLst>
            </a:endParaRPr>
          </a:p>
        </p:txBody>
      </p:sp>
      <mc:AlternateContent xmlns:mc="http://schemas.openxmlformats.org/markup-compatibility/2006" xmlns:a14="http://schemas.microsoft.com/office/drawing/2010/main">
        <mc:Choice Requires="a14">
          <p:sp>
            <p:nvSpPr>
              <p:cNvPr id="7" name="正方形/長方形 6"/>
              <p:cNvSpPr/>
              <p:nvPr/>
            </p:nvSpPr>
            <p:spPr>
              <a:xfrm>
                <a:off x="2417402" y="4528393"/>
                <a:ext cx="1362232" cy="369332"/>
              </a:xfrm>
              <a:prstGeom prst="rect">
                <a:avLst/>
              </a:prstGeom>
              <a:solidFill>
                <a:schemeClr val="bg1"/>
              </a:solidFill>
            </p:spPr>
            <p:txBody>
              <a:bodyPr wrap="none">
                <a:spAutoFit/>
              </a:bodyPr>
              <a:lstStyle/>
              <a:p>
                <a:r>
                  <a:rPr lang="en-US" altLang="ja-JP" b="1" dirty="0"/>
                  <a:t>d(K-,n</a:t>
                </a:r>
                <a14:m>
                  <m:oMath xmlns:m="http://schemas.openxmlformats.org/officeDocument/2006/math">
                    <m:r>
                      <m:rPr>
                        <m:nor/>
                      </m:rPr>
                      <a:rPr lang="en-US" altLang="ja-JP" b="1" dirty="0">
                        <a:ea typeface="Cambria Math" panose="02040503050406030204" pitchFamily="18" charset="0"/>
                      </a:rPr>
                      <m:t>π</m:t>
                    </m:r>
                  </m:oMath>
                </a14:m>
                <a:r>
                  <a:rPr lang="en-US" altLang="ja-JP" b="1" dirty="0" smtClean="0"/>
                  <a:t>-</a:t>
                </a:r>
                <a:r>
                  <a:rPr lang="en-US" altLang="ja-JP" b="1" dirty="0"/>
                  <a:t>)”X”</a:t>
                </a:r>
                <a:endParaRPr lang="ja-JP" altLang="en-US" b="1" dirty="0"/>
              </a:p>
            </p:txBody>
          </p:sp>
        </mc:Choice>
        <mc:Fallback xmlns="">
          <p:sp>
            <p:nvSpPr>
              <p:cNvPr id="7" name="正方形/長方形 6"/>
              <p:cNvSpPr>
                <a:spLocks noRot="1" noChangeAspect="1" noMove="1" noResize="1" noEditPoints="1" noAdjustHandles="1" noChangeArrowheads="1" noChangeShapeType="1" noTextEdit="1"/>
              </p:cNvSpPr>
              <p:nvPr/>
            </p:nvSpPr>
            <p:spPr>
              <a:xfrm>
                <a:off x="2417402" y="4528393"/>
                <a:ext cx="1362232" cy="369332"/>
              </a:xfrm>
              <a:prstGeom prst="rect">
                <a:avLst/>
              </a:prstGeom>
              <a:blipFill rotWithShape="0">
                <a:blip r:embed="rId8"/>
                <a:stretch>
                  <a:fillRect l="-4036" t="-10000" r="-4484" b="-2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正方形/長方形 16"/>
              <p:cNvSpPr/>
              <p:nvPr/>
            </p:nvSpPr>
            <p:spPr>
              <a:xfrm rot="16200000">
                <a:off x="1177881" y="5416543"/>
                <a:ext cx="1407116" cy="369332"/>
              </a:xfrm>
              <a:prstGeom prst="rect">
                <a:avLst/>
              </a:prstGeom>
              <a:solidFill>
                <a:schemeClr val="bg1"/>
              </a:solidFill>
            </p:spPr>
            <p:txBody>
              <a:bodyPr wrap="none">
                <a:spAutoFit/>
              </a:bodyPr>
              <a:lstStyle/>
              <a:p>
                <a:r>
                  <a:rPr lang="en-US" altLang="ja-JP" b="1" dirty="0"/>
                  <a:t>d(K-,n</a:t>
                </a:r>
                <a14:m>
                  <m:oMath xmlns:m="http://schemas.openxmlformats.org/officeDocument/2006/math">
                    <m:r>
                      <m:rPr>
                        <m:nor/>
                      </m:rPr>
                      <a:rPr lang="en-US" altLang="ja-JP" b="1" dirty="0">
                        <a:ea typeface="Cambria Math" panose="02040503050406030204" pitchFamily="18" charset="0"/>
                      </a:rPr>
                      <m:t>π</m:t>
                    </m:r>
                    <m:r>
                      <m:rPr>
                        <m:nor/>
                      </m:rPr>
                      <a:rPr lang="en-US" altLang="ja-JP" b="1" i="0" dirty="0" smtClean="0">
                        <a:ea typeface="Cambria Math" panose="02040503050406030204" pitchFamily="18" charset="0"/>
                      </a:rPr>
                      <m:t>+</m:t>
                    </m:r>
                  </m:oMath>
                </a14:m>
                <a:r>
                  <a:rPr lang="en-US" altLang="ja-JP" b="1" dirty="0"/>
                  <a:t>)”X”</a:t>
                </a:r>
                <a:endParaRPr lang="ja-JP" altLang="en-US" b="1" dirty="0"/>
              </a:p>
            </p:txBody>
          </p:sp>
        </mc:Choice>
        <mc:Fallback xmlns="">
          <p:sp>
            <p:nvSpPr>
              <p:cNvPr id="17" name="正方形/長方形 16"/>
              <p:cNvSpPr>
                <a:spLocks noRot="1" noChangeAspect="1" noMove="1" noResize="1" noEditPoints="1" noAdjustHandles="1" noChangeArrowheads="1" noChangeShapeType="1" noTextEdit="1"/>
              </p:cNvSpPr>
              <p:nvPr/>
            </p:nvSpPr>
            <p:spPr>
              <a:xfrm rot="16200000">
                <a:off x="1177881" y="5416543"/>
                <a:ext cx="1407116" cy="369332"/>
              </a:xfrm>
              <a:prstGeom prst="rect">
                <a:avLst/>
              </a:prstGeom>
              <a:blipFill rotWithShape="0">
                <a:blip r:embed="rId9"/>
                <a:stretch>
                  <a:fillRect l="-8197" t="-3463" r="-24590" b="-3896"/>
                </a:stretch>
              </a:blipFill>
            </p:spPr>
            <p:txBody>
              <a:bodyPr/>
              <a:lstStyle/>
              <a:p>
                <a:r>
                  <a:rPr lang="ja-JP" altLang="en-US">
                    <a:noFill/>
                  </a:rPr>
                  <a:t> </a:t>
                </a:r>
              </a:p>
            </p:txBody>
          </p:sp>
        </mc:Fallback>
      </mc:AlternateContent>
      <p:sp>
        <p:nvSpPr>
          <p:cNvPr id="21" name="正方形/長方形 20"/>
          <p:cNvSpPr/>
          <p:nvPr/>
        </p:nvSpPr>
        <p:spPr>
          <a:xfrm>
            <a:off x="6967112" y="5370377"/>
            <a:ext cx="1526247" cy="4616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747236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1698" y="1616199"/>
            <a:ext cx="6742564" cy="4320000"/>
          </a:xfrm>
          <a:prstGeom prst="rect">
            <a:avLst/>
          </a:prstGeom>
        </p:spPr>
      </p:pic>
      <mc:AlternateContent xmlns:mc="http://schemas.openxmlformats.org/markup-compatibility/2006" xmlns:a14="http://schemas.microsoft.com/office/drawing/2010/main">
        <mc:Choice Requires="a14">
          <p:sp>
            <p:nvSpPr>
              <p:cNvPr id="2" name="タイトル 1"/>
              <p:cNvSpPr>
                <a:spLocks noGrp="1"/>
              </p:cNvSpPr>
              <p:nvPr>
                <p:ph type="title"/>
              </p:nvPr>
            </p:nvSpPr>
            <p:spPr>
              <a:xfrm>
                <a:off x="628650" y="0"/>
                <a:ext cx="7886700" cy="1325563"/>
              </a:xfrm>
            </p:spPr>
            <p:txBody>
              <a:bodyPr>
                <a:normAutofit/>
              </a:bodyPr>
              <a:lstStyle/>
              <a:p>
                <a:r>
                  <a:rPr lang="en-US" altLang="ja-JP" dirty="0" smtClean="0"/>
                  <a:t>Decomposed spectrum of</a:t>
                </a:r>
                <a:br>
                  <a:rPr lang="en-US" altLang="ja-JP" dirty="0" smtClean="0"/>
                </a:br>
                <a14:m>
                  <m:oMath xmlns:m="http://schemas.openxmlformats.org/officeDocument/2006/math">
                    <m:sSup>
                      <m:sSupPr>
                        <m:ctrlPr>
                          <a:rPr lang="en-US" altLang="ja-JP" b="1" i="1">
                            <a:latin typeface="Cambria Math" panose="02040503050406030204" pitchFamily="18" charset="0"/>
                          </a:rPr>
                        </m:ctrlPr>
                      </m:sSupPr>
                      <m:e>
                        <m:r>
                          <m:rPr>
                            <m:nor/>
                          </m:rPr>
                          <a:rPr lang="en-US" altLang="ja-JP" b="1" dirty="0"/>
                          <m:t>Σ</m:t>
                        </m:r>
                      </m:e>
                      <m:sup>
                        <m:r>
                          <a:rPr lang="en-US" altLang="ja-JP" b="1" i="1" dirty="0">
                            <a:latin typeface="Cambria Math" panose="02040503050406030204" pitchFamily="18" charset="0"/>
                          </a:rPr>
                          <m:t>−</m:t>
                        </m:r>
                      </m:sup>
                    </m:sSup>
                    <m:sSup>
                      <m:sSupPr>
                        <m:ctrlPr>
                          <a:rPr lang="en-US" altLang="ja-JP" b="1" i="1">
                            <a:latin typeface="Cambria Math" panose="02040503050406030204" pitchFamily="18" charset="0"/>
                          </a:rPr>
                        </m:ctrlPr>
                      </m:sSupPr>
                      <m:e>
                        <m:r>
                          <m:rPr>
                            <m:nor/>
                          </m:rPr>
                          <a:rPr lang="en-US" altLang="ja-JP" b="1" dirty="0">
                            <a:ea typeface="Cambria Math" panose="02040503050406030204" pitchFamily="18" charset="0"/>
                          </a:rPr>
                          <m:t>π</m:t>
                        </m:r>
                      </m:e>
                      <m:sup>
                        <m:r>
                          <a:rPr lang="en-US" altLang="ja-JP" b="1" i="1" dirty="0">
                            <a:latin typeface="Cambria Math" panose="02040503050406030204" pitchFamily="18" charset="0"/>
                            <a:ea typeface="Cambria Math" panose="02040503050406030204" pitchFamily="18" charset="0"/>
                          </a:rPr>
                          <m:t>+</m:t>
                        </m:r>
                      </m:sup>
                    </m:sSup>
                  </m:oMath>
                </a14:m>
                <a:r>
                  <a:rPr lang="en-US" altLang="ja-JP" dirty="0" smtClean="0"/>
                  <a:t>and </a:t>
                </a:r>
                <a14:m>
                  <m:oMath xmlns:m="http://schemas.openxmlformats.org/officeDocument/2006/math">
                    <m:sSup>
                      <m:sSupPr>
                        <m:ctrlPr>
                          <a:rPr lang="en-US" altLang="ja-JP" i="1">
                            <a:latin typeface="Cambria Math" panose="02040503050406030204" pitchFamily="18" charset="0"/>
                          </a:rPr>
                        </m:ctrlPr>
                      </m:sSupPr>
                      <m:e>
                        <m:r>
                          <m:rPr>
                            <m:nor/>
                          </m:rPr>
                          <a:rPr lang="en-US" altLang="ja-JP" dirty="0"/>
                          <m:t>Σ</m:t>
                        </m:r>
                      </m:e>
                      <m:sup>
                        <m:r>
                          <a:rPr lang="en-US" altLang="ja-JP" i="1" dirty="0">
                            <a:latin typeface="Cambria Math" panose="02040503050406030204" pitchFamily="18" charset="0"/>
                          </a:rPr>
                          <m:t>+</m:t>
                        </m:r>
                      </m:sup>
                    </m:sSup>
                    <m:sSup>
                      <m:sSupPr>
                        <m:ctrlPr>
                          <a:rPr lang="en-US" altLang="ja-JP" i="1">
                            <a:latin typeface="Cambria Math" panose="02040503050406030204" pitchFamily="18" charset="0"/>
                          </a:rPr>
                        </m:ctrlPr>
                      </m:sSupPr>
                      <m:e>
                        <m:r>
                          <m:rPr>
                            <m:nor/>
                          </m:rPr>
                          <a:rPr lang="en-US" altLang="ja-JP" dirty="0">
                            <a:ea typeface="Cambria Math" panose="02040503050406030204" pitchFamily="18" charset="0"/>
                          </a:rPr>
                          <m:t>π</m:t>
                        </m:r>
                      </m:e>
                      <m:sup>
                        <m:r>
                          <a:rPr lang="en-US" altLang="ja-JP" i="1" dirty="0">
                            <a:latin typeface="Cambria Math" panose="02040503050406030204" pitchFamily="18" charset="0"/>
                            <a:ea typeface="Cambria Math" panose="02040503050406030204" pitchFamily="18" charset="0"/>
                          </a:rPr>
                          <m:t>−</m:t>
                        </m:r>
                      </m:sup>
                    </m:sSup>
                  </m:oMath>
                </a14:m>
                <a:endParaRPr kumimoji="1" lang="ja-JP" altLang="en-US" dirty="0"/>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xfrm>
                <a:off x="628650" y="0"/>
                <a:ext cx="7886700" cy="1325563"/>
              </a:xfrm>
              <a:blipFill rotWithShape="0">
                <a:blip r:embed="rId4"/>
                <a:stretch>
                  <a:fillRect l="-3091" t="-13364" b="-2165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正方形/長方形 4"/>
              <p:cNvSpPr/>
              <p:nvPr/>
            </p:nvSpPr>
            <p:spPr>
              <a:xfrm>
                <a:off x="-193183" y="5901795"/>
                <a:ext cx="9195515" cy="830997"/>
              </a:xfrm>
              <a:prstGeom prst="rect">
                <a:avLst/>
              </a:prstGeom>
            </p:spPr>
            <p:txBody>
              <a:bodyPr wrap="square">
                <a:spAutoFit/>
              </a:bodyPr>
              <a:lstStyle/>
              <a:p>
                <a:pPr marL="800100" lvl="1" indent="-342900">
                  <a:buFont typeface="Arial" panose="020B0604020202020204" pitchFamily="34" charset="0"/>
                  <a:buChar char="•"/>
                </a:pPr>
                <a:r>
                  <a:rPr lang="en-US" altLang="ja-JP" sz="2400" b="1" dirty="0" smtClean="0"/>
                  <a:t>The difference between two mode is due to the interference term of </a:t>
                </a:r>
                <a:r>
                  <a:rPr lang="en-US" altLang="ja-JP" sz="2400" b="1" dirty="0"/>
                  <a:t>I</a:t>
                </a:r>
                <a:r>
                  <a:rPr lang="en-US" altLang="ja-JP" sz="2400" b="1" dirty="0" smtClean="0"/>
                  <a:t> =0 and I =1</a:t>
                </a:r>
                <a14:m>
                  <m:oMath xmlns:m="http://schemas.openxmlformats.org/officeDocument/2006/math">
                    <m:r>
                      <a:rPr lang="en-US" altLang="ja-JP" sz="2400" b="1" i="1" smtClean="0">
                        <a:latin typeface="Cambria Math" panose="02040503050406030204" pitchFamily="18" charset="0"/>
                      </a:rPr>
                      <m:t> </m:t>
                    </m:r>
                  </m:oMath>
                </a14:m>
                <a:endParaRPr lang="en-US" altLang="ja-JP" sz="2400" b="1" dirty="0" smtClean="0"/>
              </a:p>
            </p:txBody>
          </p:sp>
        </mc:Choice>
        <mc:Fallback xmlns="">
          <p:sp>
            <p:nvSpPr>
              <p:cNvPr id="5" name="正方形/長方形 4"/>
              <p:cNvSpPr>
                <a:spLocks noRot="1" noChangeAspect="1" noMove="1" noResize="1" noEditPoints="1" noAdjustHandles="1" noChangeArrowheads="1" noChangeShapeType="1" noTextEdit="1"/>
              </p:cNvSpPr>
              <p:nvPr/>
            </p:nvSpPr>
            <p:spPr>
              <a:xfrm>
                <a:off x="-193183" y="5901795"/>
                <a:ext cx="9195515" cy="830997"/>
              </a:xfrm>
              <a:prstGeom prst="rect">
                <a:avLst/>
              </a:prstGeom>
              <a:blipFill rotWithShape="0">
                <a:blip r:embed="rId5"/>
                <a:stretch>
                  <a:fillRect t="-5882" b="-16176"/>
                </a:stretch>
              </a:blipFill>
            </p:spPr>
            <p:txBody>
              <a:bodyPr/>
              <a:lstStyle/>
              <a:p>
                <a:r>
                  <a:rPr lang="ja-JP" altLang="en-US">
                    <a:noFill/>
                  </a:rPr>
                  <a:t> </a:t>
                </a:r>
              </a:p>
            </p:txBody>
          </p:sp>
        </mc:Fallback>
      </mc:AlternateContent>
      <p:sp>
        <p:nvSpPr>
          <p:cNvPr id="3" name="スライド番号プレースホルダー 2"/>
          <p:cNvSpPr>
            <a:spLocks noGrp="1"/>
          </p:cNvSpPr>
          <p:nvPr>
            <p:ph type="sldNum" sz="quarter" idx="12"/>
          </p:nvPr>
        </p:nvSpPr>
        <p:spPr/>
        <p:txBody>
          <a:bodyPr/>
          <a:lstStyle/>
          <a:p>
            <a:fld id="{005A32BD-6642-4D4D-A78D-138FCE3FEFDC}" type="slidenum">
              <a:rPr kumimoji="1" lang="ja-JP" altLang="en-US" smtClean="0"/>
              <a:t>17</a:t>
            </a:fld>
            <a:endParaRPr kumimoji="1" lang="ja-JP" altLang="en-US"/>
          </a:p>
        </p:txBody>
      </p:sp>
      <p:sp>
        <p:nvSpPr>
          <p:cNvPr id="6" name="テキスト ボックス 5"/>
          <p:cNvSpPr txBox="1"/>
          <p:nvPr/>
        </p:nvSpPr>
        <p:spPr>
          <a:xfrm>
            <a:off x="1359365" y="1260579"/>
            <a:ext cx="3643433" cy="461665"/>
          </a:xfrm>
          <a:prstGeom prst="rect">
            <a:avLst/>
          </a:prstGeom>
          <a:noFill/>
        </p:spPr>
        <p:txBody>
          <a:bodyPr wrap="none" rtlCol="0">
            <a:spAutoFit/>
          </a:bodyPr>
          <a:lstStyle/>
          <a:p>
            <a:pPr marL="285750" indent="-285750">
              <a:buFont typeface="Arial" panose="020B0604020202020204" pitchFamily="34" charset="0"/>
              <a:buChar char="•"/>
            </a:pPr>
            <a:r>
              <a:rPr kumimoji="1" lang="en-US" altLang="ja-JP" sz="2400" dirty="0" smtClean="0"/>
              <a:t>w/ acceptance correction</a:t>
            </a:r>
            <a:endParaRPr kumimoji="1" lang="ja-JP" altLang="en-US" sz="2400" dirty="0"/>
          </a:p>
        </p:txBody>
      </p:sp>
      <p:cxnSp>
        <p:nvCxnSpPr>
          <p:cNvPr id="8" name="直線コネクタ 7"/>
          <p:cNvCxnSpPr/>
          <p:nvPr/>
        </p:nvCxnSpPr>
        <p:spPr>
          <a:xfrm>
            <a:off x="4921143" y="1963299"/>
            <a:ext cx="28729" cy="327600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正方形/長方形 9"/>
              <p:cNvSpPr/>
              <p:nvPr/>
            </p:nvSpPr>
            <p:spPr>
              <a:xfrm>
                <a:off x="2380342" y="1944126"/>
                <a:ext cx="1177374" cy="10772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ja-JP" sz="3200" b="1" i="1" smtClean="0">
                              <a:solidFill>
                                <a:srgbClr val="FF0000"/>
                              </a:solidFill>
                              <a:latin typeface="Cambria Math" panose="02040503050406030204" pitchFamily="18" charset="0"/>
                            </a:rPr>
                          </m:ctrlPr>
                        </m:sSupPr>
                        <m:e>
                          <m:r>
                            <m:rPr>
                              <m:nor/>
                            </m:rPr>
                            <a:rPr lang="en-US" altLang="ja-JP" sz="3200" b="1" dirty="0">
                              <a:solidFill>
                                <a:srgbClr val="FF0000"/>
                              </a:solidFill>
                            </a:rPr>
                            <m:t>Σ</m:t>
                          </m:r>
                        </m:e>
                        <m:sup>
                          <m:r>
                            <a:rPr lang="en-US" altLang="ja-JP" sz="3200" b="1" i="1" dirty="0">
                              <a:solidFill>
                                <a:srgbClr val="FF0000"/>
                              </a:solidFill>
                              <a:latin typeface="Cambria Math" panose="02040503050406030204" pitchFamily="18" charset="0"/>
                            </a:rPr>
                            <m:t>+</m:t>
                          </m:r>
                        </m:sup>
                      </m:sSup>
                      <m:sSup>
                        <m:sSupPr>
                          <m:ctrlPr>
                            <a:rPr lang="en-US" altLang="ja-JP" sz="3200" b="1" i="1">
                              <a:solidFill>
                                <a:srgbClr val="FF0000"/>
                              </a:solidFill>
                              <a:latin typeface="Cambria Math" panose="02040503050406030204" pitchFamily="18" charset="0"/>
                            </a:rPr>
                          </m:ctrlPr>
                        </m:sSupPr>
                        <m:e>
                          <m:r>
                            <m:rPr>
                              <m:nor/>
                            </m:rPr>
                            <a:rPr lang="en-US" altLang="ja-JP" sz="3200" b="1" dirty="0">
                              <a:solidFill>
                                <a:srgbClr val="FF0000"/>
                              </a:solidFill>
                              <a:ea typeface="Cambria Math" panose="02040503050406030204" pitchFamily="18" charset="0"/>
                            </a:rPr>
                            <m:t>π</m:t>
                          </m:r>
                        </m:e>
                        <m:sup>
                          <m:r>
                            <a:rPr lang="en-US" altLang="ja-JP" sz="3200" b="1" i="1" dirty="0">
                              <a:solidFill>
                                <a:srgbClr val="FF0000"/>
                              </a:solidFill>
                              <a:latin typeface="Cambria Math" panose="02040503050406030204" pitchFamily="18" charset="0"/>
                              <a:ea typeface="Cambria Math" panose="02040503050406030204" pitchFamily="18" charset="0"/>
                            </a:rPr>
                            <m:t>−</m:t>
                          </m:r>
                        </m:sup>
                      </m:sSup>
                    </m:oMath>
                  </m:oMathPara>
                </a14:m>
                <a:endParaRPr lang="en-US" altLang="ja-JP" sz="3200" b="1"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p>
                        <m:sSupPr>
                          <m:ctrlPr>
                            <a:rPr lang="en-US" altLang="ja-JP" sz="3200" b="1" i="1" smtClean="0">
                              <a:solidFill>
                                <a:srgbClr val="3030FF"/>
                              </a:solidFill>
                              <a:latin typeface="Cambria Math" panose="02040503050406030204" pitchFamily="18" charset="0"/>
                            </a:rPr>
                          </m:ctrlPr>
                        </m:sSupPr>
                        <m:e>
                          <m:r>
                            <m:rPr>
                              <m:nor/>
                            </m:rPr>
                            <a:rPr lang="en-US" altLang="ja-JP" sz="3200" b="1" dirty="0">
                              <a:solidFill>
                                <a:srgbClr val="3030FF"/>
                              </a:solidFill>
                            </a:rPr>
                            <m:t>Σ</m:t>
                          </m:r>
                        </m:e>
                        <m:sup>
                          <m:r>
                            <a:rPr lang="en-US" altLang="ja-JP" sz="3200" b="1" i="1" dirty="0">
                              <a:solidFill>
                                <a:srgbClr val="3030FF"/>
                              </a:solidFill>
                              <a:latin typeface="Cambria Math" panose="02040503050406030204" pitchFamily="18" charset="0"/>
                            </a:rPr>
                            <m:t>−</m:t>
                          </m:r>
                        </m:sup>
                      </m:sSup>
                      <m:sSup>
                        <m:sSupPr>
                          <m:ctrlPr>
                            <a:rPr lang="en-US" altLang="ja-JP" sz="3200" b="1" i="1">
                              <a:solidFill>
                                <a:srgbClr val="3030FF"/>
                              </a:solidFill>
                              <a:latin typeface="Cambria Math" panose="02040503050406030204" pitchFamily="18" charset="0"/>
                            </a:rPr>
                          </m:ctrlPr>
                        </m:sSupPr>
                        <m:e>
                          <m:r>
                            <m:rPr>
                              <m:nor/>
                            </m:rPr>
                            <a:rPr lang="en-US" altLang="ja-JP" sz="3200" b="1" dirty="0">
                              <a:solidFill>
                                <a:srgbClr val="3030FF"/>
                              </a:solidFill>
                              <a:ea typeface="Cambria Math" panose="02040503050406030204" pitchFamily="18" charset="0"/>
                            </a:rPr>
                            <m:t>π</m:t>
                          </m:r>
                        </m:e>
                        <m:sup>
                          <m:r>
                            <a:rPr lang="en-US" altLang="ja-JP" sz="3200" b="1" i="1" dirty="0">
                              <a:solidFill>
                                <a:srgbClr val="3030FF"/>
                              </a:solidFill>
                              <a:latin typeface="Cambria Math" panose="02040503050406030204" pitchFamily="18" charset="0"/>
                              <a:ea typeface="Cambria Math" panose="02040503050406030204" pitchFamily="18" charset="0"/>
                            </a:rPr>
                            <m:t>+</m:t>
                          </m:r>
                        </m:sup>
                      </m:sSup>
                    </m:oMath>
                  </m:oMathPara>
                </a14:m>
                <a:endParaRPr lang="ja-JP" altLang="en-US" sz="3200" dirty="0"/>
              </a:p>
            </p:txBody>
          </p:sp>
        </mc:Choice>
        <mc:Fallback xmlns="">
          <p:sp>
            <p:nvSpPr>
              <p:cNvPr id="10" name="正方形/長方形 9"/>
              <p:cNvSpPr>
                <a:spLocks noRot="1" noChangeAspect="1" noMove="1" noResize="1" noEditPoints="1" noAdjustHandles="1" noChangeArrowheads="1" noChangeShapeType="1" noTextEdit="1"/>
              </p:cNvSpPr>
              <p:nvPr/>
            </p:nvSpPr>
            <p:spPr>
              <a:xfrm>
                <a:off x="2380342" y="1944126"/>
                <a:ext cx="1177374" cy="1077218"/>
              </a:xfrm>
              <a:prstGeom prst="rect">
                <a:avLst/>
              </a:prstGeom>
              <a:blipFill rotWithShape="0">
                <a:blip r:embed="rId6"/>
                <a:stretch>
                  <a:fillRect/>
                </a:stretch>
              </a:blipFill>
            </p:spPr>
            <p:txBody>
              <a:bodyPr/>
              <a:lstStyle/>
              <a:p>
                <a:r>
                  <a:rPr lang="ja-JP" altLang="en-US">
                    <a:noFill/>
                  </a:rPr>
                  <a:t> </a:t>
                </a:r>
              </a:p>
            </p:txBody>
          </p:sp>
        </mc:Fallback>
      </mc:AlternateContent>
      <p:sp>
        <p:nvSpPr>
          <p:cNvPr id="12" name="正方形/長方形 11"/>
          <p:cNvSpPr/>
          <p:nvPr/>
        </p:nvSpPr>
        <p:spPr>
          <a:xfrm>
            <a:off x="1922977" y="1667715"/>
            <a:ext cx="228600" cy="371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rot="19968916">
            <a:off x="3030271" y="3459196"/>
            <a:ext cx="3728585" cy="707886"/>
          </a:xfrm>
          <a:prstGeom prst="rect">
            <a:avLst/>
          </a:prstGeom>
          <a:noFill/>
        </p:spPr>
        <p:txBody>
          <a:bodyPr wrap="none" rtlCol="0">
            <a:spAutoFit/>
          </a:bodyPr>
          <a:lstStyle/>
          <a:p>
            <a:r>
              <a:rPr lang="en-US" altLang="ja-JP" sz="4000" b="1" dirty="0" smtClean="0">
                <a:ln>
                  <a:solidFill>
                    <a:schemeClr val="accent1">
                      <a:shade val="50000"/>
                      <a:alpha val="40000"/>
                    </a:schemeClr>
                  </a:solidFill>
                </a:ln>
                <a:noFill/>
                <a:effectLst>
                  <a:outerShdw dist="50800" dir="5400000" algn="ctr" rotWithShape="0">
                    <a:srgbClr val="000000">
                      <a:alpha val="0"/>
                    </a:srgbClr>
                  </a:outerShdw>
                </a:effectLst>
              </a:rPr>
              <a:t>Very preliminary</a:t>
            </a:r>
            <a:endParaRPr kumimoji="1" lang="ja-JP" altLang="en-US" sz="4000" b="1" dirty="0">
              <a:ln>
                <a:solidFill>
                  <a:schemeClr val="accent1">
                    <a:shade val="50000"/>
                    <a:alpha val="40000"/>
                  </a:schemeClr>
                </a:solidFill>
              </a:ln>
              <a:noFill/>
              <a:effectLst>
                <a:outerShdw dist="50800" dir="5400000" algn="ctr" rotWithShape="0">
                  <a:srgbClr val="000000">
                    <a:alpha val="0"/>
                  </a:srgbClr>
                </a:outerShdw>
              </a:effectLst>
            </a:endParaRPr>
          </a:p>
        </p:txBody>
      </p:sp>
    </p:spTree>
    <p:extLst>
      <p:ext uri="{BB962C8B-B14F-4D97-AF65-F5344CB8AC3E}">
        <p14:creationId xmlns:p14="http://schemas.microsoft.com/office/powerpoint/2010/main" val="20497346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5037" y="1315640"/>
            <a:ext cx="6343290" cy="4320000"/>
          </a:xfrm>
          <a:prstGeom prst="rect">
            <a:avLst/>
          </a:prstGeom>
        </p:spPr>
      </p:pic>
      <mc:AlternateContent xmlns:mc="http://schemas.openxmlformats.org/markup-compatibility/2006" xmlns:a14="http://schemas.microsoft.com/office/drawing/2010/main">
        <mc:Choice Requires="a14">
          <p:sp>
            <p:nvSpPr>
              <p:cNvPr id="2" name="タイトル 1"/>
              <p:cNvSpPr>
                <a:spLocks noGrp="1"/>
              </p:cNvSpPr>
              <p:nvPr>
                <p:ph type="title"/>
              </p:nvPr>
            </p:nvSpPr>
            <p:spPr>
              <a:xfrm>
                <a:off x="455992" y="23466"/>
                <a:ext cx="8515350" cy="1325563"/>
              </a:xfrm>
              <a:solidFill>
                <a:schemeClr val="bg1"/>
              </a:solidFill>
            </p:spPr>
            <p:txBody>
              <a:bodyPr/>
              <a:lstStyle/>
              <a:p>
                <a:r>
                  <a:rPr lang="en-US" altLang="ja-JP" dirty="0" smtClean="0"/>
                  <a:t>Average</a:t>
                </a:r>
                <a:r>
                  <a:rPr kumimoji="1" lang="en-US" altLang="ja-JP" dirty="0" smtClean="0"/>
                  <a:t> of </a:t>
                </a:r>
                <a14:m>
                  <m:oMath xmlns:m="http://schemas.openxmlformats.org/officeDocument/2006/math">
                    <m:sSup>
                      <m:sSupPr>
                        <m:ctrlPr>
                          <a:rPr lang="en-US" altLang="ja-JP" i="1">
                            <a:latin typeface="Cambria Math" panose="02040503050406030204" pitchFamily="18" charset="0"/>
                          </a:rPr>
                        </m:ctrlPr>
                      </m:sSupPr>
                      <m:e>
                        <m:r>
                          <m:rPr>
                            <m:nor/>
                          </m:rPr>
                          <a:rPr lang="en-US" altLang="ja-JP" dirty="0"/>
                          <m:t>Σ</m:t>
                        </m:r>
                      </m:e>
                      <m:sup>
                        <m:r>
                          <a:rPr lang="en-US" altLang="ja-JP" i="1" dirty="0">
                            <a:latin typeface="Cambria Math" panose="02040503050406030204" pitchFamily="18" charset="0"/>
                          </a:rPr>
                          <m:t>−</m:t>
                        </m:r>
                      </m:sup>
                    </m:sSup>
                    <m:sSup>
                      <m:sSupPr>
                        <m:ctrlPr>
                          <a:rPr lang="en-US" altLang="ja-JP" i="1">
                            <a:latin typeface="Cambria Math" panose="02040503050406030204" pitchFamily="18" charset="0"/>
                          </a:rPr>
                        </m:ctrlPr>
                      </m:sSupPr>
                      <m:e>
                        <m:r>
                          <m:rPr>
                            <m:nor/>
                          </m:rPr>
                          <a:rPr lang="en-US" altLang="ja-JP" dirty="0">
                            <a:ea typeface="Cambria Math" panose="02040503050406030204" pitchFamily="18" charset="0"/>
                          </a:rPr>
                          <m:t>π</m:t>
                        </m:r>
                      </m:e>
                      <m:sup>
                        <m:r>
                          <a:rPr lang="en-US" altLang="ja-JP" i="1" dirty="0">
                            <a:latin typeface="Cambria Math" panose="02040503050406030204" pitchFamily="18" charset="0"/>
                            <a:ea typeface="Cambria Math" panose="02040503050406030204" pitchFamily="18" charset="0"/>
                          </a:rPr>
                          <m:t>+</m:t>
                        </m:r>
                      </m:sup>
                    </m:sSup>
                  </m:oMath>
                </a14:m>
                <a:r>
                  <a:rPr lang="en-US" altLang="ja-JP" dirty="0"/>
                  <a:t> and </a:t>
                </a:r>
                <a14:m>
                  <m:oMath xmlns:m="http://schemas.openxmlformats.org/officeDocument/2006/math">
                    <m:sSup>
                      <m:sSupPr>
                        <m:ctrlPr>
                          <a:rPr lang="en-US" altLang="ja-JP" i="1">
                            <a:latin typeface="Cambria Math" panose="02040503050406030204" pitchFamily="18" charset="0"/>
                          </a:rPr>
                        </m:ctrlPr>
                      </m:sSupPr>
                      <m:e>
                        <m:r>
                          <m:rPr>
                            <m:nor/>
                          </m:rPr>
                          <a:rPr lang="en-US" altLang="ja-JP" dirty="0"/>
                          <m:t>Σ</m:t>
                        </m:r>
                      </m:e>
                      <m:sup>
                        <m:r>
                          <a:rPr lang="en-US" altLang="ja-JP" i="1" dirty="0">
                            <a:latin typeface="Cambria Math" panose="02040503050406030204" pitchFamily="18" charset="0"/>
                          </a:rPr>
                          <m:t>+</m:t>
                        </m:r>
                      </m:sup>
                    </m:sSup>
                    <m:sSup>
                      <m:sSupPr>
                        <m:ctrlPr>
                          <a:rPr lang="en-US" altLang="ja-JP" i="1">
                            <a:latin typeface="Cambria Math" panose="02040503050406030204" pitchFamily="18" charset="0"/>
                          </a:rPr>
                        </m:ctrlPr>
                      </m:sSupPr>
                      <m:e>
                        <m:r>
                          <m:rPr>
                            <m:nor/>
                          </m:rPr>
                          <a:rPr lang="en-US" altLang="ja-JP" dirty="0">
                            <a:ea typeface="Cambria Math" panose="02040503050406030204" pitchFamily="18" charset="0"/>
                          </a:rPr>
                          <m:t>π</m:t>
                        </m:r>
                      </m:e>
                      <m:sup>
                        <m:r>
                          <a:rPr lang="en-US" altLang="ja-JP" i="1" dirty="0">
                            <a:latin typeface="Cambria Math" panose="02040503050406030204" pitchFamily="18" charset="0"/>
                            <a:ea typeface="Cambria Math" panose="02040503050406030204" pitchFamily="18" charset="0"/>
                          </a:rPr>
                          <m:t>−</m:t>
                        </m:r>
                      </m:sup>
                    </m:sSup>
                  </m:oMath>
                </a14:m>
                <a:r>
                  <a:rPr kumimoji="1" lang="en-US" altLang="ja-JP" dirty="0" smtClean="0"/>
                  <a:t> spectra </a:t>
                </a:r>
                <a:endParaRPr kumimoji="1" lang="ja-JP" altLang="en-US" dirty="0"/>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xfrm>
                <a:off x="455992" y="23466"/>
                <a:ext cx="8515350" cy="1325563"/>
              </a:xfrm>
              <a:blipFill rotWithShape="0">
                <a:blip r:embed="rId4"/>
                <a:stretch>
                  <a:fillRect l="-2935"/>
                </a:stretch>
              </a:blipFill>
            </p:spPr>
            <p:txBody>
              <a:bodyPr/>
              <a:lstStyle/>
              <a:p>
                <a:r>
                  <a:rPr lang="ja-JP" altLang="en-US">
                    <a:noFill/>
                  </a:rPr>
                  <a:t> </a:t>
                </a:r>
              </a:p>
            </p:txBody>
          </p:sp>
        </mc:Fallback>
      </mc:AlternateContent>
      <p:sp>
        <p:nvSpPr>
          <p:cNvPr id="5" name="正方形/長方形 4"/>
          <p:cNvSpPr/>
          <p:nvPr/>
        </p:nvSpPr>
        <p:spPr>
          <a:xfrm>
            <a:off x="1341109" y="5723334"/>
            <a:ext cx="6745116" cy="461665"/>
          </a:xfrm>
          <a:prstGeom prst="rect">
            <a:avLst/>
          </a:prstGeom>
        </p:spPr>
        <p:txBody>
          <a:bodyPr wrap="none">
            <a:spAutoFit/>
          </a:bodyPr>
          <a:lstStyle/>
          <a:p>
            <a:pPr marL="342900" indent="-342900">
              <a:buFont typeface="Arial" panose="020B0604020202020204" pitchFamily="34" charset="0"/>
              <a:buChar char="•"/>
            </a:pPr>
            <a:r>
              <a:rPr lang="en-US" altLang="ja-JP" sz="2400" b="1" dirty="0" smtClean="0"/>
              <a:t>The interference term is expected to be canceled</a:t>
            </a:r>
          </a:p>
        </p:txBody>
      </p:sp>
      <p:sp>
        <p:nvSpPr>
          <p:cNvPr id="3" name="スライド番号プレースホルダー 2"/>
          <p:cNvSpPr>
            <a:spLocks noGrp="1"/>
          </p:cNvSpPr>
          <p:nvPr>
            <p:ph type="sldNum" sz="quarter" idx="12"/>
          </p:nvPr>
        </p:nvSpPr>
        <p:spPr/>
        <p:txBody>
          <a:bodyPr/>
          <a:lstStyle/>
          <a:p>
            <a:fld id="{005A32BD-6642-4D4D-A78D-138FCE3FEFDC}" type="slidenum">
              <a:rPr kumimoji="1" lang="ja-JP" altLang="en-US" smtClean="0"/>
              <a:t>18</a:t>
            </a:fld>
            <a:endParaRPr kumimoji="1" lang="ja-JP" altLang="en-US" dirty="0"/>
          </a:p>
        </p:txBody>
      </p:sp>
      <p:cxnSp>
        <p:nvCxnSpPr>
          <p:cNvPr id="7" name="直線コネクタ 6"/>
          <p:cNvCxnSpPr/>
          <p:nvPr/>
        </p:nvCxnSpPr>
        <p:spPr>
          <a:xfrm>
            <a:off x="4968614" y="1493162"/>
            <a:ext cx="16945" cy="3510462"/>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1041400" y="1349029"/>
            <a:ext cx="228600" cy="371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rot="19968916">
            <a:off x="3010399" y="3138392"/>
            <a:ext cx="3728585" cy="707886"/>
          </a:xfrm>
          <a:prstGeom prst="rect">
            <a:avLst/>
          </a:prstGeom>
          <a:noFill/>
        </p:spPr>
        <p:txBody>
          <a:bodyPr wrap="none" rtlCol="0">
            <a:spAutoFit/>
          </a:bodyPr>
          <a:lstStyle/>
          <a:p>
            <a:r>
              <a:rPr lang="en-US" altLang="ja-JP" sz="4000" b="1" dirty="0" smtClean="0">
                <a:ln>
                  <a:solidFill>
                    <a:schemeClr val="accent1">
                      <a:shade val="50000"/>
                      <a:alpha val="40000"/>
                    </a:schemeClr>
                  </a:solidFill>
                </a:ln>
                <a:noFill/>
                <a:effectLst>
                  <a:outerShdw dist="50800" dir="5400000" algn="ctr" rotWithShape="0">
                    <a:srgbClr val="000000">
                      <a:alpha val="0"/>
                    </a:srgbClr>
                  </a:outerShdw>
                </a:effectLst>
              </a:rPr>
              <a:t>Very preliminary</a:t>
            </a:r>
            <a:endParaRPr kumimoji="1" lang="ja-JP" altLang="en-US" sz="4000" b="1" dirty="0">
              <a:ln>
                <a:solidFill>
                  <a:schemeClr val="accent1">
                    <a:shade val="50000"/>
                    <a:alpha val="40000"/>
                  </a:schemeClr>
                </a:solidFill>
              </a:ln>
              <a:noFill/>
              <a:effectLst>
                <a:outerShdw dist="50800" dir="5400000" algn="ctr" rotWithShape="0">
                  <a:srgbClr val="000000">
                    <a:alpha val="0"/>
                  </a:srgbClr>
                </a:outerShdw>
              </a:effectLst>
            </a:endParaRPr>
          </a:p>
        </p:txBody>
      </p:sp>
    </p:spTree>
    <p:extLst>
      <p:ext uri="{BB962C8B-B14F-4D97-AF65-F5344CB8AC3E}">
        <p14:creationId xmlns:p14="http://schemas.microsoft.com/office/powerpoint/2010/main" val="17707991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374" y="2629464"/>
            <a:ext cx="4144693" cy="3884731"/>
          </a:xfrm>
          <a:prstGeom prst="rect">
            <a:avLst/>
          </a:prstGeom>
        </p:spPr>
      </p:pic>
      <mc:AlternateContent xmlns:mc="http://schemas.openxmlformats.org/markup-compatibility/2006">
        <mc:Choice xmlns:a14="http://schemas.microsoft.com/office/drawing/2010/main" Requires="a14">
          <p:sp>
            <p:nvSpPr>
              <p:cNvPr id="2" name="タイトル 1"/>
              <p:cNvSpPr>
                <a:spLocks noGrp="1"/>
              </p:cNvSpPr>
              <p:nvPr>
                <p:ph type="title"/>
              </p:nvPr>
            </p:nvSpPr>
            <p:spPr>
              <a:xfrm>
                <a:off x="613356" y="0"/>
                <a:ext cx="7886700" cy="1325563"/>
              </a:xfrm>
            </p:spPr>
            <p:txBody>
              <a:bodyPr/>
              <a:lstStyle/>
              <a:p>
                <a:r>
                  <a:rPr lang="en-US" altLang="ja-JP" dirty="0" smtClean="0"/>
                  <a:t>d</a:t>
                </a:r>
                <a:r>
                  <a:rPr kumimoji="1" lang="en-US" altLang="ja-JP" dirty="0" smtClean="0"/>
                  <a:t>(K-,p)</a:t>
                </a:r>
                <a14:m>
                  <m:oMath xmlns:m="http://schemas.openxmlformats.org/officeDocument/2006/math">
                    <m:r>
                      <a:rPr lang="en-US" altLang="ja-JP" b="0" i="0" smtClean="0">
                        <a:latin typeface="Cambria Math" panose="02040503050406030204" pitchFamily="18" charset="0"/>
                      </a:rPr>
                      <m:t>"</m:t>
                    </m:r>
                    <m:sSup>
                      <m:sSupPr>
                        <m:ctrlPr>
                          <a:rPr lang="en-US" altLang="ja-JP" i="1">
                            <a:latin typeface="Cambria Math" panose="02040503050406030204" pitchFamily="18" charset="0"/>
                          </a:rPr>
                        </m:ctrlPr>
                      </m:sSupPr>
                      <m:e>
                        <m:r>
                          <m:rPr>
                            <m:nor/>
                          </m:rPr>
                          <a:rPr lang="en-US" altLang="ja-JP" dirty="0"/>
                          <m:t>Σ</m:t>
                        </m:r>
                      </m:e>
                      <m:sup>
                        <m:r>
                          <a:rPr lang="en-US" altLang="ja-JP" i="1" dirty="0">
                            <a:latin typeface="Cambria Math" panose="02040503050406030204" pitchFamily="18" charset="0"/>
                          </a:rPr>
                          <m:t>0</m:t>
                        </m:r>
                      </m:sup>
                    </m:sSup>
                    <m:sSup>
                      <m:sSupPr>
                        <m:ctrlPr>
                          <a:rPr lang="en-US" altLang="ja-JP" i="1">
                            <a:latin typeface="Cambria Math" panose="02040503050406030204" pitchFamily="18" charset="0"/>
                          </a:rPr>
                        </m:ctrlPr>
                      </m:sSupPr>
                      <m:e>
                        <m:r>
                          <m:rPr>
                            <m:nor/>
                          </m:rPr>
                          <a:rPr lang="en-US" altLang="ja-JP" dirty="0">
                            <a:ea typeface="Cambria Math" panose="02040503050406030204" pitchFamily="18" charset="0"/>
                          </a:rPr>
                          <m:t>π</m:t>
                        </m:r>
                      </m:e>
                      <m:sup>
                        <m:r>
                          <a:rPr lang="en-US" altLang="ja-JP" i="1" dirty="0">
                            <a:latin typeface="Cambria Math" panose="02040503050406030204" pitchFamily="18" charset="0"/>
                            <a:ea typeface="Cambria Math" panose="02040503050406030204" pitchFamily="18" charset="0"/>
                          </a:rPr>
                          <m:t>−</m:t>
                        </m:r>
                      </m:sup>
                    </m:sSup>
                    <m:r>
                      <a:rPr lang="en-US" altLang="ja-JP" b="0" i="0" dirty="0" smtClean="0">
                        <a:latin typeface="Cambria Math" panose="02040503050406030204" pitchFamily="18" charset="0"/>
                        <a:ea typeface="Cambria Math" panose="02040503050406030204" pitchFamily="18" charset="0"/>
                      </a:rPr>
                      <m:t>"</m:t>
                    </m:r>
                  </m:oMath>
                </a14:m>
                <a:endParaRPr kumimoji="1" lang="ja-JP" altLang="en-US" dirty="0"/>
              </a:p>
            </p:txBody>
          </p:sp>
        </mc:Choice>
        <mc:Fallback>
          <p:sp>
            <p:nvSpPr>
              <p:cNvPr id="2" name="タイトル 1"/>
              <p:cNvSpPr>
                <a:spLocks noGrp="1" noRot="1" noChangeAspect="1" noMove="1" noResize="1" noEditPoints="1" noAdjustHandles="1" noChangeArrowheads="1" noChangeShapeType="1" noTextEdit="1"/>
              </p:cNvSpPr>
              <p:nvPr>
                <p:ph type="title"/>
              </p:nvPr>
            </p:nvSpPr>
            <p:spPr>
              <a:xfrm>
                <a:off x="613356" y="0"/>
                <a:ext cx="7886700" cy="1325563"/>
              </a:xfrm>
              <a:blipFill rotWithShape="0">
                <a:blip r:embed="rId4"/>
                <a:stretch>
                  <a:fillRect l="-3171"/>
                </a:stretch>
              </a:blipFill>
            </p:spPr>
            <p:txBody>
              <a:bodyPr/>
              <a:lstStyle/>
              <a:p>
                <a:r>
                  <a:rPr lang="ja-JP" altLang="en-US">
                    <a:noFill/>
                  </a:rPr>
                  <a:t> </a:t>
                </a:r>
              </a:p>
            </p:txBody>
          </p:sp>
        </mc:Fallback>
      </mc:AlternateContent>
      <p:sp>
        <p:nvSpPr>
          <p:cNvPr id="7" name="スライド番号プレースホルダー 6"/>
          <p:cNvSpPr>
            <a:spLocks noGrp="1"/>
          </p:cNvSpPr>
          <p:nvPr>
            <p:ph type="sldNum" sz="quarter" idx="12"/>
          </p:nvPr>
        </p:nvSpPr>
        <p:spPr/>
        <p:txBody>
          <a:bodyPr/>
          <a:lstStyle/>
          <a:p>
            <a:fld id="{005A32BD-6642-4D4D-A78D-138FCE3FEFDC}" type="slidenum">
              <a:rPr kumimoji="1" lang="ja-JP" altLang="en-US" smtClean="0"/>
              <a:t>19</a:t>
            </a:fld>
            <a:endParaRPr kumimoji="1" lang="ja-JP" altLang="en-US"/>
          </a:p>
        </p:txBody>
      </p:sp>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4857" y="2581194"/>
            <a:ext cx="4543865" cy="3991510"/>
          </a:xfrm>
          <a:prstGeom prst="rect">
            <a:avLst/>
          </a:prstGeom>
        </p:spPr>
      </p:pic>
      <mc:AlternateContent xmlns:mc="http://schemas.openxmlformats.org/markup-compatibility/2006" xmlns:a14="http://schemas.microsoft.com/office/drawing/2010/main">
        <mc:Choice Requires="a14">
          <p:sp>
            <p:nvSpPr>
              <p:cNvPr id="12" name="正方形/長方形 11"/>
              <p:cNvSpPr/>
              <p:nvPr/>
            </p:nvSpPr>
            <p:spPr>
              <a:xfrm>
                <a:off x="1041152" y="2467218"/>
                <a:ext cx="2905026" cy="536622"/>
              </a:xfrm>
              <a:prstGeom prst="rect">
                <a:avLst/>
              </a:prstGeom>
            </p:spPr>
            <p:txBody>
              <a:bodyPr wrap="none">
                <a:spAutoFit/>
              </a:bodyPr>
              <a:lstStyle/>
              <a:p>
                <a14:m>
                  <m:oMath xmlns:m="http://schemas.openxmlformats.org/officeDocument/2006/math">
                    <m:sSup>
                      <m:sSupPr>
                        <m:ctrlPr>
                          <a:rPr lang="en-US" altLang="ja-JP" sz="2800" i="1">
                            <a:latin typeface="Cambria Math" panose="02040503050406030204" pitchFamily="18" charset="0"/>
                          </a:rPr>
                        </m:ctrlPr>
                      </m:sSupPr>
                      <m:e>
                        <m:r>
                          <m:rPr>
                            <m:nor/>
                          </m:rPr>
                          <a:rPr lang="en-US" altLang="ja-JP" sz="2800" dirty="0"/>
                          <m:t>Σ</m:t>
                        </m:r>
                      </m:e>
                      <m:sup>
                        <m:r>
                          <a:rPr lang="en-US" altLang="ja-JP" sz="2800" i="1" dirty="0">
                            <a:latin typeface="Cambria Math" panose="02040503050406030204" pitchFamily="18" charset="0"/>
                          </a:rPr>
                          <m:t>0</m:t>
                        </m:r>
                      </m:sup>
                    </m:sSup>
                  </m:oMath>
                </a14:m>
                <a:r>
                  <a:rPr lang="ja-JP" altLang="en-US" sz="2800" dirty="0" smtClean="0"/>
                  <a:t> </a:t>
                </a:r>
                <a:r>
                  <a:rPr lang="en-US" altLang="ja-JP" sz="2800" dirty="0" smtClean="0"/>
                  <a:t>in </a:t>
                </a:r>
                <a:r>
                  <a:rPr lang="en-US" altLang="ja-JP" sz="2800" dirty="0"/>
                  <a:t>d(K-,</a:t>
                </a:r>
                <a:r>
                  <a:rPr lang="en-US" altLang="ja-JP" sz="2800" dirty="0" smtClean="0"/>
                  <a:t>p</a:t>
                </a:r>
                <a14:m>
                  <m:oMath xmlns:m="http://schemas.openxmlformats.org/officeDocument/2006/math">
                    <m:sSup>
                      <m:sSupPr>
                        <m:ctrlPr>
                          <a:rPr lang="en-US" altLang="ja-JP" sz="2800" i="1">
                            <a:latin typeface="Cambria Math" panose="02040503050406030204" pitchFamily="18" charset="0"/>
                          </a:rPr>
                        </m:ctrlPr>
                      </m:sSupPr>
                      <m:e>
                        <m:r>
                          <m:rPr>
                            <m:nor/>
                          </m:rPr>
                          <a:rPr lang="en-US" altLang="ja-JP" sz="2800" dirty="0">
                            <a:ea typeface="Cambria Math" panose="02040503050406030204" pitchFamily="18" charset="0"/>
                          </a:rPr>
                          <m:t>π</m:t>
                        </m:r>
                      </m:e>
                      <m:sup>
                        <m:r>
                          <a:rPr lang="en-US" altLang="ja-JP" sz="2800" i="1" dirty="0">
                            <a:latin typeface="Cambria Math" panose="02040503050406030204" pitchFamily="18" charset="0"/>
                            <a:ea typeface="Cambria Math" panose="02040503050406030204" pitchFamily="18" charset="0"/>
                          </a:rPr>
                          <m:t>−</m:t>
                        </m:r>
                      </m:sup>
                    </m:sSup>
                  </m:oMath>
                </a14:m>
                <a:r>
                  <a:rPr lang="en-US" altLang="ja-JP" sz="2800" dirty="0" smtClean="0"/>
                  <a:t>)”</a:t>
                </a:r>
                <a:r>
                  <a:rPr lang="en-US" altLang="ja-JP" sz="2800" dirty="0"/>
                  <a:t>X” </a:t>
                </a:r>
                <a:endParaRPr lang="ja-JP" altLang="en-US" sz="2800" dirty="0"/>
              </a:p>
            </p:txBody>
          </p:sp>
        </mc:Choice>
        <mc:Fallback xmlns="">
          <p:sp>
            <p:nvSpPr>
              <p:cNvPr id="12" name="正方形/長方形 11"/>
              <p:cNvSpPr>
                <a:spLocks noRot="1" noChangeAspect="1" noMove="1" noResize="1" noEditPoints="1" noAdjustHandles="1" noChangeArrowheads="1" noChangeShapeType="1" noTextEdit="1"/>
              </p:cNvSpPr>
              <p:nvPr/>
            </p:nvSpPr>
            <p:spPr>
              <a:xfrm>
                <a:off x="1041152" y="2467218"/>
                <a:ext cx="2905026" cy="536622"/>
              </a:xfrm>
              <a:prstGeom prst="rect">
                <a:avLst/>
              </a:prstGeom>
              <a:blipFill rotWithShape="0">
                <a:blip r:embed="rId6"/>
                <a:stretch>
                  <a:fillRect t="-9091" r="-3361" b="-3181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正方形/長方形 12"/>
              <p:cNvSpPr/>
              <p:nvPr/>
            </p:nvSpPr>
            <p:spPr>
              <a:xfrm>
                <a:off x="5089106" y="2576402"/>
                <a:ext cx="3326616" cy="523220"/>
              </a:xfrm>
              <a:prstGeom prst="rect">
                <a:avLst/>
              </a:prstGeom>
              <a:solidFill>
                <a:schemeClr val="bg1"/>
              </a:solidFill>
            </p:spPr>
            <p:txBody>
              <a:bodyPr wrap="none">
                <a:spAutoFit/>
              </a:bodyPr>
              <a:lstStyle/>
              <a:p>
                <a:r>
                  <a:rPr lang="en-US" altLang="ja-JP" sz="2800" dirty="0" err="1"/>
                  <a:t>p</a:t>
                </a:r>
                <a:r>
                  <a:rPr lang="en-US" altLang="ja-JP" sz="2800" dirty="0" err="1" smtClean="0"/>
                  <a:t>γ</a:t>
                </a:r>
                <a:r>
                  <a:rPr lang="en-US" altLang="ja-JP" sz="2800" dirty="0" smtClean="0"/>
                  <a:t> in </a:t>
                </a:r>
                <a:r>
                  <a:rPr lang="en-US" altLang="ja-JP" sz="2800" dirty="0"/>
                  <a:t>d(K-,</a:t>
                </a:r>
                <a:r>
                  <a:rPr lang="en-US" altLang="ja-JP" sz="2800" dirty="0" smtClean="0"/>
                  <a:t>p</a:t>
                </a:r>
                <a14:m>
                  <m:oMath xmlns:m="http://schemas.openxmlformats.org/officeDocument/2006/math">
                    <m:sSup>
                      <m:sSupPr>
                        <m:ctrlPr>
                          <a:rPr lang="en-US" altLang="ja-JP" sz="2800" i="1">
                            <a:latin typeface="Cambria Math" panose="02040503050406030204" pitchFamily="18" charset="0"/>
                          </a:rPr>
                        </m:ctrlPr>
                      </m:sSupPr>
                      <m:e>
                        <m:r>
                          <m:rPr>
                            <m:nor/>
                          </m:rPr>
                          <a:rPr lang="en-US" altLang="ja-JP" sz="2800" dirty="0">
                            <a:ea typeface="Cambria Math" panose="02040503050406030204" pitchFamily="18" charset="0"/>
                          </a:rPr>
                          <m:t>π</m:t>
                        </m:r>
                      </m:e>
                      <m:sup>
                        <m:r>
                          <a:rPr lang="en-US" altLang="ja-JP" sz="2800" i="1" dirty="0">
                            <a:latin typeface="Cambria Math" panose="02040503050406030204" pitchFamily="18" charset="0"/>
                            <a:ea typeface="Cambria Math" panose="02040503050406030204" pitchFamily="18" charset="0"/>
                          </a:rPr>
                          <m:t>−</m:t>
                        </m:r>
                      </m:sup>
                    </m:sSup>
                    <m:sSup>
                      <m:sSupPr>
                        <m:ctrlPr>
                          <a:rPr lang="en-US" altLang="ja-JP" sz="2800" i="1">
                            <a:latin typeface="Cambria Math" panose="02040503050406030204" pitchFamily="18" charset="0"/>
                          </a:rPr>
                        </m:ctrlPr>
                      </m:sSupPr>
                      <m:e>
                        <m:r>
                          <m:rPr>
                            <m:nor/>
                          </m:rPr>
                          <a:rPr lang="en-US" altLang="ja-JP" sz="2800" dirty="0">
                            <a:ea typeface="Cambria Math" panose="02040503050406030204" pitchFamily="18" charset="0"/>
                          </a:rPr>
                          <m:t>π</m:t>
                        </m:r>
                      </m:e>
                      <m:sup>
                        <m:r>
                          <a:rPr lang="en-US" altLang="ja-JP" sz="2800" i="1" dirty="0">
                            <a:latin typeface="Cambria Math" panose="02040503050406030204" pitchFamily="18" charset="0"/>
                            <a:ea typeface="Cambria Math" panose="02040503050406030204" pitchFamily="18" charset="0"/>
                          </a:rPr>
                          <m:t>−</m:t>
                        </m:r>
                      </m:sup>
                    </m:sSup>
                  </m:oMath>
                </a14:m>
                <a:r>
                  <a:rPr lang="en-US" altLang="ja-JP" sz="2800" dirty="0" smtClean="0"/>
                  <a:t>)”</a:t>
                </a:r>
                <a:r>
                  <a:rPr lang="en-US" altLang="ja-JP" sz="2800" dirty="0"/>
                  <a:t>X” </a:t>
                </a:r>
                <a:endParaRPr lang="ja-JP" altLang="en-US" sz="2800" dirty="0"/>
              </a:p>
            </p:txBody>
          </p:sp>
        </mc:Choice>
        <mc:Fallback xmlns="">
          <p:sp>
            <p:nvSpPr>
              <p:cNvPr id="13" name="正方形/長方形 12"/>
              <p:cNvSpPr>
                <a:spLocks noRot="1" noChangeAspect="1" noMove="1" noResize="1" noEditPoints="1" noAdjustHandles="1" noChangeArrowheads="1" noChangeShapeType="1" noTextEdit="1"/>
              </p:cNvSpPr>
              <p:nvPr/>
            </p:nvSpPr>
            <p:spPr>
              <a:xfrm>
                <a:off x="5089106" y="2576402"/>
                <a:ext cx="3326616" cy="523220"/>
              </a:xfrm>
              <a:prstGeom prst="rect">
                <a:avLst/>
              </a:prstGeom>
              <a:blipFill rotWithShape="0">
                <a:blip r:embed="rId7"/>
                <a:stretch>
                  <a:fillRect l="-3846" t="-11765" r="-2564" b="-34118"/>
                </a:stretch>
              </a:blipFill>
            </p:spPr>
            <p:txBody>
              <a:bodyPr/>
              <a:lstStyle/>
              <a:p>
                <a:r>
                  <a:rPr lang="ja-JP" altLang="en-US">
                    <a:noFill/>
                  </a:rPr>
                  <a:t> </a:t>
                </a:r>
              </a:p>
            </p:txBody>
          </p:sp>
        </mc:Fallback>
      </mc:AlternateContent>
      <p:cxnSp>
        <p:nvCxnSpPr>
          <p:cNvPr id="14" name="直線コネクタ 13"/>
          <p:cNvCxnSpPr/>
          <p:nvPr/>
        </p:nvCxnSpPr>
        <p:spPr>
          <a:xfrm>
            <a:off x="6177557" y="3447615"/>
            <a:ext cx="16945" cy="2520000"/>
          </a:xfrm>
          <a:prstGeom prst="line">
            <a:avLst/>
          </a:prstGeom>
          <a:ln w="28575">
            <a:solidFill>
              <a:srgbClr val="FFB5B5"/>
            </a:solidFill>
            <a:prstDash val="sysDot"/>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5848990" y="3431813"/>
            <a:ext cx="16945" cy="2520000"/>
          </a:xfrm>
          <a:prstGeom prst="line">
            <a:avLst/>
          </a:prstGeom>
          <a:ln w="28575">
            <a:solidFill>
              <a:srgbClr val="FFB5B5"/>
            </a:solidFill>
            <a:prstDash val="sysDot"/>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6029089" y="3359402"/>
            <a:ext cx="10054" cy="440931"/>
          </a:xfrm>
          <a:prstGeom prst="straightConnector1">
            <a:avLst/>
          </a:prstGeom>
          <a:ln w="76200">
            <a:solidFill>
              <a:srgbClr val="FFB5B5"/>
            </a:solidFill>
            <a:tailEnd type="triangle"/>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5605760" y="3081837"/>
            <a:ext cx="3379643" cy="369332"/>
          </a:xfrm>
          <a:prstGeom prst="rect">
            <a:avLst/>
          </a:prstGeom>
          <a:solidFill>
            <a:schemeClr val="bg1"/>
          </a:solidFill>
        </p:spPr>
        <p:txBody>
          <a:bodyPr wrap="none">
            <a:spAutoFit/>
          </a:bodyPr>
          <a:lstStyle/>
          <a:p>
            <a:pPr marL="342900" indent="-342900">
              <a:buFont typeface="Arial" panose="020B0604020202020204" pitchFamily="34" charset="0"/>
              <a:buChar char="•"/>
            </a:pPr>
            <a:r>
              <a:rPr lang="en-US" altLang="ja-JP" dirty="0"/>
              <a:t>Selection </a:t>
            </a:r>
            <a:r>
              <a:rPr lang="en-US" altLang="ja-JP" dirty="0" smtClean="0"/>
              <a:t>of “</a:t>
            </a:r>
            <a:r>
              <a:rPr lang="en-US" altLang="ja-JP" dirty="0" err="1" smtClean="0"/>
              <a:t>pγ</a:t>
            </a:r>
            <a:r>
              <a:rPr lang="en-US" altLang="ja-JP" dirty="0"/>
              <a:t>”</a:t>
            </a:r>
            <a:r>
              <a:rPr lang="ja-JP" altLang="en-US" dirty="0"/>
              <a:t> </a:t>
            </a:r>
            <a:r>
              <a:rPr lang="en-US" altLang="ja-JP" dirty="0"/>
              <a:t>in this region</a:t>
            </a:r>
            <a:endParaRPr lang="ja-JP" altLang="en-US" dirty="0"/>
          </a:p>
        </p:txBody>
      </p:sp>
      <p:sp>
        <p:nvSpPr>
          <p:cNvPr id="26" name="右矢印 25"/>
          <p:cNvSpPr/>
          <p:nvPr/>
        </p:nvSpPr>
        <p:spPr>
          <a:xfrm rot="5400000">
            <a:off x="1535177" y="2942622"/>
            <a:ext cx="193679" cy="3161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右矢印 26"/>
          <p:cNvSpPr/>
          <p:nvPr/>
        </p:nvSpPr>
        <p:spPr>
          <a:xfrm rot="10800000">
            <a:off x="4257663" y="5045321"/>
            <a:ext cx="217100" cy="38522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rot="19968916">
            <a:off x="4947188" y="4244438"/>
            <a:ext cx="3728585" cy="707886"/>
          </a:xfrm>
          <a:prstGeom prst="rect">
            <a:avLst/>
          </a:prstGeom>
          <a:noFill/>
        </p:spPr>
        <p:txBody>
          <a:bodyPr wrap="none" rtlCol="0">
            <a:spAutoFit/>
          </a:bodyPr>
          <a:lstStyle/>
          <a:p>
            <a:r>
              <a:rPr lang="en-US" altLang="ja-JP" sz="4000" b="1" dirty="0" smtClean="0">
                <a:ln>
                  <a:solidFill>
                    <a:schemeClr val="accent1">
                      <a:shade val="50000"/>
                      <a:alpha val="40000"/>
                    </a:schemeClr>
                  </a:solidFill>
                </a:ln>
                <a:noFill/>
                <a:effectLst>
                  <a:outerShdw dist="50800" dir="5400000" algn="ctr" rotWithShape="0">
                    <a:srgbClr val="000000">
                      <a:alpha val="0"/>
                    </a:srgbClr>
                  </a:outerShdw>
                </a:effectLst>
              </a:rPr>
              <a:t>Very preliminary</a:t>
            </a:r>
            <a:endParaRPr kumimoji="1" lang="ja-JP" altLang="en-US" sz="4000" b="1" dirty="0">
              <a:ln>
                <a:solidFill>
                  <a:schemeClr val="accent1">
                    <a:shade val="50000"/>
                    <a:alpha val="40000"/>
                  </a:schemeClr>
                </a:solidFill>
              </a:ln>
              <a:noFill/>
              <a:effectLst>
                <a:outerShdw dist="50800" dir="5400000" algn="ctr" rotWithShape="0">
                  <a:srgbClr val="000000">
                    <a:alpha val="0"/>
                  </a:srgbClr>
                </a:outerShdw>
              </a:effectLst>
            </a:endParaRPr>
          </a:p>
        </p:txBody>
      </p:sp>
      <p:sp>
        <p:nvSpPr>
          <p:cNvPr id="18" name="円柱 17"/>
          <p:cNvSpPr/>
          <p:nvPr/>
        </p:nvSpPr>
        <p:spPr>
          <a:xfrm rot="5400000">
            <a:off x="5642432" y="802564"/>
            <a:ext cx="1197243" cy="142497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弧 18"/>
          <p:cNvSpPr/>
          <p:nvPr/>
        </p:nvSpPr>
        <p:spPr>
          <a:xfrm rot="5714687" flipV="1">
            <a:off x="5650244" y="1267826"/>
            <a:ext cx="1270485" cy="1038855"/>
          </a:xfrm>
          <a:prstGeom prst="arc">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テキスト ボックス 19"/>
          <p:cNvSpPr txBox="1"/>
          <p:nvPr/>
        </p:nvSpPr>
        <p:spPr>
          <a:xfrm>
            <a:off x="6235817" y="871917"/>
            <a:ext cx="556563" cy="369332"/>
          </a:xfrm>
          <a:prstGeom prst="rect">
            <a:avLst/>
          </a:prstGeom>
          <a:noFill/>
        </p:spPr>
        <p:txBody>
          <a:bodyPr wrap="none" rtlCol="0">
            <a:spAutoFit/>
          </a:bodyPr>
          <a:lstStyle/>
          <a:p>
            <a:r>
              <a:rPr kumimoji="1" lang="en-US" altLang="ja-JP" dirty="0" smtClean="0"/>
              <a:t>CDS</a:t>
            </a:r>
            <a:endParaRPr kumimoji="1" lang="ja-JP" altLang="en-US" dirty="0"/>
          </a:p>
        </p:txBody>
      </p:sp>
      <p:cxnSp>
        <p:nvCxnSpPr>
          <p:cNvPr id="21" name="直線矢印コネクタ 20"/>
          <p:cNvCxnSpPr/>
          <p:nvPr/>
        </p:nvCxnSpPr>
        <p:spPr>
          <a:xfrm flipH="1">
            <a:off x="5927202" y="1552351"/>
            <a:ext cx="163051" cy="683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6332239" y="401777"/>
            <a:ext cx="457176" cy="461665"/>
          </a:xfrm>
          <a:prstGeom prst="rect">
            <a:avLst/>
          </a:prstGeom>
          <a:noFill/>
        </p:spPr>
        <p:txBody>
          <a:bodyPr wrap="none" rtlCol="0">
            <a:spAutoFit/>
          </a:bodyPr>
          <a:lstStyle/>
          <a:p>
            <a:r>
              <a:rPr lang="en-US" altLang="ja-JP" sz="2400" b="1" dirty="0">
                <a:solidFill>
                  <a:srgbClr val="FF0000"/>
                </a:solidFill>
              </a:rPr>
              <a:t>π</a:t>
            </a:r>
            <a:r>
              <a:rPr lang="en-US" altLang="ja-JP" sz="2400" b="1" dirty="0" smtClean="0">
                <a:solidFill>
                  <a:srgbClr val="FF0000"/>
                </a:solidFill>
              </a:rPr>
              <a:t>-</a:t>
            </a:r>
            <a:endParaRPr kumimoji="1" lang="ja-JP" altLang="en-US" sz="2400" b="1" dirty="0">
              <a:solidFill>
                <a:srgbClr val="FF0000"/>
              </a:solidFill>
            </a:endParaRPr>
          </a:p>
        </p:txBody>
      </p:sp>
      <p:sp>
        <p:nvSpPr>
          <p:cNvPr id="24" name="テキスト ボックス 23"/>
          <p:cNvSpPr txBox="1"/>
          <p:nvPr/>
        </p:nvSpPr>
        <p:spPr>
          <a:xfrm>
            <a:off x="6197301" y="2143885"/>
            <a:ext cx="457176" cy="461665"/>
          </a:xfrm>
          <a:prstGeom prst="rect">
            <a:avLst/>
          </a:prstGeom>
          <a:noFill/>
        </p:spPr>
        <p:txBody>
          <a:bodyPr wrap="none" rtlCol="0">
            <a:spAutoFit/>
          </a:bodyPr>
          <a:lstStyle/>
          <a:p>
            <a:r>
              <a:rPr lang="en-US" altLang="ja-JP" sz="2400" b="1" dirty="0" smtClean="0">
                <a:solidFill>
                  <a:srgbClr val="FF0000"/>
                </a:solidFill>
              </a:rPr>
              <a:t>π-</a:t>
            </a:r>
            <a:endParaRPr lang="ja-JP" altLang="en-US" sz="2400" b="1" dirty="0">
              <a:solidFill>
                <a:srgbClr val="FF0000"/>
              </a:solidFill>
            </a:endParaRPr>
          </a:p>
        </p:txBody>
      </p:sp>
      <p:cxnSp>
        <p:nvCxnSpPr>
          <p:cNvPr id="28" name="直線矢印コネクタ 27"/>
          <p:cNvCxnSpPr/>
          <p:nvPr/>
        </p:nvCxnSpPr>
        <p:spPr>
          <a:xfrm>
            <a:off x="5253702" y="1489416"/>
            <a:ext cx="77071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4981026" y="1009482"/>
            <a:ext cx="492443" cy="523220"/>
          </a:xfrm>
          <a:prstGeom prst="rect">
            <a:avLst/>
          </a:prstGeom>
          <a:noFill/>
        </p:spPr>
        <p:txBody>
          <a:bodyPr wrap="none" rtlCol="0">
            <a:spAutoFit/>
          </a:bodyPr>
          <a:lstStyle/>
          <a:p>
            <a:r>
              <a:rPr lang="en-US" altLang="ja-JP" sz="2800" b="1" dirty="0" smtClean="0">
                <a:solidFill>
                  <a:srgbClr val="00B050"/>
                </a:solidFill>
              </a:rPr>
              <a:t>K-</a:t>
            </a:r>
            <a:endParaRPr kumimoji="1" lang="ja-JP" altLang="en-US" sz="2800" b="1" dirty="0">
              <a:solidFill>
                <a:srgbClr val="00B050"/>
              </a:solidFill>
            </a:endParaRPr>
          </a:p>
        </p:txBody>
      </p:sp>
      <p:cxnSp>
        <p:nvCxnSpPr>
          <p:cNvPr id="30" name="直線矢印コネクタ 29"/>
          <p:cNvCxnSpPr/>
          <p:nvPr/>
        </p:nvCxnSpPr>
        <p:spPr>
          <a:xfrm>
            <a:off x="6109560" y="1489416"/>
            <a:ext cx="1395576"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1" name="テキスト ボックス 30"/>
              <p:cNvSpPr txBox="1"/>
              <p:nvPr/>
            </p:nvSpPr>
            <p:spPr>
              <a:xfrm>
                <a:off x="7492241" y="1201547"/>
                <a:ext cx="48923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800" b="1" i="1" smtClean="0">
                          <a:solidFill>
                            <a:srgbClr val="FF00FF"/>
                          </a:solidFill>
                          <a:latin typeface="Cambria Math" panose="02040503050406030204" pitchFamily="18" charset="0"/>
                        </a:rPr>
                        <m:t>𝒑</m:t>
                      </m:r>
                    </m:oMath>
                  </m:oMathPara>
                </a14:m>
                <a:endParaRPr kumimoji="1" lang="ja-JP" altLang="en-US" sz="2800" b="1" dirty="0">
                  <a:solidFill>
                    <a:srgbClr val="FF00FF"/>
                  </a:solidFill>
                </a:endParaRPr>
              </a:p>
            </p:txBody>
          </p:sp>
        </mc:Choice>
        <mc:Fallback>
          <p:sp>
            <p:nvSpPr>
              <p:cNvPr id="31" name="テキスト ボックス 30"/>
              <p:cNvSpPr txBox="1">
                <a:spLocks noRot="1" noChangeAspect="1" noMove="1" noResize="1" noEditPoints="1" noAdjustHandles="1" noChangeArrowheads="1" noChangeShapeType="1" noTextEdit="1"/>
              </p:cNvSpPr>
              <p:nvPr/>
            </p:nvSpPr>
            <p:spPr>
              <a:xfrm>
                <a:off x="7492241" y="1201547"/>
                <a:ext cx="489236" cy="523220"/>
              </a:xfrm>
              <a:prstGeom prst="rect">
                <a:avLst/>
              </a:prstGeom>
              <a:blipFill rotWithShape="0">
                <a:blip r:embed="rId8"/>
                <a:stretch>
                  <a:fillRect/>
                </a:stretch>
              </a:blipFill>
            </p:spPr>
            <p:txBody>
              <a:bodyPr/>
              <a:lstStyle/>
              <a:p>
                <a:r>
                  <a:rPr lang="ja-JP" altLang="en-US">
                    <a:noFill/>
                  </a:rPr>
                  <a:t> </a:t>
                </a:r>
              </a:p>
            </p:txBody>
          </p:sp>
        </mc:Fallback>
      </mc:AlternateContent>
      <p:sp>
        <p:nvSpPr>
          <p:cNvPr id="32" name="テキスト ボックス 31"/>
          <p:cNvSpPr txBox="1"/>
          <p:nvPr/>
        </p:nvSpPr>
        <p:spPr>
          <a:xfrm>
            <a:off x="7826927" y="1324657"/>
            <a:ext cx="785280" cy="369332"/>
          </a:xfrm>
          <a:prstGeom prst="rect">
            <a:avLst/>
          </a:prstGeom>
          <a:noFill/>
        </p:spPr>
        <p:txBody>
          <a:bodyPr wrap="none" rtlCol="0">
            <a:spAutoFit/>
          </a:bodyPr>
          <a:lstStyle/>
          <a:p>
            <a:r>
              <a:rPr kumimoji="1" lang="en-US" altLang="ja-JP" i="1" dirty="0" smtClean="0"/>
              <a:t>detect</a:t>
            </a:r>
            <a:endParaRPr kumimoji="1" lang="ja-JP" altLang="en-US" i="1" dirty="0"/>
          </a:p>
        </p:txBody>
      </p:sp>
      <p:sp>
        <p:nvSpPr>
          <p:cNvPr id="33" name="テキスト ボックス 32"/>
          <p:cNvSpPr txBox="1"/>
          <p:nvPr/>
        </p:nvSpPr>
        <p:spPr>
          <a:xfrm>
            <a:off x="6497323" y="2232712"/>
            <a:ext cx="785280" cy="369332"/>
          </a:xfrm>
          <a:prstGeom prst="rect">
            <a:avLst/>
          </a:prstGeom>
          <a:noFill/>
        </p:spPr>
        <p:txBody>
          <a:bodyPr wrap="none" rtlCol="0">
            <a:spAutoFit/>
          </a:bodyPr>
          <a:lstStyle/>
          <a:p>
            <a:r>
              <a:rPr kumimoji="1" lang="en-US" altLang="ja-JP" i="1" dirty="0" smtClean="0"/>
              <a:t>detect</a:t>
            </a:r>
            <a:endParaRPr kumimoji="1" lang="ja-JP" altLang="en-US" i="1" dirty="0"/>
          </a:p>
        </p:txBody>
      </p:sp>
      <p:sp>
        <p:nvSpPr>
          <p:cNvPr id="34" name="テキスト ボックス 33"/>
          <p:cNvSpPr txBox="1"/>
          <p:nvPr/>
        </p:nvSpPr>
        <p:spPr>
          <a:xfrm>
            <a:off x="6640860" y="466024"/>
            <a:ext cx="785280" cy="369332"/>
          </a:xfrm>
          <a:prstGeom prst="rect">
            <a:avLst/>
          </a:prstGeom>
          <a:noFill/>
        </p:spPr>
        <p:txBody>
          <a:bodyPr wrap="none" rtlCol="0">
            <a:spAutoFit/>
          </a:bodyPr>
          <a:lstStyle/>
          <a:p>
            <a:r>
              <a:rPr kumimoji="1" lang="en-US" altLang="ja-JP" i="1" dirty="0" smtClean="0"/>
              <a:t>detect</a:t>
            </a:r>
            <a:endParaRPr kumimoji="1" lang="ja-JP" altLang="en-US" i="1" dirty="0"/>
          </a:p>
        </p:txBody>
      </p:sp>
      <p:sp>
        <p:nvSpPr>
          <p:cNvPr id="35" name="円弧 34"/>
          <p:cNvSpPr/>
          <p:nvPr/>
        </p:nvSpPr>
        <p:spPr>
          <a:xfrm rot="3979698" flipH="1" flipV="1">
            <a:off x="5955183" y="679270"/>
            <a:ext cx="1199950" cy="1106984"/>
          </a:xfrm>
          <a:prstGeom prst="arc">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mc:AlternateContent xmlns:mc="http://schemas.openxmlformats.org/markup-compatibility/2006">
        <mc:Choice xmlns:a14="http://schemas.microsoft.com/office/drawing/2010/main" Requires="a14">
          <p:sp>
            <p:nvSpPr>
              <p:cNvPr id="10" name="正方形/長方形 9"/>
              <p:cNvSpPr/>
              <p:nvPr/>
            </p:nvSpPr>
            <p:spPr>
              <a:xfrm>
                <a:off x="5964641" y="1497078"/>
                <a:ext cx="457113" cy="3850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ja-JP" b="1" i="1" smtClean="0">
                              <a:solidFill>
                                <a:schemeClr val="bg1"/>
                              </a:solidFill>
                              <a:latin typeface="Cambria Math" panose="02040503050406030204" pitchFamily="18" charset="0"/>
                            </a:rPr>
                          </m:ctrlPr>
                        </m:sSupPr>
                        <m:e>
                          <m:r>
                            <m:rPr>
                              <m:nor/>
                            </m:rPr>
                            <a:rPr lang="en-US" altLang="ja-JP" b="1" dirty="0">
                              <a:solidFill>
                                <a:schemeClr val="bg1"/>
                              </a:solidFill>
                            </a:rPr>
                            <m:t>Σ</m:t>
                          </m:r>
                        </m:e>
                        <m:sup>
                          <m:r>
                            <a:rPr lang="en-US" altLang="ja-JP" b="1" i="1" dirty="0">
                              <a:solidFill>
                                <a:schemeClr val="bg1"/>
                              </a:solidFill>
                              <a:latin typeface="Cambria Math" panose="02040503050406030204" pitchFamily="18" charset="0"/>
                            </a:rPr>
                            <m:t>𝟎</m:t>
                          </m:r>
                        </m:sup>
                      </m:sSup>
                    </m:oMath>
                  </m:oMathPara>
                </a14:m>
                <a:endParaRPr lang="ja-JP" altLang="en-US" b="1" dirty="0">
                  <a:solidFill>
                    <a:schemeClr val="bg1"/>
                  </a:solidFill>
                </a:endParaRPr>
              </a:p>
            </p:txBody>
          </p:sp>
        </mc:Choice>
        <mc:Fallback>
          <p:sp>
            <p:nvSpPr>
              <p:cNvPr id="10" name="正方形/長方形 9"/>
              <p:cNvSpPr>
                <a:spLocks noRot="1" noChangeAspect="1" noMove="1" noResize="1" noEditPoints="1" noAdjustHandles="1" noChangeArrowheads="1" noChangeShapeType="1" noTextEdit="1"/>
              </p:cNvSpPr>
              <p:nvPr/>
            </p:nvSpPr>
            <p:spPr>
              <a:xfrm>
                <a:off x="5964641" y="1497078"/>
                <a:ext cx="457113" cy="385042"/>
              </a:xfrm>
              <a:prstGeom prst="rect">
                <a:avLst/>
              </a:prstGeom>
              <a:blipFill rotWithShape="0">
                <a:blip r:embed="rId9"/>
                <a:stretch>
                  <a:fillRect/>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36" name="正方形/長方形 35"/>
              <p:cNvSpPr/>
              <p:nvPr/>
            </p:nvSpPr>
            <p:spPr>
              <a:xfrm>
                <a:off x="634183" y="1185491"/>
                <a:ext cx="3563668" cy="595932"/>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ja-JP" altLang="ja-JP" sz="3200" b="1" i="1" smtClean="0">
                              <a:latin typeface="Cambria Math" panose="02040503050406030204" pitchFamily="18" charset="0"/>
                            </a:rPr>
                          </m:ctrlPr>
                        </m:sSupPr>
                        <m:e>
                          <m:r>
                            <a:rPr lang="en-US" altLang="ja-JP" sz="3200" b="1">
                              <a:latin typeface="Cambria Math"/>
                            </a:rPr>
                            <m:t>𝛑</m:t>
                          </m:r>
                        </m:e>
                        <m:sup>
                          <m:r>
                            <a:rPr lang="en-US" altLang="ja-JP" sz="3200" b="1" i="1" smtClean="0">
                              <a:latin typeface="Cambria Math" panose="02040503050406030204" pitchFamily="18" charset="0"/>
                            </a:rPr>
                            <m:t>−</m:t>
                          </m:r>
                        </m:sup>
                      </m:sSup>
                      <m:sSup>
                        <m:sSupPr>
                          <m:ctrlPr>
                            <a:rPr lang="ja-JP" altLang="ja-JP" sz="3200" b="1" i="1">
                              <a:latin typeface="Cambria Math" panose="02040503050406030204" pitchFamily="18" charset="0"/>
                            </a:rPr>
                          </m:ctrlPr>
                        </m:sSupPr>
                        <m:e>
                          <m:r>
                            <a:rPr lang="en-US" altLang="ja-JP" sz="3200" b="1">
                              <a:latin typeface="Cambria Math"/>
                            </a:rPr>
                            <m:t>𝚺</m:t>
                          </m:r>
                        </m:e>
                        <m:sup>
                          <m:r>
                            <a:rPr lang="en-US" altLang="ja-JP" sz="3200" b="1">
                              <a:latin typeface="Cambria Math"/>
                            </a:rPr>
                            <m:t>𝟎</m:t>
                          </m:r>
                        </m:sup>
                      </m:sSup>
                      <m:r>
                        <a:rPr lang="en-US" altLang="ja-JP" sz="3200" b="1">
                          <a:latin typeface="Cambria Math"/>
                        </a:rPr>
                        <m:t> </m:t>
                      </m:r>
                      <m:r>
                        <a:rPr lang="en-US" altLang="ja-JP" sz="3200" b="1">
                          <a:latin typeface="Cambria Math" panose="02040503050406030204" pitchFamily="18" charset="0"/>
                        </a:rPr>
                        <m:t> </m:t>
                      </m:r>
                      <m:r>
                        <a:rPr lang="en-US" altLang="ja-JP" sz="3200" b="1">
                          <a:latin typeface="Cambria Math" panose="02040503050406030204" pitchFamily="18" charset="0"/>
                          <a:ea typeface="Cambria Math" panose="02040503050406030204" pitchFamily="18" charset="0"/>
                        </a:rPr>
                        <m:t>→</m:t>
                      </m:r>
                      <m:sSup>
                        <m:sSupPr>
                          <m:ctrlPr>
                            <a:rPr lang="ja-JP" altLang="ja-JP" sz="3200" b="1" i="1">
                              <a:latin typeface="Cambria Math" panose="02040503050406030204" pitchFamily="18" charset="0"/>
                            </a:rPr>
                          </m:ctrlPr>
                        </m:sSupPr>
                        <m:e>
                          <m:r>
                            <a:rPr lang="en-US" altLang="ja-JP" sz="3200" b="1">
                              <a:latin typeface="Cambria Math"/>
                            </a:rPr>
                            <m:t>𝛑</m:t>
                          </m:r>
                        </m:e>
                        <m:sup>
                          <m:r>
                            <a:rPr lang="en-US" altLang="ja-JP" sz="3200" b="1" i="1" smtClean="0">
                              <a:latin typeface="Cambria Math" panose="02040503050406030204" pitchFamily="18" charset="0"/>
                            </a:rPr>
                            <m:t>−</m:t>
                          </m:r>
                        </m:sup>
                      </m:sSup>
                      <m:r>
                        <a:rPr lang="en-US" altLang="ja-JP" sz="3200" b="1">
                          <a:latin typeface="Cambria Math" panose="02040503050406030204" pitchFamily="18" charset="0"/>
                        </a:rPr>
                        <m:t> </m:t>
                      </m:r>
                      <m:r>
                        <a:rPr lang="en-US" altLang="ja-JP" sz="3200" b="1">
                          <a:solidFill>
                            <a:srgbClr val="0070C0"/>
                          </a:solidFill>
                          <a:latin typeface="Cambria Math" panose="02040503050406030204" pitchFamily="18" charset="0"/>
                        </a:rPr>
                        <m:t>𝐩</m:t>
                      </m:r>
                      <m:sSup>
                        <m:sSupPr>
                          <m:ctrlPr>
                            <a:rPr lang="ja-JP" altLang="ja-JP" sz="3200" b="1" i="1">
                              <a:solidFill>
                                <a:srgbClr val="FF0000"/>
                              </a:solidFill>
                              <a:latin typeface="Cambria Math" panose="02040503050406030204" pitchFamily="18" charset="0"/>
                            </a:rPr>
                          </m:ctrlPr>
                        </m:sSupPr>
                        <m:e>
                          <m:r>
                            <a:rPr lang="en-US" altLang="ja-JP" sz="3200" b="1">
                              <a:solidFill>
                                <a:srgbClr val="FF0000"/>
                              </a:solidFill>
                              <a:latin typeface="Cambria Math"/>
                            </a:rPr>
                            <m:t>𝛑</m:t>
                          </m:r>
                        </m:e>
                        <m:sup>
                          <m:r>
                            <a:rPr lang="en-US" altLang="ja-JP" sz="3200" b="1">
                              <a:solidFill>
                                <a:srgbClr val="FF0000"/>
                              </a:solidFill>
                              <a:latin typeface="Cambria Math"/>
                            </a:rPr>
                            <m:t>−</m:t>
                          </m:r>
                        </m:sup>
                      </m:sSup>
                      <m:r>
                        <a:rPr lang="ja-JP" altLang="en-US" sz="3200" b="1">
                          <a:latin typeface="Cambria Math" panose="02040503050406030204" pitchFamily="18" charset="0"/>
                        </a:rPr>
                        <m:t>𝛄</m:t>
                      </m:r>
                    </m:oMath>
                  </m:oMathPara>
                </a14:m>
                <a:endParaRPr lang="en-US" altLang="ja-JP" sz="3200" b="1" dirty="0"/>
              </a:p>
            </p:txBody>
          </p:sp>
        </mc:Choice>
        <mc:Fallback>
          <p:sp>
            <p:nvSpPr>
              <p:cNvPr id="36" name="正方形/長方形 35"/>
              <p:cNvSpPr>
                <a:spLocks noRot="1" noChangeAspect="1" noMove="1" noResize="1" noEditPoints="1" noAdjustHandles="1" noChangeArrowheads="1" noChangeShapeType="1" noTextEdit="1"/>
              </p:cNvSpPr>
              <p:nvPr/>
            </p:nvSpPr>
            <p:spPr>
              <a:xfrm>
                <a:off x="634183" y="1185491"/>
                <a:ext cx="3563668" cy="595932"/>
              </a:xfrm>
              <a:prstGeom prst="rect">
                <a:avLst/>
              </a:prstGeom>
              <a:blipFill rotWithShape="0">
                <a:blip r:embed="rId10"/>
                <a:stretch>
                  <a:fillRect/>
                </a:stretch>
              </a:blipFill>
              <a:ln>
                <a:solidFill>
                  <a:schemeClr val="tx1"/>
                </a:solidFill>
              </a:ln>
            </p:spPr>
            <p:txBody>
              <a:bodyPr/>
              <a:lstStyle/>
              <a:p>
                <a:r>
                  <a:rPr lang="ja-JP" altLang="en-US">
                    <a:noFill/>
                  </a:rPr>
                  <a:t> </a:t>
                </a:r>
              </a:p>
            </p:txBody>
          </p:sp>
        </mc:Fallback>
      </mc:AlternateContent>
      <p:cxnSp>
        <p:nvCxnSpPr>
          <p:cNvPr id="37" name="直線矢印コネクタ 36"/>
          <p:cNvCxnSpPr/>
          <p:nvPr/>
        </p:nvCxnSpPr>
        <p:spPr>
          <a:xfrm flipH="1">
            <a:off x="5768321" y="1636704"/>
            <a:ext cx="163051" cy="683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正方形/長方形 37"/>
          <p:cNvSpPr/>
          <p:nvPr/>
        </p:nvSpPr>
        <p:spPr>
          <a:xfrm>
            <a:off x="5807549" y="1610651"/>
            <a:ext cx="322524" cy="369332"/>
          </a:xfrm>
          <a:prstGeom prst="rect">
            <a:avLst/>
          </a:prstGeom>
        </p:spPr>
        <p:txBody>
          <a:bodyPr wrap="none">
            <a:spAutoFit/>
          </a:bodyPr>
          <a:lstStyle/>
          <a:p>
            <a:pPr/>
            <a:r>
              <a:rPr lang="en-US" altLang="ja-JP" b="1" dirty="0" smtClean="0"/>
              <a:t>Λ</a:t>
            </a:r>
            <a:endParaRPr lang="ja-JP" altLang="en-US" b="1" dirty="0"/>
          </a:p>
        </p:txBody>
      </p:sp>
    </p:spTree>
    <p:extLst>
      <p:ext uri="{BB962C8B-B14F-4D97-AF65-F5344CB8AC3E}">
        <p14:creationId xmlns:p14="http://schemas.microsoft.com/office/powerpoint/2010/main" val="35895043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タイトル 1"/>
          <p:cNvSpPr>
            <a:spLocks noGrp="1"/>
          </p:cNvSpPr>
          <p:nvPr>
            <p:ph type="title"/>
          </p:nvPr>
        </p:nvSpPr>
        <p:spPr>
          <a:xfrm>
            <a:off x="1801888" y="268957"/>
            <a:ext cx="5354637" cy="576262"/>
          </a:xfrm>
          <a:ln>
            <a:noFill/>
          </a:ln>
        </p:spPr>
        <p:txBody>
          <a:bodyPr>
            <a:normAutofit fontScale="90000"/>
          </a:bodyPr>
          <a:lstStyle/>
          <a:p>
            <a:r>
              <a:rPr lang="en-US" altLang="ja-JP" dirty="0" smtClean="0">
                <a:latin typeface="+mn-lt"/>
              </a:rPr>
              <a:t>J-PARC E31 collaboration</a:t>
            </a:r>
            <a:endParaRPr lang="ja-JP" altLang="en-US" dirty="0" smtClean="0">
              <a:latin typeface="+mn-lt"/>
            </a:endParaRPr>
          </a:p>
        </p:txBody>
      </p:sp>
      <p:sp>
        <p:nvSpPr>
          <p:cNvPr id="3" name="スライド番号プレースホルダー 2"/>
          <p:cNvSpPr>
            <a:spLocks noGrp="1"/>
          </p:cNvSpPr>
          <p:nvPr>
            <p:ph type="sldNum" sz="quarter" idx="12"/>
          </p:nvPr>
        </p:nvSpPr>
        <p:spPr/>
        <p:txBody>
          <a:bodyPr/>
          <a:lstStyle/>
          <a:p>
            <a:fld id="{005A32BD-6642-4D4D-A78D-138FCE3FEFDC}" type="slidenum">
              <a:rPr kumimoji="1" lang="ja-JP" altLang="en-US" smtClean="0"/>
              <a:t>2</a:t>
            </a:fld>
            <a:endParaRPr kumimoji="1" lang="ja-JP" altLang="en-US"/>
          </a:p>
        </p:txBody>
      </p:sp>
      <p:pic>
        <p:nvPicPr>
          <p:cNvPr id="5" name="コンテンツ プレースホルダー 3"/>
          <p:cNvPicPr>
            <a:picLocks noChangeAspect="1"/>
          </p:cNvPicPr>
          <p:nvPr/>
        </p:nvPicPr>
        <p:blipFill>
          <a:blip r:embed="rId3">
            <a:extLst>
              <a:ext uri="{28A0092B-C50C-407E-A947-70E740481C1C}">
                <a14:useLocalDpi xmlns:a14="http://schemas.microsoft.com/office/drawing/2010/main" val="0"/>
              </a:ext>
            </a:extLst>
          </a:blip>
          <a:srcRect l="700" t="12001" r="3084" b="4082"/>
          <a:stretch>
            <a:fillRect/>
          </a:stretch>
        </p:blipFill>
        <p:spPr bwMode="auto">
          <a:xfrm>
            <a:off x="323528" y="1052736"/>
            <a:ext cx="8560743" cy="5461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50338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005A32BD-6642-4D4D-A78D-138FCE3FEFDC}" type="slidenum">
              <a:rPr kumimoji="1" lang="ja-JP" altLang="en-US" smtClean="0"/>
              <a:t>20</a:t>
            </a:fld>
            <a:endParaRPr kumimoji="1" lang="ja-JP" altLang="en-US"/>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306" y="1426998"/>
            <a:ext cx="6629400" cy="4514850"/>
          </a:xfrm>
          <a:prstGeom prst="rect">
            <a:avLst/>
          </a:prstGeom>
        </p:spPr>
      </p:pic>
      <mc:AlternateContent xmlns:mc="http://schemas.openxmlformats.org/markup-compatibility/2006" xmlns:a14="http://schemas.microsoft.com/office/drawing/2010/main">
        <mc:Choice Requires="a14">
          <p:sp>
            <p:nvSpPr>
              <p:cNvPr id="7" name="コンテンツ プレースホルダー 2"/>
              <p:cNvSpPr>
                <a:spLocks noGrp="1"/>
              </p:cNvSpPr>
              <p:nvPr>
                <p:ph idx="1"/>
              </p:nvPr>
            </p:nvSpPr>
            <p:spPr>
              <a:xfrm>
                <a:off x="628650" y="609344"/>
                <a:ext cx="7886700" cy="4351338"/>
              </a:xfrm>
            </p:spPr>
            <p:txBody>
              <a:bodyPr>
                <a:normAutofit/>
              </a:bodyPr>
              <a:lstStyle/>
              <a:p>
                <a:r>
                  <a:rPr lang="en-US" altLang="ja-JP" sz="3200" dirty="0"/>
                  <a:t>d(K-,p)</a:t>
                </a:r>
                <a14:m>
                  <m:oMath xmlns:m="http://schemas.openxmlformats.org/officeDocument/2006/math">
                    <m:r>
                      <a:rPr lang="en-US" altLang="ja-JP" sz="3200">
                        <a:latin typeface="Cambria Math" panose="02040503050406030204" pitchFamily="18" charset="0"/>
                      </a:rPr>
                      <m:t>"</m:t>
                    </m:r>
                    <m:sSup>
                      <m:sSupPr>
                        <m:ctrlPr>
                          <a:rPr lang="en-US" altLang="ja-JP" sz="3200" i="1">
                            <a:latin typeface="Cambria Math" panose="02040503050406030204" pitchFamily="18" charset="0"/>
                          </a:rPr>
                        </m:ctrlPr>
                      </m:sSupPr>
                      <m:e>
                        <m:r>
                          <m:rPr>
                            <m:nor/>
                          </m:rPr>
                          <a:rPr lang="en-US" altLang="ja-JP" sz="3200" dirty="0"/>
                          <m:t>Σ</m:t>
                        </m:r>
                      </m:e>
                      <m:sup>
                        <m:r>
                          <a:rPr lang="en-US" altLang="ja-JP" sz="3200" i="1" dirty="0">
                            <a:latin typeface="Cambria Math" panose="02040503050406030204" pitchFamily="18" charset="0"/>
                          </a:rPr>
                          <m:t>0</m:t>
                        </m:r>
                      </m:sup>
                    </m:sSup>
                    <m:sSup>
                      <m:sSupPr>
                        <m:ctrlPr>
                          <a:rPr lang="en-US" altLang="ja-JP" sz="3200" i="1">
                            <a:latin typeface="Cambria Math" panose="02040503050406030204" pitchFamily="18" charset="0"/>
                          </a:rPr>
                        </m:ctrlPr>
                      </m:sSupPr>
                      <m:e>
                        <m:r>
                          <m:rPr>
                            <m:nor/>
                          </m:rPr>
                          <a:rPr lang="en-US" altLang="ja-JP" sz="3200" dirty="0">
                            <a:ea typeface="Cambria Math" panose="02040503050406030204" pitchFamily="18" charset="0"/>
                          </a:rPr>
                          <m:t>π</m:t>
                        </m:r>
                      </m:e>
                      <m:sup>
                        <m:r>
                          <a:rPr lang="en-US" altLang="ja-JP" sz="3200" i="1" dirty="0">
                            <a:latin typeface="Cambria Math" panose="02040503050406030204" pitchFamily="18" charset="0"/>
                            <a:ea typeface="Cambria Math" panose="02040503050406030204" pitchFamily="18" charset="0"/>
                          </a:rPr>
                          <m:t>−</m:t>
                        </m:r>
                      </m:sup>
                    </m:sSup>
                    <m:r>
                      <a:rPr lang="en-US" altLang="ja-JP" sz="3200" dirty="0">
                        <a:latin typeface="Cambria Math" panose="02040503050406030204" pitchFamily="18" charset="0"/>
                        <a:ea typeface="Cambria Math" panose="02040503050406030204" pitchFamily="18" charset="0"/>
                      </a:rPr>
                      <m:t>"</m:t>
                    </m:r>
                  </m:oMath>
                </a14:m>
                <a:r>
                  <a:rPr lang="en-US" altLang="ja-JP" sz="3200" dirty="0"/>
                  <a:t> missing mass</a:t>
                </a:r>
                <a:endParaRPr lang="en-US" altLang="ja-JP" sz="3200" dirty="0" smtClean="0"/>
              </a:p>
              <a:p>
                <a:pPr lvl="1"/>
                <a:r>
                  <a:rPr kumimoji="1" lang="en-US" altLang="ja-JP" sz="2800" dirty="0" smtClean="0"/>
                  <a:t>I =1 mode</a:t>
                </a:r>
                <a:endParaRPr kumimoji="1" lang="ja-JP" altLang="en-US" sz="2800" dirty="0"/>
              </a:p>
            </p:txBody>
          </p:sp>
        </mc:Choice>
        <mc:Fallback xmlns="">
          <p:sp>
            <p:nvSpPr>
              <p:cNvPr id="7" name="コンテンツ プレースホルダー 2"/>
              <p:cNvSpPr>
                <a:spLocks noGrp="1" noRot="1" noChangeAspect="1" noMove="1" noResize="1" noEditPoints="1" noAdjustHandles="1" noChangeArrowheads="1" noChangeShapeType="1" noTextEdit="1"/>
              </p:cNvSpPr>
              <p:nvPr>
                <p:ph idx="1"/>
              </p:nvPr>
            </p:nvSpPr>
            <p:spPr>
              <a:xfrm>
                <a:off x="628650" y="609344"/>
                <a:ext cx="7886700" cy="4351338"/>
              </a:xfrm>
              <a:blipFill rotWithShape="0">
                <a:blip r:embed="rId4"/>
                <a:stretch>
                  <a:fillRect l="-1777" t="-2521"/>
                </a:stretch>
              </a:blipFill>
            </p:spPr>
            <p:txBody>
              <a:bodyPr/>
              <a:lstStyle/>
              <a:p>
                <a:r>
                  <a:rPr lang="ja-JP" altLang="en-US">
                    <a:noFill/>
                  </a:rPr>
                  <a:t> </a:t>
                </a:r>
              </a:p>
            </p:txBody>
          </p:sp>
        </mc:Fallback>
      </mc:AlternateContent>
      <p:sp>
        <p:nvSpPr>
          <p:cNvPr id="6" name="テキスト ボックス 5"/>
          <p:cNvSpPr txBox="1"/>
          <p:nvPr/>
        </p:nvSpPr>
        <p:spPr>
          <a:xfrm rot="19968916">
            <a:off x="2773595" y="3330480"/>
            <a:ext cx="3728585" cy="707886"/>
          </a:xfrm>
          <a:prstGeom prst="rect">
            <a:avLst/>
          </a:prstGeom>
          <a:noFill/>
        </p:spPr>
        <p:txBody>
          <a:bodyPr wrap="none" rtlCol="0">
            <a:spAutoFit/>
          </a:bodyPr>
          <a:lstStyle/>
          <a:p>
            <a:r>
              <a:rPr lang="en-US" altLang="ja-JP" sz="4000" b="1" dirty="0" smtClean="0">
                <a:ln>
                  <a:solidFill>
                    <a:schemeClr val="accent1">
                      <a:shade val="50000"/>
                      <a:alpha val="40000"/>
                    </a:schemeClr>
                  </a:solidFill>
                </a:ln>
                <a:noFill/>
                <a:effectLst>
                  <a:outerShdw dist="50800" dir="5400000" algn="ctr" rotWithShape="0">
                    <a:srgbClr val="000000">
                      <a:alpha val="0"/>
                    </a:srgbClr>
                  </a:outerShdw>
                </a:effectLst>
              </a:rPr>
              <a:t>Very preliminary</a:t>
            </a:r>
            <a:endParaRPr kumimoji="1" lang="ja-JP" altLang="en-US" sz="4000" b="1" dirty="0">
              <a:ln>
                <a:solidFill>
                  <a:schemeClr val="accent1">
                    <a:shade val="50000"/>
                    <a:alpha val="40000"/>
                  </a:schemeClr>
                </a:solidFill>
              </a:ln>
              <a:noFill/>
              <a:effectLst>
                <a:outerShdw dist="50800" dir="5400000" algn="ctr" rotWithShape="0">
                  <a:srgbClr val="000000">
                    <a:alpha val="0"/>
                  </a:srgbClr>
                </a:outerShdw>
              </a:effectLst>
            </a:endParaRPr>
          </a:p>
        </p:txBody>
      </p:sp>
      <p:sp>
        <p:nvSpPr>
          <p:cNvPr id="2" name="正方形/長方形 1"/>
          <p:cNvSpPr/>
          <p:nvPr/>
        </p:nvSpPr>
        <p:spPr>
          <a:xfrm>
            <a:off x="2817825" y="1469729"/>
            <a:ext cx="3310020" cy="5868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1458971" y="6051538"/>
            <a:ext cx="6357831" cy="461665"/>
          </a:xfrm>
          <a:prstGeom prst="rect">
            <a:avLst/>
          </a:prstGeom>
        </p:spPr>
        <p:txBody>
          <a:bodyPr wrap="none">
            <a:spAutoFit/>
          </a:bodyPr>
          <a:lstStyle/>
          <a:p>
            <a:r>
              <a:rPr lang="en-US" altLang="ja-JP" sz="2400" dirty="0"/>
              <a:t>Suppression </a:t>
            </a:r>
            <a:r>
              <a:rPr lang="en-US" altLang="ja-JP" sz="2400" dirty="0" smtClean="0"/>
              <a:t>of I =0 below the threshold relatively</a:t>
            </a:r>
            <a:endParaRPr lang="ja-JP" altLang="en-US" sz="2400" dirty="0"/>
          </a:p>
        </p:txBody>
      </p:sp>
    </p:spTree>
    <p:extLst>
      <p:ext uri="{BB962C8B-B14F-4D97-AF65-F5344CB8AC3E}">
        <p14:creationId xmlns:p14="http://schemas.microsoft.com/office/powerpoint/2010/main" val="40184099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2" y="858509"/>
            <a:ext cx="6629400" cy="4514850"/>
          </a:xfrm>
          <a:prstGeom prst="rect">
            <a:avLst/>
          </a:prstGeom>
        </p:spPr>
      </p:pic>
      <p:cxnSp>
        <p:nvCxnSpPr>
          <p:cNvPr id="9" name="直線コネクタ 8"/>
          <p:cNvCxnSpPr/>
          <p:nvPr/>
        </p:nvCxnSpPr>
        <p:spPr>
          <a:xfrm>
            <a:off x="3682252" y="1691127"/>
            <a:ext cx="16945" cy="3510462"/>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628650" y="0"/>
            <a:ext cx="7886700" cy="1325563"/>
          </a:xfrm>
        </p:spPr>
        <p:txBody>
          <a:bodyPr/>
          <a:lstStyle/>
          <a:p>
            <a:r>
              <a:rPr lang="en-US" altLang="ja-JP" dirty="0" smtClean="0"/>
              <a:t>Suppression of I =</a:t>
            </a:r>
            <a:r>
              <a:rPr lang="en-US" altLang="ja-JP" dirty="0" smtClean="0"/>
              <a:t>1</a:t>
            </a:r>
            <a:r>
              <a:rPr kumimoji="1" lang="en-US" altLang="ja-JP" dirty="0" smtClean="0"/>
              <a:t> </a:t>
            </a:r>
            <a:endParaRPr kumimoji="1" lang="ja-JP" altLang="en-US" dirty="0"/>
          </a:p>
        </p:txBody>
      </p:sp>
      <p:sp>
        <p:nvSpPr>
          <p:cNvPr id="4" name="スライド番号プレースホルダー 3"/>
          <p:cNvSpPr>
            <a:spLocks noGrp="1"/>
          </p:cNvSpPr>
          <p:nvPr>
            <p:ph type="sldNum" sz="quarter" idx="12"/>
          </p:nvPr>
        </p:nvSpPr>
        <p:spPr/>
        <p:txBody>
          <a:bodyPr/>
          <a:lstStyle/>
          <a:p>
            <a:fld id="{005A32BD-6642-4D4D-A78D-138FCE3FEFDC}" type="slidenum">
              <a:rPr kumimoji="1" lang="ja-JP" altLang="en-US" smtClean="0"/>
              <a:t>21</a:t>
            </a:fld>
            <a:endParaRPr kumimoji="1" lang="ja-JP" altLang="en-US"/>
          </a:p>
        </p:txBody>
      </p:sp>
      <p:sp>
        <p:nvSpPr>
          <p:cNvPr id="11" name="テキスト ボックス 10"/>
          <p:cNvSpPr txBox="1"/>
          <p:nvPr/>
        </p:nvSpPr>
        <p:spPr>
          <a:xfrm>
            <a:off x="713555" y="5522967"/>
            <a:ext cx="7886700" cy="1015663"/>
          </a:xfrm>
          <a:prstGeom prst="rect">
            <a:avLst/>
          </a:prstGeom>
          <a:noFill/>
        </p:spPr>
        <p:txBody>
          <a:bodyPr wrap="square" rtlCol="0">
            <a:spAutoFit/>
          </a:bodyPr>
          <a:lstStyle/>
          <a:p>
            <a:r>
              <a:rPr lang="en-US" altLang="ja-JP" sz="2000" dirty="0" smtClean="0"/>
              <a:t>Assuming the similarity of d(K-,n) and d(K-,p),</a:t>
            </a:r>
            <a:endParaRPr lang="en-US" altLang="ja-JP" sz="2000" dirty="0"/>
          </a:p>
          <a:p>
            <a:r>
              <a:rPr lang="en-US" altLang="ja-JP" sz="2000" dirty="0"/>
              <a:t>t</a:t>
            </a:r>
            <a:r>
              <a:rPr lang="en-US" altLang="ja-JP" sz="2000" dirty="0" smtClean="0"/>
              <a:t>he amplitude of </a:t>
            </a:r>
            <a:r>
              <a:rPr kumimoji="1" lang="en-US" altLang="ja-JP" sz="2000" dirty="0" smtClean="0">
                <a:solidFill>
                  <a:schemeClr val="tx1"/>
                </a:solidFill>
              </a:rPr>
              <a:t>I =1 in the d(K-,n) reaction is expected to be suppressed </a:t>
            </a:r>
            <a:r>
              <a:rPr kumimoji="1" lang="en-US" altLang="ja-JP" sz="2000" dirty="0" smtClean="0">
                <a:solidFill>
                  <a:schemeClr val="tx1"/>
                </a:solidFill>
                <a:sym typeface="Wingdings" panose="05000000000000000000" pitchFamily="2" charset="2"/>
              </a:rPr>
              <a:t> </a:t>
            </a:r>
            <a:r>
              <a:rPr kumimoji="1" lang="en-US" altLang="ja-JP" sz="2000" dirty="0" smtClean="0">
                <a:solidFill>
                  <a:schemeClr val="tx1"/>
                </a:solidFill>
                <a:sym typeface="Wingdings" panose="05000000000000000000" pitchFamily="2" charset="2"/>
              </a:rPr>
              <a:t>the measurement of I =0 is waited for strongly</a:t>
            </a:r>
            <a:endParaRPr kumimoji="1" lang="en-US" altLang="ja-JP" sz="2000" dirty="0" smtClean="0">
              <a:solidFill>
                <a:schemeClr val="tx1"/>
              </a:solidFill>
            </a:endParaRPr>
          </a:p>
        </p:txBody>
      </p:sp>
      <mc:AlternateContent xmlns:mc="http://schemas.openxmlformats.org/markup-compatibility/2006">
        <mc:Choice xmlns:a14="http://schemas.microsoft.com/office/drawing/2010/main" Requires="a14">
          <p:sp>
            <p:nvSpPr>
              <p:cNvPr id="10" name="正方形/長方形 9"/>
              <p:cNvSpPr/>
              <p:nvPr/>
            </p:nvSpPr>
            <p:spPr>
              <a:xfrm>
                <a:off x="1061506" y="1541519"/>
                <a:ext cx="5584477" cy="725391"/>
              </a:xfrm>
              <a:prstGeom prst="rect">
                <a:avLst/>
              </a:prstGeom>
            </p:spPr>
            <p:txBody>
              <a:bodyPr wrap="none">
                <a:spAutoFit/>
              </a:bodyPr>
              <a:lstStyle/>
              <a:p>
                <a:pPr marL="285750" indent="-285750">
                  <a:buFont typeface="Arial" panose="020B0604020202020204" pitchFamily="34" charset="0"/>
                  <a:buChar char="•"/>
                </a:pPr>
                <a:r>
                  <a:rPr lang="en-US" altLang="ja-JP" sz="2000" b="1" dirty="0" smtClean="0">
                    <a:solidFill>
                      <a:srgbClr val="28BE28"/>
                    </a:solidFill>
                  </a:rPr>
                  <a:t>The average of d(K-</a:t>
                </a:r>
                <a:r>
                  <a:rPr lang="en-US" altLang="ja-JP" sz="2000" b="1" dirty="0">
                    <a:solidFill>
                      <a:srgbClr val="28BE28"/>
                    </a:solidFill>
                  </a:rPr>
                  <a:t>,n)</a:t>
                </a:r>
                <a14:m>
                  <m:oMath xmlns:m="http://schemas.openxmlformats.org/officeDocument/2006/math">
                    <m:r>
                      <a:rPr lang="en-US" altLang="ja-JP" sz="2000" b="1">
                        <a:solidFill>
                          <a:srgbClr val="28BE28"/>
                        </a:solidFill>
                        <a:latin typeface="Cambria Math" panose="02040503050406030204" pitchFamily="18" charset="0"/>
                      </a:rPr>
                      <m:t>"</m:t>
                    </m:r>
                    <m:sSup>
                      <m:sSupPr>
                        <m:ctrlPr>
                          <a:rPr lang="en-US" altLang="ja-JP" sz="2000" b="1" i="1">
                            <a:solidFill>
                              <a:srgbClr val="28BE28"/>
                            </a:solidFill>
                            <a:latin typeface="Cambria Math" panose="02040503050406030204" pitchFamily="18" charset="0"/>
                          </a:rPr>
                        </m:ctrlPr>
                      </m:sSupPr>
                      <m:e>
                        <m:r>
                          <m:rPr>
                            <m:nor/>
                          </m:rPr>
                          <a:rPr lang="en-US" altLang="ja-JP" sz="2000" b="1" dirty="0">
                            <a:solidFill>
                              <a:srgbClr val="28BE28"/>
                            </a:solidFill>
                          </a:rPr>
                          <m:t>Σ</m:t>
                        </m:r>
                      </m:e>
                      <m:sup>
                        <m:r>
                          <a:rPr lang="en-US" altLang="ja-JP" sz="2000" b="1" i="1" dirty="0">
                            <a:solidFill>
                              <a:srgbClr val="28BE28"/>
                            </a:solidFill>
                            <a:latin typeface="Cambria Math" panose="02040503050406030204" pitchFamily="18" charset="0"/>
                          </a:rPr>
                          <m:t>−</m:t>
                        </m:r>
                      </m:sup>
                    </m:sSup>
                    <m:sSup>
                      <m:sSupPr>
                        <m:ctrlPr>
                          <a:rPr lang="en-US" altLang="ja-JP" sz="2000" b="1" i="1">
                            <a:solidFill>
                              <a:srgbClr val="28BE28"/>
                            </a:solidFill>
                            <a:latin typeface="Cambria Math" panose="02040503050406030204" pitchFamily="18" charset="0"/>
                          </a:rPr>
                        </m:ctrlPr>
                      </m:sSupPr>
                      <m:e>
                        <m:r>
                          <m:rPr>
                            <m:nor/>
                          </m:rPr>
                          <a:rPr lang="en-US" altLang="ja-JP" sz="2000" b="1" dirty="0">
                            <a:solidFill>
                              <a:srgbClr val="28BE28"/>
                            </a:solidFill>
                            <a:ea typeface="Cambria Math" panose="02040503050406030204" pitchFamily="18" charset="0"/>
                          </a:rPr>
                          <m:t>π</m:t>
                        </m:r>
                      </m:e>
                      <m:sup>
                        <m:r>
                          <a:rPr lang="en-US" altLang="ja-JP" sz="2000" b="1" i="1" dirty="0">
                            <a:solidFill>
                              <a:srgbClr val="28BE28"/>
                            </a:solidFill>
                            <a:latin typeface="Cambria Math" panose="02040503050406030204" pitchFamily="18" charset="0"/>
                            <a:ea typeface="Cambria Math" panose="02040503050406030204" pitchFamily="18" charset="0"/>
                          </a:rPr>
                          <m:t>+</m:t>
                        </m:r>
                      </m:sup>
                    </m:sSup>
                    <m:r>
                      <a:rPr lang="en-US" altLang="ja-JP" sz="2000" b="1" dirty="0">
                        <a:solidFill>
                          <a:srgbClr val="28BE28"/>
                        </a:solidFill>
                        <a:latin typeface="Cambria Math" panose="02040503050406030204" pitchFamily="18" charset="0"/>
                        <a:ea typeface="Cambria Math" panose="02040503050406030204" pitchFamily="18" charset="0"/>
                      </a:rPr>
                      <m:t>"</m:t>
                    </m:r>
                  </m:oMath>
                </a14:m>
                <a:r>
                  <a:rPr lang="en-US" altLang="ja-JP" sz="2000" b="1" dirty="0">
                    <a:solidFill>
                      <a:srgbClr val="28BE28"/>
                    </a:solidFill>
                  </a:rPr>
                  <a:t> and d(K-,n)</a:t>
                </a:r>
                <a14:m>
                  <m:oMath xmlns:m="http://schemas.openxmlformats.org/officeDocument/2006/math">
                    <m:r>
                      <a:rPr lang="en-US" altLang="ja-JP" sz="2000" b="1">
                        <a:solidFill>
                          <a:srgbClr val="28BE28"/>
                        </a:solidFill>
                        <a:latin typeface="Cambria Math" panose="02040503050406030204" pitchFamily="18" charset="0"/>
                      </a:rPr>
                      <m:t>"</m:t>
                    </m:r>
                    <m:sSup>
                      <m:sSupPr>
                        <m:ctrlPr>
                          <a:rPr lang="en-US" altLang="ja-JP" sz="2000" b="1" i="1">
                            <a:solidFill>
                              <a:srgbClr val="28BE28"/>
                            </a:solidFill>
                            <a:latin typeface="Cambria Math" panose="02040503050406030204" pitchFamily="18" charset="0"/>
                          </a:rPr>
                        </m:ctrlPr>
                      </m:sSupPr>
                      <m:e>
                        <m:r>
                          <m:rPr>
                            <m:nor/>
                          </m:rPr>
                          <a:rPr lang="en-US" altLang="ja-JP" sz="2000" b="1" dirty="0">
                            <a:solidFill>
                              <a:srgbClr val="28BE28"/>
                            </a:solidFill>
                          </a:rPr>
                          <m:t>Σ</m:t>
                        </m:r>
                      </m:e>
                      <m:sup>
                        <m:r>
                          <a:rPr lang="en-US" altLang="ja-JP" sz="2000" b="1" i="1" dirty="0">
                            <a:solidFill>
                              <a:srgbClr val="28BE28"/>
                            </a:solidFill>
                            <a:latin typeface="Cambria Math" panose="02040503050406030204" pitchFamily="18" charset="0"/>
                          </a:rPr>
                          <m:t>+</m:t>
                        </m:r>
                      </m:sup>
                    </m:sSup>
                    <m:sSup>
                      <m:sSupPr>
                        <m:ctrlPr>
                          <a:rPr lang="en-US" altLang="ja-JP" sz="2000" b="1" i="1">
                            <a:solidFill>
                              <a:srgbClr val="28BE28"/>
                            </a:solidFill>
                            <a:latin typeface="Cambria Math" panose="02040503050406030204" pitchFamily="18" charset="0"/>
                          </a:rPr>
                        </m:ctrlPr>
                      </m:sSupPr>
                      <m:e>
                        <m:r>
                          <m:rPr>
                            <m:nor/>
                          </m:rPr>
                          <a:rPr lang="en-US" altLang="ja-JP" sz="2000" b="1" dirty="0">
                            <a:solidFill>
                              <a:srgbClr val="28BE28"/>
                            </a:solidFill>
                            <a:ea typeface="Cambria Math" panose="02040503050406030204" pitchFamily="18" charset="0"/>
                          </a:rPr>
                          <m:t>π</m:t>
                        </m:r>
                      </m:e>
                      <m:sup>
                        <m:r>
                          <a:rPr lang="en-US" altLang="ja-JP" sz="2000" b="1" i="1" dirty="0">
                            <a:solidFill>
                              <a:srgbClr val="28BE28"/>
                            </a:solidFill>
                            <a:latin typeface="Cambria Math" panose="02040503050406030204" pitchFamily="18" charset="0"/>
                            <a:ea typeface="Cambria Math" panose="02040503050406030204" pitchFamily="18" charset="0"/>
                          </a:rPr>
                          <m:t>−</m:t>
                        </m:r>
                      </m:sup>
                    </m:sSup>
                    <m:r>
                      <a:rPr lang="en-US" altLang="ja-JP" sz="2000" b="1" dirty="0">
                        <a:solidFill>
                          <a:srgbClr val="28BE28"/>
                        </a:solidFill>
                        <a:latin typeface="Cambria Math" panose="02040503050406030204" pitchFamily="18" charset="0"/>
                        <a:ea typeface="Cambria Math" panose="02040503050406030204" pitchFamily="18" charset="0"/>
                      </a:rPr>
                      <m:t>"</m:t>
                    </m:r>
                  </m:oMath>
                </a14:m>
                <a:endParaRPr lang="en-US" altLang="ja-JP" sz="2000" b="1" dirty="0" smtClean="0">
                  <a:solidFill>
                    <a:srgbClr val="28BE28"/>
                  </a:solidFill>
                </a:endParaRPr>
              </a:p>
              <a:p>
                <a:pPr marL="285750" indent="-285750">
                  <a:buFont typeface="Arial" panose="020B0604020202020204" pitchFamily="34" charset="0"/>
                  <a:buChar char="•"/>
                </a:pPr>
                <a:r>
                  <a:rPr lang="en-US" altLang="ja-JP" sz="2000" b="1" dirty="0" smtClean="0"/>
                  <a:t>d(K-</a:t>
                </a:r>
                <a:r>
                  <a:rPr lang="en-US" altLang="ja-JP" sz="2000" b="1" dirty="0"/>
                  <a:t>,p)</a:t>
                </a:r>
                <a14:m>
                  <m:oMath xmlns:m="http://schemas.openxmlformats.org/officeDocument/2006/math">
                    <m:r>
                      <a:rPr lang="en-US" altLang="ja-JP" sz="2000" b="1" i="1" smtClean="0">
                        <a:latin typeface="Cambria Math" panose="02040503050406030204" pitchFamily="18" charset="0"/>
                      </a:rPr>
                      <m:t>“</m:t>
                    </m:r>
                    <m:sSup>
                      <m:sSupPr>
                        <m:ctrlPr>
                          <a:rPr lang="en-US" altLang="ja-JP" sz="2000" b="1" i="1">
                            <a:latin typeface="Cambria Math" panose="02040503050406030204" pitchFamily="18" charset="0"/>
                          </a:rPr>
                        </m:ctrlPr>
                      </m:sSupPr>
                      <m:e>
                        <m:r>
                          <m:rPr>
                            <m:nor/>
                          </m:rPr>
                          <a:rPr lang="en-US" altLang="ja-JP" sz="2000" b="1" dirty="0"/>
                          <m:t>Σ</m:t>
                        </m:r>
                      </m:e>
                      <m:sup>
                        <m:r>
                          <a:rPr lang="en-US" altLang="ja-JP" sz="2000" b="1" i="1" dirty="0">
                            <a:latin typeface="Cambria Math" panose="02040503050406030204" pitchFamily="18" charset="0"/>
                          </a:rPr>
                          <m:t>𝟎</m:t>
                        </m:r>
                      </m:sup>
                    </m:sSup>
                    <m:sSup>
                      <m:sSupPr>
                        <m:ctrlPr>
                          <a:rPr lang="en-US" altLang="ja-JP" sz="2000" b="1" i="1">
                            <a:latin typeface="Cambria Math" panose="02040503050406030204" pitchFamily="18" charset="0"/>
                          </a:rPr>
                        </m:ctrlPr>
                      </m:sSupPr>
                      <m:e>
                        <m:r>
                          <m:rPr>
                            <m:nor/>
                          </m:rPr>
                          <a:rPr lang="en-US" altLang="ja-JP" sz="2000" b="1" dirty="0">
                            <a:ea typeface="Cambria Math" panose="02040503050406030204" pitchFamily="18" charset="0"/>
                          </a:rPr>
                          <m:t>π</m:t>
                        </m:r>
                      </m:e>
                      <m:sup>
                        <m:r>
                          <a:rPr lang="en-US" altLang="ja-JP" sz="2000" b="1" i="1" dirty="0">
                            <a:latin typeface="Cambria Math" panose="02040503050406030204" pitchFamily="18" charset="0"/>
                            <a:ea typeface="Cambria Math" panose="02040503050406030204" pitchFamily="18" charset="0"/>
                          </a:rPr>
                          <m:t>−</m:t>
                        </m:r>
                      </m:sup>
                    </m:sSup>
                    <m:r>
                      <a:rPr lang="en-US" altLang="ja-JP" sz="2000" b="1" i="1" dirty="0" smtClean="0">
                        <a:latin typeface="Cambria Math" panose="02040503050406030204" pitchFamily="18" charset="0"/>
                        <a:ea typeface="Cambria Math" panose="02040503050406030204" pitchFamily="18" charset="0"/>
                      </a:rPr>
                      <m:t>”</m:t>
                    </m:r>
                  </m:oMath>
                </a14:m>
                <a:r>
                  <a:rPr lang="ja-JP" altLang="en-US" sz="2000" b="1" dirty="0" smtClean="0"/>
                  <a:t>　</a:t>
                </a:r>
                <a:r>
                  <a:rPr lang="en-US" altLang="ja-JP" sz="2000" b="1" dirty="0" smtClean="0"/>
                  <a:t>x 0.5 </a:t>
                </a:r>
                <a:endParaRPr lang="ja-JP" altLang="en-US" sz="2000" b="1" dirty="0"/>
              </a:p>
            </p:txBody>
          </p:sp>
        </mc:Choice>
        <mc:Fallback>
          <p:sp>
            <p:nvSpPr>
              <p:cNvPr id="10" name="正方形/長方形 9"/>
              <p:cNvSpPr>
                <a:spLocks noRot="1" noChangeAspect="1" noMove="1" noResize="1" noEditPoints="1" noAdjustHandles="1" noChangeArrowheads="1" noChangeShapeType="1" noTextEdit="1"/>
              </p:cNvSpPr>
              <p:nvPr/>
            </p:nvSpPr>
            <p:spPr>
              <a:xfrm>
                <a:off x="1061506" y="1541519"/>
                <a:ext cx="5584477" cy="725391"/>
              </a:xfrm>
              <a:prstGeom prst="rect">
                <a:avLst/>
              </a:prstGeom>
              <a:blipFill rotWithShape="0">
                <a:blip r:embed="rId4"/>
                <a:stretch>
                  <a:fillRect l="-983" t="-5042" b="-14286"/>
                </a:stretch>
              </a:blipFill>
            </p:spPr>
            <p:txBody>
              <a:bodyPr/>
              <a:lstStyle/>
              <a:p>
                <a:r>
                  <a:rPr lang="ja-JP" altLang="en-US">
                    <a:noFill/>
                  </a:rPr>
                  <a:t> </a:t>
                </a:r>
              </a:p>
            </p:txBody>
          </p:sp>
        </mc:Fallback>
      </mc:AlternateContent>
      <p:sp>
        <p:nvSpPr>
          <p:cNvPr id="12" name="テキスト ボックス 11"/>
          <p:cNvSpPr txBox="1"/>
          <p:nvPr/>
        </p:nvSpPr>
        <p:spPr>
          <a:xfrm rot="19968916">
            <a:off x="1817960" y="3092415"/>
            <a:ext cx="3728585" cy="707886"/>
          </a:xfrm>
          <a:prstGeom prst="rect">
            <a:avLst/>
          </a:prstGeom>
          <a:noFill/>
        </p:spPr>
        <p:txBody>
          <a:bodyPr wrap="none" rtlCol="0">
            <a:spAutoFit/>
          </a:bodyPr>
          <a:lstStyle/>
          <a:p>
            <a:r>
              <a:rPr lang="en-US" altLang="ja-JP" sz="4000" b="1" dirty="0" smtClean="0">
                <a:ln>
                  <a:solidFill>
                    <a:schemeClr val="accent1">
                      <a:shade val="50000"/>
                      <a:alpha val="40000"/>
                    </a:schemeClr>
                  </a:solidFill>
                </a:ln>
                <a:noFill/>
                <a:effectLst>
                  <a:outerShdw dist="50800" dir="5400000" algn="ctr" rotWithShape="0">
                    <a:srgbClr val="000000">
                      <a:alpha val="0"/>
                    </a:srgbClr>
                  </a:outerShdw>
                </a:effectLst>
              </a:rPr>
              <a:t>Very preliminary</a:t>
            </a:r>
            <a:endParaRPr kumimoji="1" lang="ja-JP" altLang="en-US" sz="4000" b="1" dirty="0">
              <a:ln>
                <a:solidFill>
                  <a:schemeClr val="accent1">
                    <a:shade val="50000"/>
                    <a:alpha val="40000"/>
                  </a:schemeClr>
                </a:solidFill>
              </a:ln>
              <a:noFill/>
              <a:effectLst>
                <a:outerShdw dist="50800" dir="5400000" algn="ctr" rotWithShape="0">
                  <a:srgbClr val="000000">
                    <a:alpha val="0"/>
                  </a:srgbClr>
                </a:outerShdw>
              </a:effectLst>
            </a:endParaRPr>
          </a:p>
        </p:txBody>
      </p:sp>
      <mc:AlternateContent xmlns:mc="http://schemas.openxmlformats.org/markup-compatibility/2006">
        <mc:Choice xmlns:a14="http://schemas.microsoft.com/office/drawing/2010/main" Requires="a14">
          <p:sp>
            <p:nvSpPr>
              <p:cNvPr id="13" name="正方形/長方形 12"/>
              <p:cNvSpPr/>
              <p:nvPr/>
            </p:nvSpPr>
            <p:spPr>
              <a:xfrm>
                <a:off x="6457950" y="4084351"/>
                <a:ext cx="1380250" cy="1129540"/>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b="1" smtClean="0">
                              <a:latin typeface="Cambria Math" panose="02040503050406030204" pitchFamily="18" charset="0"/>
                              <a:ea typeface="Cambria Math" panose="02040503050406030204" pitchFamily="18" charset="0"/>
                            </a:rPr>
                          </m:ctrlPr>
                        </m:fPr>
                        <m:num>
                          <m:r>
                            <a:rPr lang="en-US" altLang="ja-JP" b="1" i="0" smtClean="0">
                              <a:latin typeface="Cambria Math" panose="02040503050406030204" pitchFamily="18" charset="0"/>
                              <a:ea typeface="Cambria Math" panose="02040503050406030204" pitchFamily="18" charset="0"/>
                            </a:rPr>
                            <m:t>𝟏</m:t>
                          </m:r>
                        </m:num>
                        <m:den>
                          <m:r>
                            <a:rPr lang="en-US" altLang="ja-JP" b="1" i="0" smtClean="0">
                              <a:latin typeface="Cambria Math" panose="02040503050406030204" pitchFamily="18" charset="0"/>
                              <a:ea typeface="Cambria Math" panose="02040503050406030204" pitchFamily="18" charset="0"/>
                            </a:rPr>
                            <m:t>𝟐</m:t>
                          </m:r>
                        </m:den>
                      </m:f>
                      <m:r>
                        <a:rPr lang="en-US" altLang="ja-JP" b="1" i="0" smtClean="0">
                          <a:latin typeface="Cambria Math" panose="02040503050406030204" pitchFamily="18" charset="0"/>
                          <a:ea typeface="Cambria Math" panose="02040503050406030204" pitchFamily="18" charset="0"/>
                        </a:rPr>
                        <m:t>×</m:t>
                      </m:r>
                      <m:d>
                        <m:dPr>
                          <m:ctrlPr>
                            <a:rPr lang="en-US" altLang="ja-JP" b="1" smtClean="0">
                              <a:latin typeface="Cambria Math" panose="02040503050406030204" pitchFamily="18" charset="0"/>
                              <a:ea typeface="Cambria Math" panose="02040503050406030204" pitchFamily="18" charset="0"/>
                            </a:rPr>
                          </m:ctrlPr>
                        </m:dPr>
                        <m:e>
                          <m:sSup>
                            <m:sSupPr>
                              <m:ctrlPr>
                                <a:rPr lang="en-US" altLang="ja-JP" b="1">
                                  <a:latin typeface="Cambria Math" panose="02040503050406030204" pitchFamily="18" charset="0"/>
                                  <a:ea typeface="Cambria Math" panose="02040503050406030204" pitchFamily="18" charset="0"/>
                                </a:rPr>
                              </m:ctrlPr>
                            </m:sSupPr>
                            <m:e>
                              <m:sSup>
                                <m:sSupPr>
                                  <m:ctrlPr>
                                    <a:rPr lang="en-US" altLang="ja-JP" b="1">
                                      <a:latin typeface="Cambria Math" panose="02040503050406030204" pitchFamily="18" charset="0"/>
                                      <a:ea typeface="Cambria Math" panose="02040503050406030204" pitchFamily="18" charset="0"/>
                                    </a:rPr>
                                  </m:ctrlPr>
                                </m:sSupPr>
                                <m:e>
                                  <m:r>
                                    <a:rPr lang="ja-JP" altLang="en-US" b="1" i="0">
                                      <a:latin typeface="Cambria Math" panose="02040503050406030204" pitchFamily="18" charset="0"/>
                                      <a:ea typeface="Cambria Math" panose="02040503050406030204" pitchFamily="18" charset="0"/>
                                    </a:rPr>
                                    <m:t>𝛑</m:t>
                                  </m:r>
                                </m:e>
                                <m:sup>
                                  <m:r>
                                    <a:rPr lang="en-US" altLang="ja-JP" b="1" i="0" smtClean="0">
                                      <a:latin typeface="Cambria Math" panose="02040503050406030204" pitchFamily="18" charset="0"/>
                                      <a:ea typeface="Cambria Math" panose="02040503050406030204" pitchFamily="18" charset="0"/>
                                    </a:rPr>
                                    <m:t>−</m:t>
                                  </m:r>
                                </m:sup>
                              </m:sSup>
                              <m:r>
                                <a:rPr lang="el-GR" altLang="ja-JP" b="1" i="0">
                                  <a:latin typeface="Cambria Math" panose="02040503050406030204" pitchFamily="18" charset="0"/>
                                  <a:ea typeface="Cambria Math" panose="02040503050406030204" pitchFamily="18" charset="0"/>
                                </a:rPr>
                                <m:t>𝚺</m:t>
                              </m:r>
                            </m:e>
                            <m:sup>
                              <m:r>
                                <a:rPr lang="en-US" altLang="ja-JP" b="1" i="0" smtClean="0">
                                  <a:latin typeface="Cambria Math" panose="02040503050406030204" pitchFamily="18" charset="0"/>
                                  <a:ea typeface="Cambria Math" panose="02040503050406030204" pitchFamily="18" charset="0"/>
                                </a:rPr>
                                <m:t>𝟎</m:t>
                              </m:r>
                            </m:sup>
                          </m:sSup>
                        </m:e>
                      </m:d>
                    </m:oMath>
                  </m:oMathPara>
                </a14:m>
                <a:endParaRPr lang="en-US" altLang="ja-JP" b="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ja-JP" b="1" i="0" smtClean="0">
                          <a:latin typeface="Cambria Math" panose="02040503050406030204" pitchFamily="18" charset="0"/>
                          <a:ea typeface="Cambria Math" panose="02040503050406030204" pitchFamily="18" charset="0"/>
                        </a:rPr>
                        <m:t>~</m:t>
                      </m:r>
                      <m:f>
                        <m:fPr>
                          <m:ctrlPr>
                            <a:rPr lang="en-US" altLang="ja-JP" b="1" smtClean="0">
                              <a:latin typeface="Cambria Math" panose="02040503050406030204" pitchFamily="18" charset="0"/>
                              <a:ea typeface="Cambria Math" panose="02040503050406030204" pitchFamily="18" charset="0"/>
                            </a:rPr>
                          </m:ctrlPr>
                        </m:fPr>
                        <m:num>
                          <m:r>
                            <a:rPr lang="en-US" altLang="ja-JP" b="1" i="0" smtClean="0">
                              <a:latin typeface="Cambria Math" panose="02040503050406030204" pitchFamily="18" charset="0"/>
                              <a:ea typeface="Cambria Math" panose="02040503050406030204" pitchFamily="18" charset="0"/>
                            </a:rPr>
                            <m:t>𝟏</m:t>
                          </m:r>
                        </m:num>
                        <m:den>
                          <m:r>
                            <a:rPr lang="en-US" altLang="ja-JP" b="1" i="0" smtClean="0">
                              <a:latin typeface="Cambria Math" panose="02040503050406030204" pitchFamily="18" charset="0"/>
                              <a:ea typeface="Cambria Math" panose="02040503050406030204" pitchFamily="18" charset="0"/>
                            </a:rPr>
                            <m:t>𝟐</m:t>
                          </m:r>
                        </m:den>
                      </m:f>
                      <m:sSup>
                        <m:sSupPr>
                          <m:ctrlPr>
                            <a:rPr lang="en-US" altLang="ja-JP" b="1">
                              <a:latin typeface="Cambria Math" panose="02040503050406030204" pitchFamily="18" charset="0"/>
                              <a:ea typeface="Cambria Math" panose="02040503050406030204" pitchFamily="18" charset="0"/>
                            </a:rPr>
                          </m:ctrlPr>
                        </m:sSupPr>
                        <m:e>
                          <m:d>
                            <m:dPr>
                              <m:begChr m:val="|"/>
                              <m:endChr m:val="|"/>
                              <m:ctrlPr>
                                <a:rPr lang="en-US" altLang="ja-JP" b="1">
                                  <a:latin typeface="Cambria Math" panose="02040503050406030204" pitchFamily="18" charset="0"/>
                                  <a:ea typeface="Cambria Math" panose="02040503050406030204" pitchFamily="18" charset="0"/>
                                </a:rPr>
                              </m:ctrlPr>
                            </m:dPr>
                            <m:e>
                              <m:sSub>
                                <m:sSubPr>
                                  <m:ctrlPr>
                                    <a:rPr lang="en-US" altLang="ja-JP" b="1">
                                      <a:latin typeface="Cambria Math" panose="02040503050406030204" pitchFamily="18" charset="0"/>
                                      <a:ea typeface="Cambria Math" panose="02040503050406030204" pitchFamily="18" charset="0"/>
                                    </a:rPr>
                                  </m:ctrlPr>
                                </m:sSubPr>
                                <m:e>
                                  <m:r>
                                    <a:rPr lang="en-US" altLang="ja-JP" b="1" i="0">
                                      <a:latin typeface="Cambria Math" panose="02040503050406030204" pitchFamily="18" charset="0"/>
                                      <a:ea typeface="Cambria Math" panose="02040503050406030204" pitchFamily="18" charset="0"/>
                                    </a:rPr>
                                    <m:t>𝐟</m:t>
                                  </m:r>
                                </m:e>
                                <m:sub>
                                  <m:r>
                                    <a:rPr lang="en-US" altLang="ja-JP" b="1" i="0">
                                      <a:latin typeface="Cambria Math" panose="02040503050406030204" pitchFamily="18" charset="0"/>
                                      <a:ea typeface="Cambria Math" panose="02040503050406030204" pitchFamily="18" charset="0"/>
                                    </a:rPr>
                                    <m:t>𝐈</m:t>
                                  </m:r>
                                  <m:r>
                                    <a:rPr lang="en-US" altLang="ja-JP" b="1" i="0">
                                      <a:latin typeface="Cambria Math" panose="02040503050406030204" pitchFamily="18" charset="0"/>
                                      <a:ea typeface="Cambria Math" panose="02040503050406030204" pitchFamily="18" charset="0"/>
                                    </a:rPr>
                                    <m:t>=</m:t>
                                  </m:r>
                                  <m:r>
                                    <a:rPr lang="en-US" altLang="ja-JP" b="1" i="0">
                                      <a:latin typeface="Cambria Math" panose="02040503050406030204" pitchFamily="18" charset="0"/>
                                      <a:ea typeface="Cambria Math" panose="02040503050406030204" pitchFamily="18" charset="0"/>
                                    </a:rPr>
                                    <m:t>𝟏</m:t>
                                  </m:r>
                                </m:sub>
                              </m:sSub>
                            </m:e>
                          </m:d>
                        </m:e>
                        <m:sup>
                          <m:r>
                            <a:rPr lang="en-US" altLang="ja-JP" b="1" i="0">
                              <a:latin typeface="Cambria Math" panose="02040503050406030204" pitchFamily="18" charset="0"/>
                              <a:ea typeface="Cambria Math" panose="02040503050406030204" pitchFamily="18" charset="0"/>
                            </a:rPr>
                            <m:t>𝟐</m:t>
                          </m:r>
                        </m:sup>
                      </m:sSup>
                    </m:oMath>
                  </m:oMathPara>
                </a14:m>
                <a:endParaRPr lang="ja-JP" altLang="en-US" b="1" dirty="0"/>
              </a:p>
            </p:txBody>
          </p:sp>
        </mc:Choice>
        <mc:Fallback>
          <p:sp>
            <p:nvSpPr>
              <p:cNvPr id="13" name="正方形/長方形 12"/>
              <p:cNvSpPr>
                <a:spLocks noRot="1" noChangeAspect="1" noMove="1" noResize="1" noEditPoints="1" noAdjustHandles="1" noChangeArrowheads="1" noChangeShapeType="1" noTextEdit="1"/>
              </p:cNvSpPr>
              <p:nvPr/>
            </p:nvSpPr>
            <p:spPr>
              <a:xfrm>
                <a:off x="6457950" y="4084351"/>
                <a:ext cx="1380250" cy="1129540"/>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14" name="正方形/長方形 13"/>
              <p:cNvSpPr/>
              <p:nvPr/>
            </p:nvSpPr>
            <p:spPr>
              <a:xfrm>
                <a:off x="6438909" y="2609963"/>
                <a:ext cx="2508839" cy="113133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altLang="ja-JP" b="1" smtClean="0">
                              <a:solidFill>
                                <a:srgbClr val="00B050"/>
                              </a:solidFill>
                              <a:latin typeface="Cambria Math" panose="02040503050406030204" pitchFamily="18" charset="0"/>
                              <a:ea typeface="Cambria Math" panose="02040503050406030204" pitchFamily="18" charset="0"/>
                            </a:rPr>
                          </m:ctrlPr>
                        </m:fPr>
                        <m:num>
                          <m:r>
                            <a:rPr lang="en-US" altLang="ja-JP" b="1" i="0" smtClean="0">
                              <a:solidFill>
                                <a:srgbClr val="00B050"/>
                              </a:solidFill>
                              <a:latin typeface="Cambria Math" panose="02040503050406030204" pitchFamily="18" charset="0"/>
                              <a:ea typeface="Cambria Math" panose="02040503050406030204" pitchFamily="18" charset="0"/>
                            </a:rPr>
                            <m:t>𝟏</m:t>
                          </m:r>
                        </m:num>
                        <m:den>
                          <m:r>
                            <a:rPr lang="en-US" altLang="ja-JP" b="1" i="0" smtClean="0">
                              <a:solidFill>
                                <a:srgbClr val="00B050"/>
                              </a:solidFill>
                              <a:latin typeface="Cambria Math" panose="02040503050406030204" pitchFamily="18" charset="0"/>
                              <a:ea typeface="Cambria Math" panose="02040503050406030204" pitchFamily="18" charset="0"/>
                            </a:rPr>
                            <m:t>𝟐</m:t>
                          </m:r>
                        </m:den>
                      </m:f>
                      <m:r>
                        <a:rPr lang="en-US" altLang="ja-JP" b="1" i="0" smtClean="0">
                          <a:solidFill>
                            <a:srgbClr val="00B050"/>
                          </a:solidFill>
                          <a:latin typeface="Cambria Math" panose="02040503050406030204" pitchFamily="18" charset="0"/>
                          <a:ea typeface="Cambria Math" panose="02040503050406030204" pitchFamily="18" charset="0"/>
                        </a:rPr>
                        <m:t>×</m:t>
                      </m:r>
                      <m:d>
                        <m:dPr>
                          <m:ctrlPr>
                            <a:rPr lang="en-US" altLang="ja-JP" b="1" smtClean="0">
                              <a:solidFill>
                                <a:srgbClr val="00B050"/>
                              </a:solidFill>
                              <a:latin typeface="Cambria Math" panose="02040503050406030204" pitchFamily="18" charset="0"/>
                              <a:ea typeface="Cambria Math" panose="02040503050406030204" pitchFamily="18" charset="0"/>
                            </a:rPr>
                          </m:ctrlPr>
                        </m:dPr>
                        <m:e>
                          <m:sSup>
                            <m:sSupPr>
                              <m:ctrlPr>
                                <a:rPr lang="en-US" altLang="ja-JP" b="1" smtClean="0">
                                  <a:solidFill>
                                    <a:srgbClr val="00B050"/>
                                  </a:solidFill>
                                  <a:latin typeface="Cambria Math" panose="02040503050406030204" pitchFamily="18" charset="0"/>
                                  <a:ea typeface="Cambria Math" panose="02040503050406030204" pitchFamily="18" charset="0"/>
                                </a:rPr>
                              </m:ctrlPr>
                            </m:sSupPr>
                            <m:e>
                              <m:r>
                                <a:rPr lang="ja-JP" altLang="en-US" b="1" i="0" smtClean="0">
                                  <a:solidFill>
                                    <a:srgbClr val="00B050"/>
                                  </a:solidFill>
                                  <a:latin typeface="Cambria Math" panose="02040503050406030204" pitchFamily="18" charset="0"/>
                                  <a:ea typeface="Cambria Math" panose="02040503050406030204" pitchFamily="18" charset="0"/>
                                </a:rPr>
                                <m:t>𝛑</m:t>
                              </m:r>
                            </m:e>
                            <m:sup>
                              <m:r>
                                <a:rPr lang="en-US" altLang="ja-JP" b="1" i="0" smtClean="0">
                                  <a:solidFill>
                                    <a:srgbClr val="00B050"/>
                                  </a:solidFill>
                                  <a:latin typeface="Cambria Math" panose="02040503050406030204" pitchFamily="18" charset="0"/>
                                  <a:ea typeface="Cambria Math" panose="02040503050406030204" pitchFamily="18" charset="0"/>
                                </a:rPr>
                                <m:t>+</m:t>
                              </m:r>
                            </m:sup>
                          </m:sSup>
                          <m:sSup>
                            <m:sSupPr>
                              <m:ctrlPr>
                                <a:rPr lang="en-US" altLang="ja-JP" b="1" smtClean="0">
                                  <a:solidFill>
                                    <a:srgbClr val="00B050"/>
                                  </a:solidFill>
                                  <a:latin typeface="Cambria Math" panose="02040503050406030204" pitchFamily="18" charset="0"/>
                                  <a:ea typeface="Cambria Math" panose="02040503050406030204" pitchFamily="18" charset="0"/>
                                </a:rPr>
                              </m:ctrlPr>
                            </m:sSupPr>
                            <m:e>
                              <m:r>
                                <a:rPr lang="el-GR" altLang="ja-JP" b="1" i="0" smtClean="0">
                                  <a:solidFill>
                                    <a:srgbClr val="00B050"/>
                                  </a:solidFill>
                                  <a:latin typeface="Cambria Math" panose="02040503050406030204" pitchFamily="18" charset="0"/>
                                  <a:ea typeface="Cambria Math" panose="02040503050406030204" pitchFamily="18" charset="0"/>
                                </a:rPr>
                                <m:t>𝚺</m:t>
                              </m:r>
                            </m:e>
                            <m:sup>
                              <m:r>
                                <a:rPr lang="en-US" altLang="ja-JP" b="1" i="0" smtClean="0">
                                  <a:solidFill>
                                    <a:srgbClr val="00B050"/>
                                  </a:solidFill>
                                  <a:latin typeface="Cambria Math" panose="02040503050406030204" pitchFamily="18" charset="0"/>
                                  <a:ea typeface="Cambria Math" panose="02040503050406030204" pitchFamily="18" charset="0"/>
                                </a:rPr>
                                <m:t>−</m:t>
                              </m:r>
                            </m:sup>
                          </m:sSup>
                          <m:r>
                            <a:rPr lang="en-US" altLang="ja-JP" b="1" i="0" smtClean="0">
                              <a:solidFill>
                                <a:srgbClr val="00B050"/>
                              </a:solidFill>
                              <a:latin typeface="Cambria Math" panose="02040503050406030204" pitchFamily="18" charset="0"/>
                              <a:ea typeface="Cambria Math" panose="02040503050406030204" pitchFamily="18" charset="0"/>
                            </a:rPr>
                            <m:t>+</m:t>
                          </m:r>
                          <m:sSup>
                            <m:sSupPr>
                              <m:ctrlPr>
                                <a:rPr lang="en-US" altLang="ja-JP" b="1" smtClean="0">
                                  <a:solidFill>
                                    <a:srgbClr val="00B050"/>
                                  </a:solidFill>
                                  <a:latin typeface="Cambria Math" panose="02040503050406030204" pitchFamily="18" charset="0"/>
                                  <a:ea typeface="Cambria Math" panose="02040503050406030204" pitchFamily="18" charset="0"/>
                                </a:rPr>
                              </m:ctrlPr>
                            </m:sSupPr>
                            <m:e>
                              <m:r>
                                <a:rPr lang="ja-JP" altLang="en-US" b="1" i="0" smtClean="0">
                                  <a:solidFill>
                                    <a:srgbClr val="00B050"/>
                                  </a:solidFill>
                                  <a:latin typeface="Cambria Math" panose="02040503050406030204" pitchFamily="18" charset="0"/>
                                  <a:ea typeface="Cambria Math" panose="02040503050406030204" pitchFamily="18" charset="0"/>
                                </a:rPr>
                                <m:t>𝛑</m:t>
                              </m:r>
                            </m:e>
                            <m:sup>
                              <m:r>
                                <a:rPr lang="en-US" altLang="ja-JP" b="1" i="0" smtClean="0">
                                  <a:solidFill>
                                    <a:srgbClr val="00B050"/>
                                  </a:solidFill>
                                  <a:latin typeface="Cambria Math" panose="02040503050406030204" pitchFamily="18" charset="0"/>
                                  <a:ea typeface="Cambria Math" panose="02040503050406030204" pitchFamily="18" charset="0"/>
                                </a:rPr>
                                <m:t>−</m:t>
                              </m:r>
                            </m:sup>
                          </m:sSup>
                          <m:sSup>
                            <m:sSupPr>
                              <m:ctrlPr>
                                <a:rPr lang="en-US" altLang="ja-JP" b="1" smtClean="0">
                                  <a:solidFill>
                                    <a:srgbClr val="00B050"/>
                                  </a:solidFill>
                                  <a:latin typeface="Cambria Math" panose="02040503050406030204" pitchFamily="18" charset="0"/>
                                  <a:ea typeface="Cambria Math" panose="02040503050406030204" pitchFamily="18" charset="0"/>
                                </a:rPr>
                              </m:ctrlPr>
                            </m:sSupPr>
                            <m:e>
                              <m:r>
                                <a:rPr lang="el-GR" altLang="ja-JP" b="1" i="0" smtClean="0">
                                  <a:solidFill>
                                    <a:srgbClr val="00B050"/>
                                  </a:solidFill>
                                  <a:latin typeface="Cambria Math" panose="02040503050406030204" pitchFamily="18" charset="0"/>
                                  <a:ea typeface="Cambria Math" panose="02040503050406030204" pitchFamily="18" charset="0"/>
                                </a:rPr>
                                <m:t>𝚺</m:t>
                              </m:r>
                            </m:e>
                            <m:sup>
                              <m:r>
                                <a:rPr lang="en-US" altLang="ja-JP" b="1" i="0" smtClean="0">
                                  <a:solidFill>
                                    <a:srgbClr val="00B050"/>
                                  </a:solidFill>
                                  <a:latin typeface="Cambria Math" panose="02040503050406030204" pitchFamily="18" charset="0"/>
                                  <a:ea typeface="Cambria Math" panose="02040503050406030204" pitchFamily="18" charset="0"/>
                                </a:rPr>
                                <m:t>+</m:t>
                              </m:r>
                            </m:sup>
                          </m:sSup>
                        </m:e>
                      </m:d>
                      <m:r>
                        <a:rPr lang="en-US" altLang="ja-JP" b="1" i="0" smtClean="0">
                          <a:solidFill>
                            <a:srgbClr val="00B050"/>
                          </a:solidFill>
                          <a:latin typeface="Cambria Math" panose="02040503050406030204" pitchFamily="18" charset="0"/>
                          <a:ea typeface="Cambria Math" panose="02040503050406030204" pitchFamily="18" charset="0"/>
                        </a:rPr>
                        <m:t>      </m:t>
                      </m:r>
                    </m:oMath>
                  </m:oMathPara>
                </a14:m>
                <a:endParaRPr lang="en-US" altLang="ja-JP" b="1" dirty="0" smtClean="0">
                  <a:solidFill>
                    <a:srgbClr val="00B050"/>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ja-JP" b="1" i="0" smtClean="0">
                          <a:solidFill>
                            <a:srgbClr val="00B050"/>
                          </a:solidFill>
                          <a:latin typeface="Cambria Math" panose="02040503050406030204" pitchFamily="18" charset="0"/>
                          <a:ea typeface="Cambria Math" panose="02040503050406030204" pitchFamily="18" charset="0"/>
                        </a:rPr>
                        <m:t> ~</m:t>
                      </m:r>
                      <m:f>
                        <m:fPr>
                          <m:ctrlPr>
                            <a:rPr lang="en-US" altLang="ja-JP" b="1">
                              <a:solidFill>
                                <a:srgbClr val="00B050"/>
                              </a:solidFill>
                              <a:latin typeface="Cambria Math" panose="02040503050406030204" pitchFamily="18" charset="0"/>
                              <a:ea typeface="Cambria Math" panose="02040503050406030204" pitchFamily="18" charset="0"/>
                            </a:rPr>
                          </m:ctrlPr>
                        </m:fPr>
                        <m:num>
                          <m:r>
                            <a:rPr lang="en-US" altLang="ja-JP" b="1" i="0">
                              <a:solidFill>
                                <a:srgbClr val="00B050"/>
                              </a:solidFill>
                              <a:latin typeface="Cambria Math" panose="02040503050406030204" pitchFamily="18" charset="0"/>
                              <a:ea typeface="Cambria Math" panose="02040503050406030204" pitchFamily="18" charset="0"/>
                            </a:rPr>
                            <m:t>𝟏</m:t>
                          </m:r>
                        </m:num>
                        <m:den>
                          <m:r>
                            <a:rPr lang="en-US" altLang="ja-JP" b="1" i="0">
                              <a:solidFill>
                                <a:srgbClr val="00B050"/>
                              </a:solidFill>
                              <a:latin typeface="Cambria Math" panose="02040503050406030204" pitchFamily="18" charset="0"/>
                              <a:ea typeface="Cambria Math" panose="02040503050406030204" pitchFamily="18" charset="0"/>
                            </a:rPr>
                            <m:t>𝟑</m:t>
                          </m:r>
                        </m:den>
                      </m:f>
                      <m:sSup>
                        <m:sSupPr>
                          <m:ctrlPr>
                            <a:rPr lang="en-US" altLang="ja-JP" b="1">
                              <a:solidFill>
                                <a:srgbClr val="00B050"/>
                              </a:solidFill>
                              <a:latin typeface="Cambria Math" panose="02040503050406030204" pitchFamily="18" charset="0"/>
                              <a:ea typeface="Cambria Math" panose="02040503050406030204" pitchFamily="18" charset="0"/>
                            </a:rPr>
                          </m:ctrlPr>
                        </m:sSupPr>
                        <m:e>
                          <m:d>
                            <m:dPr>
                              <m:begChr m:val="|"/>
                              <m:endChr m:val="|"/>
                              <m:ctrlPr>
                                <a:rPr lang="en-US" altLang="ja-JP" b="1">
                                  <a:solidFill>
                                    <a:srgbClr val="00B050"/>
                                  </a:solidFill>
                                  <a:latin typeface="Cambria Math" panose="02040503050406030204" pitchFamily="18" charset="0"/>
                                  <a:ea typeface="Cambria Math" panose="02040503050406030204" pitchFamily="18" charset="0"/>
                                </a:rPr>
                              </m:ctrlPr>
                            </m:dPr>
                            <m:e>
                              <m:sSub>
                                <m:sSubPr>
                                  <m:ctrlPr>
                                    <a:rPr lang="en-US" altLang="ja-JP" b="1">
                                      <a:solidFill>
                                        <a:srgbClr val="00B050"/>
                                      </a:solidFill>
                                      <a:latin typeface="Cambria Math" panose="02040503050406030204" pitchFamily="18" charset="0"/>
                                      <a:ea typeface="Cambria Math" panose="02040503050406030204" pitchFamily="18" charset="0"/>
                                    </a:rPr>
                                  </m:ctrlPr>
                                </m:sSubPr>
                                <m:e>
                                  <m:r>
                                    <a:rPr lang="en-US" altLang="ja-JP" b="1" i="0">
                                      <a:solidFill>
                                        <a:srgbClr val="00B050"/>
                                      </a:solidFill>
                                      <a:latin typeface="Cambria Math" panose="02040503050406030204" pitchFamily="18" charset="0"/>
                                      <a:ea typeface="Cambria Math" panose="02040503050406030204" pitchFamily="18" charset="0"/>
                                    </a:rPr>
                                    <m:t>𝐟</m:t>
                                  </m:r>
                                </m:e>
                                <m:sub>
                                  <m:r>
                                    <a:rPr lang="en-US" altLang="ja-JP" b="1" i="0">
                                      <a:solidFill>
                                        <a:srgbClr val="00B050"/>
                                      </a:solidFill>
                                      <a:latin typeface="Cambria Math" panose="02040503050406030204" pitchFamily="18" charset="0"/>
                                      <a:ea typeface="Cambria Math" panose="02040503050406030204" pitchFamily="18" charset="0"/>
                                    </a:rPr>
                                    <m:t>𝐈</m:t>
                                  </m:r>
                                  <m:r>
                                    <a:rPr lang="en-US" altLang="ja-JP" b="1" i="0">
                                      <a:solidFill>
                                        <a:srgbClr val="00B050"/>
                                      </a:solidFill>
                                      <a:latin typeface="Cambria Math" panose="02040503050406030204" pitchFamily="18" charset="0"/>
                                      <a:ea typeface="Cambria Math" panose="02040503050406030204" pitchFamily="18" charset="0"/>
                                    </a:rPr>
                                    <m:t>=</m:t>
                                  </m:r>
                                  <m:r>
                                    <a:rPr lang="en-US" altLang="ja-JP" b="1" i="0">
                                      <a:solidFill>
                                        <a:srgbClr val="00B050"/>
                                      </a:solidFill>
                                      <a:latin typeface="Cambria Math" panose="02040503050406030204" pitchFamily="18" charset="0"/>
                                      <a:ea typeface="Cambria Math" panose="02040503050406030204" pitchFamily="18" charset="0"/>
                                    </a:rPr>
                                    <m:t>𝟎</m:t>
                                  </m:r>
                                </m:sub>
                              </m:sSub>
                            </m:e>
                          </m:d>
                        </m:e>
                        <m:sup>
                          <m:r>
                            <a:rPr lang="en-US" altLang="ja-JP" b="1" i="0">
                              <a:solidFill>
                                <a:srgbClr val="00B050"/>
                              </a:solidFill>
                              <a:latin typeface="Cambria Math" panose="02040503050406030204" pitchFamily="18" charset="0"/>
                              <a:ea typeface="Cambria Math" panose="02040503050406030204" pitchFamily="18" charset="0"/>
                            </a:rPr>
                            <m:t>𝟐</m:t>
                          </m:r>
                        </m:sup>
                      </m:sSup>
                      <m:r>
                        <a:rPr lang="en-US" altLang="ja-JP" b="1" i="0">
                          <a:solidFill>
                            <a:srgbClr val="00B050"/>
                          </a:solidFill>
                          <a:latin typeface="Cambria Math" panose="02040503050406030204" pitchFamily="18" charset="0"/>
                          <a:ea typeface="Cambria Math" panose="02040503050406030204" pitchFamily="18" charset="0"/>
                        </a:rPr>
                        <m:t>+</m:t>
                      </m:r>
                      <m:sSup>
                        <m:sSupPr>
                          <m:ctrlPr>
                            <a:rPr lang="en-US" altLang="ja-JP" b="1">
                              <a:solidFill>
                                <a:srgbClr val="00B050"/>
                              </a:solidFill>
                              <a:latin typeface="Cambria Math" panose="02040503050406030204" pitchFamily="18" charset="0"/>
                              <a:ea typeface="Cambria Math" panose="02040503050406030204" pitchFamily="18" charset="0"/>
                            </a:rPr>
                          </m:ctrlPr>
                        </m:sSupPr>
                        <m:e>
                          <m:f>
                            <m:fPr>
                              <m:ctrlPr>
                                <a:rPr lang="en-US" altLang="ja-JP" b="1">
                                  <a:solidFill>
                                    <a:srgbClr val="00B050"/>
                                  </a:solidFill>
                                  <a:latin typeface="Cambria Math" panose="02040503050406030204" pitchFamily="18" charset="0"/>
                                  <a:ea typeface="Cambria Math" panose="02040503050406030204" pitchFamily="18" charset="0"/>
                                </a:rPr>
                              </m:ctrlPr>
                            </m:fPr>
                            <m:num>
                              <m:r>
                                <a:rPr lang="en-US" altLang="ja-JP" b="1" i="0">
                                  <a:solidFill>
                                    <a:srgbClr val="00B050"/>
                                  </a:solidFill>
                                  <a:latin typeface="Cambria Math" panose="02040503050406030204" pitchFamily="18" charset="0"/>
                                  <a:ea typeface="Cambria Math" panose="02040503050406030204" pitchFamily="18" charset="0"/>
                                </a:rPr>
                                <m:t>𝟏</m:t>
                              </m:r>
                            </m:num>
                            <m:den>
                              <m:r>
                                <a:rPr lang="en-US" altLang="ja-JP" b="1" i="0">
                                  <a:solidFill>
                                    <a:srgbClr val="00B050"/>
                                  </a:solidFill>
                                  <a:latin typeface="Cambria Math" panose="02040503050406030204" pitchFamily="18" charset="0"/>
                                  <a:ea typeface="Cambria Math" panose="02040503050406030204" pitchFamily="18" charset="0"/>
                                </a:rPr>
                                <m:t>𝟐</m:t>
                              </m:r>
                            </m:den>
                          </m:f>
                          <m:d>
                            <m:dPr>
                              <m:begChr m:val="|"/>
                              <m:endChr m:val="|"/>
                              <m:ctrlPr>
                                <a:rPr lang="en-US" altLang="ja-JP" b="1">
                                  <a:solidFill>
                                    <a:srgbClr val="00B050"/>
                                  </a:solidFill>
                                  <a:latin typeface="Cambria Math" panose="02040503050406030204" pitchFamily="18" charset="0"/>
                                  <a:ea typeface="Cambria Math" panose="02040503050406030204" pitchFamily="18" charset="0"/>
                                </a:rPr>
                              </m:ctrlPr>
                            </m:dPr>
                            <m:e>
                              <m:sSub>
                                <m:sSubPr>
                                  <m:ctrlPr>
                                    <a:rPr lang="en-US" altLang="ja-JP" b="1">
                                      <a:solidFill>
                                        <a:srgbClr val="00B050"/>
                                      </a:solidFill>
                                      <a:latin typeface="Cambria Math" panose="02040503050406030204" pitchFamily="18" charset="0"/>
                                      <a:ea typeface="Cambria Math" panose="02040503050406030204" pitchFamily="18" charset="0"/>
                                    </a:rPr>
                                  </m:ctrlPr>
                                </m:sSubPr>
                                <m:e>
                                  <m:r>
                                    <a:rPr lang="en-US" altLang="ja-JP" b="1" i="0">
                                      <a:solidFill>
                                        <a:srgbClr val="00B050"/>
                                      </a:solidFill>
                                      <a:latin typeface="Cambria Math" panose="02040503050406030204" pitchFamily="18" charset="0"/>
                                      <a:ea typeface="Cambria Math" panose="02040503050406030204" pitchFamily="18" charset="0"/>
                                    </a:rPr>
                                    <m:t>𝐟</m:t>
                                  </m:r>
                                </m:e>
                                <m:sub>
                                  <m:r>
                                    <a:rPr lang="en-US" altLang="ja-JP" b="1" i="0">
                                      <a:solidFill>
                                        <a:srgbClr val="00B050"/>
                                      </a:solidFill>
                                      <a:latin typeface="Cambria Math" panose="02040503050406030204" pitchFamily="18" charset="0"/>
                                      <a:ea typeface="Cambria Math" panose="02040503050406030204" pitchFamily="18" charset="0"/>
                                    </a:rPr>
                                    <m:t>𝐈</m:t>
                                  </m:r>
                                  <m:r>
                                    <a:rPr lang="en-US" altLang="ja-JP" b="1" i="0">
                                      <a:solidFill>
                                        <a:srgbClr val="00B050"/>
                                      </a:solidFill>
                                      <a:latin typeface="Cambria Math" panose="02040503050406030204" pitchFamily="18" charset="0"/>
                                      <a:ea typeface="Cambria Math" panose="02040503050406030204" pitchFamily="18" charset="0"/>
                                    </a:rPr>
                                    <m:t>=</m:t>
                                  </m:r>
                                  <m:r>
                                    <a:rPr lang="en-US" altLang="ja-JP" b="1" i="0">
                                      <a:solidFill>
                                        <a:srgbClr val="00B050"/>
                                      </a:solidFill>
                                      <a:latin typeface="Cambria Math" panose="02040503050406030204" pitchFamily="18" charset="0"/>
                                      <a:ea typeface="Cambria Math" panose="02040503050406030204" pitchFamily="18" charset="0"/>
                                    </a:rPr>
                                    <m:t>𝟏</m:t>
                                  </m:r>
                                </m:sub>
                              </m:sSub>
                            </m:e>
                          </m:d>
                        </m:e>
                        <m:sup>
                          <m:r>
                            <a:rPr lang="en-US" altLang="ja-JP" b="1" i="0">
                              <a:solidFill>
                                <a:srgbClr val="00B050"/>
                              </a:solidFill>
                              <a:latin typeface="Cambria Math" panose="02040503050406030204" pitchFamily="18" charset="0"/>
                              <a:ea typeface="Cambria Math" panose="02040503050406030204" pitchFamily="18" charset="0"/>
                            </a:rPr>
                            <m:t>𝟐</m:t>
                          </m:r>
                        </m:sup>
                      </m:sSup>
                    </m:oMath>
                  </m:oMathPara>
                </a14:m>
                <a:endParaRPr lang="ja-JP" altLang="en-US" b="1" dirty="0">
                  <a:solidFill>
                    <a:srgbClr val="00B050"/>
                  </a:solidFill>
                </a:endParaRPr>
              </a:p>
            </p:txBody>
          </p:sp>
        </mc:Choice>
        <mc:Fallback>
          <p:sp>
            <p:nvSpPr>
              <p:cNvPr id="14" name="正方形/長方形 13"/>
              <p:cNvSpPr>
                <a:spLocks noRot="1" noChangeAspect="1" noMove="1" noResize="1" noEditPoints="1" noAdjustHandles="1" noChangeArrowheads="1" noChangeShapeType="1" noTextEdit="1"/>
              </p:cNvSpPr>
              <p:nvPr/>
            </p:nvSpPr>
            <p:spPr>
              <a:xfrm>
                <a:off x="6438909" y="2609963"/>
                <a:ext cx="2508839" cy="1131335"/>
              </a:xfrm>
              <a:prstGeom prst="rect">
                <a:avLst/>
              </a:prstGeom>
              <a:blipFill rotWithShape="0">
                <a:blip r:embed="rId6"/>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951568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p:cNvSpPr>
                <a:spLocks noGrp="1"/>
              </p:cNvSpPr>
              <p:nvPr>
                <p:ph type="title"/>
              </p:nvPr>
            </p:nvSpPr>
            <p:spPr>
              <a:xfrm>
                <a:off x="628650" y="0"/>
                <a:ext cx="7886700" cy="1325563"/>
              </a:xfrm>
            </p:spPr>
            <p:txBody>
              <a:bodyPr>
                <a:normAutofit/>
              </a:bodyPr>
              <a:lstStyle/>
              <a:p>
                <a:pPr lvl="1" algn="l" rtl="0">
                  <a:lnSpc>
                    <a:spcPct val="90000"/>
                  </a:lnSpc>
                  <a:spcBef>
                    <a:spcPct val="0"/>
                  </a:spcBef>
                </a:pPr>
                <a:r>
                  <a:rPr lang="en-US" altLang="ja-JP" sz="4400" dirty="0" smtClean="0">
                    <a:latin typeface="+mn-lt"/>
                  </a:rPr>
                  <a:t>d(K-,n)</a:t>
                </a:r>
                <a14:m>
                  <m:oMath xmlns:m="http://schemas.openxmlformats.org/officeDocument/2006/math">
                    <m:r>
                      <a:rPr lang="en-US" altLang="ja-JP" sz="4400" b="0" i="0" smtClean="0">
                        <a:latin typeface="Cambria Math" panose="02040503050406030204" pitchFamily="18" charset="0"/>
                      </a:rPr>
                      <m:t>"</m:t>
                    </m:r>
                    <m:sSup>
                      <m:sSupPr>
                        <m:ctrlPr>
                          <a:rPr lang="en-US" altLang="ja-JP" sz="4400" i="1">
                            <a:latin typeface="Cambria Math" panose="02040503050406030204" pitchFamily="18" charset="0"/>
                          </a:rPr>
                        </m:ctrlPr>
                      </m:sSupPr>
                      <m:e>
                        <m:r>
                          <m:rPr>
                            <m:nor/>
                          </m:rPr>
                          <a:rPr lang="en-US" altLang="ja-JP" sz="4400" dirty="0">
                            <a:latin typeface="+mn-lt"/>
                          </a:rPr>
                          <m:t>Σ</m:t>
                        </m:r>
                      </m:e>
                      <m:sup>
                        <m:r>
                          <a:rPr lang="en-US" altLang="ja-JP" sz="4400" b="0" i="1" dirty="0" smtClean="0">
                            <a:latin typeface="Cambria Math" panose="02040503050406030204" pitchFamily="18" charset="0"/>
                          </a:rPr>
                          <m:t>0</m:t>
                        </m:r>
                      </m:sup>
                    </m:sSup>
                    <m:sSup>
                      <m:sSupPr>
                        <m:ctrlPr>
                          <a:rPr lang="en-US" altLang="ja-JP" sz="4400" i="1">
                            <a:latin typeface="Cambria Math" panose="02040503050406030204" pitchFamily="18" charset="0"/>
                          </a:rPr>
                        </m:ctrlPr>
                      </m:sSupPr>
                      <m:e>
                        <m:r>
                          <m:rPr>
                            <m:nor/>
                          </m:rPr>
                          <a:rPr lang="en-US" altLang="ja-JP" sz="4400" dirty="0">
                            <a:latin typeface="+mn-lt"/>
                            <a:ea typeface="Cambria Math" panose="02040503050406030204" pitchFamily="18" charset="0"/>
                          </a:rPr>
                          <m:t>π</m:t>
                        </m:r>
                      </m:e>
                      <m:sup>
                        <m:r>
                          <a:rPr lang="en-US" altLang="ja-JP" sz="4400" b="0" i="1" dirty="0" smtClean="0">
                            <a:latin typeface="Cambria Math" panose="02040503050406030204" pitchFamily="18" charset="0"/>
                            <a:ea typeface="Cambria Math" panose="02040503050406030204" pitchFamily="18" charset="0"/>
                          </a:rPr>
                          <m:t>0</m:t>
                        </m:r>
                      </m:sup>
                    </m:sSup>
                    <m:r>
                      <a:rPr lang="en-US" altLang="ja-JP" sz="4400" b="0" i="0" dirty="0" smtClean="0">
                        <a:latin typeface="Cambria Math" panose="02040503050406030204" pitchFamily="18" charset="0"/>
                        <a:ea typeface="Cambria Math" panose="02040503050406030204" pitchFamily="18" charset="0"/>
                      </a:rPr>
                      <m:t>"</m:t>
                    </m:r>
                  </m:oMath>
                </a14:m>
                <a:r>
                  <a:rPr kumimoji="1" lang="en-US" altLang="ja-JP" sz="4400" dirty="0" smtClean="0">
                    <a:latin typeface="+mn-lt"/>
                  </a:rPr>
                  <a:t> analysis status</a:t>
                </a:r>
                <a:endParaRPr kumimoji="1" lang="ja-JP" altLang="en-US" sz="4400" dirty="0">
                  <a:latin typeface="+mn-lt"/>
                </a:endParaRPr>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xfrm>
                <a:off x="628650" y="0"/>
                <a:ext cx="7886700" cy="1325563"/>
              </a:xfrm>
              <a:blipFill rotWithShape="0">
                <a:blip r:embed="rId3"/>
                <a:stretch>
                  <a:fillRect l="-3091"/>
                </a:stretch>
              </a:blipFill>
            </p:spPr>
            <p:txBody>
              <a:bodyPr/>
              <a:lstStyle/>
              <a:p>
                <a:r>
                  <a:rPr lang="ja-JP" altLang="en-US">
                    <a:noFill/>
                  </a:rPr>
                  <a:t> </a:t>
                </a:r>
              </a:p>
            </p:txBody>
          </p:sp>
        </mc:Fallback>
      </mc:AlternateContent>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4531" y="2166076"/>
            <a:ext cx="3307784" cy="3051573"/>
          </a:xfrm>
          <a:prstGeom prst="rect">
            <a:avLst/>
          </a:prstGeom>
        </p:spPr>
      </p:pic>
      <mc:AlternateContent xmlns:mc="http://schemas.openxmlformats.org/markup-compatibility/2006" xmlns:a14="http://schemas.microsoft.com/office/drawing/2010/main">
        <mc:Choice Requires="a14">
          <p:sp>
            <p:nvSpPr>
              <p:cNvPr id="9" name="正方形/長方形 8"/>
              <p:cNvSpPr/>
              <p:nvPr/>
            </p:nvSpPr>
            <p:spPr>
              <a:xfrm>
                <a:off x="5192920" y="3296408"/>
                <a:ext cx="575799"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i="1" smtClean="0">
                          <a:solidFill>
                            <a:schemeClr val="accent1"/>
                          </a:solidFill>
                          <a:effectLst>
                            <a:outerShdw blurRad="38100" dist="38100" dir="2700000" algn="tl">
                              <a:srgbClr val="000000">
                                <a:alpha val="43137"/>
                              </a:srgbClr>
                            </a:outerShdw>
                          </a:effectLst>
                          <a:latin typeface="Cambria Math" panose="02040503050406030204" pitchFamily="18" charset="0"/>
                          <a:sym typeface="Wingdings" panose="05000000000000000000" pitchFamily="2" charset="2"/>
                        </a:rPr>
                        <m:t>𝒑</m:t>
                      </m:r>
                    </m:oMath>
                  </m:oMathPara>
                </a14:m>
                <a:endParaRPr lang="ja-JP" altLang="en-US" sz="3600" b="1" dirty="0">
                  <a:solidFill>
                    <a:schemeClr val="accent1"/>
                  </a:solidFill>
                  <a:effectLst>
                    <a:outerShdw blurRad="38100" dist="38100" dir="2700000" algn="tl">
                      <a:srgbClr val="000000">
                        <a:alpha val="43137"/>
                      </a:srgbClr>
                    </a:outerShdw>
                  </a:effectLst>
                </a:endParaRPr>
              </a:p>
            </p:txBody>
          </p:sp>
        </mc:Choice>
        <mc:Fallback xmlns="">
          <p:sp>
            <p:nvSpPr>
              <p:cNvPr id="9" name="正方形/長方形 8"/>
              <p:cNvSpPr>
                <a:spLocks noRot="1" noChangeAspect="1" noMove="1" noResize="1" noEditPoints="1" noAdjustHandles="1" noChangeArrowheads="1" noChangeShapeType="1" noTextEdit="1"/>
              </p:cNvSpPr>
              <p:nvPr/>
            </p:nvSpPr>
            <p:spPr>
              <a:xfrm>
                <a:off x="5192920" y="3296408"/>
                <a:ext cx="575799" cy="646331"/>
              </a:xfrm>
              <a:prstGeom prst="rect">
                <a:avLst/>
              </a:prstGeom>
              <a:blipFill rotWithShape="0">
                <a:blip r:embed="rId5"/>
                <a:stretch>
                  <a:fillRect/>
                </a:stretch>
              </a:blipFill>
            </p:spPr>
            <p:txBody>
              <a:bodyPr/>
              <a:lstStyle/>
              <a:p>
                <a:r>
                  <a:rPr lang="ja-JP" altLang="en-US">
                    <a:noFill/>
                  </a:rPr>
                  <a:t> </a:t>
                </a:r>
              </a:p>
            </p:txBody>
          </p:sp>
        </mc:Fallback>
      </mc:AlternateContent>
      <p:sp>
        <p:nvSpPr>
          <p:cNvPr id="11" name="円弧 10"/>
          <p:cNvSpPr/>
          <p:nvPr/>
        </p:nvSpPr>
        <p:spPr>
          <a:xfrm rot="16478223" flipH="1">
            <a:off x="7636790" y="3015047"/>
            <a:ext cx="1675713" cy="1837542"/>
          </a:xfrm>
          <a:prstGeom prst="arc">
            <a:avLst/>
          </a:prstGeom>
          <a:ln w="5715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2" name="正方形/長方形 11"/>
              <p:cNvSpPr/>
              <p:nvPr/>
            </p:nvSpPr>
            <p:spPr>
              <a:xfrm>
                <a:off x="7723437" y="4027251"/>
                <a:ext cx="71891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ja-JP" sz="2800" b="1" i="1" smtClean="0">
                              <a:solidFill>
                                <a:srgbClr val="FF0000"/>
                              </a:solidFill>
                              <a:effectLst>
                                <a:outerShdw blurRad="38100" dist="38100" dir="2700000" algn="tl">
                                  <a:srgbClr val="000000">
                                    <a:alpha val="43137"/>
                                  </a:srgbClr>
                                </a:outerShdw>
                              </a:effectLst>
                              <a:latin typeface="Cambria Math" panose="02040503050406030204" pitchFamily="18" charset="0"/>
                              <a:sym typeface="Wingdings" panose="05000000000000000000" pitchFamily="2" charset="2"/>
                            </a:rPr>
                          </m:ctrlPr>
                        </m:sSupPr>
                        <m:e>
                          <m:r>
                            <a:rPr lang="ja-JP" altLang="en-US" sz="2800" b="1" i="1">
                              <a:solidFill>
                                <a:srgbClr val="FF0000"/>
                              </a:solidFill>
                              <a:effectLst>
                                <a:outerShdw blurRad="38100" dist="38100" dir="2700000" algn="tl">
                                  <a:srgbClr val="000000">
                                    <a:alpha val="43137"/>
                                  </a:srgbClr>
                                </a:outerShdw>
                              </a:effectLst>
                              <a:latin typeface="Cambria Math" panose="02040503050406030204" pitchFamily="18" charset="0"/>
                              <a:sym typeface="Wingdings" panose="05000000000000000000" pitchFamily="2" charset="2"/>
                            </a:rPr>
                            <m:t>𝝅</m:t>
                          </m:r>
                        </m:e>
                        <m:sup>
                          <m:r>
                            <a:rPr lang="en-US" altLang="ja-JP" sz="2800" b="1" i="1">
                              <a:solidFill>
                                <a:srgbClr val="FF0000"/>
                              </a:solidFill>
                              <a:effectLst>
                                <a:outerShdw blurRad="38100" dist="38100" dir="2700000" algn="tl">
                                  <a:srgbClr val="000000">
                                    <a:alpha val="43137"/>
                                  </a:srgbClr>
                                </a:outerShdw>
                              </a:effectLst>
                              <a:latin typeface="Cambria Math" panose="02040503050406030204" pitchFamily="18" charset="0"/>
                              <a:sym typeface="Wingdings" panose="05000000000000000000" pitchFamily="2" charset="2"/>
                            </a:rPr>
                            <m:t>−</m:t>
                          </m:r>
                        </m:sup>
                      </m:sSup>
                    </m:oMath>
                  </m:oMathPara>
                </a14:m>
                <a:endParaRPr lang="ja-JP" altLang="en-US" sz="2800" b="1" dirty="0">
                  <a:solidFill>
                    <a:srgbClr val="FF0000"/>
                  </a:solidFill>
                  <a:effectLst>
                    <a:outerShdw blurRad="38100" dist="38100" dir="2700000" algn="tl">
                      <a:srgbClr val="000000">
                        <a:alpha val="43137"/>
                      </a:srgbClr>
                    </a:outerShdw>
                  </a:effectLst>
                </a:endParaRPr>
              </a:p>
            </p:txBody>
          </p:sp>
        </mc:Choice>
        <mc:Fallback xmlns="">
          <p:sp>
            <p:nvSpPr>
              <p:cNvPr id="12" name="正方形/長方形 11"/>
              <p:cNvSpPr>
                <a:spLocks noRot="1" noChangeAspect="1" noMove="1" noResize="1" noEditPoints="1" noAdjustHandles="1" noChangeArrowheads="1" noChangeShapeType="1" noTextEdit="1"/>
              </p:cNvSpPr>
              <p:nvPr/>
            </p:nvSpPr>
            <p:spPr>
              <a:xfrm>
                <a:off x="7723437" y="4027251"/>
                <a:ext cx="718915" cy="523220"/>
              </a:xfrm>
              <a:prstGeom prst="rect">
                <a:avLst/>
              </a:prstGeom>
              <a:blipFill rotWithShape="0">
                <a:blip r:embed="rId6"/>
                <a:stretch>
                  <a:fillRect/>
                </a:stretch>
              </a:blipFill>
            </p:spPr>
            <p:txBody>
              <a:bodyPr/>
              <a:lstStyle/>
              <a:p>
                <a:r>
                  <a:rPr lang="ja-JP" altLang="en-US">
                    <a:noFill/>
                  </a:rPr>
                  <a:t> </a:t>
                </a:r>
              </a:p>
            </p:txBody>
          </p:sp>
        </mc:Fallback>
      </mc:AlternateContent>
      <p:sp>
        <p:nvSpPr>
          <p:cNvPr id="13" name="正方形/長方形 12"/>
          <p:cNvSpPr/>
          <p:nvPr/>
        </p:nvSpPr>
        <p:spPr>
          <a:xfrm>
            <a:off x="7327250" y="3221423"/>
            <a:ext cx="521297" cy="584775"/>
          </a:xfrm>
          <a:prstGeom prst="rect">
            <a:avLst/>
          </a:prstGeom>
        </p:spPr>
        <p:txBody>
          <a:bodyPr wrap="none">
            <a:spAutoFit/>
          </a:bodyPr>
          <a:lstStyle/>
          <a:p>
            <a:r>
              <a:rPr lang="en-US" altLang="ja-JP" sz="3200" b="1" i="1" dirty="0">
                <a:effectLst>
                  <a:outerShdw blurRad="38100" dist="38100" dir="2700000" algn="tl">
                    <a:srgbClr val="000000">
                      <a:alpha val="43137"/>
                    </a:srgbClr>
                  </a:outerShdw>
                </a:effectLst>
              </a:rPr>
              <a:t>Λ</a:t>
            </a:r>
            <a:r>
              <a:rPr lang="ja-JP" altLang="en-US" sz="3200" b="1" i="1" dirty="0">
                <a:effectLst>
                  <a:outerShdw blurRad="38100" dist="38100" dir="2700000" algn="tl">
                    <a:srgbClr val="000000">
                      <a:alpha val="43137"/>
                    </a:srgbClr>
                  </a:outerShdw>
                </a:effectLst>
              </a:rPr>
              <a:t> </a:t>
            </a:r>
          </a:p>
        </p:txBody>
      </p:sp>
      <mc:AlternateContent xmlns:mc="http://schemas.openxmlformats.org/markup-compatibility/2006" xmlns:a14="http://schemas.microsoft.com/office/drawing/2010/main">
        <mc:Choice Requires="a14">
          <p:sp>
            <p:nvSpPr>
              <p:cNvPr id="14" name="テキスト ボックス 13"/>
              <p:cNvSpPr txBox="1"/>
              <p:nvPr/>
            </p:nvSpPr>
            <p:spPr>
              <a:xfrm>
                <a:off x="428451" y="5641000"/>
                <a:ext cx="7506772" cy="1217000"/>
              </a:xfrm>
              <a:prstGeom prst="rect">
                <a:avLst/>
              </a:prstGeom>
              <a:noFill/>
              <a:ln>
                <a:noFill/>
              </a:ln>
            </p:spPr>
            <p:txBody>
              <a:bodyPr wrap="square" rtlCol="0">
                <a:spAutoFit/>
              </a:bodyPr>
              <a:lstStyle/>
              <a:p>
                <a:pPr marL="342900" indent="-342900">
                  <a:buFont typeface="Arial" panose="020B0604020202020204" pitchFamily="34" charset="0"/>
                  <a:buChar char="•"/>
                </a:pPr>
                <a:r>
                  <a:rPr lang="en-US" altLang="ja-JP" sz="2400" b="1" dirty="0" smtClean="0">
                    <a:effectLst/>
                  </a:rPr>
                  <a:t>Reconstruction of Λ from p </a:t>
                </a:r>
                <a14:m>
                  <m:oMath xmlns:m="http://schemas.openxmlformats.org/officeDocument/2006/math">
                    <m:sSup>
                      <m:sSupPr>
                        <m:ctrlPr>
                          <a:rPr lang="en-US" altLang="ja-JP" sz="2400" b="1" i="1">
                            <a:effectLst/>
                            <a:latin typeface="Cambria Math" panose="02040503050406030204" pitchFamily="18" charset="0"/>
                            <a:sym typeface="Wingdings" panose="05000000000000000000" pitchFamily="2" charset="2"/>
                          </a:rPr>
                        </m:ctrlPr>
                      </m:sSupPr>
                      <m:e>
                        <m:r>
                          <a:rPr lang="ja-JP" altLang="en-US" sz="2400" b="1" i="0">
                            <a:effectLst/>
                            <a:latin typeface="Cambria Math" panose="02040503050406030204" pitchFamily="18" charset="0"/>
                            <a:sym typeface="Wingdings" panose="05000000000000000000" pitchFamily="2" charset="2"/>
                          </a:rPr>
                          <m:t>𝛑</m:t>
                        </m:r>
                      </m:e>
                      <m:sup>
                        <m:r>
                          <a:rPr lang="en-US" altLang="ja-JP" sz="2400" b="1" i="0">
                            <a:effectLst/>
                            <a:latin typeface="Cambria Math" panose="02040503050406030204" pitchFamily="18" charset="0"/>
                            <a:sym typeface="Wingdings" panose="05000000000000000000" pitchFamily="2" charset="2"/>
                          </a:rPr>
                          <m:t>−</m:t>
                        </m:r>
                      </m:sup>
                    </m:sSup>
                  </m:oMath>
                </a14:m>
                <a:r>
                  <a:rPr lang="en-US" altLang="ja-JP" sz="2400" b="1" dirty="0" smtClean="0"/>
                  <a:t> </a:t>
                </a:r>
              </a:p>
              <a:p>
                <a:pPr marL="342900" indent="-342900">
                  <a:buFont typeface="Arial" panose="020B0604020202020204" pitchFamily="34" charset="0"/>
                  <a:buChar char="•"/>
                </a:pPr>
                <a:r>
                  <a:rPr lang="en-US" altLang="ja-JP" sz="2400" b="1" dirty="0" smtClean="0"/>
                  <a:t>Separation of </a:t>
                </a:r>
                <a:r>
                  <a:rPr lang="en-US" altLang="ja-JP" sz="2400" b="1" dirty="0"/>
                  <a:t>Λ </a:t>
                </a:r>
                <a14:m>
                  <m:oMath xmlns:m="http://schemas.openxmlformats.org/officeDocument/2006/math">
                    <m:sSup>
                      <m:sSupPr>
                        <m:ctrlPr>
                          <a:rPr lang="en-US" altLang="ja-JP" sz="2400" b="1" i="1">
                            <a:latin typeface="Cambria Math" panose="02040503050406030204" pitchFamily="18" charset="0"/>
                            <a:sym typeface="Wingdings" panose="05000000000000000000" pitchFamily="2" charset="2"/>
                          </a:rPr>
                        </m:ctrlPr>
                      </m:sSupPr>
                      <m:e>
                        <m:r>
                          <a:rPr lang="ja-JP" altLang="en-US" sz="2400" b="1" i="0">
                            <a:latin typeface="Cambria Math" panose="02040503050406030204" pitchFamily="18" charset="0"/>
                            <a:sym typeface="Wingdings" panose="05000000000000000000" pitchFamily="2" charset="2"/>
                          </a:rPr>
                          <m:t>𝛑</m:t>
                        </m:r>
                      </m:e>
                      <m:sup>
                        <m:r>
                          <a:rPr lang="en-US" altLang="ja-JP" sz="2400" b="1" i="0">
                            <a:latin typeface="Cambria Math" panose="02040503050406030204" pitchFamily="18" charset="0"/>
                            <a:sym typeface="Wingdings" panose="05000000000000000000" pitchFamily="2" charset="2"/>
                          </a:rPr>
                          <m:t>𝟎</m:t>
                        </m:r>
                      </m:sup>
                    </m:sSup>
                  </m:oMath>
                </a14:m>
                <a:r>
                  <a:rPr lang="en-US" altLang="ja-JP" sz="2400" b="1" dirty="0"/>
                  <a:t>γ</a:t>
                </a:r>
                <a:r>
                  <a:rPr lang="en-US" altLang="ja-JP" sz="2400" b="1" dirty="0" smtClean="0"/>
                  <a:t> by</a:t>
                </a:r>
                <a14:m>
                  <m:oMath xmlns:m="http://schemas.openxmlformats.org/officeDocument/2006/math">
                    <m:r>
                      <a:rPr lang="en-US" altLang="ja-JP" sz="2400" b="1" i="0" smtClean="0">
                        <a:latin typeface="Cambria Math" panose="02040503050406030204" pitchFamily="18" charset="0"/>
                      </a:rPr>
                      <m:t> </m:t>
                    </m:r>
                    <m:r>
                      <a:rPr lang="en-US" altLang="ja-JP" sz="2400" b="1" i="0">
                        <a:latin typeface="Cambria Math" panose="02040503050406030204" pitchFamily="18" charset="0"/>
                      </a:rPr>
                      <m:t>𝐝</m:t>
                    </m:r>
                    <m:d>
                      <m:dPr>
                        <m:ctrlPr>
                          <a:rPr lang="en-US" altLang="ja-JP" sz="2400" b="1" i="1">
                            <a:latin typeface="Cambria Math" panose="02040503050406030204" pitchFamily="18" charset="0"/>
                          </a:rPr>
                        </m:ctrlPr>
                      </m:dPr>
                      <m:e>
                        <m:sSup>
                          <m:sSupPr>
                            <m:ctrlPr>
                              <a:rPr lang="ja-JP" altLang="en-US" sz="2400" b="1" i="1" dirty="0">
                                <a:latin typeface="Cambria Math" panose="02040503050406030204" pitchFamily="18" charset="0"/>
                              </a:rPr>
                            </m:ctrlPr>
                          </m:sSupPr>
                          <m:e>
                            <m:r>
                              <a:rPr lang="en-US" altLang="ja-JP" sz="2400" b="1" i="0" dirty="0">
                                <a:latin typeface="Cambria Math" panose="02040503050406030204" pitchFamily="18" charset="0"/>
                              </a:rPr>
                              <m:t>𝐊</m:t>
                            </m:r>
                          </m:e>
                          <m:sup>
                            <m:r>
                              <a:rPr lang="en-US" altLang="ja-JP" sz="2400" b="1" i="0" dirty="0">
                                <a:latin typeface="Cambria Math" panose="02040503050406030204" pitchFamily="18" charset="0"/>
                              </a:rPr>
                              <m:t>−</m:t>
                            </m:r>
                          </m:sup>
                        </m:sSup>
                        <m:r>
                          <a:rPr lang="en-US" altLang="ja-JP" sz="2400" b="1" i="0" dirty="0">
                            <a:latin typeface="Cambria Math" panose="02040503050406030204" pitchFamily="18" charset="0"/>
                          </a:rPr>
                          <m:t>,</m:t>
                        </m:r>
                        <m:r>
                          <m:rPr>
                            <m:nor/>
                          </m:rPr>
                          <a:rPr lang="en-US" altLang="ja-JP" sz="2400" b="1" dirty="0">
                            <a:latin typeface="Cambria Math" panose="02040503050406030204" pitchFamily="18" charset="0"/>
                          </a:rPr>
                          <m:t>n</m:t>
                        </m:r>
                        <m:r>
                          <m:rPr>
                            <m:nor/>
                          </m:rPr>
                          <a:rPr lang="en-US" altLang="ja-JP" sz="2400" b="1" dirty="0">
                            <a:latin typeface="Cambria Math" panose="02040503050406030204" pitchFamily="18" charset="0"/>
                          </a:rPr>
                          <m:t> </m:t>
                        </m:r>
                        <m:r>
                          <m:rPr>
                            <m:nor/>
                          </m:rPr>
                          <a:rPr lang="en-US" altLang="ja-JP" sz="2400" b="1" dirty="0"/>
                          <m:t>Λ</m:t>
                        </m:r>
                      </m:e>
                    </m:d>
                    <m:r>
                      <a:rPr lang="en-US" altLang="ja-JP" sz="2400" b="1" i="0">
                        <a:latin typeface="Cambria Math" panose="02040503050406030204" pitchFamily="18" charset="0"/>
                        <a:ea typeface="Cambria Math" panose="02040503050406030204" pitchFamily="18" charset="0"/>
                        <a:sym typeface="Wingdings" panose="05000000000000000000" pitchFamily="2" charset="2"/>
                      </a:rPr>
                      <m:t>“</m:t>
                    </m:r>
                    <m:r>
                      <a:rPr lang="en-US" altLang="ja-JP" sz="2400" b="1" i="0">
                        <a:latin typeface="Cambria Math" panose="02040503050406030204" pitchFamily="18" charset="0"/>
                        <a:ea typeface="Cambria Math" panose="02040503050406030204" pitchFamily="18" charset="0"/>
                        <a:sym typeface="Wingdings" panose="05000000000000000000" pitchFamily="2" charset="2"/>
                      </a:rPr>
                      <m:t>𝐗</m:t>
                    </m:r>
                    <m:r>
                      <a:rPr lang="en-US" altLang="ja-JP" sz="2400" b="1" i="0">
                        <a:latin typeface="Cambria Math" panose="02040503050406030204" pitchFamily="18" charset="0"/>
                        <a:ea typeface="Cambria Math" panose="02040503050406030204" pitchFamily="18" charset="0"/>
                        <a:sym typeface="Wingdings" panose="05000000000000000000" pitchFamily="2" charset="2"/>
                      </a:rPr>
                      <m:t>”</m:t>
                    </m:r>
                  </m:oMath>
                </a14:m>
                <a:r>
                  <a:rPr lang="en-US" altLang="ja-JP" sz="2400" b="1" dirty="0"/>
                  <a:t> missing </a:t>
                </a:r>
                <a:r>
                  <a:rPr lang="en-US" altLang="ja-JP" sz="2400" b="1" dirty="0" smtClean="0"/>
                  <a:t>mass from Λ</a:t>
                </a:r>
                <a14:m>
                  <m:oMath xmlns:m="http://schemas.openxmlformats.org/officeDocument/2006/math">
                    <m:sSup>
                      <m:sSupPr>
                        <m:ctrlPr>
                          <a:rPr lang="en-US" altLang="ja-JP" sz="2400" b="1" i="1">
                            <a:latin typeface="Cambria Math" panose="02040503050406030204" pitchFamily="18" charset="0"/>
                            <a:sym typeface="Wingdings" panose="05000000000000000000" pitchFamily="2" charset="2"/>
                          </a:rPr>
                        </m:ctrlPr>
                      </m:sSupPr>
                      <m:e>
                        <m:r>
                          <a:rPr lang="ja-JP" altLang="en-US" sz="2400" b="1">
                            <a:latin typeface="Cambria Math" panose="02040503050406030204" pitchFamily="18" charset="0"/>
                            <a:sym typeface="Wingdings" panose="05000000000000000000" pitchFamily="2" charset="2"/>
                          </a:rPr>
                          <m:t>𝛑</m:t>
                        </m:r>
                      </m:e>
                      <m:sup>
                        <m:r>
                          <a:rPr lang="en-US" altLang="ja-JP" sz="2400" b="1">
                            <a:latin typeface="Cambria Math" panose="02040503050406030204" pitchFamily="18" charset="0"/>
                            <a:sym typeface="Wingdings" panose="05000000000000000000" pitchFamily="2" charset="2"/>
                          </a:rPr>
                          <m:t>𝟎</m:t>
                        </m:r>
                      </m:sup>
                    </m:sSup>
                  </m:oMath>
                </a14:m>
                <a:r>
                  <a:rPr lang="en-US" altLang="ja-JP" sz="2400" b="1" dirty="0"/>
                  <a:t>or Λ</a:t>
                </a:r>
                <a14:m>
                  <m:oMath xmlns:m="http://schemas.openxmlformats.org/officeDocument/2006/math">
                    <m:sSup>
                      <m:sSupPr>
                        <m:ctrlPr>
                          <a:rPr lang="en-US" altLang="ja-JP" sz="2400" b="1" i="1">
                            <a:latin typeface="Cambria Math" panose="02040503050406030204" pitchFamily="18" charset="0"/>
                            <a:sym typeface="Wingdings" panose="05000000000000000000" pitchFamily="2" charset="2"/>
                          </a:rPr>
                        </m:ctrlPr>
                      </m:sSupPr>
                      <m:e>
                        <m:r>
                          <a:rPr lang="ja-JP" altLang="en-US" sz="2400" b="1" smtClean="0">
                            <a:latin typeface="Cambria Math" panose="02040503050406030204" pitchFamily="18" charset="0"/>
                            <a:sym typeface="Wingdings" panose="05000000000000000000" pitchFamily="2" charset="2"/>
                          </a:rPr>
                          <m:t>𝛑</m:t>
                        </m:r>
                      </m:e>
                      <m:sup>
                        <m:r>
                          <a:rPr lang="en-US" altLang="ja-JP" sz="2400" b="1">
                            <a:latin typeface="Cambria Math" panose="02040503050406030204" pitchFamily="18" charset="0"/>
                            <a:sym typeface="Wingdings" panose="05000000000000000000" pitchFamily="2" charset="2"/>
                          </a:rPr>
                          <m:t>𝟎</m:t>
                        </m:r>
                      </m:sup>
                    </m:sSup>
                    <m:sSup>
                      <m:sSupPr>
                        <m:ctrlPr>
                          <a:rPr lang="en-US" altLang="ja-JP" sz="2400" b="1" i="1">
                            <a:latin typeface="Cambria Math" panose="02040503050406030204" pitchFamily="18" charset="0"/>
                            <a:sym typeface="Wingdings" panose="05000000000000000000" pitchFamily="2" charset="2"/>
                          </a:rPr>
                        </m:ctrlPr>
                      </m:sSupPr>
                      <m:e>
                        <m:r>
                          <a:rPr lang="ja-JP" altLang="en-US" sz="2400" b="1">
                            <a:latin typeface="Cambria Math" panose="02040503050406030204" pitchFamily="18" charset="0"/>
                            <a:sym typeface="Wingdings" panose="05000000000000000000" pitchFamily="2" charset="2"/>
                          </a:rPr>
                          <m:t>𝛑</m:t>
                        </m:r>
                      </m:e>
                      <m:sup>
                        <m:r>
                          <a:rPr lang="en-US" altLang="ja-JP" sz="2400" b="1">
                            <a:latin typeface="Cambria Math" panose="02040503050406030204" pitchFamily="18" charset="0"/>
                            <a:sym typeface="Wingdings" panose="05000000000000000000" pitchFamily="2" charset="2"/>
                          </a:rPr>
                          <m:t>𝟎</m:t>
                        </m:r>
                      </m:sup>
                    </m:sSup>
                  </m:oMath>
                </a14:m>
                <a:r>
                  <a:rPr lang="ja-JP" altLang="en-US" sz="2400" b="1" dirty="0" smtClean="0"/>
                  <a:t> </a:t>
                </a:r>
                <a:endParaRPr lang="ja-JP" altLang="en-US" sz="2400" b="1" dirty="0"/>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428451" y="5641000"/>
                <a:ext cx="7506772" cy="1217000"/>
              </a:xfrm>
              <a:prstGeom prst="rect">
                <a:avLst/>
              </a:prstGeom>
              <a:blipFill rotWithShape="0">
                <a:blip r:embed="rId7"/>
                <a:stretch>
                  <a:fillRect l="-1055" t="-4000" b="-10500"/>
                </a:stretch>
              </a:blipFill>
              <a:ln>
                <a:noFill/>
              </a:ln>
            </p:spPr>
            <p:txBody>
              <a:bodyPr/>
              <a:lstStyle/>
              <a:p>
                <a:r>
                  <a:rPr lang="ja-JP" altLang="en-US">
                    <a:noFill/>
                  </a:rPr>
                  <a:t> </a:t>
                </a:r>
              </a:p>
            </p:txBody>
          </p:sp>
        </mc:Fallback>
      </mc:AlternateContent>
      <p:sp>
        <p:nvSpPr>
          <p:cNvPr id="15" name="テキスト ボックス 14"/>
          <p:cNvSpPr txBox="1"/>
          <p:nvPr/>
        </p:nvSpPr>
        <p:spPr>
          <a:xfrm>
            <a:off x="62472" y="5117780"/>
            <a:ext cx="3405676" cy="523220"/>
          </a:xfrm>
          <a:prstGeom prst="rect">
            <a:avLst/>
          </a:prstGeom>
          <a:noFill/>
        </p:spPr>
        <p:txBody>
          <a:bodyPr wrap="none" rtlCol="0">
            <a:spAutoFit/>
          </a:bodyPr>
          <a:lstStyle/>
          <a:p>
            <a:pPr marL="457200" indent="-457200">
              <a:buFont typeface="Arial" panose="020B0604020202020204" pitchFamily="34" charset="0"/>
              <a:buChar char="•"/>
            </a:pPr>
            <a:r>
              <a:rPr lang="en-US" altLang="ja-JP" sz="2800" dirty="0" smtClean="0"/>
              <a:t>Analysis procedure</a:t>
            </a:r>
            <a:endParaRPr kumimoji="1" lang="ja-JP" altLang="en-US" sz="2800" dirty="0"/>
          </a:p>
        </p:txBody>
      </p:sp>
      <p:cxnSp>
        <p:nvCxnSpPr>
          <p:cNvPr id="16" name="直線矢印コネクタ 15"/>
          <p:cNvCxnSpPr/>
          <p:nvPr/>
        </p:nvCxnSpPr>
        <p:spPr>
          <a:xfrm>
            <a:off x="1606420" y="4460909"/>
            <a:ext cx="982449" cy="413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V="1">
            <a:off x="2756187" y="4456416"/>
            <a:ext cx="1832551" cy="1725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右矢印 17"/>
          <p:cNvSpPr/>
          <p:nvPr/>
        </p:nvSpPr>
        <p:spPr>
          <a:xfrm rot="11756502">
            <a:off x="2132019" y="4019825"/>
            <a:ext cx="486701" cy="3945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1133366" y="4181375"/>
            <a:ext cx="492443" cy="523220"/>
          </a:xfrm>
          <a:prstGeom prst="rect">
            <a:avLst/>
          </a:prstGeom>
          <a:noFill/>
        </p:spPr>
        <p:txBody>
          <a:bodyPr wrap="none" rtlCol="0">
            <a:spAutoFit/>
          </a:bodyPr>
          <a:lstStyle/>
          <a:p>
            <a:r>
              <a:rPr kumimoji="1" lang="en-US" altLang="ja-JP" sz="2800" b="1" dirty="0" smtClean="0">
                <a:solidFill>
                  <a:srgbClr val="00B050"/>
                </a:solidFill>
              </a:rPr>
              <a:t>K-</a:t>
            </a:r>
            <a:endParaRPr kumimoji="1" lang="ja-JP" altLang="en-US" sz="2800" b="1" dirty="0">
              <a:solidFill>
                <a:srgbClr val="00B050"/>
              </a:solidFill>
            </a:endParaRPr>
          </a:p>
        </p:txBody>
      </p:sp>
      <p:sp>
        <p:nvSpPr>
          <p:cNvPr id="20" name="テキスト ボックス 19"/>
          <p:cNvSpPr txBox="1"/>
          <p:nvPr/>
        </p:nvSpPr>
        <p:spPr>
          <a:xfrm>
            <a:off x="1760489" y="3560043"/>
            <a:ext cx="1338828" cy="523220"/>
          </a:xfrm>
          <a:prstGeom prst="rect">
            <a:avLst/>
          </a:prstGeom>
          <a:noFill/>
        </p:spPr>
        <p:txBody>
          <a:bodyPr wrap="none" rtlCol="0">
            <a:spAutoFit/>
          </a:bodyPr>
          <a:lstStyle/>
          <a:p>
            <a:r>
              <a:rPr kumimoji="1" lang="en-US" altLang="ja-JP" sz="2800" dirty="0" smtClean="0"/>
              <a:t>Λ(1405)</a:t>
            </a:r>
            <a:endParaRPr kumimoji="1" lang="ja-JP" altLang="en-US" sz="2800" dirty="0"/>
          </a:p>
        </p:txBody>
      </p:sp>
      <mc:AlternateContent xmlns:mc="http://schemas.openxmlformats.org/markup-compatibility/2006" xmlns:a14="http://schemas.microsoft.com/office/drawing/2010/main">
        <mc:Choice Requires="a14">
          <p:sp>
            <p:nvSpPr>
              <p:cNvPr id="21" name="テキスト ボックス 20"/>
              <p:cNvSpPr txBox="1"/>
              <p:nvPr/>
            </p:nvSpPr>
            <p:spPr>
              <a:xfrm>
                <a:off x="3468148" y="3919765"/>
                <a:ext cx="479362"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2800" i="1" dirty="0" smtClean="0">
                          <a:effectLst>
                            <a:outerShdw blurRad="38100" dist="38100" dir="2700000" algn="tl">
                              <a:srgbClr val="000000">
                                <a:alpha val="43137"/>
                              </a:srgbClr>
                            </a:outerShdw>
                          </a:effectLst>
                          <a:latin typeface="Cambria Math" panose="02040503050406030204" pitchFamily="18" charset="0"/>
                        </a:rPr>
                        <m:t>𝑛</m:t>
                      </m:r>
                    </m:oMath>
                  </m:oMathPara>
                </a14:m>
                <a:endParaRPr lang="ja-JP" altLang="en-US" sz="2800" dirty="0">
                  <a:effectLst>
                    <a:outerShdw blurRad="38100" dist="38100" dir="2700000" algn="tl">
                      <a:srgbClr val="000000">
                        <a:alpha val="43137"/>
                      </a:srgbClr>
                    </a:outerShdw>
                  </a:effectLst>
                </a:endParaRPr>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3468148" y="3919765"/>
                <a:ext cx="479362" cy="523220"/>
              </a:xfrm>
              <a:prstGeom prst="rect">
                <a:avLst/>
              </a:prstGeom>
              <a:blipFill rotWithShape="0">
                <a:blip r:embed="rId8"/>
                <a:stretch>
                  <a:fillRect/>
                </a:stretch>
              </a:blipFill>
            </p:spPr>
            <p:txBody>
              <a:bodyPr/>
              <a:lstStyle/>
              <a:p>
                <a:r>
                  <a:rPr lang="ja-JP" altLang="en-US">
                    <a:noFill/>
                  </a:rPr>
                  <a:t> </a:t>
                </a:r>
              </a:p>
            </p:txBody>
          </p:sp>
        </mc:Fallback>
      </mc:AlternateContent>
      <p:sp>
        <p:nvSpPr>
          <p:cNvPr id="23" name="スライド番号プレースホルダー 22"/>
          <p:cNvSpPr>
            <a:spLocks noGrp="1"/>
          </p:cNvSpPr>
          <p:nvPr>
            <p:ph type="sldNum" sz="quarter" idx="12"/>
          </p:nvPr>
        </p:nvSpPr>
        <p:spPr/>
        <p:txBody>
          <a:bodyPr/>
          <a:lstStyle/>
          <a:p>
            <a:fld id="{005A32BD-6642-4D4D-A78D-138FCE3FEFDC}" type="slidenum">
              <a:rPr kumimoji="1" lang="ja-JP" altLang="en-US" smtClean="0"/>
              <a:t>22</a:t>
            </a:fld>
            <a:endParaRPr kumimoji="1" lang="ja-JP" altLang="en-US"/>
          </a:p>
        </p:txBody>
      </p:sp>
      <p:sp>
        <p:nvSpPr>
          <p:cNvPr id="3" name="テキスト ボックス 2"/>
          <p:cNvSpPr txBox="1"/>
          <p:nvPr/>
        </p:nvSpPr>
        <p:spPr>
          <a:xfrm>
            <a:off x="6341177" y="2315910"/>
            <a:ext cx="2166236" cy="369332"/>
          </a:xfrm>
          <a:prstGeom prst="rect">
            <a:avLst/>
          </a:prstGeom>
          <a:solidFill>
            <a:schemeClr val="accent1"/>
          </a:solidFill>
        </p:spPr>
        <p:txBody>
          <a:bodyPr wrap="square" rtlCol="0">
            <a:spAutoFit/>
          </a:bodyPr>
          <a:lstStyle/>
          <a:p>
            <a:r>
              <a:rPr kumimoji="1" lang="en-US" altLang="ja-JP" b="1" dirty="0" smtClean="0"/>
              <a:t>Solenoid Magnet</a:t>
            </a:r>
            <a:endParaRPr kumimoji="1" lang="ja-JP" altLang="en-US" b="1" dirty="0"/>
          </a:p>
        </p:txBody>
      </p:sp>
      <p:sp>
        <p:nvSpPr>
          <p:cNvPr id="6" name="正方形/長方形 5"/>
          <p:cNvSpPr/>
          <p:nvPr/>
        </p:nvSpPr>
        <p:spPr>
          <a:xfrm>
            <a:off x="0" y="1949503"/>
            <a:ext cx="5806886" cy="1384995"/>
          </a:xfrm>
          <a:prstGeom prst="rect">
            <a:avLst/>
          </a:prstGeom>
        </p:spPr>
        <p:txBody>
          <a:bodyPr wrap="square">
            <a:spAutoFit/>
          </a:bodyPr>
          <a:lstStyle/>
          <a:p>
            <a:pPr marL="342900" indent="-342900">
              <a:buFont typeface="Arial" panose="020B0604020202020204" pitchFamily="34" charset="0"/>
              <a:buChar char="•"/>
            </a:pPr>
            <a:r>
              <a:rPr lang="en-US" altLang="ja-JP" sz="2800" dirty="0"/>
              <a:t>Λ(1405</a:t>
            </a:r>
            <a:r>
              <a:rPr lang="en-US" altLang="ja-JP" sz="2800" dirty="0" smtClean="0"/>
              <a:t>) is recoiled backward</a:t>
            </a:r>
          </a:p>
          <a:p>
            <a:pPr marL="457200" indent="-457200">
              <a:buFont typeface="Wingdings" panose="05000000000000000000" pitchFamily="2" charset="2"/>
              <a:buChar char="à"/>
            </a:pPr>
            <a:r>
              <a:rPr lang="en-US" altLang="ja-JP" sz="2800" dirty="0" smtClean="0"/>
              <a:t>the decay proton emitted backward </a:t>
            </a:r>
            <a:r>
              <a:rPr lang="en-US" altLang="ja-JP" sz="2800" dirty="0"/>
              <a:t>i</a:t>
            </a:r>
            <a:r>
              <a:rPr lang="en-US" altLang="ja-JP" sz="2800" dirty="0" smtClean="0"/>
              <a:t>s detected by backward detectors</a:t>
            </a:r>
            <a:endParaRPr lang="en-US" altLang="ja-JP" sz="2800" dirty="0"/>
          </a:p>
        </p:txBody>
      </p:sp>
      <p:sp>
        <p:nvSpPr>
          <p:cNvPr id="4" name="正方形/長方形 3"/>
          <p:cNvSpPr/>
          <p:nvPr/>
        </p:nvSpPr>
        <p:spPr>
          <a:xfrm>
            <a:off x="5897453" y="3255776"/>
            <a:ext cx="1036292" cy="986933"/>
          </a:xfrm>
          <a:prstGeom prst="rect">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5" name="正方形/長方形 24"/>
              <p:cNvSpPr/>
              <p:nvPr/>
            </p:nvSpPr>
            <p:spPr>
              <a:xfrm>
                <a:off x="2663551" y="1179737"/>
                <a:ext cx="3486724" cy="595932"/>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ja-JP" altLang="ja-JP" sz="3200" b="1" i="1">
                              <a:latin typeface="Cambria Math" panose="02040503050406030204" pitchFamily="18" charset="0"/>
                            </a:rPr>
                          </m:ctrlPr>
                        </m:sSupPr>
                        <m:e>
                          <m:r>
                            <a:rPr lang="en-US" altLang="ja-JP" sz="3200" b="1">
                              <a:latin typeface="Cambria Math"/>
                            </a:rPr>
                            <m:t>𝛑</m:t>
                          </m:r>
                        </m:e>
                        <m:sup>
                          <m:r>
                            <a:rPr lang="en-US" altLang="ja-JP" sz="3200" b="1">
                              <a:latin typeface="Cambria Math"/>
                            </a:rPr>
                            <m:t>𝟎</m:t>
                          </m:r>
                        </m:sup>
                      </m:sSup>
                      <m:sSup>
                        <m:sSupPr>
                          <m:ctrlPr>
                            <a:rPr lang="ja-JP" altLang="ja-JP" sz="3200" b="1" i="1">
                              <a:latin typeface="Cambria Math" panose="02040503050406030204" pitchFamily="18" charset="0"/>
                            </a:rPr>
                          </m:ctrlPr>
                        </m:sSupPr>
                        <m:e>
                          <m:r>
                            <a:rPr lang="en-US" altLang="ja-JP" sz="3200" b="1">
                              <a:latin typeface="Cambria Math"/>
                            </a:rPr>
                            <m:t>𝚺</m:t>
                          </m:r>
                        </m:e>
                        <m:sup>
                          <m:r>
                            <a:rPr lang="en-US" altLang="ja-JP" sz="3200" b="1">
                              <a:latin typeface="Cambria Math"/>
                            </a:rPr>
                            <m:t>𝟎</m:t>
                          </m:r>
                        </m:sup>
                      </m:sSup>
                      <m:r>
                        <a:rPr lang="en-US" altLang="ja-JP" sz="3200" b="1">
                          <a:latin typeface="Cambria Math"/>
                        </a:rPr>
                        <m:t> </m:t>
                      </m:r>
                      <m:r>
                        <a:rPr lang="en-US" altLang="ja-JP" sz="3200" b="1">
                          <a:latin typeface="Cambria Math" panose="02040503050406030204" pitchFamily="18" charset="0"/>
                        </a:rPr>
                        <m:t> </m:t>
                      </m:r>
                      <m:r>
                        <a:rPr lang="en-US" altLang="ja-JP" sz="3200" b="1">
                          <a:latin typeface="Cambria Math" panose="02040503050406030204" pitchFamily="18" charset="0"/>
                          <a:ea typeface="Cambria Math" panose="02040503050406030204" pitchFamily="18" charset="0"/>
                        </a:rPr>
                        <m:t>→</m:t>
                      </m:r>
                      <m:sSup>
                        <m:sSupPr>
                          <m:ctrlPr>
                            <a:rPr lang="ja-JP" altLang="ja-JP" sz="3200" b="1" i="1">
                              <a:latin typeface="Cambria Math" panose="02040503050406030204" pitchFamily="18" charset="0"/>
                            </a:rPr>
                          </m:ctrlPr>
                        </m:sSupPr>
                        <m:e>
                          <m:r>
                            <a:rPr lang="en-US" altLang="ja-JP" sz="3200" b="1">
                              <a:latin typeface="Cambria Math"/>
                            </a:rPr>
                            <m:t>𝛑</m:t>
                          </m:r>
                        </m:e>
                        <m:sup>
                          <m:r>
                            <a:rPr lang="en-US" altLang="ja-JP" sz="3200" b="1">
                              <a:latin typeface="Cambria Math"/>
                            </a:rPr>
                            <m:t>𝟎</m:t>
                          </m:r>
                        </m:sup>
                      </m:sSup>
                      <m:r>
                        <a:rPr lang="en-US" altLang="ja-JP" sz="3200" b="1">
                          <a:latin typeface="Cambria Math" panose="02040503050406030204" pitchFamily="18" charset="0"/>
                        </a:rPr>
                        <m:t> </m:t>
                      </m:r>
                      <m:r>
                        <a:rPr lang="en-US" altLang="ja-JP" sz="3200" b="1">
                          <a:solidFill>
                            <a:srgbClr val="0070C0"/>
                          </a:solidFill>
                          <a:latin typeface="Cambria Math" panose="02040503050406030204" pitchFamily="18" charset="0"/>
                        </a:rPr>
                        <m:t>𝐩</m:t>
                      </m:r>
                      <m:sSup>
                        <m:sSupPr>
                          <m:ctrlPr>
                            <a:rPr lang="ja-JP" altLang="ja-JP" sz="3200" b="1" i="1">
                              <a:solidFill>
                                <a:srgbClr val="FF0000"/>
                              </a:solidFill>
                              <a:latin typeface="Cambria Math" panose="02040503050406030204" pitchFamily="18" charset="0"/>
                            </a:rPr>
                          </m:ctrlPr>
                        </m:sSupPr>
                        <m:e>
                          <m:r>
                            <a:rPr lang="en-US" altLang="ja-JP" sz="3200" b="1">
                              <a:solidFill>
                                <a:srgbClr val="FF0000"/>
                              </a:solidFill>
                              <a:latin typeface="Cambria Math"/>
                            </a:rPr>
                            <m:t>𝛑</m:t>
                          </m:r>
                        </m:e>
                        <m:sup>
                          <m:r>
                            <a:rPr lang="en-US" altLang="ja-JP" sz="3200" b="1">
                              <a:solidFill>
                                <a:srgbClr val="FF0000"/>
                              </a:solidFill>
                              <a:latin typeface="Cambria Math"/>
                            </a:rPr>
                            <m:t>−</m:t>
                          </m:r>
                        </m:sup>
                      </m:sSup>
                      <m:r>
                        <a:rPr lang="ja-JP" altLang="en-US" sz="3200" b="1">
                          <a:latin typeface="Cambria Math" panose="02040503050406030204" pitchFamily="18" charset="0"/>
                        </a:rPr>
                        <m:t>𝛄</m:t>
                      </m:r>
                    </m:oMath>
                  </m:oMathPara>
                </a14:m>
                <a:endParaRPr lang="en-US" altLang="ja-JP" sz="3200" b="1" dirty="0"/>
              </a:p>
            </p:txBody>
          </p:sp>
        </mc:Choice>
        <mc:Fallback xmlns="">
          <p:sp>
            <p:nvSpPr>
              <p:cNvPr id="25" name="正方形/長方形 24"/>
              <p:cNvSpPr>
                <a:spLocks noRot="1" noChangeAspect="1" noMove="1" noResize="1" noEditPoints="1" noAdjustHandles="1" noChangeArrowheads="1" noChangeShapeType="1" noTextEdit="1"/>
              </p:cNvSpPr>
              <p:nvPr/>
            </p:nvSpPr>
            <p:spPr>
              <a:xfrm>
                <a:off x="2663551" y="1179737"/>
                <a:ext cx="3486724" cy="595932"/>
              </a:xfrm>
              <a:prstGeom prst="rect">
                <a:avLst/>
              </a:prstGeom>
              <a:blipFill rotWithShape="0">
                <a:blip r:embed="rId9"/>
                <a:stretch>
                  <a:fillRect/>
                </a:stretch>
              </a:blipFill>
              <a:ln>
                <a:solidFill>
                  <a:schemeClr val="tx1"/>
                </a:solidFill>
              </a:ln>
            </p:spPr>
            <p:txBody>
              <a:bodyPr/>
              <a:lstStyle/>
              <a:p>
                <a:r>
                  <a:rPr lang="ja-JP" altLang="en-US">
                    <a:noFill/>
                  </a:rPr>
                  <a:t> </a:t>
                </a:r>
              </a:p>
            </p:txBody>
          </p:sp>
        </mc:Fallback>
      </mc:AlternateContent>
    </p:spTree>
    <p:extLst>
      <p:ext uri="{BB962C8B-B14F-4D97-AF65-F5344CB8AC3E}">
        <p14:creationId xmlns:p14="http://schemas.microsoft.com/office/powerpoint/2010/main" val="25654456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0846" y="2705396"/>
            <a:ext cx="6453320" cy="3710020"/>
          </a:xfrm>
          <a:prstGeom prst="rect">
            <a:avLst/>
          </a:prstGeom>
        </p:spPr>
      </p:pic>
      <p:sp>
        <p:nvSpPr>
          <p:cNvPr id="2" name="タイトル 1"/>
          <p:cNvSpPr>
            <a:spLocks noGrp="1"/>
          </p:cNvSpPr>
          <p:nvPr>
            <p:ph type="title"/>
          </p:nvPr>
        </p:nvSpPr>
        <p:spPr>
          <a:xfrm>
            <a:off x="628650" y="0"/>
            <a:ext cx="7886700" cy="1325563"/>
          </a:xfrm>
        </p:spPr>
        <p:txBody>
          <a:bodyPr/>
          <a:lstStyle/>
          <a:p>
            <a:r>
              <a:rPr kumimoji="1" lang="en-US" altLang="ja-JP" dirty="0" smtClean="0">
                <a:latin typeface="+mn-lt"/>
              </a:rPr>
              <a:t>Backward Lambda reconstruction</a:t>
            </a:r>
            <a:endParaRPr kumimoji="1" lang="ja-JP" altLang="en-US" dirty="0">
              <a:latin typeface="+mn-lt"/>
            </a:endParaRPr>
          </a:p>
        </p:txBody>
      </p:sp>
      <mc:AlternateContent xmlns:mc="http://schemas.openxmlformats.org/markup-compatibility/2006" xmlns:a14="http://schemas.microsoft.com/office/drawing/2010/main">
        <mc:Choice Requires="a14">
          <p:sp>
            <p:nvSpPr>
              <p:cNvPr id="3" name="正方形/長方形 2"/>
              <p:cNvSpPr/>
              <p:nvPr/>
            </p:nvSpPr>
            <p:spPr>
              <a:xfrm>
                <a:off x="3809557" y="3484125"/>
                <a:ext cx="3588918" cy="375552"/>
              </a:xfrm>
              <a:prstGeom prst="rect">
                <a:avLst/>
              </a:prstGeom>
            </p:spPr>
            <p:txBody>
              <a:bodyPr wrap="square">
                <a:spAutoFit/>
              </a:bodyPr>
              <a:lstStyle/>
              <a:p>
                <a:r>
                  <a:rPr lang="en-US" altLang="ja-JP" b="1" dirty="0" smtClean="0">
                    <a:latin typeface="Lucida Console" panose="020B0609040504020204" pitchFamily="49" charset="0"/>
                  </a:rPr>
                  <a:t>Sigma = 0.0037  </a:t>
                </a:r>
                <a14:m>
                  <m:oMath xmlns:m="http://schemas.openxmlformats.org/officeDocument/2006/math">
                    <m:r>
                      <a:rPr lang="en-US" altLang="ja-JP" b="1" i="0" smtClean="0">
                        <a:latin typeface="Cambria Math" panose="02040503050406030204" pitchFamily="18" charset="0"/>
                      </a:rPr>
                      <m:t>(</m:t>
                    </m:r>
                    <m:r>
                      <a:rPr lang="en-US" altLang="ja-JP" b="1">
                        <a:latin typeface="Cambria Math" panose="02040503050406030204" pitchFamily="18" charset="0"/>
                      </a:rPr>
                      <m:t>𝐆𝐞𝐕</m:t>
                    </m:r>
                    <m:r>
                      <a:rPr lang="en-US" altLang="ja-JP" b="1">
                        <a:latin typeface="Cambria Math" panose="02040503050406030204" pitchFamily="18" charset="0"/>
                      </a:rPr>
                      <m:t>/</m:t>
                    </m:r>
                    <m:sSup>
                      <m:sSupPr>
                        <m:ctrlPr>
                          <a:rPr lang="en-US" altLang="ja-JP" b="1" i="1">
                            <a:latin typeface="Cambria Math" panose="02040503050406030204" pitchFamily="18" charset="0"/>
                          </a:rPr>
                        </m:ctrlPr>
                      </m:sSupPr>
                      <m:e>
                        <m:r>
                          <a:rPr lang="en-US" altLang="ja-JP" b="1">
                            <a:latin typeface="Cambria Math" panose="02040503050406030204" pitchFamily="18" charset="0"/>
                          </a:rPr>
                          <m:t>𝐂</m:t>
                        </m:r>
                      </m:e>
                      <m:sup>
                        <m:r>
                          <a:rPr lang="en-US" altLang="ja-JP" b="1">
                            <a:latin typeface="Cambria Math" panose="02040503050406030204" pitchFamily="18" charset="0"/>
                          </a:rPr>
                          <m:t>𝟐</m:t>
                        </m:r>
                      </m:sup>
                    </m:sSup>
                    <m:r>
                      <a:rPr lang="en-US" altLang="ja-JP" b="1">
                        <a:latin typeface="Cambria Math" panose="02040503050406030204" pitchFamily="18" charset="0"/>
                      </a:rPr>
                      <m:t>)</m:t>
                    </m:r>
                  </m:oMath>
                </a14:m>
                <a:endParaRPr lang="ja-JP" altLang="en-US" b="1" dirty="0">
                  <a:latin typeface="Lucida Console" panose="020B0609040504020204" pitchFamily="49" charset="0"/>
                </a:endParaRPr>
              </a:p>
            </p:txBody>
          </p:sp>
        </mc:Choice>
        <mc:Fallback xmlns="">
          <p:sp>
            <p:nvSpPr>
              <p:cNvPr id="3" name="正方形/長方形 2"/>
              <p:cNvSpPr>
                <a:spLocks noRot="1" noChangeAspect="1" noMove="1" noResize="1" noEditPoints="1" noAdjustHandles="1" noChangeArrowheads="1" noChangeShapeType="1" noTextEdit="1"/>
              </p:cNvSpPr>
              <p:nvPr/>
            </p:nvSpPr>
            <p:spPr>
              <a:xfrm>
                <a:off x="3809557" y="3484125"/>
                <a:ext cx="3588918" cy="375552"/>
              </a:xfrm>
              <a:prstGeom prst="rect">
                <a:avLst/>
              </a:prstGeom>
              <a:blipFill rotWithShape="0">
                <a:blip r:embed="rId4"/>
                <a:stretch>
                  <a:fillRect l="-1528" t="-6557" b="-27869"/>
                </a:stretch>
              </a:blipFill>
            </p:spPr>
            <p:txBody>
              <a:bodyPr/>
              <a:lstStyle/>
              <a:p>
                <a:r>
                  <a:rPr lang="ja-JP" altLang="en-US">
                    <a:noFill/>
                  </a:rPr>
                  <a:t> </a:t>
                </a:r>
              </a:p>
            </p:txBody>
          </p:sp>
        </mc:Fallback>
      </mc:AlternateContent>
      <p:sp>
        <p:nvSpPr>
          <p:cNvPr id="6" name="テキスト ボックス 5"/>
          <p:cNvSpPr txBox="1"/>
          <p:nvPr/>
        </p:nvSpPr>
        <p:spPr>
          <a:xfrm>
            <a:off x="2352835" y="6452964"/>
            <a:ext cx="4783104" cy="461665"/>
          </a:xfrm>
          <a:prstGeom prst="rect">
            <a:avLst/>
          </a:prstGeom>
          <a:noFill/>
        </p:spPr>
        <p:txBody>
          <a:bodyPr wrap="none" rtlCol="0">
            <a:spAutoFit/>
          </a:bodyPr>
          <a:lstStyle/>
          <a:p>
            <a:r>
              <a:rPr kumimoji="1" lang="en-US" altLang="ja-JP" sz="2400" dirty="0" smtClean="0"/>
              <a:t>Lambda is reconstructed as designed</a:t>
            </a:r>
            <a:endParaRPr kumimoji="1" lang="ja-JP" altLang="en-US" sz="2400" dirty="0"/>
          </a:p>
        </p:txBody>
      </p:sp>
      <p:sp>
        <p:nvSpPr>
          <p:cNvPr id="7" name="円柱 6"/>
          <p:cNvSpPr/>
          <p:nvPr/>
        </p:nvSpPr>
        <p:spPr>
          <a:xfrm rot="5400000">
            <a:off x="2822993" y="1212507"/>
            <a:ext cx="1197243" cy="142497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弧 7"/>
          <p:cNvSpPr/>
          <p:nvPr/>
        </p:nvSpPr>
        <p:spPr>
          <a:xfrm rot="16478223">
            <a:off x="2820288" y="1534410"/>
            <a:ext cx="1482911" cy="784361"/>
          </a:xfrm>
          <a:prstGeom prst="arc">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テキスト ボックス 8"/>
          <p:cNvSpPr txBox="1"/>
          <p:nvPr/>
        </p:nvSpPr>
        <p:spPr>
          <a:xfrm>
            <a:off x="3410303" y="1655565"/>
            <a:ext cx="397866" cy="523220"/>
          </a:xfrm>
          <a:prstGeom prst="rect">
            <a:avLst/>
          </a:prstGeom>
          <a:noFill/>
        </p:spPr>
        <p:txBody>
          <a:bodyPr wrap="none" rtlCol="0">
            <a:spAutoFit/>
          </a:bodyPr>
          <a:lstStyle/>
          <a:p>
            <a:r>
              <a:rPr kumimoji="1" lang="en-US" altLang="ja-JP" sz="2800" b="1" i="1" dirty="0" smtClean="0">
                <a:effectLst>
                  <a:outerShdw blurRad="38100" dist="38100" dir="2700000" algn="tl">
                    <a:srgbClr val="000000">
                      <a:alpha val="43137"/>
                    </a:srgbClr>
                  </a:outerShdw>
                </a:effectLst>
              </a:rPr>
              <a:t>Λ</a:t>
            </a:r>
            <a:endParaRPr kumimoji="1" lang="ja-JP" altLang="en-US" sz="2800" b="1" i="1"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10" name="正方形/長方形 9"/>
              <p:cNvSpPr/>
              <p:nvPr/>
            </p:nvSpPr>
            <p:spPr>
              <a:xfrm>
                <a:off x="3503806" y="835662"/>
                <a:ext cx="71891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ja-JP" sz="2800" b="1" i="1" smtClean="0">
                              <a:solidFill>
                                <a:srgbClr val="FF0000"/>
                              </a:solidFill>
                              <a:effectLst/>
                              <a:latin typeface="Cambria Math" panose="02040503050406030204" pitchFamily="18" charset="0"/>
                              <a:sym typeface="Wingdings" panose="05000000000000000000" pitchFamily="2" charset="2"/>
                            </a:rPr>
                          </m:ctrlPr>
                        </m:sSupPr>
                        <m:e>
                          <m:r>
                            <a:rPr lang="ja-JP" altLang="en-US" sz="2800" b="1" i="0">
                              <a:solidFill>
                                <a:srgbClr val="FF0000"/>
                              </a:solidFill>
                              <a:effectLst/>
                              <a:latin typeface="Cambria Math" panose="02040503050406030204" pitchFamily="18" charset="0"/>
                              <a:sym typeface="Wingdings" panose="05000000000000000000" pitchFamily="2" charset="2"/>
                            </a:rPr>
                            <m:t>𝛑</m:t>
                          </m:r>
                        </m:e>
                        <m:sup>
                          <m:r>
                            <a:rPr lang="en-US" altLang="ja-JP" sz="2800" b="1" i="0">
                              <a:solidFill>
                                <a:srgbClr val="FF0000"/>
                              </a:solidFill>
                              <a:effectLst/>
                              <a:latin typeface="Cambria Math" panose="02040503050406030204" pitchFamily="18" charset="0"/>
                              <a:sym typeface="Wingdings" panose="05000000000000000000" pitchFamily="2" charset="2"/>
                            </a:rPr>
                            <m:t>−</m:t>
                          </m:r>
                        </m:sup>
                      </m:sSup>
                    </m:oMath>
                  </m:oMathPara>
                </a14:m>
                <a:endParaRPr lang="ja-JP" altLang="en-US" sz="2800" b="1" dirty="0">
                  <a:effectLst/>
                </a:endParaRPr>
              </a:p>
            </p:txBody>
          </p:sp>
        </mc:Choice>
        <mc:Fallback xmlns="">
          <p:sp>
            <p:nvSpPr>
              <p:cNvPr id="10" name="正方形/長方形 9"/>
              <p:cNvSpPr>
                <a:spLocks noRot="1" noChangeAspect="1" noMove="1" noResize="1" noEditPoints="1" noAdjustHandles="1" noChangeArrowheads="1" noChangeShapeType="1" noTextEdit="1"/>
              </p:cNvSpPr>
              <p:nvPr/>
            </p:nvSpPr>
            <p:spPr>
              <a:xfrm>
                <a:off x="3503806" y="835662"/>
                <a:ext cx="718915" cy="523220"/>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正方形/長方形 10"/>
              <p:cNvSpPr/>
              <p:nvPr/>
            </p:nvSpPr>
            <p:spPr>
              <a:xfrm>
                <a:off x="1701912" y="1704155"/>
                <a:ext cx="44435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0" smtClean="0">
                          <a:solidFill>
                            <a:schemeClr val="accent1"/>
                          </a:solidFill>
                          <a:effectLst/>
                          <a:latin typeface="Cambria Math" panose="02040503050406030204" pitchFamily="18" charset="0"/>
                          <a:sym typeface="Wingdings" panose="05000000000000000000" pitchFamily="2" charset="2"/>
                        </a:rPr>
                        <m:t>𝐩</m:t>
                      </m:r>
                    </m:oMath>
                  </m:oMathPara>
                </a14:m>
                <a:endParaRPr lang="ja-JP" altLang="en-US" sz="2400" b="1" dirty="0">
                  <a:solidFill>
                    <a:schemeClr val="accent1"/>
                  </a:solidFill>
                  <a:effectLst/>
                </a:endParaRPr>
              </a:p>
            </p:txBody>
          </p:sp>
        </mc:Choice>
        <mc:Fallback xmlns="">
          <p:sp>
            <p:nvSpPr>
              <p:cNvPr id="11" name="正方形/長方形 10"/>
              <p:cNvSpPr>
                <a:spLocks noRot="1" noChangeAspect="1" noMove="1" noResize="1" noEditPoints="1" noAdjustHandles="1" noChangeArrowheads="1" noChangeShapeType="1" noTextEdit="1"/>
              </p:cNvSpPr>
              <p:nvPr/>
            </p:nvSpPr>
            <p:spPr>
              <a:xfrm>
                <a:off x="1701912" y="1704155"/>
                <a:ext cx="444352" cy="461665"/>
              </a:xfrm>
              <a:prstGeom prst="rect">
                <a:avLst/>
              </a:prstGeom>
              <a:blipFill rotWithShape="0">
                <a:blip r:embed="rId6"/>
                <a:stretch>
                  <a:fillRect b="-12000"/>
                </a:stretch>
              </a:blipFill>
            </p:spPr>
            <p:txBody>
              <a:bodyPr/>
              <a:lstStyle/>
              <a:p>
                <a:r>
                  <a:rPr lang="ja-JP" altLang="en-US">
                    <a:noFill/>
                  </a:rPr>
                  <a:t> </a:t>
                </a:r>
              </a:p>
            </p:txBody>
          </p:sp>
        </mc:Fallback>
      </mc:AlternateContent>
      <p:sp>
        <p:nvSpPr>
          <p:cNvPr id="12" name="テキスト ボックス 11"/>
          <p:cNvSpPr txBox="1"/>
          <p:nvPr/>
        </p:nvSpPr>
        <p:spPr>
          <a:xfrm>
            <a:off x="3421011" y="2203326"/>
            <a:ext cx="556563" cy="369332"/>
          </a:xfrm>
          <a:prstGeom prst="rect">
            <a:avLst/>
          </a:prstGeom>
          <a:noFill/>
        </p:spPr>
        <p:txBody>
          <a:bodyPr wrap="none" rtlCol="0">
            <a:spAutoFit/>
          </a:bodyPr>
          <a:lstStyle/>
          <a:p>
            <a:r>
              <a:rPr kumimoji="1" lang="en-US" altLang="ja-JP" dirty="0" smtClean="0"/>
              <a:t>CDS</a:t>
            </a:r>
            <a:endParaRPr kumimoji="1" lang="ja-JP" altLang="en-US" dirty="0"/>
          </a:p>
        </p:txBody>
      </p:sp>
      <p:sp>
        <p:nvSpPr>
          <p:cNvPr id="13" name="右矢印 12"/>
          <p:cNvSpPr/>
          <p:nvPr/>
        </p:nvSpPr>
        <p:spPr>
          <a:xfrm rot="10800000">
            <a:off x="3181651" y="1765416"/>
            <a:ext cx="214261" cy="26063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柱 13"/>
          <p:cNvSpPr/>
          <p:nvPr/>
        </p:nvSpPr>
        <p:spPr>
          <a:xfrm rot="5400000">
            <a:off x="2720253" y="1786017"/>
            <a:ext cx="288036" cy="304508"/>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矢印コネクタ 14"/>
          <p:cNvCxnSpPr/>
          <p:nvPr/>
        </p:nvCxnSpPr>
        <p:spPr>
          <a:xfrm flipH="1">
            <a:off x="2078665" y="1881625"/>
            <a:ext cx="1095727" cy="1067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2604468" y="1686794"/>
            <a:ext cx="45719" cy="5232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2650187" y="1523299"/>
            <a:ext cx="551754" cy="369332"/>
          </a:xfrm>
          <a:prstGeom prst="rect">
            <a:avLst/>
          </a:prstGeom>
          <a:noFill/>
        </p:spPr>
        <p:txBody>
          <a:bodyPr wrap="none" rtlCol="0">
            <a:spAutoFit/>
          </a:bodyPr>
          <a:lstStyle/>
          <a:p>
            <a:r>
              <a:rPr kumimoji="1" lang="en-US" altLang="ja-JP" dirty="0" smtClean="0"/>
              <a:t>BPC</a:t>
            </a:r>
            <a:endParaRPr kumimoji="1" lang="ja-JP" altLang="en-US" dirty="0"/>
          </a:p>
        </p:txBody>
      </p:sp>
      <p:sp>
        <p:nvSpPr>
          <p:cNvPr id="18" name="テキスト ボックス 17"/>
          <p:cNvSpPr txBox="1"/>
          <p:nvPr/>
        </p:nvSpPr>
        <p:spPr>
          <a:xfrm>
            <a:off x="2265732" y="1383586"/>
            <a:ext cx="570990" cy="369332"/>
          </a:xfrm>
          <a:prstGeom prst="rect">
            <a:avLst/>
          </a:prstGeom>
          <a:noFill/>
        </p:spPr>
        <p:txBody>
          <a:bodyPr wrap="none" rtlCol="0">
            <a:spAutoFit/>
          </a:bodyPr>
          <a:lstStyle/>
          <a:p>
            <a:r>
              <a:rPr kumimoji="1" lang="en-US" altLang="ja-JP" dirty="0" smtClean="0"/>
              <a:t>BPD</a:t>
            </a:r>
            <a:endParaRPr kumimoji="1" lang="ja-JP" altLang="en-US" dirty="0"/>
          </a:p>
        </p:txBody>
      </p:sp>
      <p:sp>
        <p:nvSpPr>
          <p:cNvPr id="19" name="テキスト ボックス 18"/>
          <p:cNvSpPr txBox="1"/>
          <p:nvPr/>
        </p:nvSpPr>
        <p:spPr>
          <a:xfrm>
            <a:off x="2255284" y="2192870"/>
            <a:ext cx="1064843" cy="584775"/>
          </a:xfrm>
          <a:prstGeom prst="rect">
            <a:avLst/>
          </a:prstGeom>
          <a:noFill/>
        </p:spPr>
        <p:txBody>
          <a:bodyPr wrap="none" rtlCol="0">
            <a:spAutoFit/>
          </a:bodyPr>
          <a:lstStyle/>
          <a:p>
            <a:r>
              <a:rPr lang="en-US" altLang="ja-JP" sz="1600" b="1" dirty="0" smtClean="0"/>
              <a:t>Backward </a:t>
            </a:r>
          </a:p>
          <a:p>
            <a:r>
              <a:rPr lang="en-US" altLang="ja-JP" sz="1600" b="1" dirty="0" smtClean="0"/>
              <a:t>detectors</a:t>
            </a:r>
            <a:endParaRPr kumimoji="1" lang="ja-JP" altLang="en-US" sz="1600" b="1" dirty="0"/>
          </a:p>
        </p:txBody>
      </p:sp>
      <p:sp>
        <p:nvSpPr>
          <p:cNvPr id="20" name="正方形/長方形 19"/>
          <p:cNvSpPr/>
          <p:nvPr/>
        </p:nvSpPr>
        <p:spPr>
          <a:xfrm>
            <a:off x="5399257" y="1636591"/>
            <a:ext cx="184731" cy="461665"/>
          </a:xfrm>
          <a:prstGeom prst="rect">
            <a:avLst/>
          </a:prstGeom>
        </p:spPr>
        <p:txBody>
          <a:bodyPr wrap="none">
            <a:spAutoFit/>
          </a:bodyPr>
          <a:lstStyle/>
          <a:p>
            <a:endParaRPr lang="ja-JP" altLang="en-US" sz="2400" b="1" dirty="0">
              <a:solidFill>
                <a:srgbClr val="FF0000"/>
              </a:solidFill>
              <a:effectLst>
                <a:outerShdw blurRad="38100" dist="38100" dir="2700000" algn="tl">
                  <a:srgbClr val="000000">
                    <a:alpha val="43137"/>
                  </a:srgbClr>
                </a:outerShdw>
              </a:effectLst>
            </a:endParaRPr>
          </a:p>
        </p:txBody>
      </p:sp>
      <p:sp>
        <p:nvSpPr>
          <p:cNvPr id="22" name="右矢印 21"/>
          <p:cNvSpPr/>
          <p:nvPr/>
        </p:nvSpPr>
        <p:spPr>
          <a:xfrm>
            <a:off x="4234314" y="1763646"/>
            <a:ext cx="2040938" cy="344919"/>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3" name="テキスト ボックス 22"/>
              <p:cNvSpPr txBox="1"/>
              <p:nvPr/>
            </p:nvSpPr>
            <p:spPr>
              <a:xfrm>
                <a:off x="3122319" y="2599734"/>
                <a:ext cx="2895251" cy="461665"/>
              </a:xfrm>
              <a:prstGeom prst="rect">
                <a:avLst/>
              </a:prstGeom>
              <a:solidFill>
                <a:schemeClr val="bg1"/>
              </a:solidFill>
            </p:spPr>
            <p:txBody>
              <a:bodyPr wrap="square" rtlCol="0">
                <a:spAutoFit/>
              </a:bodyPr>
              <a:lstStyle/>
              <a:p>
                <a:r>
                  <a:rPr lang="en-US" altLang="ja-JP" sz="2400" dirty="0" smtClean="0"/>
                  <a:t>Invariant mass </a:t>
                </a:r>
                <a:r>
                  <a:rPr kumimoji="1" lang="en-US" altLang="ja-JP" sz="2400" dirty="0" smtClean="0"/>
                  <a:t>(</a:t>
                </a:r>
                <a14:m>
                  <m:oMath xmlns:m="http://schemas.openxmlformats.org/officeDocument/2006/math">
                    <m:sSup>
                      <m:sSupPr>
                        <m:ctrlPr>
                          <a:rPr lang="en-US" altLang="ja-JP" sz="2400" b="1" i="1" smtClean="0">
                            <a:solidFill>
                              <a:srgbClr val="FF0000"/>
                            </a:solidFill>
                            <a:latin typeface="Cambria Math" panose="02040503050406030204" pitchFamily="18" charset="0"/>
                            <a:sym typeface="Wingdings" panose="05000000000000000000" pitchFamily="2" charset="2"/>
                          </a:rPr>
                        </m:ctrlPr>
                      </m:sSupPr>
                      <m:e>
                        <m:r>
                          <a:rPr lang="ja-JP" altLang="en-US" sz="2400" b="1" i="0">
                            <a:solidFill>
                              <a:srgbClr val="FF0000"/>
                            </a:solidFill>
                            <a:latin typeface="Cambria Math" panose="02040503050406030204" pitchFamily="18" charset="0"/>
                            <a:sym typeface="Wingdings" panose="05000000000000000000" pitchFamily="2" charset="2"/>
                          </a:rPr>
                          <m:t>𝛑</m:t>
                        </m:r>
                      </m:e>
                      <m:sup>
                        <m:r>
                          <a:rPr lang="en-US" altLang="ja-JP" sz="2400" b="1" i="0">
                            <a:solidFill>
                              <a:srgbClr val="FF0000"/>
                            </a:solidFill>
                            <a:latin typeface="Cambria Math" panose="02040503050406030204" pitchFamily="18" charset="0"/>
                            <a:sym typeface="Wingdings" panose="05000000000000000000" pitchFamily="2" charset="2"/>
                          </a:rPr>
                          <m:t>−</m:t>
                        </m:r>
                      </m:sup>
                    </m:sSup>
                    <m:r>
                      <a:rPr lang="en-US" altLang="ja-JP" sz="2400" b="1" i="0" smtClean="0">
                        <a:solidFill>
                          <a:schemeClr val="accent1"/>
                        </a:solidFill>
                        <a:latin typeface="Cambria Math" panose="02040503050406030204" pitchFamily="18" charset="0"/>
                        <a:sym typeface="Wingdings" panose="05000000000000000000" pitchFamily="2" charset="2"/>
                      </a:rPr>
                      <m:t>𝐩</m:t>
                    </m:r>
                  </m:oMath>
                </a14:m>
                <a:r>
                  <a:rPr kumimoji="1" lang="en-US" altLang="ja-JP" sz="2400" dirty="0" smtClean="0"/>
                  <a:t>)</a:t>
                </a:r>
                <a:endParaRPr kumimoji="1" lang="ja-JP" altLang="en-US" sz="2400" dirty="0"/>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3122319" y="2599734"/>
                <a:ext cx="2895251" cy="461665"/>
              </a:xfrm>
              <a:prstGeom prst="rect">
                <a:avLst/>
              </a:prstGeom>
              <a:blipFill rotWithShape="0">
                <a:blip r:embed="rId7"/>
                <a:stretch>
                  <a:fillRect l="-3158" t="-10526" b="-28947"/>
                </a:stretch>
              </a:blipFill>
            </p:spPr>
            <p:txBody>
              <a:bodyPr/>
              <a:lstStyle/>
              <a:p>
                <a:r>
                  <a:rPr lang="ja-JP" altLang="en-US">
                    <a:noFill/>
                  </a:rPr>
                  <a:t> </a:t>
                </a:r>
              </a:p>
            </p:txBody>
          </p:sp>
        </mc:Fallback>
      </mc:AlternateContent>
      <p:sp>
        <p:nvSpPr>
          <p:cNvPr id="24" name="正方形/長方形 23"/>
          <p:cNvSpPr/>
          <p:nvPr/>
        </p:nvSpPr>
        <p:spPr>
          <a:xfrm>
            <a:off x="6457950" y="1325563"/>
            <a:ext cx="258548" cy="1325577"/>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6358636" y="940591"/>
            <a:ext cx="457176" cy="369332"/>
          </a:xfrm>
          <a:prstGeom prst="rect">
            <a:avLst/>
          </a:prstGeom>
          <a:solidFill>
            <a:schemeClr val="bg1"/>
          </a:solidFill>
        </p:spPr>
        <p:txBody>
          <a:bodyPr wrap="none" rtlCol="0">
            <a:spAutoFit/>
          </a:bodyPr>
          <a:lstStyle/>
          <a:p>
            <a:r>
              <a:rPr kumimoji="1" lang="en-US" altLang="ja-JP" dirty="0" smtClean="0"/>
              <a:t>NC</a:t>
            </a:r>
            <a:endParaRPr kumimoji="1" lang="ja-JP" altLang="en-US" dirty="0"/>
          </a:p>
        </p:txBody>
      </p:sp>
      <mc:AlternateContent xmlns:mc="http://schemas.openxmlformats.org/markup-compatibility/2006" xmlns:a14="http://schemas.microsoft.com/office/drawing/2010/main">
        <mc:Choice Requires="a14">
          <p:sp>
            <p:nvSpPr>
              <p:cNvPr id="27" name="正方形/長方形 26"/>
              <p:cNvSpPr/>
              <p:nvPr/>
            </p:nvSpPr>
            <p:spPr>
              <a:xfrm>
                <a:off x="4117068" y="6151464"/>
                <a:ext cx="1033488" cy="3755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b="1">
                          <a:latin typeface="Cambria Math" panose="02040503050406030204" pitchFamily="18" charset="0"/>
                        </a:rPr>
                        <m:t>𝐆𝐞𝐕</m:t>
                      </m:r>
                      <m:r>
                        <a:rPr lang="en-US" altLang="ja-JP" b="1">
                          <a:latin typeface="Cambria Math" panose="02040503050406030204" pitchFamily="18" charset="0"/>
                        </a:rPr>
                        <m:t>/</m:t>
                      </m:r>
                      <m:sSup>
                        <m:sSupPr>
                          <m:ctrlPr>
                            <a:rPr lang="en-US" altLang="ja-JP" b="1" i="1">
                              <a:latin typeface="Cambria Math" panose="02040503050406030204" pitchFamily="18" charset="0"/>
                            </a:rPr>
                          </m:ctrlPr>
                        </m:sSupPr>
                        <m:e>
                          <m:r>
                            <a:rPr lang="en-US" altLang="ja-JP" b="1">
                              <a:latin typeface="Cambria Math" panose="02040503050406030204" pitchFamily="18" charset="0"/>
                            </a:rPr>
                            <m:t>𝐂</m:t>
                          </m:r>
                        </m:e>
                        <m:sup>
                          <m:r>
                            <a:rPr lang="en-US" altLang="ja-JP" b="1">
                              <a:latin typeface="Cambria Math" panose="02040503050406030204" pitchFamily="18" charset="0"/>
                            </a:rPr>
                            <m:t>𝟐</m:t>
                          </m:r>
                        </m:sup>
                      </m:sSup>
                    </m:oMath>
                  </m:oMathPara>
                </a14:m>
                <a:endParaRPr lang="ja-JP" altLang="en-US" dirty="0"/>
              </a:p>
            </p:txBody>
          </p:sp>
        </mc:Choice>
        <mc:Fallback xmlns="">
          <p:sp>
            <p:nvSpPr>
              <p:cNvPr id="27" name="正方形/長方形 26"/>
              <p:cNvSpPr>
                <a:spLocks noRot="1" noChangeAspect="1" noMove="1" noResize="1" noEditPoints="1" noAdjustHandles="1" noChangeArrowheads="1" noChangeShapeType="1" noTextEdit="1"/>
              </p:cNvSpPr>
              <p:nvPr/>
            </p:nvSpPr>
            <p:spPr>
              <a:xfrm>
                <a:off x="4117068" y="6151464"/>
                <a:ext cx="1033488" cy="375552"/>
              </a:xfrm>
              <a:prstGeom prst="rect">
                <a:avLst/>
              </a:prstGeom>
              <a:blipFill rotWithShape="0">
                <a:blip r:embed="rId8"/>
                <a:stretch>
                  <a:fillRect b="-1290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正方形/長方形 20"/>
              <p:cNvSpPr/>
              <p:nvPr/>
            </p:nvSpPr>
            <p:spPr>
              <a:xfrm>
                <a:off x="4996785" y="1694991"/>
                <a:ext cx="45236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1" smtClean="0">
                          <a:solidFill>
                            <a:schemeClr val="tx1"/>
                          </a:solidFill>
                          <a:effectLst>
                            <a:outerShdw blurRad="38100" dist="38100" dir="2700000" algn="tl">
                              <a:srgbClr val="000000">
                                <a:alpha val="43137"/>
                              </a:srgbClr>
                            </a:outerShdw>
                          </a:effectLst>
                          <a:latin typeface="Cambria Math" panose="02040503050406030204" pitchFamily="18" charset="0"/>
                          <a:sym typeface="Wingdings" panose="05000000000000000000" pitchFamily="2" charset="2"/>
                        </a:rPr>
                        <m:t>𝒏</m:t>
                      </m:r>
                    </m:oMath>
                  </m:oMathPara>
                </a14:m>
                <a:endParaRPr lang="ja-JP" altLang="en-US" sz="2400" b="1" dirty="0">
                  <a:solidFill>
                    <a:schemeClr val="tx1"/>
                  </a:solidFill>
                  <a:effectLst>
                    <a:outerShdw blurRad="38100" dist="38100" dir="2700000" algn="tl">
                      <a:srgbClr val="000000">
                        <a:alpha val="43137"/>
                      </a:srgbClr>
                    </a:outerShdw>
                  </a:effectLst>
                </a:endParaRPr>
              </a:p>
            </p:txBody>
          </p:sp>
        </mc:Choice>
        <mc:Fallback xmlns="">
          <p:sp>
            <p:nvSpPr>
              <p:cNvPr id="21" name="正方形/長方形 20"/>
              <p:cNvSpPr>
                <a:spLocks noRot="1" noChangeAspect="1" noMove="1" noResize="1" noEditPoints="1" noAdjustHandles="1" noChangeArrowheads="1" noChangeShapeType="1" noTextEdit="1"/>
              </p:cNvSpPr>
              <p:nvPr/>
            </p:nvSpPr>
            <p:spPr>
              <a:xfrm>
                <a:off x="4996785" y="1694991"/>
                <a:ext cx="452368" cy="461665"/>
              </a:xfrm>
              <a:prstGeom prst="rect">
                <a:avLst/>
              </a:prstGeom>
              <a:blipFill rotWithShape="0">
                <a:blip r:embed="rId9"/>
                <a:stretch>
                  <a:fillRect/>
                </a:stretch>
              </a:blipFill>
            </p:spPr>
            <p:txBody>
              <a:bodyPr/>
              <a:lstStyle/>
              <a:p>
                <a:r>
                  <a:rPr lang="ja-JP" altLang="en-US">
                    <a:noFill/>
                  </a:rPr>
                  <a:t> </a:t>
                </a:r>
              </a:p>
            </p:txBody>
          </p:sp>
        </mc:Fallback>
      </mc:AlternateContent>
      <p:sp>
        <p:nvSpPr>
          <p:cNvPr id="29" name="スライド番号プレースホルダー 28"/>
          <p:cNvSpPr>
            <a:spLocks noGrp="1"/>
          </p:cNvSpPr>
          <p:nvPr>
            <p:ph type="sldNum" sz="quarter" idx="12"/>
          </p:nvPr>
        </p:nvSpPr>
        <p:spPr/>
        <p:txBody>
          <a:bodyPr/>
          <a:lstStyle/>
          <a:p>
            <a:fld id="{005A32BD-6642-4D4D-A78D-138FCE3FEFDC}" type="slidenum">
              <a:rPr kumimoji="1" lang="ja-JP" altLang="en-US" smtClean="0"/>
              <a:t>23</a:t>
            </a:fld>
            <a:endParaRPr kumimoji="1" lang="ja-JP" altLang="en-US"/>
          </a:p>
        </p:txBody>
      </p:sp>
      <p:sp>
        <p:nvSpPr>
          <p:cNvPr id="28" name="テキスト ボックス 27"/>
          <p:cNvSpPr txBox="1"/>
          <p:nvPr/>
        </p:nvSpPr>
        <p:spPr>
          <a:xfrm rot="19968916">
            <a:off x="2590896" y="4402471"/>
            <a:ext cx="3728585" cy="707886"/>
          </a:xfrm>
          <a:prstGeom prst="rect">
            <a:avLst/>
          </a:prstGeom>
          <a:noFill/>
        </p:spPr>
        <p:txBody>
          <a:bodyPr wrap="none" rtlCol="0">
            <a:spAutoFit/>
          </a:bodyPr>
          <a:lstStyle/>
          <a:p>
            <a:r>
              <a:rPr lang="en-US" altLang="ja-JP" sz="4000" b="1" dirty="0" smtClean="0">
                <a:ln>
                  <a:solidFill>
                    <a:schemeClr val="accent1">
                      <a:shade val="50000"/>
                      <a:alpha val="40000"/>
                    </a:schemeClr>
                  </a:solidFill>
                </a:ln>
                <a:noFill/>
                <a:effectLst>
                  <a:outerShdw dist="50800" dir="5400000" algn="ctr" rotWithShape="0">
                    <a:srgbClr val="000000">
                      <a:alpha val="0"/>
                    </a:srgbClr>
                  </a:outerShdw>
                </a:effectLst>
              </a:rPr>
              <a:t>Very preliminary</a:t>
            </a:r>
            <a:endParaRPr kumimoji="1" lang="ja-JP" altLang="en-US" sz="4000" b="1" dirty="0">
              <a:ln>
                <a:solidFill>
                  <a:schemeClr val="accent1">
                    <a:shade val="50000"/>
                    <a:alpha val="40000"/>
                  </a:schemeClr>
                </a:solidFill>
              </a:ln>
              <a:noFill/>
              <a:effectLst>
                <a:outerShdw dist="50800" dir="5400000" algn="ctr" rotWithShape="0">
                  <a:srgbClr val="000000">
                    <a:alpha val="0"/>
                  </a:srgbClr>
                </a:outerShdw>
              </a:effectLst>
            </a:endParaRPr>
          </a:p>
        </p:txBody>
      </p:sp>
    </p:spTree>
    <p:extLst>
      <p:ext uri="{BB962C8B-B14F-4D97-AF65-F5344CB8AC3E}">
        <p14:creationId xmlns:p14="http://schemas.microsoft.com/office/powerpoint/2010/main" val="25901646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0"/>
            <a:ext cx="7886700" cy="1325563"/>
          </a:xfrm>
        </p:spPr>
        <p:txBody>
          <a:bodyPr/>
          <a:lstStyle/>
          <a:p>
            <a:r>
              <a:rPr lang="en-US" altLang="ja-JP" dirty="0" smtClean="0">
                <a:latin typeface="+mn-lt"/>
              </a:rPr>
              <a:t>d(K-,</a:t>
            </a:r>
            <a:r>
              <a:rPr lang="en-US" altLang="ja-JP" dirty="0" err="1" smtClean="0">
                <a:latin typeface="+mn-lt"/>
              </a:rPr>
              <a:t>nΛ</a:t>
            </a:r>
            <a:r>
              <a:rPr lang="en-US" altLang="ja-JP" dirty="0" smtClean="0">
                <a:latin typeface="+mn-lt"/>
              </a:rPr>
              <a:t>)”X” missing mass</a:t>
            </a:r>
            <a:endParaRPr kumimoji="1" lang="ja-JP" altLang="en-US" dirty="0">
              <a:latin typeface="+mn-lt"/>
            </a:endParaRPr>
          </a:p>
        </p:txBody>
      </p:sp>
      <p:pic>
        <p:nvPicPr>
          <p:cNvPr id="5" name="コンテンツ プレースホルダー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80531" y="1050350"/>
            <a:ext cx="6263469" cy="4351338"/>
          </a:xfrm>
        </p:spPr>
      </p:pic>
      <p:cxnSp>
        <p:nvCxnSpPr>
          <p:cNvPr id="6" name="直線コネクタ 5"/>
          <p:cNvCxnSpPr/>
          <p:nvPr/>
        </p:nvCxnSpPr>
        <p:spPr>
          <a:xfrm>
            <a:off x="5253487" y="1477228"/>
            <a:ext cx="16945" cy="3510462"/>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flipH="1">
            <a:off x="6459993" y="1477996"/>
            <a:ext cx="30791" cy="3523342"/>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テキスト ボックス 7"/>
              <p:cNvSpPr txBox="1"/>
              <p:nvPr/>
            </p:nvSpPr>
            <p:spPr>
              <a:xfrm>
                <a:off x="4016101" y="1800600"/>
                <a:ext cx="1055610" cy="53296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ja-JP" sz="2800" i="1" smtClean="0">
                              <a:latin typeface="Cambria Math" panose="02040503050406030204" pitchFamily="18" charset="0"/>
                            </a:rPr>
                          </m:ctrlPr>
                        </m:sSupPr>
                        <m:e>
                          <m:r>
                            <m:rPr>
                              <m:nor/>
                            </m:rPr>
                            <a:rPr lang="en-US" altLang="ja-JP" sz="2800" dirty="0">
                              <a:ea typeface="Cambria Math" panose="02040503050406030204" pitchFamily="18" charset="0"/>
                            </a:rPr>
                            <m:t>π</m:t>
                          </m:r>
                        </m:e>
                        <m:sup>
                          <m:r>
                            <a:rPr lang="en-US" altLang="ja-JP" sz="2800" b="0" i="1" dirty="0" smtClean="0">
                              <a:latin typeface="Cambria Math" panose="02040503050406030204" pitchFamily="18" charset="0"/>
                              <a:ea typeface="Cambria Math" panose="02040503050406030204" pitchFamily="18" charset="0"/>
                            </a:rPr>
                            <m:t>0</m:t>
                          </m:r>
                        </m:sup>
                      </m:sSup>
                    </m:oMath>
                  </m:oMathPara>
                </a14:m>
                <a:endParaRPr kumimoji="1" lang="ja-JP" altLang="en-US" sz="2800"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4016101" y="1800600"/>
                <a:ext cx="1055610" cy="532966"/>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p:cNvSpPr txBox="1"/>
              <p:nvPr/>
            </p:nvSpPr>
            <p:spPr>
              <a:xfrm>
                <a:off x="5502967" y="1828348"/>
                <a:ext cx="1196889" cy="532966"/>
              </a:xfrm>
              <a:prstGeom prst="rect">
                <a:avLst/>
              </a:prstGeom>
              <a:noFill/>
            </p:spPr>
            <p:txBody>
              <a:bodyPr wrap="square" rtlCol="0">
                <a:spAutoFit/>
              </a:bodyPr>
              <a:lstStyle/>
              <a:p>
                <a14:m>
                  <m:oMath xmlns:m="http://schemas.openxmlformats.org/officeDocument/2006/math">
                    <m:sSup>
                      <m:sSupPr>
                        <m:ctrlPr>
                          <a:rPr lang="en-US" altLang="ja-JP" sz="2800" i="1" smtClean="0">
                            <a:latin typeface="Cambria Math" panose="02040503050406030204" pitchFamily="18" charset="0"/>
                          </a:rPr>
                        </m:ctrlPr>
                      </m:sSupPr>
                      <m:e>
                        <m:r>
                          <m:rPr>
                            <m:nor/>
                          </m:rPr>
                          <a:rPr lang="en-US" altLang="ja-JP" sz="2800" dirty="0">
                            <a:ea typeface="Cambria Math" panose="02040503050406030204" pitchFamily="18" charset="0"/>
                          </a:rPr>
                          <m:t>π</m:t>
                        </m:r>
                      </m:e>
                      <m:sup>
                        <m:r>
                          <a:rPr lang="en-US" altLang="ja-JP" sz="2800" b="0" i="1" dirty="0" smtClean="0">
                            <a:latin typeface="Cambria Math" panose="02040503050406030204" pitchFamily="18" charset="0"/>
                            <a:ea typeface="Cambria Math" panose="02040503050406030204" pitchFamily="18" charset="0"/>
                          </a:rPr>
                          <m:t>0</m:t>
                        </m:r>
                      </m:sup>
                    </m:sSup>
                  </m:oMath>
                </a14:m>
                <a:r>
                  <a:rPr kumimoji="1" lang="en-US" altLang="ja-JP" sz="2800" dirty="0" smtClean="0"/>
                  <a:t>γ</a:t>
                </a:r>
                <a:endParaRPr kumimoji="1" lang="ja-JP" altLang="en-US" sz="2800" dirty="0"/>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5502967" y="1828348"/>
                <a:ext cx="1196889" cy="532966"/>
              </a:xfrm>
              <a:prstGeom prst="rect">
                <a:avLst/>
              </a:prstGeom>
              <a:blipFill rotWithShape="0">
                <a:blip r:embed="rId5"/>
                <a:stretch>
                  <a:fillRect t="-11494" b="-3103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p:cNvSpPr txBox="1"/>
              <p:nvPr/>
            </p:nvSpPr>
            <p:spPr>
              <a:xfrm>
                <a:off x="6672301" y="1828348"/>
                <a:ext cx="122043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2800" i="1" smtClean="0">
                          <a:latin typeface="Cambria Math" panose="02040503050406030204" pitchFamily="18" charset="0"/>
                        </a:rPr>
                        <m:t>(</m:t>
                      </m:r>
                      <m:sSup>
                        <m:sSupPr>
                          <m:ctrlPr>
                            <a:rPr lang="en-US" altLang="ja-JP" sz="2800" i="1">
                              <a:latin typeface="Cambria Math" panose="02040503050406030204" pitchFamily="18" charset="0"/>
                            </a:rPr>
                          </m:ctrlPr>
                        </m:sSupPr>
                        <m:e>
                          <m:r>
                            <m:rPr>
                              <m:sty m:val="p"/>
                            </m:rPr>
                            <a:rPr lang="en-US" altLang="ja-JP" sz="2800" i="1" smtClean="0">
                              <a:latin typeface="Cambria Math" panose="02040503050406030204" pitchFamily="18" charset="0"/>
                            </a:rPr>
                            <m:t>π</m:t>
                          </m:r>
                          <m:r>
                            <m:rPr>
                              <m:nor/>
                            </m:rPr>
                            <a:rPr lang="en-US" altLang="ja-JP" sz="2800" dirty="0">
                              <a:ea typeface="Cambria Math" panose="02040503050406030204" pitchFamily="18" charset="0"/>
                            </a:rPr>
                            <m:t>π</m:t>
                          </m:r>
                          <m:r>
                            <a:rPr lang="en-US" altLang="ja-JP" sz="2800" b="0" i="1" dirty="0" smtClean="0">
                              <a:latin typeface="Cambria Math" panose="02040503050406030204" pitchFamily="18" charset="0"/>
                              <a:ea typeface="Cambria Math" panose="02040503050406030204" pitchFamily="18" charset="0"/>
                            </a:rPr>
                            <m:t>)</m:t>
                          </m:r>
                        </m:e>
                        <m:sup>
                          <m:r>
                            <a:rPr lang="en-US" altLang="ja-JP" sz="2800" i="1" dirty="0">
                              <a:latin typeface="Cambria Math" panose="02040503050406030204" pitchFamily="18" charset="0"/>
                              <a:ea typeface="Cambria Math" panose="02040503050406030204" pitchFamily="18" charset="0"/>
                            </a:rPr>
                            <m:t>0</m:t>
                          </m:r>
                        </m:sup>
                      </m:sSup>
                    </m:oMath>
                  </m:oMathPara>
                </a14:m>
                <a:endParaRPr kumimoji="1" lang="ja-JP" altLang="en-US" sz="2800" dirty="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6672301" y="1828348"/>
                <a:ext cx="1220436" cy="523220"/>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正方形/長方形 10"/>
              <p:cNvSpPr/>
              <p:nvPr/>
            </p:nvSpPr>
            <p:spPr>
              <a:xfrm>
                <a:off x="658285" y="5481575"/>
                <a:ext cx="7988341" cy="1211870"/>
              </a:xfrm>
              <a:prstGeom prst="rect">
                <a:avLst/>
              </a:prstGeom>
            </p:spPr>
            <p:txBody>
              <a:bodyPr wrap="none">
                <a:spAutoFit/>
              </a:bodyPr>
              <a:lstStyle/>
              <a:p>
                <a:pPr marL="342900" indent="-342900">
                  <a:buFont typeface="Arial" panose="020B0604020202020204" pitchFamily="34" charset="0"/>
                  <a:buChar char="•"/>
                </a:pPr>
                <a:r>
                  <a:rPr lang="en-US" altLang="ja-JP" sz="2400" dirty="0" smtClean="0">
                    <a:sym typeface="Wingdings" panose="05000000000000000000" pitchFamily="2" charset="2"/>
                  </a:rPr>
                  <a:t>Events </a:t>
                </a:r>
                <a:r>
                  <a:rPr lang="en-US" altLang="ja-JP" sz="2400" dirty="0">
                    <a:sym typeface="Wingdings" panose="05000000000000000000" pitchFamily="2" charset="2"/>
                  </a:rPr>
                  <a:t>i</a:t>
                </a:r>
                <a:r>
                  <a:rPr lang="en-US" altLang="ja-JP" sz="2400" dirty="0" smtClean="0">
                    <a:sym typeface="Wingdings" panose="05000000000000000000" pitchFamily="2" charset="2"/>
                  </a:rPr>
                  <a:t>n the region of </a:t>
                </a:r>
                <a14:m>
                  <m:oMath xmlns:m="http://schemas.openxmlformats.org/officeDocument/2006/math">
                    <m:sSup>
                      <m:sSupPr>
                        <m:ctrlPr>
                          <a:rPr lang="en-US" altLang="ja-JP" sz="2400" i="1">
                            <a:latin typeface="Cambria Math" panose="02040503050406030204" pitchFamily="18" charset="0"/>
                          </a:rPr>
                        </m:ctrlPr>
                      </m:sSupPr>
                      <m:e>
                        <m:r>
                          <m:rPr>
                            <m:nor/>
                          </m:rPr>
                          <a:rPr lang="en-US" altLang="ja-JP" sz="2400" dirty="0">
                            <a:ea typeface="Cambria Math" panose="02040503050406030204" pitchFamily="18" charset="0"/>
                          </a:rPr>
                          <m:t>π</m:t>
                        </m:r>
                      </m:e>
                      <m:sup>
                        <m:r>
                          <a:rPr lang="en-US" altLang="ja-JP" sz="2400" b="0" i="1" dirty="0">
                            <a:latin typeface="Cambria Math" panose="02040503050406030204" pitchFamily="18" charset="0"/>
                            <a:ea typeface="Cambria Math" panose="02040503050406030204" pitchFamily="18" charset="0"/>
                          </a:rPr>
                          <m:t>0</m:t>
                        </m:r>
                      </m:sup>
                    </m:sSup>
                  </m:oMath>
                </a14:m>
                <a:r>
                  <a:rPr lang="en-US" altLang="ja-JP" sz="2400" dirty="0"/>
                  <a:t>γ</a:t>
                </a:r>
                <a:r>
                  <a:rPr lang="en-US" altLang="ja-JP" sz="2400" dirty="0" smtClean="0">
                    <a:sym typeface="Wingdings" panose="05000000000000000000" pitchFamily="2" charset="2"/>
                  </a:rPr>
                  <a:t> is confirmed</a:t>
                </a:r>
              </a:p>
              <a:p>
                <a:pPr marL="342900" indent="-342900">
                  <a:buFont typeface="Arial" panose="020B0604020202020204" pitchFamily="34" charset="0"/>
                  <a:buChar char="•"/>
                </a:pPr>
                <a:r>
                  <a:rPr lang="en-US" altLang="ja-JP" sz="2400" dirty="0" smtClean="0"/>
                  <a:t>Events in the </a:t>
                </a:r>
                <a:r>
                  <a:rPr lang="en-US" altLang="ja-JP" sz="2400" dirty="0">
                    <a:sym typeface="Wingdings" panose="05000000000000000000" pitchFamily="2" charset="2"/>
                  </a:rPr>
                  <a:t>region of </a:t>
                </a:r>
                <a14:m>
                  <m:oMath xmlns:m="http://schemas.openxmlformats.org/officeDocument/2006/math">
                    <m:sSup>
                      <m:sSupPr>
                        <m:ctrlPr>
                          <a:rPr lang="en-US" altLang="ja-JP" sz="2400" i="1">
                            <a:latin typeface="Cambria Math" panose="02040503050406030204" pitchFamily="18" charset="0"/>
                          </a:rPr>
                        </m:ctrlPr>
                      </m:sSupPr>
                      <m:e>
                        <m:r>
                          <m:rPr>
                            <m:nor/>
                          </m:rPr>
                          <a:rPr lang="en-US" altLang="ja-JP" sz="2400" dirty="0">
                            <a:ea typeface="Cambria Math" panose="02040503050406030204" pitchFamily="18" charset="0"/>
                          </a:rPr>
                          <m:t>π</m:t>
                        </m:r>
                      </m:e>
                      <m:sup>
                        <m:r>
                          <a:rPr lang="en-US" altLang="ja-JP" sz="2400" i="1" dirty="0">
                            <a:latin typeface="Cambria Math" panose="02040503050406030204" pitchFamily="18" charset="0"/>
                            <a:ea typeface="Cambria Math" panose="02040503050406030204" pitchFamily="18" charset="0"/>
                          </a:rPr>
                          <m:t>0</m:t>
                        </m:r>
                      </m:sup>
                    </m:sSup>
                  </m:oMath>
                </a14:m>
                <a:r>
                  <a:rPr lang="en-US" altLang="ja-JP" sz="2400" dirty="0" smtClean="0"/>
                  <a:t> (I =1) is suppressed</a:t>
                </a:r>
              </a:p>
              <a:p>
                <a:pPr marL="342900" indent="-342900">
                  <a:buFont typeface="Arial" panose="020B0604020202020204" pitchFamily="34" charset="0"/>
                  <a:buChar char="•"/>
                </a:pPr>
                <a:r>
                  <a:rPr lang="en-US" altLang="ja-JP" sz="2400" dirty="0" smtClean="0"/>
                  <a:t>However we need more data</a:t>
                </a:r>
                <a:r>
                  <a:rPr lang="en-US" altLang="ja-JP" sz="2400" dirty="0"/>
                  <a:t> </a:t>
                </a:r>
                <a:r>
                  <a:rPr lang="en-US" altLang="ja-JP" sz="2400" dirty="0" smtClean="0"/>
                  <a:t>for the </a:t>
                </a:r>
                <a:r>
                  <a:rPr lang="en-US" altLang="ja-JP" sz="2400" dirty="0"/>
                  <a:t>d(K-,</a:t>
                </a:r>
                <a:r>
                  <a:rPr lang="en-US" altLang="ja-JP" sz="2400" dirty="0" smtClean="0"/>
                  <a:t>n)</a:t>
                </a:r>
                <a14:m>
                  <m:oMath xmlns:m="http://schemas.openxmlformats.org/officeDocument/2006/math">
                    <m:r>
                      <a:rPr lang="en-US" altLang="ja-JP" sz="2400" b="0" i="0" smtClean="0">
                        <a:latin typeface="Cambria Math" panose="02040503050406030204" pitchFamily="18" charset="0"/>
                      </a:rPr>
                      <m:t>"</m:t>
                    </m:r>
                    <m:sSup>
                      <m:sSupPr>
                        <m:ctrlPr>
                          <a:rPr lang="en-US" altLang="ja-JP" sz="2400" i="1">
                            <a:latin typeface="Cambria Math" panose="02040503050406030204" pitchFamily="18" charset="0"/>
                          </a:rPr>
                        </m:ctrlPr>
                      </m:sSupPr>
                      <m:e>
                        <m:r>
                          <m:rPr>
                            <m:nor/>
                          </m:rPr>
                          <a:rPr lang="en-US" altLang="ja-JP" sz="2400" dirty="0"/>
                          <m:t>Σ</m:t>
                        </m:r>
                      </m:e>
                      <m:sup>
                        <m:r>
                          <a:rPr lang="en-US" altLang="ja-JP" sz="2400" i="1" dirty="0">
                            <a:latin typeface="Cambria Math" panose="02040503050406030204" pitchFamily="18" charset="0"/>
                          </a:rPr>
                          <m:t>0</m:t>
                        </m:r>
                      </m:sup>
                    </m:sSup>
                    <m:sSup>
                      <m:sSupPr>
                        <m:ctrlPr>
                          <a:rPr lang="en-US" altLang="ja-JP" sz="2400" i="1">
                            <a:latin typeface="Cambria Math" panose="02040503050406030204" pitchFamily="18" charset="0"/>
                          </a:rPr>
                        </m:ctrlPr>
                      </m:sSupPr>
                      <m:e>
                        <m:r>
                          <m:rPr>
                            <m:nor/>
                          </m:rPr>
                          <a:rPr lang="en-US" altLang="ja-JP" sz="2400" dirty="0">
                            <a:ea typeface="Cambria Math" panose="02040503050406030204" pitchFamily="18" charset="0"/>
                          </a:rPr>
                          <m:t>π</m:t>
                        </m:r>
                      </m:e>
                      <m:sup>
                        <m:r>
                          <a:rPr lang="en-US" altLang="ja-JP" sz="2400" i="1" dirty="0">
                            <a:latin typeface="Cambria Math" panose="02040503050406030204" pitchFamily="18" charset="0"/>
                            <a:ea typeface="Cambria Math" panose="02040503050406030204" pitchFamily="18" charset="0"/>
                          </a:rPr>
                          <m:t>0</m:t>
                        </m:r>
                      </m:sup>
                    </m:sSup>
                    <m:r>
                      <a:rPr lang="en-US" altLang="ja-JP" sz="2400" b="0" i="0" dirty="0" smtClean="0">
                        <a:latin typeface="Cambria Math" panose="02040503050406030204" pitchFamily="18" charset="0"/>
                        <a:ea typeface="Cambria Math" panose="02040503050406030204" pitchFamily="18" charset="0"/>
                      </a:rPr>
                      <m:t>"</m:t>
                    </m:r>
                  </m:oMath>
                </a14:m>
                <a:r>
                  <a:rPr lang="en-US" altLang="ja-JP" sz="2400" dirty="0" smtClean="0"/>
                  <a:t> spectrum</a:t>
                </a:r>
                <a:endParaRPr lang="en-US" altLang="ja-JP" sz="2400" dirty="0"/>
              </a:p>
            </p:txBody>
          </p:sp>
        </mc:Choice>
        <mc:Fallback xmlns="">
          <p:sp>
            <p:nvSpPr>
              <p:cNvPr id="11" name="正方形/長方形 10"/>
              <p:cNvSpPr>
                <a:spLocks noRot="1" noChangeAspect="1" noMove="1" noResize="1" noEditPoints="1" noAdjustHandles="1" noChangeArrowheads="1" noChangeShapeType="1" noTextEdit="1"/>
              </p:cNvSpPr>
              <p:nvPr/>
            </p:nvSpPr>
            <p:spPr>
              <a:xfrm>
                <a:off x="658285" y="5481575"/>
                <a:ext cx="7988341" cy="1211870"/>
              </a:xfrm>
              <a:prstGeom prst="rect">
                <a:avLst/>
              </a:prstGeom>
              <a:blipFill rotWithShape="0">
                <a:blip r:embed="rId7"/>
                <a:stretch>
                  <a:fillRect l="-1069" t="-4020" r="-1069" b="-1055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正方形/長方形 11"/>
              <p:cNvSpPr/>
              <p:nvPr/>
            </p:nvSpPr>
            <p:spPr>
              <a:xfrm>
                <a:off x="5584667" y="5095608"/>
                <a:ext cx="1033488" cy="3755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b="1">
                          <a:latin typeface="Cambria Math" panose="02040503050406030204" pitchFamily="18" charset="0"/>
                        </a:rPr>
                        <m:t>𝐆𝐞𝐕</m:t>
                      </m:r>
                      <m:r>
                        <a:rPr lang="en-US" altLang="ja-JP" b="1">
                          <a:latin typeface="Cambria Math" panose="02040503050406030204" pitchFamily="18" charset="0"/>
                        </a:rPr>
                        <m:t>/</m:t>
                      </m:r>
                      <m:sSup>
                        <m:sSupPr>
                          <m:ctrlPr>
                            <a:rPr lang="en-US" altLang="ja-JP" b="1" i="1">
                              <a:latin typeface="Cambria Math" panose="02040503050406030204" pitchFamily="18" charset="0"/>
                            </a:rPr>
                          </m:ctrlPr>
                        </m:sSupPr>
                        <m:e>
                          <m:r>
                            <a:rPr lang="en-US" altLang="ja-JP" b="1">
                              <a:latin typeface="Cambria Math" panose="02040503050406030204" pitchFamily="18" charset="0"/>
                            </a:rPr>
                            <m:t>𝐂</m:t>
                          </m:r>
                        </m:e>
                        <m:sup>
                          <m:r>
                            <a:rPr lang="en-US" altLang="ja-JP" b="1">
                              <a:latin typeface="Cambria Math" panose="02040503050406030204" pitchFamily="18" charset="0"/>
                            </a:rPr>
                            <m:t>𝟐</m:t>
                          </m:r>
                        </m:sup>
                      </m:sSup>
                    </m:oMath>
                  </m:oMathPara>
                </a14:m>
                <a:endParaRPr lang="ja-JP" altLang="en-US" dirty="0"/>
              </a:p>
            </p:txBody>
          </p:sp>
        </mc:Choice>
        <mc:Fallback xmlns="">
          <p:sp>
            <p:nvSpPr>
              <p:cNvPr id="12" name="正方形/長方形 11"/>
              <p:cNvSpPr>
                <a:spLocks noRot="1" noChangeAspect="1" noMove="1" noResize="1" noEditPoints="1" noAdjustHandles="1" noChangeArrowheads="1" noChangeShapeType="1" noTextEdit="1"/>
              </p:cNvSpPr>
              <p:nvPr/>
            </p:nvSpPr>
            <p:spPr>
              <a:xfrm>
                <a:off x="5584667" y="5095608"/>
                <a:ext cx="1033488" cy="375552"/>
              </a:xfrm>
              <a:prstGeom prst="rect">
                <a:avLst/>
              </a:prstGeom>
              <a:blipFill rotWithShape="0">
                <a:blip r:embed="rId8"/>
                <a:stretch>
                  <a:fillRect b="-1129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正方形/長方形 12"/>
              <p:cNvSpPr/>
              <p:nvPr/>
            </p:nvSpPr>
            <p:spPr>
              <a:xfrm>
                <a:off x="104066" y="1433481"/>
                <a:ext cx="3137334" cy="1225335"/>
              </a:xfrm>
              <a:prstGeom prst="rect">
                <a:avLst/>
              </a:prstGeom>
              <a:ln>
                <a:solidFill>
                  <a:schemeClr val="tx1"/>
                </a:solidFill>
              </a:ln>
            </p:spPr>
            <p:txBody>
              <a:bodyPr wrap="none">
                <a:spAutoFit/>
              </a:bodyPr>
              <a:lstStyle/>
              <a:p>
                <a:pPr marL="342900" indent="-342900">
                  <a:buFont typeface="Arial" panose="020B0604020202020204" pitchFamily="34" charset="0"/>
                  <a:buChar char="•"/>
                </a:pPr>
                <a14:m>
                  <m:oMath xmlns:m="http://schemas.openxmlformats.org/officeDocument/2006/math">
                    <m:sSup>
                      <m:sSupPr>
                        <m:ctrlPr>
                          <a:rPr lang="en-US" altLang="ja-JP" sz="2400" i="1">
                            <a:latin typeface="Cambria Math" panose="02040503050406030204" pitchFamily="18" charset="0"/>
                            <a:sym typeface="Wingdings" panose="05000000000000000000" pitchFamily="2" charset="2"/>
                          </a:rPr>
                        </m:ctrlPr>
                      </m:sSupPr>
                      <m:e>
                        <m:r>
                          <m:rPr>
                            <m:sty m:val="p"/>
                          </m:rPr>
                          <a:rPr lang="ja-JP" altLang="en-US" sz="2400" b="0" i="0">
                            <a:latin typeface="Cambria Math" panose="02040503050406030204" pitchFamily="18" charset="0"/>
                            <a:sym typeface="Wingdings" panose="05000000000000000000" pitchFamily="2" charset="2"/>
                          </a:rPr>
                          <m:t>π</m:t>
                        </m:r>
                      </m:e>
                      <m:sup>
                        <m:r>
                          <a:rPr lang="en-US" altLang="ja-JP" sz="2400" b="0" i="0">
                            <a:latin typeface="Cambria Math" panose="02040503050406030204" pitchFamily="18" charset="0"/>
                            <a:sym typeface="Wingdings" panose="05000000000000000000" pitchFamily="2" charset="2"/>
                          </a:rPr>
                          <m:t>0</m:t>
                        </m:r>
                      </m:sup>
                    </m:sSup>
                    <m:r>
                      <m:rPr>
                        <m:nor/>
                      </m:rPr>
                      <a:rPr lang="en-US" altLang="ja-JP" sz="2400" dirty="0" smtClean="0">
                        <a:solidFill>
                          <a:srgbClr val="FF0000"/>
                        </a:solidFill>
                      </a:rPr>
                      <m:t>Λ</m:t>
                    </m:r>
                  </m:oMath>
                </a14:m>
                <a:r>
                  <a:rPr lang="en-US" altLang="ja-JP" sz="2400" dirty="0"/>
                  <a:t> (I =1) </a:t>
                </a:r>
                <a:endParaRPr lang="en-US" altLang="ja-JP" sz="2400" dirty="0" smtClean="0"/>
              </a:p>
              <a:p>
                <a:pPr marL="342900" indent="-342900">
                  <a:buFont typeface="Arial" panose="020B0604020202020204" pitchFamily="34" charset="0"/>
                  <a:buChar char="•"/>
                </a:pPr>
                <a14:m>
                  <m:oMath xmlns:m="http://schemas.openxmlformats.org/officeDocument/2006/math">
                    <m:sSup>
                      <m:sSupPr>
                        <m:ctrlPr>
                          <a:rPr lang="en-US" altLang="ja-JP" sz="2400" i="1">
                            <a:latin typeface="Cambria Math" panose="02040503050406030204" pitchFamily="18" charset="0"/>
                            <a:sym typeface="Wingdings" panose="05000000000000000000" pitchFamily="2" charset="2"/>
                          </a:rPr>
                        </m:ctrlPr>
                      </m:sSupPr>
                      <m:e>
                        <m:r>
                          <m:rPr>
                            <m:sty m:val="p"/>
                          </m:rPr>
                          <a:rPr lang="ja-JP" altLang="en-US" sz="2400" b="0" i="0">
                            <a:latin typeface="Cambria Math" panose="02040503050406030204" pitchFamily="18" charset="0"/>
                            <a:sym typeface="Wingdings" panose="05000000000000000000" pitchFamily="2" charset="2"/>
                          </a:rPr>
                          <m:t>π</m:t>
                        </m:r>
                      </m:e>
                      <m:sup>
                        <m:r>
                          <a:rPr lang="en-US" altLang="ja-JP" sz="2400" b="0" i="0">
                            <a:latin typeface="Cambria Math" panose="02040503050406030204" pitchFamily="18" charset="0"/>
                            <a:sym typeface="Wingdings" panose="05000000000000000000" pitchFamily="2" charset="2"/>
                          </a:rPr>
                          <m:t>0</m:t>
                        </m:r>
                      </m:sup>
                    </m:sSup>
                    <m:sSup>
                      <m:sSupPr>
                        <m:ctrlPr>
                          <a:rPr lang="en-US" altLang="ja-JP" sz="2400" i="1">
                            <a:latin typeface="Cambria Math" panose="02040503050406030204" pitchFamily="18" charset="0"/>
                            <a:sym typeface="Wingdings" panose="05000000000000000000" pitchFamily="2" charset="2"/>
                          </a:rPr>
                        </m:ctrlPr>
                      </m:sSupPr>
                      <m:e>
                        <m:r>
                          <m:rPr>
                            <m:sty m:val="p"/>
                          </m:rPr>
                          <a:rPr lang="en-US" altLang="ja-JP" sz="2400" b="0" i="0">
                            <a:latin typeface="Cambria Math" panose="02040503050406030204" pitchFamily="18" charset="0"/>
                            <a:sym typeface="Wingdings" panose="05000000000000000000" pitchFamily="2" charset="2"/>
                          </a:rPr>
                          <m:t>Σ</m:t>
                        </m:r>
                      </m:e>
                      <m:sup>
                        <m:r>
                          <a:rPr lang="en-US" altLang="ja-JP" sz="2400" b="0" i="0">
                            <a:latin typeface="Cambria Math" panose="02040503050406030204" pitchFamily="18" charset="0"/>
                            <a:sym typeface="Wingdings" panose="05000000000000000000" pitchFamily="2" charset="2"/>
                          </a:rPr>
                          <m:t>0</m:t>
                        </m:r>
                      </m:sup>
                    </m:sSup>
                  </m:oMath>
                </a14:m>
                <a:r>
                  <a:rPr lang="en-US" altLang="ja-JP" sz="2400" dirty="0"/>
                  <a:t> -&gt;</a:t>
                </a:r>
                <a:r>
                  <a:rPr lang="ja-JP" altLang="en-US" sz="2400" dirty="0"/>
                  <a:t> </a:t>
                </a:r>
                <a14:m>
                  <m:oMath xmlns:m="http://schemas.openxmlformats.org/officeDocument/2006/math">
                    <m:sSup>
                      <m:sSupPr>
                        <m:ctrlPr>
                          <a:rPr lang="en-US" altLang="ja-JP" sz="2400" i="1">
                            <a:latin typeface="Cambria Math" panose="02040503050406030204" pitchFamily="18" charset="0"/>
                            <a:sym typeface="Wingdings" panose="05000000000000000000" pitchFamily="2" charset="2"/>
                          </a:rPr>
                        </m:ctrlPr>
                      </m:sSupPr>
                      <m:e>
                        <m:r>
                          <m:rPr>
                            <m:sty m:val="p"/>
                          </m:rPr>
                          <a:rPr lang="ja-JP" altLang="en-US" sz="2400" b="0" i="0">
                            <a:latin typeface="Cambria Math" panose="02040503050406030204" pitchFamily="18" charset="0"/>
                            <a:sym typeface="Wingdings" panose="05000000000000000000" pitchFamily="2" charset="2"/>
                          </a:rPr>
                          <m:t>π</m:t>
                        </m:r>
                      </m:e>
                      <m:sup>
                        <m:r>
                          <a:rPr lang="en-US" altLang="ja-JP" sz="2400" b="0" i="0">
                            <a:latin typeface="Cambria Math" panose="02040503050406030204" pitchFamily="18" charset="0"/>
                            <a:sym typeface="Wingdings" panose="05000000000000000000" pitchFamily="2" charset="2"/>
                          </a:rPr>
                          <m:t>0</m:t>
                        </m:r>
                      </m:sup>
                    </m:sSup>
                  </m:oMath>
                </a14:m>
                <a:r>
                  <a:rPr lang="en-US" altLang="ja-JP" sz="2400" dirty="0"/>
                  <a:t>γ </a:t>
                </a:r>
                <a:r>
                  <a:rPr lang="en-US" altLang="ja-JP" sz="2400" dirty="0" smtClean="0">
                    <a:solidFill>
                      <a:srgbClr val="FF0000"/>
                    </a:solidFill>
                  </a:rPr>
                  <a:t>Λ </a:t>
                </a:r>
                <a:r>
                  <a:rPr lang="en-US" altLang="ja-JP" sz="2400" dirty="0"/>
                  <a:t>(I </a:t>
                </a:r>
                <a:r>
                  <a:rPr lang="en-US" altLang="ja-JP" sz="2400" dirty="0" smtClean="0"/>
                  <a:t>=0) </a:t>
                </a:r>
                <a:endParaRPr lang="en-US" altLang="ja-JP" sz="2400" dirty="0" smtClean="0">
                  <a:latin typeface="Cambria Math" panose="02040503050406030204" pitchFamily="18" charset="0"/>
                  <a:sym typeface="Wingdings" panose="05000000000000000000" pitchFamily="2" charset="2"/>
                </a:endParaRPr>
              </a:p>
              <a:p>
                <a:pPr marL="342900" indent="-342900">
                  <a:buFont typeface="Arial" panose="020B0604020202020204" pitchFamily="34" charset="0"/>
                  <a:buChar char="•"/>
                </a:pPr>
                <a14:m>
                  <m:oMath xmlns:m="http://schemas.openxmlformats.org/officeDocument/2006/math">
                    <m:sSup>
                      <m:sSupPr>
                        <m:ctrlPr>
                          <a:rPr lang="en-US" altLang="ja-JP" sz="2400" i="1">
                            <a:latin typeface="Cambria Math" panose="02040503050406030204" pitchFamily="18" charset="0"/>
                            <a:sym typeface="Wingdings" panose="05000000000000000000" pitchFamily="2" charset="2"/>
                          </a:rPr>
                        </m:ctrlPr>
                      </m:sSupPr>
                      <m:e>
                        <m:r>
                          <m:rPr>
                            <m:sty m:val="p"/>
                          </m:rPr>
                          <a:rPr lang="ja-JP" altLang="en-US" sz="2400" b="0" i="0">
                            <a:latin typeface="Cambria Math" panose="02040503050406030204" pitchFamily="18" charset="0"/>
                            <a:sym typeface="Wingdings" panose="05000000000000000000" pitchFamily="2" charset="2"/>
                          </a:rPr>
                          <m:t>π</m:t>
                        </m:r>
                      </m:e>
                      <m:sup>
                        <m:r>
                          <a:rPr lang="en-US" altLang="ja-JP" sz="2400" b="0" i="0">
                            <a:latin typeface="Cambria Math" panose="02040503050406030204" pitchFamily="18" charset="0"/>
                            <a:sym typeface="Wingdings" panose="05000000000000000000" pitchFamily="2" charset="2"/>
                          </a:rPr>
                          <m:t>0</m:t>
                        </m:r>
                      </m:sup>
                    </m:sSup>
                    <m:sSup>
                      <m:sSupPr>
                        <m:ctrlPr>
                          <a:rPr lang="en-US" altLang="ja-JP" sz="2400" i="1">
                            <a:latin typeface="Cambria Math" panose="02040503050406030204" pitchFamily="18" charset="0"/>
                            <a:sym typeface="Wingdings" panose="05000000000000000000" pitchFamily="2" charset="2"/>
                          </a:rPr>
                        </m:ctrlPr>
                      </m:sSupPr>
                      <m:e>
                        <m:r>
                          <m:rPr>
                            <m:sty m:val="p"/>
                          </m:rPr>
                          <a:rPr lang="ja-JP" altLang="en-US" sz="2400" b="0" i="0">
                            <a:latin typeface="Cambria Math" panose="02040503050406030204" pitchFamily="18" charset="0"/>
                            <a:sym typeface="Wingdings" panose="05000000000000000000" pitchFamily="2" charset="2"/>
                          </a:rPr>
                          <m:t>π</m:t>
                        </m:r>
                      </m:e>
                      <m:sup>
                        <m:r>
                          <a:rPr lang="en-US" altLang="ja-JP" sz="2400" b="0" i="0">
                            <a:latin typeface="Cambria Math" panose="02040503050406030204" pitchFamily="18" charset="0"/>
                            <a:sym typeface="Wingdings" panose="05000000000000000000" pitchFamily="2" charset="2"/>
                          </a:rPr>
                          <m:t>0</m:t>
                        </m:r>
                      </m:sup>
                    </m:sSup>
                    <m:r>
                      <m:rPr>
                        <m:nor/>
                      </m:rPr>
                      <a:rPr lang="en-US" altLang="ja-JP" sz="2400" dirty="0">
                        <a:solidFill>
                          <a:srgbClr val="FF0000"/>
                        </a:solidFill>
                      </a:rPr>
                      <m:t>Λ</m:t>
                    </m:r>
                  </m:oMath>
                </a14:m>
                <a:endParaRPr lang="en-US" altLang="ja-JP" sz="2400" dirty="0"/>
              </a:p>
            </p:txBody>
          </p:sp>
        </mc:Choice>
        <mc:Fallback xmlns="">
          <p:sp>
            <p:nvSpPr>
              <p:cNvPr id="13" name="正方形/長方形 12"/>
              <p:cNvSpPr>
                <a:spLocks noRot="1" noChangeAspect="1" noMove="1" noResize="1" noEditPoints="1" noAdjustHandles="1" noChangeArrowheads="1" noChangeShapeType="1" noTextEdit="1"/>
              </p:cNvSpPr>
              <p:nvPr/>
            </p:nvSpPr>
            <p:spPr>
              <a:xfrm>
                <a:off x="104066" y="1433481"/>
                <a:ext cx="3137334" cy="1225335"/>
              </a:xfrm>
              <a:prstGeom prst="rect">
                <a:avLst/>
              </a:prstGeom>
              <a:blipFill rotWithShape="0">
                <a:blip r:embed="rId9"/>
                <a:stretch>
                  <a:fillRect l="-2321" t="-3448" b="-5911"/>
                </a:stretch>
              </a:blipFill>
              <a:ln>
                <a:solidFill>
                  <a:schemeClr val="tx1"/>
                </a:solidFill>
              </a:ln>
            </p:spPr>
            <p:txBody>
              <a:bodyPr/>
              <a:lstStyle/>
              <a:p>
                <a:r>
                  <a:rPr lang="ja-JP" altLang="en-US">
                    <a:noFill/>
                  </a:rPr>
                  <a:t> </a:t>
                </a:r>
              </a:p>
            </p:txBody>
          </p:sp>
        </mc:Fallback>
      </mc:AlternateContent>
      <p:sp>
        <p:nvSpPr>
          <p:cNvPr id="15" name="スライド番号プレースホルダー 14"/>
          <p:cNvSpPr>
            <a:spLocks noGrp="1"/>
          </p:cNvSpPr>
          <p:nvPr>
            <p:ph type="sldNum" sz="quarter" idx="12"/>
          </p:nvPr>
        </p:nvSpPr>
        <p:spPr/>
        <p:txBody>
          <a:bodyPr/>
          <a:lstStyle/>
          <a:p>
            <a:fld id="{005A32BD-6642-4D4D-A78D-138FCE3FEFDC}" type="slidenum">
              <a:rPr kumimoji="1" lang="ja-JP" altLang="en-US" smtClean="0"/>
              <a:t>24</a:t>
            </a:fld>
            <a:endParaRPr kumimoji="1" lang="ja-JP" altLang="en-US"/>
          </a:p>
        </p:txBody>
      </p:sp>
      <p:sp>
        <p:nvSpPr>
          <p:cNvPr id="14" name="テキスト ボックス 13"/>
          <p:cNvSpPr txBox="1"/>
          <p:nvPr/>
        </p:nvSpPr>
        <p:spPr>
          <a:xfrm rot="19968916">
            <a:off x="4147972" y="3097765"/>
            <a:ext cx="3728585" cy="707886"/>
          </a:xfrm>
          <a:prstGeom prst="rect">
            <a:avLst/>
          </a:prstGeom>
          <a:noFill/>
        </p:spPr>
        <p:txBody>
          <a:bodyPr wrap="none" rtlCol="0">
            <a:spAutoFit/>
          </a:bodyPr>
          <a:lstStyle/>
          <a:p>
            <a:r>
              <a:rPr lang="en-US" altLang="ja-JP" sz="4000" b="1" dirty="0" smtClean="0">
                <a:ln>
                  <a:solidFill>
                    <a:schemeClr val="accent1">
                      <a:shade val="50000"/>
                      <a:alpha val="40000"/>
                    </a:schemeClr>
                  </a:solidFill>
                </a:ln>
                <a:noFill/>
                <a:effectLst>
                  <a:outerShdw dist="50800" dir="5400000" algn="ctr" rotWithShape="0">
                    <a:srgbClr val="000000">
                      <a:alpha val="0"/>
                    </a:srgbClr>
                  </a:outerShdw>
                </a:effectLst>
              </a:rPr>
              <a:t>Very preliminary</a:t>
            </a:r>
            <a:endParaRPr kumimoji="1" lang="ja-JP" altLang="en-US" sz="4000" b="1" dirty="0">
              <a:ln>
                <a:solidFill>
                  <a:schemeClr val="accent1">
                    <a:shade val="50000"/>
                    <a:alpha val="40000"/>
                  </a:schemeClr>
                </a:solidFill>
              </a:ln>
              <a:noFill/>
              <a:effectLst>
                <a:outerShdw dist="50800" dir="5400000" algn="ctr" rotWithShape="0">
                  <a:srgbClr val="000000">
                    <a:alpha val="0"/>
                  </a:srgbClr>
                </a:outerShdw>
              </a:effectLst>
            </a:endParaRPr>
          </a:p>
        </p:txBody>
      </p:sp>
    </p:spTree>
    <p:extLst>
      <p:ext uri="{BB962C8B-B14F-4D97-AF65-F5344CB8AC3E}">
        <p14:creationId xmlns:p14="http://schemas.microsoft.com/office/powerpoint/2010/main" val="763147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0"/>
            <a:ext cx="7886700" cy="1325563"/>
          </a:xfrm>
        </p:spPr>
        <p:txBody>
          <a:bodyPr/>
          <a:lstStyle/>
          <a:p>
            <a:r>
              <a:rPr kumimoji="1" lang="en-US" altLang="ja-JP" dirty="0" smtClean="0"/>
              <a:t>conclusion</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628650" y="1325562"/>
                <a:ext cx="7886700" cy="4637355"/>
              </a:xfrm>
            </p:spPr>
            <p:txBody>
              <a:bodyPr>
                <a:normAutofit fontScale="92500" lnSpcReduction="10000"/>
              </a:bodyPr>
              <a:lstStyle/>
              <a:p>
                <a:r>
                  <a:rPr kumimoji="1" lang="en-US" altLang="ja-JP" dirty="0" smtClean="0"/>
                  <a:t>The preliminary result of the E31 1</a:t>
                </a:r>
                <a:r>
                  <a:rPr kumimoji="1" lang="en-US" altLang="ja-JP" baseline="30000" dirty="0" smtClean="0"/>
                  <a:t>st</a:t>
                </a:r>
                <a:r>
                  <a:rPr kumimoji="1" lang="en-US" altLang="ja-JP" dirty="0" smtClean="0"/>
                  <a:t> physics run is presented </a:t>
                </a:r>
              </a:p>
              <a:p>
                <a:pPr lvl="1"/>
                <a:r>
                  <a:rPr kumimoji="1" lang="en-US" altLang="ja-JP" dirty="0" smtClean="0"/>
                  <a:t>The d(K-,n)</a:t>
                </a:r>
                <a14:m>
                  <m:oMath xmlns:m="http://schemas.openxmlformats.org/officeDocument/2006/math">
                    <m:r>
                      <a:rPr lang="en-US" altLang="ja-JP" b="0" i="0" smtClean="0">
                        <a:latin typeface="Cambria Math" panose="02040503050406030204" pitchFamily="18" charset="0"/>
                      </a:rPr>
                      <m:t>"</m:t>
                    </m:r>
                    <m:sSup>
                      <m:sSupPr>
                        <m:ctrlPr>
                          <a:rPr lang="en-US" altLang="ja-JP" i="1">
                            <a:latin typeface="Cambria Math" panose="02040503050406030204" pitchFamily="18" charset="0"/>
                          </a:rPr>
                        </m:ctrlPr>
                      </m:sSupPr>
                      <m:e>
                        <m:r>
                          <m:rPr>
                            <m:nor/>
                          </m:rPr>
                          <a:rPr lang="en-US" altLang="ja-JP" dirty="0"/>
                          <m:t>Σ</m:t>
                        </m:r>
                      </m:e>
                      <m:sup>
                        <m:r>
                          <a:rPr lang="en-US" altLang="ja-JP" i="1" dirty="0">
                            <a:latin typeface="Cambria Math" panose="02040503050406030204" pitchFamily="18" charset="0"/>
                          </a:rPr>
                          <m:t>−</m:t>
                        </m:r>
                      </m:sup>
                    </m:sSup>
                    <m:sSup>
                      <m:sSupPr>
                        <m:ctrlPr>
                          <a:rPr lang="en-US" altLang="ja-JP" i="1">
                            <a:latin typeface="Cambria Math" panose="02040503050406030204" pitchFamily="18" charset="0"/>
                          </a:rPr>
                        </m:ctrlPr>
                      </m:sSupPr>
                      <m:e>
                        <m:r>
                          <m:rPr>
                            <m:nor/>
                          </m:rPr>
                          <a:rPr lang="en-US" altLang="ja-JP" dirty="0">
                            <a:ea typeface="Cambria Math" panose="02040503050406030204" pitchFamily="18" charset="0"/>
                          </a:rPr>
                          <m:t>π</m:t>
                        </m:r>
                      </m:e>
                      <m:sup>
                        <m:r>
                          <a:rPr lang="en-US" altLang="ja-JP" i="1" dirty="0">
                            <a:latin typeface="Cambria Math" panose="02040503050406030204" pitchFamily="18" charset="0"/>
                            <a:ea typeface="Cambria Math" panose="02040503050406030204" pitchFamily="18" charset="0"/>
                          </a:rPr>
                          <m:t>+</m:t>
                        </m:r>
                      </m:sup>
                    </m:sSup>
                    <m:r>
                      <a:rPr lang="en-US" altLang="ja-JP" b="0" i="0" dirty="0" smtClean="0">
                        <a:latin typeface="Cambria Math" panose="02040503050406030204" pitchFamily="18" charset="0"/>
                        <a:ea typeface="Cambria Math" panose="02040503050406030204" pitchFamily="18" charset="0"/>
                      </a:rPr>
                      <m:t>"</m:t>
                    </m:r>
                  </m:oMath>
                </a14:m>
                <a:r>
                  <a:rPr lang="en-US" altLang="ja-JP" dirty="0"/>
                  <a:t> and </a:t>
                </a:r>
                <a14:m>
                  <m:oMath xmlns:m="http://schemas.openxmlformats.org/officeDocument/2006/math">
                    <m:r>
                      <a:rPr lang="en-US" altLang="ja-JP" b="0" i="0" smtClean="0">
                        <a:latin typeface="Cambria Math" panose="02040503050406030204" pitchFamily="18" charset="0"/>
                      </a:rPr>
                      <m:t>"</m:t>
                    </m:r>
                    <m:sSup>
                      <m:sSupPr>
                        <m:ctrlPr>
                          <a:rPr lang="en-US" altLang="ja-JP" i="1">
                            <a:latin typeface="Cambria Math" panose="02040503050406030204" pitchFamily="18" charset="0"/>
                          </a:rPr>
                        </m:ctrlPr>
                      </m:sSupPr>
                      <m:e>
                        <m:r>
                          <m:rPr>
                            <m:nor/>
                          </m:rPr>
                          <a:rPr lang="en-US" altLang="ja-JP" dirty="0"/>
                          <m:t>Σ</m:t>
                        </m:r>
                      </m:e>
                      <m:sup>
                        <m:r>
                          <a:rPr lang="en-US" altLang="ja-JP" i="1" dirty="0">
                            <a:latin typeface="Cambria Math" panose="02040503050406030204" pitchFamily="18" charset="0"/>
                          </a:rPr>
                          <m:t>+</m:t>
                        </m:r>
                      </m:sup>
                    </m:sSup>
                    <m:sSup>
                      <m:sSupPr>
                        <m:ctrlPr>
                          <a:rPr lang="en-US" altLang="ja-JP" i="1">
                            <a:latin typeface="Cambria Math" panose="02040503050406030204" pitchFamily="18" charset="0"/>
                          </a:rPr>
                        </m:ctrlPr>
                      </m:sSupPr>
                      <m:e>
                        <m:r>
                          <m:rPr>
                            <m:nor/>
                          </m:rPr>
                          <a:rPr lang="en-US" altLang="ja-JP" dirty="0">
                            <a:ea typeface="Cambria Math" panose="02040503050406030204" pitchFamily="18" charset="0"/>
                          </a:rPr>
                          <m:t>π</m:t>
                        </m:r>
                      </m:e>
                      <m:sup>
                        <m:r>
                          <a:rPr lang="en-US" altLang="ja-JP" i="1" dirty="0">
                            <a:latin typeface="Cambria Math" panose="02040503050406030204" pitchFamily="18" charset="0"/>
                            <a:ea typeface="Cambria Math" panose="02040503050406030204" pitchFamily="18" charset="0"/>
                          </a:rPr>
                          <m:t>−</m:t>
                        </m:r>
                      </m:sup>
                    </m:sSup>
                    <m:r>
                      <a:rPr lang="en-US" altLang="ja-JP" b="0" i="0" dirty="0" smtClean="0">
                        <a:latin typeface="Cambria Math" panose="02040503050406030204" pitchFamily="18" charset="0"/>
                        <a:ea typeface="Cambria Math" panose="02040503050406030204" pitchFamily="18" charset="0"/>
                      </a:rPr>
                      <m:t>"</m:t>
                    </m:r>
                  </m:oMath>
                </a14:m>
                <a:r>
                  <a:rPr kumimoji="1" lang="en-US" altLang="ja-JP" dirty="0" smtClean="0"/>
                  <a:t> spectra are observed.</a:t>
                </a:r>
              </a:p>
              <a:p>
                <a:pPr lvl="2"/>
                <a:r>
                  <a:rPr lang="en-US" altLang="ja-JP" dirty="0" smtClean="0"/>
                  <a:t>The difference of two spectrum is clearly seen which is due to the interference term</a:t>
                </a:r>
              </a:p>
              <a:p>
                <a:pPr lvl="1"/>
                <a:r>
                  <a:rPr lang="en-US" altLang="ja-JP" dirty="0" smtClean="0"/>
                  <a:t>The </a:t>
                </a:r>
                <a:r>
                  <a:rPr lang="en-US" altLang="ja-JP" dirty="0"/>
                  <a:t>d(K-</a:t>
                </a:r>
                <a:r>
                  <a:rPr lang="en-US" altLang="ja-JP" dirty="0" smtClean="0"/>
                  <a:t>,p)</a:t>
                </a:r>
                <a14:m>
                  <m:oMath xmlns:m="http://schemas.openxmlformats.org/officeDocument/2006/math">
                    <m:r>
                      <a:rPr lang="en-US" altLang="ja-JP" b="0" i="0" smtClean="0">
                        <a:latin typeface="Cambria Math" panose="02040503050406030204" pitchFamily="18" charset="0"/>
                      </a:rPr>
                      <m:t>"</m:t>
                    </m:r>
                    <m:sSup>
                      <m:sSupPr>
                        <m:ctrlPr>
                          <a:rPr lang="en-US" altLang="ja-JP" i="1">
                            <a:latin typeface="Cambria Math" panose="02040503050406030204" pitchFamily="18" charset="0"/>
                          </a:rPr>
                        </m:ctrlPr>
                      </m:sSupPr>
                      <m:e>
                        <m:r>
                          <m:rPr>
                            <m:nor/>
                          </m:rPr>
                          <a:rPr lang="en-US" altLang="ja-JP" dirty="0"/>
                          <m:t>Σ</m:t>
                        </m:r>
                      </m:e>
                      <m:sup>
                        <m:r>
                          <a:rPr lang="en-US" altLang="ja-JP" b="0" i="1" dirty="0" smtClean="0">
                            <a:latin typeface="Cambria Math" panose="02040503050406030204" pitchFamily="18" charset="0"/>
                          </a:rPr>
                          <m:t>0</m:t>
                        </m:r>
                      </m:sup>
                    </m:sSup>
                    <m:sSup>
                      <m:sSupPr>
                        <m:ctrlPr>
                          <a:rPr lang="en-US" altLang="ja-JP" i="1">
                            <a:latin typeface="Cambria Math" panose="02040503050406030204" pitchFamily="18" charset="0"/>
                          </a:rPr>
                        </m:ctrlPr>
                      </m:sSupPr>
                      <m:e>
                        <m:r>
                          <m:rPr>
                            <m:nor/>
                          </m:rPr>
                          <a:rPr lang="en-US" altLang="ja-JP" dirty="0">
                            <a:ea typeface="Cambria Math" panose="02040503050406030204" pitchFamily="18" charset="0"/>
                          </a:rPr>
                          <m:t>π</m:t>
                        </m:r>
                      </m:e>
                      <m:sup>
                        <m:r>
                          <a:rPr lang="en-US" altLang="ja-JP" b="0" i="1" dirty="0" smtClean="0">
                            <a:latin typeface="Cambria Math" panose="02040503050406030204" pitchFamily="18" charset="0"/>
                            <a:ea typeface="Cambria Math" panose="02040503050406030204" pitchFamily="18" charset="0"/>
                          </a:rPr>
                          <m:t>−</m:t>
                        </m:r>
                      </m:sup>
                    </m:sSup>
                    <m:r>
                      <a:rPr lang="en-US" altLang="ja-JP" b="0" i="0" dirty="0" smtClean="0">
                        <a:latin typeface="Cambria Math" panose="02040503050406030204" pitchFamily="18" charset="0"/>
                        <a:ea typeface="Cambria Math" panose="02040503050406030204" pitchFamily="18" charset="0"/>
                      </a:rPr>
                      <m:t>"</m:t>
                    </m:r>
                  </m:oMath>
                </a14:m>
                <a:r>
                  <a:rPr lang="en-US" altLang="ja-JP" dirty="0" smtClean="0"/>
                  <a:t> spectrum (I = 1) is observed.  </a:t>
                </a:r>
              </a:p>
              <a:p>
                <a:pPr lvl="2"/>
                <a:r>
                  <a:rPr lang="en-US" altLang="ja-JP" dirty="0"/>
                  <a:t>T</a:t>
                </a:r>
                <a:r>
                  <a:rPr kumimoji="1" lang="en-US" altLang="ja-JP" dirty="0" smtClean="0"/>
                  <a:t>his mode is suppressed especially </a:t>
                </a:r>
                <a:r>
                  <a:rPr lang="en-US" altLang="ja-JP" dirty="0" smtClean="0"/>
                  <a:t>below the threshold .</a:t>
                </a:r>
              </a:p>
              <a:p>
                <a:pPr marL="457200" lvl="1" indent="0">
                  <a:buNone/>
                </a:pPr>
                <a:r>
                  <a:rPr lang="en-US" altLang="ja-JP" dirty="0" smtClean="0">
                    <a:sym typeface="Wingdings" panose="05000000000000000000" pitchFamily="2" charset="2"/>
                  </a:rPr>
                  <a:t> </a:t>
                </a:r>
                <a:r>
                  <a:rPr lang="en-US" altLang="ja-JP" dirty="0" smtClean="0"/>
                  <a:t>The I = 0 amplitude is dominant below the </a:t>
                </a:r>
                <a:r>
                  <a:rPr lang="en-US" altLang="ja-JP" dirty="0" err="1" smtClean="0"/>
                  <a:t>KbarN</a:t>
                </a:r>
                <a:r>
                  <a:rPr lang="en-US" altLang="ja-JP" dirty="0" smtClean="0"/>
                  <a:t> threshold in the d(K-</a:t>
                </a:r>
                <a:r>
                  <a:rPr lang="en-US" altLang="ja-JP" dirty="0"/>
                  <a:t>,n</a:t>
                </a:r>
                <a:r>
                  <a:rPr lang="en-US" altLang="ja-JP" dirty="0" smtClean="0"/>
                  <a:t>)</a:t>
                </a:r>
                <a14:m>
                  <m:oMath xmlns:m="http://schemas.openxmlformats.org/officeDocument/2006/math">
                    <m:r>
                      <a:rPr lang="en-US" altLang="ja-JP" b="0" i="0" smtClean="0">
                        <a:latin typeface="Cambria Math" panose="02040503050406030204" pitchFamily="18" charset="0"/>
                      </a:rPr>
                      <m:t>"</m:t>
                    </m:r>
                    <m:sSup>
                      <m:sSupPr>
                        <m:ctrlPr>
                          <a:rPr lang="en-US" altLang="ja-JP" i="1">
                            <a:latin typeface="Cambria Math" panose="02040503050406030204" pitchFamily="18" charset="0"/>
                          </a:rPr>
                        </m:ctrlPr>
                      </m:sSupPr>
                      <m:e>
                        <m:r>
                          <m:rPr>
                            <m:nor/>
                          </m:rPr>
                          <a:rPr lang="en-US" altLang="ja-JP" dirty="0"/>
                          <m:t>Σ</m:t>
                        </m:r>
                      </m:e>
                      <m:sup>
                        <m:r>
                          <a:rPr lang="en-US" altLang="ja-JP" i="1" dirty="0">
                            <a:latin typeface="Cambria Math" panose="02040503050406030204" pitchFamily="18" charset="0"/>
                          </a:rPr>
                          <m:t>−</m:t>
                        </m:r>
                      </m:sup>
                    </m:sSup>
                    <m:sSup>
                      <m:sSupPr>
                        <m:ctrlPr>
                          <a:rPr lang="en-US" altLang="ja-JP" i="1">
                            <a:latin typeface="Cambria Math" panose="02040503050406030204" pitchFamily="18" charset="0"/>
                          </a:rPr>
                        </m:ctrlPr>
                      </m:sSupPr>
                      <m:e>
                        <m:r>
                          <m:rPr>
                            <m:nor/>
                          </m:rPr>
                          <a:rPr lang="en-US" altLang="ja-JP" dirty="0">
                            <a:ea typeface="Cambria Math" panose="02040503050406030204" pitchFamily="18" charset="0"/>
                          </a:rPr>
                          <m:t>π</m:t>
                        </m:r>
                      </m:e>
                      <m:sup>
                        <m:r>
                          <a:rPr lang="en-US" altLang="ja-JP" i="1" dirty="0">
                            <a:latin typeface="Cambria Math" panose="02040503050406030204" pitchFamily="18" charset="0"/>
                            <a:ea typeface="Cambria Math" panose="02040503050406030204" pitchFamily="18" charset="0"/>
                          </a:rPr>
                          <m:t>+</m:t>
                        </m:r>
                      </m:sup>
                    </m:sSup>
                    <m:r>
                      <a:rPr lang="en-US" altLang="ja-JP" b="0" i="1" dirty="0" smtClean="0">
                        <a:latin typeface="Cambria Math" panose="02040503050406030204" pitchFamily="18" charset="0"/>
                        <a:ea typeface="Cambria Math" panose="02040503050406030204" pitchFamily="18" charset="0"/>
                      </a:rPr>
                      <m:t>"</m:t>
                    </m:r>
                  </m:oMath>
                </a14:m>
                <a:r>
                  <a:rPr lang="en-US" altLang="ja-JP" dirty="0"/>
                  <a:t> </a:t>
                </a:r>
                <a:r>
                  <a:rPr lang="en-US" altLang="ja-JP" dirty="0" smtClean="0"/>
                  <a:t>and </a:t>
                </a:r>
                <a14:m>
                  <m:oMath xmlns:m="http://schemas.openxmlformats.org/officeDocument/2006/math">
                    <m:r>
                      <a:rPr lang="en-US" altLang="ja-JP" b="0" i="0" smtClean="0">
                        <a:latin typeface="Cambria Math" panose="02040503050406030204" pitchFamily="18" charset="0"/>
                      </a:rPr>
                      <m:t>"</m:t>
                    </m:r>
                    <m:sSup>
                      <m:sSupPr>
                        <m:ctrlPr>
                          <a:rPr lang="en-US" altLang="ja-JP" i="1">
                            <a:latin typeface="Cambria Math" panose="02040503050406030204" pitchFamily="18" charset="0"/>
                          </a:rPr>
                        </m:ctrlPr>
                      </m:sSupPr>
                      <m:e>
                        <m:r>
                          <m:rPr>
                            <m:nor/>
                          </m:rPr>
                          <a:rPr lang="en-US" altLang="ja-JP" dirty="0"/>
                          <m:t>Σ</m:t>
                        </m:r>
                      </m:e>
                      <m:sup>
                        <m:r>
                          <a:rPr lang="en-US" altLang="ja-JP" i="1" dirty="0">
                            <a:latin typeface="Cambria Math" panose="02040503050406030204" pitchFamily="18" charset="0"/>
                          </a:rPr>
                          <m:t>+</m:t>
                        </m:r>
                      </m:sup>
                    </m:sSup>
                    <m:sSup>
                      <m:sSupPr>
                        <m:ctrlPr>
                          <a:rPr lang="en-US" altLang="ja-JP" i="1">
                            <a:latin typeface="Cambria Math" panose="02040503050406030204" pitchFamily="18" charset="0"/>
                          </a:rPr>
                        </m:ctrlPr>
                      </m:sSupPr>
                      <m:e>
                        <m:r>
                          <m:rPr>
                            <m:nor/>
                          </m:rPr>
                          <a:rPr lang="en-US" altLang="ja-JP" dirty="0">
                            <a:ea typeface="Cambria Math" panose="02040503050406030204" pitchFamily="18" charset="0"/>
                          </a:rPr>
                          <m:t>π</m:t>
                        </m:r>
                      </m:e>
                      <m:sup>
                        <m:r>
                          <a:rPr lang="en-US" altLang="ja-JP" i="1" dirty="0">
                            <a:latin typeface="Cambria Math" panose="02040503050406030204" pitchFamily="18" charset="0"/>
                            <a:ea typeface="Cambria Math" panose="02040503050406030204" pitchFamily="18" charset="0"/>
                          </a:rPr>
                          <m:t>−</m:t>
                        </m:r>
                      </m:sup>
                    </m:sSup>
                    <m:r>
                      <a:rPr lang="en-US" altLang="ja-JP" b="0" i="0" dirty="0" smtClean="0">
                        <a:latin typeface="Cambria Math" panose="02040503050406030204" pitchFamily="18" charset="0"/>
                        <a:ea typeface="Cambria Math" panose="02040503050406030204" pitchFamily="18" charset="0"/>
                      </a:rPr>
                      <m:t>"</m:t>
                    </m:r>
                  </m:oMath>
                </a14:m>
                <a:r>
                  <a:rPr lang="en-US" altLang="ja-JP" dirty="0"/>
                  <a:t> </a:t>
                </a:r>
                <a:r>
                  <a:rPr lang="en-US" altLang="ja-JP" dirty="0" smtClean="0"/>
                  <a:t> spectra</a:t>
                </a:r>
              </a:p>
              <a:p>
                <a:pPr lvl="1"/>
                <a:endParaRPr lang="en-US" altLang="ja-JP" dirty="0" smtClean="0"/>
              </a:p>
              <a:p>
                <a:r>
                  <a:rPr lang="en-US" altLang="ja-JP" dirty="0" smtClean="0"/>
                  <a:t>The </a:t>
                </a:r>
                <a:r>
                  <a:rPr lang="en-US" altLang="ja-JP" dirty="0"/>
                  <a:t>d(K-</a:t>
                </a:r>
                <a:r>
                  <a:rPr lang="en-US" altLang="ja-JP" dirty="0" smtClean="0"/>
                  <a:t>,n)</a:t>
                </a:r>
                <a14:m>
                  <m:oMath xmlns:m="http://schemas.openxmlformats.org/officeDocument/2006/math">
                    <m:r>
                      <a:rPr lang="en-US" altLang="ja-JP" b="0" i="0" smtClean="0">
                        <a:latin typeface="Cambria Math" panose="02040503050406030204" pitchFamily="18" charset="0"/>
                      </a:rPr>
                      <m:t>"</m:t>
                    </m:r>
                    <m:sSup>
                      <m:sSupPr>
                        <m:ctrlPr>
                          <a:rPr lang="en-US" altLang="ja-JP" i="1">
                            <a:latin typeface="Cambria Math" panose="02040503050406030204" pitchFamily="18" charset="0"/>
                          </a:rPr>
                        </m:ctrlPr>
                      </m:sSupPr>
                      <m:e>
                        <m:r>
                          <m:rPr>
                            <m:nor/>
                          </m:rPr>
                          <a:rPr lang="en-US" altLang="ja-JP" dirty="0"/>
                          <m:t>Σ</m:t>
                        </m:r>
                      </m:e>
                      <m:sup>
                        <m:r>
                          <a:rPr lang="en-US" altLang="ja-JP" i="1" dirty="0">
                            <a:latin typeface="Cambria Math" panose="02040503050406030204" pitchFamily="18" charset="0"/>
                          </a:rPr>
                          <m:t>0</m:t>
                        </m:r>
                      </m:sup>
                    </m:sSup>
                    <m:sSup>
                      <m:sSupPr>
                        <m:ctrlPr>
                          <a:rPr lang="en-US" altLang="ja-JP" i="1">
                            <a:latin typeface="Cambria Math" panose="02040503050406030204" pitchFamily="18" charset="0"/>
                          </a:rPr>
                        </m:ctrlPr>
                      </m:sSupPr>
                      <m:e>
                        <m:r>
                          <m:rPr>
                            <m:nor/>
                          </m:rPr>
                          <a:rPr lang="en-US" altLang="ja-JP" dirty="0">
                            <a:ea typeface="Cambria Math" panose="02040503050406030204" pitchFamily="18" charset="0"/>
                          </a:rPr>
                          <m:t>π</m:t>
                        </m:r>
                      </m:e>
                      <m:sup>
                        <m:r>
                          <a:rPr lang="en-US" altLang="ja-JP" b="0" i="1" dirty="0" smtClean="0">
                            <a:latin typeface="Cambria Math" panose="02040503050406030204" pitchFamily="18" charset="0"/>
                            <a:ea typeface="Cambria Math" panose="02040503050406030204" pitchFamily="18" charset="0"/>
                          </a:rPr>
                          <m:t>0</m:t>
                        </m:r>
                      </m:sup>
                    </m:sSup>
                    <m:r>
                      <a:rPr lang="en-US" altLang="ja-JP" b="0" i="0" dirty="0" smtClean="0">
                        <a:latin typeface="Cambria Math" panose="02040503050406030204" pitchFamily="18" charset="0"/>
                        <a:ea typeface="Cambria Math" panose="02040503050406030204" pitchFamily="18" charset="0"/>
                      </a:rPr>
                      <m:t>"</m:t>
                    </m:r>
                  </m:oMath>
                </a14:m>
                <a:r>
                  <a:rPr lang="en-US" altLang="ja-JP" dirty="0"/>
                  <a:t> spectrum (I = </a:t>
                </a:r>
                <a:r>
                  <a:rPr lang="en-US" altLang="ja-JP" dirty="0" smtClean="0"/>
                  <a:t>0) is to be measured</a:t>
                </a:r>
                <a:endParaRPr kumimoji="1" lang="en-US" altLang="ja-JP" dirty="0" smtClean="0"/>
              </a:p>
              <a:p>
                <a:pPr lvl="2"/>
                <a:r>
                  <a:rPr kumimoji="1" lang="en-US" altLang="ja-JP" dirty="0" smtClean="0"/>
                  <a:t>Identification of this mode is succeeded.</a:t>
                </a:r>
              </a:p>
              <a:p>
                <a:pPr lvl="2"/>
                <a:r>
                  <a:rPr kumimoji="1" lang="en-US" altLang="ja-JP" dirty="0" smtClean="0"/>
                  <a:t>We will take 2</a:t>
                </a:r>
                <a:r>
                  <a:rPr kumimoji="1" lang="en-US" altLang="ja-JP" baseline="30000" dirty="0" smtClean="0"/>
                  <a:t>nd</a:t>
                </a:r>
                <a:r>
                  <a:rPr kumimoji="1" lang="en-US" altLang="ja-JP" dirty="0" smtClean="0"/>
                  <a:t> run data for the </a:t>
                </a:r>
                <a14:m>
                  <m:oMath xmlns:m="http://schemas.openxmlformats.org/officeDocument/2006/math">
                    <m:sSup>
                      <m:sSupPr>
                        <m:ctrlPr>
                          <a:rPr lang="en-US" altLang="ja-JP" i="1">
                            <a:latin typeface="Cambria Math" panose="02040503050406030204" pitchFamily="18" charset="0"/>
                          </a:rPr>
                        </m:ctrlPr>
                      </m:sSupPr>
                      <m:e>
                        <m:r>
                          <m:rPr>
                            <m:nor/>
                          </m:rPr>
                          <a:rPr lang="en-US" altLang="ja-JP" dirty="0"/>
                          <m:t>Σ</m:t>
                        </m:r>
                      </m:e>
                      <m:sup>
                        <m:r>
                          <a:rPr lang="en-US" altLang="ja-JP" b="0" i="1" dirty="0" smtClean="0">
                            <a:latin typeface="Cambria Math" panose="02040503050406030204" pitchFamily="18" charset="0"/>
                          </a:rPr>
                          <m:t>0</m:t>
                        </m:r>
                      </m:sup>
                    </m:sSup>
                    <m:sSup>
                      <m:sSupPr>
                        <m:ctrlPr>
                          <a:rPr lang="en-US" altLang="ja-JP" i="1">
                            <a:latin typeface="Cambria Math" panose="02040503050406030204" pitchFamily="18" charset="0"/>
                          </a:rPr>
                        </m:ctrlPr>
                      </m:sSupPr>
                      <m:e>
                        <m:r>
                          <m:rPr>
                            <m:nor/>
                          </m:rPr>
                          <a:rPr lang="en-US" altLang="ja-JP" dirty="0">
                            <a:ea typeface="Cambria Math" panose="02040503050406030204" pitchFamily="18" charset="0"/>
                          </a:rPr>
                          <m:t>π</m:t>
                        </m:r>
                      </m:e>
                      <m:sup>
                        <m:r>
                          <a:rPr lang="en-US" altLang="ja-JP" b="0" i="1" dirty="0" smtClean="0">
                            <a:latin typeface="Cambria Math" panose="02040503050406030204" pitchFamily="18" charset="0"/>
                            <a:ea typeface="Cambria Math" panose="02040503050406030204" pitchFamily="18" charset="0"/>
                          </a:rPr>
                          <m:t>0</m:t>
                        </m:r>
                      </m:sup>
                    </m:sSup>
                  </m:oMath>
                </a14:m>
                <a:r>
                  <a:rPr kumimoji="1" lang="en-US" altLang="ja-JP" dirty="0" smtClean="0"/>
                  <a:t> (I=0) spectrum (in the next spr. ?).</a:t>
                </a:r>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628650" y="1325562"/>
                <a:ext cx="7886700" cy="4637355"/>
              </a:xfrm>
              <a:blipFill rotWithShape="0">
                <a:blip r:embed="rId2"/>
                <a:stretch>
                  <a:fillRect l="-1159" t="-2628"/>
                </a:stretch>
              </a:blipFill>
            </p:spPr>
            <p:txBody>
              <a:bodyPr/>
              <a:lstStyle/>
              <a:p>
                <a:r>
                  <a:rPr lang="ja-JP" altLang="en-US">
                    <a:noFill/>
                  </a:rPr>
                  <a:t> </a:t>
                </a:r>
              </a:p>
            </p:txBody>
          </p:sp>
        </mc:Fallback>
      </mc:AlternateContent>
      <p:sp>
        <p:nvSpPr>
          <p:cNvPr id="5" name="スライド番号プレースホルダー 4"/>
          <p:cNvSpPr>
            <a:spLocks noGrp="1"/>
          </p:cNvSpPr>
          <p:nvPr>
            <p:ph type="sldNum" sz="quarter" idx="12"/>
          </p:nvPr>
        </p:nvSpPr>
        <p:spPr/>
        <p:txBody>
          <a:bodyPr/>
          <a:lstStyle/>
          <a:p>
            <a:fld id="{005A32BD-6642-4D4D-A78D-138FCE3FEFDC}" type="slidenum">
              <a:rPr kumimoji="1" lang="ja-JP" altLang="en-US" smtClean="0"/>
              <a:t>25</a:t>
            </a:fld>
            <a:endParaRPr kumimoji="1" lang="ja-JP" altLang="en-US"/>
          </a:p>
        </p:txBody>
      </p:sp>
    </p:spTree>
    <p:extLst>
      <p:ext uri="{BB962C8B-B14F-4D97-AF65-F5344CB8AC3E}">
        <p14:creationId xmlns:p14="http://schemas.microsoft.com/office/powerpoint/2010/main" val="31296571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90792" y="2696201"/>
            <a:ext cx="2204702" cy="1325563"/>
          </a:xfrm>
        </p:spPr>
        <p:txBody>
          <a:bodyPr/>
          <a:lstStyle/>
          <a:p>
            <a:r>
              <a:rPr lang="en-US" altLang="ja-JP" dirty="0" smtClean="0">
                <a:latin typeface="+mn-lt"/>
              </a:rPr>
              <a:t>BACK UP</a:t>
            </a:r>
            <a:endParaRPr kumimoji="1" lang="ja-JP" altLang="en-US" dirty="0">
              <a:latin typeface="+mn-lt"/>
            </a:endParaRPr>
          </a:p>
        </p:txBody>
      </p:sp>
      <p:sp>
        <p:nvSpPr>
          <p:cNvPr id="3" name="スライド番号プレースホルダー 2"/>
          <p:cNvSpPr>
            <a:spLocks noGrp="1"/>
          </p:cNvSpPr>
          <p:nvPr>
            <p:ph type="sldNum" sz="quarter" idx="12"/>
          </p:nvPr>
        </p:nvSpPr>
        <p:spPr/>
        <p:txBody>
          <a:bodyPr/>
          <a:lstStyle/>
          <a:p>
            <a:fld id="{005A32BD-6642-4D4D-A78D-138FCE3FEFDC}" type="slidenum">
              <a:rPr kumimoji="1" lang="ja-JP" altLang="en-US" smtClean="0"/>
              <a:t>26</a:t>
            </a:fld>
            <a:endParaRPr kumimoji="1" lang="ja-JP" altLang="en-US"/>
          </a:p>
        </p:txBody>
      </p:sp>
    </p:spTree>
    <p:extLst>
      <p:ext uri="{BB962C8B-B14F-4D97-AF65-F5344CB8AC3E}">
        <p14:creationId xmlns:p14="http://schemas.microsoft.com/office/powerpoint/2010/main" val="42672887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9173"/>
            <a:ext cx="9144000" cy="1536143"/>
          </a:xfrm>
        </p:spPr>
        <p:txBody>
          <a:bodyPr>
            <a:noAutofit/>
          </a:bodyPr>
          <a:lstStyle/>
          <a:p>
            <a:pPr lvl="1" algn="l" rtl="0">
              <a:lnSpc>
                <a:spcPct val="90000"/>
              </a:lnSpc>
              <a:spcBef>
                <a:spcPct val="0"/>
              </a:spcBef>
            </a:pPr>
            <a:r>
              <a:rPr kumimoji="1" lang="en-US" altLang="ja-JP" sz="4000" dirty="0" smtClean="0">
                <a:solidFill>
                  <a:schemeClr val="tx1"/>
                </a:solidFill>
                <a:latin typeface="+mj-lt"/>
              </a:rPr>
              <a:t>Decompose of signal and BG</a:t>
            </a:r>
            <a:endParaRPr kumimoji="1" lang="ja-JP" altLang="en-US" sz="4000" dirty="0">
              <a:solidFill>
                <a:schemeClr val="tx1"/>
              </a:solidFill>
              <a:latin typeface="+mj-lt"/>
            </a:endParaRPr>
          </a:p>
        </p:txBody>
      </p:sp>
      <mc:AlternateContent xmlns:mc="http://schemas.openxmlformats.org/markup-compatibility/2006" xmlns:a14="http://schemas.microsoft.com/office/drawing/2010/main">
        <mc:Choice Requires="a14">
          <p:sp>
            <p:nvSpPr>
              <p:cNvPr id="5" name="正方形/長方形 4"/>
              <p:cNvSpPr/>
              <p:nvPr/>
            </p:nvSpPr>
            <p:spPr>
              <a:xfrm>
                <a:off x="3311088" y="2202578"/>
                <a:ext cx="2476134" cy="400110"/>
              </a:xfrm>
              <a:prstGeom prst="rect">
                <a:avLst/>
              </a:prstGeom>
              <a:solidFill>
                <a:schemeClr val="bg1"/>
              </a:solidFill>
            </p:spPr>
            <p:txBody>
              <a:bodyPr wrap="square">
                <a:spAutoFit/>
              </a:bodyPr>
              <a:lstStyle/>
              <a:p>
                <a:r>
                  <a:rPr lang="en-US" altLang="ja-JP" sz="2000" b="1" dirty="0" smtClean="0"/>
                  <a:t>Invariant mass </a:t>
                </a:r>
                <a:r>
                  <a:rPr lang="en-US" altLang="ja-JP" sz="2000" b="1" dirty="0"/>
                  <a:t>(</a:t>
                </a:r>
                <a14:m>
                  <m:oMath xmlns:m="http://schemas.openxmlformats.org/officeDocument/2006/math">
                    <m:sSup>
                      <m:sSupPr>
                        <m:ctrlPr>
                          <a:rPr lang="en-US" altLang="ja-JP" sz="2000" b="1" i="1" smtClean="0">
                            <a:solidFill>
                              <a:srgbClr val="FF0000"/>
                            </a:solidFill>
                            <a:latin typeface="Cambria Math" panose="02040503050406030204" pitchFamily="18" charset="0"/>
                            <a:sym typeface="Wingdings" panose="05000000000000000000" pitchFamily="2" charset="2"/>
                          </a:rPr>
                        </m:ctrlPr>
                      </m:sSupPr>
                      <m:e>
                        <m:r>
                          <a:rPr lang="ja-JP" altLang="en-US" sz="2000" b="1" i="1">
                            <a:solidFill>
                              <a:srgbClr val="FF0000"/>
                            </a:solidFill>
                            <a:latin typeface="Cambria Math" panose="02040503050406030204" pitchFamily="18" charset="0"/>
                            <a:sym typeface="Wingdings" panose="05000000000000000000" pitchFamily="2" charset="2"/>
                          </a:rPr>
                          <m:t>𝝅</m:t>
                        </m:r>
                      </m:e>
                      <m:sup>
                        <m:r>
                          <a:rPr lang="en-US" altLang="ja-JP" sz="2000" b="1" i="1">
                            <a:solidFill>
                              <a:srgbClr val="FF0000"/>
                            </a:solidFill>
                            <a:latin typeface="Cambria Math" panose="02040503050406030204" pitchFamily="18" charset="0"/>
                            <a:sym typeface="Wingdings" panose="05000000000000000000" pitchFamily="2" charset="2"/>
                          </a:rPr>
                          <m:t>−</m:t>
                        </m:r>
                      </m:sup>
                    </m:sSup>
                    <m:r>
                      <a:rPr lang="en-US" altLang="ja-JP" sz="2000" b="1" i="1" smtClean="0">
                        <a:solidFill>
                          <a:srgbClr val="FF0000"/>
                        </a:solidFill>
                        <a:latin typeface="Cambria Math" panose="02040503050406030204" pitchFamily="18" charset="0"/>
                        <a:sym typeface="Wingdings" panose="05000000000000000000" pitchFamily="2" charset="2"/>
                      </a:rPr>
                      <m:t>𝒏</m:t>
                    </m:r>
                  </m:oMath>
                </a14:m>
                <a:r>
                  <a:rPr lang="en-US" altLang="ja-JP" sz="2000" b="1" dirty="0" smtClean="0"/>
                  <a:t>)</a:t>
                </a:r>
                <a:endParaRPr lang="ja-JP" altLang="en-US" sz="2000" b="1" dirty="0"/>
              </a:p>
            </p:txBody>
          </p:sp>
        </mc:Choice>
        <mc:Fallback xmlns="">
          <p:sp>
            <p:nvSpPr>
              <p:cNvPr id="5" name="正方形/長方形 4"/>
              <p:cNvSpPr>
                <a:spLocks noRot="1" noChangeAspect="1" noMove="1" noResize="1" noEditPoints="1" noAdjustHandles="1" noChangeArrowheads="1" noChangeShapeType="1" noTextEdit="1"/>
              </p:cNvSpPr>
              <p:nvPr/>
            </p:nvSpPr>
            <p:spPr>
              <a:xfrm>
                <a:off x="3311088" y="2202578"/>
                <a:ext cx="2476134" cy="400110"/>
              </a:xfrm>
              <a:prstGeom prst="rect">
                <a:avLst/>
              </a:prstGeom>
              <a:blipFill rotWithShape="0">
                <a:blip r:embed="rId3"/>
                <a:stretch>
                  <a:fillRect l="-2463" t="-7576" r="-493" b="-2575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正方形/長方形 5"/>
              <p:cNvSpPr/>
              <p:nvPr/>
            </p:nvSpPr>
            <p:spPr>
              <a:xfrm>
                <a:off x="6039216" y="2221751"/>
                <a:ext cx="2476134" cy="400110"/>
              </a:xfrm>
              <a:prstGeom prst="rect">
                <a:avLst/>
              </a:prstGeom>
              <a:solidFill>
                <a:schemeClr val="bg1"/>
              </a:solidFill>
            </p:spPr>
            <p:txBody>
              <a:bodyPr wrap="square">
                <a:spAutoFit/>
              </a:bodyPr>
              <a:lstStyle/>
              <a:p>
                <a:r>
                  <a:rPr lang="en-US" altLang="ja-JP" sz="2000" b="1" dirty="0" smtClean="0"/>
                  <a:t>Invariant mass </a:t>
                </a:r>
                <a:r>
                  <a:rPr lang="en-US" altLang="ja-JP" sz="2000" b="1" dirty="0"/>
                  <a:t>(</a:t>
                </a:r>
                <a14:m>
                  <m:oMath xmlns:m="http://schemas.openxmlformats.org/officeDocument/2006/math">
                    <m:sSup>
                      <m:sSupPr>
                        <m:ctrlPr>
                          <a:rPr lang="en-US" altLang="ja-JP" sz="2000" b="1" i="1" smtClean="0">
                            <a:solidFill>
                              <a:srgbClr val="FF0000"/>
                            </a:solidFill>
                            <a:latin typeface="Cambria Math" panose="02040503050406030204" pitchFamily="18" charset="0"/>
                            <a:sym typeface="Wingdings" panose="05000000000000000000" pitchFamily="2" charset="2"/>
                          </a:rPr>
                        </m:ctrlPr>
                      </m:sSupPr>
                      <m:e>
                        <m:r>
                          <a:rPr lang="ja-JP" altLang="en-US" sz="2000" b="1" i="1">
                            <a:solidFill>
                              <a:srgbClr val="FF0000"/>
                            </a:solidFill>
                            <a:latin typeface="Cambria Math" panose="02040503050406030204" pitchFamily="18" charset="0"/>
                            <a:sym typeface="Wingdings" panose="05000000000000000000" pitchFamily="2" charset="2"/>
                          </a:rPr>
                          <m:t>𝝅</m:t>
                        </m:r>
                      </m:e>
                      <m:sup>
                        <m:r>
                          <a:rPr lang="en-US" altLang="ja-JP" sz="2000" b="1" i="1" smtClean="0">
                            <a:solidFill>
                              <a:srgbClr val="FF0000"/>
                            </a:solidFill>
                            <a:latin typeface="Cambria Math" panose="02040503050406030204" pitchFamily="18" charset="0"/>
                            <a:sym typeface="Wingdings" panose="05000000000000000000" pitchFamily="2" charset="2"/>
                          </a:rPr>
                          <m:t>+</m:t>
                        </m:r>
                      </m:sup>
                    </m:sSup>
                    <m:r>
                      <a:rPr lang="en-US" altLang="ja-JP" sz="2000" b="1" i="1" smtClean="0">
                        <a:solidFill>
                          <a:srgbClr val="FF0000"/>
                        </a:solidFill>
                        <a:latin typeface="Cambria Math" panose="02040503050406030204" pitchFamily="18" charset="0"/>
                        <a:sym typeface="Wingdings" panose="05000000000000000000" pitchFamily="2" charset="2"/>
                      </a:rPr>
                      <m:t>𝒏</m:t>
                    </m:r>
                  </m:oMath>
                </a14:m>
                <a:r>
                  <a:rPr lang="en-US" altLang="ja-JP" sz="2000" b="1" dirty="0" smtClean="0"/>
                  <a:t>)</a:t>
                </a:r>
                <a:endParaRPr lang="ja-JP" altLang="en-US" sz="2000" b="1" dirty="0"/>
              </a:p>
            </p:txBody>
          </p:sp>
        </mc:Choice>
        <mc:Fallback xmlns="">
          <p:sp>
            <p:nvSpPr>
              <p:cNvPr id="6" name="正方形/長方形 5"/>
              <p:cNvSpPr>
                <a:spLocks noRot="1" noChangeAspect="1" noMove="1" noResize="1" noEditPoints="1" noAdjustHandles="1" noChangeArrowheads="1" noChangeShapeType="1" noTextEdit="1"/>
              </p:cNvSpPr>
              <p:nvPr/>
            </p:nvSpPr>
            <p:spPr>
              <a:xfrm>
                <a:off x="6039216" y="2221751"/>
                <a:ext cx="2476134" cy="400110"/>
              </a:xfrm>
              <a:prstGeom prst="rect">
                <a:avLst/>
              </a:prstGeom>
              <a:blipFill rotWithShape="0">
                <a:blip r:embed="rId4"/>
                <a:stretch>
                  <a:fillRect l="-2709" t="-7576" r="-246" b="-2575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正方形/長方形 6"/>
              <p:cNvSpPr/>
              <p:nvPr/>
            </p:nvSpPr>
            <p:spPr>
              <a:xfrm>
                <a:off x="407856" y="2221751"/>
                <a:ext cx="2651239" cy="400110"/>
              </a:xfrm>
              <a:prstGeom prst="rect">
                <a:avLst/>
              </a:prstGeom>
              <a:solidFill>
                <a:schemeClr val="bg1"/>
              </a:solidFill>
            </p:spPr>
            <p:txBody>
              <a:bodyPr wrap="square">
                <a:spAutoFit/>
              </a:bodyPr>
              <a:lstStyle/>
              <a:p>
                <a:r>
                  <a:rPr lang="en-US" altLang="ja-JP" sz="2000" b="1" dirty="0" smtClean="0"/>
                  <a:t>Invariant mass </a:t>
                </a:r>
                <a:r>
                  <a:rPr lang="en-US" altLang="ja-JP" sz="2000" b="1" dirty="0"/>
                  <a:t>(</a:t>
                </a:r>
                <a14:m>
                  <m:oMath xmlns:m="http://schemas.openxmlformats.org/officeDocument/2006/math">
                    <m:sSup>
                      <m:sSupPr>
                        <m:ctrlPr>
                          <a:rPr lang="en-US" altLang="ja-JP" sz="2000" b="1" i="1" smtClean="0">
                            <a:solidFill>
                              <a:srgbClr val="FF0000"/>
                            </a:solidFill>
                            <a:latin typeface="Cambria Math" panose="02040503050406030204" pitchFamily="18" charset="0"/>
                            <a:sym typeface="Wingdings" panose="05000000000000000000" pitchFamily="2" charset="2"/>
                          </a:rPr>
                        </m:ctrlPr>
                      </m:sSupPr>
                      <m:e>
                        <m:r>
                          <a:rPr lang="ja-JP" altLang="en-US" sz="2000" b="1" i="1">
                            <a:solidFill>
                              <a:srgbClr val="FF0000"/>
                            </a:solidFill>
                            <a:latin typeface="Cambria Math" panose="02040503050406030204" pitchFamily="18" charset="0"/>
                            <a:sym typeface="Wingdings" panose="05000000000000000000" pitchFamily="2" charset="2"/>
                          </a:rPr>
                          <m:t>𝝅</m:t>
                        </m:r>
                      </m:e>
                      <m:sup>
                        <m:r>
                          <a:rPr lang="en-US" altLang="ja-JP" sz="2000" b="1" i="1">
                            <a:solidFill>
                              <a:srgbClr val="FF0000"/>
                            </a:solidFill>
                            <a:latin typeface="Cambria Math" panose="02040503050406030204" pitchFamily="18" charset="0"/>
                            <a:sym typeface="Wingdings" panose="05000000000000000000" pitchFamily="2" charset="2"/>
                          </a:rPr>
                          <m:t>−</m:t>
                        </m:r>
                      </m:sup>
                    </m:sSup>
                    <m:sSup>
                      <m:sSupPr>
                        <m:ctrlPr>
                          <a:rPr lang="en-US" altLang="ja-JP" sz="2000" b="1" i="1">
                            <a:solidFill>
                              <a:srgbClr val="FF0000"/>
                            </a:solidFill>
                            <a:latin typeface="Cambria Math" panose="02040503050406030204" pitchFamily="18" charset="0"/>
                            <a:sym typeface="Wingdings" panose="05000000000000000000" pitchFamily="2" charset="2"/>
                          </a:rPr>
                        </m:ctrlPr>
                      </m:sSupPr>
                      <m:e>
                        <m:r>
                          <a:rPr lang="ja-JP" altLang="en-US" sz="2000" b="1" i="1">
                            <a:solidFill>
                              <a:srgbClr val="FF0000"/>
                            </a:solidFill>
                            <a:latin typeface="Cambria Math" panose="02040503050406030204" pitchFamily="18" charset="0"/>
                            <a:sym typeface="Wingdings" panose="05000000000000000000" pitchFamily="2" charset="2"/>
                          </a:rPr>
                          <m:t>𝝅</m:t>
                        </m:r>
                      </m:e>
                      <m:sup>
                        <m:r>
                          <a:rPr lang="en-US" altLang="ja-JP" sz="2000" b="1" i="1" smtClean="0">
                            <a:solidFill>
                              <a:srgbClr val="FF0000"/>
                            </a:solidFill>
                            <a:latin typeface="Cambria Math" panose="02040503050406030204" pitchFamily="18" charset="0"/>
                            <a:sym typeface="Wingdings" panose="05000000000000000000" pitchFamily="2" charset="2"/>
                          </a:rPr>
                          <m:t>+</m:t>
                        </m:r>
                      </m:sup>
                    </m:sSup>
                  </m:oMath>
                </a14:m>
                <a:r>
                  <a:rPr lang="en-US" altLang="ja-JP" sz="2000" b="1" dirty="0" smtClean="0"/>
                  <a:t>)</a:t>
                </a:r>
                <a:endParaRPr lang="ja-JP" altLang="en-US" sz="2000" b="1" dirty="0"/>
              </a:p>
            </p:txBody>
          </p:sp>
        </mc:Choice>
        <mc:Fallback xmlns="">
          <p:sp>
            <p:nvSpPr>
              <p:cNvPr id="7" name="正方形/長方形 6"/>
              <p:cNvSpPr>
                <a:spLocks noRot="1" noChangeAspect="1" noMove="1" noResize="1" noEditPoints="1" noAdjustHandles="1" noChangeArrowheads="1" noChangeShapeType="1" noTextEdit="1"/>
              </p:cNvSpPr>
              <p:nvPr/>
            </p:nvSpPr>
            <p:spPr>
              <a:xfrm>
                <a:off x="407856" y="2221751"/>
                <a:ext cx="2651239" cy="400110"/>
              </a:xfrm>
              <a:prstGeom prst="rect">
                <a:avLst/>
              </a:prstGeom>
              <a:blipFill rotWithShape="0">
                <a:blip r:embed="rId5"/>
                <a:stretch>
                  <a:fillRect l="-2529" t="-7576" b="-25758"/>
                </a:stretch>
              </a:blipFill>
            </p:spPr>
            <p:txBody>
              <a:bodyPr/>
              <a:lstStyle/>
              <a:p>
                <a:r>
                  <a:rPr lang="ja-JP" altLang="en-US">
                    <a:noFill/>
                  </a:rPr>
                  <a:t> </a:t>
                </a:r>
              </a:p>
            </p:txBody>
          </p:sp>
        </mc:Fallback>
      </mc:AlternateContent>
      <p:sp>
        <p:nvSpPr>
          <p:cNvPr id="8" name="テキスト ボックス 7"/>
          <p:cNvSpPr txBox="1"/>
          <p:nvPr/>
        </p:nvSpPr>
        <p:spPr>
          <a:xfrm>
            <a:off x="2255284" y="6247611"/>
            <a:ext cx="5134226" cy="461665"/>
          </a:xfrm>
          <a:prstGeom prst="rect">
            <a:avLst/>
          </a:prstGeom>
          <a:noFill/>
        </p:spPr>
        <p:txBody>
          <a:bodyPr wrap="none" rtlCol="0">
            <a:spAutoFit/>
          </a:bodyPr>
          <a:lstStyle/>
          <a:p>
            <a:pPr marL="342900" indent="-342900">
              <a:buFont typeface="Arial" panose="020B0604020202020204" pitchFamily="34" charset="0"/>
              <a:buChar char="•"/>
            </a:pPr>
            <a:r>
              <a:rPr lang="en-US" altLang="ja-JP" sz="2400" dirty="0" smtClean="0"/>
              <a:t>SIM seem to reproduce the data well</a:t>
            </a:r>
            <a:endParaRPr kumimoji="1" lang="ja-JP" altLang="en-US" sz="2400" dirty="0"/>
          </a:p>
        </p:txBody>
      </p:sp>
      <mc:AlternateContent xmlns:mc="http://schemas.openxmlformats.org/markup-compatibility/2006" xmlns:a14="http://schemas.microsoft.com/office/drawing/2010/main">
        <mc:Choice Requires="a14">
          <p:sp>
            <p:nvSpPr>
              <p:cNvPr id="3" name="正方形/長方形 2"/>
              <p:cNvSpPr/>
              <p:nvPr/>
            </p:nvSpPr>
            <p:spPr>
              <a:xfrm>
                <a:off x="407856" y="1516970"/>
                <a:ext cx="5928550" cy="400110"/>
              </a:xfrm>
              <a:prstGeom prst="rect">
                <a:avLst/>
              </a:prstGeom>
            </p:spPr>
            <p:txBody>
              <a:bodyPr wrap="square">
                <a:spAutoFit/>
              </a:bodyPr>
              <a:lstStyle/>
              <a:p>
                <a:pPr marL="285750" indent="-285750">
                  <a:buFont typeface="Arial" panose="020B0604020202020204" pitchFamily="34" charset="0"/>
                  <a:buChar char="•"/>
                </a:pPr>
                <a:r>
                  <a:rPr lang="en-US" altLang="ja-JP" sz="2000" dirty="0"/>
                  <a:t>Fitting of invariant (</a:t>
                </a:r>
                <a14:m>
                  <m:oMath xmlns:m="http://schemas.openxmlformats.org/officeDocument/2006/math">
                    <m:sSup>
                      <m:sSupPr>
                        <m:ctrlPr>
                          <a:rPr lang="en-US" altLang="ja-JP" sz="2000" i="1">
                            <a:latin typeface="Cambria Math" panose="02040503050406030204" pitchFamily="18" charset="0"/>
                            <a:sym typeface="Wingdings" panose="05000000000000000000" pitchFamily="2" charset="2"/>
                          </a:rPr>
                        </m:ctrlPr>
                      </m:sSupPr>
                      <m:e>
                        <m:r>
                          <a:rPr lang="ja-JP" altLang="en-US" sz="2000" i="1">
                            <a:latin typeface="Cambria Math" panose="02040503050406030204" pitchFamily="18" charset="0"/>
                            <a:sym typeface="Wingdings" panose="05000000000000000000" pitchFamily="2" charset="2"/>
                          </a:rPr>
                          <m:t>𝜋</m:t>
                        </m:r>
                      </m:e>
                      <m:sup>
                        <m:r>
                          <a:rPr lang="en-US" altLang="ja-JP" sz="2000" i="1">
                            <a:latin typeface="Cambria Math" panose="02040503050406030204" pitchFamily="18" charset="0"/>
                            <a:sym typeface="Wingdings" panose="05000000000000000000" pitchFamily="2" charset="2"/>
                          </a:rPr>
                          <m:t>−</m:t>
                        </m:r>
                      </m:sup>
                    </m:sSup>
                    <m:sSup>
                      <m:sSupPr>
                        <m:ctrlPr>
                          <a:rPr lang="en-US" altLang="ja-JP" sz="2000" i="1">
                            <a:latin typeface="Cambria Math" panose="02040503050406030204" pitchFamily="18" charset="0"/>
                            <a:sym typeface="Wingdings" panose="05000000000000000000" pitchFamily="2" charset="2"/>
                          </a:rPr>
                        </m:ctrlPr>
                      </m:sSupPr>
                      <m:e>
                        <m:r>
                          <a:rPr lang="ja-JP" altLang="en-US" sz="2000" i="1">
                            <a:latin typeface="Cambria Math" panose="02040503050406030204" pitchFamily="18" charset="0"/>
                            <a:sym typeface="Wingdings" panose="05000000000000000000" pitchFamily="2" charset="2"/>
                          </a:rPr>
                          <m:t>𝜋</m:t>
                        </m:r>
                      </m:e>
                      <m:sup>
                        <m:r>
                          <a:rPr lang="en-US" altLang="ja-JP" sz="2000" i="1">
                            <a:latin typeface="Cambria Math" panose="02040503050406030204" pitchFamily="18" charset="0"/>
                            <a:sym typeface="Wingdings" panose="05000000000000000000" pitchFamily="2" charset="2"/>
                          </a:rPr>
                          <m:t>+</m:t>
                        </m:r>
                      </m:sup>
                    </m:sSup>
                  </m:oMath>
                </a14:m>
                <a:r>
                  <a:rPr lang="en-US" altLang="ja-JP" sz="2000" dirty="0"/>
                  <a:t>), (n </a:t>
                </a:r>
                <a14:m>
                  <m:oMath xmlns:m="http://schemas.openxmlformats.org/officeDocument/2006/math">
                    <m:sSup>
                      <m:sSupPr>
                        <m:ctrlPr>
                          <a:rPr lang="en-US" altLang="ja-JP" sz="2000" i="1">
                            <a:latin typeface="Cambria Math" panose="02040503050406030204" pitchFamily="18" charset="0"/>
                            <a:sym typeface="Wingdings" panose="05000000000000000000" pitchFamily="2" charset="2"/>
                          </a:rPr>
                        </m:ctrlPr>
                      </m:sSupPr>
                      <m:e>
                        <m:r>
                          <a:rPr lang="ja-JP" altLang="en-US" sz="2000" i="1">
                            <a:latin typeface="Cambria Math" panose="02040503050406030204" pitchFamily="18" charset="0"/>
                            <a:sym typeface="Wingdings" panose="05000000000000000000" pitchFamily="2" charset="2"/>
                          </a:rPr>
                          <m:t>𝜋</m:t>
                        </m:r>
                      </m:e>
                      <m:sup>
                        <m:r>
                          <a:rPr lang="en-US" altLang="ja-JP" sz="2000" i="1">
                            <a:latin typeface="Cambria Math" panose="02040503050406030204" pitchFamily="18" charset="0"/>
                            <a:sym typeface="Wingdings" panose="05000000000000000000" pitchFamily="2" charset="2"/>
                          </a:rPr>
                          <m:t>+</m:t>
                        </m:r>
                      </m:sup>
                    </m:sSup>
                  </m:oMath>
                </a14:m>
                <a:r>
                  <a:rPr lang="en-US" altLang="ja-JP" sz="2000" dirty="0"/>
                  <a:t>) and (n </a:t>
                </a:r>
                <a14:m>
                  <m:oMath xmlns:m="http://schemas.openxmlformats.org/officeDocument/2006/math">
                    <m:sSup>
                      <m:sSupPr>
                        <m:ctrlPr>
                          <a:rPr lang="en-US" altLang="ja-JP" sz="2000" i="1">
                            <a:latin typeface="Cambria Math" panose="02040503050406030204" pitchFamily="18" charset="0"/>
                            <a:sym typeface="Wingdings" panose="05000000000000000000" pitchFamily="2" charset="2"/>
                          </a:rPr>
                        </m:ctrlPr>
                      </m:sSupPr>
                      <m:e>
                        <m:r>
                          <a:rPr lang="ja-JP" altLang="en-US" sz="2000" i="1">
                            <a:latin typeface="Cambria Math" panose="02040503050406030204" pitchFamily="18" charset="0"/>
                            <a:sym typeface="Wingdings" panose="05000000000000000000" pitchFamily="2" charset="2"/>
                          </a:rPr>
                          <m:t>𝜋</m:t>
                        </m:r>
                      </m:e>
                      <m:sup>
                        <m:r>
                          <a:rPr lang="en-US" altLang="ja-JP" sz="2000" i="1">
                            <a:latin typeface="Cambria Math" panose="02040503050406030204" pitchFamily="18" charset="0"/>
                            <a:sym typeface="Wingdings" panose="05000000000000000000" pitchFamily="2" charset="2"/>
                          </a:rPr>
                          <m:t>−</m:t>
                        </m:r>
                      </m:sup>
                    </m:sSup>
                  </m:oMath>
                </a14:m>
                <a:r>
                  <a:rPr lang="en-US" altLang="ja-JP" sz="2000" dirty="0"/>
                  <a:t>) by SIM</a:t>
                </a:r>
                <a:endParaRPr lang="ja-JP" altLang="en-US" sz="2000" dirty="0"/>
              </a:p>
            </p:txBody>
          </p:sp>
        </mc:Choice>
        <mc:Fallback xmlns="">
          <p:sp>
            <p:nvSpPr>
              <p:cNvPr id="3" name="正方形/長方形 2"/>
              <p:cNvSpPr>
                <a:spLocks noRot="1" noChangeAspect="1" noMove="1" noResize="1" noEditPoints="1" noAdjustHandles="1" noChangeArrowheads="1" noChangeShapeType="1" noTextEdit="1"/>
              </p:cNvSpPr>
              <p:nvPr/>
            </p:nvSpPr>
            <p:spPr>
              <a:xfrm>
                <a:off x="407856" y="1516970"/>
                <a:ext cx="5928550" cy="400110"/>
              </a:xfrm>
              <a:prstGeom prst="rect">
                <a:avLst/>
              </a:prstGeom>
              <a:blipFill rotWithShape="0">
                <a:blip r:embed="rId6"/>
                <a:stretch>
                  <a:fillRect l="-926" t="-9231" r="-514" b="-27692"/>
                </a:stretch>
              </a:blipFill>
            </p:spPr>
            <p:txBody>
              <a:bodyPr/>
              <a:lstStyle/>
              <a:p>
                <a:r>
                  <a:rPr lang="ja-JP" altLang="en-US">
                    <a:noFill/>
                  </a:rPr>
                  <a:t> </a:t>
                </a:r>
              </a:p>
            </p:txBody>
          </p:sp>
        </mc:Fallback>
      </mc:AlternateContent>
      <p:pic>
        <p:nvPicPr>
          <p:cNvPr id="9" name="図 8"/>
          <p:cNvPicPr/>
          <p:nvPr/>
        </p:nvPicPr>
        <p:blipFill>
          <a:blip r:embed="rId7"/>
          <a:stretch/>
        </p:blipFill>
        <p:spPr>
          <a:xfrm>
            <a:off x="293475" y="2777114"/>
            <a:ext cx="2880000" cy="2880000"/>
          </a:xfrm>
          <a:prstGeom prst="rect">
            <a:avLst/>
          </a:prstGeom>
          <a:ln>
            <a:noFill/>
          </a:ln>
        </p:spPr>
      </p:pic>
      <p:pic>
        <p:nvPicPr>
          <p:cNvPr id="10" name="図 9"/>
          <p:cNvPicPr/>
          <p:nvPr/>
        </p:nvPicPr>
        <p:blipFill>
          <a:blip r:embed="rId8"/>
          <a:stretch/>
        </p:blipFill>
        <p:spPr>
          <a:xfrm>
            <a:off x="3059095" y="2777114"/>
            <a:ext cx="2880000" cy="2880000"/>
          </a:xfrm>
          <a:prstGeom prst="rect">
            <a:avLst/>
          </a:prstGeom>
          <a:ln>
            <a:noFill/>
          </a:ln>
        </p:spPr>
      </p:pic>
      <p:pic>
        <p:nvPicPr>
          <p:cNvPr id="11" name="図 10"/>
          <p:cNvPicPr/>
          <p:nvPr/>
        </p:nvPicPr>
        <p:blipFill>
          <a:blip r:embed="rId9"/>
          <a:stretch/>
        </p:blipFill>
        <p:spPr>
          <a:xfrm>
            <a:off x="5787222" y="2777114"/>
            <a:ext cx="2880000" cy="2880000"/>
          </a:xfrm>
          <a:prstGeom prst="rect">
            <a:avLst/>
          </a:prstGeom>
          <a:ln>
            <a:noFill/>
          </a:ln>
        </p:spPr>
      </p:pic>
      <p:sp>
        <p:nvSpPr>
          <p:cNvPr id="12" name="TextShape 2"/>
          <p:cNvSpPr txBox="1"/>
          <p:nvPr/>
        </p:nvSpPr>
        <p:spPr>
          <a:xfrm>
            <a:off x="1930118" y="3381853"/>
            <a:ext cx="1243357" cy="1000304"/>
          </a:xfrm>
          <a:prstGeom prst="rect">
            <a:avLst/>
          </a:prstGeom>
          <a:noFill/>
          <a:ln>
            <a:noFill/>
          </a:ln>
        </p:spPr>
        <p:txBody>
          <a:bodyPr lIns="90000" tIns="45000" rIns="90000" bIns="4500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sz="1000" strike="noStrike" spc="-1">
                <a:solidFill>
                  <a:srgbClr val="0000FF"/>
                </a:solidFill>
                <a:uFill>
                  <a:solidFill>
                    <a:srgbClr val="FFFFFF"/>
                  </a:solidFill>
                </a:uFill>
                <a:latin typeface="Arial"/>
              </a:rPr>
              <a:t>K</a:t>
            </a:r>
            <a:r>
              <a:rPr lang="en-US" sz="1000" strike="noStrike" spc="-1" baseline="33000">
                <a:solidFill>
                  <a:srgbClr val="0000FF"/>
                </a:solidFill>
                <a:uFill>
                  <a:solidFill>
                    <a:srgbClr val="FFFFFF"/>
                  </a:solidFill>
                </a:uFill>
                <a:latin typeface="Arial"/>
              </a:rPr>
              <a:t>-</a:t>
            </a:r>
            <a:r>
              <a:rPr lang="en-US" sz="1000" strike="noStrike" spc="-1">
                <a:solidFill>
                  <a:srgbClr val="0000FF"/>
                </a:solidFill>
                <a:uFill>
                  <a:solidFill>
                    <a:srgbClr val="FFFFFF"/>
                  </a:solidFill>
                </a:uFill>
                <a:latin typeface="Arial"/>
              </a:rPr>
              <a:t> d→π</a:t>
            </a:r>
            <a:r>
              <a:rPr lang="en-US" sz="1000" strike="noStrike" spc="-1" baseline="33000">
                <a:solidFill>
                  <a:srgbClr val="0000FF"/>
                </a:solidFill>
                <a:uFill>
                  <a:solidFill>
                    <a:srgbClr val="FFFFFF"/>
                  </a:solidFill>
                </a:uFill>
                <a:latin typeface="Arial"/>
              </a:rPr>
              <a:t>+</a:t>
            </a:r>
            <a:r>
              <a:rPr lang="en-US" sz="1000" strike="noStrike" spc="-1">
                <a:solidFill>
                  <a:srgbClr val="0000FF"/>
                </a:solidFill>
                <a:uFill>
                  <a:solidFill>
                    <a:srgbClr val="FFFFFF"/>
                  </a:solidFill>
                </a:uFill>
                <a:latin typeface="Arial"/>
              </a:rPr>
              <a:t> Σ</a:t>
            </a:r>
            <a:r>
              <a:rPr lang="en-US" sz="1000" strike="noStrike" spc="-1" baseline="33000">
                <a:solidFill>
                  <a:srgbClr val="0000FF"/>
                </a:solidFill>
                <a:uFill>
                  <a:solidFill>
                    <a:srgbClr val="FFFFFF"/>
                  </a:solidFill>
                </a:uFill>
                <a:latin typeface="Arial"/>
              </a:rPr>
              <a:t>-</a:t>
            </a:r>
            <a:r>
              <a:rPr lang="en-US" sz="1000" strike="noStrike" spc="-1">
                <a:solidFill>
                  <a:srgbClr val="0000FF"/>
                </a:solidFill>
                <a:uFill>
                  <a:solidFill>
                    <a:srgbClr val="FFFFFF"/>
                  </a:solidFill>
                </a:uFill>
                <a:latin typeface="Arial"/>
              </a:rPr>
              <a:t> n</a:t>
            </a:r>
            <a:r>
              <a:rPr lang="en-US" sz="1000" strike="noStrike" spc="-1" baseline="-33000">
                <a:solidFill>
                  <a:srgbClr val="0000FF"/>
                </a:solidFill>
                <a:uFill>
                  <a:solidFill>
                    <a:srgbClr val="FFFFFF"/>
                  </a:solidFill>
                </a:uFill>
                <a:latin typeface="Arial"/>
              </a:rPr>
              <a:t>Forward</a:t>
            </a:r>
            <a:endParaRPr lang="en-US" sz="1000" strike="noStrike" spc="-1">
              <a:solidFill>
                <a:srgbClr val="000000"/>
              </a:solidFill>
              <a:uFill>
                <a:solidFill>
                  <a:srgbClr val="FFFFFF"/>
                </a:solidFill>
              </a:uFill>
              <a:latin typeface="Arial"/>
            </a:endParaRPr>
          </a:p>
          <a:p>
            <a:r>
              <a:rPr lang="en-US" sz="1000" strike="noStrike" spc="-1">
                <a:solidFill>
                  <a:srgbClr val="FF0000"/>
                </a:solidFill>
                <a:uFill>
                  <a:solidFill>
                    <a:srgbClr val="FFFFFF"/>
                  </a:solidFill>
                </a:uFill>
                <a:latin typeface="Arial"/>
              </a:rPr>
              <a:t>K</a:t>
            </a:r>
            <a:r>
              <a:rPr lang="en-US" sz="1000" strike="noStrike" spc="-1" baseline="33000">
                <a:solidFill>
                  <a:srgbClr val="FF0000"/>
                </a:solidFill>
                <a:uFill>
                  <a:solidFill>
                    <a:srgbClr val="FFFFFF"/>
                  </a:solidFill>
                </a:uFill>
                <a:latin typeface="Arial"/>
              </a:rPr>
              <a:t>-</a:t>
            </a:r>
            <a:r>
              <a:rPr lang="en-US" sz="1000" strike="noStrike" spc="-1">
                <a:solidFill>
                  <a:srgbClr val="FF0000"/>
                </a:solidFill>
                <a:uFill>
                  <a:solidFill>
                    <a:srgbClr val="FFFFFF"/>
                  </a:solidFill>
                </a:uFill>
                <a:latin typeface="Arial"/>
              </a:rPr>
              <a:t> d→π</a:t>
            </a:r>
            <a:r>
              <a:rPr lang="en-US" sz="1000" strike="noStrike" spc="-1" baseline="33000">
                <a:solidFill>
                  <a:srgbClr val="FF0000"/>
                </a:solidFill>
                <a:uFill>
                  <a:solidFill>
                    <a:srgbClr val="FFFFFF"/>
                  </a:solidFill>
                </a:uFill>
                <a:latin typeface="Arial"/>
              </a:rPr>
              <a:t>-</a:t>
            </a:r>
            <a:r>
              <a:rPr lang="en-US" sz="1000" strike="noStrike" spc="-1">
                <a:solidFill>
                  <a:srgbClr val="FF0000"/>
                </a:solidFill>
                <a:uFill>
                  <a:solidFill>
                    <a:srgbClr val="FFFFFF"/>
                  </a:solidFill>
                </a:uFill>
                <a:latin typeface="Arial"/>
              </a:rPr>
              <a:t> Σ</a:t>
            </a:r>
            <a:r>
              <a:rPr lang="en-US" sz="1000" strike="noStrike" spc="-1" baseline="33000">
                <a:solidFill>
                  <a:srgbClr val="FF0000"/>
                </a:solidFill>
                <a:uFill>
                  <a:solidFill>
                    <a:srgbClr val="FFFFFF"/>
                  </a:solidFill>
                </a:uFill>
                <a:latin typeface="Arial"/>
              </a:rPr>
              <a:t>+</a:t>
            </a:r>
            <a:r>
              <a:rPr lang="en-US" sz="1000" strike="noStrike" spc="-1">
                <a:solidFill>
                  <a:srgbClr val="FF0000"/>
                </a:solidFill>
                <a:uFill>
                  <a:solidFill>
                    <a:srgbClr val="FFFFFF"/>
                  </a:solidFill>
                </a:uFill>
                <a:latin typeface="Arial"/>
              </a:rPr>
              <a:t> n</a:t>
            </a:r>
            <a:r>
              <a:rPr lang="en-US" sz="1000" strike="noStrike" spc="-1" baseline="-33000">
                <a:solidFill>
                  <a:srgbClr val="FF0000"/>
                </a:solidFill>
                <a:uFill>
                  <a:solidFill>
                    <a:srgbClr val="FFFFFF"/>
                  </a:solidFill>
                </a:uFill>
                <a:latin typeface="Arial"/>
              </a:rPr>
              <a:t>Forward</a:t>
            </a:r>
            <a:endParaRPr lang="en-US" sz="1000" strike="noStrike" spc="-1">
              <a:solidFill>
                <a:srgbClr val="000000"/>
              </a:solidFill>
              <a:uFill>
                <a:solidFill>
                  <a:srgbClr val="FFFFFF"/>
                </a:solidFill>
              </a:uFill>
              <a:latin typeface="Arial"/>
            </a:endParaRPr>
          </a:p>
          <a:p>
            <a:r>
              <a:rPr lang="en-US" sz="1000" strike="noStrike" spc="-1">
                <a:solidFill>
                  <a:srgbClr val="00CC33"/>
                </a:solidFill>
                <a:uFill>
                  <a:solidFill>
                    <a:srgbClr val="FFFFFF"/>
                  </a:solidFill>
                </a:uFill>
                <a:latin typeface="Arial"/>
              </a:rPr>
              <a:t>K</a:t>
            </a:r>
            <a:r>
              <a:rPr lang="en-US" sz="1000" strike="noStrike" spc="-1" baseline="33000">
                <a:solidFill>
                  <a:srgbClr val="00CC33"/>
                </a:solidFill>
                <a:uFill>
                  <a:solidFill>
                    <a:srgbClr val="FFFFFF"/>
                  </a:solidFill>
                </a:uFill>
                <a:latin typeface="Arial"/>
              </a:rPr>
              <a:t>-</a:t>
            </a:r>
            <a:r>
              <a:rPr lang="en-US" sz="1000" strike="noStrike" spc="-1">
                <a:solidFill>
                  <a:srgbClr val="00CC33"/>
                </a:solidFill>
                <a:uFill>
                  <a:solidFill>
                    <a:srgbClr val="FFFFFF"/>
                  </a:solidFill>
                </a:uFill>
                <a:latin typeface="Arial"/>
              </a:rPr>
              <a:t> d→K</a:t>
            </a:r>
            <a:r>
              <a:rPr lang="en-US" sz="1000" strike="noStrike" spc="-1" baseline="33000">
                <a:solidFill>
                  <a:srgbClr val="00CC33"/>
                </a:solidFill>
                <a:uFill>
                  <a:solidFill>
                    <a:srgbClr val="FFFFFF"/>
                  </a:solidFill>
                </a:uFill>
                <a:latin typeface="Arial"/>
              </a:rPr>
              <a:t>0</a:t>
            </a:r>
            <a:r>
              <a:rPr lang="en-US" sz="1000" strike="noStrike" spc="-1">
                <a:solidFill>
                  <a:srgbClr val="00CC33"/>
                </a:solidFill>
                <a:uFill>
                  <a:solidFill>
                    <a:srgbClr val="FFFFFF"/>
                  </a:solidFill>
                </a:uFill>
                <a:latin typeface="Arial"/>
              </a:rPr>
              <a:t> n n</a:t>
            </a:r>
            <a:r>
              <a:rPr lang="en-US" sz="1000" strike="noStrike" spc="-1" baseline="-33000">
                <a:solidFill>
                  <a:srgbClr val="00CC33"/>
                </a:solidFill>
                <a:uFill>
                  <a:solidFill>
                    <a:srgbClr val="FFFFFF"/>
                  </a:solidFill>
                </a:uFill>
                <a:latin typeface="Arial"/>
              </a:rPr>
              <a:t>Spec</a:t>
            </a:r>
            <a:endParaRPr lang="en-US" sz="1000" strike="noStrike" spc="-1">
              <a:solidFill>
                <a:srgbClr val="000000"/>
              </a:solidFill>
              <a:uFill>
                <a:solidFill>
                  <a:srgbClr val="FFFFFF"/>
                </a:solidFill>
              </a:uFill>
              <a:latin typeface="Arial"/>
            </a:endParaRPr>
          </a:p>
          <a:p>
            <a:r>
              <a:rPr lang="en-US" sz="1000" strike="noStrike" spc="-1">
                <a:solidFill>
                  <a:srgbClr val="FF9900"/>
                </a:solidFill>
                <a:uFill>
                  <a:solidFill>
                    <a:srgbClr val="FFFFFF"/>
                  </a:solidFill>
                </a:uFill>
                <a:latin typeface="Arial"/>
              </a:rPr>
              <a:t>K</a:t>
            </a:r>
            <a:r>
              <a:rPr lang="en-US" sz="1000" strike="noStrike" spc="-1" baseline="33000">
                <a:solidFill>
                  <a:srgbClr val="FF9900"/>
                </a:solidFill>
                <a:uFill>
                  <a:solidFill>
                    <a:srgbClr val="FFFFFF"/>
                  </a:solidFill>
                </a:uFill>
                <a:latin typeface="Arial"/>
              </a:rPr>
              <a:t>- </a:t>
            </a:r>
            <a:r>
              <a:rPr lang="en-US" sz="1000" strike="noStrike" spc="-1">
                <a:solidFill>
                  <a:srgbClr val="FF9900"/>
                </a:solidFill>
                <a:uFill>
                  <a:solidFill>
                    <a:srgbClr val="FFFFFF"/>
                  </a:solidFill>
                </a:uFill>
                <a:latin typeface="Arial"/>
              </a:rPr>
              <a:t>d→Σ</a:t>
            </a:r>
            <a:r>
              <a:rPr lang="en-US" sz="1000" strike="noStrike" spc="-1" baseline="33000">
                <a:solidFill>
                  <a:srgbClr val="FF9900"/>
                </a:solidFill>
                <a:uFill>
                  <a:solidFill>
                    <a:srgbClr val="FFFFFF"/>
                  </a:solidFill>
                </a:uFill>
                <a:latin typeface="Arial"/>
              </a:rPr>
              <a:t>-</a:t>
            </a:r>
            <a:r>
              <a:rPr lang="en-US" sz="1000" strike="noStrike" spc="-1">
                <a:solidFill>
                  <a:srgbClr val="FF9900"/>
                </a:solidFill>
                <a:uFill>
                  <a:solidFill>
                    <a:srgbClr val="FFFFFF"/>
                  </a:solidFill>
                </a:uFill>
                <a:latin typeface="Arial"/>
              </a:rPr>
              <a:t> π</a:t>
            </a:r>
            <a:r>
              <a:rPr lang="en-US" sz="1000" strike="noStrike" spc="-1" baseline="33000">
                <a:solidFill>
                  <a:srgbClr val="FF9900"/>
                </a:solidFill>
                <a:uFill>
                  <a:solidFill>
                    <a:srgbClr val="FFFFFF"/>
                  </a:solidFill>
                </a:uFill>
                <a:latin typeface="Arial"/>
              </a:rPr>
              <a:t>+</a:t>
            </a:r>
            <a:r>
              <a:rPr lang="en-US" sz="1000" strike="noStrike" spc="-1">
                <a:solidFill>
                  <a:srgbClr val="FF9900"/>
                </a:solidFill>
                <a:uFill>
                  <a:solidFill>
                    <a:srgbClr val="FFFFFF"/>
                  </a:solidFill>
                </a:uFill>
                <a:latin typeface="Arial"/>
              </a:rPr>
              <a:t> n</a:t>
            </a:r>
            <a:r>
              <a:rPr lang="en-US" sz="1000" strike="noStrike" spc="-1" baseline="-33000">
                <a:solidFill>
                  <a:srgbClr val="FF9900"/>
                </a:solidFill>
                <a:uFill>
                  <a:solidFill>
                    <a:srgbClr val="FFFFFF"/>
                  </a:solidFill>
                </a:uFill>
                <a:latin typeface="Arial"/>
              </a:rPr>
              <a:t>Spec</a:t>
            </a:r>
            <a:endParaRPr lang="en-US" sz="1000" strike="noStrike" spc="-1">
              <a:solidFill>
                <a:srgbClr val="000000"/>
              </a:solidFill>
              <a:uFill>
                <a:solidFill>
                  <a:srgbClr val="FFFFFF"/>
                </a:solidFill>
              </a:uFill>
              <a:latin typeface="Arial"/>
            </a:endParaRPr>
          </a:p>
          <a:p>
            <a:r>
              <a:rPr lang="en-US" sz="1000" strike="noStrike" spc="-1">
                <a:solidFill>
                  <a:srgbClr val="CC00CC"/>
                </a:solidFill>
                <a:uFill>
                  <a:solidFill>
                    <a:srgbClr val="FFFFFF"/>
                  </a:solidFill>
                </a:uFill>
                <a:latin typeface="Arial"/>
              </a:rPr>
              <a:t>K</a:t>
            </a:r>
            <a:r>
              <a:rPr lang="en-US" sz="1000" strike="noStrike" spc="-1" baseline="33000">
                <a:solidFill>
                  <a:srgbClr val="CC00CC"/>
                </a:solidFill>
                <a:uFill>
                  <a:solidFill>
                    <a:srgbClr val="FFFFFF"/>
                  </a:solidFill>
                </a:uFill>
                <a:latin typeface="Arial"/>
              </a:rPr>
              <a:t>- </a:t>
            </a:r>
            <a:r>
              <a:rPr lang="en-US" sz="1000" strike="noStrike" spc="-1">
                <a:solidFill>
                  <a:srgbClr val="CC00CC"/>
                </a:solidFill>
                <a:uFill>
                  <a:solidFill>
                    <a:srgbClr val="FFFFFF"/>
                  </a:solidFill>
                </a:uFill>
                <a:latin typeface="Arial"/>
              </a:rPr>
              <a:t>d→Σ</a:t>
            </a:r>
            <a:r>
              <a:rPr lang="en-US" sz="1000" strike="noStrike" spc="-1" baseline="33000">
                <a:solidFill>
                  <a:srgbClr val="CC00CC"/>
                </a:solidFill>
                <a:uFill>
                  <a:solidFill>
                    <a:srgbClr val="FFFFFF"/>
                  </a:solidFill>
                </a:uFill>
                <a:latin typeface="Arial"/>
              </a:rPr>
              <a:t>+</a:t>
            </a:r>
            <a:r>
              <a:rPr lang="en-US" sz="1000" strike="noStrike" spc="-1">
                <a:solidFill>
                  <a:srgbClr val="CC00CC"/>
                </a:solidFill>
                <a:uFill>
                  <a:solidFill>
                    <a:srgbClr val="FFFFFF"/>
                  </a:solidFill>
                </a:uFill>
                <a:latin typeface="Arial"/>
              </a:rPr>
              <a:t> π</a:t>
            </a:r>
            <a:r>
              <a:rPr lang="en-US" sz="1000" strike="noStrike" spc="-1" baseline="33000">
                <a:solidFill>
                  <a:srgbClr val="CC00CC"/>
                </a:solidFill>
                <a:uFill>
                  <a:solidFill>
                    <a:srgbClr val="FFFFFF"/>
                  </a:solidFill>
                </a:uFill>
                <a:latin typeface="Arial"/>
              </a:rPr>
              <a:t>-</a:t>
            </a:r>
            <a:r>
              <a:rPr lang="en-US" sz="1000" strike="noStrike" spc="-1">
                <a:solidFill>
                  <a:srgbClr val="CC00CC"/>
                </a:solidFill>
                <a:uFill>
                  <a:solidFill>
                    <a:srgbClr val="FFFFFF"/>
                  </a:solidFill>
                </a:uFill>
                <a:latin typeface="Arial"/>
              </a:rPr>
              <a:t> n</a:t>
            </a:r>
            <a:r>
              <a:rPr lang="en-US" sz="1000" strike="noStrike" spc="-1" baseline="-33000">
                <a:solidFill>
                  <a:srgbClr val="CC00CC"/>
                </a:solidFill>
                <a:uFill>
                  <a:solidFill>
                    <a:srgbClr val="FFFFFF"/>
                  </a:solidFill>
                </a:uFill>
                <a:latin typeface="Arial"/>
              </a:rPr>
              <a:t>Spec</a:t>
            </a:r>
            <a:endParaRPr lang="en-US" sz="1000" strike="noStrike" spc="-1">
              <a:solidFill>
                <a:srgbClr val="000000"/>
              </a:solidFill>
              <a:uFill>
                <a:solidFill>
                  <a:srgbClr val="FFFFFF"/>
                </a:solidFill>
              </a:uFill>
              <a:latin typeface="Arial"/>
            </a:endParaRPr>
          </a:p>
        </p:txBody>
      </p:sp>
      <p:sp>
        <p:nvSpPr>
          <p:cNvPr id="13" name="スライド番号プレースホルダー 12"/>
          <p:cNvSpPr>
            <a:spLocks noGrp="1"/>
          </p:cNvSpPr>
          <p:nvPr>
            <p:ph type="sldNum" sz="quarter" idx="12"/>
          </p:nvPr>
        </p:nvSpPr>
        <p:spPr/>
        <p:txBody>
          <a:bodyPr/>
          <a:lstStyle/>
          <a:p>
            <a:fld id="{005A32BD-6642-4D4D-A78D-138FCE3FEFDC}" type="slidenum">
              <a:rPr kumimoji="1" lang="ja-JP" altLang="en-US" smtClean="0"/>
              <a:t>27</a:t>
            </a:fld>
            <a:endParaRPr kumimoji="1" lang="ja-JP" altLang="en-US"/>
          </a:p>
        </p:txBody>
      </p:sp>
      <p:sp>
        <p:nvSpPr>
          <p:cNvPr id="14" name="テキスト ボックス 13"/>
          <p:cNvSpPr txBox="1"/>
          <p:nvPr/>
        </p:nvSpPr>
        <p:spPr>
          <a:xfrm rot="19968916">
            <a:off x="470491" y="3998866"/>
            <a:ext cx="2649764" cy="707886"/>
          </a:xfrm>
          <a:prstGeom prst="rect">
            <a:avLst/>
          </a:prstGeom>
          <a:noFill/>
        </p:spPr>
        <p:txBody>
          <a:bodyPr wrap="none" rtlCol="0">
            <a:spAutoFit/>
          </a:bodyPr>
          <a:lstStyle/>
          <a:p>
            <a:r>
              <a:rPr lang="en-US" altLang="ja-JP" sz="4000" b="1" dirty="0" smtClean="0">
                <a:ln>
                  <a:solidFill>
                    <a:schemeClr val="accent1">
                      <a:shade val="50000"/>
                      <a:alpha val="40000"/>
                    </a:schemeClr>
                  </a:solidFill>
                </a:ln>
                <a:noFill/>
                <a:effectLst>
                  <a:outerShdw dist="50800" dir="5400000" algn="ctr" rotWithShape="0">
                    <a:srgbClr val="000000">
                      <a:alpha val="0"/>
                    </a:srgbClr>
                  </a:outerShdw>
                </a:effectLst>
              </a:rPr>
              <a:t>preliminary</a:t>
            </a:r>
            <a:endParaRPr kumimoji="1" lang="ja-JP" altLang="en-US" sz="4000" b="1" dirty="0">
              <a:ln>
                <a:solidFill>
                  <a:schemeClr val="accent1">
                    <a:shade val="50000"/>
                    <a:alpha val="40000"/>
                  </a:schemeClr>
                </a:solidFill>
              </a:ln>
              <a:noFill/>
              <a:effectLst>
                <a:outerShdw dist="50800" dir="5400000" algn="ctr" rotWithShape="0">
                  <a:srgbClr val="000000">
                    <a:alpha val="0"/>
                  </a:srgbClr>
                </a:outerShdw>
              </a:effectLst>
            </a:endParaRPr>
          </a:p>
        </p:txBody>
      </p:sp>
      <p:sp>
        <p:nvSpPr>
          <p:cNvPr id="15" name="テキスト ボックス 14"/>
          <p:cNvSpPr txBox="1"/>
          <p:nvPr/>
        </p:nvSpPr>
        <p:spPr>
          <a:xfrm rot="19968916">
            <a:off x="3236111" y="3876842"/>
            <a:ext cx="2649764" cy="707886"/>
          </a:xfrm>
          <a:prstGeom prst="rect">
            <a:avLst/>
          </a:prstGeom>
          <a:noFill/>
        </p:spPr>
        <p:txBody>
          <a:bodyPr wrap="none" rtlCol="0">
            <a:spAutoFit/>
          </a:bodyPr>
          <a:lstStyle/>
          <a:p>
            <a:r>
              <a:rPr lang="en-US" altLang="ja-JP" sz="4000" b="1" dirty="0" smtClean="0">
                <a:ln>
                  <a:solidFill>
                    <a:schemeClr val="accent1">
                      <a:shade val="50000"/>
                      <a:alpha val="40000"/>
                    </a:schemeClr>
                  </a:solidFill>
                </a:ln>
                <a:noFill/>
                <a:effectLst>
                  <a:outerShdw dist="50800" dir="5400000" algn="ctr" rotWithShape="0">
                    <a:srgbClr val="000000">
                      <a:alpha val="0"/>
                    </a:srgbClr>
                  </a:outerShdw>
                </a:effectLst>
              </a:rPr>
              <a:t>preliminary</a:t>
            </a:r>
            <a:endParaRPr kumimoji="1" lang="ja-JP" altLang="en-US" sz="4000" b="1" dirty="0">
              <a:ln>
                <a:solidFill>
                  <a:schemeClr val="accent1">
                    <a:shade val="50000"/>
                    <a:alpha val="40000"/>
                  </a:schemeClr>
                </a:solidFill>
              </a:ln>
              <a:noFill/>
              <a:effectLst>
                <a:outerShdw dist="50800" dir="5400000" algn="ctr" rotWithShape="0">
                  <a:srgbClr val="000000">
                    <a:alpha val="0"/>
                  </a:srgbClr>
                </a:outerShdw>
              </a:effectLst>
            </a:endParaRPr>
          </a:p>
        </p:txBody>
      </p:sp>
      <p:sp>
        <p:nvSpPr>
          <p:cNvPr id="16" name="テキスト ボックス 15"/>
          <p:cNvSpPr txBox="1"/>
          <p:nvPr/>
        </p:nvSpPr>
        <p:spPr>
          <a:xfrm rot="19968916">
            <a:off x="5952401" y="3864641"/>
            <a:ext cx="2649764" cy="707886"/>
          </a:xfrm>
          <a:prstGeom prst="rect">
            <a:avLst/>
          </a:prstGeom>
          <a:noFill/>
        </p:spPr>
        <p:txBody>
          <a:bodyPr wrap="none" rtlCol="0">
            <a:spAutoFit/>
          </a:bodyPr>
          <a:lstStyle/>
          <a:p>
            <a:r>
              <a:rPr lang="en-US" altLang="ja-JP" sz="4000" b="1" dirty="0" smtClean="0">
                <a:ln>
                  <a:solidFill>
                    <a:schemeClr val="accent1">
                      <a:shade val="50000"/>
                      <a:alpha val="40000"/>
                    </a:schemeClr>
                  </a:solidFill>
                </a:ln>
                <a:noFill/>
                <a:effectLst>
                  <a:outerShdw dist="50800" dir="5400000" algn="ctr" rotWithShape="0">
                    <a:srgbClr val="000000">
                      <a:alpha val="0"/>
                    </a:srgbClr>
                  </a:outerShdw>
                </a:effectLst>
              </a:rPr>
              <a:t>preliminary</a:t>
            </a:r>
            <a:endParaRPr kumimoji="1" lang="ja-JP" altLang="en-US" sz="4000" b="1" dirty="0">
              <a:ln>
                <a:solidFill>
                  <a:schemeClr val="accent1">
                    <a:shade val="50000"/>
                    <a:alpha val="40000"/>
                  </a:schemeClr>
                </a:solidFill>
              </a:ln>
              <a:noFill/>
              <a:effectLst>
                <a:outerShdw dist="50800" dir="5400000" algn="ctr" rotWithShape="0">
                  <a:srgbClr val="000000">
                    <a:alpha val="0"/>
                  </a:srgbClr>
                </a:outerShdw>
              </a:effectLst>
            </a:endParaRPr>
          </a:p>
        </p:txBody>
      </p:sp>
    </p:spTree>
    <p:extLst>
      <p:ext uri="{BB962C8B-B14F-4D97-AF65-F5344CB8AC3E}">
        <p14:creationId xmlns:p14="http://schemas.microsoft.com/office/powerpoint/2010/main" val="36560684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p:cNvSpPr>
                <a:spLocks noGrp="1"/>
              </p:cNvSpPr>
              <p:nvPr>
                <p:ph type="title"/>
              </p:nvPr>
            </p:nvSpPr>
            <p:spPr>
              <a:xfrm>
                <a:off x="628650" y="0"/>
                <a:ext cx="7886700" cy="1325563"/>
              </a:xfrm>
            </p:spPr>
            <p:txBody>
              <a:bodyPr>
                <a:noAutofit/>
              </a:bodyPr>
              <a:lstStyle/>
              <a:p>
                <a:pPr lvl="1" algn="l" rtl="0">
                  <a:lnSpc>
                    <a:spcPct val="90000"/>
                  </a:lnSpc>
                  <a:spcBef>
                    <a:spcPct val="0"/>
                  </a:spcBef>
                </a:pPr>
                <a14:m>
                  <m:oMath xmlns:m="http://schemas.openxmlformats.org/officeDocument/2006/math">
                    <m:r>
                      <m:rPr>
                        <m:sty m:val="p"/>
                      </m:rPr>
                      <a:rPr lang="en-US" altLang="ja-JP" sz="4400" b="0" i="0" smtClean="0">
                        <a:latin typeface="Cambria Math" panose="02040503050406030204" pitchFamily="18" charset="0"/>
                      </a:rPr>
                      <m:t>d</m:t>
                    </m:r>
                    <m:d>
                      <m:dPr>
                        <m:ctrlPr>
                          <a:rPr lang="en-US" altLang="ja-JP" sz="4400" i="1">
                            <a:latin typeface="Cambria Math" panose="02040503050406030204" pitchFamily="18" charset="0"/>
                          </a:rPr>
                        </m:ctrlPr>
                      </m:dPr>
                      <m:e>
                        <m:sSup>
                          <m:sSupPr>
                            <m:ctrlPr>
                              <a:rPr lang="ja-JP" altLang="en-US" sz="4400" i="1" dirty="0">
                                <a:latin typeface="Cambria Math" panose="02040503050406030204" pitchFamily="18" charset="0"/>
                              </a:rPr>
                            </m:ctrlPr>
                          </m:sSupPr>
                          <m:e>
                            <m:r>
                              <m:rPr>
                                <m:sty m:val="p"/>
                              </m:rPr>
                              <a:rPr lang="en-US" altLang="ja-JP" sz="4400" b="0" i="0" dirty="0">
                                <a:latin typeface="Cambria Math" panose="02040503050406030204" pitchFamily="18" charset="0"/>
                              </a:rPr>
                              <m:t>K</m:t>
                            </m:r>
                          </m:e>
                          <m:sup>
                            <m:r>
                              <a:rPr lang="en-US" altLang="ja-JP" sz="4400" b="0" i="0" dirty="0">
                                <a:latin typeface="Cambria Math" panose="02040503050406030204" pitchFamily="18" charset="0"/>
                              </a:rPr>
                              <m:t>−</m:t>
                            </m:r>
                          </m:sup>
                        </m:sSup>
                        <m:r>
                          <a:rPr lang="en-US" altLang="ja-JP" sz="4400" b="0" i="0" dirty="0">
                            <a:latin typeface="Cambria Math" panose="02040503050406030204" pitchFamily="18" charset="0"/>
                          </a:rPr>
                          <m:t>, </m:t>
                        </m:r>
                        <m:r>
                          <m:rPr>
                            <m:sty m:val="p"/>
                          </m:rPr>
                          <a:rPr lang="en-US" altLang="ja-JP" sz="4400" b="0" i="0" dirty="0" smtClean="0">
                            <a:latin typeface="Cambria Math" panose="02040503050406030204" pitchFamily="18" charset="0"/>
                          </a:rPr>
                          <m:t>n</m:t>
                        </m:r>
                      </m:e>
                    </m:d>
                    <m:sSup>
                      <m:sSupPr>
                        <m:ctrlPr>
                          <a:rPr lang="en-US" altLang="ja-JP" sz="4400" i="1" smtClean="0">
                            <a:solidFill>
                              <a:schemeClr val="tx1"/>
                            </a:solidFill>
                            <a:latin typeface="Cambria Math" panose="02040503050406030204" pitchFamily="18" charset="0"/>
                            <a:sym typeface="Wingdings" panose="05000000000000000000" pitchFamily="2" charset="2"/>
                          </a:rPr>
                        </m:ctrlPr>
                      </m:sSupPr>
                      <m:e>
                        <m:r>
                          <m:rPr>
                            <m:sty m:val="p"/>
                          </m:rPr>
                          <a:rPr lang="ja-JP" altLang="en-US" sz="4400" b="0" i="0">
                            <a:solidFill>
                              <a:schemeClr val="tx1"/>
                            </a:solidFill>
                            <a:latin typeface="Cambria Math" panose="02040503050406030204" pitchFamily="18" charset="0"/>
                            <a:sym typeface="Wingdings" panose="05000000000000000000" pitchFamily="2" charset="2"/>
                          </a:rPr>
                          <m:t>π</m:t>
                        </m:r>
                      </m:e>
                      <m:sup>
                        <m:r>
                          <a:rPr lang="en-US" altLang="ja-JP" sz="4400" b="0" i="0">
                            <a:solidFill>
                              <a:schemeClr val="tx1"/>
                            </a:solidFill>
                            <a:latin typeface="Cambria Math" panose="02040503050406030204" pitchFamily="18" charset="0"/>
                            <a:ea typeface="Cambria Math" panose="02040503050406030204" pitchFamily="18" charset="0"/>
                            <a:sym typeface="Wingdings" panose="05000000000000000000" pitchFamily="2" charset="2"/>
                          </a:rPr>
                          <m:t>∓</m:t>
                        </m:r>
                      </m:sup>
                    </m:sSup>
                    <m:sSup>
                      <m:sSupPr>
                        <m:ctrlPr>
                          <a:rPr lang="en-US" altLang="ja-JP" sz="4400" i="1">
                            <a:solidFill>
                              <a:schemeClr val="tx1"/>
                            </a:solidFill>
                            <a:latin typeface="Cambria Math" panose="02040503050406030204" pitchFamily="18" charset="0"/>
                            <a:sym typeface="Wingdings" panose="05000000000000000000" pitchFamily="2" charset="2"/>
                          </a:rPr>
                        </m:ctrlPr>
                      </m:sSupPr>
                      <m:e>
                        <m:r>
                          <m:rPr>
                            <m:sty m:val="p"/>
                          </m:rPr>
                          <a:rPr lang="ja-JP" altLang="en-US" sz="4400" b="0" i="0">
                            <a:solidFill>
                              <a:schemeClr val="tx1"/>
                            </a:solidFill>
                            <a:latin typeface="Cambria Math" panose="02040503050406030204" pitchFamily="18" charset="0"/>
                            <a:sym typeface="Wingdings" panose="05000000000000000000" pitchFamily="2" charset="2"/>
                          </a:rPr>
                          <m:t>π</m:t>
                        </m:r>
                      </m:e>
                      <m:sup>
                        <m:r>
                          <a:rPr lang="en-US" altLang="ja-JP" sz="4400" b="0" i="0">
                            <a:solidFill>
                              <a:schemeClr val="tx1"/>
                            </a:solidFill>
                            <a:latin typeface="Cambria Math" panose="02040503050406030204" pitchFamily="18" charset="0"/>
                            <a:ea typeface="Cambria Math" panose="02040503050406030204" pitchFamily="18" charset="0"/>
                            <a:sym typeface="Wingdings" panose="05000000000000000000" pitchFamily="2" charset="2"/>
                          </a:rPr>
                          <m:t>±</m:t>
                        </m:r>
                      </m:sup>
                    </m:sSup>
                    <m:r>
                      <a:rPr lang="en-US" altLang="ja-JP" sz="4400" b="0" i="0"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m:t>
                    </m:r>
                    <m:r>
                      <m:rPr>
                        <m:sty m:val="p"/>
                      </m:rPr>
                      <a:rPr lang="en-US" altLang="ja-JP" sz="4400" b="0" i="0"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n</m:t>
                    </m:r>
                    <m:r>
                      <a:rPr lang="en-US" altLang="ja-JP" sz="4400" b="0" i="0"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m:t>
                    </m:r>
                  </m:oMath>
                </a14:m>
                <a:r>
                  <a:rPr kumimoji="1" lang="en-US" altLang="ja-JP" sz="4400" dirty="0" smtClean="0"/>
                  <a:t>  spectrum </a:t>
                </a:r>
                <a:endParaRPr kumimoji="1" lang="ja-JP" altLang="en-US" sz="4400" dirty="0"/>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xfrm>
                <a:off x="628650" y="0"/>
                <a:ext cx="7886700" cy="1325563"/>
              </a:xfrm>
              <a:blipFill rotWithShape="0">
                <a:blip r:embed="rId3"/>
                <a:stretch>
                  <a:fillRect/>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005A32BD-6642-4D4D-A78D-138FCE3FEFDC}" type="slidenum">
              <a:rPr kumimoji="1" lang="ja-JP" altLang="en-US" smtClean="0"/>
              <a:t>28</a:t>
            </a:fld>
            <a:endParaRPr kumimoji="1" lang="ja-JP" altLang="en-US"/>
          </a:p>
        </p:txBody>
      </p:sp>
      <mc:AlternateContent xmlns:mc="http://schemas.openxmlformats.org/markup-compatibility/2006" xmlns:a14="http://schemas.microsoft.com/office/drawing/2010/main">
        <mc:Choice Requires="a14">
          <p:sp>
            <p:nvSpPr>
              <p:cNvPr id="5" name="正方形/長方形 4"/>
              <p:cNvSpPr/>
              <p:nvPr/>
            </p:nvSpPr>
            <p:spPr>
              <a:xfrm>
                <a:off x="1689924" y="5816600"/>
                <a:ext cx="5178405" cy="1022652"/>
              </a:xfrm>
              <a:prstGeom prst="rect">
                <a:avLst/>
              </a:prstGeom>
            </p:spPr>
            <p:txBody>
              <a:bodyPr wrap="none">
                <a:spAutoFit/>
              </a:bodyPr>
              <a:lstStyle/>
              <a:p>
                <a:pPr marL="342900" indent="-342900">
                  <a:buFont typeface="Arial" panose="020B0604020202020204" pitchFamily="34" charset="0"/>
                  <a:buChar char="•"/>
                </a:pPr>
                <a:r>
                  <a:rPr lang="en-US" altLang="ja-JP" sz="2000" b="1" dirty="0"/>
                  <a:t>Charge exchange peak around 1.47 </a:t>
                </a:r>
                <a14:m>
                  <m:oMath xmlns:m="http://schemas.openxmlformats.org/officeDocument/2006/math">
                    <m:r>
                      <a:rPr lang="en-US" altLang="ja-JP" sz="2000" b="1">
                        <a:latin typeface="Cambria Math" panose="02040503050406030204" pitchFamily="18" charset="0"/>
                      </a:rPr>
                      <m:t>𝐆𝐞𝐕</m:t>
                    </m:r>
                    <m:r>
                      <a:rPr lang="en-US" altLang="ja-JP" sz="2000" b="1">
                        <a:latin typeface="Cambria Math" panose="02040503050406030204" pitchFamily="18" charset="0"/>
                      </a:rPr>
                      <m:t>/</m:t>
                    </m:r>
                    <m:sSup>
                      <m:sSupPr>
                        <m:ctrlPr>
                          <a:rPr lang="en-US" altLang="ja-JP" sz="2000" b="1" i="1">
                            <a:latin typeface="Cambria Math" panose="02040503050406030204" pitchFamily="18" charset="0"/>
                          </a:rPr>
                        </m:ctrlPr>
                      </m:sSupPr>
                      <m:e>
                        <m:r>
                          <a:rPr lang="en-US" altLang="ja-JP" sz="2000" b="1">
                            <a:latin typeface="Cambria Math" panose="02040503050406030204" pitchFamily="18" charset="0"/>
                          </a:rPr>
                          <m:t>𝐂</m:t>
                        </m:r>
                      </m:e>
                      <m:sup>
                        <m:r>
                          <a:rPr lang="en-US" altLang="ja-JP" sz="2000" b="1">
                            <a:latin typeface="Cambria Math" panose="02040503050406030204" pitchFamily="18" charset="0"/>
                          </a:rPr>
                          <m:t>𝟐</m:t>
                        </m:r>
                      </m:sup>
                    </m:sSup>
                  </m:oMath>
                </a14:m>
                <a:endParaRPr lang="en-US" altLang="ja-JP" sz="2000" b="1" dirty="0" smtClean="0"/>
              </a:p>
              <a:p>
                <a:pPr marL="342900" indent="-342900">
                  <a:buFont typeface="Arial" panose="020B0604020202020204" pitchFamily="34" charset="0"/>
                  <a:buChar char="•"/>
                </a:pPr>
                <a:r>
                  <a:rPr lang="en-US" altLang="ja-JP" sz="2000" b="1" dirty="0" smtClean="0"/>
                  <a:t>Significant yield </a:t>
                </a:r>
                <a:r>
                  <a:rPr lang="en-US" altLang="ja-JP" sz="2000" b="1" dirty="0"/>
                  <a:t>below the </a:t>
                </a:r>
                <a14:m>
                  <m:oMath xmlns:m="http://schemas.openxmlformats.org/officeDocument/2006/math">
                    <m:acc>
                      <m:accPr>
                        <m:chr m:val="̅"/>
                        <m:ctrlPr>
                          <a:rPr lang="ja-JP" altLang="en-US" sz="2000" b="1" i="1">
                            <a:latin typeface="Cambria Math" panose="02040503050406030204" pitchFamily="18" charset="0"/>
                          </a:rPr>
                        </m:ctrlPr>
                      </m:accPr>
                      <m:e>
                        <m:r>
                          <a:rPr lang="en-US" altLang="ja-JP" sz="2000" b="1" i="0">
                            <a:latin typeface="Cambria Math" panose="02040503050406030204" pitchFamily="18" charset="0"/>
                          </a:rPr>
                          <m:t>𝐊</m:t>
                        </m:r>
                      </m:e>
                    </m:acc>
                    <m:r>
                      <a:rPr lang="en-US" altLang="ja-JP" sz="2000" b="1" i="0">
                        <a:latin typeface="Cambria Math" panose="02040503050406030204" pitchFamily="18" charset="0"/>
                      </a:rPr>
                      <m:t>𝐍</m:t>
                    </m:r>
                  </m:oMath>
                </a14:m>
                <a:r>
                  <a:rPr lang="en-US" altLang="ja-JP" sz="2000" b="1" dirty="0"/>
                  <a:t> threshold</a:t>
                </a:r>
                <a:r>
                  <a:rPr lang="en-US" altLang="ja-JP" sz="2000" b="1" dirty="0" smtClean="0"/>
                  <a:t>.</a:t>
                </a:r>
              </a:p>
              <a:p>
                <a:pPr marL="342900" indent="-342900">
                  <a:buFont typeface="Arial" panose="020B0604020202020204" pitchFamily="34" charset="0"/>
                  <a:buChar char="•"/>
                </a:pPr>
                <a:r>
                  <a:rPr lang="en-US" altLang="ja-JP" sz="2000" b="1" dirty="0" smtClean="0"/>
                  <a:t>Removal of BG </a:t>
                </a:r>
                <a:r>
                  <a:rPr lang="en-US" altLang="ja-JP" sz="2000" b="1" dirty="0" smtClean="0">
                    <a:sym typeface="Wingdings" panose="05000000000000000000" pitchFamily="2" charset="2"/>
                  </a:rPr>
                  <a:t></a:t>
                </a:r>
                <a:endParaRPr lang="en-US" altLang="ja-JP" sz="2000" b="1" dirty="0"/>
              </a:p>
            </p:txBody>
          </p:sp>
        </mc:Choice>
        <mc:Fallback xmlns="">
          <p:sp>
            <p:nvSpPr>
              <p:cNvPr id="5" name="正方形/長方形 4"/>
              <p:cNvSpPr>
                <a:spLocks noRot="1" noChangeAspect="1" noMove="1" noResize="1" noEditPoints="1" noAdjustHandles="1" noChangeArrowheads="1" noChangeShapeType="1" noTextEdit="1"/>
              </p:cNvSpPr>
              <p:nvPr/>
            </p:nvSpPr>
            <p:spPr>
              <a:xfrm>
                <a:off x="1689924" y="5816600"/>
                <a:ext cx="5178405" cy="1022652"/>
              </a:xfrm>
              <a:prstGeom prst="rect">
                <a:avLst/>
              </a:prstGeom>
              <a:blipFill rotWithShape="0">
                <a:blip r:embed="rId4"/>
                <a:stretch>
                  <a:fillRect l="-1059" t="-1786" b="-9524"/>
                </a:stretch>
              </a:blipFill>
            </p:spPr>
            <p:txBody>
              <a:bodyPr/>
              <a:lstStyle/>
              <a:p>
                <a:r>
                  <a:rPr lang="ja-JP" altLang="en-US">
                    <a:noFill/>
                  </a:rPr>
                  <a:t> </a:t>
                </a:r>
              </a:p>
            </p:txBody>
          </p:sp>
        </mc:Fallback>
      </mc:AlternateContent>
      <p:sp>
        <p:nvSpPr>
          <p:cNvPr id="3" name="正方形/長方形 2"/>
          <p:cNvSpPr/>
          <p:nvPr/>
        </p:nvSpPr>
        <p:spPr>
          <a:xfrm>
            <a:off x="3352800" y="4845380"/>
            <a:ext cx="3670300" cy="1710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4426" y="1183974"/>
            <a:ext cx="6629400" cy="4514850"/>
          </a:xfrm>
          <a:prstGeom prst="rect">
            <a:avLst/>
          </a:prstGeom>
        </p:spPr>
      </p:pic>
      <p:sp>
        <p:nvSpPr>
          <p:cNvPr id="7" name="テキスト ボックス 6"/>
          <p:cNvSpPr txBox="1"/>
          <p:nvPr/>
        </p:nvSpPr>
        <p:spPr>
          <a:xfrm rot="19968916">
            <a:off x="3088424" y="3280851"/>
            <a:ext cx="2649764" cy="707886"/>
          </a:xfrm>
          <a:prstGeom prst="rect">
            <a:avLst/>
          </a:prstGeom>
          <a:noFill/>
        </p:spPr>
        <p:txBody>
          <a:bodyPr wrap="none" rtlCol="0">
            <a:spAutoFit/>
          </a:bodyPr>
          <a:lstStyle/>
          <a:p>
            <a:r>
              <a:rPr lang="en-US" altLang="ja-JP" sz="4000" b="1" dirty="0" smtClean="0">
                <a:ln>
                  <a:solidFill>
                    <a:schemeClr val="accent1">
                      <a:shade val="50000"/>
                      <a:alpha val="40000"/>
                    </a:schemeClr>
                  </a:solidFill>
                </a:ln>
                <a:noFill/>
                <a:effectLst>
                  <a:outerShdw dist="50800" dir="5400000" algn="ctr" rotWithShape="0">
                    <a:srgbClr val="000000">
                      <a:alpha val="0"/>
                    </a:srgbClr>
                  </a:outerShdw>
                </a:effectLst>
              </a:rPr>
              <a:t>preliminary</a:t>
            </a:r>
            <a:endParaRPr kumimoji="1" lang="ja-JP" altLang="en-US" sz="4000" b="1" dirty="0">
              <a:ln>
                <a:solidFill>
                  <a:schemeClr val="accent1">
                    <a:shade val="50000"/>
                    <a:alpha val="40000"/>
                  </a:schemeClr>
                </a:solidFill>
              </a:ln>
              <a:noFill/>
              <a:effectLst>
                <a:outerShdw dist="50800" dir="5400000" algn="ctr" rotWithShape="0">
                  <a:srgbClr val="000000">
                    <a:alpha val="0"/>
                  </a:srgbClr>
                </a:outerShdw>
              </a:effectLst>
            </a:endParaRPr>
          </a:p>
        </p:txBody>
      </p:sp>
    </p:spTree>
    <p:extLst>
      <p:ext uri="{BB962C8B-B14F-4D97-AF65-F5344CB8AC3E}">
        <p14:creationId xmlns:p14="http://schemas.microsoft.com/office/powerpoint/2010/main" val="32109403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p:cNvSpPr>
                <a:spLocks noGrp="1"/>
              </p:cNvSpPr>
              <p:nvPr>
                <p:ph type="title"/>
              </p:nvPr>
            </p:nvSpPr>
            <p:spPr>
              <a:xfrm>
                <a:off x="628650" y="0"/>
                <a:ext cx="7886700" cy="1325563"/>
              </a:xfrm>
            </p:spPr>
            <p:txBody>
              <a:bodyPr/>
              <a:lstStyle/>
              <a:p>
                <a14:m>
                  <m:oMath xmlns:m="http://schemas.openxmlformats.org/officeDocument/2006/math">
                    <m:r>
                      <m:rPr>
                        <m:sty m:val="p"/>
                      </m:rPr>
                      <a:rPr lang="en-US" altLang="ja-JP" i="0" dirty="0" smtClean="0">
                        <a:latin typeface="Cambria Math" panose="02040503050406030204" pitchFamily="18" charset="0"/>
                      </a:rPr>
                      <m:t>d</m:t>
                    </m:r>
                    <m:r>
                      <a:rPr kumimoji="1" lang="en-US" altLang="ja-JP" i="0" dirty="0" smtClean="0">
                        <a:latin typeface="Cambria Math" panose="02040503050406030204" pitchFamily="18" charset="0"/>
                      </a:rPr>
                      <m:t>(</m:t>
                    </m:r>
                    <m:sSup>
                      <m:sSupPr>
                        <m:ctrlPr>
                          <a:rPr kumimoji="1" lang="en-US" altLang="ja-JP" i="1" dirty="0" smtClean="0">
                            <a:latin typeface="Cambria Math" panose="02040503050406030204" pitchFamily="18" charset="0"/>
                          </a:rPr>
                        </m:ctrlPr>
                      </m:sSupPr>
                      <m:e>
                        <m:r>
                          <m:rPr>
                            <m:sty m:val="p"/>
                          </m:rPr>
                          <a:rPr kumimoji="1" lang="en-US" altLang="ja-JP" b="0" i="0" dirty="0" smtClean="0">
                            <a:latin typeface="Cambria Math" panose="02040503050406030204" pitchFamily="18" charset="0"/>
                          </a:rPr>
                          <m:t>K</m:t>
                        </m:r>
                      </m:e>
                      <m:sup>
                        <m:r>
                          <a:rPr kumimoji="1" lang="en-US" altLang="ja-JP" b="0" i="0" dirty="0" smtClean="0">
                            <a:latin typeface="Cambria Math" panose="02040503050406030204" pitchFamily="18" charset="0"/>
                          </a:rPr>
                          <m:t>−</m:t>
                        </m:r>
                      </m:sup>
                    </m:sSup>
                    <m:r>
                      <a:rPr kumimoji="1" lang="en-US" altLang="ja-JP" i="0" dirty="0" smtClean="0">
                        <a:latin typeface="Cambria Math" panose="02040503050406030204" pitchFamily="18" charset="0"/>
                      </a:rPr>
                      <m:t>,</m:t>
                    </m:r>
                    <m:r>
                      <m:rPr>
                        <m:sty m:val="p"/>
                      </m:rPr>
                      <a:rPr kumimoji="1" lang="en-US" altLang="ja-JP" i="0" dirty="0" smtClean="0">
                        <a:latin typeface="Cambria Math" panose="02040503050406030204" pitchFamily="18" charset="0"/>
                      </a:rPr>
                      <m:t>n</m:t>
                    </m:r>
                    <m:r>
                      <a:rPr kumimoji="1" lang="en-US" altLang="ja-JP" i="0" dirty="0" smtClean="0">
                        <a:latin typeface="Cambria Math" panose="02040503050406030204" pitchFamily="18" charset="0"/>
                      </a:rPr>
                      <m:t>)"</m:t>
                    </m:r>
                    <m:r>
                      <m:rPr>
                        <m:sty m:val="p"/>
                      </m:rPr>
                      <a:rPr kumimoji="1" lang="en-US" altLang="ja-JP" i="0" dirty="0" smtClean="0">
                        <a:latin typeface="Cambria Math" panose="02040503050406030204" pitchFamily="18" charset="0"/>
                      </a:rPr>
                      <m:t>X</m:t>
                    </m:r>
                    <m:r>
                      <a:rPr kumimoji="1" lang="en-US" altLang="ja-JP" b="0" i="0" dirty="0" smtClean="0">
                        <a:latin typeface="Cambria Math" panose="02040503050406030204" pitchFamily="18" charset="0"/>
                      </a:rPr>
                      <m:t>"</m:t>
                    </m:r>
                    <m:r>
                      <a:rPr kumimoji="1" lang="en-US" altLang="ja-JP" i="0" dirty="0" smtClean="0">
                        <a:latin typeface="Cambria Math" panose="02040503050406030204" pitchFamily="18" charset="0"/>
                      </a:rPr>
                      <m:t> </m:t>
                    </m:r>
                  </m:oMath>
                </a14:m>
                <a:r>
                  <a:rPr kumimoji="1" lang="en-US" altLang="ja-JP" dirty="0" smtClean="0">
                    <a:latin typeface="+mn-lt"/>
                  </a:rPr>
                  <a:t>spectrum</a:t>
                </a:r>
                <a:endParaRPr kumimoji="1" lang="ja-JP" altLang="en-US" dirty="0">
                  <a:latin typeface="+mn-lt"/>
                </a:endParaRPr>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xfrm>
                <a:off x="628650" y="0"/>
                <a:ext cx="7886700" cy="1325563"/>
              </a:xfrm>
              <a:blipFill rotWithShape="0">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263469" y="1217118"/>
                <a:ext cx="7886700" cy="4351338"/>
              </a:xfrm>
            </p:spPr>
            <p:txBody>
              <a:bodyPr/>
              <a:lstStyle/>
              <a:p>
                <a:r>
                  <a:rPr lang="en-US" altLang="ja-JP" dirty="0">
                    <a:sym typeface="Wingdings" panose="05000000000000000000" pitchFamily="2" charset="2"/>
                  </a:rPr>
                  <a:t> </a:t>
                </a:r>
                <a14:m>
                  <m:oMath xmlns:m="http://schemas.openxmlformats.org/officeDocument/2006/math">
                    <m:sSup>
                      <m:sSupPr>
                        <m:ctrlPr>
                          <a:rPr lang="en-US" altLang="ja-JP" i="1" smtClean="0">
                            <a:solidFill>
                              <a:srgbClr val="FF0000"/>
                            </a:solidFill>
                            <a:latin typeface="Cambria Math" panose="02040503050406030204" pitchFamily="18" charset="0"/>
                            <a:sym typeface="Wingdings" panose="05000000000000000000" pitchFamily="2" charset="2"/>
                          </a:rPr>
                        </m:ctrlPr>
                      </m:sSupPr>
                      <m:e>
                        <m:r>
                          <m:rPr>
                            <m:sty m:val="p"/>
                          </m:rPr>
                          <a:rPr lang="ja-JP" altLang="en-US" i="0">
                            <a:solidFill>
                              <a:srgbClr val="FF0000"/>
                            </a:solidFill>
                            <a:latin typeface="Cambria Math" panose="02040503050406030204" pitchFamily="18" charset="0"/>
                            <a:sym typeface="Wingdings" panose="05000000000000000000" pitchFamily="2" charset="2"/>
                          </a:rPr>
                          <m:t>π</m:t>
                        </m:r>
                      </m:e>
                      <m:sup>
                        <m:r>
                          <a:rPr lang="en-US" altLang="ja-JP" i="0">
                            <a:solidFill>
                              <a:srgbClr val="FF0000"/>
                            </a:solidFill>
                            <a:latin typeface="Cambria Math" panose="02040503050406030204" pitchFamily="18" charset="0"/>
                            <a:sym typeface="Wingdings" panose="05000000000000000000" pitchFamily="2" charset="2"/>
                          </a:rPr>
                          <m:t>−</m:t>
                        </m:r>
                      </m:sup>
                    </m:sSup>
                    <m:sSup>
                      <m:sSupPr>
                        <m:ctrlPr>
                          <a:rPr lang="en-US" altLang="ja-JP" i="1">
                            <a:solidFill>
                              <a:srgbClr val="FF0000"/>
                            </a:solidFill>
                            <a:latin typeface="Cambria Math" panose="02040503050406030204" pitchFamily="18" charset="0"/>
                            <a:sym typeface="Wingdings" panose="05000000000000000000" pitchFamily="2" charset="2"/>
                          </a:rPr>
                        </m:ctrlPr>
                      </m:sSupPr>
                      <m:e>
                        <m:r>
                          <m:rPr>
                            <m:sty m:val="p"/>
                          </m:rPr>
                          <a:rPr lang="ja-JP" altLang="en-US" i="0">
                            <a:solidFill>
                              <a:srgbClr val="FF0000"/>
                            </a:solidFill>
                            <a:latin typeface="Cambria Math" panose="02040503050406030204" pitchFamily="18" charset="0"/>
                            <a:sym typeface="Wingdings" panose="05000000000000000000" pitchFamily="2" charset="2"/>
                          </a:rPr>
                          <m:t>π</m:t>
                        </m:r>
                      </m:e>
                      <m:sup>
                        <m:r>
                          <a:rPr lang="en-US" altLang="ja-JP" i="0">
                            <a:solidFill>
                              <a:srgbClr val="FF0000"/>
                            </a:solidFill>
                            <a:latin typeface="Cambria Math" panose="02040503050406030204" pitchFamily="18" charset="0"/>
                            <a:sym typeface="Wingdings" panose="05000000000000000000" pitchFamily="2" charset="2"/>
                          </a:rPr>
                          <m:t>+</m:t>
                        </m:r>
                      </m:sup>
                    </m:sSup>
                  </m:oMath>
                </a14:m>
                <a:r>
                  <a:rPr kumimoji="1" lang="ja-JP" altLang="en-US" dirty="0" smtClean="0"/>
                  <a:t> </a:t>
                </a:r>
                <a:r>
                  <a:rPr kumimoji="1" lang="en-US" altLang="ja-JP" dirty="0" smtClean="0"/>
                  <a:t>is detected in CDS</a:t>
                </a:r>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263469" y="1217118"/>
                <a:ext cx="7886700" cy="4351338"/>
              </a:xfrm>
              <a:blipFill rotWithShape="0">
                <a:blip r:embed="rId3"/>
                <a:stretch>
                  <a:fillRect l="-1391" t="-2384"/>
                </a:stretch>
              </a:blipFill>
            </p:spPr>
            <p:txBody>
              <a:bodyPr/>
              <a:lstStyle/>
              <a:p>
                <a:r>
                  <a:rPr lang="ja-JP" altLang="en-US">
                    <a:noFill/>
                  </a:rPr>
                  <a:t> </a:t>
                </a:r>
              </a:p>
            </p:txBody>
          </p:sp>
        </mc:Fallback>
      </mc:AlternateContent>
      <p:sp>
        <p:nvSpPr>
          <p:cNvPr id="9" name="円柱 8"/>
          <p:cNvSpPr/>
          <p:nvPr/>
        </p:nvSpPr>
        <p:spPr>
          <a:xfrm rot="5400000">
            <a:off x="895178" y="2478388"/>
            <a:ext cx="1197243" cy="142497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805314" y="3459277"/>
            <a:ext cx="556563" cy="369332"/>
          </a:xfrm>
          <a:prstGeom prst="rect">
            <a:avLst/>
          </a:prstGeom>
          <a:noFill/>
        </p:spPr>
        <p:txBody>
          <a:bodyPr wrap="none" rtlCol="0">
            <a:spAutoFit/>
          </a:bodyPr>
          <a:lstStyle/>
          <a:p>
            <a:r>
              <a:rPr kumimoji="1" lang="en-US" altLang="ja-JP" dirty="0" smtClean="0"/>
              <a:t>CDS</a:t>
            </a:r>
            <a:endParaRPr kumimoji="1" lang="ja-JP" altLang="en-US" dirty="0"/>
          </a:p>
        </p:txBody>
      </p:sp>
      <p:cxnSp>
        <p:nvCxnSpPr>
          <p:cNvPr id="11" name="直線矢印コネクタ 10"/>
          <p:cNvCxnSpPr/>
          <p:nvPr/>
        </p:nvCxnSpPr>
        <p:spPr>
          <a:xfrm>
            <a:off x="1361877" y="3190877"/>
            <a:ext cx="306429" cy="268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円弧 11"/>
          <p:cNvSpPr/>
          <p:nvPr/>
        </p:nvSpPr>
        <p:spPr>
          <a:xfrm rot="16478223">
            <a:off x="1018352" y="2839320"/>
            <a:ext cx="1482911" cy="784361"/>
          </a:xfrm>
          <a:prstGeom prst="arc">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テキスト ボックス 12"/>
          <p:cNvSpPr txBox="1"/>
          <p:nvPr/>
        </p:nvSpPr>
        <p:spPr>
          <a:xfrm>
            <a:off x="1179472" y="3161955"/>
            <a:ext cx="328936" cy="461665"/>
          </a:xfrm>
          <a:prstGeom prst="rect">
            <a:avLst/>
          </a:prstGeom>
          <a:noFill/>
        </p:spPr>
        <p:txBody>
          <a:bodyPr wrap="none" rtlCol="0">
            <a:spAutoFit/>
          </a:bodyPr>
          <a:lstStyle/>
          <a:p>
            <a:r>
              <a:rPr lang="en-US" altLang="ja-JP" sz="2400" b="1" dirty="0">
                <a:solidFill>
                  <a:schemeClr val="bg2"/>
                </a:solidFill>
              </a:rPr>
              <a:t>Σ</a:t>
            </a:r>
            <a:endParaRPr kumimoji="1" lang="ja-JP" altLang="en-US" sz="2400" b="1" dirty="0">
              <a:solidFill>
                <a:schemeClr val="bg2"/>
              </a:solidFill>
            </a:endParaRPr>
          </a:p>
        </p:txBody>
      </p:sp>
      <mc:AlternateContent xmlns:mc="http://schemas.openxmlformats.org/markup-compatibility/2006" xmlns:a14="http://schemas.microsoft.com/office/drawing/2010/main">
        <mc:Choice Requires="a14">
          <p:sp>
            <p:nvSpPr>
              <p:cNvPr id="14" name="テキスト ボックス 13"/>
              <p:cNvSpPr txBox="1"/>
              <p:nvPr/>
            </p:nvSpPr>
            <p:spPr>
              <a:xfrm>
                <a:off x="1810902" y="1993661"/>
                <a:ext cx="44294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ja-JP" altLang="en-US" sz="2400" i="1">
                          <a:solidFill>
                            <a:srgbClr val="FF0000"/>
                          </a:solidFill>
                          <a:latin typeface="Cambria Math" panose="02040503050406030204" pitchFamily="18" charset="0"/>
                          <a:sym typeface="Wingdings" panose="05000000000000000000" pitchFamily="2" charset="2"/>
                        </a:rPr>
                        <m:t>𝜋</m:t>
                      </m:r>
                    </m:oMath>
                  </m:oMathPara>
                </a14:m>
                <a:endParaRPr kumimoji="1" lang="ja-JP" altLang="en-US" sz="2400" b="1" dirty="0">
                  <a:solidFill>
                    <a:srgbClr val="FF0000"/>
                  </a:solidFill>
                </a:endParaRPr>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1810902" y="1993661"/>
                <a:ext cx="442942" cy="461665"/>
              </a:xfrm>
              <a:prstGeom prst="rect">
                <a:avLst/>
              </a:prstGeom>
              <a:blipFill rotWithShape="0">
                <a:blip r:embed="rId4"/>
                <a:stretch>
                  <a:fillRect/>
                </a:stretch>
              </a:blipFill>
            </p:spPr>
            <p:txBody>
              <a:bodyPr/>
              <a:lstStyle/>
              <a:p>
                <a:r>
                  <a:rPr lang="ja-JP" altLang="en-US">
                    <a:noFill/>
                  </a:rPr>
                  <a:t> </a:t>
                </a:r>
              </a:p>
            </p:txBody>
          </p:sp>
        </mc:Fallback>
      </mc:AlternateContent>
      <p:cxnSp>
        <p:nvCxnSpPr>
          <p:cNvPr id="16" name="直線矢印コネクタ 15"/>
          <p:cNvCxnSpPr/>
          <p:nvPr/>
        </p:nvCxnSpPr>
        <p:spPr>
          <a:xfrm>
            <a:off x="1688051" y="3473090"/>
            <a:ext cx="192281" cy="1263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テキスト ボックス 16"/>
              <p:cNvSpPr txBox="1"/>
              <p:nvPr/>
            </p:nvSpPr>
            <p:spPr>
              <a:xfrm>
                <a:off x="1761031" y="3459277"/>
                <a:ext cx="425116" cy="461665"/>
              </a:xfrm>
              <a:prstGeom prst="rect">
                <a:avLst/>
              </a:prstGeom>
              <a:noFill/>
              <a:ln w="38100">
                <a:no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altLang="ja-JP" sz="2400">
                          <a:latin typeface="Cambria Math" panose="02040503050406030204" pitchFamily="18" charset="0"/>
                          <a:ea typeface="Cambria Math" panose="02040503050406030204" pitchFamily="18" charset="0"/>
                          <a:sym typeface="Wingdings" panose="05000000000000000000" pitchFamily="2" charset="2"/>
                        </a:rPr>
                        <m:t>n</m:t>
                      </m:r>
                    </m:oMath>
                  </m:oMathPara>
                </a14:m>
                <a:endParaRPr kumimoji="1" lang="ja-JP" altLang="en-US" sz="2400" b="1" dirty="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1761031" y="3459277"/>
                <a:ext cx="425116" cy="461665"/>
              </a:xfrm>
              <a:prstGeom prst="rect">
                <a:avLst/>
              </a:prstGeom>
              <a:blipFill rotWithShape="0">
                <a:blip r:embed="rId5"/>
                <a:stretch>
                  <a:fillRect/>
                </a:stretch>
              </a:blipFill>
              <a:ln w="38100">
                <a:noFill/>
              </a:ln>
            </p:spPr>
            <p:txBody>
              <a:bodyPr/>
              <a:lstStyle/>
              <a:p>
                <a:r>
                  <a:rPr lang="ja-JP" altLang="en-US">
                    <a:noFill/>
                  </a:rPr>
                  <a:t> </a:t>
                </a:r>
              </a:p>
            </p:txBody>
          </p:sp>
        </mc:Fallback>
      </mc:AlternateContent>
      <p:cxnSp>
        <p:nvCxnSpPr>
          <p:cNvPr id="18" name="直線矢印コネクタ 17"/>
          <p:cNvCxnSpPr/>
          <p:nvPr/>
        </p:nvCxnSpPr>
        <p:spPr>
          <a:xfrm>
            <a:off x="506019" y="3188214"/>
            <a:ext cx="77071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233343" y="2708280"/>
            <a:ext cx="492443" cy="523220"/>
          </a:xfrm>
          <a:prstGeom prst="rect">
            <a:avLst/>
          </a:prstGeom>
          <a:noFill/>
        </p:spPr>
        <p:txBody>
          <a:bodyPr wrap="none" rtlCol="0">
            <a:spAutoFit/>
          </a:bodyPr>
          <a:lstStyle/>
          <a:p>
            <a:r>
              <a:rPr lang="en-US" altLang="ja-JP" sz="2800" b="1" dirty="0" smtClean="0">
                <a:solidFill>
                  <a:srgbClr val="00B050"/>
                </a:solidFill>
              </a:rPr>
              <a:t>K-</a:t>
            </a:r>
            <a:endParaRPr kumimoji="1" lang="ja-JP" altLang="en-US" sz="2800" b="1" dirty="0">
              <a:solidFill>
                <a:srgbClr val="00B050"/>
              </a:solidFill>
            </a:endParaRPr>
          </a:p>
        </p:txBody>
      </p:sp>
      <p:cxnSp>
        <p:nvCxnSpPr>
          <p:cNvPr id="20" name="直線矢印コネクタ 19"/>
          <p:cNvCxnSpPr/>
          <p:nvPr/>
        </p:nvCxnSpPr>
        <p:spPr>
          <a:xfrm>
            <a:off x="1361877" y="3188214"/>
            <a:ext cx="1395576"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テキスト ボックス 20"/>
              <p:cNvSpPr txBox="1"/>
              <p:nvPr/>
            </p:nvSpPr>
            <p:spPr>
              <a:xfrm>
                <a:off x="2744558" y="2900345"/>
                <a:ext cx="46679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altLang="ja-JP" sz="2800">
                          <a:latin typeface="Cambria Math" panose="02040503050406030204" pitchFamily="18" charset="0"/>
                          <a:ea typeface="Cambria Math" panose="02040503050406030204" pitchFamily="18" charset="0"/>
                          <a:sym typeface="Wingdings" panose="05000000000000000000" pitchFamily="2" charset="2"/>
                        </a:rPr>
                        <m:t>n</m:t>
                      </m:r>
                    </m:oMath>
                  </m:oMathPara>
                </a14:m>
                <a:endParaRPr kumimoji="1" lang="ja-JP" altLang="en-US" sz="2800" b="1" dirty="0"/>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2744558" y="2900345"/>
                <a:ext cx="466794" cy="523220"/>
              </a:xfrm>
              <a:prstGeom prst="rect">
                <a:avLst/>
              </a:prstGeom>
              <a:blipFill rotWithShape="0">
                <a:blip r:embed="rId6"/>
                <a:stretch>
                  <a:fillRect/>
                </a:stretch>
              </a:blipFill>
            </p:spPr>
            <p:txBody>
              <a:bodyPr/>
              <a:lstStyle/>
              <a:p>
                <a:r>
                  <a:rPr lang="ja-JP" altLang="en-US">
                    <a:noFill/>
                  </a:rPr>
                  <a:t> </a:t>
                </a:r>
              </a:p>
            </p:txBody>
          </p:sp>
        </mc:Fallback>
      </mc:AlternateContent>
      <p:sp>
        <p:nvSpPr>
          <p:cNvPr id="22" name="テキスト ボックス 21"/>
          <p:cNvSpPr txBox="1"/>
          <p:nvPr/>
        </p:nvSpPr>
        <p:spPr>
          <a:xfrm>
            <a:off x="3079244" y="3023455"/>
            <a:ext cx="785280" cy="369332"/>
          </a:xfrm>
          <a:prstGeom prst="rect">
            <a:avLst/>
          </a:prstGeom>
          <a:noFill/>
        </p:spPr>
        <p:txBody>
          <a:bodyPr wrap="none" rtlCol="0">
            <a:spAutoFit/>
          </a:bodyPr>
          <a:lstStyle/>
          <a:p>
            <a:r>
              <a:rPr kumimoji="1" lang="en-US" altLang="ja-JP" i="1" dirty="0" smtClean="0"/>
              <a:t>detect</a:t>
            </a:r>
            <a:endParaRPr kumimoji="1" lang="ja-JP" altLang="en-US" i="1" dirty="0"/>
          </a:p>
        </p:txBody>
      </p:sp>
      <p:sp>
        <p:nvSpPr>
          <p:cNvPr id="24" name="テキスト ボックス 23"/>
          <p:cNvSpPr txBox="1"/>
          <p:nvPr/>
        </p:nvSpPr>
        <p:spPr>
          <a:xfrm>
            <a:off x="2126405" y="2086325"/>
            <a:ext cx="785280" cy="369332"/>
          </a:xfrm>
          <a:prstGeom prst="rect">
            <a:avLst/>
          </a:prstGeom>
          <a:noFill/>
        </p:spPr>
        <p:txBody>
          <a:bodyPr wrap="none" rtlCol="0">
            <a:spAutoFit/>
          </a:bodyPr>
          <a:lstStyle/>
          <a:p>
            <a:r>
              <a:rPr kumimoji="1" lang="en-US" altLang="ja-JP" i="1" dirty="0" smtClean="0"/>
              <a:t>detect</a:t>
            </a:r>
            <a:endParaRPr kumimoji="1" lang="ja-JP" altLang="en-US" i="1" dirty="0"/>
          </a:p>
        </p:txBody>
      </p:sp>
      <mc:AlternateContent xmlns:mc="http://schemas.openxmlformats.org/markup-compatibility/2006" xmlns:a14="http://schemas.microsoft.com/office/drawing/2010/main">
        <mc:Choice Requires="a14">
          <p:sp>
            <p:nvSpPr>
              <p:cNvPr id="25" name="正方形/長方形 24"/>
              <p:cNvSpPr/>
              <p:nvPr/>
            </p:nvSpPr>
            <p:spPr>
              <a:xfrm>
                <a:off x="4457397" y="1674783"/>
                <a:ext cx="4693529" cy="461665"/>
              </a:xfrm>
              <a:prstGeom prst="rect">
                <a:avLst/>
              </a:prstGeom>
              <a:solidFill>
                <a:schemeClr val="bg1"/>
              </a:solidFill>
              <a:ln>
                <a:solidFill>
                  <a:schemeClr val="tx1"/>
                </a:solidFill>
              </a:ln>
            </p:spPr>
            <p:txBody>
              <a:bodyPr wrap="none">
                <a:spAutoFit/>
              </a:bodyPr>
              <a:lstStyle/>
              <a:p>
                <a14:m>
                  <m:oMath xmlns:m="http://schemas.openxmlformats.org/officeDocument/2006/math">
                    <m:r>
                      <m:rPr>
                        <m:sty m:val="p"/>
                      </m:rPr>
                      <a:rPr lang="en-US" altLang="ja-JP" sz="2400" dirty="0">
                        <a:latin typeface="Cambria Math" panose="02040503050406030204" pitchFamily="18" charset="0"/>
                      </a:rPr>
                      <m:t>d</m:t>
                    </m:r>
                    <m:r>
                      <a:rPr lang="en-US" altLang="ja-JP" sz="2400" dirty="0">
                        <a:latin typeface="Cambria Math" panose="02040503050406030204" pitchFamily="18" charset="0"/>
                      </a:rPr>
                      <m:t>(</m:t>
                    </m:r>
                    <m:sSup>
                      <m:sSupPr>
                        <m:ctrlPr>
                          <a:rPr lang="en-US" altLang="ja-JP" sz="2400" i="1" dirty="0">
                            <a:latin typeface="Cambria Math" panose="02040503050406030204" pitchFamily="18" charset="0"/>
                          </a:rPr>
                        </m:ctrlPr>
                      </m:sSupPr>
                      <m:e>
                        <m:r>
                          <m:rPr>
                            <m:sty m:val="p"/>
                          </m:rPr>
                          <a:rPr lang="en-US" altLang="ja-JP" sz="2400" dirty="0">
                            <a:latin typeface="Cambria Math" panose="02040503050406030204" pitchFamily="18" charset="0"/>
                          </a:rPr>
                          <m:t>K</m:t>
                        </m:r>
                      </m:e>
                      <m:sup>
                        <m:r>
                          <a:rPr lang="en-US" altLang="ja-JP" sz="2400" dirty="0">
                            <a:latin typeface="Cambria Math" panose="02040503050406030204" pitchFamily="18" charset="0"/>
                          </a:rPr>
                          <m:t>−</m:t>
                        </m:r>
                      </m:sup>
                    </m:sSup>
                    <m:r>
                      <a:rPr lang="en-US" altLang="ja-JP" sz="2400" dirty="0">
                        <a:latin typeface="Cambria Math" panose="02040503050406030204" pitchFamily="18" charset="0"/>
                      </a:rPr>
                      <m:t>,</m:t>
                    </m:r>
                    <m:r>
                      <m:rPr>
                        <m:sty m:val="p"/>
                      </m:rPr>
                      <a:rPr lang="en-US" altLang="ja-JP" sz="2400" dirty="0">
                        <a:latin typeface="Cambria Math" panose="02040503050406030204" pitchFamily="18" charset="0"/>
                      </a:rPr>
                      <m:t>n</m:t>
                    </m:r>
                    <m:r>
                      <a:rPr lang="en-US" altLang="ja-JP" sz="2400" dirty="0">
                        <a:latin typeface="Cambria Math" panose="02040503050406030204" pitchFamily="18" charset="0"/>
                      </a:rPr>
                      <m:t>)"</m:t>
                    </m:r>
                    <m:r>
                      <m:rPr>
                        <m:sty m:val="p"/>
                      </m:rPr>
                      <a:rPr lang="en-US" altLang="ja-JP" sz="2400" dirty="0">
                        <a:latin typeface="Cambria Math" panose="02040503050406030204" pitchFamily="18" charset="0"/>
                      </a:rPr>
                      <m:t>X</m:t>
                    </m:r>
                    <m:r>
                      <a:rPr lang="en-US" altLang="ja-JP" sz="2400" dirty="0">
                        <a:latin typeface="Cambria Math" panose="02040503050406030204" pitchFamily="18" charset="0"/>
                      </a:rPr>
                      <m:t>" </m:t>
                    </m:r>
                  </m:oMath>
                </a14:m>
                <a:r>
                  <a:rPr lang="en-US" altLang="ja-JP" sz="2400" b="1" dirty="0" smtClean="0"/>
                  <a:t> </a:t>
                </a:r>
                <a:r>
                  <a:rPr lang="en-US" altLang="ja-JP" sz="2400" dirty="0" smtClean="0">
                    <a:solidFill>
                      <a:schemeClr val="tx1"/>
                    </a:solidFill>
                  </a:rPr>
                  <a:t>w/</a:t>
                </a:r>
                <a14:m>
                  <m:oMath xmlns:m="http://schemas.openxmlformats.org/officeDocument/2006/math">
                    <m:sSup>
                      <m:sSupPr>
                        <m:ctrlPr>
                          <a:rPr lang="en-US" altLang="ja-JP" sz="2400" i="1">
                            <a:solidFill>
                              <a:schemeClr val="tx1"/>
                            </a:solidFill>
                            <a:latin typeface="Cambria Math" panose="02040503050406030204" pitchFamily="18" charset="0"/>
                            <a:sym typeface="Wingdings" panose="05000000000000000000" pitchFamily="2" charset="2"/>
                          </a:rPr>
                        </m:ctrlPr>
                      </m:sSupPr>
                      <m:e>
                        <m:r>
                          <m:rPr>
                            <m:sty m:val="p"/>
                          </m:rPr>
                          <a:rPr lang="ja-JP" altLang="en-US" sz="2400" b="0" i="0">
                            <a:solidFill>
                              <a:schemeClr val="tx1"/>
                            </a:solidFill>
                            <a:latin typeface="Cambria Math" panose="02040503050406030204" pitchFamily="18" charset="0"/>
                            <a:sym typeface="Wingdings" panose="05000000000000000000" pitchFamily="2" charset="2"/>
                          </a:rPr>
                          <m:t>π</m:t>
                        </m:r>
                      </m:e>
                      <m:sup>
                        <m:r>
                          <a:rPr lang="en-US" altLang="ja-JP" sz="2400" b="0" i="0">
                            <a:solidFill>
                              <a:schemeClr val="tx1"/>
                            </a:solidFill>
                            <a:latin typeface="Cambria Math" panose="02040503050406030204" pitchFamily="18" charset="0"/>
                            <a:sym typeface="Wingdings" panose="05000000000000000000" pitchFamily="2" charset="2"/>
                          </a:rPr>
                          <m:t>−</m:t>
                        </m:r>
                      </m:sup>
                    </m:sSup>
                    <m:sSup>
                      <m:sSupPr>
                        <m:ctrlPr>
                          <a:rPr lang="en-US" altLang="ja-JP" sz="2400" i="1">
                            <a:solidFill>
                              <a:schemeClr val="tx1"/>
                            </a:solidFill>
                            <a:latin typeface="Cambria Math" panose="02040503050406030204" pitchFamily="18" charset="0"/>
                            <a:sym typeface="Wingdings" panose="05000000000000000000" pitchFamily="2" charset="2"/>
                          </a:rPr>
                        </m:ctrlPr>
                      </m:sSupPr>
                      <m:e>
                        <m:r>
                          <m:rPr>
                            <m:sty m:val="p"/>
                          </m:rPr>
                          <a:rPr lang="ja-JP" altLang="en-US" sz="2400" b="0" i="0">
                            <a:solidFill>
                              <a:schemeClr val="tx1"/>
                            </a:solidFill>
                            <a:latin typeface="Cambria Math" panose="02040503050406030204" pitchFamily="18" charset="0"/>
                            <a:sym typeface="Wingdings" panose="05000000000000000000" pitchFamily="2" charset="2"/>
                          </a:rPr>
                          <m:t>π</m:t>
                        </m:r>
                      </m:e>
                      <m:sup>
                        <m:r>
                          <a:rPr lang="en-US" altLang="ja-JP" sz="2400" b="0" i="0">
                            <a:solidFill>
                              <a:schemeClr val="tx1"/>
                            </a:solidFill>
                            <a:latin typeface="Cambria Math" panose="02040503050406030204" pitchFamily="18" charset="0"/>
                            <a:sym typeface="Wingdings" panose="05000000000000000000" pitchFamily="2" charset="2"/>
                          </a:rPr>
                          <m:t>+</m:t>
                        </m:r>
                      </m:sup>
                    </m:sSup>
                  </m:oMath>
                </a14:m>
                <a:r>
                  <a:rPr lang="en-US" altLang="ja-JP" sz="2400" b="1" dirty="0" smtClean="0"/>
                  <a:t> missing mass</a:t>
                </a:r>
                <a:endParaRPr lang="ja-JP" altLang="en-US" sz="2400" b="1" dirty="0"/>
              </a:p>
            </p:txBody>
          </p:sp>
        </mc:Choice>
        <mc:Fallback xmlns="">
          <p:sp>
            <p:nvSpPr>
              <p:cNvPr id="25" name="正方形/長方形 24"/>
              <p:cNvSpPr>
                <a:spLocks noRot="1" noChangeAspect="1" noMove="1" noResize="1" noEditPoints="1" noAdjustHandles="1" noChangeArrowheads="1" noChangeShapeType="1" noTextEdit="1"/>
              </p:cNvSpPr>
              <p:nvPr/>
            </p:nvSpPr>
            <p:spPr>
              <a:xfrm>
                <a:off x="4457397" y="1674783"/>
                <a:ext cx="4693529" cy="461665"/>
              </a:xfrm>
              <a:prstGeom prst="rect">
                <a:avLst/>
              </a:prstGeom>
              <a:blipFill rotWithShape="0">
                <a:blip r:embed="rId7"/>
                <a:stretch>
                  <a:fillRect l="-259" t="-9091" b="-28571"/>
                </a:stretch>
              </a:blipFill>
              <a:ln>
                <a:solidFill>
                  <a:schemeClr val="tx1"/>
                </a:solidFill>
              </a:ln>
            </p:spPr>
            <p:txBody>
              <a:bodyPr/>
              <a:lstStyle/>
              <a:p>
                <a:r>
                  <a:rPr lang="ja-JP" altLang="en-US">
                    <a:noFill/>
                  </a:rPr>
                  <a:t> </a:t>
                </a:r>
              </a:p>
            </p:txBody>
          </p:sp>
        </mc:Fallback>
      </mc:AlternateContent>
      <p:sp>
        <p:nvSpPr>
          <p:cNvPr id="27" name="円弧 26"/>
          <p:cNvSpPr/>
          <p:nvPr/>
        </p:nvSpPr>
        <p:spPr>
          <a:xfrm rot="6771565" flipV="1">
            <a:off x="1277390" y="3186038"/>
            <a:ext cx="1555498" cy="929041"/>
          </a:xfrm>
          <a:prstGeom prst="arc">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8" name="テキスト ボックス 27"/>
              <p:cNvSpPr txBox="1"/>
              <p:nvPr/>
            </p:nvSpPr>
            <p:spPr>
              <a:xfrm>
                <a:off x="1763805" y="4082173"/>
                <a:ext cx="44294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ja-JP" altLang="en-US" sz="2400" i="1">
                          <a:solidFill>
                            <a:srgbClr val="FF0000"/>
                          </a:solidFill>
                          <a:latin typeface="Cambria Math" panose="02040503050406030204" pitchFamily="18" charset="0"/>
                          <a:sym typeface="Wingdings" panose="05000000000000000000" pitchFamily="2" charset="2"/>
                        </a:rPr>
                        <m:t>𝜋</m:t>
                      </m:r>
                    </m:oMath>
                  </m:oMathPara>
                </a14:m>
                <a:endParaRPr kumimoji="1" lang="ja-JP" altLang="en-US" sz="2400" b="1" dirty="0">
                  <a:solidFill>
                    <a:srgbClr val="FF0000"/>
                  </a:solidFill>
                </a:endParaRPr>
              </a:p>
            </p:txBody>
          </p:sp>
        </mc:Choice>
        <mc:Fallback xmlns="">
          <p:sp>
            <p:nvSpPr>
              <p:cNvPr id="28" name="テキスト ボックス 27"/>
              <p:cNvSpPr txBox="1">
                <a:spLocks noRot="1" noChangeAspect="1" noMove="1" noResize="1" noEditPoints="1" noAdjustHandles="1" noChangeArrowheads="1" noChangeShapeType="1" noTextEdit="1"/>
              </p:cNvSpPr>
              <p:nvPr/>
            </p:nvSpPr>
            <p:spPr>
              <a:xfrm>
                <a:off x="1763805" y="4082173"/>
                <a:ext cx="442942" cy="461665"/>
              </a:xfrm>
              <a:prstGeom prst="rect">
                <a:avLst/>
              </a:prstGeom>
              <a:blipFill rotWithShape="0">
                <a:blip r:embed="rId8"/>
                <a:stretch>
                  <a:fillRect/>
                </a:stretch>
              </a:blipFill>
            </p:spPr>
            <p:txBody>
              <a:bodyPr/>
              <a:lstStyle/>
              <a:p>
                <a:r>
                  <a:rPr lang="ja-JP" altLang="en-US">
                    <a:noFill/>
                  </a:rPr>
                  <a:t> </a:t>
                </a:r>
              </a:p>
            </p:txBody>
          </p:sp>
        </mc:Fallback>
      </mc:AlternateContent>
      <p:sp>
        <p:nvSpPr>
          <p:cNvPr id="29" name="テキスト ボックス 28"/>
          <p:cNvSpPr txBox="1"/>
          <p:nvPr/>
        </p:nvSpPr>
        <p:spPr>
          <a:xfrm>
            <a:off x="2089185" y="4133724"/>
            <a:ext cx="785280" cy="369332"/>
          </a:xfrm>
          <a:prstGeom prst="rect">
            <a:avLst/>
          </a:prstGeom>
          <a:noFill/>
        </p:spPr>
        <p:txBody>
          <a:bodyPr wrap="none" rtlCol="0">
            <a:spAutoFit/>
          </a:bodyPr>
          <a:lstStyle/>
          <a:p>
            <a:r>
              <a:rPr kumimoji="1" lang="en-US" altLang="ja-JP" i="1" dirty="0" smtClean="0"/>
              <a:t>detect</a:t>
            </a:r>
            <a:endParaRPr kumimoji="1" lang="ja-JP" altLang="en-US" i="1" dirty="0"/>
          </a:p>
        </p:txBody>
      </p:sp>
      <p:sp>
        <p:nvSpPr>
          <p:cNvPr id="6" name="スライド番号プレースホルダー 5"/>
          <p:cNvSpPr>
            <a:spLocks noGrp="1"/>
          </p:cNvSpPr>
          <p:nvPr>
            <p:ph type="sldNum" sz="quarter" idx="12"/>
          </p:nvPr>
        </p:nvSpPr>
        <p:spPr/>
        <p:txBody>
          <a:bodyPr/>
          <a:lstStyle/>
          <a:p>
            <a:fld id="{005A32BD-6642-4D4D-A78D-138FCE3FEFDC}" type="slidenum">
              <a:rPr kumimoji="1" lang="ja-JP" altLang="en-US" smtClean="0"/>
              <a:t>29</a:t>
            </a:fld>
            <a:endParaRPr kumimoji="1" lang="ja-JP" altLang="en-US" dirty="0"/>
          </a:p>
        </p:txBody>
      </p:sp>
      <mc:AlternateContent xmlns:mc="http://schemas.openxmlformats.org/markup-compatibility/2006" xmlns:a14="http://schemas.microsoft.com/office/drawing/2010/main">
        <mc:Choice Requires="a14">
          <p:sp>
            <p:nvSpPr>
              <p:cNvPr id="4" name="テキスト ボックス 3"/>
              <p:cNvSpPr txBox="1"/>
              <p:nvPr/>
            </p:nvSpPr>
            <p:spPr>
              <a:xfrm>
                <a:off x="891376" y="5974656"/>
                <a:ext cx="6890220" cy="860492"/>
              </a:xfrm>
              <a:prstGeom prst="rect">
                <a:avLst/>
              </a:prstGeom>
              <a:noFill/>
            </p:spPr>
            <p:txBody>
              <a:bodyPr wrap="none" rtlCol="0">
                <a:spAutoFit/>
              </a:bodyPr>
              <a:lstStyle/>
              <a:p>
                <a:pPr marL="342900" indent="-342900">
                  <a:buFont typeface="Arial" panose="020B0604020202020204" pitchFamily="34" charset="0"/>
                  <a:buChar char="•"/>
                </a:pPr>
                <a:r>
                  <a:rPr lang="en-US" altLang="ja-JP" sz="2400" b="1" dirty="0" smtClean="0"/>
                  <a:t>Charge exchange peak around 1.47 </a:t>
                </a:r>
                <a14:m>
                  <m:oMath xmlns:m="http://schemas.openxmlformats.org/officeDocument/2006/math">
                    <m:r>
                      <a:rPr lang="en-US" altLang="ja-JP" sz="2400" b="1">
                        <a:latin typeface="Cambria Math" panose="02040503050406030204" pitchFamily="18" charset="0"/>
                      </a:rPr>
                      <m:t>𝐆𝐞𝐕</m:t>
                    </m:r>
                    <m:r>
                      <a:rPr lang="en-US" altLang="ja-JP" sz="2400" b="1">
                        <a:latin typeface="Cambria Math" panose="02040503050406030204" pitchFamily="18" charset="0"/>
                      </a:rPr>
                      <m:t>/</m:t>
                    </m:r>
                    <m:sSup>
                      <m:sSupPr>
                        <m:ctrlPr>
                          <a:rPr lang="en-US" altLang="ja-JP" sz="2400" b="1" i="1">
                            <a:latin typeface="Cambria Math" panose="02040503050406030204" pitchFamily="18" charset="0"/>
                          </a:rPr>
                        </m:ctrlPr>
                      </m:sSupPr>
                      <m:e>
                        <m:r>
                          <a:rPr lang="en-US" altLang="ja-JP" sz="2400" b="1">
                            <a:latin typeface="Cambria Math" panose="02040503050406030204" pitchFamily="18" charset="0"/>
                          </a:rPr>
                          <m:t>𝐂</m:t>
                        </m:r>
                      </m:e>
                      <m:sup>
                        <m:r>
                          <a:rPr lang="en-US" altLang="ja-JP" sz="2400" b="1">
                            <a:latin typeface="Cambria Math" panose="02040503050406030204" pitchFamily="18" charset="0"/>
                          </a:rPr>
                          <m:t>𝟐</m:t>
                        </m:r>
                      </m:sup>
                    </m:sSup>
                  </m:oMath>
                </a14:m>
                <a:endParaRPr lang="en-US" altLang="ja-JP" sz="2400" b="1" dirty="0" smtClean="0"/>
              </a:p>
              <a:p>
                <a:pPr marL="342900" indent="-342900">
                  <a:buFont typeface="Arial" panose="020B0604020202020204" pitchFamily="34" charset="0"/>
                  <a:buChar char="•"/>
                </a:pPr>
                <a:r>
                  <a:rPr lang="en-US" altLang="ja-JP" sz="2400" b="1" dirty="0" smtClean="0"/>
                  <a:t>In this spectra, </a:t>
                </a:r>
                <a14:m>
                  <m:oMath xmlns:m="http://schemas.openxmlformats.org/officeDocument/2006/math">
                    <m:r>
                      <a:rPr lang="en-US" altLang="ja-JP" sz="2400" b="1" i="0">
                        <a:latin typeface="Cambria Math" panose="02040503050406030204" pitchFamily="18" charset="0"/>
                      </a:rPr>
                      <m:t>𝐝</m:t>
                    </m:r>
                    <m:d>
                      <m:dPr>
                        <m:ctrlPr>
                          <a:rPr lang="en-US" altLang="ja-JP" sz="2400" b="1" i="1">
                            <a:latin typeface="Cambria Math" panose="02040503050406030204" pitchFamily="18" charset="0"/>
                          </a:rPr>
                        </m:ctrlPr>
                      </m:dPr>
                      <m:e>
                        <m:sSup>
                          <m:sSupPr>
                            <m:ctrlPr>
                              <a:rPr lang="ja-JP" altLang="en-US" sz="2400" b="1" i="1" dirty="0">
                                <a:latin typeface="Cambria Math" panose="02040503050406030204" pitchFamily="18" charset="0"/>
                              </a:rPr>
                            </m:ctrlPr>
                          </m:sSupPr>
                          <m:e>
                            <m:r>
                              <a:rPr lang="en-US" altLang="ja-JP" sz="2400" b="1" i="0" dirty="0">
                                <a:latin typeface="Cambria Math" panose="02040503050406030204" pitchFamily="18" charset="0"/>
                              </a:rPr>
                              <m:t>𝐊</m:t>
                            </m:r>
                          </m:e>
                          <m:sup>
                            <m:r>
                              <a:rPr lang="en-US" altLang="ja-JP" sz="2400" b="1" i="0" dirty="0">
                                <a:latin typeface="Cambria Math" panose="02040503050406030204" pitchFamily="18" charset="0"/>
                              </a:rPr>
                              <m:t>−</m:t>
                            </m:r>
                          </m:sup>
                        </m:sSup>
                        <m:r>
                          <a:rPr lang="en-US" altLang="ja-JP" sz="2400" b="1" i="0" dirty="0">
                            <a:latin typeface="Cambria Math" panose="02040503050406030204" pitchFamily="18" charset="0"/>
                          </a:rPr>
                          <m:t>, </m:t>
                        </m:r>
                        <m:r>
                          <a:rPr lang="en-US" altLang="ja-JP" sz="2400" b="1" i="0" dirty="0">
                            <a:latin typeface="Cambria Math" panose="02040503050406030204" pitchFamily="18" charset="0"/>
                          </a:rPr>
                          <m:t>𝐧</m:t>
                        </m:r>
                      </m:e>
                    </m:d>
                    <m:sSup>
                      <m:sSupPr>
                        <m:ctrlPr>
                          <a:rPr lang="en-US" altLang="ja-JP" sz="2400" b="1" i="1">
                            <a:latin typeface="Cambria Math" panose="02040503050406030204" pitchFamily="18" charset="0"/>
                            <a:sym typeface="Wingdings" panose="05000000000000000000" pitchFamily="2" charset="2"/>
                          </a:rPr>
                        </m:ctrlPr>
                      </m:sSupPr>
                      <m:e>
                        <m:r>
                          <a:rPr lang="ja-JP" altLang="en-US" sz="2400" b="1" i="0">
                            <a:latin typeface="Cambria Math" panose="02040503050406030204" pitchFamily="18" charset="0"/>
                            <a:sym typeface="Wingdings" panose="05000000000000000000" pitchFamily="2" charset="2"/>
                          </a:rPr>
                          <m:t>𝛑</m:t>
                        </m:r>
                      </m:e>
                      <m:sup>
                        <m:r>
                          <a:rPr lang="en-US" altLang="ja-JP" sz="2400" b="1" i="0">
                            <a:latin typeface="Cambria Math" panose="02040503050406030204" pitchFamily="18" charset="0"/>
                            <a:ea typeface="Cambria Math" panose="02040503050406030204" pitchFamily="18" charset="0"/>
                            <a:sym typeface="Wingdings" panose="05000000000000000000" pitchFamily="2" charset="2"/>
                          </a:rPr>
                          <m:t>∓</m:t>
                        </m:r>
                      </m:sup>
                    </m:sSup>
                    <m:sSup>
                      <m:sSupPr>
                        <m:ctrlPr>
                          <a:rPr lang="en-US" altLang="ja-JP" sz="2400" b="1" i="1">
                            <a:latin typeface="Cambria Math" panose="02040503050406030204" pitchFamily="18" charset="0"/>
                            <a:sym typeface="Wingdings" panose="05000000000000000000" pitchFamily="2" charset="2"/>
                          </a:rPr>
                        </m:ctrlPr>
                      </m:sSupPr>
                      <m:e>
                        <m:r>
                          <a:rPr lang="ja-JP" altLang="en-US" sz="2400" b="1" i="0">
                            <a:latin typeface="Cambria Math" panose="02040503050406030204" pitchFamily="18" charset="0"/>
                            <a:sym typeface="Wingdings" panose="05000000000000000000" pitchFamily="2" charset="2"/>
                          </a:rPr>
                          <m:t>𝛑</m:t>
                        </m:r>
                      </m:e>
                      <m:sup>
                        <m:r>
                          <a:rPr lang="en-US" altLang="ja-JP" sz="2400" b="1" i="0">
                            <a:latin typeface="Cambria Math" panose="02040503050406030204" pitchFamily="18" charset="0"/>
                            <a:ea typeface="Cambria Math" panose="02040503050406030204" pitchFamily="18" charset="0"/>
                            <a:sym typeface="Wingdings" panose="05000000000000000000" pitchFamily="2" charset="2"/>
                          </a:rPr>
                          <m:t>±</m:t>
                        </m:r>
                      </m:sup>
                    </m:sSup>
                    <m:r>
                      <a:rPr lang="en-US" altLang="ja-JP" sz="2400" b="1" i="0">
                        <a:latin typeface="Cambria Math" panose="02040503050406030204" pitchFamily="18" charset="0"/>
                        <a:ea typeface="Cambria Math" panose="02040503050406030204" pitchFamily="18" charset="0"/>
                        <a:sym typeface="Wingdings" panose="05000000000000000000" pitchFamily="2" charset="2"/>
                      </a:rPr>
                      <m:t>"</m:t>
                    </m:r>
                    <m:r>
                      <a:rPr lang="en-US" altLang="ja-JP" sz="2400" b="1" i="0">
                        <a:latin typeface="Cambria Math" panose="02040503050406030204" pitchFamily="18" charset="0"/>
                        <a:ea typeface="Cambria Math" panose="02040503050406030204" pitchFamily="18" charset="0"/>
                        <a:sym typeface="Wingdings" panose="05000000000000000000" pitchFamily="2" charset="2"/>
                      </a:rPr>
                      <m:t>𝐧</m:t>
                    </m:r>
                    <m:r>
                      <a:rPr lang="en-US" altLang="ja-JP" sz="2400" b="1" i="0" smtClean="0">
                        <a:latin typeface="Cambria Math" panose="02040503050406030204" pitchFamily="18" charset="0"/>
                        <a:ea typeface="Cambria Math" panose="02040503050406030204" pitchFamily="18" charset="0"/>
                        <a:sym typeface="Wingdings" panose="05000000000000000000" pitchFamily="2" charset="2"/>
                      </a:rPr>
                      <m:t>“</m:t>
                    </m:r>
                  </m:oMath>
                </a14:m>
                <a:r>
                  <a:rPr lang="en-US" altLang="ja-JP" sz="2400" b="1" dirty="0" smtClean="0"/>
                  <a:t> is abstracted </a:t>
                </a:r>
                <a:r>
                  <a:rPr lang="en-US" altLang="ja-JP" sz="2400" b="1" dirty="0" smtClean="0">
                    <a:sym typeface="Wingdings" panose="05000000000000000000" pitchFamily="2" charset="2"/>
                  </a:rPr>
                  <a:t></a:t>
                </a:r>
                <a:endParaRPr lang="en-US" altLang="ja-JP" sz="2400" b="1" dirty="0" smtClean="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891376" y="5974656"/>
                <a:ext cx="6890220" cy="860492"/>
              </a:xfrm>
              <a:prstGeom prst="rect">
                <a:avLst/>
              </a:prstGeom>
              <a:blipFill rotWithShape="0">
                <a:blip r:embed="rId9"/>
                <a:stretch>
                  <a:fillRect l="-1149" t="-4255" r="-177" b="-15603"/>
                </a:stretch>
              </a:blipFill>
            </p:spPr>
            <p:txBody>
              <a:bodyPr/>
              <a:lstStyle/>
              <a:p>
                <a:r>
                  <a:rPr lang="ja-JP" altLang="en-US">
                    <a:noFill/>
                  </a:rPr>
                  <a:t> </a:t>
                </a:r>
              </a:p>
            </p:txBody>
          </p:sp>
        </mc:Fallback>
      </mc:AlternateContent>
      <p:cxnSp>
        <p:nvCxnSpPr>
          <p:cNvPr id="15" name="直線矢印コネクタ 14"/>
          <p:cNvCxnSpPr/>
          <p:nvPr/>
        </p:nvCxnSpPr>
        <p:spPr>
          <a:xfrm flipV="1">
            <a:off x="1031034" y="4294909"/>
            <a:ext cx="4764459" cy="19150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3112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Contents</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628650" y="1597024"/>
                <a:ext cx="7886700" cy="5260976"/>
              </a:xfrm>
            </p:spPr>
            <p:txBody>
              <a:bodyPr/>
              <a:lstStyle/>
              <a:p>
                <a:r>
                  <a:rPr lang="en-US" altLang="ja-JP" dirty="0" smtClean="0"/>
                  <a:t>Motivation</a:t>
                </a:r>
              </a:p>
              <a:p>
                <a:r>
                  <a:rPr kumimoji="1" lang="en-US" altLang="ja-JP" dirty="0" smtClean="0"/>
                  <a:t>Experiment</a:t>
                </a:r>
              </a:p>
              <a:p>
                <a:pPr lvl="1"/>
                <a:r>
                  <a:rPr lang="en-US" altLang="ja-JP" dirty="0" smtClean="0"/>
                  <a:t>J-PARC E31</a:t>
                </a:r>
                <a:r>
                  <a:rPr kumimoji="1" lang="en-US" altLang="ja-JP" dirty="0" smtClean="0"/>
                  <a:t> </a:t>
                </a:r>
                <a:r>
                  <a:rPr lang="en-US" altLang="ja-JP" dirty="0" smtClean="0"/>
                  <a:t>experiment</a:t>
                </a:r>
                <a:endParaRPr kumimoji="1" lang="en-US" altLang="ja-JP" dirty="0" smtClean="0"/>
              </a:p>
              <a:p>
                <a:pPr lvl="1"/>
                <a:r>
                  <a:rPr lang="en-US" altLang="ja-JP" dirty="0" smtClean="0"/>
                  <a:t>J-PARC E31 experiment </a:t>
                </a:r>
                <a:r>
                  <a:rPr lang="en-US" altLang="ja-JP" dirty="0"/>
                  <a:t>s</a:t>
                </a:r>
                <a:r>
                  <a:rPr lang="en-US" altLang="ja-JP" dirty="0" smtClean="0"/>
                  <a:t>et up</a:t>
                </a:r>
              </a:p>
              <a:p>
                <a:pPr lvl="1"/>
                <a:r>
                  <a:rPr kumimoji="1" lang="en-US" altLang="ja-JP" dirty="0" smtClean="0"/>
                  <a:t>Detector performance</a:t>
                </a:r>
              </a:p>
              <a:p>
                <a:r>
                  <a:rPr kumimoji="1" lang="en-US" altLang="ja-JP" dirty="0" smtClean="0"/>
                  <a:t>Analysis of d(K-,N)Σπ</a:t>
                </a:r>
                <a:r>
                  <a:rPr lang="ja-JP" altLang="en-US" dirty="0" smtClean="0"/>
                  <a:t> </a:t>
                </a:r>
                <a:r>
                  <a:rPr lang="en-US" altLang="ja-JP" dirty="0" smtClean="0"/>
                  <a:t>spectrum</a:t>
                </a:r>
              </a:p>
              <a:p>
                <a:pPr lvl="1"/>
                <a:r>
                  <a:rPr kumimoji="1" lang="en-US" altLang="ja-JP" dirty="0" smtClean="0"/>
                  <a:t>Analysis procedure</a:t>
                </a:r>
              </a:p>
              <a:p>
                <a:pPr lvl="1"/>
                <a:r>
                  <a:rPr lang="en-US" altLang="ja-JP" dirty="0"/>
                  <a:t>d(K-,</a:t>
                </a:r>
                <a:r>
                  <a:rPr lang="en-US" altLang="ja-JP" dirty="0" smtClean="0"/>
                  <a:t>n)</a:t>
                </a:r>
                <a14:m>
                  <m:oMath xmlns:m="http://schemas.openxmlformats.org/officeDocument/2006/math">
                    <m:r>
                      <a:rPr lang="en-US" altLang="ja-JP" b="0" i="0" smtClean="0">
                        <a:latin typeface="Cambria Math" panose="02040503050406030204" pitchFamily="18" charset="0"/>
                      </a:rPr>
                      <m:t>"</m:t>
                    </m:r>
                    <m:sSup>
                      <m:sSupPr>
                        <m:ctrlPr>
                          <a:rPr lang="en-US" altLang="ja-JP" i="1" smtClean="0">
                            <a:latin typeface="Cambria Math" panose="02040503050406030204" pitchFamily="18" charset="0"/>
                          </a:rPr>
                        </m:ctrlPr>
                      </m:sSupPr>
                      <m:e>
                        <m:r>
                          <m:rPr>
                            <m:nor/>
                          </m:rPr>
                          <a:rPr lang="en-US" altLang="ja-JP" dirty="0"/>
                          <m:t>Σ</m:t>
                        </m:r>
                      </m:e>
                      <m:sup>
                        <m:r>
                          <a:rPr lang="en-US" altLang="ja-JP" i="1" smtClean="0">
                            <a:latin typeface="Cambria Math" panose="02040503050406030204" pitchFamily="18" charset="0"/>
                            <a:ea typeface="Cambria Math" panose="02040503050406030204" pitchFamily="18" charset="0"/>
                          </a:rPr>
                          <m:t>±</m:t>
                        </m:r>
                      </m:sup>
                    </m:sSup>
                    <m:sSup>
                      <m:sSupPr>
                        <m:ctrlPr>
                          <a:rPr lang="en-US" altLang="ja-JP" i="1">
                            <a:latin typeface="Cambria Math" panose="02040503050406030204" pitchFamily="18" charset="0"/>
                          </a:rPr>
                        </m:ctrlPr>
                      </m:sSupPr>
                      <m:e>
                        <m:r>
                          <m:rPr>
                            <m:nor/>
                          </m:rPr>
                          <a:rPr lang="en-US" altLang="ja-JP" dirty="0">
                            <a:ea typeface="Cambria Math" panose="02040503050406030204" pitchFamily="18" charset="0"/>
                          </a:rPr>
                          <m:t>π</m:t>
                        </m:r>
                      </m:e>
                      <m:sup>
                        <m:r>
                          <a:rPr lang="en-US" altLang="ja-JP" i="1" dirty="0" smtClean="0">
                            <a:latin typeface="Cambria Math" panose="02040503050406030204" pitchFamily="18" charset="0"/>
                            <a:ea typeface="Cambria Math" panose="02040503050406030204" pitchFamily="18" charset="0"/>
                          </a:rPr>
                          <m:t>∓</m:t>
                        </m:r>
                      </m:sup>
                    </m:sSup>
                    <m:r>
                      <a:rPr lang="en-US" altLang="ja-JP" b="0" i="1" dirty="0" smtClean="0">
                        <a:latin typeface="Cambria Math" panose="02040503050406030204" pitchFamily="18" charset="0"/>
                        <a:ea typeface="Cambria Math" panose="02040503050406030204" pitchFamily="18" charset="0"/>
                      </a:rPr>
                      <m:t>"</m:t>
                    </m:r>
                  </m:oMath>
                </a14:m>
                <a:r>
                  <a:rPr kumimoji="1" lang="ja-JP" altLang="en-US" dirty="0" smtClean="0"/>
                  <a:t> </a:t>
                </a:r>
                <a:r>
                  <a:rPr kumimoji="1" lang="en-US" altLang="ja-JP" dirty="0" smtClean="0"/>
                  <a:t>spectrum           (I =0 &amp; I =1)</a:t>
                </a:r>
              </a:p>
              <a:p>
                <a:pPr lvl="1"/>
                <a:r>
                  <a:rPr lang="en-US" altLang="ja-JP" dirty="0" smtClean="0"/>
                  <a:t>d(K-,p)</a:t>
                </a:r>
                <a14:m>
                  <m:oMath xmlns:m="http://schemas.openxmlformats.org/officeDocument/2006/math">
                    <m:r>
                      <a:rPr lang="en-US" altLang="ja-JP" b="0" i="0" smtClean="0">
                        <a:latin typeface="Cambria Math" panose="02040503050406030204" pitchFamily="18" charset="0"/>
                      </a:rPr>
                      <m:t>"</m:t>
                    </m:r>
                    <m:sSup>
                      <m:sSupPr>
                        <m:ctrlPr>
                          <a:rPr lang="en-US" altLang="ja-JP" i="1" smtClean="0">
                            <a:latin typeface="Cambria Math" panose="02040503050406030204" pitchFamily="18" charset="0"/>
                          </a:rPr>
                        </m:ctrlPr>
                      </m:sSupPr>
                      <m:e>
                        <m:r>
                          <m:rPr>
                            <m:nor/>
                          </m:rPr>
                          <a:rPr lang="en-US" altLang="ja-JP" dirty="0"/>
                          <m:t>Σ</m:t>
                        </m:r>
                      </m:e>
                      <m:sup>
                        <m:r>
                          <a:rPr lang="en-US" altLang="ja-JP" i="1" dirty="0">
                            <a:latin typeface="Cambria Math" panose="02040503050406030204" pitchFamily="18" charset="0"/>
                          </a:rPr>
                          <m:t>0</m:t>
                        </m:r>
                      </m:sup>
                    </m:sSup>
                    <m:sSup>
                      <m:sSupPr>
                        <m:ctrlPr>
                          <a:rPr lang="en-US" altLang="ja-JP" i="1">
                            <a:latin typeface="Cambria Math" panose="02040503050406030204" pitchFamily="18" charset="0"/>
                          </a:rPr>
                        </m:ctrlPr>
                      </m:sSupPr>
                      <m:e>
                        <m:r>
                          <m:rPr>
                            <m:nor/>
                          </m:rPr>
                          <a:rPr lang="en-US" altLang="ja-JP" dirty="0">
                            <a:ea typeface="Cambria Math" panose="02040503050406030204" pitchFamily="18" charset="0"/>
                          </a:rPr>
                          <m:t>π</m:t>
                        </m:r>
                      </m:e>
                      <m:sup>
                        <m:r>
                          <a:rPr lang="en-US" altLang="ja-JP" i="1" dirty="0">
                            <a:latin typeface="Cambria Math" panose="02040503050406030204" pitchFamily="18" charset="0"/>
                            <a:ea typeface="Cambria Math" panose="02040503050406030204" pitchFamily="18" charset="0"/>
                          </a:rPr>
                          <m:t>−</m:t>
                        </m:r>
                      </m:sup>
                    </m:sSup>
                    <m:r>
                      <a:rPr lang="en-US" altLang="ja-JP" b="0" i="0" dirty="0" smtClean="0">
                        <a:latin typeface="Cambria Math" panose="02040503050406030204" pitchFamily="18" charset="0"/>
                        <a:ea typeface="Cambria Math" panose="02040503050406030204" pitchFamily="18" charset="0"/>
                      </a:rPr>
                      <m:t>"</m:t>
                    </m:r>
                  </m:oMath>
                </a14:m>
                <a:r>
                  <a:rPr lang="en-US" altLang="ja-JP" dirty="0" smtClean="0"/>
                  <a:t>  spectrum           (I =1)</a:t>
                </a:r>
                <a:endParaRPr kumimoji="1" lang="en-US" altLang="ja-JP" dirty="0" smtClean="0"/>
              </a:p>
              <a:p>
                <a:pPr lvl="1"/>
                <a:r>
                  <a:rPr lang="en-US" altLang="ja-JP" dirty="0"/>
                  <a:t>d(K-,n</a:t>
                </a:r>
                <a:r>
                  <a:rPr lang="en-US" altLang="ja-JP" dirty="0" smtClean="0"/>
                  <a:t>)</a:t>
                </a:r>
                <a14:m>
                  <m:oMath xmlns:m="http://schemas.openxmlformats.org/officeDocument/2006/math">
                    <m:r>
                      <a:rPr lang="en-US" altLang="ja-JP" b="0" i="0" smtClean="0">
                        <a:latin typeface="Cambria Math" panose="02040503050406030204" pitchFamily="18" charset="0"/>
                      </a:rPr>
                      <m:t>"</m:t>
                    </m:r>
                    <m:sSup>
                      <m:sSupPr>
                        <m:ctrlPr>
                          <a:rPr lang="en-US" altLang="ja-JP" i="1">
                            <a:latin typeface="Cambria Math" panose="02040503050406030204" pitchFamily="18" charset="0"/>
                          </a:rPr>
                        </m:ctrlPr>
                      </m:sSupPr>
                      <m:e>
                        <m:r>
                          <m:rPr>
                            <m:nor/>
                          </m:rPr>
                          <a:rPr lang="en-US" altLang="ja-JP" dirty="0"/>
                          <m:t>Σ</m:t>
                        </m:r>
                      </m:e>
                      <m:sup>
                        <m:r>
                          <a:rPr lang="en-US" altLang="ja-JP" b="0" i="1" dirty="0" smtClean="0">
                            <a:latin typeface="Cambria Math" panose="02040503050406030204" pitchFamily="18" charset="0"/>
                          </a:rPr>
                          <m:t>0</m:t>
                        </m:r>
                      </m:sup>
                    </m:sSup>
                    <m:sSup>
                      <m:sSupPr>
                        <m:ctrlPr>
                          <a:rPr lang="en-US" altLang="ja-JP" i="1">
                            <a:latin typeface="Cambria Math" panose="02040503050406030204" pitchFamily="18" charset="0"/>
                          </a:rPr>
                        </m:ctrlPr>
                      </m:sSupPr>
                      <m:e>
                        <m:r>
                          <m:rPr>
                            <m:nor/>
                          </m:rPr>
                          <a:rPr lang="en-US" altLang="ja-JP" dirty="0">
                            <a:ea typeface="Cambria Math" panose="02040503050406030204" pitchFamily="18" charset="0"/>
                          </a:rPr>
                          <m:t>π</m:t>
                        </m:r>
                      </m:e>
                      <m:sup>
                        <m:r>
                          <a:rPr lang="en-US" altLang="ja-JP" b="0" i="1" dirty="0" smtClean="0">
                            <a:latin typeface="Cambria Math" panose="02040503050406030204" pitchFamily="18" charset="0"/>
                            <a:ea typeface="Cambria Math" panose="02040503050406030204" pitchFamily="18" charset="0"/>
                          </a:rPr>
                          <m:t>0</m:t>
                        </m:r>
                      </m:sup>
                    </m:sSup>
                    <m:r>
                      <a:rPr lang="en-US" altLang="ja-JP" b="0" i="0" dirty="0" smtClean="0">
                        <a:latin typeface="Cambria Math" panose="02040503050406030204" pitchFamily="18" charset="0"/>
                        <a:ea typeface="Cambria Math" panose="02040503050406030204" pitchFamily="18" charset="0"/>
                      </a:rPr>
                      <m:t>"</m:t>
                    </m:r>
                  </m:oMath>
                </a14:m>
                <a:r>
                  <a:rPr kumimoji="1" lang="en-US" altLang="ja-JP" dirty="0" smtClean="0"/>
                  <a:t> </a:t>
                </a:r>
                <a:r>
                  <a:rPr lang="en-US" altLang="ja-JP" dirty="0" smtClean="0"/>
                  <a:t>analysis status </a:t>
                </a:r>
                <a:r>
                  <a:rPr kumimoji="1" lang="en-US" altLang="ja-JP" dirty="0" smtClean="0"/>
                  <a:t>   (I =0)</a:t>
                </a:r>
              </a:p>
              <a:p>
                <a:pPr lvl="1"/>
                <a:r>
                  <a:rPr lang="en-US" altLang="ja-JP" dirty="0" smtClean="0"/>
                  <a:t>conclusion</a:t>
                </a:r>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628650" y="1597024"/>
                <a:ext cx="7886700" cy="5260976"/>
              </a:xfrm>
              <a:blipFill rotWithShape="0">
                <a:blip r:embed="rId3"/>
                <a:stretch>
                  <a:fillRect l="-1391" t="-1970"/>
                </a:stretch>
              </a:blipFill>
            </p:spPr>
            <p:txBody>
              <a:bodyPr/>
              <a:lstStyle/>
              <a:p>
                <a:r>
                  <a:rPr lang="ja-JP" altLang="en-US">
                    <a:noFill/>
                  </a:rPr>
                  <a:t> </a:t>
                </a:r>
              </a:p>
            </p:txBody>
          </p:sp>
        </mc:Fallback>
      </mc:AlternateContent>
      <p:sp>
        <p:nvSpPr>
          <p:cNvPr id="5" name="スライド番号プレースホルダー 4"/>
          <p:cNvSpPr>
            <a:spLocks noGrp="1"/>
          </p:cNvSpPr>
          <p:nvPr>
            <p:ph type="sldNum" sz="quarter" idx="12"/>
          </p:nvPr>
        </p:nvSpPr>
        <p:spPr/>
        <p:txBody>
          <a:bodyPr/>
          <a:lstStyle/>
          <a:p>
            <a:fld id="{005A32BD-6642-4D4D-A78D-138FCE3FEFDC}" type="slidenum">
              <a:rPr kumimoji="1" lang="ja-JP" altLang="en-US" smtClean="0"/>
              <a:t>3</a:t>
            </a:fld>
            <a:endParaRPr kumimoji="1" lang="ja-JP" altLang="en-US"/>
          </a:p>
        </p:txBody>
      </p:sp>
    </p:spTree>
    <p:extLst>
      <p:ext uri="{BB962C8B-B14F-4D97-AF65-F5344CB8AC3E}">
        <p14:creationId xmlns:p14="http://schemas.microsoft.com/office/powerpoint/2010/main" val="37953647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shinngo\Desktop\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9377" y="3376773"/>
            <a:ext cx="3168580" cy="2807929"/>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661239" y="-10066"/>
            <a:ext cx="7886700" cy="1325563"/>
          </a:xfrm>
        </p:spPr>
        <p:txBody>
          <a:bodyPr/>
          <a:lstStyle/>
          <a:p>
            <a:r>
              <a:rPr kumimoji="1" lang="en-US" altLang="ja-JP" dirty="0" smtClean="0">
                <a:latin typeface="+mn-lt"/>
              </a:rPr>
              <a:t>Motivation</a:t>
            </a:r>
            <a:endParaRPr kumimoji="1" lang="ja-JP" altLang="en-US" dirty="0">
              <a:latin typeface="+mn-lt"/>
            </a:endParaRPr>
          </a:p>
        </p:txBody>
      </p:sp>
      <p:sp>
        <p:nvSpPr>
          <p:cNvPr id="6" name="正方形/長方形 5"/>
          <p:cNvSpPr/>
          <p:nvPr/>
        </p:nvSpPr>
        <p:spPr>
          <a:xfrm>
            <a:off x="6245301" y="6218014"/>
            <a:ext cx="2235426" cy="523220"/>
          </a:xfrm>
          <a:prstGeom prst="rect">
            <a:avLst/>
          </a:prstGeom>
        </p:spPr>
        <p:txBody>
          <a:bodyPr wrap="square">
            <a:spAutoFit/>
          </a:bodyPr>
          <a:lstStyle/>
          <a:p>
            <a:r>
              <a:rPr lang="en-US" altLang="ja-JP" sz="1400" dirty="0" err="1" smtClean="0"/>
              <a:t>T.Hyodo</a:t>
            </a:r>
            <a:r>
              <a:rPr lang="ja-JP" altLang="en-US" sz="1400" dirty="0"/>
              <a:t>　</a:t>
            </a:r>
            <a:r>
              <a:rPr lang="en-US" altLang="ja-JP" sz="1400" dirty="0" smtClean="0"/>
              <a:t>and </a:t>
            </a:r>
            <a:r>
              <a:rPr lang="en-US" altLang="ja-JP" sz="1400" dirty="0" err="1" smtClean="0"/>
              <a:t>W.Weise</a:t>
            </a:r>
            <a:r>
              <a:rPr lang="en-US" altLang="ja-JP" sz="1400" dirty="0" smtClean="0"/>
              <a:t>,</a:t>
            </a:r>
          </a:p>
          <a:p>
            <a:r>
              <a:rPr lang="en-US" altLang="ja-JP" sz="1400" dirty="0" smtClean="0"/>
              <a:t>Phys.RevC77,035204(2008</a:t>
            </a:r>
            <a:r>
              <a:rPr lang="en-US" altLang="ja-JP" sz="1400" dirty="0"/>
              <a:t>)</a:t>
            </a:r>
            <a:endParaRPr lang="ja-JP" altLang="ja-JP" sz="1400" dirty="0"/>
          </a:p>
        </p:txBody>
      </p:sp>
      <mc:AlternateContent xmlns:mc="http://schemas.openxmlformats.org/markup-compatibility/2006" xmlns:a14="http://schemas.microsoft.com/office/drawing/2010/main">
        <mc:Choice Requires="a14">
          <p:sp>
            <p:nvSpPr>
              <p:cNvPr id="7" name="テキスト ボックス 6"/>
              <p:cNvSpPr txBox="1"/>
              <p:nvPr/>
            </p:nvSpPr>
            <p:spPr>
              <a:xfrm>
                <a:off x="7363014" y="4411517"/>
                <a:ext cx="66075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ja-JP" altLang="en-US" sz="2400" b="1" i="1" smtClean="0">
                          <a:latin typeface="Cambria Math" panose="02040503050406030204" pitchFamily="18" charset="0"/>
                        </a:rPr>
                        <m:t>𝝅</m:t>
                      </m:r>
                      <m:r>
                        <a:rPr lang="en-US" altLang="ja-JP" sz="2400" b="1" i="1">
                          <a:latin typeface="Cambria Math" panose="02040503050406030204" pitchFamily="18" charset="0"/>
                        </a:rPr>
                        <m:t>𝜮</m:t>
                      </m:r>
                    </m:oMath>
                  </m:oMathPara>
                </a14:m>
                <a:endParaRPr kumimoji="1" lang="ja-JP" altLang="en-US" sz="2400" b="1"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7363014" y="4411517"/>
                <a:ext cx="660758" cy="461665"/>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p:cNvSpPr txBox="1"/>
              <p:nvPr/>
            </p:nvSpPr>
            <p:spPr>
              <a:xfrm>
                <a:off x="6387560" y="4424677"/>
                <a:ext cx="72327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kumimoji="1" lang="ja-JP" altLang="en-US" sz="2400" b="1" i="1" smtClean="0">
                              <a:latin typeface="Cambria Math" panose="02040503050406030204" pitchFamily="18" charset="0"/>
                            </a:rPr>
                          </m:ctrlPr>
                        </m:accPr>
                        <m:e>
                          <m:r>
                            <a:rPr kumimoji="1" lang="en-US" altLang="ja-JP" sz="2400" b="1" i="1" smtClean="0">
                              <a:latin typeface="Cambria Math" panose="02040503050406030204" pitchFamily="18" charset="0"/>
                            </a:rPr>
                            <m:t>𝑲</m:t>
                          </m:r>
                        </m:e>
                      </m:acc>
                      <m:r>
                        <a:rPr kumimoji="1" lang="en-US" altLang="ja-JP" sz="2400" b="1" i="1" smtClean="0">
                          <a:latin typeface="Cambria Math" panose="02040503050406030204" pitchFamily="18" charset="0"/>
                        </a:rPr>
                        <m:t>𝑵</m:t>
                      </m:r>
                    </m:oMath>
                  </m:oMathPara>
                </a14:m>
                <a:endParaRPr kumimoji="1" lang="ja-JP" altLang="en-US" sz="2400" b="1"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6387560" y="4424677"/>
                <a:ext cx="723275" cy="461665"/>
              </a:xfrm>
              <a:prstGeom prst="rect">
                <a:avLst/>
              </a:prstGeom>
              <a:blipFill rotWithShape="0">
                <a:blip r:embed="rId5"/>
                <a:stretch>
                  <a:fillRect r="-254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正方形/長方形 9"/>
              <p:cNvSpPr/>
              <p:nvPr/>
            </p:nvSpPr>
            <p:spPr>
              <a:xfrm>
                <a:off x="466774" y="5156022"/>
                <a:ext cx="4622342" cy="1200329"/>
              </a:xfrm>
              <a:prstGeom prst="rect">
                <a:avLst/>
              </a:prstGeom>
            </p:spPr>
            <p:txBody>
              <a:bodyPr wrap="square">
                <a:spAutoFit/>
              </a:bodyPr>
              <a:lstStyle/>
              <a:p>
                <a:pPr marL="342900" indent="-342900">
                  <a:buFont typeface="Arial" panose="020B0604020202020204" pitchFamily="34" charset="0"/>
                  <a:buChar char="•"/>
                </a:pPr>
                <a:r>
                  <a:rPr lang="en-US" altLang="ja-JP" sz="2400" dirty="0" smtClean="0"/>
                  <a:t>2 pole structure of Λ(1405) </a:t>
                </a:r>
              </a:p>
              <a:p>
                <a:r>
                  <a:rPr lang="en-US" altLang="ja-JP" sz="2400" dirty="0" smtClean="0"/>
                  <a:t>     with </a:t>
                </a:r>
                <a14:m>
                  <m:oMath xmlns:m="http://schemas.openxmlformats.org/officeDocument/2006/math">
                    <m:acc>
                      <m:accPr>
                        <m:chr m:val="̅"/>
                        <m:ctrlPr>
                          <a:rPr lang="ja-JP" altLang="en-US" sz="2400" i="1">
                            <a:latin typeface="Cambria Math" panose="02040503050406030204" pitchFamily="18" charset="0"/>
                          </a:rPr>
                        </m:ctrlPr>
                      </m:accPr>
                      <m:e>
                        <m:r>
                          <m:rPr>
                            <m:sty m:val="p"/>
                          </m:rPr>
                          <a:rPr lang="en-US" altLang="ja-JP" sz="2400" i="0">
                            <a:latin typeface="Cambria Math" panose="02040503050406030204" pitchFamily="18" charset="0"/>
                          </a:rPr>
                          <m:t>K</m:t>
                        </m:r>
                      </m:e>
                    </m:acc>
                    <m:r>
                      <m:rPr>
                        <m:sty m:val="p"/>
                      </m:rPr>
                      <a:rPr lang="en-US" altLang="ja-JP" sz="2400" i="0">
                        <a:latin typeface="Cambria Math" panose="02040503050406030204" pitchFamily="18" charset="0"/>
                      </a:rPr>
                      <m:t>N</m:t>
                    </m:r>
                  </m:oMath>
                </a14:m>
                <a:r>
                  <a:rPr lang="en-US" altLang="ja-JP" sz="2400" dirty="0" smtClean="0"/>
                  <a:t>, πΣ resonant states</a:t>
                </a:r>
              </a:p>
              <a:p>
                <a:r>
                  <a:rPr lang="en-US" altLang="ja-JP" sz="2400" dirty="0"/>
                  <a:t> </a:t>
                </a:r>
                <a:r>
                  <a:rPr lang="en-US" altLang="ja-JP" sz="2400" dirty="0" smtClean="0"/>
                  <a:t>    by chiral unitary model</a:t>
                </a:r>
              </a:p>
            </p:txBody>
          </p:sp>
        </mc:Choice>
        <mc:Fallback xmlns="">
          <p:sp>
            <p:nvSpPr>
              <p:cNvPr id="10" name="正方形/長方形 9"/>
              <p:cNvSpPr>
                <a:spLocks noRot="1" noChangeAspect="1" noMove="1" noResize="1" noEditPoints="1" noAdjustHandles="1" noChangeArrowheads="1" noChangeShapeType="1" noTextEdit="1"/>
              </p:cNvSpPr>
              <p:nvPr/>
            </p:nvSpPr>
            <p:spPr>
              <a:xfrm>
                <a:off x="466774" y="5156022"/>
                <a:ext cx="4622342" cy="1200329"/>
              </a:xfrm>
              <a:prstGeom prst="rect">
                <a:avLst/>
              </a:prstGeom>
              <a:blipFill rotWithShape="0">
                <a:blip r:embed="rId6"/>
                <a:stretch>
                  <a:fillRect l="-1847" t="-4061" b="-1066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正方形/長方形 10"/>
              <p:cNvSpPr/>
              <p:nvPr/>
            </p:nvSpPr>
            <p:spPr>
              <a:xfrm>
                <a:off x="466774" y="3086477"/>
                <a:ext cx="4646579" cy="461665"/>
              </a:xfrm>
              <a:prstGeom prst="rect">
                <a:avLst/>
              </a:prstGeom>
            </p:spPr>
            <p:txBody>
              <a:bodyPr wrap="square">
                <a:spAutoFit/>
              </a:bodyPr>
              <a:lstStyle/>
              <a:p>
                <a:pPr marL="342900" indent="-342900">
                  <a:buFont typeface="Arial" panose="020B0604020202020204" pitchFamily="34" charset="0"/>
                  <a:buChar char="•"/>
                </a:pPr>
                <a:r>
                  <a:rPr lang="en-US" altLang="ja-JP" sz="2400" dirty="0"/>
                  <a:t>3 </a:t>
                </a:r>
                <a:r>
                  <a:rPr lang="en-US" altLang="ja-JP" sz="2400" dirty="0" smtClean="0"/>
                  <a:t>quark </a:t>
                </a:r>
                <a:r>
                  <a:rPr lang="en-US" altLang="ja-JP" sz="2400" dirty="0"/>
                  <a:t>? </a:t>
                </a:r>
                <a:r>
                  <a:rPr lang="en-US" altLang="ja-JP" sz="2400" dirty="0" smtClean="0"/>
                  <a:t>          </a:t>
                </a:r>
                <a14:m>
                  <m:oMath xmlns:m="http://schemas.openxmlformats.org/officeDocument/2006/math">
                    <m:acc>
                      <m:accPr>
                        <m:chr m:val="̅"/>
                        <m:ctrlPr>
                          <a:rPr lang="ja-JP" altLang="en-US" sz="2400" i="1">
                            <a:latin typeface="Cambria Math" panose="02040503050406030204" pitchFamily="18" charset="0"/>
                          </a:rPr>
                        </m:ctrlPr>
                      </m:accPr>
                      <m:e>
                        <m:r>
                          <m:rPr>
                            <m:sty m:val="p"/>
                          </m:rPr>
                          <a:rPr lang="en-US" altLang="ja-JP" sz="2400" b="0" i="0">
                            <a:latin typeface="Cambria Math" panose="02040503050406030204" pitchFamily="18" charset="0"/>
                          </a:rPr>
                          <m:t>K</m:t>
                        </m:r>
                      </m:e>
                    </m:acc>
                    <m:r>
                      <m:rPr>
                        <m:sty m:val="p"/>
                      </m:rPr>
                      <a:rPr lang="en-US" altLang="ja-JP" sz="2400" b="0" i="0">
                        <a:latin typeface="Cambria Math" panose="02040503050406030204" pitchFamily="18" charset="0"/>
                      </a:rPr>
                      <m:t>N</m:t>
                    </m:r>
                  </m:oMath>
                </a14:m>
                <a:r>
                  <a:rPr lang="en-US" altLang="ja-JP" sz="2400" dirty="0"/>
                  <a:t> bound state </a:t>
                </a:r>
                <a:r>
                  <a:rPr lang="en-US" altLang="ja-JP" sz="2400" dirty="0" smtClean="0"/>
                  <a:t>?</a:t>
                </a:r>
                <a:endParaRPr lang="ja-JP" altLang="en-US" sz="2400" dirty="0"/>
              </a:p>
            </p:txBody>
          </p:sp>
        </mc:Choice>
        <mc:Fallback xmlns="">
          <p:sp>
            <p:nvSpPr>
              <p:cNvPr id="11" name="正方形/長方形 10"/>
              <p:cNvSpPr>
                <a:spLocks noRot="1" noChangeAspect="1" noMove="1" noResize="1" noEditPoints="1" noAdjustHandles="1" noChangeArrowheads="1" noChangeShapeType="1" noTextEdit="1"/>
              </p:cNvSpPr>
              <p:nvPr/>
            </p:nvSpPr>
            <p:spPr>
              <a:xfrm>
                <a:off x="466774" y="3086477"/>
                <a:ext cx="4646579" cy="461665"/>
              </a:xfrm>
              <a:prstGeom prst="rect">
                <a:avLst/>
              </a:prstGeom>
              <a:blipFill rotWithShape="0">
                <a:blip r:embed="rId7"/>
                <a:stretch>
                  <a:fillRect l="-1837" t="-10526" r="-394" b="-28947"/>
                </a:stretch>
              </a:blipFill>
            </p:spPr>
            <p:txBody>
              <a:bodyPr/>
              <a:lstStyle/>
              <a:p>
                <a:r>
                  <a:rPr lang="ja-JP" altLang="en-US">
                    <a:noFill/>
                  </a:rPr>
                  <a:t> </a:t>
                </a:r>
              </a:p>
            </p:txBody>
          </p:sp>
        </mc:Fallback>
      </mc:AlternateContent>
      <p:sp>
        <p:nvSpPr>
          <p:cNvPr id="47" name="コンテンツ プレースホルダー 2"/>
          <p:cNvSpPr txBox="1">
            <a:spLocks/>
          </p:cNvSpPr>
          <p:nvPr/>
        </p:nvSpPr>
        <p:spPr>
          <a:xfrm>
            <a:off x="102086" y="1369411"/>
            <a:ext cx="3951314" cy="4019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Investigation of Λ(1405)</a:t>
            </a:r>
            <a:endParaRPr lang="en-US" altLang="ja-JP" dirty="0" smtClean="0"/>
          </a:p>
          <a:p>
            <a:endParaRPr lang="ja-JP" altLang="en-US" dirty="0"/>
          </a:p>
        </p:txBody>
      </p:sp>
      <p:sp>
        <p:nvSpPr>
          <p:cNvPr id="3" name="スライド番号プレースホルダー 2"/>
          <p:cNvSpPr>
            <a:spLocks noGrp="1"/>
          </p:cNvSpPr>
          <p:nvPr>
            <p:ph type="sldNum" sz="quarter" idx="12"/>
          </p:nvPr>
        </p:nvSpPr>
        <p:spPr/>
        <p:txBody>
          <a:bodyPr/>
          <a:lstStyle/>
          <a:p>
            <a:fld id="{005A32BD-6642-4D4D-A78D-138FCE3FEFDC}" type="slidenum">
              <a:rPr kumimoji="1" lang="ja-JP" altLang="en-US" smtClean="0"/>
              <a:t>4</a:t>
            </a:fld>
            <a:endParaRPr kumimoji="1" lang="ja-JP" altLang="en-US"/>
          </a:p>
        </p:txBody>
      </p:sp>
      <p:cxnSp>
        <p:nvCxnSpPr>
          <p:cNvPr id="17" name="直線コネクタ 16"/>
          <p:cNvCxnSpPr/>
          <p:nvPr/>
        </p:nvCxnSpPr>
        <p:spPr>
          <a:xfrm flipV="1">
            <a:off x="609945" y="3984152"/>
            <a:ext cx="216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テキスト ボックス 17"/>
              <p:cNvSpPr txBox="1"/>
              <p:nvPr/>
            </p:nvSpPr>
            <p:spPr>
              <a:xfrm>
                <a:off x="2863000" y="3749104"/>
                <a:ext cx="2750818" cy="461665"/>
              </a:xfrm>
              <a:prstGeom prst="rect">
                <a:avLst/>
              </a:prstGeom>
              <a:noFill/>
            </p:spPr>
            <p:txBody>
              <a:bodyPr wrap="none" rtlCol="0">
                <a:spAutoFit/>
              </a:bodyPr>
              <a:lstStyle/>
              <a:p>
                <a14:m>
                  <m:oMath xmlns:m="http://schemas.openxmlformats.org/officeDocument/2006/math">
                    <m:acc>
                      <m:accPr>
                        <m:chr m:val="̅"/>
                        <m:ctrlPr>
                          <a:rPr kumimoji="1" lang="ja-JP" altLang="en-US" sz="2400" i="1" smtClean="0">
                            <a:latin typeface="Cambria Math" panose="02040503050406030204" pitchFamily="18" charset="0"/>
                          </a:rPr>
                        </m:ctrlPr>
                      </m:accPr>
                      <m:e>
                        <m:r>
                          <m:rPr>
                            <m:sty m:val="p"/>
                          </m:rPr>
                          <a:rPr kumimoji="1" lang="en-US" altLang="ja-JP" sz="2400" b="0" i="0" smtClean="0">
                            <a:latin typeface="Cambria Math" panose="02040503050406030204" pitchFamily="18" charset="0"/>
                          </a:rPr>
                          <m:t>K</m:t>
                        </m:r>
                      </m:e>
                    </m:acc>
                    <m:r>
                      <m:rPr>
                        <m:sty m:val="p"/>
                      </m:rPr>
                      <a:rPr kumimoji="1" lang="en-US" altLang="ja-JP" sz="2400" b="0" i="0" smtClean="0">
                        <a:latin typeface="Cambria Math" panose="02040503050406030204" pitchFamily="18" charset="0"/>
                      </a:rPr>
                      <m:t>N</m:t>
                    </m:r>
                  </m:oMath>
                </a14:m>
                <a:r>
                  <a:rPr kumimoji="1" lang="ja-JP" altLang="en-US" sz="2400" dirty="0" smtClean="0"/>
                  <a:t> </a:t>
                </a:r>
                <a:r>
                  <a:rPr kumimoji="1" lang="en-US" altLang="ja-JP" sz="2400" dirty="0" smtClean="0"/>
                  <a:t>Thre.</a:t>
                </a:r>
                <a:r>
                  <a:rPr kumimoji="1" lang="ja-JP" altLang="en-US" sz="2400" dirty="0" smtClean="0"/>
                  <a:t> </a:t>
                </a:r>
                <a:r>
                  <a:rPr kumimoji="1" lang="en-US" altLang="ja-JP" sz="2400" dirty="0" smtClean="0"/>
                  <a:t>1432 MeV</a:t>
                </a:r>
                <a:endParaRPr kumimoji="1" lang="ja-JP" altLang="en-US" sz="2400" dirty="0"/>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a:off x="2863000" y="3749104"/>
                <a:ext cx="2750818" cy="461665"/>
              </a:xfrm>
              <a:prstGeom prst="rect">
                <a:avLst/>
              </a:prstGeom>
              <a:blipFill rotWithShape="0">
                <a:blip r:embed="rId8"/>
                <a:stretch>
                  <a:fillRect l="-665" t="-10526" b="-28947"/>
                </a:stretch>
              </a:blipFill>
            </p:spPr>
            <p:txBody>
              <a:bodyPr/>
              <a:lstStyle/>
              <a:p>
                <a:r>
                  <a:rPr lang="ja-JP" altLang="en-US">
                    <a:noFill/>
                  </a:rPr>
                  <a:t> </a:t>
                </a:r>
              </a:p>
            </p:txBody>
          </p:sp>
        </mc:Fallback>
      </mc:AlternateContent>
      <p:cxnSp>
        <p:nvCxnSpPr>
          <p:cNvPr id="19" name="直線コネクタ 18"/>
          <p:cNvCxnSpPr/>
          <p:nvPr/>
        </p:nvCxnSpPr>
        <p:spPr>
          <a:xfrm flipV="1">
            <a:off x="653008" y="4548676"/>
            <a:ext cx="2160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2884490" y="4324450"/>
            <a:ext cx="1168910" cy="461665"/>
          </a:xfrm>
          <a:prstGeom prst="rect">
            <a:avLst/>
          </a:prstGeom>
          <a:noFill/>
        </p:spPr>
        <p:txBody>
          <a:bodyPr wrap="none" rtlCol="0">
            <a:spAutoFit/>
          </a:bodyPr>
          <a:lstStyle/>
          <a:p>
            <a:r>
              <a:rPr lang="en-US" altLang="ja-JP" sz="2400" dirty="0" smtClean="0"/>
              <a:t>Λ(1405)</a:t>
            </a:r>
            <a:endParaRPr kumimoji="1" lang="ja-JP" altLang="en-US" sz="2400" dirty="0"/>
          </a:p>
        </p:txBody>
      </p:sp>
      <p:cxnSp>
        <p:nvCxnSpPr>
          <p:cNvPr id="21" name="直線矢印コネクタ 20"/>
          <p:cNvCxnSpPr/>
          <p:nvPr/>
        </p:nvCxnSpPr>
        <p:spPr>
          <a:xfrm>
            <a:off x="998245" y="3984152"/>
            <a:ext cx="5578" cy="564524"/>
          </a:xfrm>
          <a:prstGeom prst="straightConnector1">
            <a:avLst/>
          </a:prstGeom>
          <a:ln w="508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1431860" y="4049891"/>
            <a:ext cx="1156086" cy="461665"/>
          </a:xfrm>
          <a:prstGeom prst="rect">
            <a:avLst/>
          </a:prstGeom>
          <a:noFill/>
        </p:spPr>
        <p:txBody>
          <a:bodyPr wrap="none" rtlCol="0">
            <a:spAutoFit/>
          </a:bodyPr>
          <a:lstStyle/>
          <a:p>
            <a:r>
              <a:rPr kumimoji="1" lang="en-US" altLang="ja-JP" sz="2400" dirty="0" smtClean="0"/>
              <a:t>27 MeV</a:t>
            </a:r>
            <a:endParaRPr kumimoji="1" lang="ja-JP" altLang="en-US" sz="2400" dirty="0"/>
          </a:p>
        </p:txBody>
      </p:sp>
      <p:pic>
        <p:nvPicPr>
          <p:cNvPr id="12" name="図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0960" y="1808516"/>
            <a:ext cx="5087060" cy="1324160"/>
          </a:xfrm>
          <a:prstGeom prst="rect">
            <a:avLst/>
          </a:prstGeom>
        </p:spPr>
      </p:pic>
    </p:spTree>
    <p:extLst>
      <p:ext uri="{BB962C8B-B14F-4D97-AF65-F5344CB8AC3E}">
        <p14:creationId xmlns:p14="http://schemas.microsoft.com/office/powerpoint/2010/main" val="32668269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44"/>
          <p:cNvGrpSpPr/>
          <p:nvPr/>
        </p:nvGrpSpPr>
        <p:grpSpPr>
          <a:xfrm>
            <a:off x="5240460" y="1804796"/>
            <a:ext cx="3274890" cy="3394954"/>
            <a:chOff x="4845746" y="4002788"/>
            <a:chExt cx="2043341" cy="1739775"/>
          </a:xfrm>
        </p:grpSpPr>
        <p:pic>
          <p:nvPicPr>
            <p:cNvPr id="15" name="Picture 2"/>
            <p:cNvPicPr>
              <a:picLocks noChangeAspect="1" noChangeArrowheads="1"/>
            </p:cNvPicPr>
            <p:nvPr/>
          </p:nvPicPr>
          <p:blipFill>
            <a:blip r:embed="rId3" cstate="print"/>
            <a:srcRect l="6581" r="7863" b="20372"/>
            <a:stretch>
              <a:fillRect/>
            </a:stretch>
          </p:blipFill>
          <p:spPr bwMode="auto">
            <a:xfrm>
              <a:off x="4845746" y="4002788"/>
              <a:ext cx="1964798" cy="1528036"/>
            </a:xfrm>
            <a:prstGeom prst="rect">
              <a:avLst/>
            </a:prstGeom>
            <a:noFill/>
            <a:ln w="9525">
              <a:noFill/>
              <a:miter lim="800000"/>
              <a:headEnd/>
              <a:tailEnd/>
            </a:ln>
          </p:spPr>
        </p:pic>
        <p:sp>
          <p:nvSpPr>
            <p:cNvPr id="16" name="テキスト ボックス 15"/>
            <p:cNvSpPr txBox="1"/>
            <p:nvPr/>
          </p:nvSpPr>
          <p:spPr>
            <a:xfrm>
              <a:off x="5299999" y="5485511"/>
              <a:ext cx="1589088" cy="257052"/>
            </a:xfrm>
            <a:prstGeom prst="rect">
              <a:avLst/>
            </a:prstGeom>
            <a:noFill/>
          </p:spPr>
          <p:txBody>
            <a:bodyPr wrap="square" rtlCol="0">
              <a:spAutoFit/>
            </a:bodyPr>
            <a:lstStyle/>
            <a:p>
              <a:pPr fontAlgn="base">
                <a:spcBef>
                  <a:spcPct val="0"/>
                </a:spcBef>
                <a:spcAft>
                  <a:spcPct val="0"/>
                </a:spcAft>
              </a:pPr>
              <a:r>
                <a:rPr lang="en-US" altLang="ja-JP" sz="1400" dirty="0" smtClean="0">
                  <a:solidFill>
                    <a:srgbClr val="0000FF"/>
                  </a:solidFill>
                </a:rPr>
                <a:t>Eur. Phys. J. A42(’09)257</a:t>
              </a:r>
              <a:endParaRPr lang="ja-JP" altLang="en-US" sz="1400" dirty="0">
                <a:solidFill>
                  <a:srgbClr val="0000FF"/>
                </a:solidFill>
              </a:endParaRPr>
            </a:p>
          </p:txBody>
        </p:sp>
      </p:grpSp>
      <mc:AlternateContent xmlns:mc="http://schemas.openxmlformats.org/markup-compatibility/2006" xmlns:a14="http://schemas.microsoft.com/office/drawing/2010/main">
        <mc:Choice Requires="a14">
          <p:sp>
            <p:nvSpPr>
              <p:cNvPr id="19" name="正方形/長方形 18"/>
              <p:cNvSpPr/>
              <p:nvPr/>
            </p:nvSpPr>
            <p:spPr>
              <a:xfrm>
                <a:off x="1116763" y="3067798"/>
                <a:ext cx="3276603" cy="584775"/>
              </a:xfrm>
              <a:prstGeom prst="rect">
                <a:avLst/>
              </a:prstGeom>
              <a:ln w="38100">
                <a:solidFill>
                  <a:schemeClr val="accent1"/>
                </a:solidFill>
              </a:ln>
            </p:spPr>
            <p:txBody>
              <a:bodyPr wrap="none">
                <a:spAutoFit/>
              </a:bodyPr>
              <a:lstStyle/>
              <a:p>
                <a14:m>
                  <m:oMath xmlns:m="http://schemas.openxmlformats.org/officeDocument/2006/math">
                    <m:r>
                      <m:rPr>
                        <m:sty m:val="p"/>
                      </m:rPr>
                      <a:rPr lang="en-US" altLang="ja-JP" sz="3200" i="0" dirty="0">
                        <a:latin typeface="Cambria Math" panose="02040503050406030204" pitchFamily="18" charset="0"/>
                      </a:rPr>
                      <m:t>d</m:t>
                    </m:r>
                    <m:r>
                      <a:rPr lang="en-US" altLang="ja-JP" sz="3200" i="0" dirty="0">
                        <a:latin typeface="Cambria Math" panose="02040503050406030204" pitchFamily="18" charset="0"/>
                      </a:rPr>
                      <m:t>(</m:t>
                    </m:r>
                    <m:sSup>
                      <m:sSupPr>
                        <m:ctrlPr>
                          <a:rPr lang="en-US" altLang="ja-JP" sz="3200" i="1" dirty="0">
                            <a:latin typeface="Cambria Math" panose="02040503050406030204" pitchFamily="18" charset="0"/>
                          </a:rPr>
                        </m:ctrlPr>
                      </m:sSupPr>
                      <m:e>
                        <m:r>
                          <m:rPr>
                            <m:sty m:val="p"/>
                          </m:rPr>
                          <a:rPr lang="en-US" altLang="ja-JP" sz="3200" i="0" dirty="0">
                            <a:latin typeface="Cambria Math" panose="02040503050406030204" pitchFamily="18" charset="0"/>
                          </a:rPr>
                          <m:t>K</m:t>
                        </m:r>
                      </m:e>
                      <m:sup>
                        <m:r>
                          <a:rPr lang="en-US" altLang="ja-JP" sz="3200" i="0" dirty="0">
                            <a:latin typeface="Cambria Math" panose="02040503050406030204" pitchFamily="18" charset="0"/>
                          </a:rPr>
                          <m:t>−</m:t>
                        </m:r>
                      </m:sup>
                    </m:sSup>
                    <m:r>
                      <a:rPr lang="en-US" altLang="ja-JP" sz="3200" i="0" dirty="0">
                        <a:latin typeface="Cambria Math" panose="02040503050406030204" pitchFamily="18" charset="0"/>
                      </a:rPr>
                      <m:t>,</m:t>
                    </m:r>
                    <m:r>
                      <m:rPr>
                        <m:sty m:val="p"/>
                      </m:rPr>
                      <a:rPr lang="en-US" altLang="ja-JP" sz="3200" i="0" dirty="0">
                        <a:latin typeface="Cambria Math" panose="02040503050406030204" pitchFamily="18" charset="0"/>
                      </a:rPr>
                      <m:t>n</m:t>
                    </m:r>
                    <m:r>
                      <a:rPr lang="en-US" altLang="ja-JP" sz="3200" i="0" dirty="0">
                        <a:latin typeface="Cambria Math" panose="02040503050406030204" pitchFamily="18" charset="0"/>
                      </a:rPr>
                      <m:t>)</m:t>
                    </m:r>
                  </m:oMath>
                </a14:m>
                <a:r>
                  <a:rPr lang="en-US" altLang="ja-JP" sz="3200" dirty="0"/>
                  <a:t> </a:t>
                </a:r>
                <a:r>
                  <a:rPr lang="en-US" altLang="ja-JP" sz="3200" dirty="0" smtClean="0"/>
                  <a:t>reaction</a:t>
                </a:r>
                <a:r>
                  <a:rPr lang="ja-JP" altLang="en-US" sz="3200" dirty="0" smtClean="0"/>
                  <a:t> </a:t>
                </a:r>
                <a:endParaRPr lang="en-US" altLang="ja-JP" sz="3200" dirty="0"/>
              </a:p>
            </p:txBody>
          </p:sp>
        </mc:Choice>
        <mc:Fallback xmlns="">
          <p:sp>
            <p:nvSpPr>
              <p:cNvPr id="19" name="正方形/長方形 18"/>
              <p:cNvSpPr>
                <a:spLocks noRot="1" noChangeAspect="1" noMove="1" noResize="1" noEditPoints="1" noAdjustHandles="1" noChangeArrowheads="1" noChangeShapeType="1" noTextEdit="1"/>
              </p:cNvSpPr>
              <p:nvPr/>
            </p:nvSpPr>
            <p:spPr>
              <a:xfrm>
                <a:off x="1116763" y="3067798"/>
                <a:ext cx="3276603" cy="584775"/>
              </a:xfrm>
              <a:prstGeom prst="rect">
                <a:avLst/>
              </a:prstGeom>
              <a:blipFill rotWithShape="0">
                <a:blip r:embed="rId4"/>
                <a:stretch>
                  <a:fillRect t="-8824" b="-29412"/>
                </a:stretch>
              </a:blipFill>
              <a:ln w="38100">
                <a:solidFill>
                  <a:schemeClr val="accent1"/>
                </a:solidFill>
              </a:ln>
            </p:spPr>
            <p:txBody>
              <a:bodyPr/>
              <a:lstStyle/>
              <a:p>
                <a:r>
                  <a:rPr lang="ja-JP" altLang="en-US">
                    <a:noFill/>
                  </a:rPr>
                  <a:t> </a:t>
                </a:r>
              </a:p>
            </p:txBody>
          </p:sp>
        </mc:Fallback>
      </mc:AlternateContent>
      <p:sp>
        <p:nvSpPr>
          <p:cNvPr id="20" name="右矢印 19"/>
          <p:cNvSpPr/>
          <p:nvPr/>
        </p:nvSpPr>
        <p:spPr>
          <a:xfrm>
            <a:off x="743276" y="3125641"/>
            <a:ext cx="37348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 name="正方形/長方形 2"/>
              <p:cNvSpPr/>
              <p:nvPr/>
            </p:nvSpPr>
            <p:spPr>
              <a:xfrm>
                <a:off x="39266" y="979572"/>
                <a:ext cx="8978163" cy="553998"/>
              </a:xfrm>
              <a:prstGeom prst="rect">
                <a:avLst/>
              </a:prstGeom>
            </p:spPr>
            <p:txBody>
              <a:bodyPr wrap="none">
                <a:spAutoFit/>
              </a:bodyPr>
              <a:lstStyle/>
              <a:p>
                <a:pPr marL="457200" indent="-457200">
                  <a:buFont typeface="Arial" panose="020B0604020202020204" pitchFamily="34" charset="0"/>
                  <a:buChar char="•"/>
                </a:pPr>
                <a:r>
                  <a:rPr lang="en-US" altLang="ja-JP" sz="3000" dirty="0" smtClean="0"/>
                  <a:t>Investigation of Λ(1405</a:t>
                </a:r>
                <a:r>
                  <a:rPr lang="en-US" altLang="ja-JP" sz="3000" dirty="0"/>
                  <a:t>) spectrum shape in </a:t>
                </a:r>
                <a14:m>
                  <m:oMath xmlns:m="http://schemas.openxmlformats.org/officeDocument/2006/math">
                    <m:acc>
                      <m:accPr>
                        <m:chr m:val="̅"/>
                        <m:ctrlPr>
                          <a:rPr lang="ja-JP" altLang="en-US" sz="3000" i="1">
                            <a:latin typeface="Cambria Math" panose="02040503050406030204" pitchFamily="18" charset="0"/>
                          </a:rPr>
                        </m:ctrlPr>
                      </m:accPr>
                      <m:e>
                        <m:r>
                          <m:rPr>
                            <m:sty m:val="p"/>
                          </m:rPr>
                          <a:rPr lang="en-US" altLang="ja-JP" sz="3000" i="0">
                            <a:latin typeface="Cambria Math" panose="02040503050406030204" pitchFamily="18" charset="0"/>
                          </a:rPr>
                          <m:t>K</m:t>
                        </m:r>
                      </m:e>
                    </m:acc>
                    <m:r>
                      <m:rPr>
                        <m:sty m:val="p"/>
                      </m:rPr>
                      <a:rPr lang="en-US" altLang="ja-JP" sz="3000" i="0">
                        <a:latin typeface="Cambria Math" panose="02040503050406030204" pitchFamily="18" charset="0"/>
                      </a:rPr>
                      <m:t>N</m:t>
                    </m:r>
                    <m:r>
                      <a:rPr lang="en-US" altLang="ja-JP" sz="3000" i="0" dirty="0">
                        <a:latin typeface="Cambria Math" panose="02040503050406030204" pitchFamily="18" charset="0"/>
                        <a:ea typeface="Cambria Math" panose="02040503050406030204" pitchFamily="18" charset="0"/>
                      </a:rPr>
                      <m:t>→</m:t>
                    </m:r>
                    <m:r>
                      <m:rPr>
                        <m:sty m:val="p"/>
                      </m:rPr>
                      <a:rPr lang="el-GR" altLang="ja-JP" sz="3000" i="0" dirty="0">
                        <a:latin typeface="Cambria Math" panose="02040503050406030204" pitchFamily="18" charset="0"/>
                        <a:ea typeface="Cambria Math" panose="02040503050406030204" pitchFamily="18" charset="0"/>
                      </a:rPr>
                      <m:t>π</m:t>
                    </m:r>
                    <m:r>
                      <m:rPr>
                        <m:sty m:val="p"/>
                      </m:rPr>
                      <a:rPr lang="en-US" altLang="ja-JP" sz="3000" i="0" dirty="0">
                        <a:latin typeface="Cambria Math" panose="02040503050406030204" pitchFamily="18" charset="0"/>
                        <a:ea typeface="Cambria Math" panose="02040503050406030204" pitchFamily="18" charset="0"/>
                      </a:rPr>
                      <m:t>Σ</m:t>
                    </m:r>
                  </m:oMath>
                </a14:m>
                <a:r>
                  <a:rPr lang="ja-JP" altLang="en-US" sz="3000" dirty="0"/>
                  <a:t> </a:t>
                </a:r>
                <a:endParaRPr lang="en-US" altLang="ja-JP" sz="3000" dirty="0"/>
              </a:p>
            </p:txBody>
          </p:sp>
        </mc:Choice>
        <mc:Fallback xmlns="">
          <p:sp>
            <p:nvSpPr>
              <p:cNvPr id="3" name="正方形/長方形 2"/>
              <p:cNvSpPr>
                <a:spLocks noRot="1" noChangeAspect="1" noMove="1" noResize="1" noEditPoints="1" noAdjustHandles="1" noChangeArrowheads="1" noChangeShapeType="1" noTextEdit="1"/>
              </p:cNvSpPr>
              <p:nvPr/>
            </p:nvSpPr>
            <p:spPr>
              <a:xfrm>
                <a:off x="39266" y="979572"/>
                <a:ext cx="8978163" cy="553998"/>
              </a:xfrm>
              <a:prstGeom prst="rect">
                <a:avLst/>
              </a:prstGeom>
              <a:blipFill rotWithShape="0">
                <a:blip r:embed="rId5"/>
                <a:stretch>
                  <a:fillRect l="-1358" t="-13187" b="-34066"/>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005A32BD-6642-4D4D-A78D-138FCE3FEFDC}" type="slidenum">
              <a:rPr kumimoji="1" lang="ja-JP" altLang="en-US" smtClean="0"/>
              <a:t>5</a:t>
            </a:fld>
            <a:endParaRPr kumimoji="1" lang="ja-JP" altLang="en-US"/>
          </a:p>
        </p:txBody>
      </p:sp>
      <p:sp>
        <p:nvSpPr>
          <p:cNvPr id="2" name="テキスト ボックス 1"/>
          <p:cNvSpPr txBox="1"/>
          <p:nvPr/>
        </p:nvSpPr>
        <p:spPr>
          <a:xfrm>
            <a:off x="1460288" y="5045844"/>
            <a:ext cx="6477094" cy="461665"/>
          </a:xfrm>
          <a:prstGeom prst="rect">
            <a:avLst/>
          </a:prstGeom>
          <a:noFill/>
        </p:spPr>
        <p:txBody>
          <a:bodyPr wrap="none" rtlCol="0">
            <a:spAutoFit/>
          </a:bodyPr>
          <a:lstStyle/>
          <a:p>
            <a:r>
              <a:rPr lang="en-US" altLang="ja-JP" sz="2400" dirty="0" smtClean="0"/>
              <a:t>The r</a:t>
            </a:r>
            <a:r>
              <a:rPr kumimoji="1" lang="en-US" altLang="ja-JP" sz="2400" dirty="0" smtClean="0"/>
              <a:t>eaction is expected to enhance the scattering</a:t>
            </a:r>
            <a:endParaRPr kumimoji="1" lang="ja-JP" altLang="en-US" sz="2400" dirty="0"/>
          </a:p>
        </p:txBody>
      </p:sp>
      <p:cxnSp>
        <p:nvCxnSpPr>
          <p:cNvPr id="12" name="直線矢印コネクタ 11"/>
          <p:cNvCxnSpPr/>
          <p:nvPr/>
        </p:nvCxnSpPr>
        <p:spPr>
          <a:xfrm flipV="1">
            <a:off x="5281947" y="2361063"/>
            <a:ext cx="2218940" cy="2687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1075276" y="2145619"/>
            <a:ext cx="3512308" cy="830997"/>
          </a:xfrm>
          <a:prstGeom prst="rect">
            <a:avLst/>
          </a:prstGeom>
          <a:noFill/>
        </p:spPr>
        <p:txBody>
          <a:bodyPr wrap="none" rtlCol="0">
            <a:spAutoFit/>
          </a:bodyPr>
          <a:lstStyle/>
          <a:p>
            <a:r>
              <a:rPr lang="en-US" altLang="ja-JP" sz="2400" dirty="0" smtClean="0"/>
              <a:t>The reaction cannot occur </a:t>
            </a:r>
          </a:p>
          <a:p>
            <a:r>
              <a:rPr lang="en-US" altLang="ja-JP" sz="2400" dirty="0" smtClean="0"/>
              <a:t>in free space</a:t>
            </a:r>
            <a:endParaRPr kumimoji="1" lang="ja-JP" altLang="en-US" sz="2400" dirty="0"/>
          </a:p>
        </p:txBody>
      </p:sp>
    </p:spTree>
    <p:extLst>
      <p:ext uri="{BB962C8B-B14F-4D97-AF65-F5344CB8AC3E}">
        <p14:creationId xmlns:p14="http://schemas.microsoft.com/office/powerpoint/2010/main" val="2372186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1025080" y="5583692"/>
            <a:ext cx="1319666" cy="625945"/>
          </a:xfrm>
          <a:prstGeom prst="rect">
            <a:avLst/>
          </a:prstGeom>
          <a:solidFill>
            <a:srgbClr val="9900CC">
              <a:alpha val="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7" name="テキスト ボックス 6"/>
              <p:cNvSpPr txBox="1"/>
              <p:nvPr/>
            </p:nvSpPr>
            <p:spPr>
              <a:xfrm>
                <a:off x="182996" y="5113581"/>
                <a:ext cx="2272289" cy="15696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altLang="ja-JP" sz="2400" b="0" i="0" smtClean="0">
                          <a:latin typeface="Cambria Math" panose="02040503050406030204" pitchFamily="18" charset="0"/>
                        </a:rPr>
                        <m:t>X</m:t>
                      </m:r>
                      <m:r>
                        <a:rPr lang="en-US" altLang="ja-JP" sz="2400" smtClean="0">
                          <a:latin typeface="Cambria Math"/>
                        </a:rPr>
                        <m:t>    </m:t>
                      </m:r>
                      <m:r>
                        <a:rPr lang="en-US" altLang="ja-JP" sz="2400" b="0" i="0" smtClean="0">
                          <a:latin typeface="Cambria Math" panose="02040503050406030204" pitchFamily="18" charset="0"/>
                        </a:rPr>
                        <m:t> </m:t>
                      </m:r>
                      <m:r>
                        <a:rPr lang="en-US" altLang="ja-JP" sz="2400" smtClean="0">
                          <a:latin typeface="Cambria Math"/>
                        </a:rPr>
                        <m:t>→  </m:t>
                      </m:r>
                      <m:sSup>
                        <m:sSupPr>
                          <m:ctrlPr>
                            <a:rPr lang="ja-JP" altLang="ja-JP" sz="2400" i="1">
                              <a:latin typeface="Cambria Math" panose="02040503050406030204" pitchFamily="18" charset="0"/>
                            </a:rPr>
                          </m:ctrlPr>
                        </m:sSupPr>
                        <m:e>
                          <m:r>
                            <m:rPr>
                              <m:sty m:val="p"/>
                            </m:rPr>
                            <a:rPr lang="en-US" altLang="ja-JP" sz="2400">
                              <a:latin typeface="Cambria Math"/>
                            </a:rPr>
                            <m:t>π</m:t>
                          </m:r>
                        </m:e>
                        <m:sup>
                          <m:r>
                            <a:rPr lang="en-US" altLang="ja-JP" sz="2400">
                              <a:latin typeface="Cambria Math"/>
                            </a:rPr>
                            <m:t>0</m:t>
                          </m:r>
                        </m:sup>
                      </m:sSup>
                      <m:sSup>
                        <m:sSupPr>
                          <m:ctrlPr>
                            <a:rPr lang="ja-JP" altLang="ja-JP" sz="2400" i="1">
                              <a:latin typeface="Cambria Math" panose="02040503050406030204" pitchFamily="18" charset="0"/>
                            </a:rPr>
                          </m:ctrlPr>
                        </m:sSupPr>
                        <m:e>
                          <m:r>
                            <m:rPr>
                              <m:sty m:val="p"/>
                            </m:rPr>
                            <a:rPr lang="en-US" altLang="ja-JP" sz="2400">
                              <a:latin typeface="Cambria Math"/>
                            </a:rPr>
                            <m:t>Σ</m:t>
                          </m:r>
                        </m:e>
                        <m:sup>
                          <m:r>
                            <a:rPr lang="en-US" altLang="ja-JP" sz="2400">
                              <a:latin typeface="Cambria Math"/>
                            </a:rPr>
                            <m:t>0</m:t>
                          </m:r>
                        </m:sup>
                      </m:sSup>
                      <m:r>
                        <a:rPr lang="en-US" altLang="ja-JP" sz="2400">
                          <a:latin typeface="Cambria Math"/>
                        </a:rPr>
                        <m:t> </m:t>
                      </m:r>
                    </m:oMath>
                  </m:oMathPara>
                </a14:m>
                <a:endParaRPr lang="en-US" altLang="ja-JP" sz="2400" dirty="0" smtClean="0"/>
              </a:p>
              <a:p>
                <a:r>
                  <a:rPr lang="en-US" altLang="ja-JP" sz="2400" dirty="0" smtClean="0"/>
                  <a:t>           </a:t>
                </a:r>
                <a14:m>
                  <m:oMath xmlns:m="http://schemas.openxmlformats.org/officeDocument/2006/math">
                    <m:r>
                      <a:rPr lang="en-US" altLang="ja-JP" sz="2400">
                        <a:latin typeface="Cambria Math"/>
                      </a:rPr>
                      <m:t>→  </m:t>
                    </m:r>
                    <m:sSup>
                      <m:sSupPr>
                        <m:ctrlPr>
                          <a:rPr lang="ja-JP" altLang="ja-JP" sz="2400" i="1">
                            <a:latin typeface="Cambria Math" panose="02040503050406030204" pitchFamily="18" charset="0"/>
                          </a:rPr>
                        </m:ctrlPr>
                      </m:sSupPr>
                      <m:e>
                        <m:r>
                          <m:rPr>
                            <m:sty m:val="p"/>
                          </m:rPr>
                          <a:rPr lang="en-US" altLang="ja-JP" sz="2400">
                            <a:latin typeface="Cambria Math"/>
                          </a:rPr>
                          <m:t>π</m:t>
                        </m:r>
                      </m:e>
                      <m:sup>
                        <m:r>
                          <a:rPr lang="en-US" altLang="ja-JP" sz="2400">
                            <a:latin typeface="Cambria Math"/>
                          </a:rPr>
                          <m:t>+</m:t>
                        </m:r>
                      </m:sup>
                    </m:sSup>
                    <m:sSup>
                      <m:sSupPr>
                        <m:ctrlPr>
                          <a:rPr lang="ja-JP" altLang="ja-JP" sz="2400" i="1">
                            <a:latin typeface="Cambria Math" panose="02040503050406030204" pitchFamily="18" charset="0"/>
                          </a:rPr>
                        </m:ctrlPr>
                      </m:sSupPr>
                      <m:e>
                        <m:r>
                          <m:rPr>
                            <m:sty m:val="p"/>
                          </m:rPr>
                          <a:rPr lang="en-US" altLang="ja-JP" sz="2400">
                            <a:latin typeface="Cambria Math"/>
                          </a:rPr>
                          <m:t>Σ</m:t>
                        </m:r>
                      </m:e>
                      <m:sup>
                        <m:r>
                          <a:rPr lang="en-US" altLang="ja-JP" sz="2400" i="1">
                            <a:latin typeface="Cambria Math"/>
                          </a:rPr>
                          <m:t>−</m:t>
                        </m:r>
                      </m:sup>
                    </m:sSup>
                    <m:r>
                      <a:rPr lang="en-US" altLang="ja-JP" sz="2400">
                        <a:latin typeface="Cambria Math"/>
                      </a:rPr>
                      <m:t>  </m:t>
                    </m:r>
                  </m:oMath>
                </a14:m>
                <a:endParaRPr lang="ja-JP" altLang="ja-JP" sz="2400" dirty="0"/>
              </a:p>
              <a:p>
                <a:r>
                  <a:rPr lang="en-US" altLang="ja-JP" sz="2400" dirty="0"/>
                  <a:t>          </a:t>
                </a:r>
                <a:r>
                  <a:rPr lang="en-US" altLang="ja-JP" sz="2400" dirty="0" smtClean="0"/>
                  <a:t> </a:t>
                </a:r>
                <a14:m>
                  <m:oMath xmlns:m="http://schemas.openxmlformats.org/officeDocument/2006/math">
                    <m:r>
                      <a:rPr lang="en-US" altLang="ja-JP" sz="2400">
                        <a:latin typeface="Cambria Math"/>
                      </a:rPr>
                      <m:t>→  </m:t>
                    </m:r>
                    <m:sSup>
                      <m:sSupPr>
                        <m:ctrlPr>
                          <a:rPr lang="ja-JP" altLang="ja-JP" sz="2400" i="1">
                            <a:latin typeface="Cambria Math" panose="02040503050406030204" pitchFamily="18" charset="0"/>
                          </a:rPr>
                        </m:ctrlPr>
                      </m:sSupPr>
                      <m:e>
                        <m:r>
                          <m:rPr>
                            <m:sty m:val="p"/>
                          </m:rPr>
                          <a:rPr lang="en-US" altLang="ja-JP" sz="2400">
                            <a:latin typeface="Cambria Math"/>
                          </a:rPr>
                          <m:t>π</m:t>
                        </m:r>
                      </m:e>
                      <m:sup>
                        <m:r>
                          <a:rPr lang="en-US" altLang="ja-JP" sz="2400" i="1">
                            <a:latin typeface="Cambria Math"/>
                          </a:rPr>
                          <m:t>−</m:t>
                        </m:r>
                      </m:sup>
                    </m:sSup>
                    <m:sSup>
                      <m:sSupPr>
                        <m:ctrlPr>
                          <a:rPr lang="ja-JP" altLang="ja-JP" sz="2400" i="1">
                            <a:latin typeface="Cambria Math" panose="02040503050406030204" pitchFamily="18" charset="0"/>
                          </a:rPr>
                        </m:ctrlPr>
                      </m:sSupPr>
                      <m:e>
                        <m:r>
                          <m:rPr>
                            <m:sty m:val="p"/>
                          </m:rPr>
                          <a:rPr lang="en-US" altLang="ja-JP" sz="2400">
                            <a:latin typeface="Cambria Math"/>
                          </a:rPr>
                          <m:t>Σ</m:t>
                        </m:r>
                      </m:e>
                      <m:sup>
                        <m:r>
                          <a:rPr lang="en-US" altLang="ja-JP" sz="2400">
                            <a:latin typeface="Cambria Math"/>
                          </a:rPr>
                          <m:t>+</m:t>
                        </m:r>
                      </m:sup>
                    </m:sSup>
                    <m:r>
                      <a:rPr lang="en-US" altLang="ja-JP" sz="2400">
                        <a:latin typeface="Cambria Math"/>
                      </a:rPr>
                      <m:t>  </m:t>
                    </m:r>
                  </m:oMath>
                </a14:m>
                <a:endParaRPr lang="ja-JP" altLang="ja-JP" sz="2400" dirty="0"/>
              </a:p>
              <a:p>
                <a:r>
                  <a:rPr lang="en-US" altLang="ja-JP" sz="2400" dirty="0"/>
                  <a:t>          </a:t>
                </a:r>
                <a:r>
                  <a:rPr lang="en-US" altLang="ja-JP" sz="2400" dirty="0" smtClean="0"/>
                  <a:t> </a:t>
                </a:r>
                <a14:m>
                  <m:oMath xmlns:m="http://schemas.openxmlformats.org/officeDocument/2006/math">
                    <m:r>
                      <a:rPr lang="en-US" altLang="ja-JP" sz="2400">
                        <a:latin typeface="Cambria Math"/>
                      </a:rPr>
                      <m:t>→  </m:t>
                    </m:r>
                    <m:sSup>
                      <m:sSupPr>
                        <m:ctrlPr>
                          <a:rPr lang="ja-JP" altLang="ja-JP" sz="2400" i="1">
                            <a:latin typeface="Cambria Math" panose="02040503050406030204" pitchFamily="18" charset="0"/>
                          </a:rPr>
                        </m:ctrlPr>
                      </m:sSupPr>
                      <m:e>
                        <m:r>
                          <m:rPr>
                            <m:sty m:val="p"/>
                          </m:rPr>
                          <a:rPr lang="en-US" altLang="ja-JP" sz="2400" i="0">
                            <a:latin typeface="Cambria Math"/>
                          </a:rPr>
                          <m:t>π</m:t>
                        </m:r>
                      </m:e>
                      <m:sup>
                        <m:r>
                          <a:rPr lang="en-US" altLang="ja-JP" sz="2400" i="0">
                            <a:latin typeface="Cambria Math"/>
                          </a:rPr>
                          <m:t>0</m:t>
                        </m:r>
                      </m:sup>
                    </m:sSup>
                    <m:r>
                      <m:rPr>
                        <m:sty m:val="p"/>
                      </m:rPr>
                      <a:rPr lang="en-US" altLang="ja-JP" sz="2400" i="0">
                        <a:latin typeface="Cambria Math"/>
                      </a:rPr>
                      <m:t>Λ</m:t>
                    </m:r>
                  </m:oMath>
                </a14:m>
                <a:endParaRPr lang="ja-JP" altLang="ja-JP" sz="2400"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182996" y="5113581"/>
                <a:ext cx="2272289" cy="1569660"/>
              </a:xfrm>
              <a:prstGeom prst="rect">
                <a:avLst/>
              </a:prstGeom>
              <a:blipFill rotWithShape="0">
                <a:blip r:embed="rId3"/>
                <a:stretch>
                  <a:fillRect/>
                </a:stretch>
              </a:blipFill>
            </p:spPr>
            <p:txBody>
              <a:bodyPr/>
              <a:lstStyle/>
              <a:p>
                <a:r>
                  <a:rPr lang="ja-JP" altLang="en-US">
                    <a:noFill/>
                  </a:rPr>
                  <a:t> </a:t>
                </a:r>
              </a:p>
            </p:txBody>
          </p:sp>
        </mc:Fallback>
      </mc:AlternateContent>
      <p:sp>
        <p:nvSpPr>
          <p:cNvPr id="10" name="正方形/長方形 9"/>
          <p:cNvSpPr/>
          <p:nvPr/>
        </p:nvSpPr>
        <p:spPr>
          <a:xfrm>
            <a:off x="1046283" y="5545581"/>
            <a:ext cx="1378673" cy="1118455"/>
          </a:xfrm>
          <a:prstGeom prst="rect">
            <a:avLst/>
          </a:prstGeom>
          <a:noFill/>
          <a:ln w="76200">
            <a:solidFill>
              <a:srgbClr val="0000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a:solidFill>
                <a:schemeClr val="accent3">
                  <a:lumMod val="60000"/>
                  <a:lumOff val="40000"/>
                </a:schemeClr>
              </a:solidFill>
            </a:endParaRPr>
          </a:p>
        </p:txBody>
      </p:sp>
      <mc:AlternateContent xmlns:mc="http://schemas.openxmlformats.org/markup-compatibility/2006" xmlns:a14="http://schemas.microsoft.com/office/drawing/2010/main">
        <mc:Choice Requires="a14">
          <p:sp>
            <p:nvSpPr>
              <p:cNvPr id="6" name="テキスト ボックス 5"/>
              <p:cNvSpPr txBox="1"/>
              <p:nvPr/>
            </p:nvSpPr>
            <p:spPr>
              <a:xfrm>
                <a:off x="3334796" y="5997990"/>
                <a:ext cx="1393010" cy="830997"/>
              </a:xfrm>
              <a:prstGeom prst="rect">
                <a:avLst/>
              </a:prstGeom>
              <a:solidFill>
                <a:schemeClr val="bg1"/>
              </a:solidFill>
            </p:spPr>
            <p:txBody>
              <a:bodyPr wrap="square" rtlCol="0">
                <a:spAutoFit/>
              </a:bodyPr>
              <a:lstStyle/>
              <a:p>
                <a14:m>
                  <m:oMath xmlns:m="http://schemas.openxmlformats.org/officeDocument/2006/math">
                    <m:r>
                      <m:rPr>
                        <m:sty m:val="p"/>
                      </m:rPr>
                      <a:rPr lang="en-US" altLang="ja-JP" sz="2400" smtClean="0">
                        <a:latin typeface="Cambria Math"/>
                      </a:rPr>
                      <m:t>I</m:t>
                    </m:r>
                    <m:r>
                      <a:rPr lang="en-US" altLang="ja-JP" sz="2400" smtClean="0">
                        <a:latin typeface="Cambria Math"/>
                      </a:rPr>
                      <m:t>=1</m:t>
                    </m:r>
                  </m:oMath>
                </a14:m>
                <a:r>
                  <a:rPr kumimoji="1" lang="en-US" altLang="ja-JP" sz="2400" dirty="0" smtClean="0"/>
                  <a:t> </a:t>
                </a:r>
              </a:p>
              <a:p>
                <a:r>
                  <a:rPr kumimoji="1" lang="en-US" altLang="ja-JP" sz="2400" dirty="0" smtClean="0"/>
                  <a:t>(Σ(1385) )</a:t>
                </a:r>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3334796" y="5997990"/>
                <a:ext cx="1393010" cy="830997"/>
              </a:xfrm>
              <a:prstGeom prst="rect">
                <a:avLst/>
              </a:prstGeom>
              <a:blipFill rotWithShape="0">
                <a:blip r:embed="rId4"/>
                <a:stretch>
                  <a:fillRect l="-6550" r="-5240" b="-16176"/>
                </a:stretch>
              </a:blipFill>
            </p:spPr>
            <p:txBody>
              <a:bodyPr/>
              <a:lstStyle/>
              <a:p>
                <a:r>
                  <a:rPr lang="ja-JP" altLang="en-US">
                    <a:noFill/>
                  </a:rPr>
                  <a:t> </a:t>
                </a:r>
              </a:p>
            </p:txBody>
          </p:sp>
        </mc:Fallback>
      </mc:AlternateContent>
      <p:sp>
        <p:nvSpPr>
          <p:cNvPr id="9" name="正方形/長方形 8"/>
          <p:cNvSpPr/>
          <p:nvPr/>
        </p:nvSpPr>
        <p:spPr>
          <a:xfrm>
            <a:off x="966073" y="5113580"/>
            <a:ext cx="1378674" cy="1136111"/>
          </a:xfrm>
          <a:prstGeom prst="rect">
            <a:avLst/>
          </a:prstGeom>
          <a:noFill/>
          <a:ln w="762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a:solidFill>
                <a:schemeClr val="accent3">
                  <a:lumMod val="60000"/>
                  <a:lumOff val="40000"/>
                </a:schemeClr>
              </a:solidFill>
            </a:endParaRPr>
          </a:p>
        </p:txBody>
      </p:sp>
      <p:cxnSp>
        <p:nvCxnSpPr>
          <p:cNvPr id="11" name="直線矢印コネクタ 10"/>
          <p:cNvCxnSpPr>
            <a:stCxn id="13" idx="1"/>
          </p:cNvCxnSpPr>
          <p:nvPr/>
        </p:nvCxnSpPr>
        <p:spPr>
          <a:xfrm flipH="1" flipV="1">
            <a:off x="2729197" y="5302327"/>
            <a:ext cx="605599" cy="8011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H="1">
            <a:off x="2622121" y="6495825"/>
            <a:ext cx="638973" cy="37580"/>
          </a:xfrm>
          <a:prstGeom prst="straightConnector1">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テキスト ボックス 12"/>
              <p:cNvSpPr txBox="1"/>
              <p:nvPr/>
            </p:nvSpPr>
            <p:spPr>
              <a:xfrm>
                <a:off x="3334796" y="4966938"/>
                <a:ext cx="1674040" cy="830997"/>
              </a:xfrm>
              <a:prstGeom prst="rect">
                <a:avLst/>
              </a:prstGeom>
              <a:noFill/>
            </p:spPr>
            <p:txBody>
              <a:bodyPr wrap="square" rtlCol="0">
                <a:spAutoFit/>
              </a:bodyPr>
              <a:lstStyle/>
              <a:p>
                <a14:m>
                  <m:oMath xmlns:m="http://schemas.openxmlformats.org/officeDocument/2006/math">
                    <m:r>
                      <m:rPr>
                        <m:sty m:val="p"/>
                      </m:rPr>
                      <a:rPr lang="en-US" altLang="ja-JP" sz="2400" smtClean="0">
                        <a:latin typeface="Cambria Math"/>
                      </a:rPr>
                      <m:t>I</m:t>
                    </m:r>
                    <m:r>
                      <a:rPr lang="en-US" altLang="ja-JP" sz="2400" smtClean="0">
                        <a:latin typeface="Cambria Math"/>
                      </a:rPr>
                      <m:t>=0</m:t>
                    </m:r>
                  </m:oMath>
                </a14:m>
                <a:r>
                  <a:rPr lang="en-US" altLang="ja-JP" sz="2400" dirty="0" smtClean="0"/>
                  <a:t> </a:t>
                </a:r>
              </a:p>
              <a:p>
                <a:r>
                  <a:rPr lang="en-US" altLang="ja-JP" sz="2400" dirty="0" smtClean="0"/>
                  <a:t>(Λ(1405)) </a:t>
                </a:r>
                <a:endParaRPr kumimoji="1" lang="ja-JP" altLang="en-US" sz="2400" i="1"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3334796" y="4966938"/>
                <a:ext cx="1674040" cy="830997"/>
              </a:xfrm>
              <a:prstGeom prst="rect">
                <a:avLst/>
              </a:prstGeom>
              <a:blipFill rotWithShape="0">
                <a:blip r:embed="rId5"/>
                <a:stretch>
                  <a:fillRect l="-5455" b="-16176"/>
                </a:stretch>
              </a:blipFill>
            </p:spPr>
            <p:txBody>
              <a:bodyPr/>
              <a:lstStyle/>
              <a:p>
                <a:r>
                  <a:rPr lang="ja-JP" altLang="en-US">
                    <a:noFill/>
                  </a:rPr>
                  <a:t> </a:t>
                </a:r>
              </a:p>
            </p:txBody>
          </p:sp>
        </mc:Fallback>
      </mc:AlternateContent>
      <p:sp>
        <p:nvSpPr>
          <p:cNvPr id="15" name="右矢印 14"/>
          <p:cNvSpPr/>
          <p:nvPr/>
        </p:nvSpPr>
        <p:spPr>
          <a:xfrm>
            <a:off x="6067840" y="2113483"/>
            <a:ext cx="978408" cy="484632"/>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2703190" y="1930723"/>
            <a:ext cx="468000" cy="468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00"/>
          </a:p>
        </p:txBody>
      </p:sp>
      <p:sp>
        <p:nvSpPr>
          <p:cNvPr id="17" name="テキスト ボックス 16"/>
          <p:cNvSpPr txBox="1"/>
          <p:nvPr/>
        </p:nvSpPr>
        <p:spPr>
          <a:xfrm>
            <a:off x="2757264" y="1863917"/>
            <a:ext cx="373820" cy="523220"/>
          </a:xfrm>
          <a:prstGeom prst="rect">
            <a:avLst/>
          </a:prstGeom>
          <a:noFill/>
        </p:spPr>
        <p:txBody>
          <a:bodyPr wrap="none" rtlCol="0">
            <a:spAutoFit/>
          </a:bodyPr>
          <a:lstStyle/>
          <a:p>
            <a:r>
              <a:rPr lang="en-US" altLang="ja-JP" sz="2800" dirty="0"/>
              <a:t>n</a:t>
            </a:r>
            <a:endParaRPr lang="ja-JP" altLang="en-US" sz="2800" dirty="0"/>
          </a:p>
        </p:txBody>
      </p:sp>
      <p:cxnSp>
        <p:nvCxnSpPr>
          <p:cNvPr id="18" name="直線矢印コネクタ 17"/>
          <p:cNvCxnSpPr/>
          <p:nvPr/>
        </p:nvCxnSpPr>
        <p:spPr>
          <a:xfrm>
            <a:off x="3592477" y="2376588"/>
            <a:ext cx="584387" cy="896"/>
          </a:xfrm>
          <a:prstGeom prst="straightConnector1">
            <a:avLst/>
          </a:prstGeom>
          <a:ln w="539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9" name="右矢印 18"/>
          <p:cNvSpPr/>
          <p:nvPr/>
        </p:nvSpPr>
        <p:spPr>
          <a:xfrm>
            <a:off x="809019" y="1948025"/>
            <a:ext cx="978408" cy="484632"/>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921447" y="1908621"/>
            <a:ext cx="540000" cy="540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00" dirty="0"/>
          </a:p>
        </p:txBody>
      </p:sp>
      <mc:AlternateContent xmlns:mc="http://schemas.openxmlformats.org/markup-compatibility/2006" xmlns:a14="http://schemas.microsoft.com/office/drawing/2010/main">
        <mc:Choice Requires="a14">
          <p:sp>
            <p:nvSpPr>
              <p:cNvPr id="21" name="テキスト ボックス 20"/>
              <p:cNvSpPr txBox="1"/>
              <p:nvPr/>
            </p:nvSpPr>
            <p:spPr>
              <a:xfrm>
                <a:off x="863033" y="1909437"/>
                <a:ext cx="740908"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ja-JP" sz="2800" i="1">
                              <a:latin typeface="Cambria Math" panose="02040503050406030204" pitchFamily="18" charset="0"/>
                            </a:rPr>
                          </m:ctrlPr>
                        </m:sSupPr>
                        <m:e>
                          <m:r>
                            <a:rPr lang="en-US" altLang="ja-JP" sz="2800" i="1">
                              <a:latin typeface="Cambria Math" panose="02040503050406030204" pitchFamily="18" charset="0"/>
                            </a:rPr>
                            <m:t>𝐾</m:t>
                          </m:r>
                        </m:e>
                        <m:sup>
                          <m:r>
                            <a:rPr lang="en-US" altLang="ja-JP" sz="2800" i="1">
                              <a:latin typeface="Cambria Math" panose="02040503050406030204" pitchFamily="18" charset="0"/>
                            </a:rPr>
                            <m:t>−</m:t>
                          </m:r>
                        </m:sup>
                      </m:sSup>
                    </m:oMath>
                  </m:oMathPara>
                </a14:m>
                <a:endParaRPr lang="ja-JP" altLang="en-US" sz="2800" dirty="0"/>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863033" y="1909437"/>
                <a:ext cx="740908" cy="523220"/>
              </a:xfrm>
              <a:prstGeom prst="rect">
                <a:avLst/>
              </a:prstGeom>
              <a:blipFill rotWithShape="0">
                <a:blip r:embed="rId6"/>
                <a:stretch>
                  <a:fillRect/>
                </a:stretch>
              </a:blipFill>
            </p:spPr>
            <p:txBody>
              <a:bodyPr/>
              <a:lstStyle/>
              <a:p>
                <a:r>
                  <a:rPr lang="ja-JP" altLang="en-US">
                    <a:noFill/>
                  </a:rPr>
                  <a:t> </a:t>
                </a:r>
              </a:p>
            </p:txBody>
          </p:sp>
        </mc:Fallback>
      </mc:AlternateContent>
      <p:sp>
        <p:nvSpPr>
          <p:cNvPr id="22" name="円/楕円 21"/>
          <p:cNvSpPr/>
          <p:nvPr/>
        </p:nvSpPr>
        <p:spPr>
          <a:xfrm>
            <a:off x="6183982" y="2104533"/>
            <a:ext cx="468000" cy="468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00"/>
          </a:p>
        </p:txBody>
      </p:sp>
      <p:sp>
        <p:nvSpPr>
          <p:cNvPr id="23" name="テキスト ボックス 22"/>
          <p:cNvSpPr txBox="1"/>
          <p:nvPr/>
        </p:nvSpPr>
        <p:spPr>
          <a:xfrm>
            <a:off x="6241344" y="2039687"/>
            <a:ext cx="373820" cy="523220"/>
          </a:xfrm>
          <a:prstGeom prst="rect">
            <a:avLst/>
          </a:prstGeom>
          <a:noFill/>
        </p:spPr>
        <p:txBody>
          <a:bodyPr wrap="none" rtlCol="0">
            <a:spAutoFit/>
          </a:bodyPr>
          <a:lstStyle/>
          <a:p>
            <a:r>
              <a:rPr lang="en-US" altLang="ja-JP" sz="2800" dirty="0"/>
              <a:t>n</a:t>
            </a:r>
            <a:endParaRPr lang="ja-JP" altLang="en-US" sz="2800" dirty="0"/>
          </a:p>
        </p:txBody>
      </p:sp>
      <p:sp>
        <p:nvSpPr>
          <p:cNvPr id="24" name="円/楕円 23"/>
          <p:cNvSpPr/>
          <p:nvPr/>
        </p:nvSpPr>
        <p:spPr>
          <a:xfrm>
            <a:off x="2308238" y="1978956"/>
            <a:ext cx="468000" cy="468000"/>
          </a:xfrm>
          <a:prstGeom prst="ellipse">
            <a:avLst/>
          </a:prstGeom>
          <a:solidFill>
            <a:srgbClr val="0070C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sz="1500" dirty="0"/>
          </a:p>
        </p:txBody>
      </p:sp>
      <p:sp>
        <p:nvSpPr>
          <p:cNvPr id="25" name="正方形/長方形 24"/>
          <p:cNvSpPr/>
          <p:nvPr/>
        </p:nvSpPr>
        <p:spPr>
          <a:xfrm>
            <a:off x="2358174" y="1886434"/>
            <a:ext cx="373820" cy="523220"/>
          </a:xfrm>
          <a:prstGeom prst="rect">
            <a:avLst/>
          </a:prstGeom>
        </p:spPr>
        <p:txBody>
          <a:bodyPr wrap="none">
            <a:spAutoFit/>
          </a:bodyPr>
          <a:lstStyle/>
          <a:p>
            <a:r>
              <a:rPr lang="en-US" altLang="ja-JP" sz="2800" dirty="0"/>
              <a:t>p</a:t>
            </a:r>
            <a:endParaRPr lang="ja-JP" altLang="en-US" sz="2800" dirty="0"/>
          </a:p>
        </p:txBody>
      </p:sp>
      <p:sp>
        <p:nvSpPr>
          <p:cNvPr id="26" name="円/楕円 25"/>
          <p:cNvSpPr/>
          <p:nvPr/>
        </p:nvSpPr>
        <p:spPr>
          <a:xfrm>
            <a:off x="4991695" y="2160569"/>
            <a:ext cx="468000" cy="468000"/>
          </a:xfrm>
          <a:prstGeom prst="ellipse">
            <a:avLst/>
          </a:prstGeom>
          <a:solidFill>
            <a:srgbClr val="0070C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sz="1500" dirty="0"/>
          </a:p>
        </p:txBody>
      </p:sp>
      <p:sp>
        <p:nvSpPr>
          <p:cNvPr id="27" name="正方形/長方形 26"/>
          <p:cNvSpPr/>
          <p:nvPr/>
        </p:nvSpPr>
        <p:spPr>
          <a:xfrm>
            <a:off x="5041631" y="2068047"/>
            <a:ext cx="373820" cy="523220"/>
          </a:xfrm>
          <a:prstGeom prst="rect">
            <a:avLst/>
          </a:prstGeom>
        </p:spPr>
        <p:txBody>
          <a:bodyPr wrap="none">
            <a:spAutoFit/>
          </a:bodyPr>
          <a:lstStyle/>
          <a:p>
            <a:r>
              <a:rPr lang="en-US" altLang="ja-JP" sz="2800" dirty="0"/>
              <a:t>p</a:t>
            </a:r>
            <a:endParaRPr lang="ja-JP" altLang="en-US" sz="2800" dirty="0"/>
          </a:p>
        </p:txBody>
      </p:sp>
      <p:sp>
        <p:nvSpPr>
          <p:cNvPr id="28" name="円/楕円 27"/>
          <p:cNvSpPr/>
          <p:nvPr/>
        </p:nvSpPr>
        <p:spPr>
          <a:xfrm>
            <a:off x="4544479" y="2104533"/>
            <a:ext cx="540000" cy="540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00" dirty="0"/>
          </a:p>
        </p:txBody>
      </p:sp>
      <mc:AlternateContent xmlns:mc="http://schemas.openxmlformats.org/markup-compatibility/2006" xmlns:a14="http://schemas.microsoft.com/office/drawing/2010/main">
        <mc:Choice Requires="a14">
          <p:sp>
            <p:nvSpPr>
              <p:cNvPr id="30" name="テキスト ボックス 29"/>
              <p:cNvSpPr txBox="1"/>
              <p:nvPr/>
            </p:nvSpPr>
            <p:spPr>
              <a:xfrm>
                <a:off x="4539205" y="2104890"/>
                <a:ext cx="740908"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ja-JP" sz="2800" i="1">
                              <a:latin typeface="Cambria Math" panose="02040503050406030204" pitchFamily="18" charset="0"/>
                            </a:rPr>
                          </m:ctrlPr>
                        </m:sSupPr>
                        <m:e>
                          <m:r>
                            <a:rPr lang="en-US" altLang="ja-JP" sz="2800" i="1">
                              <a:latin typeface="Cambria Math" panose="02040503050406030204" pitchFamily="18" charset="0"/>
                            </a:rPr>
                            <m:t>𝐾</m:t>
                          </m:r>
                        </m:e>
                        <m:sup>
                          <m:r>
                            <a:rPr lang="en-US" altLang="ja-JP" sz="2800" i="1">
                              <a:latin typeface="Cambria Math" panose="02040503050406030204" pitchFamily="18" charset="0"/>
                            </a:rPr>
                            <m:t>−</m:t>
                          </m:r>
                        </m:sup>
                      </m:sSup>
                    </m:oMath>
                  </m:oMathPara>
                </a14:m>
                <a:endParaRPr lang="ja-JP" altLang="en-US" sz="2800" dirty="0"/>
              </a:p>
            </p:txBody>
          </p:sp>
        </mc:Choice>
        <mc:Fallback xmlns="">
          <p:sp>
            <p:nvSpPr>
              <p:cNvPr id="30" name="テキスト ボックス 29"/>
              <p:cNvSpPr txBox="1">
                <a:spLocks noRot="1" noChangeAspect="1" noMove="1" noResize="1" noEditPoints="1" noAdjustHandles="1" noChangeArrowheads="1" noChangeShapeType="1" noTextEdit="1"/>
              </p:cNvSpPr>
              <p:nvPr/>
            </p:nvSpPr>
            <p:spPr>
              <a:xfrm>
                <a:off x="4539205" y="2104890"/>
                <a:ext cx="740908" cy="523220"/>
              </a:xfrm>
              <a:prstGeom prst="rect">
                <a:avLst/>
              </a:prstGeom>
              <a:blipFill rotWithShape="0">
                <a:blip r:embed="rId7"/>
                <a:stretch>
                  <a:fillRect/>
                </a:stretch>
              </a:blipFill>
            </p:spPr>
            <p:txBody>
              <a:bodyPr/>
              <a:lstStyle/>
              <a:p>
                <a:r>
                  <a:rPr lang="ja-JP" altLang="en-US">
                    <a:noFill/>
                  </a:rPr>
                  <a:t> </a:t>
                </a:r>
              </a:p>
            </p:txBody>
          </p:sp>
        </mc:Fallback>
      </mc:AlternateContent>
      <p:sp>
        <p:nvSpPr>
          <p:cNvPr id="31" name="テキスト ボックス 30"/>
          <p:cNvSpPr txBox="1"/>
          <p:nvPr/>
        </p:nvSpPr>
        <p:spPr>
          <a:xfrm>
            <a:off x="809019" y="2471245"/>
            <a:ext cx="1093504" cy="369332"/>
          </a:xfrm>
          <a:prstGeom prst="rect">
            <a:avLst/>
          </a:prstGeom>
          <a:noFill/>
        </p:spPr>
        <p:txBody>
          <a:bodyPr wrap="none" rtlCol="0">
            <a:spAutoFit/>
          </a:bodyPr>
          <a:lstStyle/>
          <a:p>
            <a:r>
              <a:rPr kumimoji="1" lang="en-US" altLang="ja-JP" dirty="0" smtClean="0"/>
              <a:t>1.0 </a:t>
            </a:r>
            <a:r>
              <a:rPr kumimoji="1" lang="en-US" altLang="ja-JP" dirty="0" err="1" smtClean="0"/>
              <a:t>GeV</a:t>
            </a:r>
            <a:r>
              <a:rPr kumimoji="1" lang="en-US" altLang="ja-JP" dirty="0" smtClean="0"/>
              <a:t>/c</a:t>
            </a:r>
            <a:endParaRPr kumimoji="1" lang="ja-JP" altLang="en-US" dirty="0"/>
          </a:p>
        </p:txBody>
      </p:sp>
      <p:sp>
        <p:nvSpPr>
          <p:cNvPr id="32" name="テキスト ボックス 31"/>
          <p:cNvSpPr txBox="1"/>
          <p:nvPr/>
        </p:nvSpPr>
        <p:spPr>
          <a:xfrm>
            <a:off x="3399230" y="1878470"/>
            <a:ext cx="959109" cy="369332"/>
          </a:xfrm>
          <a:prstGeom prst="rect">
            <a:avLst/>
          </a:prstGeom>
          <a:noFill/>
        </p:spPr>
        <p:txBody>
          <a:bodyPr wrap="none" rtlCol="0">
            <a:spAutoFit/>
          </a:bodyPr>
          <a:lstStyle/>
          <a:p>
            <a:r>
              <a:rPr kumimoji="1" lang="en-US" altLang="ja-JP" dirty="0" smtClean="0"/>
              <a:t>reaction</a:t>
            </a:r>
            <a:endParaRPr kumimoji="1" lang="ja-JP" altLang="en-US" dirty="0"/>
          </a:p>
        </p:txBody>
      </p:sp>
      <p:sp>
        <p:nvSpPr>
          <p:cNvPr id="33" name="正方形/長方形 32"/>
          <p:cNvSpPr/>
          <p:nvPr/>
        </p:nvSpPr>
        <p:spPr>
          <a:xfrm>
            <a:off x="4347845" y="2055912"/>
            <a:ext cx="1319998" cy="637242"/>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4292954" y="1508452"/>
            <a:ext cx="1604278" cy="646331"/>
          </a:xfrm>
          <a:prstGeom prst="rect">
            <a:avLst/>
          </a:prstGeom>
          <a:noFill/>
        </p:spPr>
        <p:txBody>
          <a:bodyPr wrap="square" rtlCol="0">
            <a:spAutoFit/>
          </a:bodyPr>
          <a:lstStyle/>
          <a:p>
            <a:r>
              <a:rPr lang="en-US" altLang="ja-JP" dirty="0" smtClean="0"/>
              <a:t> Bound state</a:t>
            </a:r>
            <a:endParaRPr kumimoji="1" lang="en-US" altLang="ja-JP" dirty="0" smtClean="0"/>
          </a:p>
          <a:p>
            <a:r>
              <a:rPr lang="en-US" altLang="ja-JP" dirty="0" smtClean="0"/>
              <a:t> q ~200MeV/c</a:t>
            </a:r>
            <a:endParaRPr kumimoji="1" lang="ja-JP" altLang="en-US" dirty="0"/>
          </a:p>
        </p:txBody>
      </p:sp>
      <p:sp>
        <p:nvSpPr>
          <p:cNvPr id="35" name="テキスト ボックス 34"/>
          <p:cNvSpPr txBox="1"/>
          <p:nvPr/>
        </p:nvSpPr>
        <p:spPr>
          <a:xfrm>
            <a:off x="7065153" y="2638607"/>
            <a:ext cx="1500667" cy="369332"/>
          </a:xfrm>
          <a:prstGeom prst="rect">
            <a:avLst/>
          </a:prstGeom>
          <a:noFill/>
        </p:spPr>
        <p:txBody>
          <a:bodyPr wrap="none" rtlCol="0">
            <a:spAutoFit/>
          </a:bodyPr>
          <a:lstStyle/>
          <a:p>
            <a:r>
              <a:rPr kumimoji="1" lang="en-US" altLang="ja-JP" dirty="0" smtClean="0"/>
              <a:t>1.2~1.3 </a:t>
            </a:r>
            <a:r>
              <a:rPr kumimoji="1" lang="en-US" altLang="ja-JP" dirty="0" err="1" smtClean="0"/>
              <a:t>GeV</a:t>
            </a:r>
            <a:r>
              <a:rPr kumimoji="1" lang="en-US" altLang="ja-JP" dirty="0" smtClean="0"/>
              <a:t>/c</a:t>
            </a:r>
            <a:endParaRPr kumimoji="1" lang="ja-JP" altLang="en-US" dirty="0"/>
          </a:p>
        </p:txBody>
      </p:sp>
      <mc:AlternateContent xmlns:mc="http://schemas.openxmlformats.org/markup-compatibility/2006" xmlns:a14="http://schemas.microsoft.com/office/drawing/2010/main">
        <mc:Choice Requires="a14">
          <p:sp>
            <p:nvSpPr>
              <p:cNvPr id="36" name="正方形/長方形 35"/>
              <p:cNvSpPr/>
              <p:nvPr/>
            </p:nvSpPr>
            <p:spPr>
              <a:xfrm>
                <a:off x="2559756" y="2499677"/>
                <a:ext cx="49718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panose="02040503050406030204" pitchFamily="18" charset="0"/>
                            </a:rPr>
                          </m:ctrlPr>
                        </m:sSubPr>
                        <m:e>
                          <m:r>
                            <m:rPr>
                              <m:sty m:val="p"/>
                            </m:rPr>
                            <a:rPr lang="en-US" altLang="ja-JP" b="0" i="0" smtClean="0">
                              <a:latin typeface="Cambria Math" panose="02040503050406030204" pitchFamily="18" charset="0"/>
                            </a:rPr>
                            <m:t>D</m:t>
                          </m:r>
                        </m:e>
                        <m:sub>
                          <m:r>
                            <a:rPr lang="en-US" altLang="ja-JP" b="0" i="0" smtClean="0">
                              <a:latin typeface="Cambria Math" panose="02040503050406030204" pitchFamily="18" charset="0"/>
                            </a:rPr>
                            <m:t>2</m:t>
                          </m:r>
                        </m:sub>
                      </m:sSub>
                    </m:oMath>
                  </m:oMathPara>
                </a14:m>
                <a:endParaRPr lang="ja-JP" altLang="en-US" dirty="0"/>
              </a:p>
            </p:txBody>
          </p:sp>
        </mc:Choice>
        <mc:Fallback xmlns="">
          <p:sp>
            <p:nvSpPr>
              <p:cNvPr id="36" name="正方形/長方形 35"/>
              <p:cNvSpPr>
                <a:spLocks noRot="1" noChangeAspect="1" noMove="1" noResize="1" noEditPoints="1" noAdjustHandles="1" noChangeArrowheads="1" noChangeShapeType="1" noTextEdit="1"/>
              </p:cNvSpPr>
              <p:nvPr/>
            </p:nvSpPr>
            <p:spPr>
              <a:xfrm>
                <a:off x="2559756" y="2499677"/>
                <a:ext cx="497187" cy="369332"/>
              </a:xfrm>
              <a:prstGeom prst="rect">
                <a:avLst/>
              </a:prstGeom>
              <a:blipFill rotWithShape="0">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正方形/長方形 36"/>
              <p:cNvSpPr/>
              <p:nvPr/>
            </p:nvSpPr>
            <p:spPr>
              <a:xfrm>
                <a:off x="227677" y="1087453"/>
                <a:ext cx="6983387" cy="523220"/>
              </a:xfrm>
              <a:prstGeom prst="rect">
                <a:avLst/>
              </a:prstGeom>
            </p:spPr>
            <p:txBody>
              <a:bodyPr wrap="none">
                <a:spAutoFit/>
              </a:bodyPr>
              <a:lstStyle/>
              <a:p>
                <a:pPr marL="457200" indent="-457200">
                  <a:buFont typeface="Arial" panose="020B0604020202020204" pitchFamily="34" charset="0"/>
                  <a:buChar char="•"/>
                </a:pPr>
                <a:r>
                  <a:rPr lang="en-US" altLang="ja-JP" sz="2800" dirty="0" smtClean="0"/>
                  <a:t>Λ(1405) measurement via in-flight </a:t>
                </a:r>
                <a14:m>
                  <m:oMath xmlns:m="http://schemas.openxmlformats.org/officeDocument/2006/math">
                    <m:r>
                      <m:rPr>
                        <m:sty m:val="p"/>
                      </m:rPr>
                      <a:rPr lang="en-US" altLang="ja-JP" sz="2800" b="0" i="0" smtClean="0">
                        <a:latin typeface="Cambria Math" panose="02040503050406030204" pitchFamily="18" charset="0"/>
                      </a:rPr>
                      <m:t>d</m:t>
                    </m:r>
                    <m:r>
                      <a:rPr lang="en-US" altLang="ja-JP" sz="2800" b="0" i="0" smtClean="0">
                        <a:latin typeface="Cambria Math" panose="02040503050406030204" pitchFamily="18" charset="0"/>
                      </a:rPr>
                      <m:t>(</m:t>
                    </m:r>
                    <m:sSup>
                      <m:sSupPr>
                        <m:ctrlPr>
                          <a:rPr lang="en-US" altLang="ja-JP" sz="2800" i="1">
                            <a:latin typeface="Cambria Math" panose="02040503050406030204" pitchFamily="18" charset="0"/>
                          </a:rPr>
                        </m:ctrlPr>
                      </m:sSupPr>
                      <m:e>
                        <m:r>
                          <m:rPr>
                            <m:sty m:val="p"/>
                          </m:rPr>
                          <a:rPr lang="en-US" altLang="ja-JP" sz="2800" i="0">
                            <a:latin typeface="Cambria Math" panose="02040503050406030204" pitchFamily="18" charset="0"/>
                          </a:rPr>
                          <m:t>K</m:t>
                        </m:r>
                      </m:e>
                      <m:sup>
                        <m:r>
                          <a:rPr lang="en-US" altLang="ja-JP" sz="2800" i="0">
                            <a:latin typeface="Cambria Math" panose="02040503050406030204" pitchFamily="18" charset="0"/>
                          </a:rPr>
                          <m:t>−</m:t>
                        </m:r>
                      </m:sup>
                    </m:sSup>
                    <m:r>
                      <a:rPr lang="en-US" altLang="ja-JP" sz="2800" i="0">
                        <a:latin typeface="Cambria Math" panose="02040503050406030204" pitchFamily="18" charset="0"/>
                      </a:rPr>
                      <m:t>,</m:t>
                    </m:r>
                    <m:r>
                      <m:rPr>
                        <m:sty m:val="p"/>
                      </m:rPr>
                      <a:rPr lang="en-US" altLang="ja-JP" sz="2800" i="0">
                        <a:latin typeface="Cambria Math" panose="02040503050406030204" pitchFamily="18" charset="0"/>
                      </a:rPr>
                      <m:t>n</m:t>
                    </m:r>
                    <m:r>
                      <a:rPr lang="en-US" altLang="ja-JP" sz="2800" b="0" i="0" smtClean="0">
                        <a:latin typeface="Cambria Math" panose="02040503050406030204" pitchFamily="18" charset="0"/>
                      </a:rPr>
                      <m:t>)</m:t>
                    </m:r>
                  </m:oMath>
                </a14:m>
                <a:endParaRPr lang="ja-JP" altLang="en-US" sz="2800" dirty="0"/>
              </a:p>
            </p:txBody>
          </p:sp>
        </mc:Choice>
        <mc:Fallback xmlns="">
          <p:sp>
            <p:nvSpPr>
              <p:cNvPr id="37" name="正方形/長方形 36"/>
              <p:cNvSpPr>
                <a:spLocks noRot="1" noChangeAspect="1" noMove="1" noResize="1" noEditPoints="1" noAdjustHandles="1" noChangeArrowheads="1" noChangeShapeType="1" noTextEdit="1"/>
              </p:cNvSpPr>
              <p:nvPr/>
            </p:nvSpPr>
            <p:spPr>
              <a:xfrm>
                <a:off x="227677" y="1087453"/>
                <a:ext cx="6983387" cy="523220"/>
              </a:xfrm>
              <a:prstGeom prst="rect">
                <a:avLst/>
              </a:prstGeom>
              <a:blipFill rotWithShape="0">
                <a:blip r:embed="rId9"/>
                <a:stretch>
                  <a:fillRect l="-1571" t="-10465" b="-32558"/>
                </a:stretch>
              </a:blipFill>
            </p:spPr>
            <p:txBody>
              <a:bodyPr/>
              <a:lstStyle/>
              <a:p>
                <a:r>
                  <a:rPr lang="ja-JP" altLang="en-US">
                    <a:noFill/>
                  </a:rPr>
                  <a:t> </a:t>
                </a:r>
              </a:p>
            </p:txBody>
          </p:sp>
        </mc:Fallback>
      </mc:AlternateContent>
      <p:sp>
        <p:nvSpPr>
          <p:cNvPr id="38" name="正方形/長方形 37"/>
          <p:cNvSpPr/>
          <p:nvPr/>
        </p:nvSpPr>
        <p:spPr>
          <a:xfrm>
            <a:off x="7246154" y="1758335"/>
            <a:ext cx="1109599" cy="923330"/>
          </a:xfrm>
          <a:prstGeom prst="rect">
            <a:avLst/>
          </a:prstGeom>
        </p:spPr>
        <p:txBody>
          <a:bodyPr wrap="none">
            <a:spAutoFit/>
          </a:bodyPr>
          <a:lstStyle/>
          <a:p>
            <a:r>
              <a:rPr lang="en-US" altLang="ja-JP" dirty="0"/>
              <a:t>forward </a:t>
            </a:r>
            <a:endParaRPr lang="en-US" altLang="ja-JP" dirty="0" smtClean="0"/>
          </a:p>
          <a:p>
            <a:r>
              <a:rPr lang="en-US" altLang="ja-JP" dirty="0" smtClean="0"/>
              <a:t>scattered </a:t>
            </a:r>
          </a:p>
          <a:p>
            <a:r>
              <a:rPr lang="en-US" altLang="ja-JP" dirty="0" smtClean="0"/>
              <a:t>neutron</a:t>
            </a:r>
            <a:endParaRPr lang="ja-JP" altLang="en-US" dirty="0"/>
          </a:p>
        </p:txBody>
      </p:sp>
      <mc:AlternateContent xmlns:mc="http://schemas.openxmlformats.org/markup-compatibility/2006" xmlns:a14="http://schemas.microsoft.com/office/drawing/2010/main">
        <mc:Choice Requires="a14">
          <p:sp>
            <p:nvSpPr>
              <p:cNvPr id="4" name="正方形/長方形 3"/>
              <p:cNvSpPr/>
              <p:nvPr/>
            </p:nvSpPr>
            <p:spPr>
              <a:xfrm>
                <a:off x="227677" y="2907120"/>
                <a:ext cx="5678606" cy="2021707"/>
              </a:xfrm>
              <a:prstGeom prst="rect">
                <a:avLst/>
              </a:prstGeom>
            </p:spPr>
            <p:txBody>
              <a:bodyPr wrap="none">
                <a:spAutoFit/>
              </a:bodyPr>
              <a:lstStyle/>
              <a:p>
                <a:pPr marL="457200" indent="-457200">
                  <a:buFont typeface="Arial" panose="020B0604020202020204" pitchFamily="34" charset="0"/>
                  <a:buChar char="•"/>
                </a:pPr>
                <a:r>
                  <a:rPr lang="en-US" altLang="ja-JP" sz="2800" dirty="0" smtClean="0"/>
                  <a:t>Identification of final isospin state</a:t>
                </a:r>
              </a:p>
              <a:p>
                <a:pPr marL="914400" lvl="1" indent="-457200">
                  <a:buFont typeface="Arial" panose="020B0604020202020204" pitchFamily="34" charset="0"/>
                  <a:buChar char="•"/>
                </a:pPr>
                <a14:m>
                  <m:oMath xmlns:m="http://schemas.openxmlformats.org/officeDocument/2006/math">
                    <m:sSup>
                      <m:sSupPr>
                        <m:ctrlPr>
                          <a:rPr lang="ja-JP" altLang="ja-JP" sz="2400" i="1">
                            <a:latin typeface="Cambria Math" panose="02040503050406030204" pitchFamily="18" charset="0"/>
                          </a:rPr>
                        </m:ctrlPr>
                      </m:sSupPr>
                      <m:e>
                        <m:r>
                          <m:rPr>
                            <m:sty m:val="p"/>
                          </m:rPr>
                          <a:rPr lang="en-US" altLang="ja-JP" sz="2400">
                            <a:latin typeface="Cambria Math"/>
                          </a:rPr>
                          <m:t>π</m:t>
                        </m:r>
                      </m:e>
                      <m:sup>
                        <m:r>
                          <a:rPr lang="en-US" altLang="ja-JP" sz="2400">
                            <a:latin typeface="Cambria Math"/>
                            <a:ea typeface="Cambria Math"/>
                          </a:rPr>
                          <m:t>±</m:t>
                        </m:r>
                      </m:sup>
                    </m:sSup>
                    <m:sSup>
                      <m:sSupPr>
                        <m:ctrlPr>
                          <a:rPr lang="ja-JP" altLang="ja-JP" sz="2400" i="1">
                            <a:latin typeface="Cambria Math" panose="02040503050406030204" pitchFamily="18" charset="0"/>
                          </a:rPr>
                        </m:ctrlPr>
                      </m:sSupPr>
                      <m:e>
                        <m:r>
                          <m:rPr>
                            <m:sty m:val="p"/>
                          </m:rPr>
                          <a:rPr lang="en-US" altLang="ja-JP" sz="2400">
                            <a:latin typeface="Cambria Math"/>
                          </a:rPr>
                          <m:t>Σ</m:t>
                        </m:r>
                      </m:e>
                      <m:sup>
                        <m:r>
                          <a:rPr lang="en-US" altLang="ja-JP" sz="2400" i="1">
                            <a:latin typeface="Cambria Math"/>
                            <a:ea typeface="Cambria Math"/>
                          </a:rPr>
                          <m:t>∓</m:t>
                        </m:r>
                      </m:sup>
                    </m:sSup>
                  </m:oMath>
                </a14:m>
                <a:r>
                  <a:rPr lang="en-US" altLang="ja-JP" sz="2400" i="1" dirty="0">
                    <a:latin typeface="Cambria Math" panose="02040503050406030204" pitchFamily="18" charset="0"/>
                    <a:ea typeface="Cambria Math"/>
                  </a:rPr>
                  <a:t> </a:t>
                </a:r>
                <a:r>
                  <a:rPr lang="en-US" altLang="ja-JP" sz="2400" dirty="0" smtClean="0">
                    <a:ea typeface="Cambria Math"/>
                  </a:rPr>
                  <a:t>have </a:t>
                </a:r>
                <a:r>
                  <a:rPr lang="en-US" altLang="ja-JP" sz="2400" dirty="0">
                    <a:ea typeface="Cambria Math"/>
                  </a:rPr>
                  <a:t>I =0 and I =</a:t>
                </a:r>
                <a:r>
                  <a:rPr lang="en-US" altLang="ja-JP" sz="2400" dirty="0" smtClean="0">
                    <a:ea typeface="Cambria Math"/>
                  </a:rPr>
                  <a:t>1 amplitude</a:t>
                </a:r>
                <a:endParaRPr lang="en-US" altLang="ja-JP" sz="2400" dirty="0">
                  <a:ea typeface="Cambria Math"/>
                </a:endParaRPr>
              </a:p>
              <a:p>
                <a:pPr marL="914400" lvl="1" indent="-457200">
                  <a:buFont typeface="Arial" panose="020B0604020202020204" pitchFamily="34" charset="0"/>
                  <a:buChar char="•"/>
                </a:pPr>
                <a14:m>
                  <m:oMath xmlns:m="http://schemas.openxmlformats.org/officeDocument/2006/math">
                    <m:sSup>
                      <m:sSupPr>
                        <m:ctrlPr>
                          <a:rPr lang="ja-JP" altLang="ja-JP" sz="2400" i="1">
                            <a:latin typeface="Cambria Math" panose="02040503050406030204" pitchFamily="18" charset="0"/>
                          </a:rPr>
                        </m:ctrlPr>
                      </m:sSupPr>
                      <m:e>
                        <m:r>
                          <m:rPr>
                            <m:sty m:val="p"/>
                          </m:rPr>
                          <a:rPr lang="en-US" altLang="ja-JP" sz="2400">
                            <a:latin typeface="Cambria Math"/>
                          </a:rPr>
                          <m:t>π</m:t>
                        </m:r>
                      </m:e>
                      <m:sup>
                        <m:r>
                          <a:rPr lang="en-US" altLang="ja-JP" sz="2400">
                            <a:latin typeface="Cambria Math" panose="02040503050406030204" pitchFamily="18" charset="0"/>
                          </a:rPr>
                          <m:t>0</m:t>
                        </m:r>
                      </m:sup>
                    </m:sSup>
                    <m:sSup>
                      <m:sSupPr>
                        <m:ctrlPr>
                          <a:rPr lang="ja-JP" altLang="ja-JP" sz="2400" i="1">
                            <a:latin typeface="Cambria Math" panose="02040503050406030204" pitchFamily="18" charset="0"/>
                          </a:rPr>
                        </m:ctrlPr>
                      </m:sSupPr>
                      <m:e>
                        <m:r>
                          <m:rPr>
                            <m:sty m:val="p"/>
                          </m:rPr>
                          <a:rPr lang="en-US" altLang="ja-JP" sz="2400">
                            <a:latin typeface="Cambria Math"/>
                          </a:rPr>
                          <m:t>Σ</m:t>
                        </m:r>
                      </m:e>
                      <m:sup>
                        <m:r>
                          <a:rPr lang="en-US" altLang="ja-JP" sz="2400" i="1">
                            <a:latin typeface="Cambria Math" panose="02040503050406030204" pitchFamily="18" charset="0"/>
                          </a:rPr>
                          <m:t>0</m:t>
                        </m:r>
                      </m:sup>
                    </m:sSup>
                  </m:oMath>
                </a14:m>
                <a:r>
                  <a:rPr lang="en-US" altLang="ja-JP" sz="2400" dirty="0"/>
                  <a:t> is I =0 </a:t>
                </a:r>
                <a:r>
                  <a:rPr lang="en-US" altLang="ja-JP" sz="2400" dirty="0" smtClean="0"/>
                  <a:t>purely</a:t>
                </a:r>
              </a:p>
              <a:p>
                <a:pPr marL="914400" lvl="1" indent="-457200">
                  <a:buFont typeface="Arial" panose="020B0604020202020204" pitchFamily="34" charset="0"/>
                  <a:buChar char="•"/>
                </a:pPr>
                <a:r>
                  <a:rPr lang="en-US" altLang="ja-JP" sz="2400" dirty="0" smtClean="0"/>
                  <a:t>We will measure all the decay mode </a:t>
                </a:r>
              </a:p>
              <a:p>
                <a:pPr lvl="1"/>
                <a:r>
                  <a:rPr lang="en-US" altLang="ja-JP" sz="2400" dirty="0"/>
                  <a:t> </a:t>
                </a:r>
                <a:r>
                  <a:rPr lang="en-US" altLang="ja-JP" sz="2400" dirty="0" smtClean="0"/>
                  <a:t>      to decompose isospin amplitude</a:t>
                </a:r>
                <a:endParaRPr lang="en-US" altLang="ja-JP" sz="2400" dirty="0"/>
              </a:p>
            </p:txBody>
          </p:sp>
        </mc:Choice>
        <mc:Fallback xmlns="">
          <p:sp>
            <p:nvSpPr>
              <p:cNvPr id="4" name="正方形/長方形 3"/>
              <p:cNvSpPr>
                <a:spLocks noRot="1" noChangeAspect="1" noMove="1" noResize="1" noEditPoints="1" noAdjustHandles="1" noChangeArrowheads="1" noChangeShapeType="1" noTextEdit="1"/>
              </p:cNvSpPr>
              <p:nvPr/>
            </p:nvSpPr>
            <p:spPr>
              <a:xfrm>
                <a:off x="227677" y="2907120"/>
                <a:ext cx="5678606" cy="2021707"/>
              </a:xfrm>
              <a:prstGeom prst="rect">
                <a:avLst/>
              </a:prstGeom>
              <a:blipFill rotWithShape="0">
                <a:blip r:embed="rId10"/>
                <a:stretch>
                  <a:fillRect l="-1931" t="-3012" r="-751" b="-5723"/>
                </a:stretch>
              </a:blipFill>
            </p:spPr>
            <p:txBody>
              <a:bodyPr/>
              <a:lstStyle/>
              <a:p>
                <a:r>
                  <a:rPr lang="ja-JP" altLang="en-US">
                    <a:noFill/>
                  </a:rPr>
                  <a:t> </a:t>
                </a:r>
              </a:p>
            </p:txBody>
          </p:sp>
        </mc:Fallback>
      </mc:AlternateContent>
      <p:sp>
        <p:nvSpPr>
          <p:cNvPr id="41" name="タイトル 1"/>
          <p:cNvSpPr>
            <a:spLocks noGrp="1"/>
          </p:cNvSpPr>
          <p:nvPr>
            <p:ph type="title"/>
          </p:nvPr>
        </p:nvSpPr>
        <p:spPr>
          <a:xfrm>
            <a:off x="628650" y="4514"/>
            <a:ext cx="7886700" cy="1325563"/>
          </a:xfrm>
        </p:spPr>
        <p:txBody>
          <a:bodyPr/>
          <a:lstStyle/>
          <a:p>
            <a:r>
              <a:rPr lang="en-US" altLang="ja-JP" dirty="0">
                <a:latin typeface="+mn-lt"/>
              </a:rPr>
              <a:t>J-PARC </a:t>
            </a:r>
            <a:r>
              <a:rPr lang="en-US" altLang="ja-JP" dirty="0" smtClean="0">
                <a:latin typeface="+mn-lt"/>
              </a:rPr>
              <a:t>E31</a:t>
            </a:r>
            <a:r>
              <a:rPr lang="ja-JP" altLang="en-US" dirty="0">
                <a:latin typeface="+mn-lt"/>
              </a:rPr>
              <a:t> </a:t>
            </a:r>
            <a:r>
              <a:rPr lang="en-US" altLang="ja-JP" dirty="0" smtClean="0">
                <a:latin typeface="+mn-lt"/>
              </a:rPr>
              <a:t>experiment</a:t>
            </a:r>
            <a:endParaRPr kumimoji="1" lang="ja-JP" altLang="en-US" dirty="0">
              <a:latin typeface="+mn-lt"/>
            </a:endParaRPr>
          </a:p>
        </p:txBody>
      </p:sp>
      <p:sp>
        <p:nvSpPr>
          <p:cNvPr id="42" name="スライド番号プレースホルダー 41"/>
          <p:cNvSpPr>
            <a:spLocks noGrp="1"/>
          </p:cNvSpPr>
          <p:nvPr>
            <p:ph type="sldNum" sz="quarter" idx="12"/>
          </p:nvPr>
        </p:nvSpPr>
        <p:spPr/>
        <p:txBody>
          <a:bodyPr/>
          <a:lstStyle/>
          <a:p>
            <a:fld id="{005A32BD-6642-4D4D-A78D-138FCE3FEFDC}" type="slidenum">
              <a:rPr kumimoji="1" lang="ja-JP" altLang="en-US" smtClean="0"/>
              <a:t>6</a:t>
            </a:fld>
            <a:endParaRPr kumimoji="1" lang="ja-JP" altLang="en-US"/>
          </a:p>
        </p:txBody>
      </p:sp>
      <mc:AlternateContent xmlns:mc="http://schemas.openxmlformats.org/markup-compatibility/2006" xmlns:a14="http://schemas.microsoft.com/office/drawing/2010/main">
        <mc:Choice Requires="a14">
          <p:sp>
            <p:nvSpPr>
              <p:cNvPr id="2" name="テキスト ボックス 1"/>
              <p:cNvSpPr txBox="1"/>
              <p:nvPr/>
            </p:nvSpPr>
            <p:spPr>
              <a:xfrm>
                <a:off x="4929812" y="5997989"/>
                <a:ext cx="3383427" cy="830997"/>
              </a:xfrm>
              <a:prstGeom prst="rect">
                <a:avLst/>
              </a:prstGeom>
              <a:solidFill>
                <a:srgbClr val="FFC000"/>
              </a:solidFill>
            </p:spPr>
            <p:txBody>
              <a:bodyPr wrap="none" rtlCol="0">
                <a:spAutoFit/>
              </a:bodyPr>
              <a:lstStyle/>
              <a:p>
                <a14:m>
                  <m:oMath xmlns:m="http://schemas.openxmlformats.org/officeDocument/2006/math">
                    <m:r>
                      <a:rPr lang="ja-JP" altLang="en-US" sz="2400" b="1" i="1">
                        <a:latin typeface="Cambria Math" panose="02040503050406030204" pitchFamily="18" charset="0"/>
                      </a:rPr>
                      <m:t>＊</m:t>
                    </m:r>
                    <m:r>
                      <a:rPr lang="en-US" altLang="ja-JP" sz="2400" b="1" i="1">
                        <a:latin typeface="Cambria Math"/>
                      </a:rPr>
                      <m:t>𝐈</m:t>
                    </m:r>
                    <m:r>
                      <a:rPr lang="en-US" altLang="ja-JP" sz="2400" b="1">
                        <a:latin typeface="Cambria Math"/>
                      </a:rPr>
                      <m:t>=</m:t>
                    </m:r>
                    <m:r>
                      <a:rPr lang="en-US" altLang="ja-JP" sz="2400" b="1" i="1">
                        <a:latin typeface="Cambria Math"/>
                      </a:rPr>
                      <m:t>𝟏</m:t>
                    </m:r>
                  </m:oMath>
                </a14:m>
                <a:r>
                  <a:rPr kumimoji="1" lang="en-US" altLang="ja-JP" sz="2400" b="1" dirty="0" smtClean="0"/>
                  <a:t> is also measured</a:t>
                </a:r>
              </a:p>
              <a:p>
                <a:r>
                  <a:rPr lang="en-US" altLang="ja-JP" sz="2400" b="1" dirty="0"/>
                  <a:t> </a:t>
                </a:r>
                <a:r>
                  <a:rPr lang="en-US" altLang="ja-JP" sz="2400" b="1" dirty="0" smtClean="0"/>
                  <a:t>   </a:t>
                </a:r>
                <a:r>
                  <a:rPr kumimoji="1" lang="en-US" altLang="ja-JP" sz="2400" b="1" dirty="0" smtClean="0"/>
                  <a:t> by d(K-,p) reaction</a:t>
                </a:r>
                <a:endParaRPr kumimoji="1" lang="ja-JP" altLang="en-US" sz="2400" b="1" dirty="0"/>
              </a:p>
            </p:txBody>
          </p:sp>
        </mc:Choice>
        <mc:Fallback xmlns="">
          <p:sp>
            <p:nvSpPr>
              <p:cNvPr id="2" name="テキスト ボックス 1"/>
              <p:cNvSpPr txBox="1">
                <a:spLocks noRot="1" noChangeAspect="1" noMove="1" noResize="1" noEditPoints="1" noAdjustHandles="1" noChangeArrowheads="1" noChangeShapeType="1" noTextEdit="1"/>
              </p:cNvSpPr>
              <p:nvPr/>
            </p:nvSpPr>
            <p:spPr>
              <a:xfrm>
                <a:off x="4929812" y="5997989"/>
                <a:ext cx="3383427" cy="830997"/>
              </a:xfrm>
              <a:prstGeom prst="rect">
                <a:avLst/>
              </a:prstGeom>
              <a:blipFill rotWithShape="0">
                <a:blip r:embed="rId11"/>
                <a:stretch>
                  <a:fillRect l="-180" t="-5882" r="-1802" b="-1617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0200691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4514"/>
            <a:ext cx="7886700" cy="1325563"/>
          </a:xfrm>
        </p:spPr>
        <p:txBody>
          <a:bodyPr/>
          <a:lstStyle/>
          <a:p>
            <a:r>
              <a:rPr lang="en-US" altLang="ja-JP" dirty="0">
                <a:latin typeface="+mn-lt"/>
              </a:rPr>
              <a:t>J-PARC </a:t>
            </a:r>
            <a:r>
              <a:rPr lang="en-US" altLang="ja-JP" dirty="0" smtClean="0">
                <a:latin typeface="+mn-lt"/>
              </a:rPr>
              <a:t>E31</a:t>
            </a:r>
            <a:r>
              <a:rPr lang="ja-JP" altLang="en-US" dirty="0">
                <a:latin typeface="+mn-lt"/>
              </a:rPr>
              <a:t> </a:t>
            </a:r>
            <a:r>
              <a:rPr lang="en-US" altLang="ja-JP" dirty="0" smtClean="0">
                <a:latin typeface="+mn-lt"/>
              </a:rPr>
              <a:t>experiment set up</a:t>
            </a:r>
            <a:endParaRPr kumimoji="1" lang="ja-JP" altLang="en-US" dirty="0">
              <a:latin typeface="+mn-lt"/>
            </a:endParaRPr>
          </a:p>
        </p:txBody>
      </p:sp>
      <p:pic>
        <p:nvPicPr>
          <p:cNvPr id="17" name="Picture 3" descr="C:\Users\shinngo\Desktop\キャプチャ.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117" y="1079559"/>
            <a:ext cx="7417883" cy="40104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2" name="右矢印 21"/>
          <p:cNvSpPr/>
          <p:nvPr/>
        </p:nvSpPr>
        <p:spPr>
          <a:xfrm rot="15695957">
            <a:off x="2135090" y="2031897"/>
            <a:ext cx="1121758" cy="39217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右矢印 22"/>
          <p:cNvSpPr/>
          <p:nvPr/>
        </p:nvSpPr>
        <p:spPr>
          <a:xfrm rot="5848217">
            <a:off x="2270438" y="3247213"/>
            <a:ext cx="961405" cy="38264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4" name="テキスト ボックス 23"/>
              <p:cNvSpPr txBox="1"/>
              <p:nvPr/>
            </p:nvSpPr>
            <p:spPr>
              <a:xfrm>
                <a:off x="2214439" y="1441060"/>
                <a:ext cx="46519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2400" b="1" i="1" dirty="0" smtClean="0">
                          <a:solidFill>
                            <a:srgbClr val="FF0000"/>
                          </a:solidFill>
                          <a:effectLst>
                            <a:outerShdw blurRad="38100" dist="38100" dir="2700000" algn="tl">
                              <a:srgbClr val="000000">
                                <a:alpha val="43137"/>
                              </a:srgbClr>
                            </a:outerShdw>
                          </a:effectLst>
                          <a:latin typeface="Cambria Math" panose="02040503050406030204" pitchFamily="18" charset="0"/>
                        </a:rPr>
                        <m:t>𝝅</m:t>
                      </m:r>
                    </m:oMath>
                  </m:oMathPara>
                </a14:m>
                <a:endParaRPr kumimoji="1" lang="ja-JP" altLang="en-US" sz="2400" b="1" dirty="0">
                  <a:solidFill>
                    <a:srgbClr val="FF0000"/>
                  </a:solidFill>
                  <a:effectLst>
                    <a:outerShdw blurRad="38100" dist="38100" dir="2700000" algn="tl">
                      <a:srgbClr val="000000">
                        <a:alpha val="43137"/>
                      </a:srgbClr>
                    </a:outerShdw>
                  </a:effectLst>
                </a:endParaRPr>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2214439" y="1441060"/>
                <a:ext cx="465192" cy="461665"/>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p:cNvSpPr txBox="1"/>
              <p:nvPr/>
            </p:nvSpPr>
            <p:spPr>
              <a:xfrm>
                <a:off x="1949958" y="2232881"/>
                <a:ext cx="44435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1" i="1" dirty="0" smtClean="0">
                          <a:solidFill>
                            <a:schemeClr val="accent5"/>
                          </a:solidFill>
                          <a:effectLst>
                            <a:outerShdw blurRad="38100" dist="38100" dir="2700000" algn="tl">
                              <a:srgbClr val="000000">
                                <a:alpha val="43137"/>
                              </a:srgbClr>
                            </a:outerShdw>
                          </a:effectLst>
                          <a:latin typeface="Cambria Math" panose="02040503050406030204" pitchFamily="18" charset="0"/>
                        </a:rPr>
                        <m:t>𝒑</m:t>
                      </m:r>
                    </m:oMath>
                  </m:oMathPara>
                </a14:m>
                <a:endParaRPr kumimoji="1" lang="ja-JP" altLang="en-US" sz="2400" b="1" dirty="0">
                  <a:solidFill>
                    <a:schemeClr val="accent5"/>
                  </a:solidFill>
                  <a:effectLst>
                    <a:outerShdw blurRad="38100" dist="38100" dir="2700000" algn="tl">
                      <a:srgbClr val="000000">
                        <a:alpha val="43137"/>
                      </a:srgbClr>
                    </a:outerShdw>
                  </a:effectLst>
                </a:endParaRPr>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1949958" y="2232881"/>
                <a:ext cx="444352" cy="461665"/>
              </a:xfrm>
              <a:prstGeom prst="rect">
                <a:avLst/>
              </a:prstGeom>
              <a:blipFill rotWithShape="0">
                <a:blip r:embed="rId5"/>
                <a:stretch>
                  <a:fillRect r="-2740" b="-17105"/>
                </a:stretch>
              </a:blipFill>
            </p:spPr>
            <p:txBody>
              <a:bodyPr/>
              <a:lstStyle/>
              <a:p>
                <a:r>
                  <a:rPr lang="ja-JP" altLang="en-US">
                    <a:noFill/>
                  </a:rPr>
                  <a:t> </a:t>
                </a:r>
              </a:p>
            </p:txBody>
          </p:sp>
        </mc:Fallback>
      </mc:AlternateContent>
      <p:sp>
        <p:nvSpPr>
          <p:cNvPr id="28" name="右矢印 27"/>
          <p:cNvSpPr/>
          <p:nvPr/>
        </p:nvSpPr>
        <p:spPr>
          <a:xfrm>
            <a:off x="1171000" y="2740398"/>
            <a:ext cx="1675286" cy="219222"/>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9" name="テキスト ボックス 28"/>
              <p:cNvSpPr txBox="1"/>
              <p:nvPr/>
            </p:nvSpPr>
            <p:spPr>
              <a:xfrm>
                <a:off x="2416487" y="3756846"/>
                <a:ext cx="46519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2400" b="1" i="1" dirty="0" smtClean="0">
                          <a:solidFill>
                            <a:srgbClr val="FF0000"/>
                          </a:solidFill>
                          <a:effectLst>
                            <a:outerShdw blurRad="38100" dist="38100" dir="2700000" algn="tl">
                              <a:srgbClr val="000000">
                                <a:alpha val="43137"/>
                              </a:srgbClr>
                            </a:outerShdw>
                          </a:effectLst>
                          <a:latin typeface="Cambria Math" panose="02040503050406030204" pitchFamily="18" charset="0"/>
                        </a:rPr>
                        <m:t>𝝅</m:t>
                      </m:r>
                    </m:oMath>
                  </m:oMathPara>
                </a14:m>
                <a:endParaRPr kumimoji="1" lang="ja-JP" altLang="en-US" sz="2400" b="1" dirty="0">
                  <a:solidFill>
                    <a:srgbClr val="FF0000"/>
                  </a:solidFill>
                  <a:effectLst>
                    <a:outerShdw blurRad="38100" dist="38100" dir="2700000" algn="tl">
                      <a:srgbClr val="000000">
                        <a:alpha val="43137"/>
                      </a:srgbClr>
                    </a:outerShdw>
                  </a:effectLst>
                </a:endParaRPr>
              </a:p>
            </p:txBody>
          </p:sp>
        </mc:Choice>
        <mc:Fallback xmlns="">
          <p:sp>
            <p:nvSpPr>
              <p:cNvPr id="29" name="テキスト ボックス 28"/>
              <p:cNvSpPr txBox="1">
                <a:spLocks noRot="1" noChangeAspect="1" noMove="1" noResize="1" noEditPoints="1" noAdjustHandles="1" noChangeArrowheads="1" noChangeShapeType="1" noTextEdit="1"/>
              </p:cNvSpPr>
              <p:nvPr/>
            </p:nvSpPr>
            <p:spPr>
              <a:xfrm>
                <a:off x="2416487" y="3756846"/>
                <a:ext cx="465192" cy="461665"/>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2" name="テキスト ボックス 31"/>
              <p:cNvSpPr txBox="1"/>
              <p:nvPr/>
            </p:nvSpPr>
            <p:spPr>
              <a:xfrm>
                <a:off x="546762" y="2398406"/>
                <a:ext cx="665503" cy="461665"/>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ja-JP" sz="2400" b="1" i="1" dirty="0" smtClean="0">
                              <a:solidFill>
                                <a:srgbClr val="00B050"/>
                              </a:solidFill>
                              <a:effectLst>
                                <a:outerShdw blurRad="38100" dist="38100" dir="2700000" algn="tl">
                                  <a:srgbClr val="000000">
                                    <a:alpha val="43137"/>
                                  </a:srgbClr>
                                </a:outerShdw>
                              </a:effectLst>
                              <a:latin typeface="Cambria Math" panose="02040503050406030204" pitchFamily="18" charset="0"/>
                            </a:rPr>
                          </m:ctrlPr>
                        </m:sSupPr>
                        <m:e>
                          <m:r>
                            <a:rPr lang="en-US" altLang="ja-JP" sz="2400" b="1" i="1" dirty="0" smtClean="0">
                              <a:solidFill>
                                <a:srgbClr val="00B050"/>
                              </a:solidFill>
                              <a:effectLst>
                                <a:outerShdw blurRad="38100" dist="38100" dir="2700000" algn="tl">
                                  <a:srgbClr val="000000">
                                    <a:alpha val="43137"/>
                                  </a:srgbClr>
                                </a:outerShdw>
                              </a:effectLst>
                              <a:latin typeface="Cambria Math" panose="02040503050406030204" pitchFamily="18" charset="0"/>
                            </a:rPr>
                            <m:t>𝑲</m:t>
                          </m:r>
                        </m:e>
                        <m:sup>
                          <m:r>
                            <a:rPr lang="en-US" altLang="ja-JP" sz="2400" b="1" i="1" dirty="0" smtClean="0">
                              <a:solidFill>
                                <a:srgbClr val="00B050"/>
                              </a:solidFill>
                              <a:effectLst>
                                <a:outerShdw blurRad="38100" dist="38100" dir="2700000" algn="tl">
                                  <a:srgbClr val="000000">
                                    <a:alpha val="43137"/>
                                  </a:srgbClr>
                                </a:outerShdw>
                              </a:effectLst>
                              <a:latin typeface="Cambria Math" panose="02040503050406030204" pitchFamily="18" charset="0"/>
                            </a:rPr>
                            <m:t>−</m:t>
                          </m:r>
                        </m:sup>
                      </m:sSup>
                    </m:oMath>
                  </m:oMathPara>
                </a14:m>
                <a:endParaRPr kumimoji="1" lang="ja-JP" altLang="en-US" sz="2400" b="1" dirty="0">
                  <a:solidFill>
                    <a:srgbClr val="00B050"/>
                  </a:solidFill>
                  <a:effectLst>
                    <a:outerShdw blurRad="38100" dist="38100" dir="2700000" algn="tl">
                      <a:srgbClr val="000000">
                        <a:alpha val="43137"/>
                      </a:srgbClr>
                    </a:outerShdw>
                  </a:effectLst>
                </a:endParaRPr>
              </a:p>
            </p:txBody>
          </p:sp>
        </mc:Choice>
        <mc:Fallback xmlns="">
          <p:sp>
            <p:nvSpPr>
              <p:cNvPr id="32" name="テキスト ボックス 31"/>
              <p:cNvSpPr txBox="1">
                <a:spLocks noRot="1" noChangeAspect="1" noMove="1" noResize="1" noEditPoints="1" noAdjustHandles="1" noChangeArrowheads="1" noChangeShapeType="1" noTextEdit="1"/>
              </p:cNvSpPr>
              <p:nvPr/>
            </p:nvSpPr>
            <p:spPr>
              <a:xfrm>
                <a:off x="546762" y="2398406"/>
                <a:ext cx="665503" cy="461665"/>
              </a:xfrm>
              <a:prstGeom prst="rect">
                <a:avLst/>
              </a:prstGeom>
              <a:blipFill rotWithShape="0">
                <a:blip r:embed="rId7"/>
                <a:stretch>
                  <a:fillRect b="-2632"/>
                </a:stretch>
              </a:blipFill>
            </p:spPr>
            <p:txBody>
              <a:bodyPr/>
              <a:lstStyle/>
              <a:p>
                <a:r>
                  <a:rPr lang="ja-JP" altLang="en-US">
                    <a:noFill/>
                  </a:rPr>
                  <a:t> </a:t>
                </a:r>
              </a:p>
            </p:txBody>
          </p:sp>
        </mc:Fallback>
      </mc:AlternateContent>
      <p:sp>
        <p:nvSpPr>
          <p:cNvPr id="31" name="テキスト ボックス 30"/>
          <p:cNvSpPr txBox="1"/>
          <p:nvPr/>
        </p:nvSpPr>
        <p:spPr>
          <a:xfrm>
            <a:off x="315262" y="2778456"/>
            <a:ext cx="902298" cy="369332"/>
          </a:xfrm>
          <a:prstGeom prst="rect">
            <a:avLst/>
          </a:prstGeom>
          <a:solidFill>
            <a:schemeClr val="bg1"/>
          </a:solidFill>
        </p:spPr>
        <p:txBody>
          <a:bodyPr wrap="none" rtlCol="0">
            <a:spAutoFit/>
          </a:bodyPr>
          <a:lstStyle/>
          <a:p>
            <a:r>
              <a:rPr kumimoji="1" lang="en-US" altLang="ja-JP" dirty="0" smtClean="0"/>
              <a:t>1 </a:t>
            </a:r>
            <a:r>
              <a:rPr kumimoji="1" lang="en-US" altLang="ja-JP" dirty="0" err="1" smtClean="0"/>
              <a:t>Gev</a:t>
            </a:r>
            <a:r>
              <a:rPr lang="en-US" altLang="ja-JP" dirty="0" smtClean="0"/>
              <a:t>/c</a:t>
            </a:r>
            <a:endParaRPr kumimoji="1" lang="ja-JP" altLang="en-US" dirty="0"/>
          </a:p>
        </p:txBody>
      </p:sp>
      <mc:AlternateContent xmlns:mc="http://schemas.openxmlformats.org/markup-compatibility/2006" xmlns:a14="http://schemas.microsoft.com/office/drawing/2010/main">
        <mc:Choice Requires="a14">
          <p:sp>
            <p:nvSpPr>
              <p:cNvPr id="11" name="テキスト ボックス 10"/>
              <p:cNvSpPr txBox="1"/>
              <p:nvPr/>
            </p:nvSpPr>
            <p:spPr>
              <a:xfrm>
                <a:off x="127948" y="5558875"/>
                <a:ext cx="3748462" cy="1208664"/>
              </a:xfrm>
              <a:prstGeom prst="rect">
                <a:avLst/>
              </a:prstGeom>
              <a:solidFill>
                <a:schemeClr val="bg1"/>
              </a:solid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2400" b="1" i="0" smtClean="0">
                          <a:latin typeface="Cambria Math" panose="02040503050406030204" pitchFamily="18" charset="0"/>
                        </a:rPr>
                        <m:t>𝐗</m:t>
                      </m:r>
                      <m:r>
                        <a:rPr lang="en-US" altLang="ja-JP" sz="2400" b="1" i="0" smtClean="0">
                          <a:latin typeface="Cambria Math"/>
                        </a:rPr>
                        <m:t>     →  </m:t>
                      </m:r>
                      <m:sSup>
                        <m:sSupPr>
                          <m:ctrlPr>
                            <a:rPr lang="ja-JP" altLang="ja-JP" sz="2400" b="1" i="1">
                              <a:latin typeface="Cambria Math" panose="02040503050406030204" pitchFamily="18" charset="0"/>
                            </a:rPr>
                          </m:ctrlPr>
                        </m:sSupPr>
                        <m:e>
                          <m:r>
                            <a:rPr lang="en-US" altLang="ja-JP" sz="2400" b="1" i="0">
                              <a:latin typeface="Cambria Math"/>
                            </a:rPr>
                            <m:t>𝛑</m:t>
                          </m:r>
                        </m:e>
                        <m:sup>
                          <m:r>
                            <a:rPr lang="en-US" altLang="ja-JP" sz="2400" b="1" i="0">
                              <a:latin typeface="Cambria Math"/>
                            </a:rPr>
                            <m:t>𝟎</m:t>
                          </m:r>
                        </m:sup>
                      </m:sSup>
                      <m:sSup>
                        <m:sSupPr>
                          <m:ctrlPr>
                            <a:rPr lang="ja-JP" altLang="ja-JP" sz="2400" b="1" i="1">
                              <a:latin typeface="Cambria Math" panose="02040503050406030204" pitchFamily="18" charset="0"/>
                            </a:rPr>
                          </m:ctrlPr>
                        </m:sSupPr>
                        <m:e>
                          <m:r>
                            <a:rPr lang="en-US" altLang="ja-JP" sz="2400" b="1" i="0">
                              <a:latin typeface="Cambria Math"/>
                            </a:rPr>
                            <m:t>𝚺</m:t>
                          </m:r>
                        </m:e>
                        <m:sup>
                          <m:r>
                            <a:rPr lang="en-US" altLang="ja-JP" sz="2400" b="1" i="0">
                              <a:latin typeface="Cambria Math"/>
                            </a:rPr>
                            <m:t>𝟎</m:t>
                          </m:r>
                        </m:sup>
                      </m:sSup>
                      <m:r>
                        <a:rPr lang="en-US" altLang="ja-JP" sz="2400" b="1" i="0">
                          <a:latin typeface="Cambria Math"/>
                        </a:rPr>
                        <m:t> </m:t>
                      </m:r>
                      <m:r>
                        <a:rPr lang="en-US" altLang="ja-JP" sz="2400" b="1" i="0" smtClean="0">
                          <a:latin typeface="Cambria Math" panose="02040503050406030204" pitchFamily="18" charset="0"/>
                        </a:rPr>
                        <m:t> </m:t>
                      </m:r>
                      <m:r>
                        <a:rPr lang="en-US" altLang="ja-JP" sz="2400" b="1" i="0" smtClean="0">
                          <a:latin typeface="Cambria Math" panose="02040503050406030204" pitchFamily="18" charset="0"/>
                          <a:ea typeface="Cambria Math" panose="02040503050406030204" pitchFamily="18" charset="0"/>
                        </a:rPr>
                        <m:t>→</m:t>
                      </m:r>
                      <m:sSup>
                        <m:sSupPr>
                          <m:ctrlPr>
                            <a:rPr lang="ja-JP" altLang="ja-JP" sz="2400" b="1" i="1">
                              <a:latin typeface="Cambria Math" panose="02040503050406030204" pitchFamily="18" charset="0"/>
                            </a:rPr>
                          </m:ctrlPr>
                        </m:sSupPr>
                        <m:e>
                          <m:r>
                            <a:rPr lang="en-US" altLang="ja-JP" sz="2400" b="1" i="0">
                              <a:latin typeface="Cambria Math"/>
                            </a:rPr>
                            <m:t>𝛑</m:t>
                          </m:r>
                        </m:e>
                        <m:sup>
                          <m:r>
                            <a:rPr lang="en-US" altLang="ja-JP" sz="2400" b="1" i="0">
                              <a:latin typeface="Cambria Math"/>
                            </a:rPr>
                            <m:t>𝟎</m:t>
                          </m:r>
                        </m:sup>
                      </m:sSup>
                      <m:r>
                        <a:rPr lang="en-US" altLang="ja-JP" sz="2400" b="1" i="0" smtClean="0">
                          <a:latin typeface="Cambria Math" panose="02040503050406030204" pitchFamily="18" charset="0"/>
                        </a:rPr>
                        <m:t> </m:t>
                      </m:r>
                      <m:r>
                        <a:rPr lang="en-US" altLang="ja-JP" sz="2400" b="1" i="0" smtClean="0">
                          <a:solidFill>
                            <a:srgbClr val="0070C0"/>
                          </a:solidFill>
                          <a:latin typeface="Cambria Math" panose="02040503050406030204" pitchFamily="18" charset="0"/>
                        </a:rPr>
                        <m:t>𝐩</m:t>
                      </m:r>
                      <m:sSup>
                        <m:sSupPr>
                          <m:ctrlPr>
                            <a:rPr lang="ja-JP" altLang="ja-JP" sz="2400" b="1" i="1" smtClean="0">
                              <a:solidFill>
                                <a:srgbClr val="FF0000"/>
                              </a:solidFill>
                              <a:latin typeface="Cambria Math" panose="02040503050406030204" pitchFamily="18" charset="0"/>
                            </a:rPr>
                          </m:ctrlPr>
                        </m:sSupPr>
                        <m:e>
                          <m:r>
                            <a:rPr lang="en-US" altLang="ja-JP" sz="2400" b="1" i="0">
                              <a:solidFill>
                                <a:srgbClr val="FF0000"/>
                              </a:solidFill>
                              <a:latin typeface="Cambria Math"/>
                            </a:rPr>
                            <m:t>𝛑</m:t>
                          </m:r>
                        </m:e>
                        <m:sup>
                          <m:r>
                            <a:rPr lang="en-US" altLang="ja-JP" sz="2400" b="1" i="0">
                              <a:solidFill>
                                <a:srgbClr val="FF0000"/>
                              </a:solidFill>
                              <a:latin typeface="Cambria Math"/>
                            </a:rPr>
                            <m:t>−</m:t>
                          </m:r>
                        </m:sup>
                      </m:sSup>
                      <m:r>
                        <a:rPr lang="ja-JP" altLang="en-US" sz="2400" b="1" i="0" smtClean="0">
                          <a:latin typeface="Cambria Math" panose="02040503050406030204" pitchFamily="18" charset="0"/>
                        </a:rPr>
                        <m:t>𝛄</m:t>
                      </m:r>
                    </m:oMath>
                  </m:oMathPara>
                </a14:m>
                <a:endParaRPr lang="en-US" altLang="ja-JP" sz="2400" b="1" dirty="0" smtClean="0"/>
              </a:p>
              <a:p>
                <a:r>
                  <a:rPr lang="en-US" altLang="ja-JP" sz="2400" b="1" dirty="0" smtClean="0"/>
                  <a:t>          </a:t>
                </a:r>
                <a14:m>
                  <m:oMath xmlns:m="http://schemas.openxmlformats.org/officeDocument/2006/math">
                    <m:r>
                      <a:rPr lang="en-US" altLang="ja-JP" sz="2400" b="1" i="0">
                        <a:latin typeface="Cambria Math"/>
                      </a:rPr>
                      <m:t>→  </m:t>
                    </m:r>
                    <m:sSup>
                      <m:sSupPr>
                        <m:ctrlPr>
                          <a:rPr lang="ja-JP" altLang="ja-JP" sz="2400" b="1" i="1">
                            <a:latin typeface="Cambria Math" panose="02040503050406030204" pitchFamily="18" charset="0"/>
                          </a:rPr>
                        </m:ctrlPr>
                      </m:sSupPr>
                      <m:e>
                        <m:r>
                          <a:rPr lang="en-US" altLang="ja-JP" sz="2400" b="1" i="0">
                            <a:latin typeface="Cambria Math"/>
                          </a:rPr>
                          <m:t>𝛑</m:t>
                        </m:r>
                      </m:e>
                      <m:sup>
                        <m:r>
                          <a:rPr lang="en-US" altLang="ja-JP" sz="2400" b="1" i="0">
                            <a:latin typeface="Cambria Math"/>
                          </a:rPr>
                          <m:t>+</m:t>
                        </m:r>
                      </m:sup>
                    </m:sSup>
                    <m:sSup>
                      <m:sSupPr>
                        <m:ctrlPr>
                          <a:rPr lang="ja-JP" altLang="ja-JP" sz="2400" b="1" i="1">
                            <a:latin typeface="Cambria Math" panose="02040503050406030204" pitchFamily="18" charset="0"/>
                          </a:rPr>
                        </m:ctrlPr>
                      </m:sSupPr>
                      <m:e>
                        <m:r>
                          <a:rPr lang="en-US" altLang="ja-JP" sz="2400" b="1" i="0">
                            <a:latin typeface="Cambria Math"/>
                          </a:rPr>
                          <m:t>𝚺</m:t>
                        </m:r>
                      </m:e>
                      <m:sup>
                        <m:r>
                          <a:rPr lang="en-US" altLang="ja-JP" sz="2400" b="1" i="0">
                            <a:latin typeface="Cambria Math"/>
                          </a:rPr>
                          <m:t>−</m:t>
                        </m:r>
                      </m:sup>
                    </m:sSup>
                    <m:r>
                      <a:rPr lang="en-US" altLang="ja-JP" sz="2400" b="1" i="0" smtClean="0">
                        <a:latin typeface="Cambria Math" panose="02040503050406030204" pitchFamily="18" charset="0"/>
                      </a:rPr>
                      <m:t> </m:t>
                    </m:r>
                    <m:r>
                      <a:rPr lang="en-US" altLang="ja-JP" sz="2400" b="1" i="0">
                        <a:latin typeface="Cambria Math" panose="02040503050406030204" pitchFamily="18" charset="0"/>
                        <a:ea typeface="Cambria Math" panose="02040503050406030204" pitchFamily="18" charset="0"/>
                      </a:rPr>
                      <m:t>→</m:t>
                    </m:r>
                    <m:sSup>
                      <m:sSupPr>
                        <m:ctrlPr>
                          <a:rPr lang="ja-JP" altLang="ja-JP" sz="2400" b="1" i="1" smtClean="0">
                            <a:solidFill>
                              <a:srgbClr val="FF0000"/>
                            </a:solidFill>
                            <a:latin typeface="Cambria Math" panose="02040503050406030204" pitchFamily="18" charset="0"/>
                          </a:rPr>
                        </m:ctrlPr>
                      </m:sSupPr>
                      <m:e>
                        <m:r>
                          <a:rPr lang="en-US" altLang="ja-JP" sz="2400" b="1" i="0" smtClean="0">
                            <a:solidFill>
                              <a:srgbClr val="FF0000"/>
                            </a:solidFill>
                            <a:latin typeface="Cambria Math"/>
                          </a:rPr>
                          <m:t>𝛑</m:t>
                        </m:r>
                      </m:e>
                      <m:sup>
                        <m:r>
                          <a:rPr lang="en-US" altLang="ja-JP" sz="2400" b="1" i="0" smtClean="0">
                            <a:solidFill>
                              <a:srgbClr val="FF0000"/>
                            </a:solidFill>
                            <a:latin typeface="Cambria Math" panose="02040503050406030204" pitchFamily="18" charset="0"/>
                          </a:rPr>
                          <m:t>+</m:t>
                        </m:r>
                      </m:sup>
                    </m:sSup>
                    <m:r>
                      <a:rPr lang="en-US" altLang="ja-JP" sz="2400" b="1" i="0">
                        <a:latin typeface="Cambria Math" panose="02040503050406030204" pitchFamily="18" charset="0"/>
                      </a:rPr>
                      <m:t>𝐧</m:t>
                    </m:r>
                    <m:sSup>
                      <m:sSupPr>
                        <m:ctrlPr>
                          <a:rPr lang="ja-JP" altLang="ja-JP" sz="2400" b="1" i="1" smtClean="0">
                            <a:solidFill>
                              <a:srgbClr val="FF0000"/>
                            </a:solidFill>
                            <a:latin typeface="Cambria Math" panose="02040503050406030204" pitchFamily="18" charset="0"/>
                          </a:rPr>
                        </m:ctrlPr>
                      </m:sSupPr>
                      <m:e>
                        <m:r>
                          <a:rPr lang="en-US" altLang="ja-JP" sz="2400" b="1" i="0">
                            <a:solidFill>
                              <a:srgbClr val="FF0000"/>
                            </a:solidFill>
                            <a:latin typeface="Cambria Math"/>
                          </a:rPr>
                          <m:t>𝛑</m:t>
                        </m:r>
                      </m:e>
                      <m:sup>
                        <m:r>
                          <a:rPr lang="en-US" altLang="ja-JP" sz="2400" b="1" i="0" smtClean="0">
                            <a:solidFill>
                              <a:srgbClr val="FF0000"/>
                            </a:solidFill>
                            <a:latin typeface="Cambria Math" panose="02040503050406030204" pitchFamily="18" charset="0"/>
                          </a:rPr>
                          <m:t>−</m:t>
                        </m:r>
                      </m:sup>
                    </m:sSup>
                  </m:oMath>
                </a14:m>
                <a:endParaRPr lang="ja-JP" altLang="ja-JP" sz="2400" b="1" dirty="0"/>
              </a:p>
              <a:p>
                <a:r>
                  <a:rPr lang="en-US" altLang="ja-JP" sz="2400" b="1" dirty="0"/>
                  <a:t>         </a:t>
                </a:r>
                <a:r>
                  <a:rPr lang="en-US" altLang="ja-JP" sz="2400" b="1" dirty="0" smtClean="0"/>
                  <a:t> </a:t>
                </a:r>
                <a14:m>
                  <m:oMath xmlns:m="http://schemas.openxmlformats.org/officeDocument/2006/math">
                    <m:r>
                      <a:rPr lang="en-US" altLang="ja-JP" sz="2400" b="1" i="0">
                        <a:latin typeface="Cambria Math"/>
                      </a:rPr>
                      <m:t>→  </m:t>
                    </m:r>
                    <m:sSup>
                      <m:sSupPr>
                        <m:ctrlPr>
                          <a:rPr lang="ja-JP" altLang="ja-JP" sz="2400" b="1" i="1">
                            <a:latin typeface="Cambria Math" panose="02040503050406030204" pitchFamily="18" charset="0"/>
                          </a:rPr>
                        </m:ctrlPr>
                      </m:sSupPr>
                      <m:e>
                        <m:r>
                          <a:rPr lang="en-US" altLang="ja-JP" sz="2400" b="1" i="0">
                            <a:latin typeface="Cambria Math"/>
                          </a:rPr>
                          <m:t>𝛑</m:t>
                        </m:r>
                      </m:e>
                      <m:sup>
                        <m:r>
                          <a:rPr lang="en-US" altLang="ja-JP" sz="2400" b="1" i="0">
                            <a:latin typeface="Cambria Math"/>
                          </a:rPr>
                          <m:t>−</m:t>
                        </m:r>
                      </m:sup>
                    </m:sSup>
                    <m:sSup>
                      <m:sSupPr>
                        <m:ctrlPr>
                          <a:rPr lang="ja-JP" altLang="ja-JP" sz="2400" b="1" i="1">
                            <a:latin typeface="Cambria Math" panose="02040503050406030204" pitchFamily="18" charset="0"/>
                          </a:rPr>
                        </m:ctrlPr>
                      </m:sSupPr>
                      <m:e>
                        <m:r>
                          <a:rPr lang="en-US" altLang="ja-JP" sz="2400" b="1" i="0">
                            <a:latin typeface="Cambria Math"/>
                          </a:rPr>
                          <m:t>𝚺</m:t>
                        </m:r>
                      </m:e>
                      <m:sup>
                        <m:r>
                          <a:rPr lang="en-US" altLang="ja-JP" sz="2400" b="1" i="0">
                            <a:latin typeface="Cambria Math"/>
                          </a:rPr>
                          <m:t>+</m:t>
                        </m:r>
                      </m:sup>
                    </m:sSup>
                    <m:r>
                      <a:rPr lang="en-US" altLang="ja-JP" sz="2400" b="1" i="0" smtClean="0">
                        <a:latin typeface="Cambria Math" panose="02040503050406030204" pitchFamily="18" charset="0"/>
                      </a:rPr>
                      <m:t> </m:t>
                    </m:r>
                    <m:r>
                      <a:rPr lang="en-US" altLang="ja-JP" sz="2400" b="1" i="0">
                        <a:latin typeface="Cambria Math" panose="02040503050406030204" pitchFamily="18" charset="0"/>
                        <a:ea typeface="Cambria Math" panose="02040503050406030204" pitchFamily="18" charset="0"/>
                      </a:rPr>
                      <m:t>→</m:t>
                    </m:r>
                    <m:sSup>
                      <m:sSupPr>
                        <m:ctrlPr>
                          <a:rPr lang="ja-JP" altLang="ja-JP" sz="2400" b="1" i="1" smtClean="0">
                            <a:solidFill>
                              <a:srgbClr val="FF0000"/>
                            </a:solidFill>
                            <a:latin typeface="Cambria Math" panose="02040503050406030204" pitchFamily="18" charset="0"/>
                          </a:rPr>
                        </m:ctrlPr>
                      </m:sSupPr>
                      <m:e>
                        <m:r>
                          <a:rPr lang="en-US" altLang="ja-JP" sz="2400" b="1" i="0">
                            <a:solidFill>
                              <a:srgbClr val="FF0000"/>
                            </a:solidFill>
                            <a:latin typeface="Cambria Math"/>
                          </a:rPr>
                          <m:t>𝛑</m:t>
                        </m:r>
                      </m:e>
                      <m:sup>
                        <m:r>
                          <a:rPr lang="en-US" altLang="ja-JP" sz="2400" b="1" i="0">
                            <a:solidFill>
                              <a:srgbClr val="FF0000"/>
                            </a:solidFill>
                            <a:latin typeface="Cambria Math"/>
                          </a:rPr>
                          <m:t>−</m:t>
                        </m:r>
                      </m:sup>
                    </m:sSup>
                    <m:r>
                      <a:rPr lang="en-US" altLang="ja-JP" sz="2400" b="1" i="0" smtClean="0">
                        <a:latin typeface="Cambria Math" panose="02040503050406030204" pitchFamily="18" charset="0"/>
                      </a:rPr>
                      <m:t>𝐧</m:t>
                    </m:r>
                    <m:sSup>
                      <m:sSupPr>
                        <m:ctrlPr>
                          <a:rPr lang="ja-JP" altLang="ja-JP" sz="2400" b="1" i="1" smtClean="0">
                            <a:solidFill>
                              <a:srgbClr val="FF00FF"/>
                            </a:solidFill>
                            <a:latin typeface="Cambria Math" panose="02040503050406030204" pitchFamily="18" charset="0"/>
                          </a:rPr>
                        </m:ctrlPr>
                      </m:sSupPr>
                      <m:e>
                        <m:r>
                          <a:rPr lang="en-US" altLang="ja-JP" sz="2400" b="1" i="0" smtClean="0">
                            <a:solidFill>
                              <a:srgbClr val="FF0000"/>
                            </a:solidFill>
                            <a:latin typeface="Cambria Math"/>
                          </a:rPr>
                          <m:t>𝛑</m:t>
                        </m:r>
                      </m:e>
                      <m:sup>
                        <m:r>
                          <a:rPr lang="en-US" altLang="ja-JP" sz="2400" b="1" i="0" smtClean="0">
                            <a:solidFill>
                              <a:srgbClr val="FF0000"/>
                            </a:solidFill>
                            <a:latin typeface="Cambria Math"/>
                          </a:rPr>
                          <m:t>+</m:t>
                        </m:r>
                      </m:sup>
                    </m:sSup>
                  </m:oMath>
                </a14:m>
                <a:endParaRPr lang="en-US" altLang="ja-JP" sz="2400" b="1" dirty="0"/>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127948" y="5558875"/>
                <a:ext cx="3748462" cy="1208664"/>
              </a:xfrm>
              <a:prstGeom prst="rect">
                <a:avLst/>
              </a:prstGeom>
              <a:blipFill rotWithShape="0">
                <a:blip r:embed="rId8"/>
                <a:stretch>
                  <a:fillRect/>
                </a:stretch>
              </a:blipFill>
              <a:ln>
                <a:solidFill>
                  <a:schemeClr val="tx1"/>
                </a:solidFill>
              </a:ln>
            </p:spPr>
            <p:txBody>
              <a:bodyPr/>
              <a:lstStyle/>
              <a:p>
                <a:r>
                  <a:rPr lang="ja-JP" altLang="en-US">
                    <a:noFill/>
                  </a:rPr>
                  <a:t> </a:t>
                </a:r>
              </a:p>
            </p:txBody>
          </p:sp>
        </mc:Fallback>
      </mc:AlternateContent>
      <p:sp>
        <p:nvSpPr>
          <p:cNvPr id="9" name="スライド番号プレースホルダー 8"/>
          <p:cNvSpPr>
            <a:spLocks noGrp="1"/>
          </p:cNvSpPr>
          <p:nvPr>
            <p:ph type="sldNum" sz="quarter" idx="12"/>
          </p:nvPr>
        </p:nvSpPr>
        <p:spPr/>
        <p:txBody>
          <a:bodyPr/>
          <a:lstStyle/>
          <a:p>
            <a:fld id="{005A32BD-6642-4D4D-A78D-138FCE3FEFDC}" type="slidenum">
              <a:rPr kumimoji="1" lang="ja-JP" altLang="en-US" smtClean="0"/>
              <a:t>7</a:t>
            </a:fld>
            <a:endParaRPr kumimoji="1" lang="ja-JP" altLang="en-US"/>
          </a:p>
        </p:txBody>
      </p:sp>
      <mc:AlternateContent xmlns:mc="http://schemas.openxmlformats.org/markup-compatibility/2006" xmlns:a14="http://schemas.microsoft.com/office/drawing/2010/main">
        <mc:Choice Requires="a14">
          <p:sp>
            <p:nvSpPr>
              <p:cNvPr id="27" name="テキスト ボックス 26"/>
              <p:cNvSpPr txBox="1"/>
              <p:nvPr/>
            </p:nvSpPr>
            <p:spPr>
              <a:xfrm>
                <a:off x="4262063" y="6294055"/>
                <a:ext cx="3949927" cy="470000"/>
              </a:xfrm>
              <a:prstGeom prst="rect">
                <a:avLst/>
              </a:prstGeom>
              <a:solidFill>
                <a:schemeClr val="bg1"/>
              </a:solid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2400" b="1" i="0" smtClean="0">
                          <a:latin typeface="Cambria Math" panose="02040503050406030204" pitchFamily="18" charset="0"/>
                        </a:rPr>
                        <m:t>𝐗</m:t>
                      </m:r>
                      <m:r>
                        <a:rPr lang="en-US" altLang="ja-JP" sz="2400" b="1" i="0" baseline="30000" smtClean="0">
                          <a:latin typeface="Cambria Math" panose="02040503050406030204" pitchFamily="18" charset="0"/>
                        </a:rPr>
                        <m:t>−</m:t>
                      </m:r>
                      <m:r>
                        <a:rPr lang="en-US" altLang="ja-JP" sz="2400" b="1" i="0" smtClean="0">
                          <a:latin typeface="Cambria Math"/>
                        </a:rPr>
                        <m:t>     →  </m:t>
                      </m:r>
                      <m:sSup>
                        <m:sSupPr>
                          <m:ctrlPr>
                            <a:rPr lang="ja-JP" altLang="ja-JP" sz="2400" b="1" i="1">
                              <a:latin typeface="Cambria Math" panose="02040503050406030204" pitchFamily="18" charset="0"/>
                            </a:rPr>
                          </m:ctrlPr>
                        </m:sSupPr>
                        <m:e>
                          <m:r>
                            <a:rPr lang="en-US" altLang="ja-JP" sz="2400" b="1" i="0">
                              <a:latin typeface="Cambria Math"/>
                            </a:rPr>
                            <m:t>𝛑</m:t>
                          </m:r>
                        </m:e>
                        <m:sup>
                          <m:r>
                            <a:rPr lang="en-US" altLang="ja-JP" sz="2400" b="1" i="1" smtClean="0">
                              <a:latin typeface="Cambria Math" panose="02040503050406030204" pitchFamily="18" charset="0"/>
                            </a:rPr>
                            <m:t>−</m:t>
                          </m:r>
                        </m:sup>
                      </m:sSup>
                      <m:sSup>
                        <m:sSupPr>
                          <m:ctrlPr>
                            <a:rPr lang="ja-JP" altLang="ja-JP" sz="2400" b="1" i="1">
                              <a:latin typeface="Cambria Math" panose="02040503050406030204" pitchFamily="18" charset="0"/>
                            </a:rPr>
                          </m:ctrlPr>
                        </m:sSupPr>
                        <m:e>
                          <m:r>
                            <a:rPr lang="en-US" altLang="ja-JP" sz="2400" b="1" i="0">
                              <a:latin typeface="Cambria Math"/>
                            </a:rPr>
                            <m:t>𝚺</m:t>
                          </m:r>
                        </m:e>
                        <m:sup>
                          <m:r>
                            <a:rPr lang="en-US" altLang="ja-JP" sz="2400" b="1" i="1" smtClean="0">
                              <a:latin typeface="Cambria Math" panose="02040503050406030204" pitchFamily="18" charset="0"/>
                            </a:rPr>
                            <m:t>𝟎</m:t>
                          </m:r>
                        </m:sup>
                      </m:sSup>
                      <m:r>
                        <a:rPr lang="en-US" altLang="ja-JP" sz="2400" b="1" i="0">
                          <a:latin typeface="Cambria Math"/>
                        </a:rPr>
                        <m:t> </m:t>
                      </m:r>
                      <m:r>
                        <a:rPr lang="en-US" altLang="ja-JP" sz="2400" b="1" i="0" smtClean="0">
                          <a:latin typeface="Cambria Math" panose="02040503050406030204" pitchFamily="18" charset="0"/>
                        </a:rPr>
                        <m:t> </m:t>
                      </m:r>
                      <m:r>
                        <a:rPr lang="en-US" altLang="ja-JP" sz="2400" b="1" i="0" smtClean="0">
                          <a:latin typeface="Cambria Math" panose="02040503050406030204" pitchFamily="18" charset="0"/>
                          <a:ea typeface="Cambria Math" panose="02040503050406030204" pitchFamily="18" charset="0"/>
                        </a:rPr>
                        <m:t>→</m:t>
                      </m:r>
                      <m:sSup>
                        <m:sSupPr>
                          <m:ctrlPr>
                            <a:rPr lang="ja-JP" altLang="ja-JP" sz="2400" b="1" i="1">
                              <a:latin typeface="Cambria Math" panose="02040503050406030204" pitchFamily="18" charset="0"/>
                            </a:rPr>
                          </m:ctrlPr>
                        </m:sSupPr>
                        <m:e>
                          <m:r>
                            <a:rPr lang="en-US" altLang="ja-JP" sz="2400" b="1" i="0">
                              <a:latin typeface="Cambria Math"/>
                            </a:rPr>
                            <m:t>𝛑</m:t>
                          </m:r>
                        </m:e>
                        <m:sup>
                          <m:r>
                            <a:rPr lang="en-US" altLang="ja-JP" sz="2400" b="1" i="1" smtClean="0">
                              <a:latin typeface="Cambria Math" panose="02040503050406030204" pitchFamily="18" charset="0"/>
                            </a:rPr>
                            <m:t>−</m:t>
                          </m:r>
                        </m:sup>
                      </m:sSup>
                      <m:r>
                        <a:rPr lang="en-US" altLang="ja-JP" sz="2400" b="1" i="0" smtClean="0">
                          <a:latin typeface="Cambria Math" panose="02040503050406030204" pitchFamily="18" charset="0"/>
                        </a:rPr>
                        <m:t> </m:t>
                      </m:r>
                      <m:r>
                        <a:rPr lang="en-US" altLang="ja-JP" sz="2400" b="1" i="0" smtClean="0">
                          <a:solidFill>
                            <a:srgbClr val="0070C0"/>
                          </a:solidFill>
                          <a:latin typeface="Cambria Math" panose="02040503050406030204" pitchFamily="18" charset="0"/>
                        </a:rPr>
                        <m:t>𝐩</m:t>
                      </m:r>
                      <m:sSup>
                        <m:sSupPr>
                          <m:ctrlPr>
                            <a:rPr lang="ja-JP" altLang="ja-JP" sz="2400" b="1" i="1" smtClean="0">
                              <a:solidFill>
                                <a:srgbClr val="FF0000"/>
                              </a:solidFill>
                              <a:latin typeface="Cambria Math" panose="02040503050406030204" pitchFamily="18" charset="0"/>
                            </a:rPr>
                          </m:ctrlPr>
                        </m:sSupPr>
                        <m:e>
                          <m:r>
                            <a:rPr lang="en-US" altLang="ja-JP" sz="2400" b="1" i="0">
                              <a:solidFill>
                                <a:srgbClr val="FF0000"/>
                              </a:solidFill>
                              <a:latin typeface="Cambria Math"/>
                            </a:rPr>
                            <m:t>𝛑</m:t>
                          </m:r>
                        </m:e>
                        <m:sup>
                          <m:r>
                            <a:rPr lang="en-US" altLang="ja-JP" sz="2400" b="1" i="0">
                              <a:solidFill>
                                <a:srgbClr val="FF0000"/>
                              </a:solidFill>
                              <a:latin typeface="Cambria Math"/>
                            </a:rPr>
                            <m:t>−</m:t>
                          </m:r>
                        </m:sup>
                      </m:sSup>
                      <m:r>
                        <a:rPr lang="ja-JP" altLang="en-US" sz="2400" b="1" i="0" smtClean="0">
                          <a:latin typeface="Cambria Math" panose="02040503050406030204" pitchFamily="18" charset="0"/>
                        </a:rPr>
                        <m:t>𝛄</m:t>
                      </m:r>
                    </m:oMath>
                  </m:oMathPara>
                </a14:m>
                <a:endParaRPr lang="en-US" altLang="ja-JP" sz="2400" b="1" dirty="0" smtClean="0"/>
              </a:p>
            </p:txBody>
          </p:sp>
        </mc:Choice>
        <mc:Fallback xmlns="">
          <p:sp>
            <p:nvSpPr>
              <p:cNvPr id="27" name="テキスト ボックス 26"/>
              <p:cNvSpPr txBox="1">
                <a:spLocks noRot="1" noChangeAspect="1" noMove="1" noResize="1" noEditPoints="1" noAdjustHandles="1" noChangeArrowheads="1" noChangeShapeType="1" noTextEdit="1"/>
              </p:cNvSpPr>
              <p:nvPr/>
            </p:nvSpPr>
            <p:spPr>
              <a:xfrm>
                <a:off x="4262063" y="6294055"/>
                <a:ext cx="3949927" cy="470000"/>
              </a:xfrm>
              <a:prstGeom prst="rect">
                <a:avLst/>
              </a:prstGeom>
              <a:blipFill rotWithShape="0">
                <a:blip r:embed="rId9"/>
                <a:stretch>
                  <a:fillRect b="-10000"/>
                </a:stretch>
              </a:blipFill>
              <a:ln>
                <a:solidFill>
                  <a:schemeClr val="tx1"/>
                </a:solidFill>
              </a:ln>
            </p:spPr>
            <p:txBody>
              <a:bodyPr/>
              <a:lstStyle/>
              <a:p>
                <a:r>
                  <a:rPr lang="ja-JP" altLang="en-US">
                    <a:noFill/>
                  </a:rPr>
                  <a:t> </a:t>
                </a:r>
              </a:p>
            </p:txBody>
          </p:sp>
        </mc:Fallback>
      </mc:AlternateContent>
      <p:sp>
        <p:nvSpPr>
          <p:cNvPr id="3" name="テキスト ボックス 2"/>
          <p:cNvSpPr txBox="1"/>
          <p:nvPr/>
        </p:nvSpPr>
        <p:spPr>
          <a:xfrm>
            <a:off x="127948" y="5153753"/>
            <a:ext cx="1440907" cy="461665"/>
          </a:xfrm>
          <a:prstGeom prst="rect">
            <a:avLst/>
          </a:prstGeom>
          <a:noFill/>
        </p:spPr>
        <p:txBody>
          <a:bodyPr wrap="none" rtlCol="0">
            <a:spAutoFit/>
          </a:bodyPr>
          <a:lstStyle/>
          <a:p>
            <a:r>
              <a:rPr lang="en-US" altLang="ja-JP" sz="2400" dirty="0" smtClean="0"/>
              <a:t>d</a:t>
            </a:r>
            <a:r>
              <a:rPr kumimoji="1" lang="en-US" altLang="ja-JP" sz="2400" dirty="0" smtClean="0"/>
              <a:t>(K-,n)”X”</a:t>
            </a:r>
            <a:endParaRPr kumimoji="1" lang="ja-JP" altLang="en-US" sz="2400" dirty="0"/>
          </a:p>
        </p:txBody>
      </p:sp>
      <p:sp>
        <p:nvSpPr>
          <p:cNvPr id="34" name="テキスト ボックス 33"/>
          <p:cNvSpPr txBox="1"/>
          <p:nvPr/>
        </p:nvSpPr>
        <p:spPr>
          <a:xfrm>
            <a:off x="4260935" y="5848537"/>
            <a:ext cx="1537600" cy="461665"/>
          </a:xfrm>
          <a:prstGeom prst="rect">
            <a:avLst/>
          </a:prstGeom>
          <a:noFill/>
        </p:spPr>
        <p:txBody>
          <a:bodyPr wrap="none" rtlCol="0">
            <a:spAutoFit/>
          </a:bodyPr>
          <a:lstStyle/>
          <a:p>
            <a:r>
              <a:rPr lang="en-US" altLang="ja-JP" sz="2400" dirty="0" smtClean="0"/>
              <a:t>d</a:t>
            </a:r>
            <a:r>
              <a:rPr kumimoji="1" lang="en-US" altLang="ja-JP" sz="2400" dirty="0" smtClean="0"/>
              <a:t>(K-,p)”X-”</a:t>
            </a:r>
            <a:endParaRPr kumimoji="1" lang="ja-JP" altLang="en-US" sz="2400" dirty="0"/>
          </a:p>
        </p:txBody>
      </p:sp>
      <p:sp>
        <p:nvSpPr>
          <p:cNvPr id="4" name="正方形/長方形 3"/>
          <p:cNvSpPr/>
          <p:nvPr/>
        </p:nvSpPr>
        <p:spPr>
          <a:xfrm rot="1058295">
            <a:off x="6870983" y="4362038"/>
            <a:ext cx="78621" cy="1664167"/>
          </a:xfrm>
          <a:prstGeom prst="rect">
            <a:avLst/>
          </a:prstGeom>
          <a:solidFill>
            <a:srgbClr val="0F7DC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4452871" y="1441060"/>
            <a:ext cx="1784156" cy="13818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右矢印 6"/>
          <p:cNvSpPr/>
          <p:nvPr/>
        </p:nvSpPr>
        <p:spPr>
          <a:xfrm rot="2503981">
            <a:off x="3485668" y="4000057"/>
            <a:ext cx="3824490" cy="283869"/>
          </a:xfrm>
          <a:prstGeom prst="rightArrow">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5" name="テキスト ボックス 34"/>
              <p:cNvSpPr txBox="1"/>
              <p:nvPr/>
            </p:nvSpPr>
            <p:spPr>
              <a:xfrm>
                <a:off x="5446420" y="3716952"/>
                <a:ext cx="44435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1" i="1" dirty="0" smtClean="0">
                          <a:solidFill>
                            <a:srgbClr val="FF00FF"/>
                          </a:solidFill>
                          <a:effectLst>
                            <a:outerShdw blurRad="38100" dist="38100" dir="2700000" algn="tl">
                              <a:srgbClr val="000000">
                                <a:alpha val="43137"/>
                              </a:srgbClr>
                            </a:outerShdw>
                          </a:effectLst>
                          <a:latin typeface="Cambria Math" panose="02040503050406030204" pitchFamily="18" charset="0"/>
                        </a:rPr>
                        <m:t>𝒑</m:t>
                      </m:r>
                    </m:oMath>
                  </m:oMathPara>
                </a14:m>
                <a:endParaRPr kumimoji="1" lang="ja-JP" altLang="en-US" sz="2400" b="1" dirty="0">
                  <a:solidFill>
                    <a:srgbClr val="FF00FF"/>
                  </a:solidFill>
                  <a:effectLst>
                    <a:outerShdw blurRad="38100" dist="38100" dir="2700000" algn="tl">
                      <a:srgbClr val="000000">
                        <a:alpha val="43137"/>
                      </a:srgbClr>
                    </a:outerShdw>
                  </a:effectLst>
                </a:endParaRPr>
              </a:p>
            </p:txBody>
          </p:sp>
        </mc:Choice>
        <mc:Fallback xmlns="">
          <p:sp>
            <p:nvSpPr>
              <p:cNvPr id="35" name="テキスト ボックス 34"/>
              <p:cNvSpPr txBox="1">
                <a:spLocks noRot="1" noChangeAspect="1" noMove="1" noResize="1" noEditPoints="1" noAdjustHandles="1" noChangeArrowheads="1" noChangeShapeType="1" noTextEdit="1"/>
              </p:cNvSpPr>
              <p:nvPr/>
            </p:nvSpPr>
            <p:spPr>
              <a:xfrm>
                <a:off x="5446420" y="3716952"/>
                <a:ext cx="444352" cy="461665"/>
              </a:xfrm>
              <a:prstGeom prst="rect">
                <a:avLst/>
              </a:prstGeom>
              <a:blipFill rotWithShape="0">
                <a:blip r:embed="rId10"/>
                <a:stretch>
                  <a:fillRect r="-4110" b="-18667"/>
                </a:stretch>
              </a:blipFill>
            </p:spPr>
            <p:txBody>
              <a:bodyPr/>
              <a:lstStyle/>
              <a:p>
                <a:r>
                  <a:rPr lang="ja-JP" altLang="en-US">
                    <a:noFill/>
                  </a:rPr>
                  <a:t> </a:t>
                </a:r>
              </a:p>
            </p:txBody>
          </p:sp>
        </mc:Fallback>
      </mc:AlternateContent>
      <p:sp>
        <p:nvSpPr>
          <p:cNvPr id="10" name="テキスト ボックス 9"/>
          <p:cNvSpPr txBox="1"/>
          <p:nvPr/>
        </p:nvSpPr>
        <p:spPr>
          <a:xfrm>
            <a:off x="6919416" y="5162251"/>
            <a:ext cx="426720" cy="369332"/>
          </a:xfrm>
          <a:prstGeom prst="rect">
            <a:avLst/>
          </a:prstGeom>
          <a:noFill/>
        </p:spPr>
        <p:txBody>
          <a:bodyPr wrap="none" rtlCol="0">
            <a:spAutoFit/>
          </a:bodyPr>
          <a:lstStyle/>
          <a:p>
            <a:r>
              <a:rPr kumimoji="1" lang="en-US" altLang="ja-JP" dirty="0" smtClean="0"/>
              <a:t>PC</a:t>
            </a:r>
            <a:endParaRPr kumimoji="1" lang="ja-JP" altLang="en-US" dirty="0"/>
          </a:p>
        </p:txBody>
      </p:sp>
      <p:sp>
        <p:nvSpPr>
          <p:cNvPr id="21" name="右矢印 20"/>
          <p:cNvSpPr/>
          <p:nvPr/>
        </p:nvSpPr>
        <p:spPr>
          <a:xfrm>
            <a:off x="2937045" y="2671965"/>
            <a:ext cx="4682672" cy="377589"/>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3" name="テキスト ボックス 32"/>
              <p:cNvSpPr txBox="1"/>
              <p:nvPr/>
            </p:nvSpPr>
            <p:spPr>
              <a:xfrm>
                <a:off x="5158232" y="2588602"/>
                <a:ext cx="479362"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2800" i="1" dirty="0" smtClean="0">
                          <a:effectLst>
                            <a:outerShdw blurRad="38100" dist="38100" dir="2700000" algn="tl">
                              <a:srgbClr val="000000">
                                <a:alpha val="43137"/>
                              </a:srgbClr>
                            </a:outerShdw>
                          </a:effectLst>
                          <a:latin typeface="Cambria Math" panose="02040503050406030204" pitchFamily="18" charset="0"/>
                        </a:rPr>
                        <m:t>𝑛</m:t>
                      </m:r>
                    </m:oMath>
                  </m:oMathPara>
                </a14:m>
                <a:endParaRPr lang="ja-JP" altLang="en-US" sz="2800" dirty="0">
                  <a:effectLst>
                    <a:outerShdw blurRad="38100" dist="38100" dir="2700000" algn="tl">
                      <a:srgbClr val="000000">
                        <a:alpha val="43137"/>
                      </a:srgbClr>
                    </a:outerShdw>
                  </a:effectLst>
                </a:endParaRPr>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5158232" y="2588602"/>
                <a:ext cx="479362" cy="523220"/>
              </a:xfrm>
              <a:prstGeom prst="rect">
                <a:avLst/>
              </a:prstGeom>
              <a:blipFill rotWithShape="0">
                <a:blip r:embed="rId11"/>
                <a:stretch>
                  <a:fillRect/>
                </a:stretch>
              </a:blipFill>
            </p:spPr>
            <p:txBody>
              <a:bodyPr/>
              <a:lstStyle/>
              <a:p>
                <a:r>
                  <a:rPr lang="ja-JP" altLang="en-US">
                    <a:noFill/>
                  </a:rPr>
                  <a:t> </a:t>
                </a:r>
              </a:p>
            </p:txBody>
          </p:sp>
        </mc:Fallback>
      </mc:AlternateContent>
      <p:sp>
        <p:nvSpPr>
          <p:cNvPr id="26" name="右矢印 25"/>
          <p:cNvSpPr/>
          <p:nvPr/>
        </p:nvSpPr>
        <p:spPr>
          <a:xfrm rot="12093111">
            <a:off x="2292156" y="2494391"/>
            <a:ext cx="402985" cy="409012"/>
          </a:xfrm>
          <a:prstGeom prst="rightArrow">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766409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テキスト ボックス 4"/>
          <p:cNvSpPr txBox="1">
            <a:spLocks noChangeArrowheads="1"/>
          </p:cNvSpPr>
          <p:nvPr/>
        </p:nvSpPr>
        <p:spPr bwMode="auto">
          <a:xfrm>
            <a:off x="0" y="0"/>
            <a:ext cx="9144000" cy="492125"/>
          </a:xfrm>
          <a:prstGeom prst="rect">
            <a:avLst/>
          </a:prstGeom>
          <a:solidFill>
            <a:schemeClr val="bg1"/>
          </a:solidFill>
          <a:ln w="38100">
            <a:solidFill>
              <a:srgbClr val="0070C0"/>
            </a:solidFill>
            <a:miter lim="800000"/>
            <a:headEnd/>
            <a:tailEnd/>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r>
              <a:rPr lang="en-US" altLang="ja-JP" sz="2600" i="0" dirty="0">
                <a:solidFill>
                  <a:srgbClr val="000000"/>
                </a:solidFill>
              </a:rPr>
              <a:t> </a:t>
            </a:r>
            <a:r>
              <a:rPr lang="en-US" altLang="ja-JP" sz="2600" i="0" dirty="0" smtClean="0">
                <a:solidFill>
                  <a:srgbClr val="000000"/>
                </a:solidFill>
              </a:rPr>
              <a:t> K1.8BR spectrometer</a:t>
            </a:r>
            <a:endParaRPr lang="ja-JP" altLang="en-US" sz="2600" i="0" dirty="0">
              <a:solidFill>
                <a:srgbClr val="000000"/>
              </a:solidFill>
            </a:endParaRPr>
          </a:p>
        </p:txBody>
      </p:sp>
      <p:sp>
        <p:nvSpPr>
          <p:cNvPr id="7172" name="テキスト ボックス 8"/>
          <p:cNvSpPr txBox="1">
            <a:spLocks noChangeArrowheads="1"/>
          </p:cNvSpPr>
          <p:nvPr/>
        </p:nvSpPr>
        <p:spPr bwMode="auto">
          <a:xfrm>
            <a:off x="3546475" y="620713"/>
            <a:ext cx="1624013" cy="400050"/>
          </a:xfrm>
          <a:prstGeom prst="rect">
            <a:avLst/>
          </a:prstGeom>
          <a:solidFill>
            <a:schemeClr val="tx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gn="ctr"/>
            <a:r>
              <a:rPr lang="en-US" altLang="ja-JP" sz="2000" i="0">
                <a:solidFill>
                  <a:srgbClr val="FFFF00"/>
                </a:solidFill>
              </a:rPr>
              <a:t>beam dump</a:t>
            </a:r>
            <a:endParaRPr lang="ja-JP" altLang="en-US" sz="2000" i="0">
              <a:solidFill>
                <a:srgbClr val="FFFF00"/>
              </a:solidFill>
            </a:endParaRPr>
          </a:p>
        </p:txBody>
      </p:sp>
      <p:cxnSp>
        <p:nvCxnSpPr>
          <p:cNvPr id="10" name="直線矢印コネクタ 9"/>
          <p:cNvCxnSpPr/>
          <p:nvPr/>
        </p:nvCxnSpPr>
        <p:spPr>
          <a:xfrm>
            <a:off x="5219700" y="850900"/>
            <a:ext cx="647700" cy="633413"/>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7174" name="テキスト ボックス 13"/>
          <p:cNvSpPr txBox="1">
            <a:spLocks noChangeArrowheads="1"/>
          </p:cNvSpPr>
          <p:nvPr/>
        </p:nvSpPr>
        <p:spPr bwMode="auto">
          <a:xfrm>
            <a:off x="2314575" y="1320800"/>
            <a:ext cx="2093913" cy="708025"/>
          </a:xfrm>
          <a:prstGeom prst="rect">
            <a:avLst/>
          </a:prstGeom>
          <a:solidFill>
            <a:schemeClr val="tx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gn="ctr"/>
            <a:r>
              <a:rPr lang="en-US" altLang="ja-JP" sz="2000" i="0">
                <a:solidFill>
                  <a:srgbClr val="FFFF00"/>
                </a:solidFill>
              </a:rPr>
              <a:t>beam sweeping</a:t>
            </a:r>
          </a:p>
          <a:p>
            <a:pPr algn="ctr"/>
            <a:r>
              <a:rPr lang="en-US" altLang="ja-JP" sz="2000" i="0">
                <a:solidFill>
                  <a:srgbClr val="FFFF00"/>
                </a:solidFill>
              </a:rPr>
              <a:t>magnet</a:t>
            </a:r>
            <a:endParaRPr lang="ja-JP" altLang="en-US" sz="2000" i="0">
              <a:solidFill>
                <a:srgbClr val="FFFF00"/>
              </a:solidFill>
            </a:endParaRPr>
          </a:p>
        </p:txBody>
      </p:sp>
      <p:cxnSp>
        <p:nvCxnSpPr>
          <p:cNvPr id="15" name="直線矢印コネクタ 14"/>
          <p:cNvCxnSpPr>
            <a:stCxn id="7174" idx="2"/>
          </p:cNvCxnSpPr>
          <p:nvPr/>
        </p:nvCxnSpPr>
        <p:spPr>
          <a:xfrm>
            <a:off x="3362325" y="2028825"/>
            <a:ext cx="561975" cy="8636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76" name="テキスト ボックス 17"/>
              <p:cNvSpPr txBox="1">
                <a:spLocks noChangeArrowheads="1"/>
              </p:cNvSpPr>
              <p:nvPr/>
            </p:nvSpPr>
            <p:spPr bwMode="auto">
              <a:xfrm>
                <a:off x="481701" y="2246382"/>
                <a:ext cx="1859805" cy="707886"/>
              </a:xfrm>
              <a:prstGeom prst="rect">
                <a:avLst/>
              </a:prstGeom>
              <a:solidFill>
                <a:schemeClr val="tx1">
                  <a:alpha val="50195"/>
                </a:schemeClr>
              </a:solidFill>
              <a:ln>
                <a:noFill/>
              </a:ln>
              <a:extLst>
                <a:ext uri="{91240B29-F687-4F45-9708-019B960494DF}">
                  <a14:hiddenLine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gn="ctr"/>
                <a:r>
                  <a:rPr lang="en-US" altLang="ja-JP" sz="2000" i="0" dirty="0">
                    <a:solidFill>
                      <a:srgbClr val="FFFF00"/>
                    </a:solidFill>
                  </a:rPr>
                  <a:t>liquid </a:t>
                </a:r>
                <a14:m>
                  <m:oMath xmlns:m="http://schemas.openxmlformats.org/officeDocument/2006/math">
                    <m:r>
                      <m:rPr>
                        <m:sty m:val="p"/>
                      </m:rPr>
                      <a:rPr lang="en-US" altLang="ja-JP" sz="2000" b="0" i="0" dirty="0" smtClean="0">
                        <a:solidFill>
                          <a:srgbClr val="FFFF00"/>
                        </a:solidFill>
                        <a:latin typeface="Cambria Math" panose="02040503050406030204" pitchFamily="18" charset="0"/>
                      </a:rPr>
                      <m:t>D</m:t>
                    </m:r>
                    <m:r>
                      <a:rPr lang="en-US" altLang="ja-JP" sz="2000" b="0" i="0" baseline="-25000" dirty="0" smtClean="0">
                        <a:solidFill>
                          <a:srgbClr val="FFFF00"/>
                        </a:solidFill>
                        <a:latin typeface="Cambria Math" panose="02040503050406030204" pitchFamily="18" charset="0"/>
                      </a:rPr>
                      <m:t>2</m:t>
                    </m:r>
                  </m:oMath>
                </a14:m>
                <a:r>
                  <a:rPr lang="en-US" altLang="ja-JP" sz="2000" i="0" dirty="0" smtClean="0">
                    <a:solidFill>
                      <a:srgbClr val="FFFF00"/>
                    </a:solidFill>
                  </a:rPr>
                  <a:t>-target</a:t>
                </a:r>
                <a:endParaRPr lang="en-US" altLang="ja-JP" sz="2000" i="0" dirty="0">
                  <a:solidFill>
                    <a:srgbClr val="FFFF00"/>
                  </a:solidFill>
                </a:endParaRPr>
              </a:p>
              <a:p>
                <a:pPr algn="ctr"/>
                <a:r>
                  <a:rPr lang="en-US" altLang="ja-JP" sz="2000" i="0" dirty="0">
                    <a:solidFill>
                      <a:srgbClr val="FFFF00"/>
                    </a:solidFill>
                  </a:rPr>
                  <a:t>system</a:t>
                </a:r>
                <a:endParaRPr lang="ja-JP" altLang="en-US" sz="2000" i="0" dirty="0">
                  <a:solidFill>
                    <a:srgbClr val="FFFF00"/>
                  </a:solidFill>
                </a:endParaRPr>
              </a:p>
            </p:txBody>
          </p:sp>
        </mc:Choice>
        <mc:Fallback xmlns="">
          <p:sp>
            <p:nvSpPr>
              <p:cNvPr id="7176" name="テキスト ボックス 17"/>
              <p:cNvSpPr txBox="1">
                <a:spLocks noRot="1" noChangeAspect="1" noMove="1" noResize="1" noEditPoints="1" noAdjustHandles="1" noChangeArrowheads="1" noChangeShapeType="1" noTextEdit="1"/>
              </p:cNvSpPr>
              <p:nvPr/>
            </p:nvSpPr>
            <p:spPr bwMode="auto">
              <a:xfrm>
                <a:off x="481701" y="2246382"/>
                <a:ext cx="1859805" cy="707886"/>
              </a:xfrm>
              <a:prstGeom prst="rect">
                <a:avLst/>
              </a:prstGeom>
              <a:blipFill rotWithShape="0">
                <a:blip r:embed="rId4"/>
                <a:stretch>
                  <a:fillRect l="-2951" t="-4310" r="-3279" b="-1551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noFill/>
                  </a:rPr>
                  <a:t> </a:t>
                </a:r>
              </a:p>
            </p:txBody>
          </p:sp>
        </mc:Fallback>
      </mc:AlternateContent>
      <p:cxnSp>
        <p:nvCxnSpPr>
          <p:cNvPr id="19" name="直線矢印コネクタ 18"/>
          <p:cNvCxnSpPr>
            <a:stCxn id="7176" idx="3"/>
          </p:cNvCxnSpPr>
          <p:nvPr/>
        </p:nvCxnSpPr>
        <p:spPr>
          <a:xfrm>
            <a:off x="2341506" y="2600325"/>
            <a:ext cx="763012" cy="47625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7178" name="テキスト ボックス 21"/>
          <p:cNvSpPr txBox="1">
            <a:spLocks noChangeArrowheads="1"/>
          </p:cNvSpPr>
          <p:nvPr/>
        </p:nvSpPr>
        <p:spPr bwMode="auto">
          <a:xfrm>
            <a:off x="617538" y="3471863"/>
            <a:ext cx="688975" cy="461962"/>
          </a:xfrm>
          <a:prstGeom prst="rect">
            <a:avLst/>
          </a:prstGeom>
          <a:solidFill>
            <a:schemeClr val="tx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gn="ctr"/>
            <a:r>
              <a:rPr lang="en-US" altLang="ja-JP" sz="2400" i="0">
                <a:solidFill>
                  <a:srgbClr val="FFFF00"/>
                </a:solidFill>
              </a:rPr>
              <a:t>CDS</a:t>
            </a:r>
            <a:endParaRPr lang="ja-JP" altLang="en-US" sz="2400" i="0">
              <a:solidFill>
                <a:srgbClr val="FFFF00"/>
              </a:solidFill>
            </a:endParaRPr>
          </a:p>
        </p:txBody>
      </p:sp>
      <p:cxnSp>
        <p:nvCxnSpPr>
          <p:cNvPr id="23" name="直線矢印コネクタ 22"/>
          <p:cNvCxnSpPr>
            <a:stCxn id="7178" idx="3"/>
          </p:cNvCxnSpPr>
          <p:nvPr/>
        </p:nvCxnSpPr>
        <p:spPr>
          <a:xfrm>
            <a:off x="1306513" y="3702050"/>
            <a:ext cx="817562" cy="92075"/>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7180" name="テキスト ボックス 25"/>
          <p:cNvSpPr txBox="1">
            <a:spLocks noChangeArrowheads="1"/>
          </p:cNvSpPr>
          <p:nvPr/>
        </p:nvSpPr>
        <p:spPr bwMode="auto">
          <a:xfrm>
            <a:off x="1908175" y="5516563"/>
            <a:ext cx="1808163" cy="708025"/>
          </a:xfrm>
          <a:prstGeom prst="rect">
            <a:avLst/>
          </a:prstGeom>
          <a:solidFill>
            <a:schemeClr val="tx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gn="ctr"/>
            <a:r>
              <a:rPr lang="en-US" altLang="ja-JP" sz="2000" i="0">
                <a:solidFill>
                  <a:srgbClr val="FFFF00"/>
                </a:solidFill>
              </a:rPr>
              <a:t>beam line</a:t>
            </a:r>
          </a:p>
          <a:p>
            <a:pPr algn="ctr"/>
            <a:r>
              <a:rPr lang="en-US" altLang="ja-JP" sz="2000" i="0">
                <a:solidFill>
                  <a:srgbClr val="FFFF00"/>
                </a:solidFill>
              </a:rPr>
              <a:t>spectrometer</a:t>
            </a:r>
            <a:endParaRPr lang="ja-JP" altLang="en-US" sz="2000" i="0">
              <a:solidFill>
                <a:srgbClr val="FFFF00"/>
              </a:solidFill>
            </a:endParaRPr>
          </a:p>
        </p:txBody>
      </p:sp>
      <p:cxnSp>
        <p:nvCxnSpPr>
          <p:cNvPr id="27" name="直線矢印コネクタ 26"/>
          <p:cNvCxnSpPr>
            <a:stCxn id="7180" idx="1"/>
          </p:cNvCxnSpPr>
          <p:nvPr/>
        </p:nvCxnSpPr>
        <p:spPr>
          <a:xfrm flipH="1" flipV="1">
            <a:off x="938213" y="5229225"/>
            <a:ext cx="969962" cy="64135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V="1">
            <a:off x="1476375" y="4365625"/>
            <a:ext cx="863600" cy="358775"/>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flipV="1">
            <a:off x="4427538" y="1196975"/>
            <a:ext cx="2736850" cy="180022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flipV="1">
            <a:off x="4356100" y="1484313"/>
            <a:ext cx="1511300" cy="1439862"/>
          </a:xfrm>
          <a:prstGeom prst="straightConnector1">
            <a:avLst/>
          </a:prstGeom>
          <a:ln w="762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flipV="1">
            <a:off x="4572000" y="1916113"/>
            <a:ext cx="2520950" cy="1225550"/>
          </a:xfrm>
          <a:prstGeom prst="straightConnector1">
            <a:avLst/>
          </a:prstGeom>
          <a:ln w="76200">
            <a:solidFill>
              <a:srgbClr val="FF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 name="直線矢印コネクタ 2"/>
          <p:cNvCxnSpPr>
            <a:stCxn id="7187" idx="0"/>
          </p:cNvCxnSpPr>
          <p:nvPr/>
        </p:nvCxnSpPr>
        <p:spPr>
          <a:xfrm flipV="1">
            <a:off x="6380844" y="1196974"/>
            <a:ext cx="834556" cy="1645991"/>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7187" name="テキスト ボックス 5"/>
          <p:cNvSpPr txBox="1">
            <a:spLocks noChangeArrowheads="1"/>
          </p:cNvSpPr>
          <p:nvPr/>
        </p:nvSpPr>
        <p:spPr bwMode="auto">
          <a:xfrm>
            <a:off x="5419683" y="2842965"/>
            <a:ext cx="1922321" cy="707886"/>
          </a:xfrm>
          <a:prstGeom prst="rect">
            <a:avLst/>
          </a:prstGeom>
          <a:solidFill>
            <a:schemeClr val="tx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gn="ctr"/>
            <a:r>
              <a:rPr lang="en-US" altLang="ja-JP" sz="2000" i="0" dirty="0">
                <a:solidFill>
                  <a:srgbClr val="FFFF00"/>
                </a:solidFill>
              </a:rPr>
              <a:t>Neutron </a:t>
            </a:r>
          </a:p>
          <a:p>
            <a:pPr algn="ctr"/>
            <a:r>
              <a:rPr lang="en-US" altLang="ja-JP" sz="2000" i="0" dirty="0" smtClean="0">
                <a:solidFill>
                  <a:srgbClr val="FFFF00"/>
                </a:solidFill>
              </a:rPr>
              <a:t>Proton </a:t>
            </a:r>
            <a:r>
              <a:rPr lang="en-US" altLang="ja-JP" sz="2000" i="0" dirty="0">
                <a:solidFill>
                  <a:srgbClr val="FFFF00"/>
                </a:solidFill>
              </a:rPr>
              <a:t>Counter</a:t>
            </a:r>
            <a:endParaRPr lang="ja-JP" altLang="en-US" sz="2000" i="0" dirty="0">
              <a:solidFill>
                <a:srgbClr val="FFFF00"/>
              </a:solidFill>
            </a:endParaRPr>
          </a:p>
        </p:txBody>
      </p:sp>
      <p:cxnSp>
        <p:nvCxnSpPr>
          <p:cNvPr id="46" name="直線矢印コネクタ 45"/>
          <p:cNvCxnSpPr/>
          <p:nvPr/>
        </p:nvCxnSpPr>
        <p:spPr>
          <a:xfrm flipV="1">
            <a:off x="3276600" y="3429000"/>
            <a:ext cx="431800" cy="28733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flipV="1">
            <a:off x="7596188" y="1268413"/>
            <a:ext cx="720725" cy="360362"/>
          </a:xfrm>
          <a:prstGeom prst="straightConnector1">
            <a:avLst/>
          </a:prstGeom>
          <a:ln w="76200">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143" name="右矢印 142"/>
          <p:cNvSpPr/>
          <p:nvPr/>
        </p:nvSpPr>
        <p:spPr>
          <a:xfrm rot="19574074">
            <a:off x="4161201" y="1873136"/>
            <a:ext cx="3269524" cy="474508"/>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005A32BD-6642-4D4D-A78D-138FCE3FEFDC}" type="slidenum">
              <a:rPr kumimoji="1" lang="ja-JP" altLang="en-US" smtClean="0"/>
              <a:t>8</a:t>
            </a:fld>
            <a:endParaRPr kumimoji="1" lang="ja-JP" altLang="en-US"/>
          </a:p>
        </p:txBody>
      </p:sp>
      <p:sp>
        <p:nvSpPr>
          <p:cNvPr id="6" name="テキスト ボックス 5"/>
          <p:cNvSpPr txBox="1"/>
          <p:nvPr/>
        </p:nvSpPr>
        <p:spPr>
          <a:xfrm rot="19586314">
            <a:off x="5327936" y="1992061"/>
            <a:ext cx="768159" cy="369332"/>
          </a:xfrm>
          <a:prstGeom prst="rect">
            <a:avLst/>
          </a:prstGeom>
          <a:noFill/>
        </p:spPr>
        <p:txBody>
          <a:bodyPr wrap="none" rtlCol="0">
            <a:spAutoFit/>
          </a:bodyPr>
          <a:lstStyle/>
          <a:p>
            <a:r>
              <a:rPr lang="en-US" altLang="ja-JP" sz="1800" b="0" i="0" dirty="0" smtClean="0">
                <a:solidFill>
                  <a:srgbClr val="000000"/>
                </a:solidFill>
                <a:latin typeface="Arial" charset="0"/>
                <a:ea typeface="ＭＳ Ｐゴシック" charset="-128"/>
              </a:rPr>
              <a:t>~15m</a:t>
            </a:r>
            <a:endParaRPr lang="ja-JP" altLang="en-US" sz="1800" b="0" i="0" dirty="0">
              <a:solidFill>
                <a:srgbClr val="000000"/>
              </a:solidFill>
              <a:latin typeface="Arial" charset="0"/>
              <a:ea typeface="ＭＳ Ｐゴシック" charset="-128"/>
            </a:endParaRPr>
          </a:p>
        </p:txBody>
      </p:sp>
      <p:sp>
        <p:nvSpPr>
          <p:cNvPr id="2" name="テキスト ボックス 1"/>
          <p:cNvSpPr txBox="1"/>
          <p:nvPr/>
        </p:nvSpPr>
        <p:spPr>
          <a:xfrm>
            <a:off x="3980957" y="5229225"/>
            <a:ext cx="4953985" cy="461665"/>
          </a:xfrm>
          <a:prstGeom prst="rect">
            <a:avLst/>
          </a:prstGeom>
          <a:solidFill>
            <a:schemeClr val="bg1"/>
          </a:solidFill>
        </p:spPr>
        <p:txBody>
          <a:bodyPr wrap="none" rtlCol="0">
            <a:spAutoFit/>
          </a:bodyPr>
          <a:lstStyle/>
          <a:p>
            <a:r>
              <a:rPr lang="en-US" altLang="ja-JP" sz="2400" b="1" dirty="0" smtClean="0">
                <a:solidFill>
                  <a:srgbClr val="FF0000"/>
                </a:solidFill>
              </a:rPr>
              <a:t>We have taken the data successfully !</a:t>
            </a:r>
            <a:endParaRPr kumimoji="1" lang="ja-JP" altLang="en-US" sz="2400" b="1" dirty="0">
              <a:solidFill>
                <a:srgbClr val="FF0000"/>
              </a:solidFill>
            </a:endParaRPr>
          </a:p>
        </p:txBody>
      </p:sp>
      <p:sp>
        <p:nvSpPr>
          <p:cNvPr id="30" name="テキスト ボックス 5"/>
          <p:cNvSpPr txBox="1">
            <a:spLocks noChangeArrowheads="1"/>
          </p:cNvSpPr>
          <p:nvPr/>
        </p:nvSpPr>
        <p:spPr bwMode="auto">
          <a:xfrm>
            <a:off x="7397171" y="2610359"/>
            <a:ext cx="1922321" cy="400110"/>
          </a:xfrm>
          <a:prstGeom prst="rect">
            <a:avLst/>
          </a:prstGeom>
          <a:solidFill>
            <a:schemeClr val="tx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gn="ctr"/>
            <a:r>
              <a:rPr lang="en-US" altLang="ja-JP" sz="2000" i="0" dirty="0" smtClean="0">
                <a:solidFill>
                  <a:srgbClr val="FFFF00"/>
                </a:solidFill>
              </a:rPr>
              <a:t>Proton </a:t>
            </a:r>
            <a:r>
              <a:rPr lang="en-US" altLang="ja-JP" sz="2000" i="0" dirty="0">
                <a:solidFill>
                  <a:srgbClr val="FFFF00"/>
                </a:solidFill>
              </a:rPr>
              <a:t>Counter</a:t>
            </a:r>
            <a:endParaRPr lang="ja-JP" altLang="en-US" sz="2000" i="0" dirty="0">
              <a:solidFill>
                <a:srgbClr val="FFFF00"/>
              </a:solidFill>
            </a:endParaRPr>
          </a:p>
        </p:txBody>
      </p:sp>
      <p:cxnSp>
        <p:nvCxnSpPr>
          <p:cNvPr id="33" name="直線矢印コネクタ 32"/>
          <p:cNvCxnSpPr>
            <a:stCxn id="30" idx="0"/>
          </p:cNvCxnSpPr>
          <p:nvPr/>
        </p:nvCxnSpPr>
        <p:spPr>
          <a:xfrm flipV="1">
            <a:off x="8358332" y="1197100"/>
            <a:ext cx="64608" cy="1413259"/>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4085519" y="6858000"/>
            <a:ext cx="50584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図 13"/>
          <p:cNvPicPr>
            <a:picLocks noChangeAspect="1"/>
          </p:cNvPicPr>
          <p:nvPr/>
        </p:nvPicPr>
        <p:blipFill>
          <a:blip r:embed="rId5"/>
          <a:stretch>
            <a:fillRect/>
          </a:stretch>
        </p:blipFill>
        <p:spPr>
          <a:xfrm>
            <a:off x="3643312" y="5736774"/>
            <a:ext cx="5551116" cy="1143281"/>
          </a:xfrm>
          <a:prstGeom prst="rect">
            <a:avLst/>
          </a:prstGeom>
        </p:spPr>
      </p:pic>
      <p:sp>
        <p:nvSpPr>
          <p:cNvPr id="11" name="正方形/長方形 10"/>
          <p:cNvSpPr/>
          <p:nvPr/>
        </p:nvSpPr>
        <p:spPr>
          <a:xfrm>
            <a:off x="3624150" y="5736774"/>
            <a:ext cx="5552340" cy="112122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148584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4040648" y="6160316"/>
            <a:ext cx="762453" cy="523220"/>
          </a:xfrm>
          <a:prstGeom prst="rect">
            <a:avLst/>
          </a:prstGeom>
          <a:solidFill>
            <a:schemeClr val="bg1"/>
          </a:solidFill>
        </p:spPr>
        <p:txBody>
          <a:bodyPr wrap="square" rtlCol="0">
            <a:spAutoFit/>
          </a:bodyPr>
          <a:lstStyle/>
          <a:p>
            <a:r>
              <a:rPr kumimoji="1" lang="en-US" altLang="ja-JP" sz="2800" b="1" dirty="0" smtClean="0"/>
              <a:t>1/β</a:t>
            </a:r>
            <a:endParaRPr kumimoji="1" lang="ja-JP" altLang="en-US" sz="2800" b="1"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025" y="1873133"/>
            <a:ext cx="6773389" cy="4172825"/>
          </a:xfrm>
          <a:prstGeom prst="rect">
            <a:avLst/>
          </a:prstGeom>
        </p:spPr>
      </p:pic>
      <p:sp>
        <p:nvSpPr>
          <p:cNvPr id="2" name="タイトル 1"/>
          <p:cNvSpPr>
            <a:spLocks noGrp="1"/>
          </p:cNvSpPr>
          <p:nvPr>
            <p:ph type="title"/>
          </p:nvPr>
        </p:nvSpPr>
        <p:spPr>
          <a:xfrm>
            <a:off x="628650" y="0"/>
            <a:ext cx="7886700" cy="1325563"/>
          </a:xfrm>
        </p:spPr>
        <p:txBody>
          <a:bodyPr>
            <a:normAutofit/>
          </a:bodyPr>
          <a:lstStyle/>
          <a:p>
            <a:pPr lvl="1" algn="l" rtl="0">
              <a:lnSpc>
                <a:spcPct val="90000"/>
              </a:lnSpc>
              <a:spcBef>
                <a:spcPct val="0"/>
              </a:spcBef>
            </a:pPr>
            <a:r>
              <a:rPr kumimoji="1" lang="en-US" altLang="ja-JP" sz="4400" dirty="0" smtClean="0"/>
              <a:t>Detector performance</a:t>
            </a:r>
            <a:endParaRPr kumimoji="1" lang="ja-JP" altLang="en-US" sz="4400" dirty="0"/>
          </a:p>
        </p:txBody>
      </p:sp>
      <p:sp>
        <p:nvSpPr>
          <p:cNvPr id="3" name="コンテンツ プレースホルダー 2"/>
          <p:cNvSpPr>
            <a:spLocks noGrp="1"/>
          </p:cNvSpPr>
          <p:nvPr>
            <p:ph idx="1"/>
          </p:nvPr>
        </p:nvSpPr>
        <p:spPr>
          <a:xfrm>
            <a:off x="478525" y="1325563"/>
            <a:ext cx="7886700" cy="4351338"/>
          </a:xfrm>
        </p:spPr>
        <p:txBody>
          <a:bodyPr/>
          <a:lstStyle/>
          <a:p>
            <a:r>
              <a:rPr lang="en-US" altLang="ja-JP" dirty="0" smtClean="0"/>
              <a:t>Neutron Counter</a:t>
            </a:r>
            <a:endParaRPr kumimoji="1" lang="ja-JP" altLang="en-US" dirty="0"/>
          </a:p>
        </p:txBody>
      </p:sp>
      <p:sp>
        <p:nvSpPr>
          <p:cNvPr id="5" name="スライド番号プレースホルダー 4"/>
          <p:cNvSpPr>
            <a:spLocks noGrp="1"/>
          </p:cNvSpPr>
          <p:nvPr>
            <p:ph type="sldNum" sz="quarter" idx="12"/>
          </p:nvPr>
        </p:nvSpPr>
        <p:spPr/>
        <p:txBody>
          <a:bodyPr/>
          <a:lstStyle/>
          <a:p>
            <a:fld id="{005A32BD-6642-4D4D-A78D-138FCE3FEFDC}" type="slidenum">
              <a:rPr kumimoji="1" lang="ja-JP" altLang="en-US" smtClean="0"/>
              <a:t>9</a:t>
            </a:fld>
            <a:endParaRPr kumimoji="1" lang="ja-JP" altLang="en-US"/>
          </a:p>
        </p:txBody>
      </p:sp>
      <mc:AlternateContent xmlns:mc="http://schemas.openxmlformats.org/markup-compatibility/2006" xmlns:a14="http://schemas.microsoft.com/office/drawing/2010/main">
        <mc:Choice Requires="a14">
          <p:sp>
            <p:nvSpPr>
              <p:cNvPr id="6" name="テキスト ボックス 5"/>
              <p:cNvSpPr txBox="1"/>
              <p:nvPr/>
            </p:nvSpPr>
            <p:spPr>
              <a:xfrm>
                <a:off x="3606132" y="2854467"/>
                <a:ext cx="5432193" cy="986489"/>
              </a:xfrm>
              <a:prstGeom prst="rect">
                <a:avLst/>
              </a:prstGeom>
              <a:solidFill>
                <a:schemeClr val="bg1"/>
              </a:solidFill>
              <a:ln>
                <a:solidFill>
                  <a:schemeClr val="tx1"/>
                </a:solidFill>
              </a:ln>
            </p:spPr>
            <p:txBody>
              <a:bodyPr wrap="none" rtlCol="0">
                <a:spAutoFit/>
              </a:bodyPr>
              <a:lstStyle/>
              <a:p>
                <a:r>
                  <a:rPr kumimoji="1" lang="en-US" altLang="ja-JP" sz="2800" dirty="0" smtClean="0"/>
                  <a:t>Quasi-elastic scattering </a:t>
                </a:r>
                <a14:m>
                  <m:oMath xmlns:m="http://schemas.openxmlformats.org/officeDocument/2006/math">
                    <m:sSup>
                      <m:sSupPr>
                        <m:ctrlPr>
                          <a:rPr kumimoji="1" lang="en-US" altLang="ja-JP" sz="2800" i="1" smtClean="0">
                            <a:latin typeface="Cambria Math" panose="02040503050406030204" pitchFamily="18" charset="0"/>
                          </a:rPr>
                        </m:ctrlPr>
                      </m:sSupPr>
                      <m:e>
                        <m:r>
                          <m:rPr>
                            <m:sty m:val="p"/>
                          </m:rPr>
                          <a:rPr kumimoji="1" lang="en-US" altLang="ja-JP" sz="2800" b="0" i="0" smtClean="0">
                            <a:latin typeface="Cambria Math" panose="02040503050406030204" pitchFamily="18" charset="0"/>
                          </a:rPr>
                          <m:t>K</m:t>
                        </m:r>
                      </m:e>
                      <m:sup>
                        <m:r>
                          <a:rPr kumimoji="1" lang="en-US" altLang="ja-JP" sz="2800" b="0" i="0" smtClean="0">
                            <a:latin typeface="Cambria Math" panose="02040503050406030204" pitchFamily="18" charset="0"/>
                          </a:rPr>
                          <m:t>−</m:t>
                        </m:r>
                      </m:sup>
                    </m:sSup>
                    <m:r>
                      <m:rPr>
                        <m:sty m:val="p"/>
                      </m:rPr>
                      <a:rPr kumimoji="1" lang="en-US" altLang="ja-JP" sz="2800" b="0" i="0" smtClean="0">
                        <a:latin typeface="Cambria Math" panose="02040503050406030204" pitchFamily="18" charset="0"/>
                      </a:rPr>
                      <m:t>n</m:t>
                    </m:r>
                    <m:r>
                      <a:rPr kumimoji="1" lang="en-US" altLang="ja-JP" sz="2800" b="0" i="0" smtClean="0">
                        <a:latin typeface="Cambria Math" panose="02040503050406030204" pitchFamily="18" charset="0"/>
                      </a:rPr>
                      <m:t>→</m:t>
                    </m:r>
                    <m:sSup>
                      <m:sSupPr>
                        <m:ctrlPr>
                          <a:rPr lang="en-US" altLang="ja-JP" sz="2800" i="1">
                            <a:latin typeface="Cambria Math" panose="02040503050406030204" pitchFamily="18" charset="0"/>
                          </a:rPr>
                        </m:ctrlPr>
                      </m:sSupPr>
                      <m:e>
                        <m:r>
                          <m:rPr>
                            <m:sty m:val="p"/>
                          </m:rPr>
                          <a:rPr lang="en-US" altLang="ja-JP" sz="2800" i="0">
                            <a:latin typeface="Cambria Math" panose="02040503050406030204" pitchFamily="18" charset="0"/>
                          </a:rPr>
                          <m:t>K</m:t>
                        </m:r>
                      </m:e>
                      <m:sup>
                        <m:r>
                          <a:rPr lang="en-US" altLang="ja-JP" sz="2800" i="0">
                            <a:latin typeface="Cambria Math" panose="02040503050406030204" pitchFamily="18" charset="0"/>
                          </a:rPr>
                          <m:t>−</m:t>
                        </m:r>
                      </m:sup>
                    </m:sSup>
                    <m:r>
                      <m:rPr>
                        <m:sty m:val="p"/>
                      </m:rPr>
                      <a:rPr lang="en-US" altLang="ja-JP" sz="2800" i="0">
                        <a:latin typeface="Cambria Math" panose="02040503050406030204" pitchFamily="18" charset="0"/>
                      </a:rPr>
                      <m:t>n</m:t>
                    </m:r>
                  </m:oMath>
                </a14:m>
                <a:endParaRPr kumimoji="1" lang="en-US" altLang="ja-JP" sz="2800" dirty="0" smtClean="0"/>
              </a:p>
              <a:p>
                <a:r>
                  <a:rPr kumimoji="1" lang="en-US" altLang="ja-JP" sz="2800" dirty="0" smtClean="0"/>
                  <a:t>Charge exchange            </a:t>
                </a:r>
                <a14:m>
                  <m:oMath xmlns:m="http://schemas.openxmlformats.org/officeDocument/2006/math">
                    <m:sSup>
                      <m:sSupPr>
                        <m:ctrlPr>
                          <a:rPr lang="en-US" altLang="ja-JP" sz="2800" i="1">
                            <a:latin typeface="Cambria Math" panose="02040503050406030204" pitchFamily="18" charset="0"/>
                          </a:rPr>
                        </m:ctrlPr>
                      </m:sSupPr>
                      <m:e>
                        <m:r>
                          <m:rPr>
                            <m:sty m:val="p"/>
                          </m:rPr>
                          <a:rPr lang="en-US" altLang="ja-JP" sz="2800" i="0">
                            <a:latin typeface="Cambria Math" panose="02040503050406030204" pitchFamily="18" charset="0"/>
                          </a:rPr>
                          <m:t>K</m:t>
                        </m:r>
                      </m:e>
                      <m:sup>
                        <m:r>
                          <a:rPr lang="en-US" altLang="ja-JP" sz="2800" i="0">
                            <a:latin typeface="Cambria Math" panose="02040503050406030204" pitchFamily="18" charset="0"/>
                          </a:rPr>
                          <m:t>−</m:t>
                        </m:r>
                      </m:sup>
                    </m:sSup>
                    <m:r>
                      <m:rPr>
                        <m:sty m:val="p"/>
                      </m:rPr>
                      <a:rPr lang="en-US" altLang="ja-JP" sz="2800" b="0" i="0" smtClean="0">
                        <a:latin typeface="Cambria Math" panose="02040503050406030204" pitchFamily="18" charset="0"/>
                      </a:rPr>
                      <m:t>p</m:t>
                    </m:r>
                    <m:r>
                      <a:rPr lang="en-US" altLang="ja-JP" sz="2800" i="0">
                        <a:latin typeface="Cambria Math" panose="02040503050406030204" pitchFamily="18" charset="0"/>
                      </a:rPr>
                      <m:t>→</m:t>
                    </m:r>
                    <m:acc>
                      <m:accPr>
                        <m:chr m:val="̅"/>
                        <m:ctrlPr>
                          <a:rPr lang="en-US" altLang="ja-JP" sz="2800" i="1" smtClean="0">
                            <a:latin typeface="Cambria Math" panose="02040503050406030204" pitchFamily="18" charset="0"/>
                          </a:rPr>
                        </m:ctrlPr>
                      </m:accPr>
                      <m:e>
                        <m:sSup>
                          <m:sSupPr>
                            <m:ctrlPr>
                              <a:rPr lang="en-US" altLang="ja-JP" sz="2800" i="1">
                                <a:latin typeface="Cambria Math" panose="02040503050406030204" pitchFamily="18" charset="0"/>
                              </a:rPr>
                            </m:ctrlPr>
                          </m:sSupPr>
                          <m:e>
                            <m:r>
                              <m:rPr>
                                <m:sty m:val="p"/>
                              </m:rPr>
                              <a:rPr lang="en-US" altLang="ja-JP" sz="2800" i="0">
                                <a:latin typeface="Cambria Math" panose="02040503050406030204" pitchFamily="18" charset="0"/>
                              </a:rPr>
                              <m:t>K</m:t>
                            </m:r>
                          </m:e>
                          <m:sup>
                            <m:r>
                              <a:rPr lang="en-US" altLang="ja-JP" sz="2800" i="0">
                                <a:latin typeface="Cambria Math" panose="02040503050406030204" pitchFamily="18" charset="0"/>
                              </a:rPr>
                              <m:t>0</m:t>
                            </m:r>
                          </m:sup>
                        </m:sSup>
                      </m:e>
                    </m:acc>
                    <m:r>
                      <m:rPr>
                        <m:sty m:val="p"/>
                      </m:rPr>
                      <a:rPr lang="en-US" altLang="ja-JP" sz="2800" i="0">
                        <a:latin typeface="Cambria Math" panose="02040503050406030204" pitchFamily="18" charset="0"/>
                      </a:rPr>
                      <m:t>n</m:t>
                    </m:r>
                  </m:oMath>
                </a14:m>
                <a:endParaRPr lang="en-US" altLang="ja-JP" sz="28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3606132" y="2854467"/>
                <a:ext cx="5432193" cy="986489"/>
              </a:xfrm>
              <a:prstGeom prst="rect">
                <a:avLst/>
              </a:prstGeom>
              <a:blipFill rotWithShape="0">
                <a:blip r:embed="rId4"/>
                <a:stretch>
                  <a:fillRect l="-2240" t="-4878" b="-15854"/>
                </a:stretch>
              </a:blipFill>
              <a:ln>
                <a:solidFill>
                  <a:schemeClr val="tx1"/>
                </a:solidFill>
              </a:ln>
            </p:spPr>
            <p:txBody>
              <a:bodyPr/>
              <a:lstStyle/>
              <a:p>
                <a:r>
                  <a:rPr lang="ja-JP" altLang="en-US">
                    <a:noFill/>
                  </a:rPr>
                  <a:t> </a:t>
                </a:r>
              </a:p>
            </p:txBody>
          </p:sp>
        </mc:Fallback>
      </mc:AlternateContent>
      <p:sp>
        <p:nvSpPr>
          <p:cNvPr id="12" name="正方形/長方形 11"/>
          <p:cNvSpPr/>
          <p:nvPr/>
        </p:nvSpPr>
        <p:spPr>
          <a:xfrm>
            <a:off x="685064" y="3501232"/>
            <a:ext cx="660188" cy="339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2905523" y="5276791"/>
            <a:ext cx="3032701" cy="400110"/>
          </a:xfrm>
          <a:prstGeom prst="rect">
            <a:avLst/>
          </a:prstGeom>
          <a:noFill/>
        </p:spPr>
        <p:txBody>
          <a:bodyPr wrap="square" rtlCol="0">
            <a:spAutoFit/>
          </a:bodyPr>
          <a:lstStyle/>
          <a:p>
            <a:r>
              <a:rPr lang="en-US" altLang="ja-JP" sz="2000" b="1" dirty="0" smtClean="0">
                <a:solidFill>
                  <a:srgbClr val="00B050"/>
                </a:solidFill>
              </a:rPr>
              <a:t>accidental background</a:t>
            </a:r>
            <a:endParaRPr kumimoji="1" lang="ja-JP" altLang="en-US" sz="2000" b="1" dirty="0">
              <a:solidFill>
                <a:srgbClr val="00B050"/>
              </a:solidFill>
            </a:endParaRPr>
          </a:p>
        </p:txBody>
      </p:sp>
      <p:cxnSp>
        <p:nvCxnSpPr>
          <p:cNvPr id="10" name="直線コネクタ 9"/>
          <p:cNvCxnSpPr/>
          <p:nvPr/>
        </p:nvCxnSpPr>
        <p:spPr>
          <a:xfrm>
            <a:off x="1378519" y="5317499"/>
            <a:ext cx="5788875" cy="0"/>
          </a:xfrm>
          <a:prstGeom prst="line">
            <a:avLst/>
          </a:prstGeom>
          <a:ln w="57150">
            <a:solidFill>
              <a:srgbClr val="00B200"/>
            </a:solidFill>
            <a:prstDash val="sysDot"/>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2742959" y="3022600"/>
            <a:ext cx="849525" cy="4786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矢印コネクタ 21"/>
          <p:cNvCxnSpPr>
            <a:stCxn id="6" idx="1"/>
          </p:cNvCxnSpPr>
          <p:nvPr/>
        </p:nvCxnSpPr>
        <p:spPr>
          <a:xfrm flipH="1" flipV="1">
            <a:off x="2592834" y="3177311"/>
            <a:ext cx="1013298" cy="1704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rot="20276756">
            <a:off x="1527538" y="3250203"/>
            <a:ext cx="441987" cy="275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36431866"/>
      </p:ext>
    </p:extLst>
  </p:cSld>
  <p:clrMapOvr>
    <a:masterClrMapping/>
  </p:clrMapOvr>
  <p:timing>
    <p:tnLst>
      <p:par>
        <p:cTn id="1" dur="indefinite" restart="never" nodeType="tmRoot"/>
      </p:par>
    </p:tnLst>
  </p:timing>
</p:sld>
</file>

<file path=ppt/theme/theme1.xml><?xml version="1.0" encoding="utf-8"?>
<a:theme xmlns:a="http://schemas.openxmlformats.org/drawingml/2006/main" name="テーマ1">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テーマ1" id="{F4EAF89F-D6C2-4A5F-AE61-631F80BA521A}" vid="{C85A1FBA-B352-4DEF-AD4A-0C67E562E2B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6714</TotalTime>
  <Words>2653</Words>
  <Application>Microsoft Office PowerPoint</Application>
  <PresentationFormat>画面に合わせる (4:3)</PresentationFormat>
  <Paragraphs>413</Paragraphs>
  <Slides>29</Slides>
  <Notes>24</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29</vt:i4>
      </vt:variant>
    </vt:vector>
  </HeadingPairs>
  <TitlesOfParts>
    <vt:vector size="37" baseType="lpstr">
      <vt:lpstr>ＭＳ Ｐゴシック</vt:lpstr>
      <vt:lpstr>Arial</vt:lpstr>
      <vt:lpstr>Calibri</vt:lpstr>
      <vt:lpstr>Calibri Light</vt:lpstr>
      <vt:lpstr>Cambria Math</vt:lpstr>
      <vt:lpstr>Lucida Console</vt:lpstr>
      <vt:lpstr>Wingdings</vt:lpstr>
      <vt:lpstr>テーマ1</vt:lpstr>
      <vt:lpstr>Spectroscopic experiment of Λ(1405) via in-flight d(K-,n) reaction  at J-PARC K1.8BR</vt:lpstr>
      <vt:lpstr>J-PARC E31 collaboration</vt:lpstr>
      <vt:lpstr>Contents</vt:lpstr>
      <vt:lpstr>Motivation</vt:lpstr>
      <vt:lpstr>PowerPoint プレゼンテーション</vt:lpstr>
      <vt:lpstr>J-PARC E31 experiment</vt:lpstr>
      <vt:lpstr>J-PARC E31 experiment set up</vt:lpstr>
      <vt:lpstr>PowerPoint プレゼンテーション</vt:lpstr>
      <vt:lpstr>Detector performance</vt:lpstr>
      <vt:lpstr>PowerPoint プレゼンテーション</vt:lpstr>
      <vt:lpstr>Analysis of d(K^-,n) π^± Σ^∓ spectrum</vt:lpstr>
      <vt:lpstr>d(K^-,π^∓ π^± n)"n" identification</vt:lpstr>
      <vt:lpstr>BG :K^- d→K0n nspectator</vt:lpstr>
      <vt:lpstr>BG :K^- d→πΣ nspectator</vt:lpstr>
      <vt:lpstr>d(K^-,n) π^± Σ^∓ spectrum</vt:lpstr>
      <vt:lpstr>Decomposition into "Σ" ^- "π" ^+ and "Σ" ^+ "π" ^-</vt:lpstr>
      <vt:lpstr>Decomposed spectrum of "Σ" ^- "π" ^+and "Σ" ^+ "π" ^-</vt:lpstr>
      <vt:lpstr>Average of "Σ" ^- "π" ^+ and "Σ" ^+ "π" ^- spectra </vt:lpstr>
      <vt:lpstr>d(K-,p)""Σ" ^0 "π" ^- "</vt:lpstr>
      <vt:lpstr>PowerPoint プレゼンテーション</vt:lpstr>
      <vt:lpstr>Suppression of I =1 </vt:lpstr>
      <vt:lpstr>d(K-,n)""Σ" ^0 "π" ^0 " analysis status</vt:lpstr>
      <vt:lpstr>Backward Lambda reconstruction</vt:lpstr>
      <vt:lpstr>d(K-,nΛ)”X” missing mass</vt:lpstr>
      <vt:lpstr>conclusion</vt:lpstr>
      <vt:lpstr>BACK UP</vt:lpstr>
      <vt:lpstr>Decompose of signal and BG</vt:lpstr>
      <vt:lpstr>d(K^-, n) π^∓ π^± "n"  spectrum </vt:lpstr>
      <vt:lpstr>d(K^-,n)"X" spectrum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MENU</dc:title>
  <dc:creator>shingo</dc:creator>
  <cp:lastModifiedBy>shingo</cp:lastModifiedBy>
  <cp:revision>616</cp:revision>
  <dcterms:created xsi:type="dcterms:W3CDTF">2016-07-19T23:01:27Z</dcterms:created>
  <dcterms:modified xsi:type="dcterms:W3CDTF">2016-07-29T06:52:34Z</dcterms:modified>
</cp:coreProperties>
</file>