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notesSlides/notesSlide1.xml" ContentType="application/vnd.openxmlformats-officedocument.presentationml.notesSlide+xml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83" r:id="rId3"/>
    <p:sldId id="266" r:id="rId4"/>
    <p:sldId id="271" r:id="rId5"/>
    <p:sldId id="267" r:id="rId6"/>
    <p:sldId id="268" r:id="rId7"/>
    <p:sldId id="269" r:id="rId8"/>
    <p:sldId id="262" r:id="rId9"/>
    <p:sldId id="258" r:id="rId10"/>
    <p:sldId id="259" r:id="rId11"/>
    <p:sldId id="270" r:id="rId12"/>
    <p:sldId id="275" r:id="rId13"/>
    <p:sldId id="260" r:id="rId14"/>
    <p:sldId id="261" r:id="rId15"/>
    <p:sldId id="282" r:id="rId16"/>
    <p:sldId id="263" r:id="rId17"/>
    <p:sldId id="273" r:id="rId18"/>
    <p:sldId id="264" r:id="rId19"/>
    <p:sldId id="272" r:id="rId20"/>
    <p:sldId id="274" r:id="rId21"/>
    <p:sldId id="280" r:id="rId22"/>
    <p:sldId id="281" r:id="rId23"/>
    <p:sldId id="265" r:id="rId24"/>
    <p:sldId id="276" r:id="rId25"/>
    <p:sldId id="277" r:id="rId26"/>
    <p:sldId id="284" r:id="rId27"/>
    <p:sldId id="278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FFF3"/>
    <a:srgbClr val="14F3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 autoAdjust="0"/>
    <p:restoredTop sz="94537" autoAdjust="0"/>
  </p:normalViewPr>
  <p:slideViewPr>
    <p:cSldViewPr snapToGrid="0" snapToObjects="1">
      <p:cViewPr varScale="1">
        <p:scale>
          <a:sx n="189" d="100"/>
          <a:sy n="189" d="100"/>
        </p:scale>
        <p:origin x="-264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Relationship Id="rId2" Type="http://schemas.openxmlformats.org/officeDocument/2006/relationships/image" Target="../media/image29.emf"/><Relationship Id="rId3" Type="http://schemas.openxmlformats.org/officeDocument/2006/relationships/image" Target="../media/image3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Relationship Id="rId2" Type="http://schemas.openxmlformats.org/officeDocument/2006/relationships/image" Target="../media/image3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Relationship Id="rId2" Type="http://schemas.openxmlformats.org/officeDocument/2006/relationships/image" Target="../media/image4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Relationship Id="rId2" Type="http://schemas.openxmlformats.org/officeDocument/2006/relationships/image" Target="../media/image23.emf"/><Relationship Id="rId3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4D57F-E14A-484F-8248-6B5912EB2898}" type="datetimeFigureOut">
              <a:rPr lang="en-US" smtClean="0"/>
              <a:t>7/24/16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7A64F8-DA17-3047-AE99-0AA94DF7A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33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A64F8-DA17-3047-AE99-0AA94DF7A6D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94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E4294-D443-9449-BF2F-A4003AE96CCA}" type="datetimeFigureOut">
              <a:rPr lang="en-US" smtClean="0"/>
              <a:t>7/24/16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028F8-409D-1845-B0BA-910F58179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70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E4294-D443-9449-BF2F-A4003AE96CCA}" type="datetimeFigureOut">
              <a:rPr lang="en-US" smtClean="0"/>
              <a:t>7/24/16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028F8-409D-1845-B0BA-910F58179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980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E4294-D443-9449-BF2F-A4003AE96CCA}" type="datetimeFigureOut">
              <a:rPr lang="en-US" smtClean="0"/>
              <a:t>7/24/16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028F8-409D-1845-B0BA-910F58179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39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E4294-D443-9449-BF2F-A4003AE96CCA}" type="datetimeFigureOut">
              <a:rPr lang="en-US" smtClean="0"/>
              <a:t>7/24/16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028F8-409D-1845-B0BA-910F58179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28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E4294-D443-9449-BF2F-A4003AE96CCA}" type="datetimeFigureOut">
              <a:rPr lang="en-US" smtClean="0"/>
              <a:t>7/24/16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028F8-409D-1845-B0BA-910F58179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65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E4294-D443-9449-BF2F-A4003AE96CCA}" type="datetimeFigureOut">
              <a:rPr lang="en-US" smtClean="0"/>
              <a:t>7/24/16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028F8-409D-1845-B0BA-910F58179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633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E4294-D443-9449-BF2F-A4003AE96CCA}" type="datetimeFigureOut">
              <a:rPr lang="en-US" smtClean="0"/>
              <a:t>7/24/16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028F8-409D-1845-B0BA-910F58179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16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E4294-D443-9449-BF2F-A4003AE96CCA}" type="datetimeFigureOut">
              <a:rPr lang="en-US" smtClean="0"/>
              <a:t>7/24/16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028F8-409D-1845-B0BA-910F58179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66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E4294-D443-9449-BF2F-A4003AE96CCA}" type="datetimeFigureOut">
              <a:rPr lang="en-US" smtClean="0"/>
              <a:t>7/24/16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028F8-409D-1845-B0BA-910F58179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390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E4294-D443-9449-BF2F-A4003AE96CCA}" type="datetimeFigureOut">
              <a:rPr lang="en-US" smtClean="0"/>
              <a:t>7/24/16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028F8-409D-1845-B0BA-910F58179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823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E4294-D443-9449-BF2F-A4003AE96CCA}" type="datetimeFigureOut">
              <a:rPr lang="en-US" smtClean="0"/>
              <a:t>7/24/16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028F8-409D-1845-B0BA-910F58179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376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E4294-D443-9449-BF2F-A4003AE96CCA}" type="datetimeFigureOut">
              <a:rPr lang="en-US" smtClean="0"/>
              <a:t>7/24/16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028F8-409D-1845-B0BA-910F58179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87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14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5.emf"/><Relationship Id="rId5" Type="http://schemas.openxmlformats.org/officeDocument/2006/relationships/image" Target="../media/image10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18.emf"/><Relationship Id="rId7" Type="http://schemas.openxmlformats.org/officeDocument/2006/relationships/image" Target="../media/image19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20.e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21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22.e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23.emf"/><Relationship Id="rId7" Type="http://schemas.openxmlformats.org/officeDocument/2006/relationships/oleObject" Target="../embeddings/oleObject17.bin"/><Relationship Id="rId8" Type="http://schemas.openxmlformats.org/officeDocument/2006/relationships/image" Target="../media/image24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26.emf"/><Relationship Id="rId5" Type="http://schemas.openxmlformats.org/officeDocument/2006/relationships/image" Target="../media/image19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27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28.e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29.emf"/><Relationship Id="rId7" Type="http://schemas.openxmlformats.org/officeDocument/2006/relationships/oleObject" Target="../embeddings/oleObject22.bin"/><Relationship Id="rId8" Type="http://schemas.openxmlformats.org/officeDocument/2006/relationships/image" Target="../media/image30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oleObject" Target="../embeddings/oleObject23.bin"/><Relationship Id="rId5" Type="http://schemas.openxmlformats.org/officeDocument/2006/relationships/image" Target="../media/image31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34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36.emf"/><Relationship Id="rId5" Type="http://schemas.openxmlformats.org/officeDocument/2006/relationships/oleObject" Target="../embeddings/oleObject25.bin"/><Relationship Id="rId6" Type="http://schemas.openxmlformats.org/officeDocument/2006/relationships/image" Target="../media/image35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4" Type="http://schemas.openxmlformats.org/officeDocument/2006/relationships/oleObject" Target="../embeddings/oleObject26.bin"/><Relationship Id="rId5" Type="http://schemas.openxmlformats.org/officeDocument/2006/relationships/image" Target="../media/image37.emf"/><Relationship Id="rId6" Type="http://schemas.openxmlformats.org/officeDocument/2006/relationships/oleObject" Target="../embeddings/oleObject27.bin"/><Relationship Id="rId7" Type="http://schemas.openxmlformats.org/officeDocument/2006/relationships/image" Target="../media/image38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oleObject" Target="../embeddings/oleObject28.bin"/><Relationship Id="rId5" Type="http://schemas.openxmlformats.org/officeDocument/2006/relationships/image" Target="../media/image40.emf"/><Relationship Id="rId6" Type="http://schemas.openxmlformats.org/officeDocument/2006/relationships/oleObject" Target="../embeddings/oleObject29.bin"/><Relationship Id="rId7" Type="http://schemas.openxmlformats.org/officeDocument/2006/relationships/image" Target="../media/image41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3.emf"/><Relationship Id="rId9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oleObject" Target="../embeddings/oleObject4.bin"/><Relationship Id="rId5" Type="http://schemas.openxmlformats.org/officeDocument/2006/relationships/image" Target="../media/image6.e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oleObject" Target="../embeddings/oleObject6.bin"/><Relationship Id="rId5" Type="http://schemas.openxmlformats.org/officeDocument/2006/relationships/image" Target="../media/image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2970" y="4217202"/>
            <a:ext cx="8147876" cy="1373669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</a:pPr>
            <a:r>
              <a:rPr kumimoji="0" lang="en-US" altLang="ja-JP" sz="24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Osaka" charset="0"/>
                <a:cs typeface="Times New Roman"/>
              </a:rPr>
              <a:t>Qin</a:t>
            </a:r>
            <a:r>
              <a:rPr kumimoji="0" lang="en-US" altLang="zh-CN" sz="24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Osaka" charset="0"/>
                <a:cs typeface="Times New Roman"/>
              </a:rPr>
              <a:t>-Tao</a:t>
            </a:r>
            <a:r>
              <a:rPr kumimoji="0" lang="zh-CN" altLang="en-US" sz="24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Osaka" charset="0"/>
                <a:cs typeface="Times New Roman"/>
              </a:rPr>
              <a:t> </a:t>
            </a:r>
            <a:r>
              <a:rPr kumimoji="0" lang="en-US" altLang="zh-CN" sz="24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Osaka" charset="0"/>
                <a:cs typeface="Times New Roman"/>
              </a:rPr>
              <a:t>Song</a:t>
            </a:r>
            <a:endParaRPr kumimoji="0" lang="en-US" altLang="ja-JP" sz="2400" b="1" dirty="0" smtClean="0">
              <a:effectLst>
                <a:outerShdw blurRad="38100" dist="38100" dir="2700000" algn="tl">
                  <a:srgbClr val="DDDDDD"/>
                </a:outerShdw>
              </a:effectLst>
              <a:latin typeface="Times New Roman"/>
              <a:ea typeface="Osaka" charset="0"/>
              <a:cs typeface="Times New Roman"/>
            </a:endParaRPr>
          </a:p>
          <a:p>
            <a:pPr>
              <a:lnSpc>
                <a:spcPts val="3000"/>
              </a:lnSpc>
            </a:pPr>
            <a:r>
              <a:rPr kumimoji="0" lang="en-US" altLang="ja-JP" sz="24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Osaka" charset="0"/>
                <a:cs typeface="Times New Roman"/>
              </a:rPr>
              <a:t>High Energy Accelerator Research Organization  (</a:t>
            </a:r>
            <a:r>
              <a:rPr kumimoji="0" lang="en-US" altLang="ja-JP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Osaka" charset="0"/>
                <a:cs typeface="Times New Roman"/>
              </a:rPr>
              <a:t>KEK</a:t>
            </a:r>
            <a:r>
              <a:rPr kumimoji="0" lang="en-US" altLang="ja-JP" sz="24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Osaka" charset="0"/>
                <a:cs typeface="Times New Roman"/>
              </a:rPr>
              <a:t>) </a:t>
            </a:r>
          </a:p>
          <a:p>
            <a:pPr>
              <a:lnSpc>
                <a:spcPts val="2900"/>
              </a:lnSpc>
              <a:spcBef>
                <a:spcPct val="0"/>
              </a:spcBef>
            </a:pPr>
            <a:r>
              <a:rPr kumimoji="0" lang="en-US" altLang="ja-JP" sz="24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Osaka" charset="0"/>
                <a:cs typeface="Times New Roman"/>
              </a:rPr>
              <a:t>Graduate University for Advanced Studies (</a:t>
            </a:r>
            <a:r>
              <a:rPr lang="en-US" altLang="ja-JP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Osaka" charset="0"/>
                <a:cs typeface="Times New Roman"/>
              </a:rPr>
              <a:t>Sokendai</a:t>
            </a:r>
            <a:r>
              <a:rPr kumimoji="0" lang="en-US" altLang="ja-JP" sz="24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Osaka" charset="0"/>
                <a:cs typeface="Times New Roman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7521" y="6070298"/>
            <a:ext cx="7298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/>
                <a:cs typeface="Times New Roman"/>
              </a:rPr>
              <a:t>Reference</a:t>
            </a:r>
            <a:r>
              <a:rPr lang="zh-CN" altLang="en-US" dirty="0" smtClean="0">
                <a:latin typeface="Times New Roman"/>
                <a:cs typeface="Times New Roman"/>
              </a:rPr>
              <a:t>:</a:t>
            </a:r>
            <a:r>
              <a:rPr lang="en-US" altLang="zh-CN" dirty="0" err="1" smtClean="0">
                <a:latin typeface="Times New Roman"/>
                <a:cs typeface="Times New Roman"/>
              </a:rPr>
              <a:t>Shunzo</a:t>
            </a:r>
            <a:r>
              <a:rPr lang="zh-CN" altLang="en-US" dirty="0" smtClean="0">
                <a:latin typeface="Times New Roman"/>
                <a:cs typeface="Times New Roman"/>
              </a:rPr>
              <a:t> </a:t>
            </a:r>
            <a:r>
              <a:rPr lang="en-US" altLang="zh-CN" dirty="0" smtClean="0">
                <a:latin typeface="Times New Roman"/>
                <a:cs typeface="Times New Roman"/>
              </a:rPr>
              <a:t>Kumano and Qin-Tao</a:t>
            </a:r>
            <a:r>
              <a:rPr lang="zh-CN" altLang="en-US" dirty="0" smtClean="0">
                <a:latin typeface="Times New Roman"/>
                <a:cs typeface="Times New Roman"/>
              </a:rPr>
              <a:t> </a:t>
            </a:r>
            <a:r>
              <a:rPr lang="en-US" altLang="zh-CN" dirty="0" smtClean="0">
                <a:latin typeface="Times New Roman"/>
                <a:cs typeface="Times New Roman"/>
              </a:rPr>
              <a:t>Song,  arXiv:1606.03149 [</a:t>
            </a:r>
            <a:r>
              <a:rPr lang="en-US" altLang="zh-CN" dirty="0" err="1" smtClean="0">
                <a:latin typeface="Times New Roman"/>
                <a:cs typeface="Times New Roman"/>
              </a:rPr>
              <a:t>hep-ph</a:t>
            </a:r>
            <a:r>
              <a:rPr lang="en-US" altLang="zh-CN" dirty="0" smtClean="0">
                <a:latin typeface="Times New Roman"/>
                <a:cs typeface="Times New Roman"/>
              </a:rPr>
              <a:t>].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2474" y="1369344"/>
            <a:ext cx="84072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Times New Roman"/>
                <a:cs typeface="Times New Roman"/>
              </a:rPr>
              <a:t>Estimate on spin asymmetry for </a:t>
            </a:r>
            <a:r>
              <a:rPr lang="en-US" sz="3200" dirty="0" err="1">
                <a:latin typeface="Times New Roman"/>
                <a:cs typeface="Times New Roman"/>
              </a:rPr>
              <a:t>Drell</a:t>
            </a:r>
            <a:r>
              <a:rPr lang="en-US" sz="3200" dirty="0">
                <a:latin typeface="Times New Roman"/>
                <a:cs typeface="Times New Roman"/>
              </a:rPr>
              <a:t>-Yan process at Fermilab with  tensor-polarized </a:t>
            </a:r>
            <a:r>
              <a:rPr lang="en-US" sz="3200" dirty="0" smtClean="0">
                <a:latin typeface="Times New Roman"/>
                <a:cs typeface="Times New Roman"/>
              </a:rPr>
              <a:t>deuteron</a:t>
            </a:r>
            <a:endParaRPr lang="en-US" sz="3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97958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9898" y="551882"/>
            <a:ext cx="1865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In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Parton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Model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7547" y="28649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6838696"/>
              </p:ext>
            </p:extLst>
          </p:nvPr>
        </p:nvGraphicFramePr>
        <p:xfrm>
          <a:off x="639898" y="4111692"/>
          <a:ext cx="7234238" cy="177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03" name="Equation" r:id="rId3" imgW="5181600" imgH="1270000" progId="Equation.DSMT4">
                  <p:embed/>
                </p:oleObj>
              </mc:Choice>
              <mc:Fallback>
                <p:oleObj name="Equation" r:id="rId3" imgW="5181600" imgH="1270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9898" y="4111692"/>
                        <a:ext cx="7234238" cy="1771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67683" y="2880291"/>
            <a:ext cx="7433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Where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i="1" dirty="0" err="1" smtClean="0">
                <a:latin typeface="Times New Roman"/>
                <a:cs typeface="Times New Roman"/>
              </a:rPr>
              <a:t>q</a:t>
            </a:r>
            <a:r>
              <a:rPr lang="en-US" sz="2000" i="1" baseline="30000" dirty="0" err="1" smtClean="0">
                <a:latin typeface="Times New Roman"/>
                <a:cs typeface="Times New Roman"/>
              </a:rPr>
              <a:t>m</a:t>
            </a:r>
            <a:r>
              <a:rPr lang="zh-CN" altLang="en-US" sz="2000" baseline="30000" dirty="0" smtClean="0">
                <a:latin typeface="Times New Roman"/>
                <a:cs typeface="Times New Roman"/>
              </a:rPr>
              <a:t>  </a:t>
            </a:r>
            <a:r>
              <a:rPr lang="en-US" altLang="zh-CN" sz="2000" dirty="0">
                <a:latin typeface="Times New Roman"/>
                <a:cs typeface="Times New Roman"/>
              </a:rPr>
              <a:t>i</a:t>
            </a:r>
            <a:r>
              <a:rPr lang="en-US" sz="2000" dirty="0" smtClean="0">
                <a:latin typeface="Times New Roman"/>
                <a:cs typeface="Times New Roman"/>
              </a:rPr>
              <a:t>s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patron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distribution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function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in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hadron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spin</a:t>
            </a:r>
            <a:r>
              <a:rPr lang="en-US" altLang="zh-CN" sz="2000" dirty="0">
                <a:latin typeface="Times New Roman"/>
                <a:cs typeface="Times New Roman"/>
              </a:rPr>
              <a:t>-</a:t>
            </a:r>
            <a:r>
              <a:rPr lang="en-US" altLang="zh-CN" sz="2000" dirty="0" smtClean="0">
                <a:latin typeface="Times New Roman"/>
                <a:cs typeface="Times New Roman"/>
              </a:rPr>
              <a:t>m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state, and index</a:t>
            </a:r>
            <a:r>
              <a:rPr lang="en-US" altLang="zh-CN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 err="1" smtClean="0">
                <a:solidFill>
                  <a:srgbClr val="3366FF"/>
                </a:solidFill>
                <a:latin typeface="Times New Roman"/>
                <a:cs typeface="Times New Roman"/>
              </a:rPr>
              <a:t>i</a:t>
            </a:r>
            <a:r>
              <a:rPr lang="en-US" altLang="zh-CN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is the quark flavor. </a:t>
            </a:r>
            <a:r>
              <a:rPr lang="en-US" altLang="zh-CN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The t</a:t>
            </a:r>
            <a:r>
              <a:rPr lang="en-US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ensor</a:t>
            </a:r>
            <a:r>
              <a:rPr lang="zh-CN" altLang="en-US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000090"/>
                </a:solidFill>
                <a:latin typeface="Times New Roman"/>
                <a:cs typeface="Times New Roman"/>
              </a:rPr>
              <a:t>–polarized</a:t>
            </a:r>
            <a:r>
              <a:rPr lang="zh-CN" altLang="en-US" sz="2000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000090"/>
                </a:solidFill>
                <a:latin typeface="Times New Roman"/>
                <a:cs typeface="Times New Roman"/>
              </a:rPr>
              <a:t>distributions</a:t>
            </a:r>
            <a:r>
              <a:rPr lang="zh-CN" altLang="en-US" sz="2000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latin typeface="Times New Roman"/>
                <a:cs typeface="Times New Roman"/>
              </a:rPr>
              <a:t>will</a:t>
            </a:r>
            <a:r>
              <a:rPr lang="zh-CN" altLang="en-US" sz="2000" dirty="0"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latin typeface="Times New Roman"/>
                <a:cs typeface="Times New Roman"/>
              </a:rPr>
              <a:t>disappear</a:t>
            </a:r>
            <a:r>
              <a:rPr lang="zh-CN" altLang="en-US" sz="2000" dirty="0"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latin typeface="Times New Roman"/>
                <a:cs typeface="Times New Roman"/>
              </a:rPr>
              <a:t>if</a:t>
            </a:r>
            <a:r>
              <a:rPr lang="zh-CN" altLang="en-US" sz="2000" dirty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the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deuteron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latin typeface="Times New Roman"/>
                <a:cs typeface="Times New Roman"/>
              </a:rPr>
              <a:t>is</a:t>
            </a:r>
            <a:r>
              <a:rPr lang="zh-CN" altLang="en-US" sz="2000" dirty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S-wave.</a:t>
            </a:r>
            <a:endParaRPr lang="en-US" sz="2000" dirty="0">
              <a:latin typeface="Times New Roman"/>
              <a:cs typeface="Times New Roman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5609725"/>
              </p:ext>
            </p:extLst>
          </p:nvPr>
        </p:nvGraphicFramePr>
        <p:xfrm>
          <a:off x="715963" y="951992"/>
          <a:ext cx="3348037" cy="185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04" name="Equation" r:id="rId5" imgW="2247900" imgH="1320800" progId="Equation.DSMT4">
                  <p:embed/>
                </p:oleObj>
              </mc:Choice>
              <mc:Fallback>
                <p:oleObj name="Equation" r:id="rId5" imgW="2247900" imgH="1320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5963" y="951992"/>
                        <a:ext cx="3348037" cy="1858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567683" y="6221485"/>
            <a:ext cx="71503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F.</a:t>
            </a:r>
            <a:r>
              <a:rPr lang="zh-CN" altLang="en-US" sz="14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lang="en-US" sz="14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E.</a:t>
            </a:r>
            <a:r>
              <a:rPr lang="zh-CN" altLang="en-US" sz="14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lang="en-US" sz="14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Close </a:t>
            </a:r>
            <a:r>
              <a:rPr lang="en-US" sz="1400" dirty="0">
                <a:solidFill>
                  <a:srgbClr val="660066"/>
                </a:solidFill>
                <a:latin typeface="Times New Roman"/>
                <a:cs typeface="Times New Roman"/>
              </a:rPr>
              <a:t>and </a:t>
            </a:r>
            <a:r>
              <a:rPr lang="en-US" sz="14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S.</a:t>
            </a:r>
            <a:r>
              <a:rPr lang="zh-CN" altLang="en-US" sz="14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lang="en-US" sz="14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Kumano,</a:t>
            </a:r>
            <a:r>
              <a:rPr lang="zh-CN" altLang="en-US" sz="14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lang="en-US" sz="14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PRD 42 </a:t>
            </a:r>
            <a:r>
              <a:rPr lang="en-US" sz="1400" dirty="0">
                <a:solidFill>
                  <a:srgbClr val="660066"/>
                </a:solidFill>
                <a:latin typeface="Times New Roman"/>
                <a:cs typeface="Times New Roman"/>
              </a:rPr>
              <a:t>(1990) 2377.</a:t>
            </a:r>
          </a:p>
        </p:txBody>
      </p:sp>
    </p:spTree>
    <p:extLst>
      <p:ext uri="{BB962C8B-B14F-4D97-AF65-F5344CB8AC3E}">
        <p14:creationId xmlns:p14="http://schemas.microsoft.com/office/powerpoint/2010/main" val="1688763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9299553"/>
              </p:ext>
            </p:extLst>
          </p:nvPr>
        </p:nvGraphicFramePr>
        <p:xfrm>
          <a:off x="441024" y="1749254"/>
          <a:ext cx="5229785" cy="1531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13" name="Equation" r:id="rId3" imgW="3771900" imgH="1104900" progId="Equation.DSMT4">
                  <p:embed/>
                </p:oleObj>
              </mc:Choice>
              <mc:Fallback>
                <p:oleObj name="Equation" r:id="rId3" imgW="3771900" imgH="1104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1024" y="1749254"/>
                        <a:ext cx="5229785" cy="15315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1805" y="3600960"/>
            <a:ext cx="45257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The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derivation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from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 </a:t>
            </a:r>
            <a:r>
              <a:rPr lang="en-US" altLang="zh-CN" sz="2000" dirty="0" smtClean="0">
                <a:latin typeface="Times New Roman"/>
                <a:cs typeface="Times New Roman"/>
              </a:rPr>
              <a:t>of the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integration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will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indicate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the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existence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of</a:t>
            </a:r>
            <a:r>
              <a:rPr lang="zh-CN" altLang="zh-CN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ensor</a:t>
            </a:r>
            <a:r>
              <a:rPr lang="zh-CN" alt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0000FF"/>
                </a:solidFill>
                <a:latin typeface="Times New Roman"/>
                <a:cs typeface="Times New Roman"/>
              </a:rPr>
              <a:t>–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polarized</a:t>
            </a:r>
            <a:r>
              <a:rPr lang="zh-CN" alt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distributions</a:t>
            </a:r>
            <a:r>
              <a:rPr lang="zh-CN" alt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for</a:t>
            </a:r>
            <a:r>
              <a:rPr lang="zh-CN" alt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antiquark(sea)</a:t>
            </a:r>
            <a:r>
              <a:rPr lang="zh-CN" alt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quarks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506507" y="5460560"/>
            <a:ext cx="43281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 typeface="Times" charset="0"/>
              <a:buNone/>
            </a:pPr>
            <a:r>
              <a:rPr lang="en-US" altLang="ja-JP" sz="1400" dirty="0">
                <a:solidFill>
                  <a:srgbClr val="660066"/>
                </a:solidFill>
                <a:latin typeface="Times New Roman"/>
                <a:cs typeface="Times New Roman"/>
              </a:rPr>
              <a:t>A. </a:t>
            </a:r>
            <a:r>
              <a:rPr lang="en-US" altLang="ja-JP" sz="1400" dirty="0" err="1">
                <a:solidFill>
                  <a:srgbClr val="660066"/>
                </a:solidFill>
                <a:latin typeface="Times New Roman"/>
                <a:cs typeface="Times New Roman"/>
              </a:rPr>
              <a:t>Airapetian</a:t>
            </a:r>
            <a:r>
              <a:rPr lang="en-US" altLang="ja-JP" sz="140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lang="en-US" altLang="ja-JP" sz="1400" i="1" dirty="0">
                <a:solidFill>
                  <a:srgbClr val="660066"/>
                </a:solidFill>
                <a:latin typeface="Times New Roman"/>
                <a:cs typeface="Times New Roman"/>
              </a:rPr>
              <a:t>et al.</a:t>
            </a:r>
            <a:r>
              <a:rPr lang="en-US" altLang="ja-JP" sz="1400" dirty="0">
                <a:solidFill>
                  <a:srgbClr val="660066"/>
                </a:solidFill>
                <a:latin typeface="Times New Roman"/>
                <a:cs typeface="Times New Roman"/>
              </a:rPr>
              <a:t> (HERMES), </a:t>
            </a:r>
            <a:r>
              <a:rPr lang="en-US" altLang="ja-JP" sz="1400" dirty="0">
                <a:solidFill>
                  <a:srgbClr val="660066"/>
                </a:solidFill>
                <a:latin typeface="Times New Roman"/>
                <a:ea typeface="Osaka" charset="0"/>
                <a:cs typeface="Times New Roman"/>
              </a:rPr>
              <a:t>PRL 95 (2005) 242001.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784" y="1477343"/>
            <a:ext cx="3505929" cy="4052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125" y="317500"/>
            <a:ext cx="7057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/>
                <a:cs typeface="Times New Roman"/>
              </a:rPr>
              <a:t>Experiment</a:t>
            </a:r>
            <a:r>
              <a:rPr lang="zh-CN" altLang="en-US" sz="2800" b="1" dirty="0" smtClean="0">
                <a:latin typeface="Times New Roman"/>
                <a:cs typeface="Times New Roman"/>
              </a:rPr>
              <a:t> </a:t>
            </a:r>
            <a:r>
              <a:rPr lang="en-US" altLang="zh-CN" sz="2800" b="1" dirty="0" smtClean="0">
                <a:latin typeface="Times New Roman"/>
                <a:cs typeface="Times New Roman"/>
              </a:rPr>
              <a:t>Status:</a:t>
            </a:r>
            <a:r>
              <a:rPr lang="zh-CN" altLang="en-US" sz="2800" b="1" dirty="0" smtClean="0">
                <a:latin typeface="Times New Roman"/>
                <a:cs typeface="Times New Roman"/>
              </a:rPr>
              <a:t> </a:t>
            </a:r>
            <a:r>
              <a:rPr lang="en-US" altLang="zh-CN" sz="2800" b="1" dirty="0" smtClean="0">
                <a:latin typeface="Times New Roman"/>
                <a:cs typeface="Times New Roman"/>
              </a:rPr>
              <a:t>the</a:t>
            </a:r>
            <a:r>
              <a:rPr lang="zh-CN" altLang="en-US" sz="2800" b="1" dirty="0" smtClean="0">
                <a:latin typeface="Times New Roman"/>
                <a:cs typeface="Times New Roman"/>
              </a:rPr>
              <a:t> </a:t>
            </a:r>
            <a:r>
              <a:rPr lang="en-US" altLang="zh-CN" sz="2800" b="1" dirty="0" smtClean="0">
                <a:latin typeface="Times New Roman"/>
                <a:cs typeface="Times New Roman"/>
              </a:rPr>
              <a:t>measurement</a:t>
            </a:r>
            <a:r>
              <a:rPr lang="zh-CN" altLang="en-US" sz="2800" b="1" dirty="0" smtClean="0">
                <a:latin typeface="Times New Roman"/>
                <a:cs typeface="Times New Roman"/>
              </a:rPr>
              <a:t> </a:t>
            </a:r>
            <a:r>
              <a:rPr lang="en-US" altLang="zh-CN" sz="2800" b="1" dirty="0" smtClean="0">
                <a:latin typeface="Times New Roman"/>
                <a:cs typeface="Times New Roman"/>
              </a:rPr>
              <a:t>of</a:t>
            </a:r>
            <a:r>
              <a:rPr lang="zh-CN" altLang="en-US" sz="2800" b="1" dirty="0" smtClean="0">
                <a:latin typeface="Times New Roman"/>
                <a:cs typeface="Times New Roman"/>
              </a:rPr>
              <a:t> </a:t>
            </a:r>
            <a:r>
              <a:rPr lang="en-US" altLang="zh-CN" sz="2800" b="1" dirty="0" smtClean="0">
                <a:latin typeface="Times New Roman"/>
                <a:cs typeface="Times New Roman"/>
              </a:rPr>
              <a:t>b</a:t>
            </a:r>
            <a:r>
              <a:rPr lang="en-US" altLang="zh-CN" sz="2800" b="1" baseline="-25000" dirty="0" smtClean="0">
                <a:latin typeface="Times New Roman"/>
                <a:cs typeface="Times New Roman"/>
              </a:rPr>
              <a:t>1</a:t>
            </a:r>
            <a:endParaRPr lang="en-US" sz="2800" b="1" baseline="-25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65798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6277" y="637797"/>
            <a:ext cx="78953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Times New Roman"/>
                <a:cs typeface="Times New Roman"/>
              </a:rPr>
              <a:t>There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is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an </a:t>
            </a:r>
            <a:r>
              <a:rPr lang="en-US" sz="2000" dirty="0">
                <a:latin typeface="Times New Roman"/>
                <a:cs typeface="Times New Roman"/>
              </a:rPr>
              <a:t>approved experiment to measure b</a:t>
            </a:r>
            <a:r>
              <a:rPr lang="en-US" sz="2000" baseline="-25000" dirty="0">
                <a:latin typeface="Times New Roman"/>
                <a:cs typeface="Times New Roman"/>
              </a:rPr>
              <a:t>1</a:t>
            </a:r>
            <a:r>
              <a:rPr lang="en-US" sz="2000" dirty="0">
                <a:latin typeface="Times New Roman"/>
                <a:cs typeface="Times New Roman"/>
              </a:rPr>
              <a:t> at </a:t>
            </a:r>
            <a:r>
              <a:rPr lang="en-US" sz="2000" dirty="0" err="1">
                <a:latin typeface="Times New Roman"/>
                <a:cs typeface="Times New Roman"/>
              </a:rPr>
              <a:t>JLab</a:t>
            </a:r>
            <a:r>
              <a:rPr lang="en-US" sz="2000" dirty="0">
                <a:latin typeface="Times New Roman"/>
                <a:cs typeface="Times New Roman"/>
              </a:rPr>
              <a:t> (Thomas </a:t>
            </a:r>
            <a:r>
              <a:rPr lang="en-US" sz="2000" dirty="0" smtClean="0">
                <a:latin typeface="Times New Roman"/>
                <a:cs typeface="Times New Roman"/>
              </a:rPr>
              <a:t>Jefferson National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Accelerator </a:t>
            </a:r>
            <a:r>
              <a:rPr lang="en-US" sz="2000" dirty="0">
                <a:latin typeface="Times New Roman"/>
                <a:cs typeface="Times New Roman"/>
              </a:rPr>
              <a:t>Facility</a:t>
            </a:r>
            <a:r>
              <a:rPr lang="en-US" sz="2000" dirty="0" smtClean="0">
                <a:latin typeface="Times New Roman"/>
                <a:cs typeface="Times New Roman"/>
              </a:rPr>
              <a:t>)</a:t>
            </a:r>
            <a:r>
              <a:rPr lang="zh-CN" altLang="en-US" sz="2000" dirty="0" smtClean="0">
                <a:latin typeface="Times New Roman"/>
                <a:cs typeface="Times New Roman"/>
              </a:rPr>
              <a:t>，</a:t>
            </a:r>
            <a:r>
              <a:rPr lang="en-US" altLang="zh-CN" sz="2000" dirty="0" smtClean="0">
                <a:latin typeface="Times New Roman"/>
                <a:cs typeface="Times New Roman"/>
              </a:rPr>
              <a:t>and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this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will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help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us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to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understand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the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tensor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structure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of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deuteron.</a:t>
            </a:r>
            <a:endParaRPr lang="en-US" sz="2000" dirty="0">
              <a:latin typeface="Times New Roman"/>
              <a:cs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339" y="1653460"/>
            <a:ext cx="6223884" cy="489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09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4822" y="322077"/>
            <a:ext cx="67370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latin typeface="Times New Roman"/>
                <a:cs typeface="Times New Roman"/>
              </a:rPr>
              <a:t>Drell-Yan</a:t>
            </a:r>
            <a:r>
              <a:rPr lang="zh-CN" altLang="en-US" sz="2800" b="1" dirty="0" smtClean="0">
                <a:latin typeface="Times New Roman"/>
                <a:cs typeface="Times New Roman"/>
              </a:rPr>
              <a:t> </a:t>
            </a:r>
            <a:r>
              <a:rPr lang="en-US" altLang="zh-CN" sz="2800" b="1" dirty="0" smtClean="0">
                <a:latin typeface="Times New Roman"/>
                <a:cs typeface="Times New Roman"/>
              </a:rPr>
              <a:t>process</a:t>
            </a:r>
            <a:r>
              <a:rPr lang="zh-CN" altLang="en-US" sz="2800" b="1" dirty="0" smtClean="0">
                <a:latin typeface="Times New Roman"/>
                <a:cs typeface="Times New Roman"/>
              </a:rPr>
              <a:t> </a:t>
            </a:r>
            <a:r>
              <a:rPr lang="en-US" altLang="zh-CN" sz="2800" b="1" dirty="0">
                <a:latin typeface="Times New Roman"/>
                <a:cs typeface="Times New Roman"/>
              </a:rPr>
              <a:t>for</a:t>
            </a:r>
            <a:r>
              <a:rPr lang="zh-CN" altLang="en-US" sz="2800" b="1" dirty="0">
                <a:latin typeface="Times New Roman"/>
                <a:cs typeface="Times New Roman"/>
              </a:rPr>
              <a:t> </a:t>
            </a:r>
            <a:r>
              <a:rPr lang="en-US" altLang="zh-CN" sz="2800" b="1" dirty="0" smtClean="0">
                <a:latin typeface="Times New Roman"/>
                <a:cs typeface="Times New Roman"/>
              </a:rPr>
              <a:t>proton</a:t>
            </a:r>
            <a:r>
              <a:rPr lang="zh-CN" altLang="en-US" sz="2800" b="1" dirty="0" smtClean="0">
                <a:latin typeface="Times New Roman"/>
                <a:cs typeface="Times New Roman"/>
              </a:rPr>
              <a:t> </a:t>
            </a:r>
            <a:r>
              <a:rPr lang="en-US" altLang="zh-CN" sz="2800" b="1" dirty="0" smtClean="0">
                <a:latin typeface="Times New Roman"/>
                <a:cs typeface="Times New Roman"/>
              </a:rPr>
              <a:t>and</a:t>
            </a:r>
            <a:r>
              <a:rPr lang="zh-CN" altLang="en-US" sz="2800" b="1" dirty="0" smtClean="0">
                <a:latin typeface="Times New Roman"/>
                <a:cs typeface="Times New Roman"/>
              </a:rPr>
              <a:t> </a:t>
            </a:r>
            <a:r>
              <a:rPr lang="en-US" altLang="zh-CN" sz="2800" b="1" dirty="0" smtClean="0">
                <a:latin typeface="Times New Roman"/>
                <a:cs typeface="Times New Roman"/>
              </a:rPr>
              <a:t>deuteron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2278927"/>
              </p:ext>
            </p:extLst>
          </p:nvPr>
        </p:nvGraphicFramePr>
        <p:xfrm>
          <a:off x="558800" y="1160463"/>
          <a:ext cx="4338637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69" name="Equation" r:id="rId3" imgW="1460500" imgH="241300" progId="Equation.DSMT4">
                  <p:embed/>
                </p:oleObj>
              </mc:Choice>
              <mc:Fallback>
                <p:oleObj name="Equation" r:id="rId3" imgW="1460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8800" y="1160463"/>
                        <a:ext cx="4338637" cy="719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6207129"/>
              </p:ext>
            </p:extLst>
          </p:nvPr>
        </p:nvGraphicFramePr>
        <p:xfrm>
          <a:off x="558800" y="5613400"/>
          <a:ext cx="5654675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70" name="Equation" r:id="rId5" imgW="2908300" imgH="469900" progId="Equation.DSMT4">
                  <p:embed/>
                </p:oleObj>
              </mc:Choice>
              <mc:Fallback>
                <p:oleObj name="Equation" r:id="rId5" imgW="29083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8800" y="5613400"/>
                        <a:ext cx="5654675" cy="912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pd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42" y="1942984"/>
            <a:ext cx="5112081" cy="349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662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517476"/>
              </p:ext>
            </p:extLst>
          </p:nvPr>
        </p:nvGraphicFramePr>
        <p:xfrm>
          <a:off x="446567" y="1846268"/>
          <a:ext cx="42799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95" name="Equation" r:id="rId3" imgW="2692400" imgH="520700" progId="Equation.DSMT4">
                  <p:embed/>
                </p:oleObj>
              </mc:Choice>
              <mc:Fallback>
                <p:oleObj name="Equation" r:id="rId3" imgW="2692400" imgH="520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6567" y="1846268"/>
                        <a:ext cx="4279900" cy="75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82971" y="435430"/>
            <a:ext cx="8390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There are 108 structure functions for the hadron tensor of </a:t>
            </a:r>
            <a:r>
              <a:rPr lang="en-US" sz="2000" dirty="0" err="1" smtClean="0">
                <a:latin typeface="Times New Roman"/>
                <a:cs typeface="Times New Roman"/>
              </a:rPr>
              <a:t>unpolarized</a:t>
            </a:r>
            <a:r>
              <a:rPr lang="en-US" sz="2000" dirty="0" smtClean="0">
                <a:latin typeface="Times New Roman"/>
                <a:cs typeface="Times New Roman"/>
              </a:rPr>
              <a:t> proton</a:t>
            </a:r>
            <a:r>
              <a:rPr lang="en-US" altLang="zh-CN" sz="2000" dirty="0" smtClean="0">
                <a:latin typeface="Times New Roman"/>
                <a:cs typeface="Times New Roman"/>
              </a:rPr>
              <a:t>-</a:t>
            </a:r>
            <a:r>
              <a:rPr lang="en-US" sz="2000" dirty="0" smtClean="0">
                <a:latin typeface="Times New Roman"/>
                <a:cs typeface="Times New Roman"/>
              </a:rPr>
              <a:t> polarized deuteron </a:t>
            </a:r>
            <a:r>
              <a:rPr lang="en-US" sz="2000" dirty="0" err="1" smtClean="0">
                <a:latin typeface="Times New Roman"/>
                <a:cs typeface="Times New Roman"/>
              </a:rPr>
              <a:t>Drell</a:t>
            </a:r>
            <a:r>
              <a:rPr lang="en-US" sz="2000" dirty="0" smtClean="0">
                <a:latin typeface="Times New Roman"/>
                <a:cs typeface="Times New Roman"/>
              </a:rPr>
              <a:t>-Yan Process</a:t>
            </a:r>
            <a:r>
              <a:rPr lang="en-US" altLang="zh-CN" sz="2000" dirty="0" smtClean="0">
                <a:latin typeface="Times New Roman"/>
                <a:cs typeface="Times New Roman"/>
              </a:rPr>
              <a:t>,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and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the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err="1" smtClean="0">
                <a:latin typeface="Times New Roman"/>
                <a:cs typeface="Times New Roman"/>
              </a:rPr>
              <a:t>quadrupole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asymmetry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A</a:t>
            </a:r>
            <a:r>
              <a:rPr lang="en-US" altLang="zh-CN" sz="2000" baseline="-25000" dirty="0" smtClean="0">
                <a:latin typeface="Times New Roman"/>
                <a:cs typeface="Times New Roman"/>
              </a:rPr>
              <a:t>UQ0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is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measured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with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the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Q</a:t>
            </a:r>
            <a:r>
              <a:rPr lang="en-US" altLang="zh-CN" sz="2000" baseline="-25000" dirty="0" smtClean="0">
                <a:latin typeface="Times New Roman"/>
                <a:cs typeface="Times New Roman"/>
              </a:rPr>
              <a:t>0</a:t>
            </a:r>
            <a:r>
              <a:rPr lang="zh-CN" altLang="en-US" sz="2000" dirty="0" smtClean="0">
                <a:latin typeface="Times New Roman"/>
                <a:cs typeface="Times New Roman"/>
              </a:rPr>
              <a:t>-</a:t>
            </a:r>
            <a:r>
              <a:rPr lang="en-US" altLang="zh-CN" sz="2000" dirty="0" smtClean="0">
                <a:latin typeface="Times New Roman"/>
                <a:cs typeface="Times New Roman"/>
              </a:rPr>
              <a:t>type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tensor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polarized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deuteron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. 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6567" y="3292623"/>
            <a:ext cx="4154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S</a:t>
            </a:r>
            <a:r>
              <a:rPr lang="en-US" altLang="zh-CN" sz="14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.</a:t>
            </a:r>
            <a:r>
              <a:rPr lang="zh-CN" altLang="en-US" sz="14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lang="it-IT" sz="14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Hino and</a:t>
            </a:r>
            <a:r>
              <a:rPr lang="zh-CN" altLang="en-US" sz="14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S.</a:t>
            </a:r>
            <a:r>
              <a:rPr lang="it-IT" sz="14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lang="it-IT" sz="1400" dirty="0" err="1" smtClean="0">
                <a:solidFill>
                  <a:srgbClr val="660066"/>
                </a:solidFill>
                <a:latin typeface="Times New Roman"/>
                <a:cs typeface="Times New Roman"/>
              </a:rPr>
              <a:t>Kumano</a:t>
            </a:r>
            <a:r>
              <a:rPr lang="en-US" altLang="zh-CN" sz="14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,</a:t>
            </a:r>
            <a:r>
              <a:rPr lang="it-IT" sz="14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 PRD 59</a:t>
            </a:r>
            <a:r>
              <a:rPr lang="zh-CN" altLang="en-US" sz="14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lang="it-IT" sz="14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(1999)</a:t>
            </a:r>
            <a:r>
              <a:rPr lang="zh-CN" altLang="en-US" sz="14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lang="it-IT" sz="14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094026</a:t>
            </a:r>
            <a:endParaRPr lang="en-US" altLang="zh-CN" sz="1400" dirty="0" smtClean="0">
              <a:solidFill>
                <a:srgbClr val="660066"/>
              </a:solidFill>
              <a:latin typeface="Times New Roman"/>
              <a:cs typeface="Times New Roman"/>
            </a:endParaRPr>
          </a:p>
          <a:p>
            <a:r>
              <a:rPr lang="it-IT" sz="1400" dirty="0">
                <a:solidFill>
                  <a:srgbClr val="660066"/>
                </a:solidFill>
                <a:latin typeface="Times New Roman"/>
                <a:cs typeface="Times New Roman"/>
              </a:rPr>
              <a:t>S</a:t>
            </a:r>
            <a:r>
              <a:rPr lang="en-US" altLang="zh-CN" sz="1400" dirty="0">
                <a:solidFill>
                  <a:srgbClr val="660066"/>
                </a:solidFill>
                <a:latin typeface="Times New Roman"/>
                <a:cs typeface="Times New Roman"/>
              </a:rPr>
              <a:t>.</a:t>
            </a:r>
            <a:r>
              <a:rPr lang="zh-CN" altLang="en-US" sz="140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lang="it-IT" sz="1400" dirty="0">
                <a:solidFill>
                  <a:srgbClr val="660066"/>
                </a:solidFill>
                <a:latin typeface="Times New Roman"/>
                <a:cs typeface="Times New Roman"/>
              </a:rPr>
              <a:t>Hino and</a:t>
            </a:r>
            <a:r>
              <a:rPr lang="zh-CN" altLang="en-US" sz="140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660066"/>
                </a:solidFill>
                <a:latin typeface="Times New Roman"/>
                <a:cs typeface="Times New Roman"/>
              </a:rPr>
              <a:t>S.</a:t>
            </a:r>
            <a:r>
              <a:rPr lang="it-IT" sz="140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lang="it-IT" sz="1400" dirty="0" err="1" smtClean="0">
                <a:solidFill>
                  <a:srgbClr val="660066"/>
                </a:solidFill>
                <a:latin typeface="Times New Roman"/>
                <a:cs typeface="Times New Roman"/>
              </a:rPr>
              <a:t>Kumano</a:t>
            </a:r>
            <a:r>
              <a:rPr lang="en-US" altLang="zh-CN" sz="14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,</a:t>
            </a:r>
            <a:r>
              <a:rPr lang="it-IT" sz="14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 PRD 60</a:t>
            </a:r>
            <a:r>
              <a:rPr lang="zh-CN" altLang="en-US" sz="14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(1999)</a:t>
            </a:r>
            <a:r>
              <a:rPr lang="it-IT" sz="14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 054018</a:t>
            </a:r>
            <a:endParaRPr lang="it-IT" sz="1400" dirty="0">
              <a:solidFill>
                <a:srgbClr val="660066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4992" y="5085444"/>
            <a:ext cx="1865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In</a:t>
            </a:r>
            <a:r>
              <a:rPr lang="zh-CN" alt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Parton</a:t>
            </a:r>
            <a:r>
              <a:rPr lang="zh-CN" alt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Model</a:t>
            </a:r>
            <a:endParaRPr lang="en-US" sz="20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9622362"/>
              </p:ext>
            </p:extLst>
          </p:nvPr>
        </p:nvGraphicFramePr>
        <p:xfrm>
          <a:off x="3436938" y="4767066"/>
          <a:ext cx="4916487" cy="129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96" name="Equation" r:id="rId5" imgW="2743200" imgH="723900" progId="Equation.DSMT4">
                  <p:embed/>
                </p:oleObj>
              </mc:Choice>
              <mc:Fallback>
                <p:oleObj name="Equation" r:id="rId5" imgW="2743200" imgH="723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36938" y="4767066"/>
                        <a:ext cx="4916487" cy="1296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5568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4177" y="466149"/>
            <a:ext cx="80546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The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en-US" sz="2000" dirty="0" smtClean="0">
                <a:latin typeface="Times New Roman"/>
                <a:cs typeface="Times New Roman"/>
              </a:rPr>
              <a:t>spin </a:t>
            </a:r>
            <a:r>
              <a:rPr lang="en-US" altLang="zh-CN" sz="2000" dirty="0" smtClean="0">
                <a:latin typeface="Times New Roman"/>
                <a:cs typeface="Times New Roman"/>
              </a:rPr>
              <a:t>asymmetry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A</a:t>
            </a:r>
            <a:r>
              <a:rPr lang="en-US" altLang="zh-CN" sz="2000" baseline="-25000" dirty="0" smtClean="0">
                <a:latin typeface="Times New Roman"/>
                <a:cs typeface="Times New Roman"/>
              </a:rPr>
              <a:t>UQ0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will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indicate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that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existence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of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t</a:t>
            </a:r>
            <a:r>
              <a:rPr lang="en-US" sz="2000" dirty="0" smtClean="0">
                <a:latin typeface="Times New Roman"/>
                <a:cs typeface="Times New Roman"/>
              </a:rPr>
              <a:t>ensor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latin typeface="Times New Roman"/>
                <a:cs typeface="Times New Roman"/>
              </a:rPr>
              <a:t>–polarized</a:t>
            </a:r>
            <a:r>
              <a:rPr lang="zh-CN" altLang="en-US" sz="2000" dirty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distributions        </a:t>
            </a:r>
            <a:r>
              <a:rPr lang="en-US" sz="2000" dirty="0" smtClean="0">
                <a:latin typeface="Times New Roman"/>
                <a:cs typeface="Times New Roman"/>
              </a:rPr>
              <a:t>and       </a:t>
            </a:r>
            <a:r>
              <a:rPr lang="zh-CN" altLang="en-US" sz="2000" dirty="0" smtClean="0">
                <a:latin typeface="Times New Roman"/>
                <a:cs typeface="Times New Roman"/>
              </a:rPr>
              <a:t>，</a:t>
            </a:r>
            <a:r>
              <a:rPr lang="en-US" altLang="zh-CN" sz="2000" dirty="0" smtClean="0">
                <a:latin typeface="Times New Roman"/>
                <a:cs typeface="Times New Roman"/>
              </a:rPr>
              <a:t>which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are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only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available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in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D-wave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deuteron.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In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experiment,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the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latin typeface="Times New Roman"/>
                <a:cs typeface="Times New Roman"/>
              </a:rPr>
              <a:t>t</a:t>
            </a:r>
            <a:r>
              <a:rPr lang="en-US" sz="2000" dirty="0">
                <a:latin typeface="Times New Roman"/>
                <a:cs typeface="Times New Roman"/>
              </a:rPr>
              <a:t>ensor</a:t>
            </a:r>
            <a:r>
              <a:rPr lang="zh-CN" altLang="en-US" sz="2000" dirty="0"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latin typeface="Times New Roman"/>
                <a:cs typeface="Times New Roman"/>
              </a:rPr>
              <a:t>–polarized</a:t>
            </a:r>
            <a:r>
              <a:rPr lang="zh-CN" altLang="en-US" sz="2000" dirty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distributions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have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been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observed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by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Hermes</a:t>
            </a:r>
            <a:r>
              <a:rPr lang="zh-CN" alt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measurements</a:t>
            </a:r>
            <a:r>
              <a:rPr lang="zh-CN" alt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for</a:t>
            </a:r>
            <a:r>
              <a:rPr lang="zh-CN" alt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lang="en-US" altLang="zh-CN" sz="2000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lang="zh-CN" alt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lang="zh-CN" alt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electron</a:t>
            </a:r>
            <a:r>
              <a:rPr lang="zh-CN" alt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r>
              <a:rPr lang="en-US" altLang="zh-CN"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euteron</a:t>
            </a:r>
            <a:r>
              <a:rPr lang="zh-CN" altLang="zh-CN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DIS.</a:t>
            </a:r>
            <a:endParaRPr lang="en-US" sz="2000" baseline="-250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4141202"/>
              </p:ext>
            </p:extLst>
          </p:nvPr>
        </p:nvGraphicFramePr>
        <p:xfrm>
          <a:off x="1853166" y="801034"/>
          <a:ext cx="430212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8" name="Equation" r:id="rId3" imgW="266700" imgH="266700" progId="Equation.DSMT4">
                  <p:embed/>
                </p:oleObj>
              </mc:Choice>
              <mc:Fallback>
                <p:oleObj name="Equation" r:id="rId3" imgW="2667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53166" y="801034"/>
                        <a:ext cx="430212" cy="430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4749336"/>
              </p:ext>
            </p:extLst>
          </p:nvPr>
        </p:nvGraphicFramePr>
        <p:xfrm>
          <a:off x="2690235" y="771141"/>
          <a:ext cx="450850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9" name="Equation" r:id="rId5" imgW="279400" imgH="266700" progId="Equation.DSMT4">
                  <p:embed/>
                </p:oleObj>
              </mc:Choice>
              <mc:Fallback>
                <p:oleObj name="Equation" r:id="rId5" imgW="2794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90235" y="771141"/>
                        <a:ext cx="450850" cy="430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85042" y="2840183"/>
            <a:ext cx="2536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Large</a:t>
            </a:r>
            <a:r>
              <a:rPr lang="zh-CN" altLang="en-US" sz="2800" dirty="0" smtClean="0">
                <a:latin typeface="Times New Roman"/>
                <a:cs typeface="Times New Roman"/>
              </a:rPr>
              <a:t> </a:t>
            </a:r>
            <a:r>
              <a:rPr lang="en-US" altLang="zh-CN" sz="2800" dirty="0" err="1" smtClean="0">
                <a:latin typeface="Times New Roman"/>
                <a:cs typeface="Times New Roman"/>
              </a:rPr>
              <a:t>x</a:t>
            </a:r>
            <a:r>
              <a:rPr lang="en-US" altLang="zh-CN" sz="2800" baseline="-25000" dirty="0" err="1" smtClean="0">
                <a:latin typeface="Times New Roman"/>
                <a:cs typeface="Times New Roman"/>
              </a:rPr>
              <a:t>F</a:t>
            </a:r>
            <a:r>
              <a:rPr lang="en-US" altLang="zh-CN" sz="2800" dirty="0" smtClean="0">
                <a:latin typeface="Times New Roman"/>
                <a:cs typeface="Times New Roman"/>
              </a:rPr>
              <a:t>=x</a:t>
            </a:r>
            <a:r>
              <a:rPr lang="en-US" altLang="zh-CN" sz="2800" baseline="-25000" dirty="0" smtClean="0">
                <a:latin typeface="Times New Roman"/>
                <a:cs typeface="Times New Roman"/>
              </a:rPr>
              <a:t>1</a:t>
            </a:r>
            <a:r>
              <a:rPr lang="zh-CN" altLang="zh-CN" sz="2800" dirty="0" smtClean="0">
                <a:latin typeface="Times New Roman"/>
                <a:cs typeface="Times New Roman"/>
              </a:rPr>
              <a:t>-</a:t>
            </a:r>
            <a:r>
              <a:rPr lang="en-US" altLang="zh-CN" sz="2800" dirty="0" smtClean="0">
                <a:latin typeface="Times New Roman"/>
                <a:cs typeface="Times New Roman"/>
              </a:rPr>
              <a:t>x</a:t>
            </a:r>
            <a:r>
              <a:rPr lang="en-US" altLang="zh-CN" sz="2800" baseline="-25000" dirty="0" smtClean="0">
                <a:latin typeface="Times New Roman"/>
                <a:cs typeface="Times New Roman"/>
              </a:rPr>
              <a:t>2</a:t>
            </a:r>
            <a:endParaRPr lang="en-US" sz="2800" dirty="0">
              <a:latin typeface="Times New Roman"/>
              <a:cs typeface="Times New Roman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8826083"/>
              </p:ext>
            </p:extLst>
          </p:nvPr>
        </p:nvGraphicFramePr>
        <p:xfrm>
          <a:off x="585042" y="3771900"/>
          <a:ext cx="3638550" cy="229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0" name="Equation" r:id="rId7" imgW="1968500" imgH="1244600" progId="Equation.DSMT4">
                  <p:embed/>
                </p:oleObj>
              </mc:Choice>
              <mc:Fallback>
                <p:oleObj name="Equation" r:id="rId7" imgW="1968500" imgH="1244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5042" y="3771900"/>
                        <a:ext cx="3638550" cy="229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077079" y="4333889"/>
            <a:ext cx="35044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altLang="zh-CN" sz="2400" b="1" dirty="0" smtClean="0">
                <a:ln w="12700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If</a:t>
            </a:r>
            <a:r>
              <a:rPr lang="zh-CN" altLang="en-US" sz="2400" b="1" dirty="0" smtClean="0">
                <a:ln w="12700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altLang="zh-CN" sz="2400" b="1" dirty="0" smtClean="0">
                <a:ln w="12700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the</a:t>
            </a:r>
            <a:r>
              <a:rPr lang="zh-CN" altLang="en-US" sz="2400" b="1" dirty="0" smtClean="0">
                <a:ln w="12700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ln w="12700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t</a:t>
            </a:r>
            <a:r>
              <a:rPr lang="en-US" sz="2400" b="1" dirty="0">
                <a:ln w="12700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ensor</a:t>
            </a:r>
            <a:r>
              <a:rPr lang="zh-CN" altLang="en-US" sz="2400" b="1" dirty="0">
                <a:ln w="12700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ln w="12700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–polarized</a:t>
            </a:r>
            <a:r>
              <a:rPr lang="zh-CN" altLang="en-US" sz="2400" b="1" dirty="0">
                <a:ln w="12700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ln w="12700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distributions</a:t>
            </a:r>
            <a:r>
              <a:rPr lang="zh-CN" altLang="en-US" sz="2400" b="1" dirty="0">
                <a:ln w="12700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altLang="zh-CN" sz="2400" b="1" dirty="0" smtClean="0">
                <a:ln w="12700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 of the quarks are</a:t>
            </a:r>
            <a:r>
              <a:rPr lang="zh-CN" altLang="en-US" sz="2400" b="1" dirty="0" smtClean="0">
                <a:ln w="12700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altLang="zh-CN" sz="2400" b="1" dirty="0" smtClean="0">
                <a:ln w="12700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neglected.</a:t>
            </a:r>
            <a:endParaRPr lang="en-US" sz="2400" b="1" dirty="0" smtClean="0">
              <a:ln w="12700">
                <a:solidFill>
                  <a:srgbClr val="000090"/>
                </a:solidFill>
                <a:prstDash val="solid"/>
              </a:ln>
              <a:solidFill>
                <a:srgbClr val="00009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53927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5944" y="880438"/>
            <a:ext cx="85025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The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asymmetry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A</a:t>
            </a:r>
            <a:r>
              <a:rPr lang="en-US" altLang="zh-CN" sz="2000" baseline="-25000" dirty="0" smtClean="0">
                <a:latin typeface="Times New Roman"/>
                <a:cs typeface="Times New Roman"/>
              </a:rPr>
              <a:t>UQ0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at large </a:t>
            </a:r>
            <a:r>
              <a:rPr lang="en-US" altLang="zh-CN" sz="2000" dirty="0" err="1" smtClean="0">
                <a:latin typeface="Times New Roman"/>
                <a:cs typeface="Times New Roman"/>
              </a:rPr>
              <a:t>x</a:t>
            </a:r>
            <a:r>
              <a:rPr lang="en-US" altLang="zh-CN" sz="2000" baseline="-25000" dirty="0" err="1" smtClean="0">
                <a:latin typeface="Times New Roman"/>
                <a:cs typeface="Times New Roman"/>
              </a:rPr>
              <a:t>F</a:t>
            </a:r>
            <a:r>
              <a:rPr lang="en-US" altLang="zh-CN" sz="2000" dirty="0" smtClean="0">
                <a:latin typeface="Times New Roman"/>
                <a:cs typeface="Times New Roman"/>
              </a:rPr>
              <a:t> reflects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a</a:t>
            </a:r>
            <a:r>
              <a:rPr lang="en-US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ntiquark</a:t>
            </a:r>
            <a:r>
              <a:rPr lang="zh-CN" altLang="en-US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tensor-polarized</a:t>
            </a:r>
            <a:r>
              <a:rPr lang="zh-CN" altLang="en-US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distribution</a:t>
            </a:r>
            <a:r>
              <a:rPr lang="en-US" altLang="zh-CN" sz="2000" dirty="0" smtClean="0">
                <a:latin typeface="Times New Roman"/>
                <a:cs typeface="Times New Roman"/>
              </a:rPr>
              <a:t>,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and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it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is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easier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to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get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the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a</a:t>
            </a:r>
            <a:r>
              <a:rPr lang="en-US" sz="2000" dirty="0" smtClean="0">
                <a:latin typeface="Times New Roman"/>
                <a:cs typeface="Times New Roman"/>
              </a:rPr>
              <a:t>ntiquark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latin typeface="Times New Roman"/>
                <a:cs typeface="Times New Roman"/>
              </a:rPr>
              <a:t>tensor-polarized</a:t>
            </a:r>
            <a:r>
              <a:rPr lang="zh-CN" altLang="en-US" sz="2000" dirty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distribution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from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the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measurement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of</a:t>
            </a:r>
            <a:r>
              <a:rPr lang="zh-CN" altLang="en-US" sz="2000" dirty="0" smtClean="0">
                <a:latin typeface="Times New Roman"/>
                <a:cs typeface="Times New Roman"/>
              </a:rPr>
              <a:t>  </a:t>
            </a:r>
            <a:r>
              <a:rPr lang="en-US" altLang="zh-CN" sz="2000" dirty="0" smtClean="0">
                <a:latin typeface="Times New Roman"/>
                <a:cs typeface="Times New Roman"/>
              </a:rPr>
              <a:t>the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asymmetry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A</a:t>
            </a:r>
            <a:r>
              <a:rPr lang="en-US" altLang="zh-CN" sz="2000" baseline="-25000" dirty="0" smtClean="0">
                <a:latin typeface="Times New Roman"/>
                <a:cs typeface="Times New Roman"/>
              </a:rPr>
              <a:t>UQ0</a:t>
            </a:r>
            <a:r>
              <a:rPr lang="zh-CN" altLang="en-US" sz="2000" dirty="0" smtClean="0">
                <a:latin typeface="Times New Roman"/>
                <a:cs typeface="Times New Roman"/>
              </a:rPr>
              <a:t>.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5944" y="3188847"/>
            <a:ext cx="42181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000" dirty="0" smtClean="0">
                <a:latin typeface="Times New Roman"/>
                <a:cs typeface="Times New Roman"/>
              </a:rPr>
              <a:t>The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latin typeface="Times New Roman"/>
                <a:cs typeface="Times New Roman"/>
              </a:rPr>
              <a:t>asymmetry</a:t>
            </a:r>
            <a:r>
              <a:rPr lang="zh-CN" altLang="en-US" sz="2000" dirty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could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latin typeface="Times New Roman"/>
                <a:cs typeface="Times New Roman"/>
              </a:rPr>
              <a:t>be</a:t>
            </a:r>
            <a:r>
              <a:rPr lang="zh-CN" altLang="en-US" sz="2000" dirty="0"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latin typeface="Times New Roman"/>
                <a:cs typeface="Times New Roman"/>
              </a:rPr>
              <a:t>measured</a:t>
            </a:r>
            <a:r>
              <a:rPr lang="zh-CN" altLang="en-US" sz="2000" dirty="0"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latin typeface="Times New Roman"/>
                <a:cs typeface="Times New Roman"/>
              </a:rPr>
              <a:t>by</a:t>
            </a:r>
            <a:r>
              <a:rPr lang="zh-CN" alt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Fermilab </a:t>
            </a:r>
            <a:r>
              <a:rPr lang="en-US" sz="2000" dirty="0">
                <a:latin typeface="Times New Roman"/>
                <a:cs typeface="Times New Roman"/>
              </a:rPr>
              <a:t>E-</a:t>
            </a:r>
            <a:r>
              <a:rPr lang="en-US" sz="2000" dirty="0" smtClean="0">
                <a:latin typeface="Times New Roman"/>
                <a:cs typeface="Times New Roman"/>
              </a:rPr>
              <a:t>906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experiment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through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proton-deuteron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err="1" smtClean="0">
                <a:latin typeface="Times New Roman"/>
                <a:cs typeface="Times New Roman"/>
              </a:rPr>
              <a:t>Drell</a:t>
            </a:r>
            <a:r>
              <a:rPr lang="en-US" altLang="zh-CN" sz="2000" dirty="0" smtClean="0">
                <a:latin typeface="Times New Roman"/>
                <a:cs typeface="Times New Roman"/>
              </a:rPr>
              <a:t>-Yan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Process. The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beam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is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err="1" smtClean="0">
                <a:latin typeface="Times New Roman"/>
                <a:cs typeface="Times New Roman"/>
              </a:rPr>
              <a:t>unpolaried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proton(120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err="1" smtClean="0">
                <a:latin typeface="Times New Roman"/>
                <a:cs typeface="Times New Roman"/>
              </a:rPr>
              <a:t>GeV</a:t>
            </a:r>
            <a:r>
              <a:rPr lang="en-US" altLang="zh-CN" sz="2000" dirty="0" smtClean="0">
                <a:latin typeface="Times New Roman"/>
                <a:cs typeface="Times New Roman"/>
              </a:rPr>
              <a:t>,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Fermilab Main-</a:t>
            </a:r>
            <a:r>
              <a:rPr lang="en-US" sz="2000" dirty="0" smtClean="0">
                <a:latin typeface="Times New Roman"/>
                <a:cs typeface="Times New Roman"/>
              </a:rPr>
              <a:t>Injector</a:t>
            </a:r>
            <a:r>
              <a:rPr lang="en-US" altLang="zh-CN" sz="2000" dirty="0" smtClean="0">
                <a:latin typeface="Times New Roman"/>
                <a:cs typeface="Times New Roman"/>
              </a:rPr>
              <a:t>)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and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the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target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is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(tensor) polarized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deuteron</a:t>
            </a:r>
            <a:r>
              <a:rPr lang="zh-CN" altLang="en-US" sz="2000" dirty="0">
                <a:latin typeface="Times New Roman"/>
                <a:cs typeface="Times New Roman"/>
              </a:rPr>
              <a:t>.</a:t>
            </a:r>
            <a:endParaRPr lang="en-US" sz="2000" dirty="0">
              <a:latin typeface="Times New Roman"/>
              <a:cs typeface="Tim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192" y="2910243"/>
            <a:ext cx="4422343" cy="262008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816844" y="5807105"/>
            <a:ext cx="2448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/>
                <a:cs typeface="Times New Roman"/>
              </a:rPr>
              <a:t>Fermilab E-906</a:t>
            </a:r>
          </a:p>
        </p:txBody>
      </p:sp>
    </p:spTree>
    <p:extLst>
      <p:ext uri="{BB962C8B-B14F-4D97-AF65-F5344CB8AC3E}">
        <p14:creationId xmlns:p14="http://schemas.microsoft.com/office/powerpoint/2010/main" val="389266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2643" y="154534"/>
            <a:ext cx="82776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/>
                <a:cs typeface="Times New Roman"/>
              </a:rPr>
              <a:t>Results:</a:t>
            </a:r>
          </a:p>
          <a:p>
            <a:r>
              <a:rPr lang="en-US" sz="2800" b="1" dirty="0" smtClean="0">
                <a:latin typeface="Times New Roman"/>
                <a:cs typeface="Times New Roman"/>
              </a:rPr>
              <a:t>Estimate on tensor-polarized asymmetry for the proton-deuteron </a:t>
            </a:r>
            <a:r>
              <a:rPr lang="en-US" sz="2800" b="1" dirty="0" err="1" smtClean="0">
                <a:latin typeface="Times New Roman"/>
                <a:cs typeface="Times New Roman"/>
              </a:rPr>
              <a:t>Drell</a:t>
            </a:r>
            <a:r>
              <a:rPr lang="en-US" sz="2800" b="1" dirty="0" smtClean="0">
                <a:latin typeface="Times New Roman"/>
                <a:cs typeface="Times New Roman"/>
              </a:rPr>
              <a:t>-Yan Process </a:t>
            </a:r>
            <a:endParaRPr lang="en-US" sz="2800" b="1" dirty="0"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5840" y="5699474"/>
            <a:ext cx="7710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Where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i="1" dirty="0" smtClean="0">
                <a:latin typeface="Times New Roman"/>
                <a:cs typeface="Times New Roman"/>
              </a:rPr>
              <a:t>p</a:t>
            </a:r>
            <a:r>
              <a:rPr lang="en-US" altLang="zh-CN" sz="2000" i="1" baseline="-25000" dirty="0" smtClean="0">
                <a:latin typeface="Times New Roman"/>
                <a:cs typeface="Times New Roman"/>
              </a:rPr>
              <a:t>1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and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i="1" dirty="0" smtClean="0">
                <a:latin typeface="Times New Roman"/>
                <a:cs typeface="Times New Roman"/>
              </a:rPr>
              <a:t>p</a:t>
            </a:r>
            <a:r>
              <a:rPr lang="en-US" altLang="zh-CN" sz="2000" i="1" baseline="-25000" dirty="0" smtClean="0">
                <a:latin typeface="Times New Roman"/>
                <a:cs typeface="Times New Roman"/>
              </a:rPr>
              <a:t>2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are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the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momenta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of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proton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and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deuteron,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respectively.</a:t>
            </a:r>
            <a:endParaRPr lang="en-US" sz="2000" dirty="0">
              <a:latin typeface="Times New Roman"/>
              <a:cs typeface="Times New Roman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169895"/>
              </p:ext>
            </p:extLst>
          </p:nvPr>
        </p:nvGraphicFramePr>
        <p:xfrm>
          <a:off x="462643" y="2584284"/>
          <a:ext cx="3604450" cy="190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85" name="Equation" r:id="rId3" imgW="1993900" imgH="1054100" progId="Equation.DSMT4">
                  <p:embed/>
                </p:oleObj>
              </mc:Choice>
              <mc:Fallback>
                <p:oleObj name="Equation" r:id="rId3" imgW="1993900" imgH="1054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2643" y="2584284"/>
                        <a:ext cx="3604450" cy="1905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pd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382" y="1986319"/>
            <a:ext cx="4742395" cy="323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580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1046585"/>
              </p:ext>
            </p:extLst>
          </p:nvPr>
        </p:nvGraphicFramePr>
        <p:xfrm>
          <a:off x="814388" y="1485900"/>
          <a:ext cx="5305425" cy="1398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94" name="Equation" r:id="rId3" imgW="2743200" imgH="723900" progId="Equation.DSMT4">
                  <p:embed/>
                </p:oleObj>
              </mc:Choice>
              <mc:Fallback>
                <p:oleObj name="Equation" r:id="rId3" imgW="2743200" imgH="723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4388" y="1485900"/>
                        <a:ext cx="5305425" cy="1398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4362" y="482828"/>
            <a:ext cx="8039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In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order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to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get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A</a:t>
            </a:r>
            <a:r>
              <a:rPr lang="en-US" altLang="zh-CN" sz="2000" baseline="-25000" dirty="0" smtClean="0">
                <a:latin typeface="Times New Roman"/>
                <a:cs typeface="Times New Roman"/>
              </a:rPr>
              <a:t>UQ</a:t>
            </a:r>
            <a:r>
              <a:rPr lang="en-US" altLang="zh-CN" sz="2000" dirty="0" smtClean="0">
                <a:latin typeface="Times New Roman"/>
                <a:cs typeface="Times New Roman"/>
              </a:rPr>
              <a:t>(x1,x2),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we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need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unpolarized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distributions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of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proton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and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and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tensor-polarized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distributions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of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deuteron.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6443" y="3576704"/>
            <a:ext cx="81654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000" dirty="0" smtClean="0">
                <a:latin typeface="Times New Roman"/>
                <a:cs typeface="Times New Roman"/>
              </a:rPr>
              <a:t>The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unpolarized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latin typeface="Times New Roman"/>
                <a:cs typeface="Times New Roman"/>
              </a:rPr>
              <a:t>distributions</a:t>
            </a:r>
            <a:r>
              <a:rPr lang="zh-CN" altLang="en-US" sz="2000" dirty="0"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latin typeface="Times New Roman"/>
                <a:cs typeface="Times New Roman"/>
              </a:rPr>
              <a:t>of</a:t>
            </a:r>
            <a:r>
              <a:rPr lang="zh-CN" altLang="en-US" sz="2000" dirty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proton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and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deuteron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q(x,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Q</a:t>
            </a:r>
            <a:r>
              <a:rPr lang="en-US" altLang="zh-CN" sz="2000" baseline="30000" dirty="0" smtClean="0">
                <a:latin typeface="Times New Roman"/>
                <a:cs typeface="Times New Roman"/>
              </a:rPr>
              <a:t>2</a:t>
            </a:r>
            <a:r>
              <a:rPr lang="en-US" altLang="zh-CN" sz="2000" dirty="0" smtClean="0">
                <a:latin typeface="Times New Roman"/>
                <a:cs typeface="Times New Roman"/>
              </a:rPr>
              <a:t>)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can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be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obtained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by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MSTW</a:t>
            </a:r>
            <a:r>
              <a:rPr lang="en-US" altLang="zh-CN" sz="2000" dirty="0" smtClean="0">
                <a:latin typeface="Times New Roman"/>
                <a:cs typeface="Times New Roman"/>
              </a:rPr>
              <a:t>.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We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use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the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明朝" charset="0"/>
                <a:cs typeface="Times New Roman"/>
              </a:rPr>
              <a:t>f</a:t>
            </a:r>
            <a:r>
              <a:rPr lang="en-US" altLang="ja-JP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明朝" charset="0"/>
                <a:cs typeface="Times New Roman"/>
              </a:rPr>
              <a:t>unctional </a:t>
            </a:r>
            <a:r>
              <a:rPr lang="en-US" altLang="ja-JP" sz="2000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明朝" charset="0"/>
                <a:cs typeface="Times New Roman"/>
              </a:rPr>
              <a:t>form of </a:t>
            </a:r>
            <a:r>
              <a:rPr lang="en-US" altLang="ja-JP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明朝" charset="0"/>
                <a:cs typeface="Times New Roman"/>
              </a:rPr>
              <a:t>parameterizations</a:t>
            </a:r>
            <a:r>
              <a:rPr lang="zh-CN" altLang="ja-JP" sz="2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for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the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initial</a:t>
            </a:r>
            <a:r>
              <a:rPr lang="zh-CN" altLang="zh-CN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tensor</a:t>
            </a:r>
            <a:r>
              <a:rPr lang="en-US" altLang="zh-CN" sz="2000" dirty="0">
                <a:latin typeface="Times New Roman"/>
                <a:cs typeface="Times New Roman"/>
              </a:rPr>
              <a:t>-polarized</a:t>
            </a:r>
            <a:r>
              <a:rPr lang="zh-CN" altLang="en-US" sz="2000" dirty="0"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latin typeface="Times New Roman"/>
                <a:cs typeface="Times New Roman"/>
              </a:rPr>
              <a:t>distributions</a:t>
            </a:r>
            <a:r>
              <a:rPr lang="zh-CN" altLang="en-US" sz="2000" dirty="0"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latin typeface="Times New Roman"/>
                <a:cs typeface="Times New Roman"/>
              </a:rPr>
              <a:t>of</a:t>
            </a:r>
            <a:r>
              <a:rPr lang="zh-CN" altLang="en-US" sz="2000" dirty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deuteron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(Q</a:t>
            </a:r>
            <a:r>
              <a:rPr lang="en-US" altLang="zh-CN" sz="2000" baseline="30000" dirty="0" smtClean="0">
                <a:latin typeface="Times New Roman"/>
                <a:cs typeface="Times New Roman"/>
              </a:rPr>
              <a:t>2</a:t>
            </a:r>
            <a:r>
              <a:rPr lang="en-US" altLang="zh-CN" sz="2000" dirty="0" smtClean="0">
                <a:latin typeface="Times New Roman"/>
                <a:cs typeface="Times New Roman"/>
              </a:rPr>
              <a:t>=2.5GeV</a:t>
            </a:r>
            <a:r>
              <a:rPr lang="en-US" altLang="zh-CN" sz="2000" baseline="30000" dirty="0" smtClean="0">
                <a:latin typeface="Times New Roman"/>
                <a:cs typeface="Times New Roman"/>
              </a:rPr>
              <a:t>2</a:t>
            </a:r>
            <a:r>
              <a:rPr lang="en-US" altLang="zh-CN" sz="2000" dirty="0" smtClean="0">
                <a:latin typeface="Times New Roman"/>
                <a:cs typeface="Times New Roman"/>
              </a:rPr>
              <a:t>) based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on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Hermes</a:t>
            </a:r>
            <a:r>
              <a:rPr lang="zh-CN" alt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data.</a:t>
            </a:r>
            <a:endParaRPr lang="en-US" altLang="zh-CN" sz="20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593375" y="6121043"/>
            <a:ext cx="33626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 typeface="Times" charset="0"/>
              <a:buNone/>
            </a:pPr>
            <a:r>
              <a:rPr lang="is-IS" sz="14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A.D. Martin </a:t>
            </a:r>
            <a:r>
              <a:rPr lang="is-IS" sz="1400" i="1" dirty="0" smtClean="0">
                <a:solidFill>
                  <a:srgbClr val="660066"/>
                </a:solidFill>
                <a:latin typeface="Times New Roman"/>
                <a:cs typeface="Times New Roman"/>
              </a:rPr>
              <a:t>et al </a:t>
            </a:r>
            <a:r>
              <a:rPr lang="is-IS" sz="14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EPJC </a:t>
            </a:r>
            <a:r>
              <a:rPr lang="is-IS" sz="1400" dirty="0">
                <a:solidFill>
                  <a:srgbClr val="660066"/>
                </a:solidFill>
                <a:latin typeface="Times New Roman"/>
                <a:cs typeface="Times New Roman"/>
              </a:rPr>
              <a:t> 63 </a:t>
            </a:r>
            <a:r>
              <a:rPr lang="is-IS" sz="14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(</a:t>
            </a:r>
            <a:r>
              <a:rPr lang="is-IS" sz="1400" dirty="0">
                <a:solidFill>
                  <a:srgbClr val="660066"/>
                </a:solidFill>
                <a:latin typeface="Times New Roman"/>
                <a:cs typeface="Times New Roman"/>
              </a:rPr>
              <a:t>2009</a:t>
            </a:r>
            <a:r>
              <a:rPr lang="is-IS" sz="14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) 189</a:t>
            </a:r>
            <a:endParaRPr lang="en-US" altLang="ja-JP" sz="1400" dirty="0" smtClean="0">
              <a:solidFill>
                <a:srgbClr val="660066"/>
              </a:solidFill>
              <a:latin typeface="Times New Roman"/>
              <a:cs typeface="Times New Roman"/>
            </a:endParaRPr>
          </a:p>
          <a:p>
            <a:pPr marL="457200" indent="-457200">
              <a:buFont typeface="Times" charset="0"/>
              <a:buNone/>
            </a:pPr>
            <a:r>
              <a:rPr lang="en-US" altLang="ja-JP" sz="14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S</a:t>
            </a:r>
            <a:r>
              <a:rPr lang="en-US" altLang="zh-CN" sz="14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.</a:t>
            </a:r>
            <a:r>
              <a:rPr lang="zh-CN" altLang="en-US" sz="14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Kumano</a:t>
            </a:r>
            <a:r>
              <a:rPr lang="en-US" altLang="ja-JP" sz="14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, </a:t>
            </a:r>
            <a:r>
              <a:rPr lang="en-US" altLang="ja-JP" sz="1400" dirty="0" smtClean="0">
                <a:solidFill>
                  <a:srgbClr val="660066"/>
                </a:solidFill>
                <a:latin typeface="Times New Roman"/>
                <a:ea typeface="Osaka" charset="0"/>
                <a:cs typeface="Times New Roman"/>
              </a:rPr>
              <a:t>PRD </a:t>
            </a:r>
            <a:r>
              <a:rPr lang="en-US" altLang="zh-CN" sz="1400" dirty="0" smtClean="0">
                <a:solidFill>
                  <a:srgbClr val="660066"/>
                </a:solidFill>
                <a:latin typeface="Times New Roman"/>
                <a:ea typeface="Osaka" charset="0"/>
                <a:cs typeface="Times New Roman"/>
              </a:rPr>
              <a:t>82</a:t>
            </a:r>
            <a:r>
              <a:rPr lang="zh-CN" altLang="en-US" sz="1400" dirty="0" smtClean="0">
                <a:solidFill>
                  <a:srgbClr val="660066"/>
                </a:solidFill>
                <a:latin typeface="Times New Roman"/>
                <a:ea typeface="Osaka" charset="0"/>
                <a:cs typeface="Times New Roman"/>
              </a:rPr>
              <a:t> </a:t>
            </a:r>
            <a:r>
              <a:rPr lang="en-US" altLang="zh-CN" sz="1400" dirty="0" smtClean="0">
                <a:solidFill>
                  <a:srgbClr val="660066"/>
                </a:solidFill>
                <a:latin typeface="Times New Roman"/>
                <a:ea typeface="Osaka" charset="0"/>
                <a:cs typeface="Times New Roman"/>
              </a:rPr>
              <a:t>(2010)</a:t>
            </a:r>
            <a:r>
              <a:rPr lang="en-US" altLang="ja-JP" sz="1400" dirty="0" smtClean="0">
                <a:solidFill>
                  <a:srgbClr val="660066"/>
                </a:solidFill>
                <a:latin typeface="Times New Roman"/>
                <a:ea typeface="Osaka" charset="0"/>
                <a:cs typeface="Times New Roman"/>
              </a:rPr>
              <a:t> </a:t>
            </a:r>
            <a:r>
              <a:rPr lang="en-US" altLang="zh-CN" sz="1400" dirty="0" smtClean="0">
                <a:solidFill>
                  <a:srgbClr val="660066"/>
                </a:solidFill>
                <a:latin typeface="Times New Roman"/>
                <a:ea typeface="Osaka" charset="0"/>
                <a:cs typeface="Times New Roman"/>
              </a:rPr>
              <a:t>017501</a:t>
            </a:r>
          </a:p>
        </p:txBody>
      </p:sp>
    </p:spTree>
    <p:extLst>
      <p:ext uri="{BB962C8B-B14F-4D97-AF65-F5344CB8AC3E}">
        <p14:creationId xmlns:p14="http://schemas.microsoft.com/office/powerpoint/2010/main" val="3494382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348516"/>
              </p:ext>
            </p:extLst>
          </p:nvPr>
        </p:nvGraphicFramePr>
        <p:xfrm>
          <a:off x="449263" y="1131888"/>
          <a:ext cx="7840662" cy="205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32" name="Equation" r:id="rId3" imgW="6311900" imgH="1651000" progId="Equation.DSMT4">
                  <p:embed/>
                </p:oleObj>
              </mc:Choice>
              <mc:Fallback>
                <p:oleObj name="Equation" r:id="rId3" imgW="6311900" imgH="165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9263" y="1131888"/>
                        <a:ext cx="7840662" cy="2052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476712"/>
              </p:ext>
            </p:extLst>
          </p:nvPr>
        </p:nvGraphicFramePr>
        <p:xfrm>
          <a:off x="373063" y="5019675"/>
          <a:ext cx="7121525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33" name="Equation" r:id="rId5" imgW="4851400" imgH="533400" progId="Equation.DSMT4">
                  <p:embed/>
                </p:oleObj>
              </mc:Choice>
              <mc:Fallback>
                <p:oleObj name="Equation" r:id="rId5" imgW="4851400" imgH="53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063" y="5019675"/>
                        <a:ext cx="7121525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9978994"/>
              </p:ext>
            </p:extLst>
          </p:nvPr>
        </p:nvGraphicFramePr>
        <p:xfrm>
          <a:off x="427038" y="3666989"/>
          <a:ext cx="7665831" cy="841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34" name="Equation" r:id="rId7" imgW="4279900" imgH="469900" progId="Equation.DSMT4">
                  <p:embed/>
                </p:oleObj>
              </mc:Choice>
              <mc:Fallback>
                <p:oleObj name="Equation" r:id="rId7" imgW="42799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7038" y="3666989"/>
                        <a:ext cx="7665831" cy="8416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36977" y="486781"/>
            <a:ext cx="7528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Parameterizations for </a:t>
            </a:r>
            <a:r>
              <a:rPr lang="en-US" altLang="zh-CN" sz="2000" dirty="0" smtClean="0">
                <a:latin typeface="Times New Roman"/>
                <a:cs typeface="Times New Roman"/>
              </a:rPr>
              <a:t>initial</a:t>
            </a:r>
            <a:r>
              <a:rPr lang="zh-CN" altLang="zh-CN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latin typeface="Times New Roman"/>
                <a:cs typeface="Times New Roman"/>
              </a:rPr>
              <a:t>tensor-polarized</a:t>
            </a:r>
            <a:r>
              <a:rPr lang="zh-CN" altLang="en-US" sz="2000" dirty="0"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latin typeface="Times New Roman"/>
                <a:cs typeface="Times New Roman"/>
              </a:rPr>
              <a:t>distributions</a:t>
            </a:r>
            <a:r>
              <a:rPr lang="zh-CN" altLang="en-US" sz="2000" dirty="0"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latin typeface="Times New Roman"/>
                <a:cs typeface="Times New Roman"/>
              </a:rPr>
              <a:t>of</a:t>
            </a:r>
            <a:r>
              <a:rPr lang="zh-CN" altLang="en-US" sz="2000" dirty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deuteron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16029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52826" y="1615236"/>
            <a:ext cx="5658420" cy="34470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latin typeface="Times New Roman"/>
                <a:cs typeface="Times New Roman"/>
              </a:rPr>
              <a:t>            </a:t>
            </a:r>
            <a:r>
              <a:rPr lang="en-US" altLang="zh-CN" sz="3200" b="1" dirty="0" smtClean="0">
                <a:latin typeface="Times New Roman"/>
                <a:cs typeface="Times New Roman"/>
              </a:rPr>
              <a:t>Contents</a:t>
            </a:r>
          </a:p>
          <a:p>
            <a:endParaRPr lang="en-US" altLang="zh-CN" sz="2800" dirty="0" smtClean="0">
              <a:latin typeface="Times New Roman"/>
              <a:cs typeface="Times New Roman"/>
            </a:endParaRPr>
          </a:p>
          <a:p>
            <a:pPr lvl="0"/>
            <a:r>
              <a:rPr lang="en-US" altLang="zh-CN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◆</a:t>
            </a:r>
            <a:r>
              <a:rPr lang="zh-CN" altLang="en-US" sz="2800" dirty="0" smtClean="0">
                <a:latin typeface="Times New Roman"/>
                <a:cs typeface="Times New Roman"/>
              </a:rPr>
              <a:t> </a:t>
            </a:r>
            <a:r>
              <a:rPr lang="en-US" altLang="zh-CN" sz="2800" dirty="0" smtClean="0">
                <a:ln w="10160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Motivation</a:t>
            </a:r>
            <a:endParaRPr lang="zh-CN" altLang="en-US" sz="2800" dirty="0">
              <a:ln w="10160">
                <a:solidFill>
                  <a:srgbClr val="000090"/>
                </a:solidFill>
                <a:prstDash val="solid"/>
              </a:ln>
              <a:solidFill>
                <a:srgbClr val="00009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/>
              <a:cs typeface="Times New Roman"/>
            </a:endParaRPr>
          </a:p>
          <a:p>
            <a:endParaRPr lang="en-US" altLang="zh-CN" sz="2800" dirty="0" smtClean="0">
              <a:latin typeface="Times New Roman"/>
              <a:cs typeface="Times New Roman"/>
            </a:endParaRPr>
          </a:p>
          <a:p>
            <a:pPr lvl="0"/>
            <a:r>
              <a:rPr lang="en-US" altLang="zh-CN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◆</a:t>
            </a:r>
            <a:r>
              <a:rPr lang="en-US" altLang="zh-CN" sz="2800" dirty="0">
                <a:ln w="10160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Theoretical</a:t>
            </a:r>
            <a:r>
              <a:rPr lang="zh-CN" altLang="en-US" sz="2800" dirty="0">
                <a:ln w="10160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ln w="10160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and</a:t>
            </a:r>
            <a:r>
              <a:rPr lang="zh-CN" altLang="en-US" sz="2800" dirty="0">
                <a:ln w="10160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ln w="10160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experimental</a:t>
            </a:r>
            <a:r>
              <a:rPr lang="zh-CN" altLang="en-US" sz="2800" dirty="0">
                <a:ln w="10160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ln w="10160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status</a:t>
            </a:r>
            <a:r>
              <a:rPr lang="zh-CN" altLang="en-US" sz="2800" dirty="0">
                <a:latin typeface="Times New Roman"/>
                <a:cs typeface="Times New Roman"/>
              </a:rPr>
              <a:t> </a:t>
            </a:r>
          </a:p>
          <a:p>
            <a:endParaRPr lang="en-US" altLang="zh-CN" sz="2800" dirty="0" smtClean="0">
              <a:latin typeface="Times New Roman"/>
              <a:cs typeface="Times New Roman"/>
            </a:endParaRPr>
          </a:p>
          <a:p>
            <a:pPr lvl="0"/>
            <a:r>
              <a:rPr lang="en-US" altLang="zh-CN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◆</a:t>
            </a:r>
            <a:r>
              <a:rPr lang="en-US" altLang="zh-CN" sz="2800" dirty="0">
                <a:ln w="10160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Results</a:t>
            </a:r>
            <a:endParaRPr lang="en-US" sz="2800" dirty="0">
              <a:ln w="10160">
                <a:solidFill>
                  <a:srgbClr val="000090"/>
                </a:solidFill>
                <a:prstDash val="solid"/>
              </a:ln>
              <a:solidFill>
                <a:srgbClr val="00009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638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-xb1-fi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20" y="241078"/>
            <a:ext cx="4671213" cy="31270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14719" y="569696"/>
            <a:ext cx="37324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Set 1 results of xb</a:t>
            </a:r>
            <a:r>
              <a:rPr lang="en-US" sz="2000" baseline="-25000" dirty="0" smtClean="0">
                <a:latin typeface="Times New Roman"/>
                <a:cs typeface="Times New Roman"/>
              </a:rPr>
              <a:t>1</a:t>
            </a:r>
            <a:r>
              <a:rPr lang="en-US" sz="2000" dirty="0" smtClean="0">
                <a:latin typeface="Times New Roman"/>
                <a:cs typeface="Times New Roman"/>
              </a:rPr>
              <a:t> can not explain the Hermes data at small x (x&lt;0.1)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Set 2 results can fit the data well enough.</a:t>
            </a:r>
          </a:p>
          <a:p>
            <a:r>
              <a:rPr lang="en-US" sz="2000" dirty="0" smtClean="0">
                <a:latin typeface="Times New Roman"/>
                <a:cs typeface="Times New Roman"/>
              </a:rPr>
              <a:t>It is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better </a:t>
            </a:r>
            <a:r>
              <a:rPr lang="en-US" sz="2000" dirty="0" smtClean="0">
                <a:latin typeface="Times New Roman"/>
                <a:cs typeface="Times New Roman"/>
              </a:rPr>
              <a:t>to consider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antiquark 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tensor</a:t>
            </a:r>
            <a:r>
              <a:rPr lang="en-US" altLang="zh-CN" sz="2000" dirty="0">
                <a:solidFill>
                  <a:srgbClr val="0000FF"/>
                </a:solidFill>
                <a:latin typeface="Times New Roman"/>
                <a:cs typeface="Times New Roman"/>
              </a:rPr>
              <a:t>-polarized</a:t>
            </a:r>
            <a:r>
              <a:rPr lang="zh-CN" alt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0000FF"/>
                </a:solidFill>
                <a:latin typeface="Times New Roman"/>
                <a:cs typeface="Times New Roman"/>
              </a:rPr>
              <a:t>distributions</a:t>
            </a:r>
            <a:r>
              <a:rPr lang="zh-CN" altLang="en-US" sz="2000" dirty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at Q</a:t>
            </a:r>
            <a:r>
              <a:rPr lang="en-US" altLang="zh-CN" sz="2000" baseline="30000" dirty="0" smtClean="0">
                <a:latin typeface="Times New Roman"/>
                <a:cs typeface="Times New Roman"/>
              </a:rPr>
              <a:t>2</a:t>
            </a:r>
            <a:r>
              <a:rPr lang="en-US" altLang="zh-CN" sz="2000" dirty="0" smtClean="0">
                <a:latin typeface="Times New Roman"/>
                <a:cs typeface="Times New Roman"/>
              </a:rPr>
              <a:t>=2.5 GeV</a:t>
            </a:r>
            <a:r>
              <a:rPr lang="en-US" altLang="zh-CN" sz="2000" baseline="30000" dirty="0" smtClean="0">
                <a:latin typeface="Times New Roman"/>
                <a:cs typeface="Times New Roman"/>
              </a:rPr>
              <a:t>2</a:t>
            </a:r>
            <a:endParaRPr lang="en-US" sz="2000" baseline="30000" dirty="0">
              <a:latin typeface="Times New Roman"/>
              <a:cs typeface="Times New Roman"/>
            </a:endParaRP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324702" y="3491119"/>
            <a:ext cx="47900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A. </a:t>
            </a:r>
            <a:r>
              <a:rPr lang="en-US" altLang="ja-JP" sz="1400" dirty="0" err="1" smtClean="0">
                <a:solidFill>
                  <a:srgbClr val="660066"/>
                </a:solidFill>
                <a:latin typeface="Times New Roman"/>
                <a:cs typeface="Times New Roman"/>
              </a:rPr>
              <a:t>Airapetian</a:t>
            </a:r>
            <a:r>
              <a:rPr lang="en-US" altLang="ja-JP" sz="14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lang="en-US" altLang="ja-JP" sz="1400" i="1" dirty="0">
                <a:solidFill>
                  <a:srgbClr val="660066"/>
                </a:solidFill>
                <a:latin typeface="Times New Roman"/>
                <a:cs typeface="Times New Roman"/>
              </a:rPr>
              <a:t>et al.</a:t>
            </a:r>
            <a:r>
              <a:rPr lang="en-US" altLang="ja-JP" sz="1400" dirty="0">
                <a:solidFill>
                  <a:srgbClr val="660066"/>
                </a:solidFill>
                <a:latin typeface="Times New Roman"/>
                <a:cs typeface="Times New Roman"/>
              </a:rPr>
              <a:t> (HERMES), </a:t>
            </a:r>
            <a:r>
              <a:rPr lang="en-US" altLang="ja-JP" sz="1400" dirty="0">
                <a:solidFill>
                  <a:srgbClr val="660066"/>
                </a:solidFill>
                <a:latin typeface="Times New Roman"/>
                <a:ea typeface="Osaka" charset="0"/>
                <a:cs typeface="Times New Roman"/>
              </a:rPr>
              <a:t>PRL 95 (2005</a:t>
            </a:r>
            <a:r>
              <a:rPr lang="en-US" altLang="ja-JP" sz="1400" dirty="0" smtClean="0">
                <a:solidFill>
                  <a:srgbClr val="660066"/>
                </a:solidFill>
                <a:latin typeface="Times New Roman"/>
                <a:ea typeface="Osaka" charset="0"/>
                <a:cs typeface="Times New Roman"/>
              </a:rPr>
              <a:t>) 242001</a:t>
            </a:r>
          </a:p>
          <a:p>
            <a:r>
              <a:rPr lang="en-US" altLang="ja-JP" sz="1400" dirty="0">
                <a:solidFill>
                  <a:srgbClr val="660066"/>
                </a:solidFill>
                <a:latin typeface="Times New Roman"/>
                <a:cs typeface="Times New Roman"/>
              </a:rPr>
              <a:t>S</a:t>
            </a:r>
            <a:r>
              <a:rPr lang="en-US" altLang="zh-CN" sz="1400" dirty="0">
                <a:solidFill>
                  <a:srgbClr val="660066"/>
                </a:solidFill>
                <a:latin typeface="Times New Roman"/>
                <a:cs typeface="Times New Roman"/>
              </a:rPr>
              <a:t>.</a:t>
            </a:r>
            <a:r>
              <a:rPr lang="zh-CN" altLang="en-US" sz="140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 Kumano</a:t>
            </a:r>
            <a:r>
              <a:rPr lang="en-US" altLang="ja-JP" sz="1400" dirty="0">
                <a:solidFill>
                  <a:srgbClr val="660066"/>
                </a:solidFill>
                <a:latin typeface="Times New Roman"/>
                <a:cs typeface="Times New Roman"/>
              </a:rPr>
              <a:t>, </a:t>
            </a:r>
            <a:r>
              <a:rPr lang="en-US" altLang="ja-JP" sz="1400" dirty="0">
                <a:solidFill>
                  <a:srgbClr val="660066"/>
                </a:solidFill>
                <a:latin typeface="Times New Roman"/>
                <a:ea typeface="Osaka" charset="0"/>
                <a:cs typeface="Times New Roman"/>
              </a:rPr>
              <a:t>PRD </a:t>
            </a:r>
            <a:r>
              <a:rPr lang="en-US" altLang="zh-CN" sz="1400" dirty="0" smtClean="0">
                <a:solidFill>
                  <a:srgbClr val="660066"/>
                </a:solidFill>
                <a:latin typeface="Times New Roman"/>
                <a:ea typeface="Osaka" charset="0"/>
                <a:cs typeface="Times New Roman"/>
              </a:rPr>
              <a:t>82(2010)</a:t>
            </a:r>
            <a:r>
              <a:rPr lang="en-US" altLang="ja-JP" sz="1400" dirty="0" smtClean="0">
                <a:solidFill>
                  <a:srgbClr val="660066"/>
                </a:solidFill>
                <a:latin typeface="Times New Roman"/>
                <a:ea typeface="Osaka" charset="0"/>
                <a:cs typeface="Times New Roman"/>
              </a:rPr>
              <a:t> </a:t>
            </a:r>
            <a:r>
              <a:rPr lang="en-US" altLang="zh-CN" sz="1400" dirty="0">
                <a:solidFill>
                  <a:srgbClr val="660066"/>
                </a:solidFill>
                <a:latin typeface="Times New Roman"/>
                <a:ea typeface="Osaka" charset="0"/>
                <a:cs typeface="Times New Roman"/>
              </a:rPr>
              <a:t>017501</a:t>
            </a:r>
            <a:r>
              <a:rPr lang="zh-CN" altLang="en-US" sz="1400" dirty="0">
                <a:solidFill>
                  <a:srgbClr val="660066"/>
                </a:solidFill>
                <a:latin typeface="Times New Roman"/>
                <a:ea typeface="Osaka" charset="0"/>
                <a:cs typeface="Times New Roman"/>
              </a:rPr>
              <a:t> </a:t>
            </a:r>
            <a:endParaRPr lang="en-US" altLang="ja-JP" sz="1400" dirty="0">
              <a:solidFill>
                <a:srgbClr val="660066"/>
              </a:solidFill>
              <a:latin typeface="Times New Roman"/>
              <a:ea typeface="Osaka" charset="0"/>
              <a:cs typeface="Times New Roman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3584363"/>
              </p:ext>
            </p:extLst>
          </p:nvPr>
        </p:nvGraphicFramePr>
        <p:xfrm>
          <a:off x="324702" y="4756150"/>
          <a:ext cx="5392738" cy="160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18" name="Equation" r:id="rId4" imgW="3708400" imgH="1104900" progId="Equation.DSMT4">
                  <p:embed/>
                </p:oleObj>
              </mc:Choice>
              <mc:Fallback>
                <p:oleObj name="Equation" r:id="rId4" imgW="3708400" imgH="1104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4702" y="4756150"/>
                        <a:ext cx="5392738" cy="1604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6083401" y="4986768"/>
            <a:ext cx="27637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Finite antiquark </a:t>
            </a:r>
            <a:r>
              <a:rPr lang="en-US" altLang="zh-CN" dirty="0">
                <a:solidFill>
                  <a:srgbClr val="FF0000"/>
                </a:solidFill>
                <a:latin typeface="Times New Roman"/>
                <a:cs typeface="Times New Roman"/>
              </a:rPr>
              <a:t>tensor-polarized</a:t>
            </a:r>
            <a:r>
              <a:rPr lang="zh-CN" altLang="en-US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Times New Roman"/>
                <a:cs typeface="Times New Roman"/>
              </a:rPr>
              <a:t>distributions</a:t>
            </a:r>
            <a:r>
              <a:rPr lang="zh-CN" altLang="en-US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latin typeface="Times New Roman"/>
                <a:cs typeface="Times New Roman"/>
              </a:rPr>
              <a:t>are necessary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704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-tensor-pdf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2" y="188428"/>
            <a:ext cx="5595899" cy="36649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4061" y="4071336"/>
            <a:ext cx="85411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Tensor-Polarized distributions at </a:t>
            </a:r>
            <a:r>
              <a:rPr lang="en-US" altLang="zh-CN" sz="2000" dirty="0" smtClean="0">
                <a:latin typeface="Times New Roman"/>
                <a:cs typeface="Times New Roman"/>
              </a:rPr>
              <a:t>Q</a:t>
            </a:r>
            <a:r>
              <a:rPr lang="en-US" altLang="zh-CN" sz="2000" baseline="30000" dirty="0" smtClean="0">
                <a:latin typeface="Times New Roman"/>
                <a:cs typeface="Times New Roman"/>
              </a:rPr>
              <a:t>2</a:t>
            </a:r>
            <a:r>
              <a:rPr lang="en-US" altLang="zh-CN" sz="2000" dirty="0">
                <a:latin typeface="Times New Roman"/>
                <a:cs typeface="Times New Roman"/>
              </a:rPr>
              <a:t>=2.5 </a:t>
            </a:r>
            <a:r>
              <a:rPr lang="en-US" altLang="zh-CN" sz="2000" dirty="0" smtClean="0">
                <a:latin typeface="Times New Roman"/>
                <a:cs typeface="Times New Roman"/>
              </a:rPr>
              <a:t>GeV</a:t>
            </a:r>
            <a:r>
              <a:rPr lang="en-US" altLang="zh-CN" sz="2000" baseline="30000" dirty="0" smtClean="0">
                <a:latin typeface="Times New Roman"/>
                <a:cs typeface="Times New Roman"/>
              </a:rPr>
              <a:t>2</a:t>
            </a:r>
            <a:r>
              <a:rPr lang="en-US" altLang="zh-CN" sz="2000" dirty="0" smtClean="0">
                <a:latin typeface="Times New Roman"/>
                <a:cs typeface="Times New Roman"/>
              </a:rPr>
              <a:t>, 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the set-2 antiquark t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ensor-polarized distribution is dominant at small x region (x&lt;0.02). There is a node at </a:t>
            </a:r>
            <a:r>
              <a:rPr lang="en-US" sz="2000" dirty="0" smtClean="0">
                <a:latin typeface="Times New Roman"/>
                <a:cs typeface="Times New Roman"/>
              </a:rPr>
              <a:t>x</a:t>
            </a:r>
            <a:r>
              <a:rPr lang="en-US" sz="2000" baseline="-25000" dirty="0" smtClean="0">
                <a:latin typeface="Times New Roman"/>
                <a:cs typeface="Times New Roman"/>
              </a:rPr>
              <a:t>0</a:t>
            </a:r>
            <a:r>
              <a:rPr lang="en-US" sz="2000" dirty="0" smtClean="0">
                <a:latin typeface="Times New Roman"/>
                <a:cs typeface="Times New Roman"/>
              </a:rPr>
              <a:t>=0.229 for set 1 and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x</a:t>
            </a:r>
            <a:r>
              <a:rPr lang="en-US" sz="2000" baseline="-25000" dirty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=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0.221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for set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2, </a:t>
            </a:r>
            <a:r>
              <a:rPr lang="en-US" sz="2000" dirty="0" smtClean="0">
                <a:latin typeface="Times New Roman"/>
                <a:cs typeface="Times New Roman"/>
              </a:rPr>
              <a:t>and this node is also predicted by standard S-D mixture proposal for deuteron.  </a:t>
            </a:r>
            <a:endParaRPr lang="en-US" sz="2000" baseline="-25000" dirty="0">
              <a:latin typeface="Times New Roman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4061" y="5980741"/>
            <a:ext cx="47802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P. Hoodbhoy</a:t>
            </a:r>
            <a:r>
              <a:rPr lang="en-US" sz="1400" dirty="0">
                <a:solidFill>
                  <a:srgbClr val="660066"/>
                </a:solidFill>
                <a:latin typeface="Times New Roman"/>
                <a:cs typeface="Times New Roman"/>
              </a:rPr>
              <a:t>, R. L. </a:t>
            </a:r>
            <a:r>
              <a:rPr lang="en-US" sz="14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Jaffe</a:t>
            </a:r>
            <a:r>
              <a:rPr lang="en-US" sz="1400" dirty="0">
                <a:solidFill>
                  <a:srgbClr val="660066"/>
                </a:solidFill>
                <a:latin typeface="Times New Roman"/>
                <a:cs typeface="Times New Roman"/>
              </a:rPr>
              <a:t>, and A. </a:t>
            </a:r>
            <a:r>
              <a:rPr lang="en-US" sz="1400" dirty="0" err="1">
                <a:solidFill>
                  <a:srgbClr val="660066"/>
                </a:solidFill>
                <a:latin typeface="Times New Roman"/>
                <a:cs typeface="Times New Roman"/>
              </a:rPr>
              <a:t>Manohar</a:t>
            </a:r>
            <a:r>
              <a:rPr lang="en-US" sz="1400" dirty="0">
                <a:solidFill>
                  <a:srgbClr val="660066"/>
                </a:solidFill>
                <a:latin typeface="Times New Roman"/>
                <a:cs typeface="Times New Roman"/>
              </a:rPr>
              <a:t>, </a:t>
            </a:r>
            <a:r>
              <a:rPr lang="en-US" sz="14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NPB 312</a:t>
            </a:r>
            <a:r>
              <a:rPr lang="zh-CN" altLang="en-US" sz="14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(1989)</a:t>
            </a:r>
            <a:r>
              <a:rPr lang="en-US" sz="14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lang="en-US" sz="1400" dirty="0">
                <a:solidFill>
                  <a:srgbClr val="660066"/>
                </a:solidFill>
                <a:latin typeface="Times New Roman"/>
                <a:cs typeface="Times New Roman"/>
              </a:rPr>
              <a:t>571 </a:t>
            </a:r>
            <a:endParaRPr lang="en-US" sz="1400" dirty="0" smtClean="0">
              <a:solidFill>
                <a:srgbClr val="660066"/>
              </a:solidFill>
              <a:latin typeface="Times New Roman"/>
              <a:cs typeface="Times New Roman"/>
            </a:endParaRPr>
          </a:p>
          <a:p>
            <a:r>
              <a:rPr lang="en-US" sz="14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H</a:t>
            </a:r>
            <a:r>
              <a:rPr lang="en-US" sz="1400" dirty="0">
                <a:solidFill>
                  <a:srgbClr val="660066"/>
                </a:solidFill>
                <a:latin typeface="Times New Roman"/>
                <a:cs typeface="Times New Roman"/>
              </a:rPr>
              <a:t>. Khan and P. Hoodbhoy, </a:t>
            </a:r>
            <a:r>
              <a:rPr lang="en-US" sz="14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PRC 44</a:t>
            </a:r>
            <a:r>
              <a:rPr lang="zh-CN" altLang="en-US" sz="14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(1991)</a:t>
            </a:r>
            <a:r>
              <a:rPr lang="zh-CN" altLang="en-US" sz="14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lang="en-US" sz="14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1219 </a:t>
            </a:r>
            <a:r>
              <a:rPr lang="zh-CN" altLang="en-US" sz="14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endParaRPr lang="en-US" altLang="ja-JP" sz="1400" dirty="0">
              <a:solidFill>
                <a:srgbClr val="660066"/>
              </a:solidFill>
              <a:latin typeface="Times New Roman"/>
              <a:ea typeface="Osaka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79219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2391" y="1589203"/>
            <a:ext cx="79129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The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tensor-polarized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distributions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can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be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obtained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by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evolving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initial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tensor</a:t>
            </a:r>
            <a:r>
              <a:rPr lang="en-US" altLang="zh-CN" sz="2000" dirty="0">
                <a:latin typeface="Times New Roman"/>
                <a:cs typeface="Times New Roman"/>
              </a:rPr>
              <a:t>-polarized</a:t>
            </a:r>
            <a:r>
              <a:rPr lang="zh-CN" altLang="en-US" sz="2000" dirty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distributions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to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any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energy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scale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Q</a:t>
            </a:r>
            <a:r>
              <a:rPr lang="en-US" altLang="zh-CN" sz="2000" baseline="30000" dirty="0" smtClean="0">
                <a:latin typeface="Times New Roman"/>
                <a:cs typeface="Times New Roman"/>
              </a:rPr>
              <a:t>2</a:t>
            </a:r>
            <a:r>
              <a:rPr lang="en-US" altLang="zh-CN" sz="2000" dirty="0" smtClean="0">
                <a:latin typeface="Times New Roman"/>
                <a:cs typeface="Times New Roman"/>
              </a:rPr>
              <a:t>. The gluon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tensor</a:t>
            </a:r>
            <a:r>
              <a:rPr lang="en-US" altLang="zh-CN" sz="2000" dirty="0">
                <a:latin typeface="Times New Roman"/>
                <a:cs typeface="Times New Roman"/>
              </a:rPr>
              <a:t>-polarized</a:t>
            </a:r>
            <a:r>
              <a:rPr lang="zh-CN" altLang="en-US" sz="2000" dirty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distribution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is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set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to be 0 at Q</a:t>
            </a:r>
            <a:r>
              <a:rPr lang="en-US" altLang="zh-CN" sz="2000" baseline="30000" dirty="0" smtClean="0">
                <a:latin typeface="Times New Roman"/>
                <a:cs typeface="Times New Roman"/>
              </a:rPr>
              <a:t>2</a:t>
            </a:r>
            <a:r>
              <a:rPr lang="en-US" altLang="zh-CN" sz="2000" dirty="0" smtClean="0">
                <a:latin typeface="Times New Roman"/>
                <a:cs typeface="Times New Roman"/>
              </a:rPr>
              <a:t>=2.5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GeV</a:t>
            </a:r>
            <a:r>
              <a:rPr lang="en-US" altLang="zh-CN" sz="2000" baseline="30000" dirty="0" smtClean="0">
                <a:latin typeface="Times New Roman"/>
                <a:cs typeface="Times New Roman"/>
              </a:rPr>
              <a:t>2</a:t>
            </a:r>
            <a:r>
              <a:rPr lang="en-US" altLang="zh-CN" sz="2000" dirty="0" smtClean="0">
                <a:latin typeface="Times New Roman"/>
                <a:cs typeface="Times New Roman"/>
              </a:rPr>
              <a:t>.</a:t>
            </a:r>
            <a:endParaRPr lang="en-US" sz="2000" baseline="30000" dirty="0"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562" y="177611"/>
            <a:ext cx="80877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Times New Roman"/>
                <a:cs typeface="Times New Roman"/>
              </a:rPr>
              <a:t>The</a:t>
            </a:r>
            <a:r>
              <a:rPr lang="zh-CN" altLang="en-US" sz="2800" dirty="0" smtClean="0">
                <a:latin typeface="Times New Roman"/>
                <a:cs typeface="Times New Roman"/>
              </a:rPr>
              <a:t> </a:t>
            </a:r>
            <a:r>
              <a:rPr lang="en-US" altLang="zh-CN" sz="2800" dirty="0" smtClean="0">
                <a:latin typeface="Times New Roman"/>
                <a:cs typeface="Times New Roman"/>
              </a:rPr>
              <a:t>tensor</a:t>
            </a:r>
            <a:r>
              <a:rPr lang="en-US" altLang="zh-CN" sz="2800" dirty="0">
                <a:latin typeface="Times New Roman"/>
                <a:cs typeface="Times New Roman"/>
              </a:rPr>
              <a:t>-polarized</a:t>
            </a:r>
            <a:r>
              <a:rPr lang="zh-CN" altLang="en-US" sz="2800" dirty="0">
                <a:latin typeface="Times New Roman"/>
                <a:cs typeface="Times New Roman"/>
              </a:rPr>
              <a:t> </a:t>
            </a:r>
            <a:r>
              <a:rPr lang="en-US" altLang="zh-CN" sz="2800" dirty="0" smtClean="0">
                <a:latin typeface="Times New Roman"/>
                <a:cs typeface="Times New Roman"/>
              </a:rPr>
              <a:t>distributions</a:t>
            </a:r>
            <a:r>
              <a:rPr lang="zh-CN" altLang="en-US" sz="2800" dirty="0" smtClean="0">
                <a:latin typeface="Times New Roman"/>
                <a:cs typeface="Times New Roman"/>
              </a:rPr>
              <a:t> </a:t>
            </a:r>
            <a:r>
              <a:rPr lang="en-US" altLang="zh-CN" sz="2800" dirty="0" smtClean="0">
                <a:latin typeface="Times New Roman"/>
                <a:cs typeface="Times New Roman"/>
              </a:rPr>
              <a:t>at</a:t>
            </a:r>
            <a:r>
              <a:rPr lang="zh-CN" altLang="en-US" sz="2800" dirty="0" smtClean="0">
                <a:latin typeface="Times New Roman"/>
                <a:cs typeface="Times New Roman"/>
              </a:rPr>
              <a:t> </a:t>
            </a:r>
            <a:r>
              <a:rPr lang="en-US" altLang="zh-CN" sz="2800" dirty="0" smtClean="0">
                <a:latin typeface="Times New Roman"/>
                <a:cs typeface="Times New Roman"/>
              </a:rPr>
              <a:t>other</a:t>
            </a:r>
            <a:r>
              <a:rPr lang="zh-CN" altLang="en-US" sz="2800" dirty="0" smtClean="0">
                <a:latin typeface="Times New Roman"/>
                <a:cs typeface="Times New Roman"/>
              </a:rPr>
              <a:t> </a:t>
            </a:r>
            <a:r>
              <a:rPr lang="en-US" altLang="zh-CN" sz="2800" dirty="0" smtClean="0">
                <a:latin typeface="Times New Roman"/>
                <a:cs typeface="Times New Roman"/>
              </a:rPr>
              <a:t>energy</a:t>
            </a:r>
            <a:r>
              <a:rPr lang="zh-CN" altLang="en-US" sz="2800" dirty="0" smtClean="0"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latin typeface="Times New Roman"/>
                <a:cs typeface="Times New Roman"/>
              </a:rPr>
              <a:t>s</a:t>
            </a:r>
            <a:r>
              <a:rPr lang="en-US" altLang="zh-CN" sz="2800" dirty="0" smtClean="0">
                <a:latin typeface="Times New Roman"/>
                <a:cs typeface="Times New Roman"/>
              </a:rPr>
              <a:t>cale</a:t>
            </a:r>
            <a:r>
              <a:rPr lang="zh-CN" altLang="en-US" sz="2800" dirty="0" smtClean="0">
                <a:latin typeface="Times New Roman"/>
                <a:cs typeface="Times New Roman"/>
              </a:rPr>
              <a:t> </a:t>
            </a:r>
            <a:endParaRPr lang="en-US" sz="2800" dirty="0">
              <a:latin typeface="Times New Roman"/>
              <a:cs typeface="Times New Roman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5339804"/>
              </p:ext>
            </p:extLst>
          </p:nvPr>
        </p:nvGraphicFramePr>
        <p:xfrm>
          <a:off x="612547" y="3625217"/>
          <a:ext cx="4760913" cy="212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71" name="Equation" r:id="rId3" imgW="3390900" imgH="1511300" progId="Equation.DSMT4">
                  <p:embed/>
                </p:oleObj>
              </mc:Choice>
              <mc:Fallback>
                <p:oleObj name="Equation" r:id="rId3" imgW="3390900" imgH="151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2547" y="3625217"/>
                        <a:ext cx="4760913" cy="2122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832306" y="4366055"/>
            <a:ext cx="2604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n w="12700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DGLAP evolution</a:t>
            </a:r>
            <a:endParaRPr lang="en-US" sz="2400" b="1" dirty="0">
              <a:ln w="12700">
                <a:solidFill>
                  <a:srgbClr val="000090"/>
                </a:solidFill>
                <a:prstDash val="solid"/>
              </a:ln>
              <a:solidFill>
                <a:srgbClr val="00009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7530" y="6313290"/>
            <a:ext cx="30522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P</a:t>
            </a:r>
            <a:r>
              <a:rPr lang="en-US" altLang="zh-CN" sz="14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.</a:t>
            </a:r>
            <a:r>
              <a:rPr lang="zh-CN" altLang="en-US" sz="14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Hoodbhoy</a:t>
            </a:r>
            <a:r>
              <a:rPr lang="zh-CN" altLang="en-US" sz="14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et</a:t>
            </a:r>
            <a:r>
              <a:rPr lang="zh-CN" altLang="en-US" sz="14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al</a:t>
            </a:r>
            <a:r>
              <a:rPr lang="zh-CN" altLang="en-US" sz="1400" dirty="0">
                <a:solidFill>
                  <a:srgbClr val="660066"/>
                </a:solidFill>
                <a:latin typeface="Times New Roman"/>
                <a:cs typeface="Times New Roman"/>
              </a:rPr>
              <a:t>,</a:t>
            </a:r>
            <a:r>
              <a:rPr lang="en-US" sz="14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NPB</a:t>
            </a:r>
            <a:r>
              <a:rPr lang="zh-CN" altLang="en-US" sz="14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lang="en-US" sz="14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312 </a:t>
            </a:r>
            <a:r>
              <a:rPr lang="en-US" sz="1400" dirty="0">
                <a:solidFill>
                  <a:srgbClr val="660066"/>
                </a:solidFill>
                <a:latin typeface="Times New Roman"/>
                <a:cs typeface="Times New Roman"/>
              </a:rPr>
              <a:t>(1989) </a:t>
            </a:r>
            <a:r>
              <a:rPr lang="en-US" sz="14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571</a:t>
            </a:r>
          </a:p>
        </p:txBody>
      </p:sp>
    </p:spTree>
    <p:extLst>
      <p:ext uri="{BB962C8B-B14F-4D97-AF65-F5344CB8AC3E}">
        <p14:creationId xmlns:p14="http://schemas.microsoft.com/office/powerpoint/2010/main" val="932729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-tensor-evolution-30-set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67" y="202499"/>
            <a:ext cx="5002688" cy="43284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1045" y="4855589"/>
            <a:ext cx="85162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The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set-1 </a:t>
            </a:r>
            <a:r>
              <a:rPr lang="en-US" sz="2000" dirty="0" smtClean="0">
                <a:latin typeface="Times New Roman"/>
                <a:cs typeface="Times New Roman"/>
              </a:rPr>
              <a:t>tensor-polarized distributions at Q</a:t>
            </a:r>
            <a:r>
              <a:rPr lang="en-US" sz="2000" baseline="30000" dirty="0" smtClean="0">
                <a:latin typeface="Times New Roman"/>
                <a:cs typeface="Times New Roman"/>
              </a:rPr>
              <a:t>2</a:t>
            </a:r>
            <a:r>
              <a:rPr lang="en-US" sz="2000" dirty="0" smtClean="0">
                <a:latin typeface="Times New Roman"/>
                <a:cs typeface="Times New Roman"/>
              </a:rPr>
              <a:t>=2.5 GeV</a:t>
            </a:r>
            <a:r>
              <a:rPr lang="en-US" sz="2000" baseline="30000" dirty="0" smtClean="0">
                <a:latin typeface="Times New Roman"/>
                <a:cs typeface="Times New Roman"/>
              </a:rPr>
              <a:t>2 </a:t>
            </a:r>
            <a:r>
              <a:rPr lang="en-US" sz="2000" dirty="0" smtClean="0">
                <a:latin typeface="Times New Roman"/>
                <a:cs typeface="Times New Roman"/>
              </a:rPr>
              <a:t>and Q</a:t>
            </a:r>
            <a:r>
              <a:rPr lang="en-US" sz="2000" baseline="30000" dirty="0" smtClean="0">
                <a:latin typeface="Times New Roman"/>
                <a:cs typeface="Times New Roman"/>
              </a:rPr>
              <a:t>2</a:t>
            </a:r>
            <a:r>
              <a:rPr lang="en-US" sz="2000" dirty="0" smtClean="0">
                <a:latin typeface="Times New Roman"/>
                <a:cs typeface="Times New Roman"/>
              </a:rPr>
              <a:t>=30 </a:t>
            </a:r>
            <a:r>
              <a:rPr lang="en-US" sz="2000" dirty="0">
                <a:latin typeface="Times New Roman"/>
                <a:cs typeface="Times New Roman"/>
              </a:rPr>
              <a:t>GeV</a:t>
            </a:r>
            <a:r>
              <a:rPr lang="en-US" sz="2000" baseline="30000" dirty="0">
                <a:latin typeface="Times New Roman"/>
                <a:cs typeface="Times New Roman"/>
              </a:rPr>
              <a:t>2 </a:t>
            </a:r>
            <a:r>
              <a:rPr lang="en-US" sz="2000" dirty="0" smtClean="0">
                <a:latin typeface="Times New Roman"/>
                <a:cs typeface="Times New Roman"/>
              </a:rPr>
              <a:t>. There also exists the </a:t>
            </a:r>
            <a:r>
              <a:rPr lang="en-US" sz="2000" dirty="0">
                <a:latin typeface="Times New Roman"/>
                <a:cs typeface="Times New Roman"/>
              </a:rPr>
              <a:t>tensor-polarized </a:t>
            </a:r>
            <a:r>
              <a:rPr lang="en-US" sz="2000" dirty="0" smtClean="0">
                <a:latin typeface="Times New Roman"/>
                <a:cs typeface="Times New Roman"/>
              </a:rPr>
              <a:t>distribution for gluon, even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though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it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is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set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to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be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zero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at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the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initial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energy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scale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Q</a:t>
            </a:r>
            <a:r>
              <a:rPr lang="en-US" sz="2000" baseline="30000" dirty="0">
                <a:latin typeface="Times New Roman"/>
                <a:cs typeface="Times New Roman"/>
              </a:rPr>
              <a:t>2</a:t>
            </a:r>
            <a:r>
              <a:rPr lang="en-US" sz="2000" dirty="0">
                <a:latin typeface="Times New Roman"/>
                <a:cs typeface="Times New Roman"/>
              </a:rPr>
              <a:t>=2.5 GeV</a:t>
            </a:r>
            <a:r>
              <a:rPr lang="en-US" sz="2000" baseline="30000" dirty="0">
                <a:latin typeface="Times New Roman"/>
                <a:cs typeface="Times New Roman"/>
              </a:rPr>
              <a:t>2 </a:t>
            </a:r>
            <a:r>
              <a:rPr lang="zh-CN" altLang="zh-CN" sz="2000" dirty="0" smtClean="0">
                <a:latin typeface="Times New Roman"/>
                <a:cs typeface="Times New Roman"/>
              </a:rPr>
              <a:t>.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Because</a:t>
            </a:r>
            <a:r>
              <a:rPr lang="zh-CN" alt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there</a:t>
            </a:r>
            <a:r>
              <a:rPr lang="zh-CN" alt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are</a:t>
            </a:r>
            <a:r>
              <a:rPr lang="zh-CN" alt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no</a:t>
            </a:r>
            <a:r>
              <a:rPr lang="zh-CN" alt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antiquark</a:t>
            </a:r>
            <a:r>
              <a:rPr lang="zh-CN" alt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tensor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-polarized distributions at Q</a:t>
            </a:r>
            <a:r>
              <a:rPr lang="en-US" sz="2000" baseline="3000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=2.5 GeV</a:t>
            </a:r>
            <a:r>
              <a:rPr lang="en-US" sz="2000" baseline="30000" dirty="0">
                <a:solidFill>
                  <a:srgbClr val="0000FF"/>
                </a:solidFill>
                <a:latin typeface="Times New Roman"/>
                <a:cs typeface="Times New Roman"/>
              </a:rPr>
              <a:t>2 </a:t>
            </a:r>
            <a:r>
              <a:rPr lang="zh-CN" altLang="zh-CN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,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so</a:t>
            </a:r>
            <a:r>
              <a:rPr lang="zh-CN" alt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the</a:t>
            </a:r>
            <a:r>
              <a:rPr lang="en-US" alt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symmetry</a:t>
            </a:r>
            <a:r>
              <a:rPr lang="zh-CN" alt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for</a:t>
            </a:r>
            <a:r>
              <a:rPr lang="zh-CN" alt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antiquarks</a:t>
            </a:r>
            <a:r>
              <a:rPr lang="zh-CN" alt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will</a:t>
            </a:r>
            <a:r>
              <a:rPr lang="zh-CN" alt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hold</a:t>
            </a:r>
            <a:r>
              <a:rPr lang="zh-CN" alt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for</a:t>
            </a:r>
            <a:r>
              <a:rPr lang="zh-CN" alt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any</a:t>
            </a:r>
            <a:r>
              <a:rPr lang="zh-CN" alt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energy</a:t>
            </a:r>
            <a:r>
              <a:rPr lang="zh-CN" alt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scale (leading order).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261969"/>
              </p:ext>
            </p:extLst>
          </p:nvPr>
        </p:nvGraphicFramePr>
        <p:xfrm>
          <a:off x="5765800" y="2127250"/>
          <a:ext cx="2732088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22" name="Equation" r:id="rId5" imgW="1651000" imgH="444500" progId="Equation.DSMT4">
                  <p:embed/>
                </p:oleObj>
              </mc:Choice>
              <mc:Fallback>
                <p:oleObj name="Equation" r:id="rId5" imgW="16510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65800" y="2127250"/>
                        <a:ext cx="2732088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8440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-tensor-evolution-30-set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75" y="127001"/>
            <a:ext cx="4833103" cy="4180634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5989532"/>
              </p:ext>
            </p:extLst>
          </p:nvPr>
        </p:nvGraphicFramePr>
        <p:xfrm>
          <a:off x="5634038" y="1995488"/>
          <a:ext cx="2798762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26" name="Equation" r:id="rId4" imgW="1689100" imgH="444500" progId="Equation.DSMT4">
                  <p:embed/>
                </p:oleObj>
              </mc:Choice>
              <mc:Fallback>
                <p:oleObj name="Equation" r:id="rId4" imgW="16891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34038" y="1995488"/>
                        <a:ext cx="2798762" cy="735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2717461"/>
              </p:ext>
            </p:extLst>
          </p:nvPr>
        </p:nvGraphicFramePr>
        <p:xfrm>
          <a:off x="201613" y="4579938"/>
          <a:ext cx="8369300" cy="151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27" name="Equation" r:id="rId6" imgW="5270500" imgH="952500" progId="Equation.DSMT4">
                  <p:embed/>
                </p:oleObj>
              </mc:Choice>
              <mc:Fallback>
                <p:oleObj name="Equation" r:id="rId6" imgW="5270500" imgH="952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1613" y="4579938"/>
                        <a:ext cx="8369300" cy="1512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3879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-DY-AQ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68" y="65802"/>
            <a:ext cx="4448432" cy="3300004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7382059"/>
              </p:ext>
            </p:extLst>
          </p:nvPr>
        </p:nvGraphicFramePr>
        <p:xfrm>
          <a:off x="4984661" y="2421356"/>
          <a:ext cx="3305956" cy="479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29" name="Equation" r:id="rId4" imgW="1587500" imgH="292100" progId="Equation.DSMT4">
                  <p:embed/>
                </p:oleObj>
              </mc:Choice>
              <mc:Fallback>
                <p:oleObj name="Equation" r:id="rId4" imgW="15875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84661" y="2421356"/>
                        <a:ext cx="3305956" cy="4796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887784" y="754672"/>
            <a:ext cx="34942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Times New Roman"/>
                <a:cs typeface="Times New Roman"/>
              </a:rPr>
              <a:t>In the figure, tensor</a:t>
            </a:r>
            <a:r>
              <a:rPr lang="en-US" altLang="zh-CN" sz="2000" dirty="0" smtClean="0">
                <a:latin typeface="Times New Roman"/>
                <a:cs typeface="Times New Roman"/>
              </a:rPr>
              <a:t>-polarizes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asymmetry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A</a:t>
            </a:r>
            <a:r>
              <a:rPr lang="en-US" altLang="zh-CN" sz="2000" baseline="-25000" dirty="0" smtClean="0">
                <a:latin typeface="Times New Roman"/>
                <a:cs typeface="Times New Roman"/>
              </a:rPr>
              <a:t>Q</a:t>
            </a:r>
            <a:r>
              <a:rPr lang="zh-CN" altLang="en-US" sz="2000" baseline="-25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is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shown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at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typical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values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of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x</a:t>
            </a:r>
            <a:r>
              <a:rPr lang="en-US" altLang="zh-CN" sz="2000" baseline="-25000" dirty="0" smtClean="0">
                <a:latin typeface="Times New Roman"/>
                <a:cs typeface="Times New Roman"/>
              </a:rPr>
              <a:t>1</a:t>
            </a:r>
            <a:r>
              <a:rPr lang="en-US" altLang="zh-CN" sz="2000" dirty="0" smtClean="0">
                <a:latin typeface="Times New Roman"/>
                <a:cs typeface="Times New Roman"/>
              </a:rPr>
              <a:t>=0.2,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0.4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and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0.6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1097994"/>
              </p:ext>
            </p:extLst>
          </p:nvPr>
        </p:nvGraphicFramePr>
        <p:xfrm>
          <a:off x="889000" y="3500438"/>
          <a:ext cx="4335463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30" name="Equation" r:id="rId6" imgW="2743200" imgH="723900" progId="Equation.DSMT4">
                  <p:embed/>
                </p:oleObj>
              </mc:Choice>
              <mc:Fallback>
                <p:oleObj name="Equation" r:id="rId6" imgW="2743200" imgH="723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89000" y="3500438"/>
                        <a:ext cx="4335463" cy="1052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528593" y="4800390"/>
            <a:ext cx="7050217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0"/>
              <a:buChar char="u"/>
            </a:pPr>
            <a:r>
              <a:rPr lang="en-US" altLang="zh-CN" dirty="0" smtClean="0">
                <a:latin typeface="Times New Roman"/>
                <a:cs typeface="Times New Roman"/>
              </a:rPr>
              <a:t>The </a:t>
            </a:r>
            <a:r>
              <a:rPr lang="en-US" altLang="zh-CN" dirty="0">
                <a:latin typeface="Times New Roman"/>
                <a:cs typeface="Times New Roman"/>
              </a:rPr>
              <a:t>values of  set</a:t>
            </a:r>
            <a:r>
              <a:rPr lang="zh-CN" altLang="en-US" dirty="0">
                <a:latin typeface="Times New Roman"/>
                <a:cs typeface="Times New Roman"/>
              </a:rPr>
              <a:t>-</a:t>
            </a:r>
            <a:r>
              <a:rPr lang="en-US" altLang="zh-CN" dirty="0">
                <a:latin typeface="Times New Roman"/>
                <a:cs typeface="Times New Roman"/>
              </a:rPr>
              <a:t>1</a:t>
            </a:r>
            <a:r>
              <a:rPr lang="zh-CN" altLang="en-US" dirty="0">
                <a:latin typeface="Times New Roman"/>
                <a:cs typeface="Times New Roman"/>
              </a:rPr>
              <a:t> </a:t>
            </a:r>
            <a:r>
              <a:rPr lang="en-US" altLang="zh-CN" dirty="0">
                <a:latin typeface="Times New Roman"/>
                <a:cs typeface="Times New Roman"/>
              </a:rPr>
              <a:t>and set-2 are both </a:t>
            </a:r>
            <a:r>
              <a:rPr lang="en-US" altLang="zh-CN" dirty="0">
                <a:solidFill>
                  <a:srgbClr val="FF0000"/>
                </a:solidFill>
                <a:latin typeface="Times New Roman"/>
                <a:cs typeface="Times New Roman"/>
              </a:rPr>
              <a:t>a few </a:t>
            </a:r>
            <a:r>
              <a:rPr lang="en-US" altLang="zh-CN" dirty="0" smtClean="0">
                <a:solidFill>
                  <a:srgbClr val="FF0000"/>
                </a:solidFill>
                <a:latin typeface="Times New Roman"/>
                <a:cs typeface="Times New Roman"/>
              </a:rPr>
              <a:t>percent</a:t>
            </a:r>
            <a:r>
              <a:rPr lang="en-US" altLang="zh-CN" dirty="0" smtClean="0">
                <a:latin typeface="Times New Roman"/>
                <a:cs typeface="Times New Roman"/>
              </a:rPr>
              <a:t>.</a:t>
            </a:r>
          </a:p>
          <a:p>
            <a:pPr marL="285750" indent="-285750">
              <a:buFont typeface="Wingdings" charset="0"/>
              <a:buChar char="u"/>
            </a:pPr>
            <a:r>
              <a:rPr lang="en-US" altLang="zh-CN" dirty="0" smtClean="0">
                <a:latin typeface="Times New Roman"/>
                <a:cs typeface="Times New Roman"/>
              </a:rPr>
              <a:t> The</a:t>
            </a:r>
            <a:r>
              <a:rPr lang="zh-CN" altLang="en-US" dirty="0" smtClean="0">
                <a:latin typeface="Times New Roman"/>
                <a:cs typeface="Times New Roman"/>
              </a:rPr>
              <a:t> </a:t>
            </a:r>
            <a:r>
              <a:rPr lang="en-US" altLang="zh-CN" dirty="0" smtClean="0">
                <a:latin typeface="Times New Roman"/>
                <a:cs typeface="Times New Roman"/>
              </a:rPr>
              <a:t>set</a:t>
            </a:r>
            <a:r>
              <a:rPr lang="zh-CN" altLang="en-US" dirty="0" smtClean="0">
                <a:latin typeface="Times New Roman"/>
                <a:cs typeface="Times New Roman"/>
              </a:rPr>
              <a:t>-</a:t>
            </a:r>
            <a:r>
              <a:rPr lang="en-US" altLang="zh-CN" dirty="0" smtClean="0">
                <a:latin typeface="Times New Roman"/>
                <a:cs typeface="Times New Roman"/>
              </a:rPr>
              <a:t>1</a:t>
            </a:r>
            <a:r>
              <a:rPr lang="zh-CN" altLang="en-US" dirty="0" smtClean="0">
                <a:latin typeface="Times New Roman"/>
                <a:cs typeface="Times New Roman"/>
              </a:rPr>
              <a:t> </a:t>
            </a:r>
            <a:r>
              <a:rPr lang="en-US" altLang="zh-CN" dirty="0" smtClean="0">
                <a:latin typeface="Times New Roman"/>
                <a:cs typeface="Times New Roman"/>
              </a:rPr>
              <a:t>results</a:t>
            </a:r>
            <a:r>
              <a:rPr lang="zh-CN" altLang="en-US" dirty="0" smtClean="0">
                <a:latin typeface="Times New Roman"/>
                <a:cs typeface="Times New Roman"/>
              </a:rPr>
              <a:t> </a:t>
            </a:r>
            <a:r>
              <a:rPr lang="en-US" altLang="zh-CN" dirty="0" smtClean="0">
                <a:latin typeface="Times New Roman"/>
                <a:cs typeface="Times New Roman"/>
              </a:rPr>
              <a:t>are so</a:t>
            </a:r>
            <a:r>
              <a:rPr lang="zh-CN" altLang="en-US" dirty="0" smtClean="0">
                <a:latin typeface="Times New Roman"/>
                <a:cs typeface="Times New Roman"/>
              </a:rPr>
              <a:t> </a:t>
            </a:r>
            <a:r>
              <a:rPr lang="en-US" altLang="zh-CN" dirty="0" smtClean="0">
                <a:latin typeface="Times New Roman"/>
                <a:cs typeface="Times New Roman"/>
              </a:rPr>
              <a:t>different</a:t>
            </a:r>
            <a:r>
              <a:rPr lang="zh-CN" altLang="en-US" dirty="0" smtClean="0">
                <a:latin typeface="Times New Roman"/>
                <a:cs typeface="Times New Roman"/>
              </a:rPr>
              <a:t> </a:t>
            </a:r>
            <a:r>
              <a:rPr lang="en-US" altLang="zh-CN" dirty="0" smtClean="0">
                <a:latin typeface="Times New Roman"/>
                <a:cs typeface="Times New Roman"/>
              </a:rPr>
              <a:t>from</a:t>
            </a:r>
            <a:r>
              <a:rPr lang="zh-CN" altLang="en-US" dirty="0" smtClean="0">
                <a:latin typeface="Times New Roman"/>
                <a:cs typeface="Times New Roman"/>
              </a:rPr>
              <a:t> </a:t>
            </a:r>
            <a:r>
              <a:rPr lang="en-US" altLang="zh-CN" dirty="0" smtClean="0">
                <a:latin typeface="Times New Roman"/>
                <a:cs typeface="Times New Roman"/>
              </a:rPr>
              <a:t>those</a:t>
            </a:r>
            <a:r>
              <a:rPr lang="zh-CN" altLang="en-US" dirty="0" smtClean="0">
                <a:latin typeface="Times New Roman"/>
                <a:cs typeface="Times New Roman"/>
              </a:rPr>
              <a:t> </a:t>
            </a:r>
            <a:r>
              <a:rPr lang="en-US" altLang="zh-CN" dirty="0" smtClean="0">
                <a:latin typeface="Times New Roman"/>
                <a:cs typeface="Times New Roman"/>
              </a:rPr>
              <a:t>of</a:t>
            </a:r>
            <a:r>
              <a:rPr lang="zh-CN" altLang="en-US" dirty="0" smtClean="0">
                <a:latin typeface="Times New Roman"/>
                <a:cs typeface="Times New Roman"/>
              </a:rPr>
              <a:t> </a:t>
            </a:r>
            <a:r>
              <a:rPr lang="en-US" altLang="zh-CN" dirty="0" smtClean="0">
                <a:latin typeface="Times New Roman"/>
                <a:cs typeface="Times New Roman"/>
              </a:rPr>
              <a:t>set-2</a:t>
            </a:r>
            <a:r>
              <a:rPr lang="zh-CN" altLang="en-US" dirty="0" smtClean="0">
                <a:latin typeface="Times New Roman"/>
                <a:cs typeface="Times New Roman"/>
              </a:rPr>
              <a:t> </a:t>
            </a:r>
            <a:r>
              <a:rPr lang="en-US" altLang="zh-CN" dirty="0" smtClean="0">
                <a:latin typeface="Times New Roman"/>
                <a:cs typeface="Times New Roman"/>
              </a:rPr>
              <a:t>at</a:t>
            </a:r>
            <a:r>
              <a:rPr lang="zh-CN" altLang="en-US" dirty="0" smtClean="0">
                <a:latin typeface="Times New Roman"/>
                <a:cs typeface="Times New Roman"/>
              </a:rPr>
              <a:t> </a:t>
            </a:r>
            <a:r>
              <a:rPr lang="en-US" altLang="zh-CN" dirty="0" smtClean="0">
                <a:latin typeface="Times New Roman"/>
                <a:cs typeface="Times New Roman"/>
              </a:rPr>
              <a:t>small</a:t>
            </a:r>
            <a:r>
              <a:rPr lang="zh-CN" altLang="en-US" dirty="0" smtClean="0">
                <a:latin typeface="Times New Roman"/>
                <a:cs typeface="Times New Roman"/>
              </a:rPr>
              <a:t> </a:t>
            </a:r>
            <a:r>
              <a:rPr lang="en-US" altLang="zh-CN" dirty="0" smtClean="0">
                <a:latin typeface="Times New Roman"/>
                <a:cs typeface="Times New Roman"/>
              </a:rPr>
              <a:t>region</a:t>
            </a:r>
            <a:r>
              <a:rPr lang="zh-CN" altLang="en-US" dirty="0" smtClean="0">
                <a:latin typeface="Times New Roman"/>
                <a:cs typeface="Times New Roman"/>
              </a:rPr>
              <a:t> </a:t>
            </a:r>
            <a:r>
              <a:rPr lang="en-US" altLang="zh-CN" dirty="0" smtClean="0">
                <a:latin typeface="Times New Roman"/>
                <a:cs typeface="Times New Roman"/>
              </a:rPr>
              <a:t>of</a:t>
            </a:r>
            <a:r>
              <a:rPr lang="zh-CN" altLang="en-US" dirty="0" smtClean="0">
                <a:latin typeface="Times New Roman"/>
                <a:cs typeface="Times New Roman"/>
              </a:rPr>
              <a:t> </a:t>
            </a:r>
            <a:r>
              <a:rPr lang="en-US" altLang="zh-CN" dirty="0" smtClean="0">
                <a:latin typeface="Times New Roman"/>
                <a:cs typeface="Times New Roman"/>
              </a:rPr>
              <a:t>x</a:t>
            </a:r>
            <a:r>
              <a:rPr lang="en-US" altLang="zh-CN" baseline="-25000" dirty="0" smtClean="0">
                <a:latin typeface="Times New Roman"/>
                <a:cs typeface="Times New Roman"/>
              </a:rPr>
              <a:t>2</a:t>
            </a:r>
            <a:r>
              <a:rPr lang="zh-CN" altLang="en-US" dirty="0" smtClean="0">
                <a:latin typeface="Times New Roman"/>
                <a:cs typeface="Times New Roman"/>
              </a:rPr>
              <a:t>, </a:t>
            </a:r>
            <a:r>
              <a:rPr lang="en-US" altLang="zh-CN" dirty="0" smtClean="0">
                <a:latin typeface="Times New Roman"/>
                <a:cs typeface="Times New Roman"/>
              </a:rPr>
              <a:t>and</a:t>
            </a:r>
            <a:r>
              <a:rPr lang="zh-CN" altLang="en-US" dirty="0" smtClean="0">
                <a:latin typeface="Times New Roman"/>
                <a:cs typeface="Times New Roman"/>
              </a:rPr>
              <a:t> </a:t>
            </a:r>
            <a:r>
              <a:rPr lang="en-US" altLang="zh-CN" dirty="0" smtClean="0">
                <a:latin typeface="Times New Roman"/>
                <a:cs typeface="Times New Roman"/>
              </a:rPr>
              <a:t>this</a:t>
            </a:r>
            <a:r>
              <a:rPr lang="zh-CN" altLang="en-US" dirty="0" smtClean="0">
                <a:latin typeface="Times New Roman"/>
                <a:cs typeface="Times New Roman"/>
              </a:rPr>
              <a:t> </a:t>
            </a:r>
            <a:r>
              <a:rPr lang="en-US" altLang="zh-CN" dirty="0" smtClean="0">
                <a:latin typeface="Times New Roman"/>
                <a:cs typeface="Times New Roman"/>
              </a:rPr>
              <a:t>is</a:t>
            </a:r>
            <a:r>
              <a:rPr lang="zh-CN" altLang="en-US" dirty="0" smtClean="0">
                <a:latin typeface="Times New Roman"/>
                <a:cs typeface="Times New Roman"/>
              </a:rPr>
              <a:t> </a:t>
            </a:r>
            <a:r>
              <a:rPr lang="en-US" altLang="zh-CN" dirty="0" smtClean="0">
                <a:latin typeface="Times New Roman"/>
                <a:cs typeface="Times New Roman"/>
              </a:rPr>
              <a:t>because</a:t>
            </a:r>
            <a:r>
              <a:rPr lang="zh-CN" altLang="en-US" dirty="0" smtClean="0">
                <a:latin typeface="Times New Roman"/>
                <a:cs typeface="Times New Roman"/>
              </a:rPr>
              <a:t> </a:t>
            </a:r>
            <a:r>
              <a:rPr lang="en-US" altLang="zh-CN" dirty="0" smtClean="0">
                <a:latin typeface="Times New Roman"/>
                <a:cs typeface="Times New Roman"/>
              </a:rPr>
              <a:t>that</a:t>
            </a:r>
            <a:r>
              <a:rPr lang="zh-CN" altLang="en-US" dirty="0" smtClean="0">
                <a:latin typeface="Times New Roman"/>
                <a:cs typeface="Times New Roman"/>
              </a:rPr>
              <a:t> </a:t>
            </a:r>
            <a:r>
              <a:rPr lang="en-US" altLang="zh-CN" dirty="0" smtClean="0">
                <a:solidFill>
                  <a:srgbClr val="660066"/>
                </a:solidFill>
                <a:latin typeface="Times New Roman"/>
                <a:cs typeface="Times New Roman"/>
              </a:rPr>
              <a:t>antiquark</a:t>
            </a:r>
            <a:r>
              <a:rPr lang="zh-CN" altLang="en-US" dirty="0" smtClean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660066"/>
                </a:solidFill>
                <a:latin typeface="Times New Roman"/>
                <a:cs typeface="Times New Roman"/>
              </a:rPr>
              <a:t>tensor-polarized distributions</a:t>
            </a:r>
            <a:r>
              <a:rPr lang="en-US" dirty="0" smtClean="0">
                <a:solidFill>
                  <a:srgbClr val="1EFFF3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are</a:t>
            </a:r>
            <a:r>
              <a:rPr lang="zh-CN" altLang="en-US" dirty="0" smtClean="0">
                <a:latin typeface="Times New Roman"/>
                <a:cs typeface="Times New Roman"/>
              </a:rPr>
              <a:t> </a:t>
            </a:r>
            <a:r>
              <a:rPr lang="en-US" altLang="zh-CN" dirty="0" smtClean="0">
                <a:latin typeface="Times New Roman"/>
                <a:cs typeface="Times New Roman"/>
              </a:rPr>
              <a:t>more</a:t>
            </a:r>
            <a:r>
              <a:rPr lang="zh-CN" altLang="en-US" dirty="0" smtClean="0">
                <a:latin typeface="Times New Roman"/>
                <a:cs typeface="Times New Roman"/>
              </a:rPr>
              <a:t> </a:t>
            </a:r>
            <a:r>
              <a:rPr lang="en-US" altLang="zh-CN" dirty="0" smtClean="0">
                <a:latin typeface="Times New Roman"/>
                <a:cs typeface="Times New Roman"/>
              </a:rPr>
              <a:t>important</a:t>
            </a:r>
            <a:r>
              <a:rPr lang="zh-CN" altLang="en-US" dirty="0" smtClean="0">
                <a:latin typeface="Times New Roman"/>
                <a:cs typeface="Times New Roman"/>
              </a:rPr>
              <a:t> </a:t>
            </a:r>
            <a:r>
              <a:rPr lang="en-US" altLang="zh-CN" dirty="0" smtClean="0">
                <a:latin typeface="Times New Roman"/>
                <a:cs typeface="Times New Roman"/>
              </a:rPr>
              <a:t>when</a:t>
            </a:r>
            <a:r>
              <a:rPr lang="zh-CN" altLang="en-US" dirty="0" smtClean="0">
                <a:latin typeface="Times New Roman"/>
                <a:cs typeface="Times New Roman"/>
              </a:rPr>
              <a:t> </a:t>
            </a:r>
            <a:r>
              <a:rPr lang="en-US" altLang="zh-CN" dirty="0" smtClean="0">
                <a:latin typeface="Times New Roman"/>
                <a:cs typeface="Times New Roman"/>
              </a:rPr>
              <a:t>x</a:t>
            </a:r>
            <a:r>
              <a:rPr lang="en-US" altLang="zh-CN" baseline="-25000" dirty="0" smtClean="0">
                <a:latin typeface="Times New Roman"/>
                <a:cs typeface="Times New Roman"/>
              </a:rPr>
              <a:t>2</a:t>
            </a:r>
            <a:r>
              <a:rPr lang="zh-CN" altLang="en-US" dirty="0" smtClean="0">
                <a:latin typeface="Times New Roman"/>
                <a:cs typeface="Times New Roman"/>
              </a:rPr>
              <a:t> </a:t>
            </a:r>
            <a:r>
              <a:rPr lang="en-US" altLang="zh-CN" dirty="0" smtClean="0">
                <a:latin typeface="Times New Roman"/>
                <a:cs typeface="Times New Roman"/>
              </a:rPr>
              <a:t>is</a:t>
            </a:r>
            <a:r>
              <a:rPr lang="zh-CN" altLang="en-US" dirty="0" smtClean="0">
                <a:latin typeface="Times New Roman"/>
                <a:cs typeface="Times New Roman"/>
              </a:rPr>
              <a:t> </a:t>
            </a:r>
            <a:r>
              <a:rPr lang="en-US" altLang="zh-CN" dirty="0" smtClean="0">
                <a:latin typeface="Times New Roman"/>
                <a:cs typeface="Times New Roman"/>
              </a:rPr>
              <a:t>small.</a:t>
            </a:r>
          </a:p>
          <a:p>
            <a:pPr marL="285750" indent="-285750">
              <a:buFont typeface="Wingdings" charset="0"/>
              <a:buChar char="u"/>
            </a:pPr>
            <a:r>
              <a:rPr lang="en-US" altLang="zh-CN" dirty="0" smtClean="0">
                <a:latin typeface="Times New Roman"/>
                <a:cs typeface="Times New Roman"/>
              </a:rPr>
              <a:t>The</a:t>
            </a:r>
            <a:r>
              <a:rPr lang="zh-CN" altLang="en-US" dirty="0" smtClean="0">
                <a:latin typeface="Times New Roman"/>
                <a:cs typeface="Times New Roman"/>
              </a:rPr>
              <a:t> </a:t>
            </a:r>
            <a:r>
              <a:rPr lang="en-US" altLang="zh-CN" dirty="0" smtClean="0">
                <a:latin typeface="Times New Roman"/>
                <a:cs typeface="Times New Roman"/>
              </a:rPr>
              <a:t>set</a:t>
            </a:r>
            <a:r>
              <a:rPr lang="zh-CN" altLang="en-US" dirty="0" smtClean="0">
                <a:latin typeface="Times New Roman"/>
                <a:cs typeface="Times New Roman"/>
              </a:rPr>
              <a:t>-</a:t>
            </a:r>
            <a:r>
              <a:rPr lang="en-US" altLang="zh-CN" dirty="0" smtClean="0">
                <a:latin typeface="Times New Roman"/>
                <a:cs typeface="Times New Roman"/>
              </a:rPr>
              <a:t>2</a:t>
            </a:r>
            <a:r>
              <a:rPr lang="zh-CN" altLang="en-US" dirty="0" smtClean="0">
                <a:latin typeface="Times New Roman"/>
                <a:cs typeface="Times New Roman"/>
              </a:rPr>
              <a:t> </a:t>
            </a:r>
            <a:r>
              <a:rPr lang="en-US" altLang="zh-CN" dirty="0" smtClean="0">
                <a:latin typeface="Times New Roman"/>
                <a:cs typeface="Times New Roman"/>
              </a:rPr>
              <a:t>should</a:t>
            </a:r>
            <a:r>
              <a:rPr lang="zh-CN" altLang="en-US" dirty="0" smtClean="0">
                <a:latin typeface="Times New Roman"/>
                <a:cs typeface="Times New Roman"/>
              </a:rPr>
              <a:t> </a:t>
            </a:r>
            <a:r>
              <a:rPr lang="en-US" altLang="zh-CN" dirty="0" smtClean="0">
                <a:latin typeface="Times New Roman"/>
                <a:cs typeface="Times New Roman"/>
              </a:rPr>
              <a:t>be</a:t>
            </a:r>
            <a:r>
              <a:rPr lang="zh-CN" altLang="en-US" dirty="0" smtClean="0">
                <a:latin typeface="Times New Roman"/>
                <a:cs typeface="Times New Roman"/>
              </a:rPr>
              <a:t> </a:t>
            </a:r>
            <a:r>
              <a:rPr lang="en-US" altLang="zh-CN" dirty="0" smtClean="0">
                <a:solidFill>
                  <a:srgbClr val="0000FF"/>
                </a:solidFill>
                <a:latin typeface="Times New Roman"/>
                <a:cs typeface="Times New Roman"/>
              </a:rPr>
              <a:t>more</a:t>
            </a:r>
            <a:r>
              <a:rPr lang="zh-CN" alt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altLang="zh-CN" dirty="0" smtClean="0">
                <a:solidFill>
                  <a:srgbClr val="0000FF"/>
                </a:solidFill>
                <a:latin typeface="Times New Roman"/>
                <a:cs typeface="Times New Roman"/>
              </a:rPr>
              <a:t>reliable</a:t>
            </a:r>
            <a:r>
              <a:rPr lang="en-US" altLang="zh-CN" dirty="0" smtClean="0">
                <a:latin typeface="Times New Roman"/>
                <a:cs typeface="Times New Roman"/>
              </a:rPr>
              <a:t>,</a:t>
            </a:r>
            <a:r>
              <a:rPr lang="zh-CN" altLang="en-US" dirty="0" smtClean="0">
                <a:latin typeface="Times New Roman"/>
                <a:cs typeface="Times New Roman"/>
              </a:rPr>
              <a:t> </a:t>
            </a:r>
            <a:r>
              <a:rPr lang="en-US" altLang="zh-CN" dirty="0" smtClean="0">
                <a:latin typeface="Times New Roman"/>
                <a:cs typeface="Times New Roman"/>
              </a:rPr>
              <a:t>since</a:t>
            </a:r>
            <a:r>
              <a:rPr lang="zh-CN" altLang="en-US" dirty="0" smtClean="0">
                <a:latin typeface="Times New Roman"/>
                <a:cs typeface="Times New Roman"/>
              </a:rPr>
              <a:t> </a:t>
            </a:r>
            <a:r>
              <a:rPr lang="en-US" altLang="zh-CN" dirty="0" smtClean="0">
                <a:latin typeface="Times New Roman"/>
                <a:cs typeface="Times New Roman"/>
              </a:rPr>
              <a:t>the</a:t>
            </a:r>
            <a:r>
              <a:rPr lang="zh-CN" altLang="en-US" dirty="0" smtClean="0">
                <a:latin typeface="Times New Roman"/>
                <a:cs typeface="Times New Roman"/>
              </a:rPr>
              <a:t> </a:t>
            </a:r>
            <a:r>
              <a:rPr lang="en-US" altLang="zh-CN" dirty="0" smtClean="0">
                <a:latin typeface="Times New Roman"/>
                <a:cs typeface="Times New Roman"/>
              </a:rPr>
              <a:t>tensor</a:t>
            </a:r>
            <a:r>
              <a:rPr lang="zh-CN" altLang="en-US" dirty="0" smtClean="0">
                <a:latin typeface="Times New Roman"/>
                <a:cs typeface="Times New Roman"/>
              </a:rPr>
              <a:t>-</a:t>
            </a:r>
            <a:r>
              <a:rPr lang="en-US" altLang="zh-CN" dirty="0" smtClean="0">
                <a:latin typeface="Times New Roman"/>
                <a:cs typeface="Times New Roman"/>
              </a:rPr>
              <a:t>polarized</a:t>
            </a:r>
            <a:r>
              <a:rPr lang="zh-CN" altLang="en-US" dirty="0" smtClean="0">
                <a:latin typeface="Times New Roman"/>
                <a:cs typeface="Times New Roman"/>
              </a:rPr>
              <a:t> </a:t>
            </a:r>
            <a:r>
              <a:rPr lang="en-US" altLang="zh-CN" dirty="0" smtClean="0">
                <a:latin typeface="Times New Roman"/>
                <a:cs typeface="Times New Roman"/>
              </a:rPr>
              <a:t>distributions</a:t>
            </a:r>
            <a:r>
              <a:rPr lang="zh-CN" altLang="en-US" dirty="0" smtClean="0">
                <a:latin typeface="Times New Roman"/>
                <a:cs typeface="Times New Roman"/>
              </a:rPr>
              <a:t> </a:t>
            </a:r>
            <a:r>
              <a:rPr lang="en-US" altLang="zh-CN" dirty="0" smtClean="0">
                <a:latin typeface="Times New Roman"/>
                <a:cs typeface="Times New Roman"/>
              </a:rPr>
              <a:t>can</a:t>
            </a:r>
            <a:r>
              <a:rPr lang="zh-CN" altLang="en-US" dirty="0" smtClean="0">
                <a:latin typeface="Times New Roman"/>
                <a:cs typeface="Times New Roman"/>
              </a:rPr>
              <a:t> </a:t>
            </a:r>
            <a:r>
              <a:rPr lang="en-US" altLang="zh-CN" dirty="0" smtClean="0">
                <a:latin typeface="Times New Roman"/>
                <a:cs typeface="Times New Roman"/>
              </a:rPr>
              <a:t>also</a:t>
            </a:r>
            <a:r>
              <a:rPr lang="zh-CN" altLang="en-US" dirty="0" smtClean="0">
                <a:latin typeface="Times New Roman"/>
                <a:cs typeface="Times New Roman"/>
              </a:rPr>
              <a:t> </a:t>
            </a:r>
            <a:r>
              <a:rPr lang="en-US" altLang="zh-CN" dirty="0" smtClean="0">
                <a:latin typeface="Times New Roman"/>
                <a:cs typeface="Times New Roman"/>
              </a:rPr>
              <a:t>explain</a:t>
            </a:r>
            <a:r>
              <a:rPr lang="zh-CN" altLang="en-US" dirty="0" smtClean="0">
                <a:latin typeface="Times New Roman"/>
                <a:cs typeface="Times New Roman"/>
              </a:rPr>
              <a:t> </a:t>
            </a:r>
            <a:r>
              <a:rPr lang="en-US" altLang="zh-CN" dirty="0" smtClean="0">
                <a:latin typeface="Times New Roman"/>
                <a:cs typeface="Times New Roman"/>
              </a:rPr>
              <a:t>the</a:t>
            </a:r>
            <a:r>
              <a:rPr lang="zh-CN" altLang="en-US" dirty="0" smtClean="0">
                <a:latin typeface="Times New Roman"/>
                <a:cs typeface="Times New Roman"/>
              </a:rPr>
              <a:t> </a:t>
            </a:r>
            <a:r>
              <a:rPr lang="en-US" altLang="zh-CN" dirty="0" smtClean="0">
                <a:latin typeface="Times New Roman"/>
                <a:cs typeface="Times New Roman"/>
              </a:rPr>
              <a:t>Hermes</a:t>
            </a:r>
            <a:r>
              <a:rPr lang="zh-CN" altLang="en-US" dirty="0" smtClean="0">
                <a:latin typeface="Times New Roman"/>
                <a:cs typeface="Times New Roman"/>
              </a:rPr>
              <a:t> </a:t>
            </a:r>
            <a:r>
              <a:rPr lang="en-US" altLang="zh-CN" dirty="0" smtClean="0">
                <a:latin typeface="Times New Roman"/>
                <a:cs typeface="Times New Roman"/>
              </a:rPr>
              <a:t>data</a:t>
            </a:r>
            <a:r>
              <a:rPr lang="zh-CN" altLang="en-US" dirty="0" smtClean="0">
                <a:latin typeface="Times New Roman"/>
                <a:cs typeface="Times New Roman"/>
              </a:rPr>
              <a:t> </a:t>
            </a:r>
            <a:r>
              <a:rPr lang="en-US" altLang="zh-CN" dirty="0" smtClean="0">
                <a:latin typeface="Times New Roman"/>
                <a:cs typeface="Times New Roman"/>
              </a:rPr>
              <a:t>well.</a:t>
            </a:r>
            <a:endParaRPr lang="en-US" altLang="zh-CN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40413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459039" y="541010"/>
            <a:ext cx="1580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Summary</a:t>
            </a:r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7695" y="2083975"/>
            <a:ext cx="71831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Times New Roman"/>
                <a:cs typeface="Times New Roman"/>
              </a:rPr>
              <a:t>The new structure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function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b</a:t>
            </a:r>
            <a:r>
              <a:rPr lang="en-US" altLang="zh-CN" sz="2000" baseline="-25000" dirty="0" smtClean="0">
                <a:latin typeface="Times New Roman"/>
                <a:cs typeface="Times New Roman"/>
              </a:rPr>
              <a:t>1 </a:t>
            </a:r>
            <a:r>
              <a:rPr lang="en-US" altLang="zh-CN" sz="2000" dirty="0" smtClean="0">
                <a:latin typeface="Times New Roman"/>
                <a:cs typeface="Times New Roman"/>
              </a:rPr>
              <a:t>(DIS)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and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spin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asymmetry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A</a:t>
            </a:r>
            <a:r>
              <a:rPr lang="en-US" altLang="zh-CN" sz="2000" baseline="-25000" dirty="0" smtClean="0">
                <a:latin typeface="Times New Roman"/>
                <a:cs typeface="Times New Roman"/>
              </a:rPr>
              <a:t>Q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(</a:t>
            </a:r>
            <a:r>
              <a:rPr lang="en-US" altLang="zh-CN" sz="2000" dirty="0" err="1" smtClean="0">
                <a:latin typeface="Times New Roman"/>
                <a:cs typeface="Times New Roman"/>
              </a:rPr>
              <a:t>Drell</a:t>
            </a:r>
            <a:r>
              <a:rPr lang="zh-CN" altLang="en-US" sz="2000" dirty="0" smtClean="0">
                <a:latin typeface="Times New Roman"/>
                <a:cs typeface="Times New Roman"/>
              </a:rPr>
              <a:t>-</a:t>
            </a:r>
            <a:r>
              <a:rPr lang="en-US" altLang="zh-CN" sz="2000" dirty="0" smtClean="0">
                <a:latin typeface="Times New Roman"/>
                <a:cs typeface="Times New Roman"/>
              </a:rPr>
              <a:t>Yan)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of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deuteron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reflect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the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tensor-polarized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distributions,</a:t>
            </a:r>
            <a:r>
              <a:rPr lang="zh-CN" altLang="en-US" sz="2000" dirty="0" smtClean="0">
                <a:latin typeface="Times New Roman"/>
                <a:cs typeface="Times New Roman"/>
              </a:rPr>
              <a:t>  </a:t>
            </a:r>
            <a:r>
              <a:rPr lang="en-US" altLang="zh-CN" sz="2000" dirty="0" smtClean="0">
                <a:latin typeface="Times New Roman"/>
                <a:cs typeface="Times New Roman"/>
              </a:rPr>
              <a:t>which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have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a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close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relationship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with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the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orbital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angular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momentum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in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spin-</a:t>
            </a:r>
            <a:r>
              <a:rPr lang="zh-CN" altLang="en-US" sz="2000" dirty="0" smtClean="0">
                <a:latin typeface="Times New Roman"/>
                <a:cs typeface="Times New Roman"/>
              </a:rPr>
              <a:t>1 </a:t>
            </a:r>
            <a:r>
              <a:rPr lang="en-US" altLang="zh-CN" sz="2000" dirty="0" smtClean="0">
                <a:latin typeface="Times New Roman"/>
                <a:cs typeface="Times New Roman"/>
              </a:rPr>
              <a:t>hadrons.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In this talk, we give the theoretical estimate of the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spin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asymmetry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A</a:t>
            </a:r>
            <a:r>
              <a:rPr lang="en-US" altLang="zh-CN" sz="2000" baseline="-25000" dirty="0" smtClean="0">
                <a:latin typeface="Times New Roman"/>
                <a:cs typeface="Times New Roman"/>
              </a:rPr>
              <a:t>Q</a:t>
            </a:r>
            <a:r>
              <a:rPr lang="zh-CN" altLang="zh-CN" sz="2000" dirty="0" smtClean="0">
                <a:latin typeface="Times New Roman"/>
                <a:cs typeface="Times New Roman"/>
              </a:rPr>
              <a:t>,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and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it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is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of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the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order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of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a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few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percent.</a:t>
            </a:r>
            <a:r>
              <a:rPr lang="zh-CN" altLang="zh-CN" sz="2000" dirty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In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the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future</a:t>
            </a:r>
            <a:r>
              <a:rPr lang="zh-CN" altLang="en-US" sz="2000" dirty="0" smtClean="0">
                <a:latin typeface="Times New Roman"/>
                <a:cs typeface="Times New Roman"/>
              </a:rPr>
              <a:t>, </a:t>
            </a:r>
            <a:r>
              <a:rPr lang="en-US" altLang="zh-CN" sz="2000" dirty="0" smtClean="0">
                <a:latin typeface="Times New Roman"/>
                <a:cs typeface="Times New Roman"/>
              </a:rPr>
              <a:t>those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quantities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could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be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measured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by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err="1" smtClean="0">
                <a:latin typeface="Times New Roman"/>
                <a:cs typeface="Times New Roman"/>
              </a:rPr>
              <a:t>Jlab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(b</a:t>
            </a:r>
            <a:r>
              <a:rPr lang="en-US" altLang="zh-CN" sz="2000" baseline="-25000" dirty="0" smtClean="0">
                <a:latin typeface="Times New Roman"/>
                <a:cs typeface="Times New Roman"/>
              </a:rPr>
              <a:t>1</a:t>
            </a:r>
            <a:r>
              <a:rPr lang="en-US" altLang="zh-CN" sz="2000" dirty="0" smtClean="0">
                <a:latin typeface="Times New Roman"/>
                <a:cs typeface="Times New Roman"/>
              </a:rPr>
              <a:t>)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and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Fermilab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(A</a:t>
            </a:r>
            <a:r>
              <a:rPr lang="en-US" altLang="zh-CN" sz="2000" baseline="-25000" dirty="0" smtClean="0">
                <a:latin typeface="Times New Roman"/>
                <a:cs typeface="Times New Roman"/>
              </a:rPr>
              <a:t>Q</a:t>
            </a:r>
            <a:r>
              <a:rPr lang="en-US" altLang="zh-CN" sz="2000" dirty="0" smtClean="0">
                <a:latin typeface="Times New Roman"/>
                <a:cs typeface="Times New Roman"/>
              </a:rPr>
              <a:t>),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which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may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reveal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the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puzzle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of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latin typeface="Times New Roman"/>
                <a:cs typeface="Times New Roman"/>
              </a:rPr>
              <a:t>d</a:t>
            </a:r>
            <a:r>
              <a:rPr lang="en-US" altLang="zh-CN" sz="2000" dirty="0" smtClean="0">
                <a:latin typeface="Times New Roman"/>
                <a:cs typeface="Times New Roman"/>
              </a:rPr>
              <a:t>euteron.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91600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3935" y="2883886"/>
            <a:ext cx="3566576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TopLef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en-US" sz="2800" b="1" dirty="0" smtClean="0">
                <a:ln w="12700">
                  <a:solidFill>
                    <a:srgbClr val="000090"/>
                  </a:solidFill>
                  <a:prstDash val="solid"/>
                </a:ln>
                <a:solidFill>
                  <a:srgbClr val="0000FF"/>
                </a:solidFill>
                <a:effectLst/>
                <a:latin typeface="Times New Roman"/>
                <a:cs typeface="Times New Roman"/>
              </a:rPr>
              <a:t>Thank</a:t>
            </a:r>
            <a:r>
              <a:rPr lang="zh-CN" altLang="en-US" sz="2800" b="1" dirty="0" smtClean="0">
                <a:ln w="12700">
                  <a:solidFill>
                    <a:srgbClr val="000090"/>
                  </a:solidFill>
                  <a:prstDash val="solid"/>
                </a:ln>
                <a:solidFill>
                  <a:srgbClr val="0000FF"/>
                </a:solidFill>
                <a:effectLst/>
                <a:latin typeface="Times New Roman"/>
                <a:cs typeface="Times New Roman"/>
              </a:rPr>
              <a:t> </a:t>
            </a:r>
            <a:r>
              <a:rPr lang="en-US" altLang="zh-CN" sz="2800" b="1" dirty="0" smtClean="0">
                <a:ln w="12700">
                  <a:solidFill>
                    <a:srgbClr val="000090"/>
                  </a:solidFill>
                  <a:prstDash val="solid"/>
                </a:ln>
                <a:solidFill>
                  <a:srgbClr val="0000FF"/>
                </a:solidFill>
                <a:effectLst/>
                <a:latin typeface="Times New Roman"/>
                <a:cs typeface="Times New Roman"/>
              </a:rPr>
              <a:t>you</a:t>
            </a:r>
            <a:r>
              <a:rPr lang="zh-CN" altLang="en-US" sz="2800" b="1" dirty="0" smtClean="0">
                <a:ln w="12700">
                  <a:solidFill>
                    <a:srgbClr val="000090"/>
                  </a:solidFill>
                  <a:prstDash val="solid"/>
                </a:ln>
                <a:solidFill>
                  <a:srgbClr val="0000FF"/>
                </a:solidFill>
                <a:effectLst/>
                <a:latin typeface="Times New Roman"/>
                <a:cs typeface="Times New Roman"/>
              </a:rPr>
              <a:t> </a:t>
            </a:r>
            <a:r>
              <a:rPr lang="en-US" altLang="zh-CN" sz="2800" b="1" dirty="0" smtClean="0">
                <a:ln w="12700">
                  <a:solidFill>
                    <a:srgbClr val="000090"/>
                  </a:solidFill>
                  <a:prstDash val="solid"/>
                </a:ln>
                <a:solidFill>
                  <a:srgbClr val="0000FF"/>
                </a:solidFill>
                <a:effectLst/>
                <a:latin typeface="Times New Roman"/>
                <a:cs typeface="Times New Roman"/>
              </a:rPr>
              <a:t>very</a:t>
            </a:r>
            <a:r>
              <a:rPr lang="zh-CN" altLang="en-US" sz="2800" b="1" dirty="0" smtClean="0">
                <a:ln w="12700">
                  <a:solidFill>
                    <a:srgbClr val="000090"/>
                  </a:solidFill>
                  <a:prstDash val="solid"/>
                </a:ln>
                <a:solidFill>
                  <a:srgbClr val="0000FF"/>
                </a:solidFill>
                <a:effectLst/>
                <a:latin typeface="Times New Roman"/>
                <a:cs typeface="Times New Roman"/>
              </a:rPr>
              <a:t> </a:t>
            </a:r>
            <a:r>
              <a:rPr lang="en-US" altLang="zh-CN" sz="2800" b="1" dirty="0" smtClean="0">
                <a:ln w="12700">
                  <a:solidFill>
                    <a:srgbClr val="000090"/>
                  </a:solidFill>
                  <a:prstDash val="solid"/>
                </a:ln>
                <a:solidFill>
                  <a:srgbClr val="0000FF"/>
                </a:solidFill>
                <a:effectLst/>
                <a:latin typeface="Times New Roman"/>
                <a:cs typeface="Times New Roman"/>
              </a:rPr>
              <a:t>much</a:t>
            </a:r>
            <a:endParaRPr lang="en-US" sz="2800" b="1" dirty="0">
              <a:ln w="12700">
                <a:solidFill>
                  <a:srgbClr val="000090"/>
                </a:solidFill>
                <a:prstDash val="solid"/>
              </a:ln>
              <a:solidFill>
                <a:srgbClr val="0000FF"/>
              </a:solidFill>
              <a:effectLst/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8685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4552" y="428686"/>
            <a:ext cx="4030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/>
                <a:cs typeface="Times New Roman"/>
              </a:rPr>
              <a:t>Spin</a:t>
            </a:r>
            <a:r>
              <a:rPr lang="zh-CN" altLang="en-US" sz="2800" b="1" dirty="0" smtClean="0">
                <a:latin typeface="Times New Roman"/>
                <a:cs typeface="Times New Roman"/>
              </a:rPr>
              <a:t> </a:t>
            </a:r>
            <a:r>
              <a:rPr lang="en-US" altLang="zh-CN" sz="2800" b="1" dirty="0" smtClean="0">
                <a:latin typeface="Times New Roman"/>
                <a:cs typeface="Times New Roman"/>
              </a:rPr>
              <a:t>Puzzle</a:t>
            </a:r>
            <a:r>
              <a:rPr lang="zh-CN" altLang="en-US" sz="2800" b="1" dirty="0" smtClean="0">
                <a:latin typeface="Times New Roman"/>
                <a:cs typeface="Times New Roman"/>
              </a:rPr>
              <a:t> </a:t>
            </a:r>
            <a:r>
              <a:rPr lang="en-US" altLang="zh-CN" sz="2800" b="1" dirty="0" smtClean="0">
                <a:latin typeface="Times New Roman"/>
                <a:cs typeface="Times New Roman"/>
              </a:rPr>
              <a:t>the</a:t>
            </a:r>
            <a:r>
              <a:rPr lang="zh-CN" altLang="en-US" sz="2800" b="1" dirty="0" smtClean="0">
                <a:latin typeface="Times New Roman"/>
                <a:cs typeface="Times New Roman"/>
              </a:rPr>
              <a:t> </a:t>
            </a:r>
            <a:r>
              <a:rPr lang="en-US" altLang="zh-CN" sz="2800" b="1" dirty="0" smtClean="0">
                <a:latin typeface="Times New Roman"/>
                <a:cs typeface="Times New Roman"/>
              </a:rPr>
              <a:t>proton</a:t>
            </a:r>
            <a:endParaRPr lang="en-US" sz="2800" b="1" dirty="0"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2991" y="1340318"/>
            <a:ext cx="3089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</a:t>
            </a:r>
            <a:r>
              <a:rPr lang="zh-CN" alt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Quark</a:t>
            </a:r>
            <a:r>
              <a:rPr lang="zh-CN" alt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Model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The</a:t>
            </a:r>
            <a:r>
              <a:rPr lang="zh-CN" alt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proton</a:t>
            </a:r>
            <a:r>
              <a:rPr lang="zh-CN" alt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is</a:t>
            </a:r>
            <a:r>
              <a:rPr lang="zh-CN" alt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S-wave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2991" y="3555404"/>
            <a:ext cx="4387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</a:t>
            </a:r>
            <a:r>
              <a:rPr lang="zh-CN" alt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patron</a:t>
            </a:r>
            <a:r>
              <a:rPr lang="zh-CN" alt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picture,</a:t>
            </a:r>
            <a:r>
              <a:rPr lang="zh-CN" alt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proton</a:t>
            </a:r>
            <a:r>
              <a:rPr lang="zh-CN" alt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spin</a:t>
            </a:r>
            <a:r>
              <a:rPr lang="zh-CN" alt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composites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2991" y="5001962"/>
            <a:ext cx="3136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However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,</a:t>
            </a:r>
            <a:r>
              <a:rPr lang="zh-CN" alt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recent</a:t>
            </a:r>
            <a:r>
              <a:rPr lang="zh-CN" alt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research</a:t>
            </a:r>
            <a:r>
              <a:rPr lang="zh-CN" alt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shows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5661775"/>
              </p:ext>
            </p:extLst>
          </p:nvPr>
        </p:nvGraphicFramePr>
        <p:xfrm>
          <a:off x="631825" y="2064407"/>
          <a:ext cx="2197209" cy="1252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42" name="Equation" r:id="rId3" imgW="1092200" imgH="622300" progId="Equation.DSMT4">
                  <p:embed/>
                </p:oleObj>
              </mc:Choice>
              <mc:Fallback>
                <p:oleObj name="Equation" r:id="rId3" imgW="1092200" imgH="622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1825" y="2064407"/>
                        <a:ext cx="2197209" cy="12528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9750726"/>
              </p:ext>
            </p:extLst>
          </p:nvPr>
        </p:nvGraphicFramePr>
        <p:xfrm>
          <a:off x="498475" y="3992563"/>
          <a:ext cx="3989388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43" name="Equation" r:id="rId5" imgW="2070100" imgH="419100" progId="Equation.DSMT4">
                  <p:embed/>
                </p:oleObj>
              </mc:Choice>
              <mc:Fallback>
                <p:oleObj name="Equation" r:id="rId5" imgW="20701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8475" y="3992563"/>
                        <a:ext cx="3989388" cy="809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1161278"/>
              </p:ext>
            </p:extLst>
          </p:nvPr>
        </p:nvGraphicFramePr>
        <p:xfrm>
          <a:off x="542991" y="5818188"/>
          <a:ext cx="2424112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44" name="Equation" r:id="rId7" imgW="1346200" imgH="469900" progId="Equation.DSMT4">
                  <p:embed/>
                </p:oleObj>
              </mc:Choice>
              <mc:Fallback>
                <p:oleObj name="Equation" r:id="rId7" imgW="13462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2991" y="5818188"/>
                        <a:ext cx="2424112" cy="846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77207" y="2446470"/>
            <a:ext cx="2272923" cy="22729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61755" y="4801907"/>
            <a:ext cx="2682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Times New Roman"/>
                <a:cs typeface="Times New Roman"/>
              </a:rPr>
              <a:t>p</a:t>
            </a:r>
            <a:r>
              <a:rPr lang="en-US" sz="2000" dirty="0" smtClean="0">
                <a:latin typeface="Times New Roman"/>
                <a:cs typeface="Times New Roman"/>
              </a:rPr>
              <a:t>roton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in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quark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model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00682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4078" y="3535993"/>
            <a:ext cx="79155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Times New Roman"/>
                <a:cs typeface="Times New Roman"/>
              </a:rPr>
              <a:t>In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order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to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solve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the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spin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puzzle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of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the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proton,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it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is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necessary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to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latin typeface="Times New Roman"/>
                <a:cs typeface="Times New Roman"/>
              </a:rPr>
              <a:t>investigate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the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proton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structure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function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to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know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the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gluon</a:t>
            </a:r>
            <a:r>
              <a:rPr lang="zh-CN" alt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-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spin</a:t>
            </a:r>
            <a:r>
              <a:rPr lang="zh-CN" alt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and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orbital</a:t>
            </a:r>
            <a:r>
              <a:rPr lang="zh-CN" alt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angular</a:t>
            </a:r>
            <a:r>
              <a:rPr lang="zh-CN" alt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momentum</a:t>
            </a:r>
            <a:r>
              <a:rPr lang="zh-CN" alt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contribution</a:t>
            </a:r>
            <a:r>
              <a:rPr lang="zh-CN" alt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in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the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proton.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4078" y="920789"/>
            <a:ext cx="487460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n w="10160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The</a:t>
            </a:r>
            <a:r>
              <a:rPr lang="zh-CN" altLang="en-US" sz="2400" dirty="0" smtClean="0">
                <a:ln w="10160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ln w="10160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quarks</a:t>
            </a:r>
            <a:r>
              <a:rPr lang="zh-CN" altLang="en-US" sz="2400" dirty="0" smtClean="0">
                <a:ln w="10160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ln w="10160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only</a:t>
            </a:r>
            <a:r>
              <a:rPr lang="zh-CN" altLang="en-US" sz="2400" dirty="0" smtClean="0">
                <a:ln w="10160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ln w="10160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contribute</a:t>
            </a:r>
            <a:r>
              <a:rPr lang="zh-CN" altLang="en-US" sz="2400" dirty="0" smtClean="0">
                <a:ln w="10160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ln w="10160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20-30%</a:t>
            </a:r>
            <a:r>
              <a:rPr lang="zh-CN" altLang="en-US" sz="2400" dirty="0" smtClean="0">
                <a:ln w="10160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ln w="10160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of</a:t>
            </a:r>
            <a:r>
              <a:rPr lang="zh-CN" altLang="en-US" sz="2400" dirty="0" smtClean="0">
                <a:ln w="10160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ln w="10160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the</a:t>
            </a:r>
            <a:r>
              <a:rPr lang="zh-CN" altLang="en-US" sz="2400" dirty="0" smtClean="0">
                <a:ln w="10160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ln w="10160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spin, the</a:t>
            </a:r>
            <a:r>
              <a:rPr lang="zh-CN" altLang="en-US" sz="2400" dirty="0" smtClean="0">
                <a:ln w="10160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ln w="10160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rest</a:t>
            </a:r>
            <a:r>
              <a:rPr lang="zh-CN" altLang="en-US" sz="2400" dirty="0" smtClean="0">
                <a:ln w="10160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ln w="10160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should</a:t>
            </a:r>
            <a:r>
              <a:rPr lang="zh-CN" altLang="en-US" sz="2400" dirty="0" smtClean="0">
                <a:ln w="10160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ln w="10160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come</a:t>
            </a:r>
            <a:r>
              <a:rPr lang="zh-CN" altLang="en-US" sz="2400" dirty="0" smtClean="0">
                <a:ln w="10160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ln w="10160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from</a:t>
            </a:r>
            <a:r>
              <a:rPr lang="zh-CN" altLang="en-US" sz="2400" dirty="0" smtClean="0">
                <a:ln w="10160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ln w="10160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gluons</a:t>
            </a:r>
            <a:r>
              <a:rPr lang="zh-CN" altLang="en-US" sz="2400" dirty="0" smtClean="0">
                <a:ln w="10160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ln w="10160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and</a:t>
            </a:r>
            <a:r>
              <a:rPr lang="zh-CN" altLang="en-US" sz="2400" dirty="0" smtClean="0">
                <a:ln w="10160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400" dirty="0">
                <a:ln w="10160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orbital angular momentum</a:t>
            </a:r>
          </a:p>
        </p:txBody>
      </p:sp>
      <p:pic>
        <p:nvPicPr>
          <p:cNvPr id="6" name="Picture 5" descr="proton-with-gluouns-300p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685" y="530717"/>
            <a:ext cx="2800902" cy="204465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5721" y="5470415"/>
            <a:ext cx="8440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n w="10160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General</a:t>
            </a:r>
            <a:r>
              <a:rPr lang="en-US" altLang="zh-CN" sz="2400" dirty="0" smtClean="0">
                <a:ln w="10160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ized</a:t>
            </a:r>
            <a:r>
              <a:rPr lang="zh-CN" altLang="en-US" sz="2400" dirty="0" smtClean="0">
                <a:ln w="10160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ln w="10160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Parton</a:t>
            </a:r>
            <a:r>
              <a:rPr lang="zh-CN" altLang="en-US" sz="2400" dirty="0" smtClean="0">
                <a:ln w="10160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ln w="10160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Distributions</a:t>
            </a:r>
            <a:r>
              <a:rPr lang="zh-CN" altLang="en-US" sz="2400" dirty="0" smtClean="0">
                <a:ln w="10160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ln w="10160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(GPD)</a:t>
            </a:r>
            <a:r>
              <a:rPr lang="zh-CN" altLang="en-US" sz="2400" dirty="0" smtClean="0">
                <a:ln w="10160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ln w="10160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provide</a:t>
            </a:r>
            <a:r>
              <a:rPr lang="zh-CN" altLang="en-US" sz="2400" dirty="0" smtClean="0">
                <a:ln w="10160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ln w="10160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a</a:t>
            </a:r>
            <a:r>
              <a:rPr lang="zh-CN" altLang="en-US" sz="2400" dirty="0" smtClean="0">
                <a:ln w="10160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ln w="10160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way</a:t>
            </a:r>
            <a:r>
              <a:rPr lang="zh-CN" altLang="en-US" sz="2400" dirty="0" smtClean="0">
                <a:ln w="10160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ln w="10160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to</a:t>
            </a:r>
            <a:r>
              <a:rPr lang="zh-CN" altLang="en-US" sz="2400" dirty="0" smtClean="0">
                <a:ln w="10160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ln w="10160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study</a:t>
            </a:r>
            <a:r>
              <a:rPr lang="zh-CN" altLang="en-US" sz="2400" dirty="0" smtClean="0">
                <a:ln w="10160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ln w="10160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the</a:t>
            </a:r>
            <a:r>
              <a:rPr lang="zh-CN" altLang="en-US" sz="2400" dirty="0" smtClean="0">
                <a:ln w="10160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ln w="10160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proton</a:t>
            </a:r>
            <a:r>
              <a:rPr lang="zh-CN" altLang="en-US" sz="2400" dirty="0" smtClean="0">
                <a:ln w="10160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ln w="10160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puzzle</a:t>
            </a:r>
            <a:r>
              <a:rPr lang="zh-CN" altLang="en-US" sz="2400" dirty="0" smtClean="0">
                <a:ln w="10160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en-US" sz="2400" dirty="0">
              <a:ln w="10160">
                <a:solidFill>
                  <a:srgbClr val="000090"/>
                </a:solidFill>
                <a:prstDash val="solid"/>
              </a:ln>
              <a:solidFill>
                <a:srgbClr val="00009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33401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7401" y="1155328"/>
            <a:ext cx="5942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The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deuteron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was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originally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considered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as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latin typeface="Times New Roman"/>
                <a:cs typeface="Times New Roman"/>
              </a:rPr>
              <a:t>p</a:t>
            </a:r>
            <a:r>
              <a:rPr lang="en-US" altLang="zh-CN" sz="2000" dirty="0" smtClean="0">
                <a:latin typeface="Times New Roman"/>
                <a:cs typeface="Times New Roman"/>
              </a:rPr>
              <a:t>roton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and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latin typeface="Times New Roman"/>
                <a:cs typeface="Times New Roman"/>
              </a:rPr>
              <a:t>n</a:t>
            </a:r>
            <a:r>
              <a:rPr lang="en-US" altLang="zh-CN" sz="2000" dirty="0" smtClean="0">
                <a:latin typeface="Times New Roman"/>
                <a:cs typeface="Times New Roman"/>
              </a:rPr>
              <a:t>eutron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in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latin typeface="Times New Roman"/>
                <a:cs typeface="Times New Roman"/>
              </a:rPr>
              <a:t>S</a:t>
            </a:r>
            <a:r>
              <a:rPr lang="zh-CN" altLang="en-US" sz="2000" dirty="0" smtClean="0">
                <a:latin typeface="Times New Roman"/>
                <a:cs typeface="Times New Roman"/>
              </a:rPr>
              <a:t>-</a:t>
            </a:r>
            <a:r>
              <a:rPr lang="en-US" altLang="zh-CN" sz="2000" dirty="0" smtClean="0">
                <a:latin typeface="Times New Roman"/>
                <a:cs typeface="Times New Roman"/>
              </a:rPr>
              <a:t>wave</a:t>
            </a:r>
            <a:r>
              <a:rPr lang="zh-CN" altLang="en-US" sz="2000" dirty="0" smtClean="0">
                <a:latin typeface="Times New Roman"/>
                <a:cs typeface="Times New Roman"/>
              </a:rPr>
              <a:t>. </a:t>
            </a:r>
            <a:endParaRPr lang="en-US" sz="2000" dirty="0">
              <a:latin typeface="Times New Roman"/>
              <a:cs typeface="Times New Roman"/>
            </a:endParaRPr>
          </a:p>
        </p:txBody>
      </p:sp>
      <p:pic>
        <p:nvPicPr>
          <p:cNvPr id="5" name="Picture 4" descr="deuterium_quarks_gluon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322" y="936112"/>
            <a:ext cx="2861047" cy="2461250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390144"/>
              </p:ext>
            </p:extLst>
          </p:nvPr>
        </p:nvGraphicFramePr>
        <p:xfrm>
          <a:off x="352085" y="4700150"/>
          <a:ext cx="7047902" cy="1202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4" name="Equation" r:id="rId4" imgW="5130800" imgH="876300" progId="Equation.3">
                  <p:embed/>
                </p:oleObj>
              </mc:Choice>
              <mc:Fallback>
                <p:oleObj name="Equation" r:id="rId4" imgW="5130800" imgH="876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2085" y="4700150"/>
                        <a:ext cx="7047902" cy="12026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52085" y="5981030"/>
            <a:ext cx="79731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Where</a:t>
            </a:r>
            <a:r>
              <a:rPr lang="zh-CN" alt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/>
                <a:cs typeface="Times New Roman"/>
              </a:rPr>
              <a:t>q</a:t>
            </a:r>
            <a:r>
              <a:rPr lang="en-US" sz="2000" i="1" baseline="30000" dirty="0" err="1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lang="zh-CN" altLang="en-US" sz="2000" i="1" baseline="300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zh-CN" altLang="en-US" sz="2000" baseline="300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latin typeface="Times New Roman"/>
                <a:cs typeface="Times New Roman"/>
              </a:rPr>
              <a:t>i</a:t>
            </a:r>
            <a:r>
              <a:rPr lang="en-US" sz="2000" dirty="0">
                <a:latin typeface="Times New Roman"/>
                <a:cs typeface="Times New Roman"/>
              </a:rPr>
              <a:t>s</a:t>
            </a:r>
            <a:r>
              <a:rPr lang="zh-CN" altLang="en-US" sz="2000" dirty="0"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latin typeface="Times New Roman"/>
                <a:cs typeface="Times New Roman"/>
              </a:rPr>
              <a:t>patron</a:t>
            </a:r>
            <a:r>
              <a:rPr lang="zh-CN" altLang="en-US" sz="2000" dirty="0"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latin typeface="Times New Roman"/>
                <a:cs typeface="Times New Roman"/>
              </a:rPr>
              <a:t>distribution</a:t>
            </a:r>
            <a:r>
              <a:rPr lang="zh-CN" altLang="en-US" sz="2000" dirty="0"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latin typeface="Times New Roman"/>
                <a:cs typeface="Times New Roman"/>
              </a:rPr>
              <a:t>function</a:t>
            </a:r>
            <a:r>
              <a:rPr lang="zh-CN" altLang="en-US" sz="2000" dirty="0"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latin typeface="Times New Roman"/>
                <a:cs typeface="Times New Roman"/>
              </a:rPr>
              <a:t>in</a:t>
            </a:r>
            <a:r>
              <a:rPr lang="zh-CN" altLang="en-US" sz="2000" dirty="0"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latin typeface="Times New Roman"/>
                <a:cs typeface="Times New Roman"/>
              </a:rPr>
              <a:t>hadron</a:t>
            </a:r>
            <a:r>
              <a:rPr lang="zh-CN" altLang="en-US" sz="2000" dirty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spin</a:t>
            </a:r>
            <a:r>
              <a:rPr lang="zh-CN" alt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-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state.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401" y="3065202"/>
            <a:ext cx="5453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Experimental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magnetic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moment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of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deuteron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is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consistent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with the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latin typeface="Times New Roman"/>
                <a:cs typeface="Times New Roman"/>
              </a:rPr>
              <a:t>S</a:t>
            </a:r>
            <a:r>
              <a:rPr lang="en-US" altLang="zh-CN" sz="2000" dirty="0" smtClean="0">
                <a:latin typeface="Times New Roman"/>
                <a:cs typeface="Times New Roman"/>
              </a:rPr>
              <a:t>-wave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proposal,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while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the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existence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of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electric</a:t>
            </a:r>
            <a:r>
              <a:rPr lang="zh-CN" alt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quadrupole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moment</a:t>
            </a:r>
            <a:r>
              <a:rPr lang="zh-CN" alt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indicates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that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the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deuteron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should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also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contain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D-wave.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7401" y="197321"/>
            <a:ext cx="8196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/>
                <a:cs typeface="Times New Roman"/>
              </a:rPr>
              <a:t>The</a:t>
            </a:r>
            <a:r>
              <a:rPr lang="zh-CN" altLang="en-US" sz="2800" b="1" dirty="0" smtClean="0">
                <a:latin typeface="Times New Roman"/>
                <a:cs typeface="Times New Roman"/>
              </a:rPr>
              <a:t> </a:t>
            </a:r>
            <a:r>
              <a:rPr lang="en-US" altLang="zh-CN" sz="2800" b="1" dirty="0">
                <a:latin typeface="Times New Roman"/>
                <a:cs typeface="Times New Roman"/>
              </a:rPr>
              <a:t>p</a:t>
            </a:r>
            <a:r>
              <a:rPr lang="en-US" altLang="zh-CN" sz="2800" b="1" dirty="0" smtClean="0">
                <a:latin typeface="Times New Roman"/>
                <a:cs typeface="Times New Roman"/>
              </a:rPr>
              <a:t>uzzle</a:t>
            </a:r>
            <a:r>
              <a:rPr lang="zh-CN" altLang="en-US" sz="2800" b="1" dirty="0" smtClean="0">
                <a:latin typeface="Times New Roman"/>
                <a:cs typeface="Times New Roman"/>
              </a:rPr>
              <a:t> </a:t>
            </a:r>
            <a:r>
              <a:rPr lang="en-US" altLang="zh-CN" sz="2800" b="1" dirty="0" smtClean="0">
                <a:latin typeface="Times New Roman"/>
                <a:cs typeface="Times New Roman"/>
              </a:rPr>
              <a:t>of</a:t>
            </a:r>
            <a:r>
              <a:rPr lang="zh-CN" altLang="en-US" sz="2800" b="1" dirty="0" smtClean="0">
                <a:latin typeface="Times New Roman"/>
                <a:cs typeface="Times New Roman"/>
              </a:rPr>
              <a:t> </a:t>
            </a:r>
            <a:r>
              <a:rPr lang="en-US" altLang="zh-CN" sz="2800" b="1" dirty="0" smtClean="0">
                <a:latin typeface="Times New Roman"/>
                <a:cs typeface="Times New Roman"/>
              </a:rPr>
              <a:t>tensor-polarized</a:t>
            </a:r>
            <a:r>
              <a:rPr lang="zh-CN" altLang="en-US" sz="2800" b="1" dirty="0" smtClean="0">
                <a:latin typeface="Times New Roman"/>
                <a:cs typeface="Times New Roman"/>
              </a:rPr>
              <a:t> </a:t>
            </a:r>
            <a:r>
              <a:rPr lang="en-US" altLang="zh-CN" sz="2800" b="1" dirty="0" smtClean="0">
                <a:latin typeface="Times New Roman"/>
                <a:cs typeface="Times New Roman"/>
              </a:rPr>
              <a:t>structure in deuteron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736801"/>
              </p:ext>
            </p:extLst>
          </p:nvPr>
        </p:nvGraphicFramePr>
        <p:xfrm>
          <a:off x="352085" y="2326190"/>
          <a:ext cx="5525193" cy="261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5" name="Equation" r:id="rId6" imgW="4305300" imgH="203200" progId="Equation.DSMT4">
                  <p:embed/>
                </p:oleObj>
              </mc:Choice>
              <mc:Fallback>
                <p:oleObj name="Equation" r:id="rId6" imgW="43053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2085" y="2326190"/>
                        <a:ext cx="5525193" cy="2614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9039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094" y="124327"/>
            <a:ext cx="3672555" cy="424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423396" y="4251755"/>
            <a:ext cx="442981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 typeface="Times" charset="0"/>
              <a:buNone/>
            </a:pPr>
            <a:r>
              <a:rPr lang="en-US" altLang="ja-JP" sz="1400" dirty="0">
                <a:solidFill>
                  <a:srgbClr val="660066"/>
                </a:solidFill>
                <a:latin typeface="Times New Roman"/>
                <a:cs typeface="Times New Roman"/>
              </a:rPr>
              <a:t>A. </a:t>
            </a:r>
            <a:r>
              <a:rPr lang="en-US" altLang="ja-JP" sz="1400" dirty="0" err="1">
                <a:solidFill>
                  <a:srgbClr val="660066"/>
                </a:solidFill>
                <a:latin typeface="Times New Roman"/>
                <a:cs typeface="Times New Roman"/>
              </a:rPr>
              <a:t>Airapetian</a:t>
            </a:r>
            <a:r>
              <a:rPr lang="en-US" altLang="ja-JP" sz="140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lang="en-US" altLang="ja-JP" sz="1400" i="1" dirty="0">
                <a:solidFill>
                  <a:srgbClr val="660066"/>
                </a:solidFill>
                <a:latin typeface="Times New Roman"/>
                <a:cs typeface="Times New Roman"/>
              </a:rPr>
              <a:t>et al.</a:t>
            </a:r>
            <a:r>
              <a:rPr lang="en-US" altLang="ja-JP" sz="1400" dirty="0">
                <a:solidFill>
                  <a:srgbClr val="660066"/>
                </a:solidFill>
                <a:latin typeface="Times New Roman"/>
                <a:cs typeface="Times New Roman"/>
              </a:rPr>
              <a:t> (HERMES), </a:t>
            </a:r>
            <a:r>
              <a:rPr lang="en-US" altLang="ja-JP" sz="1400" dirty="0">
                <a:solidFill>
                  <a:srgbClr val="660066"/>
                </a:solidFill>
                <a:latin typeface="Times New Roman"/>
                <a:ea typeface="Osaka" charset="0"/>
                <a:cs typeface="Times New Roman"/>
              </a:rPr>
              <a:t>PRL 95 (2005) 242001.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0905" y="961632"/>
            <a:ext cx="4656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Hermes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data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show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that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b</a:t>
            </a:r>
            <a:r>
              <a:rPr lang="en-US" altLang="zh-CN" sz="2000" baseline="-25000" dirty="0" smtClean="0">
                <a:latin typeface="Times New Roman"/>
                <a:cs typeface="Times New Roman"/>
              </a:rPr>
              <a:t>1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is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not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as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small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as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the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prediction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for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the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S-D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mixture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latin typeface="Times New Roman"/>
                <a:cs typeface="Times New Roman"/>
              </a:rPr>
              <a:t>p</a:t>
            </a:r>
            <a:r>
              <a:rPr lang="en-US" altLang="zh-CN" sz="2000" dirty="0" smtClean="0">
                <a:latin typeface="Times New Roman"/>
                <a:cs typeface="Times New Roman"/>
              </a:rPr>
              <a:t>roposal.</a:t>
            </a:r>
            <a:endParaRPr lang="en-US" sz="2000" baseline="-25000" dirty="0">
              <a:latin typeface="Times New Roman"/>
              <a:cs typeface="Times New Roman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4316401"/>
              </p:ext>
            </p:extLst>
          </p:nvPr>
        </p:nvGraphicFramePr>
        <p:xfrm>
          <a:off x="230905" y="2366508"/>
          <a:ext cx="4982508" cy="1088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87" name="Equation" r:id="rId4" imgW="3136900" imgH="685800" progId="Equation.DSMT4">
                  <p:embed/>
                </p:oleObj>
              </mc:Choice>
              <mc:Fallback>
                <p:oleObj name="Equation" r:id="rId4" imgW="313690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0905" y="2366508"/>
                        <a:ext cx="4982508" cy="10883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299144" y="5590382"/>
            <a:ext cx="87254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n w="10160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Standard S</a:t>
            </a:r>
            <a:r>
              <a:rPr lang="en-US" altLang="zh-CN" sz="2400" dirty="0">
                <a:ln w="10160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-D</a:t>
            </a:r>
            <a:r>
              <a:rPr lang="zh-CN" altLang="en-US" sz="2400" dirty="0">
                <a:ln w="10160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ln w="10160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mixture</a:t>
            </a:r>
            <a:r>
              <a:rPr lang="zh-CN" altLang="en-US" sz="2400" dirty="0">
                <a:ln w="10160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ln w="10160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p</a:t>
            </a:r>
            <a:r>
              <a:rPr lang="en-US" altLang="zh-CN" sz="2400" dirty="0" smtClean="0">
                <a:ln w="10160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roposal can not explain the experimental data</a:t>
            </a:r>
            <a:endParaRPr lang="en-US" sz="2400" dirty="0">
              <a:ln w="10160">
                <a:solidFill>
                  <a:srgbClr val="000090"/>
                </a:solidFill>
                <a:prstDash val="solid"/>
              </a:ln>
              <a:solidFill>
                <a:srgbClr val="00009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08773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317508" y="4852004"/>
            <a:ext cx="68052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 typeface="Times" charset="0"/>
              <a:buNone/>
            </a:pPr>
            <a:r>
              <a:rPr lang="en-US" altLang="ja-JP" sz="2400" dirty="0" smtClean="0">
                <a:ln w="10160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ea typeface="Osaka" charset="0"/>
                <a:cs typeface="Times New Roman"/>
              </a:rPr>
              <a:t>The</a:t>
            </a:r>
            <a:r>
              <a:rPr lang="zh-CN" altLang="en-US" sz="2400" dirty="0" smtClean="0">
                <a:ln w="10160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ea typeface="Osaka" charset="0"/>
                <a:cs typeface="Times New Roman"/>
              </a:rPr>
              <a:t> </a:t>
            </a:r>
            <a:r>
              <a:rPr lang="en-US" altLang="zh-CN" sz="2400" dirty="0" smtClean="0">
                <a:ln w="10160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ea typeface="Osaka" charset="0"/>
                <a:cs typeface="Times New Roman"/>
              </a:rPr>
              <a:t>structure</a:t>
            </a:r>
            <a:r>
              <a:rPr lang="zh-CN" altLang="en-US" sz="2400" dirty="0" smtClean="0">
                <a:ln w="10160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ea typeface="Osaka" charset="0"/>
                <a:cs typeface="Times New Roman"/>
              </a:rPr>
              <a:t> </a:t>
            </a:r>
            <a:r>
              <a:rPr lang="en-US" altLang="zh-CN" sz="2400" dirty="0" smtClean="0">
                <a:ln w="10160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ea typeface="Osaka" charset="0"/>
                <a:cs typeface="Times New Roman"/>
              </a:rPr>
              <a:t>of</a:t>
            </a:r>
            <a:r>
              <a:rPr lang="zh-CN" altLang="en-US" sz="2400" dirty="0" smtClean="0">
                <a:ln w="10160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ea typeface="Osaka" charset="0"/>
                <a:cs typeface="Times New Roman"/>
              </a:rPr>
              <a:t> </a:t>
            </a:r>
            <a:r>
              <a:rPr lang="en-US" altLang="zh-CN" sz="2400" dirty="0" smtClean="0">
                <a:ln w="10160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ea typeface="Osaka" charset="0"/>
                <a:cs typeface="Times New Roman"/>
              </a:rPr>
              <a:t>the</a:t>
            </a:r>
            <a:r>
              <a:rPr lang="zh-CN" altLang="en-US" sz="2400" dirty="0" smtClean="0">
                <a:ln w="10160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ea typeface="Osaka" charset="0"/>
                <a:cs typeface="Times New Roman"/>
              </a:rPr>
              <a:t> </a:t>
            </a:r>
            <a:r>
              <a:rPr lang="en-US" altLang="zh-CN" sz="2400" dirty="0" smtClean="0">
                <a:ln w="10160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ea typeface="Osaka" charset="0"/>
                <a:cs typeface="Times New Roman"/>
              </a:rPr>
              <a:t>deuteron</a:t>
            </a:r>
            <a:r>
              <a:rPr lang="zh-CN" altLang="en-US" sz="2400" dirty="0" smtClean="0">
                <a:ln w="10160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ea typeface="Osaka" charset="0"/>
                <a:cs typeface="Times New Roman"/>
              </a:rPr>
              <a:t> </a:t>
            </a:r>
            <a:r>
              <a:rPr lang="en-US" altLang="zh-CN" sz="2400" dirty="0" smtClean="0">
                <a:ln w="10160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ea typeface="Osaka" charset="0"/>
                <a:cs typeface="Times New Roman"/>
              </a:rPr>
              <a:t>is</a:t>
            </a:r>
            <a:r>
              <a:rPr lang="zh-CN" altLang="en-US" sz="2400" dirty="0" smtClean="0">
                <a:ln w="10160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ea typeface="Osaka" charset="0"/>
                <a:cs typeface="Times New Roman"/>
              </a:rPr>
              <a:t> </a:t>
            </a:r>
            <a:r>
              <a:rPr lang="en-US" altLang="zh-CN" sz="2400" dirty="0" smtClean="0">
                <a:ln w="10160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ea typeface="Osaka" charset="0"/>
                <a:cs typeface="Times New Roman"/>
              </a:rPr>
              <a:t>not</a:t>
            </a:r>
            <a:r>
              <a:rPr lang="zh-CN" altLang="en-US" sz="2400" dirty="0" smtClean="0">
                <a:ln w="10160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ea typeface="Osaka" charset="0"/>
                <a:cs typeface="Times New Roman"/>
              </a:rPr>
              <a:t> </a:t>
            </a:r>
            <a:r>
              <a:rPr lang="en-US" altLang="zh-CN" sz="2400" dirty="0" smtClean="0">
                <a:ln w="10160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ea typeface="Osaka" charset="0"/>
                <a:cs typeface="Times New Roman"/>
              </a:rPr>
              <a:t>well</a:t>
            </a:r>
            <a:r>
              <a:rPr lang="zh-CN" altLang="en-US" sz="2400" dirty="0" smtClean="0">
                <a:ln w="10160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ea typeface="Osaka" charset="0"/>
                <a:cs typeface="Times New Roman"/>
              </a:rPr>
              <a:t> </a:t>
            </a:r>
            <a:r>
              <a:rPr lang="en-US" altLang="zh-CN" sz="2400" dirty="0" smtClean="0">
                <a:ln w="10160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ea typeface="Osaka" charset="0"/>
                <a:cs typeface="Times New Roman"/>
              </a:rPr>
              <a:t>understood</a:t>
            </a:r>
            <a:r>
              <a:rPr lang="zh-CN" altLang="en-US" sz="2400" dirty="0" smtClean="0">
                <a:ln w="10160">
                  <a:solidFill>
                    <a:srgbClr val="000090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ea typeface="Osaka" charset="0"/>
                <a:cs typeface="Times New Roman"/>
              </a:rPr>
              <a:t>！</a:t>
            </a:r>
            <a:endParaRPr lang="en-US" altLang="ja-JP" sz="2400" dirty="0">
              <a:ln w="10160">
                <a:solidFill>
                  <a:srgbClr val="000090"/>
                </a:solidFill>
                <a:prstDash val="solid"/>
              </a:ln>
              <a:solidFill>
                <a:srgbClr val="00009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/>
              <a:ea typeface="Osaka" charset="0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7508" y="1132462"/>
            <a:ext cx="650408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Possible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explanations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for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the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unexpected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b</a:t>
            </a:r>
            <a:r>
              <a:rPr lang="en-US" altLang="zh-CN" sz="2000" baseline="-25000" dirty="0" smtClean="0">
                <a:latin typeface="Times New Roman"/>
                <a:cs typeface="Times New Roman"/>
              </a:rPr>
              <a:t>1</a:t>
            </a:r>
            <a:r>
              <a:rPr lang="zh-CN" altLang="en-US" sz="2000" baseline="-25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of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the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deuteron:</a:t>
            </a:r>
          </a:p>
          <a:p>
            <a:endParaRPr lang="en-US" altLang="zh-CN" sz="2000" dirty="0" smtClean="0">
              <a:latin typeface="Times New Roman"/>
              <a:cs typeface="Times New Roman"/>
            </a:endParaRPr>
          </a:p>
          <a:p>
            <a:pPr marL="285750" indent="-285750">
              <a:buFont typeface="Wingdings" charset="0"/>
              <a:buChar char="u"/>
            </a:pPr>
            <a:r>
              <a:rPr lang="en-US" altLang="zh-CN" sz="2000" dirty="0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Six</a:t>
            </a:r>
            <a:r>
              <a:rPr lang="zh-CN" altLang="en-US" sz="2000" dirty="0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quarks</a:t>
            </a:r>
            <a:r>
              <a:rPr lang="zh-CN" altLang="en-US" sz="2000" dirty="0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configuration</a:t>
            </a:r>
            <a:r>
              <a:rPr lang="zh-CN" altLang="en-US" sz="2000" dirty="0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of</a:t>
            </a:r>
            <a:r>
              <a:rPr lang="zh-CN" altLang="en-US" sz="2000" dirty="0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the</a:t>
            </a:r>
            <a:r>
              <a:rPr lang="zh-CN" altLang="en-US" sz="2000" dirty="0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deuteron</a:t>
            </a:r>
          </a:p>
          <a:p>
            <a:pPr marL="285750" indent="-285750">
              <a:buFont typeface="Wingdings" charset="0"/>
              <a:buChar char="u"/>
            </a:pP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Shadowing</a:t>
            </a:r>
            <a:r>
              <a:rPr lang="zh-CN" altLang="en-US" sz="2000" dirty="0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effects</a:t>
            </a:r>
            <a:r>
              <a:rPr lang="zh-CN" altLang="en-US" sz="2000" dirty="0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of</a:t>
            </a:r>
            <a:r>
              <a:rPr lang="zh-CN" altLang="en-US" sz="2000" dirty="0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the</a:t>
            </a:r>
            <a:r>
              <a:rPr lang="zh-CN" altLang="en-US" sz="2000" dirty="0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nucleus</a:t>
            </a:r>
          </a:p>
          <a:p>
            <a:pPr marL="285750" indent="-285750">
              <a:buFont typeface="Wingdings" charset="0"/>
              <a:buChar char="u"/>
            </a:pP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Effects</a:t>
            </a:r>
            <a:r>
              <a:rPr lang="zh-CN" alt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lang="zh-CN" alt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π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exchange</a:t>
            </a:r>
            <a:r>
              <a:rPr lang="zh-CN" alt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latin typeface="Times New Roman"/>
                <a:cs typeface="Times New Roman"/>
              </a:rPr>
              <a:t>between</a:t>
            </a:r>
            <a:r>
              <a:rPr lang="zh-CN" alt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latin typeface="Times New Roman"/>
                <a:cs typeface="Times New Roman"/>
              </a:rPr>
              <a:t>proton</a:t>
            </a:r>
            <a:r>
              <a:rPr lang="zh-CN" alt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r>
              <a:rPr lang="zh-CN" alt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neutron</a:t>
            </a:r>
            <a:endParaRPr lang="en-US" altLang="zh-CN" sz="20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0546" y="3015148"/>
            <a:ext cx="72031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660066"/>
                </a:solidFill>
                <a:latin typeface="Times New Roman"/>
                <a:cs typeface="Times New Roman"/>
              </a:rPr>
              <a:t>G. A. Miller</a:t>
            </a:r>
            <a:r>
              <a:rPr lang="en-US" sz="14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,</a:t>
            </a:r>
            <a:r>
              <a:rPr lang="zh-CN" altLang="en-US" sz="140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lang="pt-BR" sz="14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PRC 89</a:t>
            </a:r>
            <a:r>
              <a:rPr lang="zh-CN" altLang="en-US" sz="14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(2014)</a:t>
            </a:r>
            <a:r>
              <a:rPr lang="zh-CN" altLang="en-US" sz="140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lang="pt-BR" sz="14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lang="pt-BR" sz="1400" dirty="0">
                <a:solidFill>
                  <a:srgbClr val="660066"/>
                </a:solidFill>
                <a:latin typeface="Times New Roman"/>
                <a:cs typeface="Times New Roman"/>
              </a:rPr>
              <a:t>045203 </a:t>
            </a:r>
            <a:endParaRPr lang="pt-BR" sz="1400" dirty="0" smtClean="0">
              <a:solidFill>
                <a:srgbClr val="660066"/>
              </a:solidFill>
              <a:latin typeface="Times New Roman"/>
              <a:cs typeface="Times New Roman"/>
            </a:endParaRPr>
          </a:p>
          <a:p>
            <a:r>
              <a:rPr lang="en-US" sz="14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N</a:t>
            </a:r>
            <a:r>
              <a:rPr lang="en-US" sz="1400" dirty="0">
                <a:solidFill>
                  <a:srgbClr val="660066"/>
                </a:solidFill>
                <a:latin typeface="Times New Roman"/>
                <a:cs typeface="Times New Roman"/>
              </a:rPr>
              <a:t>. N. </a:t>
            </a:r>
            <a:r>
              <a:rPr lang="en-US" sz="1400" dirty="0" err="1">
                <a:solidFill>
                  <a:srgbClr val="660066"/>
                </a:solidFill>
                <a:latin typeface="Times New Roman"/>
                <a:cs typeface="Times New Roman"/>
              </a:rPr>
              <a:t>Nikolaev</a:t>
            </a:r>
            <a:r>
              <a:rPr lang="en-US" sz="1400" dirty="0">
                <a:solidFill>
                  <a:srgbClr val="660066"/>
                </a:solidFill>
                <a:latin typeface="Times New Roman"/>
                <a:cs typeface="Times New Roman"/>
              </a:rPr>
              <a:t> and W. </a:t>
            </a:r>
            <a:r>
              <a:rPr lang="en-US" sz="14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Sch</a:t>
            </a:r>
            <a:r>
              <a:rPr lang="en-US" sz="1400" dirty="0">
                <a:solidFill>
                  <a:srgbClr val="660066"/>
                </a:solidFill>
                <a:latin typeface="Times New Roman"/>
                <a:cs typeface="Times New Roman"/>
              </a:rPr>
              <a:t>a</a:t>
            </a:r>
            <a:r>
              <a:rPr lang="en-US" sz="14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fer</a:t>
            </a:r>
            <a:r>
              <a:rPr lang="en-US" sz="1400" dirty="0">
                <a:solidFill>
                  <a:srgbClr val="660066"/>
                </a:solidFill>
                <a:latin typeface="Times New Roman"/>
                <a:cs typeface="Times New Roman"/>
              </a:rPr>
              <a:t>, P</a:t>
            </a:r>
            <a:r>
              <a:rPr lang="en-US" sz="14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LB 398</a:t>
            </a:r>
            <a:r>
              <a:rPr lang="zh-CN" altLang="en-US" sz="14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(1997)</a:t>
            </a:r>
            <a:r>
              <a:rPr lang="en-US" sz="14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 245</a:t>
            </a:r>
            <a:r>
              <a:rPr lang="zh-CN" altLang="en-US" sz="14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endParaRPr lang="is-IS" altLang="zh-CN" sz="1400" dirty="0">
              <a:solidFill>
                <a:srgbClr val="660066"/>
              </a:solidFill>
              <a:latin typeface="Times New Roman"/>
              <a:cs typeface="Times New Roman"/>
            </a:endParaRPr>
          </a:p>
          <a:p>
            <a:r>
              <a:rPr lang="en-US" sz="14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J</a:t>
            </a:r>
            <a:r>
              <a:rPr lang="en-US" sz="1400" dirty="0">
                <a:solidFill>
                  <a:srgbClr val="660066"/>
                </a:solidFill>
                <a:latin typeface="Times New Roman"/>
                <a:cs typeface="Times New Roman"/>
              </a:rPr>
              <a:t>. </a:t>
            </a:r>
            <a:r>
              <a:rPr lang="en-US" sz="1400" dirty="0" err="1">
                <a:solidFill>
                  <a:srgbClr val="660066"/>
                </a:solidFill>
                <a:latin typeface="Times New Roman"/>
                <a:cs typeface="Times New Roman"/>
              </a:rPr>
              <a:t>Edelmann</a:t>
            </a:r>
            <a:r>
              <a:rPr lang="en-US" sz="14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,</a:t>
            </a:r>
            <a:r>
              <a:rPr lang="zh-CN" altLang="en-US" sz="14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lang="de-DE" sz="14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G</a:t>
            </a:r>
            <a:r>
              <a:rPr lang="de-DE" sz="1400" dirty="0">
                <a:solidFill>
                  <a:srgbClr val="660066"/>
                </a:solidFill>
                <a:latin typeface="Times New Roman"/>
                <a:cs typeface="Times New Roman"/>
              </a:rPr>
              <a:t>. Piller, </a:t>
            </a:r>
            <a:r>
              <a:rPr lang="de-DE" sz="1400" dirty="0" err="1">
                <a:solidFill>
                  <a:srgbClr val="660066"/>
                </a:solidFill>
                <a:latin typeface="Times New Roman"/>
                <a:cs typeface="Times New Roman"/>
              </a:rPr>
              <a:t>and</a:t>
            </a:r>
            <a:r>
              <a:rPr lang="de-DE" sz="1400" dirty="0">
                <a:solidFill>
                  <a:srgbClr val="660066"/>
                </a:solidFill>
                <a:latin typeface="Times New Roman"/>
                <a:cs typeface="Times New Roman"/>
              </a:rPr>
              <a:t> W. Weise, Z. Phys. A 357, 129 (1997</a:t>
            </a:r>
            <a:r>
              <a:rPr lang="de-DE" sz="14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)</a:t>
            </a:r>
          </a:p>
          <a:p>
            <a:r>
              <a:rPr lang="de-DE" sz="14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K.</a:t>
            </a:r>
            <a:r>
              <a:rPr lang="zh-CN" altLang="en-US" sz="14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lang="it-IT" sz="14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Bora </a:t>
            </a:r>
            <a:r>
              <a:rPr lang="it-IT" sz="1400" dirty="0">
                <a:solidFill>
                  <a:srgbClr val="660066"/>
                </a:solidFill>
                <a:latin typeface="Times New Roman"/>
                <a:cs typeface="Times New Roman"/>
              </a:rPr>
              <a:t>and </a:t>
            </a:r>
            <a:r>
              <a:rPr lang="it-IT" sz="1400" dirty="0" err="1">
                <a:solidFill>
                  <a:srgbClr val="660066"/>
                </a:solidFill>
                <a:latin typeface="Times New Roman"/>
                <a:cs typeface="Times New Roman"/>
              </a:rPr>
              <a:t>R</a:t>
            </a:r>
            <a:r>
              <a:rPr lang="it-IT" sz="1400" dirty="0">
                <a:solidFill>
                  <a:srgbClr val="660066"/>
                </a:solidFill>
                <a:latin typeface="Times New Roman"/>
                <a:cs typeface="Times New Roman"/>
              </a:rPr>
              <a:t>. L. </a:t>
            </a:r>
            <a:r>
              <a:rPr lang="it-IT" sz="1400" dirty="0" err="1" smtClean="0">
                <a:solidFill>
                  <a:srgbClr val="660066"/>
                </a:solidFill>
                <a:latin typeface="Times New Roman"/>
                <a:cs typeface="Times New Roman"/>
              </a:rPr>
              <a:t>Jaffe</a:t>
            </a:r>
            <a:r>
              <a:rPr lang="it-IT" sz="1400" dirty="0">
                <a:solidFill>
                  <a:srgbClr val="660066"/>
                </a:solidFill>
                <a:latin typeface="Times New Roman"/>
                <a:cs typeface="Times New Roman"/>
              </a:rPr>
              <a:t>, </a:t>
            </a:r>
            <a:r>
              <a:rPr lang="it-IT" sz="14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PRD 57</a:t>
            </a:r>
            <a:r>
              <a:rPr lang="zh-CN" altLang="en-US" sz="14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(1998)</a:t>
            </a:r>
            <a:r>
              <a:rPr lang="it-IT" sz="14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, </a:t>
            </a:r>
            <a:r>
              <a:rPr lang="it-IT" sz="1400" dirty="0">
                <a:solidFill>
                  <a:srgbClr val="660066"/>
                </a:solidFill>
                <a:latin typeface="Times New Roman"/>
                <a:cs typeface="Times New Roman"/>
              </a:rPr>
              <a:t>6906 </a:t>
            </a:r>
            <a:endParaRPr lang="en-US" sz="1400" dirty="0">
              <a:solidFill>
                <a:srgbClr val="660066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49188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4241" y="2906934"/>
            <a:ext cx="5732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Times New Roman"/>
                <a:cs typeface="Times New Roman"/>
              </a:rPr>
              <a:t>Two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ways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to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investigate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the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structure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of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deuteron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are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Deep</a:t>
            </a:r>
            <a:r>
              <a:rPr lang="zh-CN" alt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Inelastic</a:t>
            </a:r>
            <a:r>
              <a:rPr lang="zh-CN" alt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Scattering</a:t>
            </a:r>
            <a:r>
              <a:rPr lang="zh-CN" alt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and</a:t>
            </a:r>
            <a:r>
              <a:rPr lang="zh-CN" alt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Drell-Yan</a:t>
            </a:r>
            <a:r>
              <a:rPr lang="zh-CN" alt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Process</a:t>
            </a:r>
            <a:r>
              <a:rPr lang="zh-CN" alt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endParaRPr lang="en-US" sz="20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4" descr="deuterium_quarks_gluo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852" y="3710215"/>
            <a:ext cx="3201551" cy="275417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14958" y="490189"/>
            <a:ext cx="74858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Times New Roman"/>
                <a:cs typeface="Times New Roman"/>
              </a:rPr>
              <a:t>An</a:t>
            </a:r>
            <a:r>
              <a:rPr lang="zh-CN" altLang="en-US" sz="2800" b="1" dirty="0" smtClean="0">
                <a:latin typeface="Times New Roman"/>
                <a:cs typeface="Times New Roman"/>
              </a:rPr>
              <a:t> </a:t>
            </a:r>
            <a:r>
              <a:rPr lang="en-US" altLang="zh-CN" sz="2800" b="1" dirty="0" smtClean="0">
                <a:latin typeface="Times New Roman"/>
                <a:cs typeface="Times New Roman"/>
              </a:rPr>
              <a:t>introduction</a:t>
            </a:r>
            <a:r>
              <a:rPr lang="zh-CN" altLang="en-US" sz="2800" b="1" dirty="0" smtClean="0">
                <a:latin typeface="Times New Roman"/>
                <a:cs typeface="Times New Roman"/>
              </a:rPr>
              <a:t> </a:t>
            </a:r>
            <a:r>
              <a:rPr lang="en-US" altLang="zh-CN" sz="2800" b="1" dirty="0" smtClean="0">
                <a:latin typeface="Times New Roman"/>
                <a:cs typeface="Times New Roman"/>
              </a:rPr>
              <a:t>to</a:t>
            </a:r>
            <a:r>
              <a:rPr lang="zh-CN" altLang="en-US" sz="2800" b="1" dirty="0" smtClean="0">
                <a:latin typeface="Times New Roman"/>
                <a:cs typeface="Times New Roman"/>
              </a:rPr>
              <a:t> </a:t>
            </a:r>
            <a:r>
              <a:rPr lang="en-US" altLang="zh-CN" sz="2800" b="1" dirty="0" smtClean="0">
                <a:latin typeface="Times New Roman"/>
                <a:cs typeface="Times New Roman"/>
              </a:rPr>
              <a:t>hadron</a:t>
            </a:r>
            <a:r>
              <a:rPr lang="zh-CN" altLang="en-US" sz="2800" b="1" dirty="0" smtClean="0">
                <a:latin typeface="Times New Roman"/>
                <a:cs typeface="Times New Roman"/>
              </a:rPr>
              <a:t> </a:t>
            </a:r>
            <a:r>
              <a:rPr lang="en-US" altLang="zh-CN" sz="2800" b="1" dirty="0" smtClean="0">
                <a:latin typeface="Times New Roman"/>
                <a:cs typeface="Times New Roman"/>
              </a:rPr>
              <a:t>tensor</a:t>
            </a:r>
            <a:r>
              <a:rPr lang="zh-CN" altLang="en-US" sz="2800" b="1" dirty="0" smtClean="0">
                <a:latin typeface="Times New Roman"/>
                <a:cs typeface="Times New Roman"/>
              </a:rPr>
              <a:t> </a:t>
            </a:r>
            <a:r>
              <a:rPr lang="en-US" altLang="zh-CN" sz="2800" b="1" dirty="0" smtClean="0">
                <a:latin typeface="Times New Roman"/>
                <a:cs typeface="Times New Roman"/>
              </a:rPr>
              <a:t>of</a:t>
            </a:r>
            <a:r>
              <a:rPr lang="zh-CN" altLang="en-US" sz="2800" b="1" dirty="0" smtClean="0">
                <a:latin typeface="Times New Roman"/>
                <a:cs typeface="Times New Roman"/>
              </a:rPr>
              <a:t> </a:t>
            </a:r>
            <a:r>
              <a:rPr lang="en-US" altLang="zh-CN" sz="2800" b="1" dirty="0" smtClean="0">
                <a:latin typeface="Times New Roman"/>
                <a:cs typeface="Times New Roman"/>
              </a:rPr>
              <a:t>deuteron:</a:t>
            </a:r>
            <a:r>
              <a:rPr lang="zh-CN" altLang="en-US" sz="2800" b="1" dirty="0" smtClean="0">
                <a:latin typeface="Times New Roman"/>
                <a:cs typeface="Times New Roman"/>
              </a:rPr>
              <a:t> </a:t>
            </a:r>
            <a:r>
              <a:rPr lang="en-US" altLang="zh-CN" sz="2800" b="1" dirty="0" smtClean="0">
                <a:latin typeface="Times New Roman"/>
                <a:cs typeface="Times New Roman"/>
              </a:rPr>
              <a:t>theory</a:t>
            </a:r>
            <a:r>
              <a:rPr lang="zh-CN" altLang="en-US" sz="2800" b="1" dirty="0" smtClean="0">
                <a:latin typeface="Times New Roman"/>
                <a:cs typeface="Times New Roman"/>
              </a:rPr>
              <a:t> </a:t>
            </a:r>
            <a:r>
              <a:rPr lang="en-US" altLang="zh-CN" sz="2800" b="1" dirty="0" smtClean="0">
                <a:latin typeface="Times New Roman"/>
                <a:cs typeface="Times New Roman"/>
              </a:rPr>
              <a:t>and</a:t>
            </a:r>
            <a:r>
              <a:rPr lang="zh-CN" altLang="en-US" sz="2800" b="1" dirty="0" smtClean="0">
                <a:latin typeface="Times New Roman"/>
                <a:cs typeface="Times New Roman"/>
              </a:rPr>
              <a:t> </a:t>
            </a:r>
            <a:r>
              <a:rPr lang="en-US" altLang="zh-CN" sz="2800" b="1" dirty="0" smtClean="0">
                <a:latin typeface="Times New Roman"/>
                <a:cs typeface="Times New Roman"/>
              </a:rPr>
              <a:t>experiment</a:t>
            </a:r>
            <a:r>
              <a:rPr lang="zh-CN" altLang="en-US" sz="2800" b="1" dirty="0" smtClean="0">
                <a:latin typeface="Times New Roman"/>
                <a:cs typeface="Times New Roman"/>
              </a:rPr>
              <a:t> </a:t>
            </a:r>
            <a:endParaRPr lang="en-US" sz="28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15244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4056" y="3812618"/>
            <a:ext cx="1922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DIS</a:t>
            </a:r>
            <a:r>
              <a:rPr lang="zh-CN" alt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for</a:t>
            </a:r>
            <a:r>
              <a:rPr lang="zh-CN" alt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deuteron</a:t>
            </a:r>
            <a:endParaRPr lang="en-US" sz="20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303621"/>
              </p:ext>
            </p:extLst>
          </p:nvPr>
        </p:nvGraphicFramePr>
        <p:xfrm>
          <a:off x="3860800" y="955675"/>
          <a:ext cx="5035550" cy="154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48" name="Equation" r:id="rId3" imgW="4356100" imgH="1333500" progId="Equation.DSMT4">
                  <p:embed/>
                </p:oleObj>
              </mc:Choice>
              <mc:Fallback>
                <p:oleObj name="Equation" r:id="rId3" imgW="4356100" imgH="1333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0800" y="955675"/>
                        <a:ext cx="5035550" cy="1541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2144" y="306150"/>
            <a:ext cx="5730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/>
                <a:cs typeface="Times New Roman"/>
              </a:rPr>
              <a:t>Deuteron</a:t>
            </a:r>
            <a:r>
              <a:rPr lang="zh-CN" altLang="en-US" sz="2800" b="1" dirty="0" smtClean="0">
                <a:latin typeface="Times New Roman"/>
                <a:cs typeface="Times New Roman"/>
              </a:rPr>
              <a:t> </a:t>
            </a:r>
            <a:r>
              <a:rPr lang="en-US" sz="2800" b="1" dirty="0" smtClean="0">
                <a:latin typeface="Times New Roman"/>
                <a:cs typeface="Times New Roman"/>
              </a:rPr>
              <a:t>Structure</a:t>
            </a:r>
            <a:r>
              <a:rPr lang="zh-CN" altLang="en-US" sz="2800" b="1" dirty="0" smtClean="0">
                <a:latin typeface="Times New Roman"/>
                <a:cs typeface="Times New Roman"/>
              </a:rPr>
              <a:t> </a:t>
            </a:r>
            <a:r>
              <a:rPr lang="en-US" altLang="zh-CN" sz="2800" b="1" dirty="0" smtClean="0">
                <a:latin typeface="Times New Roman"/>
                <a:cs typeface="Times New Roman"/>
              </a:rPr>
              <a:t>Function</a:t>
            </a:r>
            <a:r>
              <a:rPr lang="zh-CN" altLang="en-US" sz="2800" b="1" dirty="0" smtClean="0">
                <a:latin typeface="Times New Roman"/>
                <a:cs typeface="Times New Roman"/>
              </a:rPr>
              <a:t> </a:t>
            </a:r>
            <a:r>
              <a:rPr lang="en-US" altLang="zh-CN" sz="2800" b="1" dirty="0" smtClean="0">
                <a:latin typeface="Times New Roman"/>
                <a:cs typeface="Times New Roman"/>
              </a:rPr>
              <a:t>in</a:t>
            </a:r>
            <a:r>
              <a:rPr lang="zh-CN" altLang="en-US" sz="2800" b="1" dirty="0" smtClean="0">
                <a:latin typeface="Times New Roman"/>
                <a:cs typeface="Times New Roman"/>
              </a:rPr>
              <a:t> </a:t>
            </a:r>
            <a:r>
              <a:rPr lang="en-US" altLang="zh-CN" sz="2800" b="1" dirty="0" smtClean="0">
                <a:latin typeface="Times New Roman"/>
                <a:cs typeface="Times New Roman"/>
              </a:rPr>
              <a:t>DIS</a:t>
            </a:r>
            <a:r>
              <a:rPr lang="zh-CN" altLang="en-US" sz="2800" b="1" dirty="0" smtClean="0">
                <a:latin typeface="Times New Roman"/>
                <a:cs typeface="Times New Roman"/>
              </a:rPr>
              <a:t>  </a:t>
            </a:r>
            <a:endParaRPr lang="en-US" sz="2800" b="1" dirty="0">
              <a:latin typeface="Times New Roman"/>
              <a:cs typeface="Times New Roman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4083534" y="2765146"/>
            <a:ext cx="4297037" cy="7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ts val="300"/>
              </a:spcBef>
            </a:pPr>
            <a:r>
              <a:rPr lang="en-US" altLang="ja-JP" sz="1200" dirty="0">
                <a:solidFill>
                  <a:srgbClr val="660066"/>
                </a:solidFill>
                <a:latin typeface="Times New Roman"/>
                <a:ea typeface="ＭＳ 明朝" charset="0"/>
                <a:cs typeface="Times New Roman"/>
              </a:rPr>
              <a:t>P. Hoodbhoy, R. L. Jaffe, and A. </a:t>
            </a:r>
            <a:r>
              <a:rPr lang="en-US" altLang="ja-JP" sz="1200" dirty="0" err="1">
                <a:solidFill>
                  <a:srgbClr val="660066"/>
                </a:solidFill>
                <a:latin typeface="Times New Roman"/>
                <a:ea typeface="ＭＳ 明朝" charset="0"/>
                <a:cs typeface="Times New Roman"/>
              </a:rPr>
              <a:t>Manohar</a:t>
            </a:r>
            <a:r>
              <a:rPr lang="en-US" altLang="ja-JP" sz="1200" dirty="0">
                <a:solidFill>
                  <a:srgbClr val="660066"/>
                </a:solidFill>
                <a:latin typeface="Times New Roman"/>
                <a:ea typeface="ＭＳ 明朝" charset="0"/>
                <a:cs typeface="Times New Roman"/>
              </a:rPr>
              <a:t>, NP B312 (1989) </a:t>
            </a:r>
            <a:r>
              <a:rPr lang="en-US" altLang="ja-JP" sz="1200" dirty="0" smtClean="0">
                <a:solidFill>
                  <a:srgbClr val="660066"/>
                </a:solidFill>
                <a:latin typeface="Times New Roman"/>
                <a:ea typeface="ＭＳ 明朝" charset="0"/>
                <a:cs typeface="Times New Roman"/>
              </a:rPr>
              <a:t>571</a:t>
            </a:r>
            <a:endParaRPr lang="en-US" altLang="ja-JP" sz="1200" dirty="0">
              <a:solidFill>
                <a:srgbClr val="660066"/>
              </a:solidFill>
              <a:latin typeface="Times New Roman"/>
              <a:ea typeface="ＭＳ 明朝" charset="0"/>
              <a:cs typeface="Times New Roman"/>
            </a:endParaRPr>
          </a:p>
          <a:p>
            <a:pPr>
              <a:lnSpc>
                <a:spcPts val="2500"/>
              </a:lnSpc>
              <a:spcBef>
                <a:spcPts val="300"/>
              </a:spcBef>
            </a:pPr>
            <a:r>
              <a:rPr lang="en-US" altLang="ja-JP" sz="1200" dirty="0" smtClean="0">
                <a:solidFill>
                  <a:srgbClr val="660066"/>
                </a:solidFill>
                <a:latin typeface="Times New Roman"/>
                <a:ea typeface="ＭＳ 明朝" charset="0"/>
                <a:cs typeface="Times New Roman"/>
              </a:rPr>
              <a:t> L</a:t>
            </a:r>
            <a:r>
              <a:rPr lang="en-US" altLang="ja-JP" sz="1200" dirty="0">
                <a:solidFill>
                  <a:srgbClr val="660066"/>
                </a:solidFill>
                <a:latin typeface="Times New Roman"/>
                <a:ea typeface="ＭＳ 明朝" charset="0"/>
                <a:cs typeface="Times New Roman"/>
              </a:rPr>
              <a:t>. L. Frankfurt and M. I. </a:t>
            </a:r>
            <a:r>
              <a:rPr lang="en-US" altLang="ja-JP" sz="1200" dirty="0" err="1">
                <a:solidFill>
                  <a:srgbClr val="660066"/>
                </a:solidFill>
                <a:latin typeface="Times New Roman"/>
                <a:ea typeface="ＭＳ 明朝" charset="0"/>
                <a:cs typeface="Times New Roman"/>
              </a:rPr>
              <a:t>Strikman</a:t>
            </a:r>
            <a:r>
              <a:rPr lang="en-US" altLang="ja-JP" sz="1200" dirty="0">
                <a:solidFill>
                  <a:srgbClr val="660066"/>
                </a:solidFill>
                <a:latin typeface="Times New Roman"/>
                <a:ea typeface="ＭＳ 明朝" charset="0"/>
                <a:cs typeface="Times New Roman"/>
              </a:rPr>
              <a:t>, NP A405 (1983) 557. </a:t>
            </a:r>
            <a:r>
              <a:rPr lang="en-US" altLang="ja-JP" sz="1200" dirty="0" smtClean="0">
                <a:solidFill>
                  <a:srgbClr val="660066"/>
                </a:solidFill>
                <a:latin typeface="Times New Roman"/>
                <a:ea typeface="ＭＳ 明朝" charset="0"/>
                <a:cs typeface="Times New Roman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51386" y="38551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72144" y="5183606"/>
            <a:ext cx="8463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latin typeface="Times New Roman"/>
                <a:cs typeface="Times New Roman"/>
              </a:rPr>
              <a:t>F</a:t>
            </a:r>
            <a:r>
              <a:rPr lang="en-US" altLang="zh-CN" sz="2000" i="1" baseline="-25000" dirty="0" smtClean="0">
                <a:latin typeface="Times New Roman"/>
                <a:cs typeface="Times New Roman"/>
              </a:rPr>
              <a:t>1</a:t>
            </a:r>
            <a:r>
              <a:rPr lang="en-US" altLang="zh-CN" sz="2000" dirty="0" smtClean="0">
                <a:latin typeface="Times New Roman"/>
                <a:cs typeface="Times New Roman"/>
              </a:rPr>
              <a:t>,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i="1" dirty="0" smtClean="0">
                <a:latin typeface="Times New Roman"/>
                <a:cs typeface="Times New Roman"/>
              </a:rPr>
              <a:t>F</a:t>
            </a:r>
            <a:r>
              <a:rPr lang="en-US" altLang="zh-CN" sz="2000" i="1" baseline="-25000" dirty="0" smtClean="0">
                <a:latin typeface="Times New Roman"/>
                <a:cs typeface="Times New Roman"/>
              </a:rPr>
              <a:t>2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zh-CN" altLang="zh-CN" sz="2000" dirty="0" smtClean="0">
                <a:latin typeface="Times New Roman"/>
                <a:cs typeface="Times New Roman"/>
              </a:rPr>
              <a:t>,</a:t>
            </a:r>
            <a:r>
              <a:rPr lang="en-US" altLang="zh-CN" sz="2000" dirty="0" smtClean="0">
                <a:latin typeface="Times New Roman"/>
                <a:cs typeface="Times New Roman"/>
              </a:rPr>
              <a:t>g</a:t>
            </a:r>
            <a:r>
              <a:rPr lang="en-US" altLang="zh-CN" sz="2000" baseline="-25000" dirty="0" smtClean="0">
                <a:latin typeface="Times New Roman"/>
                <a:cs typeface="Times New Roman"/>
              </a:rPr>
              <a:t>1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and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i="1" dirty="0" smtClean="0">
                <a:latin typeface="Times New Roman"/>
                <a:cs typeface="Times New Roman"/>
              </a:rPr>
              <a:t>g</a:t>
            </a:r>
            <a:r>
              <a:rPr lang="en-US" altLang="zh-CN" sz="2000" i="1" baseline="-25000" dirty="0" smtClean="0">
                <a:latin typeface="Times New Roman"/>
                <a:cs typeface="Times New Roman"/>
              </a:rPr>
              <a:t>2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exist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in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spin-1/2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hadron</a:t>
            </a:r>
            <a:r>
              <a:rPr lang="zh-CN" altLang="en-US" sz="2000" dirty="0" smtClean="0">
                <a:latin typeface="Times New Roman"/>
                <a:cs typeface="Times New Roman"/>
              </a:rPr>
              <a:t>, </a:t>
            </a:r>
            <a:r>
              <a:rPr lang="en-US" altLang="zh-CN" sz="2000" dirty="0" smtClean="0">
                <a:latin typeface="Times New Roman"/>
                <a:cs typeface="Times New Roman"/>
              </a:rPr>
              <a:t>while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i="1" dirty="0" smtClean="0">
                <a:latin typeface="Times New Roman"/>
                <a:cs typeface="Times New Roman"/>
              </a:rPr>
              <a:t>b</a:t>
            </a:r>
            <a:r>
              <a:rPr lang="en-US" altLang="zh-CN" sz="2000" i="1" baseline="-25000" dirty="0" smtClean="0">
                <a:latin typeface="Times New Roman"/>
                <a:cs typeface="Times New Roman"/>
              </a:rPr>
              <a:t>1</a:t>
            </a:r>
            <a:r>
              <a:rPr lang="en-US" altLang="zh-CN" sz="2000" dirty="0">
                <a:latin typeface="Times New Roman"/>
                <a:cs typeface="Times New Roman"/>
              </a:rPr>
              <a:t>,</a:t>
            </a:r>
            <a:r>
              <a:rPr lang="zh-CN" altLang="en-US" sz="2000" dirty="0">
                <a:latin typeface="Times New Roman"/>
                <a:cs typeface="Times New Roman"/>
              </a:rPr>
              <a:t> </a:t>
            </a:r>
            <a:r>
              <a:rPr lang="en-US" altLang="zh-CN" sz="2000" i="1" dirty="0" smtClean="0">
                <a:latin typeface="Times New Roman"/>
                <a:cs typeface="Times New Roman"/>
              </a:rPr>
              <a:t>b</a:t>
            </a:r>
            <a:r>
              <a:rPr lang="en-US" altLang="zh-CN" sz="2000" i="1" baseline="-25000" dirty="0" smtClean="0">
                <a:latin typeface="Times New Roman"/>
                <a:cs typeface="Times New Roman"/>
              </a:rPr>
              <a:t>2</a:t>
            </a:r>
            <a:r>
              <a:rPr lang="zh-CN" altLang="zh-CN" sz="2000" dirty="0" smtClean="0">
                <a:latin typeface="Times New Roman"/>
                <a:cs typeface="Times New Roman"/>
              </a:rPr>
              <a:t>,</a:t>
            </a:r>
            <a:r>
              <a:rPr lang="en-US" altLang="zh-CN" sz="2000" i="1" dirty="0" smtClean="0">
                <a:latin typeface="Times New Roman"/>
                <a:cs typeface="Times New Roman"/>
              </a:rPr>
              <a:t>b</a:t>
            </a:r>
            <a:r>
              <a:rPr lang="en-US" altLang="zh-CN" sz="2000" i="1" baseline="-25000" dirty="0" smtClean="0">
                <a:latin typeface="Times New Roman"/>
                <a:cs typeface="Times New Roman"/>
              </a:rPr>
              <a:t>1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and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i="1" dirty="0" smtClean="0">
                <a:latin typeface="Times New Roman"/>
                <a:cs typeface="Times New Roman"/>
              </a:rPr>
              <a:t>b</a:t>
            </a:r>
            <a:r>
              <a:rPr lang="en-US" altLang="zh-CN" sz="2000" i="1" baseline="-25000" dirty="0" smtClean="0">
                <a:latin typeface="Times New Roman"/>
                <a:cs typeface="Times New Roman"/>
              </a:rPr>
              <a:t>4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are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new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quantities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for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latin typeface="Times New Roman"/>
                <a:cs typeface="Times New Roman"/>
              </a:rPr>
              <a:t>spin-</a:t>
            </a:r>
            <a:r>
              <a:rPr lang="en-US" altLang="zh-CN" sz="2000" dirty="0" smtClean="0">
                <a:latin typeface="Times New Roman"/>
                <a:cs typeface="Times New Roman"/>
              </a:rPr>
              <a:t>1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hadron.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In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total</a:t>
            </a:r>
            <a:r>
              <a:rPr lang="zh-CN" altLang="en-US" sz="2000" dirty="0" smtClean="0">
                <a:latin typeface="Times New Roman"/>
                <a:cs typeface="Times New Roman"/>
              </a:rPr>
              <a:t>,</a:t>
            </a:r>
            <a:r>
              <a:rPr lang="en-US" altLang="zh-CN" sz="2000" dirty="0" smtClean="0">
                <a:latin typeface="Times New Roman"/>
                <a:cs typeface="Times New Roman"/>
              </a:rPr>
              <a:t>there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are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8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structure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functions</a:t>
            </a:r>
            <a:r>
              <a:rPr lang="zh-CN" altLang="en-US" sz="2000" dirty="0" smtClean="0">
                <a:latin typeface="Times New Roman"/>
                <a:cs typeface="Times New Roman"/>
              </a:rPr>
              <a:t>  </a:t>
            </a:r>
            <a:r>
              <a:rPr lang="en-US" altLang="zh-CN" sz="2000" dirty="0" smtClean="0">
                <a:latin typeface="Times New Roman"/>
                <a:cs typeface="Times New Roman"/>
              </a:rPr>
              <a:t>for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deuteron.</a:t>
            </a:r>
            <a:endParaRPr lang="en-US" sz="2000" dirty="0">
              <a:latin typeface="Times New Roman"/>
              <a:cs typeface="Times New Roman"/>
            </a:endParaRPr>
          </a:p>
        </p:txBody>
      </p:sp>
      <p:pic>
        <p:nvPicPr>
          <p:cNvPr id="4" name="Picture 3" descr="deuteron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417"/>
            <a:ext cx="3471787" cy="247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179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6233</TotalTime>
  <Words>1513</Words>
  <Application>Microsoft Macintosh PowerPoint</Application>
  <PresentationFormat>On-screen Show (4:3)</PresentationFormat>
  <Paragraphs>94</Paragraphs>
  <Slides>27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kek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Theoretical estimate on tensor-polarization asymmetry in proton-deuteron Drell-Yan process</dc:title>
  <dc:creator>qin-tao song</dc:creator>
  <cp:lastModifiedBy>qin-tao song</cp:lastModifiedBy>
  <cp:revision>521</cp:revision>
  <dcterms:created xsi:type="dcterms:W3CDTF">2016-06-21T00:58:52Z</dcterms:created>
  <dcterms:modified xsi:type="dcterms:W3CDTF">2016-07-24T10:57:25Z</dcterms:modified>
</cp:coreProperties>
</file>