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241D"/>
    <a:srgbClr val="F9241D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2"/>
    <p:restoredTop sz="94684"/>
  </p:normalViewPr>
  <p:slideViewPr>
    <p:cSldViewPr snapToGrid="0" snapToObjects="1" showGuides="1">
      <p:cViewPr>
        <p:scale>
          <a:sx n="170" d="100"/>
          <a:sy n="170" d="100"/>
        </p:scale>
        <p:origin x="352" y="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50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63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0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28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3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8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004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0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5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4A513-17DD-AA40-BDF0-976EE4CBB45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A8F8D-6E36-6749-88F1-092C83EAD1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9106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070959" y="3535724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RIBF</a:t>
            </a:r>
            <a:r>
              <a:rPr kumimoji="1" lang="ja-JP" altLang="en-US" sz="1200" dirty="0" smtClean="0"/>
              <a:t>で発見された原子核（約</a:t>
            </a:r>
            <a:r>
              <a:rPr kumimoji="1" lang="en-US" altLang="ja-JP" sz="1200" dirty="0" smtClean="0"/>
              <a:t>140</a:t>
            </a:r>
            <a:r>
              <a:rPr kumimoji="1" lang="ja-JP" altLang="en-US" sz="1200" dirty="0" smtClean="0"/>
              <a:t>個）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＊</a:t>
            </a:r>
            <a:r>
              <a:rPr lang="en-US" altLang="ja-JP" sz="1200" dirty="0" smtClean="0"/>
              <a:t>2007</a:t>
            </a:r>
            <a:r>
              <a:rPr lang="ja-JP" altLang="en-US" sz="1200" dirty="0" smtClean="0"/>
              <a:t>年（稼働開始）から</a:t>
            </a:r>
            <a:r>
              <a:rPr lang="en-US" altLang="ja-JP" sz="1200" dirty="0" smtClean="0"/>
              <a:t>2016</a:t>
            </a:r>
            <a:r>
              <a:rPr lang="ja-JP" altLang="en-US" sz="1200" dirty="0" smtClean="0"/>
              <a:t>年春まで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4871765" y="3087452"/>
            <a:ext cx="101600" cy="101600"/>
          </a:xfrm>
          <a:prstGeom prst="rect">
            <a:avLst/>
          </a:prstGeom>
          <a:solidFill>
            <a:srgbClr val="CDCDCD"/>
          </a:solidFill>
          <a:ln>
            <a:solidFill>
              <a:srgbClr val="CDC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0959" y="2999752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KTUY</a:t>
            </a:r>
            <a:r>
              <a:rPr kumimoji="1" lang="ja-JP" altLang="en-US" sz="1200" dirty="0" smtClean="0"/>
              <a:t>質量公式で予想される束縛核</a:t>
            </a:r>
            <a:endParaRPr kumimoji="1" lang="ja-JP" altLang="en-US" sz="1200" dirty="0"/>
          </a:p>
        </p:txBody>
      </p:sp>
      <p:sp>
        <p:nvSpPr>
          <p:cNvPr id="9" name="円/楕円 8"/>
          <p:cNvSpPr/>
          <p:nvPr/>
        </p:nvSpPr>
        <p:spPr>
          <a:xfrm>
            <a:off x="4886279" y="3652317"/>
            <a:ext cx="72571" cy="72571"/>
          </a:xfrm>
          <a:prstGeom prst="ellipse">
            <a:avLst/>
          </a:prstGeom>
          <a:solidFill>
            <a:srgbClr val="F9241D"/>
          </a:solidFill>
          <a:ln>
            <a:solidFill>
              <a:srgbClr val="F524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71765" y="3341300"/>
            <a:ext cx="101600" cy="10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0959" y="3253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既知核</a:t>
            </a:r>
            <a:endParaRPr kumimoji="1"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72000" y="4450545"/>
            <a:ext cx="4479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KTUY</a:t>
            </a:r>
            <a:r>
              <a:rPr kumimoji="1" lang="ja-JP" altLang="en-US" sz="1000" dirty="0" smtClean="0"/>
              <a:t>質量公式：</a:t>
            </a:r>
            <a:endParaRPr kumimoji="1" lang="en-US" altLang="ja-JP" sz="1000" dirty="0" smtClean="0"/>
          </a:p>
          <a:p>
            <a:r>
              <a:rPr lang="en-US" altLang="ja-JP" sz="1000" dirty="0"/>
              <a:t>H. Koura, T. Tachibana, M. Uno and M. Yamada, </a:t>
            </a:r>
            <a:r>
              <a:rPr lang="en-US" altLang="ja-JP" sz="1000" i="1" dirty="0" err="1"/>
              <a:t>Prog</a:t>
            </a:r>
            <a:r>
              <a:rPr lang="en-US" altLang="ja-JP" sz="1000" i="1" dirty="0"/>
              <a:t>. </a:t>
            </a:r>
            <a:r>
              <a:rPr lang="en-US" altLang="ja-JP" sz="1000" i="1" dirty="0" err="1"/>
              <a:t>Theor</a:t>
            </a:r>
            <a:r>
              <a:rPr lang="en-US" altLang="ja-JP" sz="1000" i="1" dirty="0"/>
              <a:t>. Phys.</a:t>
            </a:r>
            <a:r>
              <a:rPr lang="en-US" altLang="ja-JP" sz="1000" dirty="0"/>
              <a:t> </a:t>
            </a:r>
            <a:r>
              <a:rPr lang="en-US" altLang="ja-JP" sz="1000" b="1" dirty="0"/>
              <a:t>113</a:t>
            </a:r>
            <a:r>
              <a:rPr lang="en-US" altLang="ja-JP" sz="1000" dirty="0"/>
              <a:t> (2005) 305.</a:t>
            </a:r>
            <a:endParaRPr kumimoji="1" lang="ja-JP" altLang="en-US" sz="1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6323" y="4986381"/>
            <a:ext cx="8451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u="sng" dirty="0" smtClean="0"/>
              <a:t>核図表の拡大・原子核の束縛限界</a:t>
            </a:r>
            <a:endParaRPr lang="en-US" altLang="ja-JP" sz="1000" b="1" u="sng" dirty="0" smtClean="0"/>
          </a:p>
          <a:p>
            <a:pPr marL="171450" indent="-171450">
              <a:buFont typeface="Wingdings" charset="2"/>
              <a:buChar char="l"/>
            </a:pPr>
            <a:r>
              <a:rPr lang="ja-JP" altLang="en-US" sz="1000" dirty="0" smtClean="0"/>
              <a:t>最近の進展</a:t>
            </a:r>
            <a:r>
              <a:rPr lang="en-US" altLang="ja-JP" sz="1000" dirty="0"/>
              <a:t/>
            </a:r>
            <a:br>
              <a:rPr lang="en-US" altLang="ja-JP" sz="1000" dirty="0"/>
            </a:br>
            <a:r>
              <a:rPr lang="ja-JP" altLang="en-US" sz="1000" dirty="0" smtClean="0"/>
              <a:t>理研仁科センター</a:t>
            </a:r>
            <a:r>
              <a:rPr lang="en-US" altLang="ja-JP" sz="1000" dirty="0"/>
              <a:t> </a:t>
            </a:r>
            <a:r>
              <a:rPr lang="en-US" altLang="ja-JP" sz="1000" dirty="0" smtClean="0"/>
              <a:t>RIBF 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 2007 </a:t>
            </a:r>
            <a:r>
              <a:rPr lang="ja-JP" altLang="en-US" sz="1000" dirty="0" smtClean="0"/>
              <a:t>年の施設稼働時から核図表の拡大で世界を牽引し続けており、現在までに約</a:t>
            </a:r>
            <a:r>
              <a:rPr lang="en-US" altLang="ja-JP" sz="1000" dirty="0" smtClean="0"/>
              <a:t> 140 </a:t>
            </a:r>
            <a:r>
              <a:rPr lang="ja-JP" altLang="en-US" sz="1000" dirty="0" smtClean="0"/>
              <a:t>個の新同位元素を生成した。</a:t>
            </a:r>
            <a:endParaRPr lang="en-US" altLang="ja-JP" sz="1000" dirty="0" smtClean="0"/>
          </a:p>
          <a:p>
            <a:pPr marL="628650" lvl="1" indent="-171450">
              <a:buFont typeface="Arial" charset="0"/>
              <a:buChar char="•"/>
            </a:pPr>
            <a:r>
              <a:rPr lang="en-US" altLang="ja-JP" sz="1000" dirty="0" smtClean="0"/>
              <a:t>238U </a:t>
            </a:r>
            <a:r>
              <a:rPr lang="ja-JP" altLang="en-US" sz="1000" dirty="0" smtClean="0"/>
              <a:t>ビームの</a:t>
            </a:r>
            <a:r>
              <a:rPr lang="en-US" altLang="ja-JP" sz="1000" dirty="0" smtClean="0"/>
              <a:t> in-flight fission </a:t>
            </a:r>
            <a:r>
              <a:rPr lang="ja-JP" altLang="en-US" sz="1000" dirty="0" smtClean="0"/>
              <a:t>による</a:t>
            </a:r>
            <a:r>
              <a:rPr lang="en-US" altLang="ja-JP" sz="1000" dirty="0"/>
              <a:t> </a:t>
            </a:r>
            <a:r>
              <a:rPr lang="en-US" altLang="ja-JP" sz="1000" dirty="0" smtClean="0"/>
              <a:t>rare earth region (Z=57—71) </a:t>
            </a:r>
            <a:r>
              <a:rPr lang="ja-JP" altLang="en-US" sz="1000" dirty="0" smtClean="0"/>
              <a:t>の新同位元素生成。</a:t>
            </a:r>
            <a:endParaRPr lang="en-US" altLang="ja-JP" sz="1000" dirty="0" smtClean="0"/>
          </a:p>
          <a:p>
            <a:pPr marL="628650" lvl="1" indent="-171450">
              <a:buFont typeface="Arial" charset="0"/>
              <a:buChar char="•"/>
            </a:pPr>
            <a:r>
              <a:rPr lang="en-US" altLang="ja-JP" sz="1000" dirty="0" smtClean="0"/>
              <a:t>48Ca </a:t>
            </a:r>
            <a:r>
              <a:rPr lang="ja-JP" altLang="en-US" sz="1000" dirty="0" smtClean="0"/>
              <a:t>ビームの核破砕反応による</a:t>
            </a:r>
            <a:r>
              <a:rPr lang="en-US" altLang="ja-JP" sz="1000" dirty="0" smtClean="0"/>
              <a:t> F </a:t>
            </a:r>
            <a:r>
              <a:rPr lang="ja-JP" altLang="en-US" sz="1000" dirty="0" smtClean="0"/>
              <a:t>同位体（</a:t>
            </a:r>
            <a:r>
              <a:rPr lang="en-US" altLang="ja-JP" sz="1000" dirty="0" smtClean="0"/>
              <a:t>Z=9</a:t>
            </a:r>
            <a:r>
              <a:rPr lang="ja-JP" altLang="en-US" sz="1000" dirty="0" smtClean="0"/>
              <a:t>）の中性子ドリップラインを確定。中性子ドリップラインの確定は、</a:t>
            </a:r>
            <a:r>
              <a:rPr lang="en-US" altLang="ja-JP" sz="1000" dirty="0" smtClean="0"/>
              <a:t>O </a:t>
            </a:r>
            <a:r>
              <a:rPr lang="ja-JP" altLang="en-US" sz="1000" dirty="0" smtClean="0"/>
              <a:t>同位体のそれから</a:t>
            </a:r>
            <a:r>
              <a:rPr lang="en-US" altLang="ja-JP" sz="1000" dirty="0" smtClean="0"/>
              <a:t>15</a:t>
            </a:r>
            <a:r>
              <a:rPr lang="ja-JP" altLang="en-US" sz="1000" dirty="0" smtClean="0"/>
              <a:t>年ぶり。</a:t>
            </a:r>
            <a:endParaRPr lang="en-US" altLang="ja-JP" sz="1000" dirty="0"/>
          </a:p>
          <a:p>
            <a:pPr marL="171450" indent="-171450">
              <a:buFont typeface="Wingdings" charset="2"/>
              <a:buChar char="l"/>
            </a:pPr>
            <a:r>
              <a:rPr lang="ja-JP" altLang="en-US" sz="1000" dirty="0" smtClean="0"/>
              <a:t>今後の計画（</a:t>
            </a:r>
            <a:r>
              <a:rPr lang="en-US" altLang="ja-JP" sz="1000" dirty="0" smtClean="0"/>
              <a:t>10</a:t>
            </a:r>
            <a:r>
              <a:rPr lang="ja-JP" altLang="en-US" sz="1000" dirty="0" smtClean="0"/>
              <a:t>年）</a:t>
            </a:r>
            <a:endParaRPr lang="en-US" altLang="ja-JP" sz="1000" dirty="0" smtClean="0"/>
          </a:p>
          <a:p>
            <a:pPr marL="628650" lvl="1" indent="-171450">
              <a:buFont typeface="Arial" charset="0"/>
              <a:buChar char="•"/>
            </a:pPr>
            <a:r>
              <a:rPr lang="ja-JP" altLang="en-US" sz="1000" dirty="0" smtClean="0"/>
              <a:t>中性子ドリップラインの確定（</a:t>
            </a:r>
            <a:r>
              <a:rPr lang="en-US" altLang="ja-JP" sz="1000" dirty="0" smtClean="0"/>
              <a:t>Ca </a:t>
            </a:r>
            <a:r>
              <a:rPr lang="ja-JP" altLang="en-US" sz="1000" dirty="0" smtClean="0"/>
              <a:t>同位体くらまで？）</a:t>
            </a:r>
            <a:endParaRPr lang="en-US" altLang="ja-JP" sz="1000" dirty="0" smtClean="0"/>
          </a:p>
          <a:p>
            <a:pPr marL="628650" lvl="1" indent="-171450">
              <a:buFont typeface="Arial" charset="0"/>
              <a:buChar char="•"/>
            </a:pPr>
            <a:r>
              <a:rPr lang="ja-JP" altLang="en-US" sz="1000" dirty="0" smtClean="0"/>
              <a:t>元素合成</a:t>
            </a:r>
            <a:r>
              <a:rPr lang="en-US" altLang="ja-JP" sz="1000" dirty="0" smtClean="0"/>
              <a:t> r </a:t>
            </a:r>
            <a:r>
              <a:rPr lang="ja-JP" altLang="en-US" sz="1000" dirty="0" smtClean="0"/>
              <a:t>過程第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ピーク周辺の</a:t>
            </a:r>
            <a:r>
              <a:rPr lang="ja-JP" altLang="en-US" sz="1000" smtClean="0"/>
              <a:t>原子核生成</a:t>
            </a:r>
            <a:r>
              <a:rPr lang="en-US" altLang="ja-JP" sz="1000" dirty="0" smtClean="0"/>
              <a:t/>
            </a:r>
            <a:br>
              <a:rPr lang="en-US" altLang="ja-JP" sz="1000" dirty="0" smtClean="0"/>
            </a:b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12965758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74</Words>
  <Application>Microsoft Macintosh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ＭＳ Ｐゴシック</vt:lpstr>
      <vt:lpstr>Wingdings</vt:lpstr>
      <vt:lpstr>Arial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福田直樹</dc:creator>
  <cp:lastModifiedBy>福田直樹</cp:lastModifiedBy>
  <cp:revision>8</cp:revision>
  <dcterms:created xsi:type="dcterms:W3CDTF">2016-08-04T04:55:04Z</dcterms:created>
  <dcterms:modified xsi:type="dcterms:W3CDTF">2016-08-04T06:24:33Z</dcterms:modified>
</cp:coreProperties>
</file>