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43" r:id="rId2"/>
    <p:sldId id="523" r:id="rId3"/>
    <p:sldId id="525" r:id="rId4"/>
    <p:sldId id="524" r:id="rId5"/>
    <p:sldId id="526" r:id="rId6"/>
    <p:sldId id="561" r:id="rId7"/>
    <p:sldId id="531" r:id="rId8"/>
    <p:sldId id="530" r:id="rId9"/>
    <p:sldId id="532" r:id="rId10"/>
    <p:sldId id="535" r:id="rId11"/>
    <p:sldId id="533" r:id="rId12"/>
    <p:sldId id="534" r:id="rId13"/>
    <p:sldId id="544" r:id="rId14"/>
    <p:sldId id="536" r:id="rId15"/>
    <p:sldId id="528" r:id="rId16"/>
    <p:sldId id="560" r:id="rId17"/>
    <p:sldId id="529" r:id="rId18"/>
    <p:sldId id="562" r:id="rId19"/>
    <p:sldId id="552" r:id="rId20"/>
    <p:sldId id="551" r:id="rId21"/>
    <p:sldId id="538" r:id="rId22"/>
    <p:sldId id="539" r:id="rId23"/>
    <p:sldId id="541" r:id="rId24"/>
    <p:sldId id="543" r:id="rId25"/>
    <p:sldId id="542" r:id="rId26"/>
    <p:sldId id="553" r:id="rId27"/>
    <p:sldId id="548" r:id="rId28"/>
    <p:sldId id="549" r:id="rId29"/>
    <p:sldId id="557" r:id="rId30"/>
    <p:sldId id="522" r:id="rId31"/>
    <p:sldId id="559" r:id="rId32"/>
    <p:sldId id="555" r:id="rId33"/>
    <p:sldId id="556" r:id="rId34"/>
    <p:sldId id="550" r:id="rId35"/>
    <p:sldId id="558" r:id="rId36"/>
    <p:sldId id="547" r:id="rId37"/>
  </p:sldIdLst>
  <p:sldSz cx="9144000" cy="6858000" type="screen4x3"/>
  <p:notesSz cx="6997700" cy="9271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7" autoAdjust="0"/>
    <p:restoredTop sz="94674" autoAdjust="0"/>
  </p:normalViewPr>
  <p:slideViewPr>
    <p:cSldViewPr>
      <p:cViewPr>
        <p:scale>
          <a:sx n="100" d="100"/>
          <a:sy n="100" d="100"/>
        </p:scale>
        <p:origin x="912" y="162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1B6E-828A-4CE0-9900-32AE036037D8}" type="datetimeFigureOut">
              <a:rPr lang="en-US" smtClean="0"/>
              <a:pPr/>
              <a:t>4/26/2016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58ED-291E-4012-B54D-9951453360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3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69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0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3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95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5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60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41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9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30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0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3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5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5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4A88F9-B289-45CB-8B20-563B80F32920}" type="slidenum">
              <a:rPr lang="fr-FR" altLang="en-US" sz="1300"/>
              <a:pPr eaLnBrk="1" hangingPunct="1"/>
              <a:t>29</a:t>
            </a:fld>
            <a:endParaRPr lang="fr-FR" alt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3612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04A88F9-B289-45CB-8B20-563B80F32920}" type="slidenum">
              <a:rPr lang="fr-FR" altLang="en-US" sz="1300"/>
              <a:pPr eaLnBrk="1" hangingPunct="1"/>
              <a:t>33</a:t>
            </a:fld>
            <a:endParaRPr lang="fr-FR" alt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6114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0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4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7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7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9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3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58ED-291E-4012-B54D-9951453360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26/04/2016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14475"/>
            <a:ext cx="9144000" cy="1611610"/>
          </a:xfrm>
        </p:spPr>
        <p:txBody>
          <a:bodyPr>
            <a:normAutofit/>
          </a:bodyPr>
          <a:lstStyle/>
          <a:p>
            <a:r>
              <a:rPr lang="en-US" sz="3600" dirty="0"/>
              <a:t>Shell </a:t>
            </a:r>
            <a:r>
              <a:rPr lang="en-US" sz="3600" dirty="0" smtClean="0"/>
              <a:t>structure: </a:t>
            </a:r>
            <a:br>
              <a:rPr lang="en-US" sz="3600" dirty="0" smtClean="0"/>
            </a:br>
            <a:r>
              <a:rPr lang="en-US" sz="3600" dirty="0" smtClean="0"/>
              <a:t>retrospective, perspective</a:t>
            </a: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3573016"/>
            <a:ext cx="3200400" cy="15121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Daisuke Suzuki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Riken Nishina Center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daisuke.suzuki@ribf.riken.jp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+81-(0)48-467-4958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13792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Nuclear Physics Long Range Plan</a:t>
            </a:r>
          </a:p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April 27, 2016 RCNP, Osaka</a:t>
            </a:r>
          </a:p>
        </p:txBody>
      </p:sp>
      <p:pic>
        <p:nvPicPr>
          <p:cNvPr id="1028" name="Picture 4" descr="http://rarfaxp.riken.jp/DREB2007/nish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448272" cy="6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M</a:t>
            </a:r>
            <a:r>
              <a:rPr lang="fr-FR" sz="3200" dirty="0" smtClean="0"/>
              <a:t>agic </a:t>
            </a:r>
            <a:r>
              <a:rPr lang="fr-FR" sz="3200" dirty="0"/>
              <a:t>number 50 </a:t>
            </a:r>
            <a:r>
              <a:rPr lang="fr-FR" sz="3200" dirty="0" smtClean="0"/>
              <a:t>is (likely) robust</a:t>
            </a:r>
            <a:endParaRPr 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87" y="938888"/>
            <a:ext cx="3767136" cy="322897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82328" y="608262"/>
            <a:ext cx="2819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β</a:t>
            </a:r>
            <a:r>
              <a:rPr lang="fr-FR" sz="1600" b="1" dirty="0"/>
              <a:t>-decay halflives </a:t>
            </a:r>
            <a:r>
              <a:rPr lang="fr-FR" sz="1600" b="1" dirty="0" smtClean="0"/>
              <a:t>@</a:t>
            </a:r>
            <a:r>
              <a:rPr lang="fr-FR" sz="1600" b="1" dirty="0"/>
              <a:t>RIBF/Eurica</a:t>
            </a:r>
            <a:endParaRPr lang="en-US" sz="1600" b="1" dirty="0"/>
          </a:p>
        </p:txBody>
      </p:sp>
      <p:sp>
        <p:nvSpPr>
          <p:cNvPr id="11" name="正方形/長方形 9"/>
          <p:cNvSpPr/>
          <p:nvPr/>
        </p:nvSpPr>
        <p:spPr>
          <a:xfrm>
            <a:off x="550039" y="4149327"/>
            <a:ext cx="356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Z.Y. Xu </a:t>
            </a:r>
            <a:r>
              <a:rPr lang="en-US" sz="1400" i="1" dirty="0"/>
              <a:t>et al.</a:t>
            </a:r>
            <a:r>
              <a:rPr lang="en-US" sz="1400" dirty="0"/>
              <a:t>, Phys. Rev. Lett. 113, 032505 (’14)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051" y="4722936"/>
            <a:ext cx="3241607" cy="182208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791881" y="4457104"/>
            <a:ext cx="3737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Excited states of </a:t>
            </a:r>
            <a:r>
              <a:rPr lang="en-US" sz="1600" b="1" baseline="30000" dirty="0" smtClean="0"/>
              <a:t>78</a:t>
            </a:r>
            <a:r>
              <a:rPr lang="en-US" sz="1600" b="1" dirty="0" smtClean="0"/>
              <a:t>Ni @RIBF/Minos/DALI2</a:t>
            </a:r>
            <a:endParaRPr lang="en-US" sz="16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3401561" y="6532987"/>
            <a:ext cx="56369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Minos drawings from C</a:t>
            </a:r>
            <a:r>
              <a:rPr lang="en-US" sz="1400" dirty="0"/>
              <a:t>. Santamaria </a:t>
            </a:r>
            <a:r>
              <a:rPr lang="en-US" sz="1400" i="1" dirty="0"/>
              <a:t>et al.</a:t>
            </a:r>
            <a:r>
              <a:rPr lang="en-US" sz="1400" dirty="0"/>
              <a:t>, Phys. Rev. Lett. 115, 192501 (’15)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344" y="899980"/>
            <a:ext cx="4600169" cy="3136541"/>
          </a:xfrm>
          <a:prstGeom prst="rect">
            <a:avLst/>
          </a:prstGeom>
        </p:spPr>
      </p:pic>
      <p:sp>
        <p:nvSpPr>
          <p:cNvPr id="13" name="テキスト ボックス 7"/>
          <p:cNvSpPr txBox="1"/>
          <p:nvPr/>
        </p:nvSpPr>
        <p:spPr>
          <a:xfrm>
            <a:off x="4572000" y="607687"/>
            <a:ext cx="3842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2</a:t>
            </a:r>
            <a:r>
              <a:rPr lang="fr-FR" sz="1600" b="1" baseline="-25000" dirty="0"/>
              <a:t>1</a:t>
            </a:r>
            <a:r>
              <a:rPr lang="fr-FR" sz="1600" b="1" baseline="30000" dirty="0"/>
              <a:t>+</a:t>
            </a:r>
            <a:r>
              <a:rPr lang="fr-FR" sz="1600" b="1" dirty="0"/>
              <a:t>, 4</a:t>
            </a:r>
            <a:r>
              <a:rPr lang="fr-FR" sz="1600" b="1" baseline="-25000" dirty="0"/>
              <a:t>1</a:t>
            </a:r>
            <a:r>
              <a:rPr lang="fr-FR" sz="1600" b="1" baseline="30000" dirty="0"/>
              <a:t>+</a:t>
            </a:r>
            <a:r>
              <a:rPr lang="fr-FR" sz="1600" b="1" dirty="0"/>
              <a:t> states of </a:t>
            </a:r>
            <a:r>
              <a:rPr lang="fr-FR" sz="1600" b="1" baseline="30000" dirty="0"/>
              <a:t>80,82</a:t>
            </a:r>
            <a:r>
              <a:rPr lang="fr-FR" sz="1600" b="1" dirty="0"/>
              <a:t>Zn @RIBF/ZDS/DALI2</a:t>
            </a:r>
            <a:endParaRPr lang="en-US" sz="1600" b="1" dirty="0"/>
          </a:p>
        </p:txBody>
      </p:sp>
      <p:sp>
        <p:nvSpPr>
          <p:cNvPr id="14" name="正方形/長方形 9"/>
          <p:cNvSpPr/>
          <p:nvPr/>
        </p:nvSpPr>
        <p:spPr>
          <a:xfrm>
            <a:off x="5571358" y="4095638"/>
            <a:ext cx="3282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Y. Shiga </a:t>
            </a:r>
            <a:r>
              <a:rPr lang="en-US" sz="1400" i="1" dirty="0"/>
              <a:t>et al.</a:t>
            </a:r>
            <a:r>
              <a:rPr lang="en-US" sz="1400" dirty="0"/>
              <a:t>, Phys. Rev. C 93, 024320 (’16)</a:t>
            </a:r>
          </a:p>
        </p:txBody>
      </p:sp>
      <p:sp>
        <p:nvSpPr>
          <p:cNvPr id="7" name="円/楕円 6"/>
          <p:cNvSpPr/>
          <p:nvPr/>
        </p:nvSpPr>
        <p:spPr>
          <a:xfrm>
            <a:off x="2843808" y="2204864"/>
            <a:ext cx="360040" cy="36004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66330" y="247755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baseline="30000" dirty="0" smtClean="0">
                <a:solidFill>
                  <a:schemeClr val="accent6"/>
                </a:solidFill>
              </a:rPr>
              <a:t>78</a:t>
            </a:r>
            <a:r>
              <a:rPr lang="fr-FR" b="1" dirty="0" smtClean="0">
                <a:solidFill>
                  <a:schemeClr val="accent6"/>
                </a:solidFill>
              </a:rPr>
              <a:t>Ni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98494"/>
      </p:ext>
    </p:extLst>
  </p:cSld>
  <p:clrMapOvr>
    <a:masterClrMapping/>
  </p:clrMapOvr>
  <p:transition advTm="5778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3894246" y="512986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92D050"/>
                </a:solidFill>
              </a:rPr>
              <a:t>16</a:t>
            </a:r>
            <a:endParaRPr lang="en-US" sz="1600" b="1" dirty="0">
              <a:solidFill>
                <a:srgbClr val="92D05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3400496"/>
            <a:ext cx="3576018" cy="2980015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7308304" y="4264592"/>
            <a:ext cx="576064" cy="5760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正方形/長方形 6"/>
          <p:cNvSpPr/>
          <p:nvPr/>
        </p:nvSpPr>
        <p:spPr>
          <a:xfrm>
            <a:off x="7765674" y="4655238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chemeClr val="accent6"/>
                </a:solidFill>
              </a:rPr>
              <a:t>24</a:t>
            </a:r>
            <a:r>
              <a:rPr lang="en-US" sz="2400" b="1" dirty="0">
                <a:solidFill>
                  <a:schemeClr val="accent6"/>
                </a:solidFill>
              </a:rPr>
              <a:t>O 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5"/>
          <a:stretch/>
        </p:blipFill>
        <p:spPr>
          <a:xfrm>
            <a:off x="4211960" y="1221479"/>
            <a:ext cx="2848827" cy="22082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New magic number 16</a:t>
            </a:r>
            <a:endParaRPr lang="en-US" sz="3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"/>
          <a:stretch/>
        </p:blipFill>
        <p:spPr>
          <a:xfrm>
            <a:off x="198638" y="923121"/>
            <a:ext cx="3199264" cy="2649895"/>
          </a:xfrm>
          <a:prstGeom prst="rect">
            <a:avLst/>
          </a:prstGeom>
        </p:spPr>
      </p:pic>
      <p:sp>
        <p:nvSpPr>
          <p:cNvPr id="11" name="正方形/長方形 9"/>
          <p:cNvSpPr/>
          <p:nvPr/>
        </p:nvSpPr>
        <p:spPr>
          <a:xfrm>
            <a:off x="179512" y="3563901"/>
            <a:ext cx="356616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A. Ozawa </a:t>
            </a:r>
            <a:r>
              <a:rPr lang="en-US" sz="1400" i="1" dirty="0"/>
              <a:t>et al.</a:t>
            </a:r>
            <a:r>
              <a:rPr lang="en-US" sz="1400" dirty="0"/>
              <a:t>, Phys. Rev. Lett. 84, 5493  (’00)</a:t>
            </a:r>
          </a:p>
        </p:txBody>
      </p:sp>
      <p:sp>
        <p:nvSpPr>
          <p:cNvPr id="8" name="正方形/長方形 9"/>
          <p:cNvSpPr/>
          <p:nvPr/>
        </p:nvSpPr>
        <p:spPr>
          <a:xfrm>
            <a:off x="5130796" y="6413189"/>
            <a:ext cx="356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C.R. Hoffman </a:t>
            </a:r>
            <a:r>
              <a:rPr lang="en-US" sz="1400" i="1" dirty="0"/>
              <a:t>et al.</a:t>
            </a:r>
            <a:r>
              <a:rPr lang="en-US" sz="1400" dirty="0"/>
              <a:t>,  Phys. Lett. B 672, 17 (’09)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142" y="1197597"/>
            <a:ext cx="1940867" cy="129391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278973" y="674377"/>
            <a:ext cx="3810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baseline="30000" dirty="0" smtClean="0"/>
              <a:t>24</a:t>
            </a:r>
            <a:r>
              <a:rPr lang="en-US" sz="1600" b="1" dirty="0" smtClean="0"/>
              <a:t>O 2</a:t>
            </a:r>
            <a:r>
              <a:rPr lang="en-US" sz="1600" b="1" baseline="-25000" dirty="0" smtClean="0"/>
              <a:t>1</a:t>
            </a:r>
            <a:r>
              <a:rPr lang="en-US" sz="1600" b="1" baseline="30000" dirty="0" smtClean="0"/>
              <a:t>+</a:t>
            </a:r>
            <a:r>
              <a:rPr lang="en-US" sz="1600" b="1" dirty="0" smtClean="0"/>
              <a:t> state via </a:t>
            </a:r>
            <a:r>
              <a:rPr lang="en-US" sz="1600" b="1" baseline="30000" dirty="0" smtClean="0"/>
              <a:t>26</a:t>
            </a:r>
            <a:r>
              <a:rPr lang="en-US" sz="1600" b="1" dirty="0" smtClean="0"/>
              <a:t>F </a:t>
            </a:r>
            <a:r>
              <a:rPr lang="en-US" sz="1600" b="1" dirty="0"/>
              <a:t>+ </a:t>
            </a:r>
            <a:r>
              <a:rPr lang="en-US" sz="1600" b="1" baseline="30000" dirty="0"/>
              <a:t>9</a:t>
            </a:r>
            <a:r>
              <a:rPr lang="en-US" sz="1600" b="1" dirty="0"/>
              <a:t>Be → </a:t>
            </a:r>
            <a:r>
              <a:rPr lang="en-US" sz="1600" b="1" baseline="30000" dirty="0"/>
              <a:t>24</a:t>
            </a:r>
            <a:r>
              <a:rPr lang="en-US" sz="1600" b="1" dirty="0"/>
              <a:t>O* → </a:t>
            </a:r>
            <a:r>
              <a:rPr lang="en-US" sz="1600" b="1" baseline="30000" dirty="0"/>
              <a:t>23</a:t>
            </a:r>
            <a:r>
              <a:rPr lang="en-US" sz="1600" b="1" dirty="0"/>
              <a:t>O + </a:t>
            </a:r>
            <a:r>
              <a:rPr lang="en-US" sz="1600" b="1" i="1" dirty="0"/>
              <a:t>n </a:t>
            </a:r>
            <a:r>
              <a:rPr lang="en-US" sz="1600" b="1" dirty="0"/>
              <a:t>@NSCL/</a:t>
            </a:r>
            <a:r>
              <a:rPr lang="en-US" sz="1600" b="1" dirty="0" err="1"/>
              <a:t>MoNA</a:t>
            </a:r>
            <a:r>
              <a:rPr lang="en-US" sz="1600" b="1" dirty="0"/>
              <a:t> (plastic telescope</a:t>
            </a:r>
            <a:r>
              <a:rPr lang="en-US" sz="1600" dirty="0"/>
              <a:t>) </a:t>
            </a:r>
          </a:p>
        </p:txBody>
      </p:sp>
      <p:sp>
        <p:nvSpPr>
          <p:cNvPr id="12" name="正方形/長方形 9"/>
          <p:cNvSpPr/>
          <p:nvPr/>
        </p:nvSpPr>
        <p:spPr>
          <a:xfrm>
            <a:off x="198637" y="628210"/>
            <a:ext cx="3359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/>
              <a:t>Systematics</a:t>
            </a:r>
            <a:r>
              <a:rPr lang="fr-FR" sz="1600" b="1" dirty="0"/>
              <a:t> of 1</a:t>
            </a:r>
            <a:r>
              <a:rPr lang="fr-FR" sz="1600" b="1" i="1" dirty="0"/>
              <a:t>n</a:t>
            </a:r>
            <a:r>
              <a:rPr lang="fr-FR" sz="1600" b="1" dirty="0"/>
              <a:t> </a:t>
            </a:r>
            <a:r>
              <a:rPr lang="fr-FR" sz="1600" b="1" dirty="0" err="1"/>
              <a:t>separation</a:t>
            </a:r>
            <a:r>
              <a:rPr lang="fr-FR" sz="1600" b="1" dirty="0"/>
              <a:t> </a:t>
            </a:r>
            <a:r>
              <a:rPr lang="fr-FR" sz="1600" b="1" dirty="0" err="1"/>
              <a:t>energy</a:t>
            </a:r>
            <a:endParaRPr lang="en-US" sz="1600" baseline="-25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57480" y="1034180"/>
            <a:ext cx="1064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Odd </a:t>
            </a:r>
            <a:r>
              <a:rPr lang="en-US" sz="1200" i="1" dirty="0" smtClean="0">
                <a:solidFill>
                  <a:srgbClr val="FF0000"/>
                </a:solidFill>
              </a:rPr>
              <a:t>N</a:t>
            </a:r>
            <a:r>
              <a:rPr lang="en-US" sz="1200" dirty="0" smtClean="0">
                <a:solidFill>
                  <a:srgbClr val="FF0000"/>
                </a:solidFill>
              </a:rPr>
              <a:t>, even </a:t>
            </a:r>
            <a:r>
              <a:rPr lang="en-US" sz="1200" i="1" dirty="0" smtClean="0">
                <a:solidFill>
                  <a:srgbClr val="FF0000"/>
                </a:solidFill>
              </a:rPr>
              <a:t>Z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8863" y="2852936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Odd </a:t>
            </a:r>
            <a:r>
              <a:rPr lang="en-US" sz="1200" i="1" dirty="0" smtClean="0">
                <a:solidFill>
                  <a:srgbClr val="FF0000"/>
                </a:solidFill>
              </a:rPr>
              <a:t>N</a:t>
            </a:r>
            <a:r>
              <a:rPr lang="en-US" sz="1200" dirty="0" smtClean="0">
                <a:solidFill>
                  <a:srgbClr val="FF0000"/>
                </a:solidFill>
              </a:rPr>
              <a:t>, odd </a:t>
            </a:r>
            <a:r>
              <a:rPr lang="en-US" sz="1200" i="1" dirty="0" smtClean="0">
                <a:solidFill>
                  <a:srgbClr val="FF0000"/>
                </a:solidFill>
              </a:rPr>
              <a:t>Z</a:t>
            </a:r>
            <a:endParaRPr lang="en-US" sz="1200" i="1" dirty="0">
              <a:solidFill>
                <a:srgbClr val="FF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4232423"/>
            <a:ext cx="2804224" cy="2286521"/>
          </a:xfrm>
          <a:prstGeom prst="rect">
            <a:avLst/>
          </a:prstGeom>
        </p:spPr>
      </p:pic>
      <p:sp>
        <p:nvSpPr>
          <p:cNvPr id="16" name="正方形/長方形 9"/>
          <p:cNvSpPr/>
          <p:nvPr/>
        </p:nvSpPr>
        <p:spPr>
          <a:xfrm>
            <a:off x="179512" y="6542617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R. Kanungo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Phys. Rev. Lett. </a:t>
            </a:r>
            <a:r>
              <a:rPr lang="en-US" sz="1400" dirty="0" smtClean="0"/>
              <a:t>102, 152501  </a:t>
            </a:r>
            <a:r>
              <a:rPr lang="en-US" sz="1400" dirty="0"/>
              <a:t>(</a:t>
            </a:r>
            <a:r>
              <a:rPr lang="en-US" sz="1400" dirty="0" smtClean="0"/>
              <a:t>’09)</a:t>
            </a:r>
            <a:endParaRPr lang="en-US" sz="1400" dirty="0"/>
          </a:p>
        </p:txBody>
      </p:sp>
      <p:sp>
        <p:nvSpPr>
          <p:cNvPr id="17" name="正方形/長方形 9"/>
          <p:cNvSpPr/>
          <p:nvPr/>
        </p:nvSpPr>
        <p:spPr>
          <a:xfrm>
            <a:off x="622885" y="3910333"/>
            <a:ext cx="2746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1</a:t>
            </a:r>
            <a:r>
              <a:rPr lang="fr-FR" sz="1600" b="1" i="1" dirty="0" smtClean="0"/>
              <a:t>n</a:t>
            </a:r>
            <a:r>
              <a:rPr lang="fr-FR" sz="1600" b="1" dirty="0" smtClean="0"/>
              <a:t> removal of </a:t>
            </a:r>
            <a:r>
              <a:rPr lang="fr-FR" sz="1600" b="1" baseline="30000" dirty="0" smtClean="0"/>
              <a:t>24</a:t>
            </a:r>
            <a:r>
              <a:rPr lang="fr-FR" sz="1600" b="1" dirty="0" smtClean="0"/>
              <a:t>O @GSI/FRS</a:t>
            </a:r>
            <a:endParaRPr lang="en-US" sz="1600" baseline="-250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3703816" y="5047588"/>
            <a:ext cx="7315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862630" y="5597529"/>
            <a:ext cx="4572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3922979" y="5525139"/>
            <a:ext cx="137160" cy="137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4138582" y="5525139"/>
            <a:ext cx="137160" cy="137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694" y="4807927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15207" y="5439199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3952195" y="5158442"/>
            <a:ext cx="274320" cy="27432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6" name="角丸四角形 25"/>
          <p:cNvSpPr/>
          <p:nvPr/>
        </p:nvSpPr>
        <p:spPr>
          <a:xfrm>
            <a:off x="3095694" y="4807927"/>
            <a:ext cx="1450730" cy="106934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8996"/>
      </p:ext>
    </p:extLst>
  </p:cSld>
  <p:clrMapOvr>
    <a:masterClrMapping/>
  </p:clrMapOvr>
  <p:transition advTm="5778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New magic numbers 32 and 34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677559" y="6269199"/>
            <a:ext cx="356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D. Steppenbeck </a:t>
            </a:r>
            <a:r>
              <a:rPr lang="en-US" sz="1400" i="1" dirty="0"/>
              <a:t>et al.</a:t>
            </a:r>
            <a:r>
              <a:rPr lang="en-US" sz="1400" dirty="0"/>
              <a:t>, Nature 502, 207 (’13)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229" y="856952"/>
            <a:ext cx="8640960" cy="164963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91" y="2990482"/>
            <a:ext cx="5302407" cy="2880320"/>
          </a:xfrm>
          <a:prstGeom prst="rect">
            <a:avLst/>
          </a:prstGeom>
          <a:ln>
            <a:noFill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660439" y="2744352"/>
            <a:ext cx="4636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baseline="30000" dirty="0"/>
              <a:t>55</a:t>
            </a:r>
            <a:r>
              <a:rPr lang="fr-FR" sz="1600" b="1" dirty="0"/>
              <a:t>Sc/</a:t>
            </a:r>
            <a:r>
              <a:rPr lang="fr-FR" sz="1600" b="1" baseline="30000" dirty="0"/>
              <a:t>56</a:t>
            </a:r>
            <a:r>
              <a:rPr lang="fr-FR" sz="1600" b="1" dirty="0"/>
              <a:t>Ti + </a:t>
            </a:r>
            <a:r>
              <a:rPr lang="fr-FR" sz="1600" b="1" baseline="30000" dirty="0"/>
              <a:t>9</a:t>
            </a:r>
            <a:r>
              <a:rPr lang="fr-FR" sz="1600" b="1" dirty="0"/>
              <a:t>Be → </a:t>
            </a:r>
            <a:r>
              <a:rPr lang="fr-FR" sz="1600" b="1" baseline="30000" dirty="0"/>
              <a:t>54</a:t>
            </a:r>
            <a:r>
              <a:rPr lang="fr-FR" sz="1600" b="1" dirty="0"/>
              <a:t>Ca* → </a:t>
            </a:r>
            <a:r>
              <a:rPr lang="fr-FR" sz="1600" b="1" baseline="30000" dirty="0"/>
              <a:t>54</a:t>
            </a:r>
            <a:r>
              <a:rPr lang="fr-FR" sz="1600" b="1" dirty="0"/>
              <a:t>Ca + </a:t>
            </a:r>
            <a:r>
              <a:rPr lang="el-GR" sz="1600" b="1" dirty="0"/>
              <a:t>γ</a:t>
            </a:r>
            <a:r>
              <a:rPr lang="fr-FR" sz="1600" b="1" dirty="0"/>
              <a:t> @RIBF/DALI2/ZDS</a:t>
            </a:r>
            <a:endParaRPr 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92510" y="5903305"/>
            <a:ext cx="117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</a:t>
            </a:r>
            <a:r>
              <a:rPr lang="fr-FR" sz="1600" baseline="-25000" dirty="0"/>
              <a:t>gamma</a:t>
            </a:r>
            <a:r>
              <a:rPr lang="fr-FR" sz="1600" dirty="0"/>
              <a:t> [keV]</a:t>
            </a:r>
            <a:endParaRPr lang="en-US" sz="1600" dirty="0"/>
          </a:p>
        </p:txBody>
      </p:sp>
      <p:sp>
        <p:nvSpPr>
          <p:cNvPr id="16" name="正方形/長方形 15"/>
          <p:cNvSpPr/>
          <p:nvPr/>
        </p:nvSpPr>
        <p:spPr>
          <a:xfrm>
            <a:off x="2460639" y="3422530"/>
            <a:ext cx="360040" cy="10081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5"/>
          <a:stretch/>
        </p:blipFill>
        <p:spPr>
          <a:xfrm>
            <a:off x="6061039" y="3022455"/>
            <a:ext cx="2852852" cy="3062461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741777" y="2853178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</a:t>
            </a:r>
            <a:r>
              <a:rPr lang="fr-FR" sz="1600" baseline="-25000" dirty="0"/>
              <a:t>x</a:t>
            </a:r>
            <a:r>
              <a:rPr lang="fr-FR" sz="1600" dirty="0"/>
              <a:t> [MeV]</a:t>
            </a:r>
            <a:endParaRPr lang="en-US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43473" y="3160920"/>
            <a:ext cx="127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Gated by </a:t>
            </a:r>
          </a:p>
          <a:p>
            <a:r>
              <a:rPr lang="fr-FR" sz="1400" dirty="0"/>
              <a:t>2043-keV </a:t>
            </a:r>
            <a:r>
              <a:rPr lang="el-GR" sz="1400" dirty="0"/>
              <a:t>γ</a:t>
            </a:r>
            <a:r>
              <a:rPr lang="fr-FR" sz="1400" dirty="0"/>
              <a:t>-ray</a:t>
            </a:r>
            <a:endParaRPr lang="en-US" sz="1400" dirty="0"/>
          </a:p>
        </p:txBody>
      </p:sp>
      <p:sp>
        <p:nvSpPr>
          <p:cNvPr id="14" name="正方形/長方形 9"/>
          <p:cNvSpPr/>
          <p:nvPr/>
        </p:nvSpPr>
        <p:spPr>
          <a:xfrm>
            <a:off x="5314191" y="5870802"/>
            <a:ext cx="3032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baseline="30000" dirty="0"/>
              <a:t>52</a:t>
            </a:r>
            <a:r>
              <a:rPr lang="fr-FR" sz="1600" b="1" dirty="0"/>
              <a:t>Ca 2</a:t>
            </a:r>
            <a:r>
              <a:rPr lang="fr-FR" sz="1600" b="1" baseline="-25000" dirty="0"/>
              <a:t>1</a:t>
            </a:r>
            <a:r>
              <a:rPr lang="fr-FR" sz="1600" b="1" baseline="30000" dirty="0"/>
              <a:t>+</a:t>
            </a:r>
            <a:r>
              <a:rPr lang="fr-FR" sz="1600" b="1" dirty="0"/>
              <a:t> energy </a:t>
            </a:r>
          </a:p>
          <a:p>
            <a:r>
              <a:rPr lang="el-GR" sz="1400" dirty="0"/>
              <a:t>β</a:t>
            </a:r>
            <a:r>
              <a:rPr lang="fr-FR" sz="1400" dirty="0"/>
              <a:t>-delayed </a:t>
            </a:r>
            <a:r>
              <a:rPr lang="el-GR" sz="1400" dirty="0"/>
              <a:t>γ</a:t>
            </a:r>
            <a:r>
              <a:rPr lang="fr-FR" sz="1400" dirty="0"/>
              <a:t>-ray spectroscopy @ISOLDE</a:t>
            </a:r>
          </a:p>
          <a:p>
            <a:r>
              <a:rPr lang="fr-FR" sz="1200" dirty="0"/>
              <a:t> </a:t>
            </a:r>
            <a:r>
              <a:rPr lang="en-US" sz="1200" dirty="0"/>
              <a:t>A. Huck </a:t>
            </a:r>
            <a:r>
              <a:rPr lang="en-US" sz="1200" i="1" dirty="0"/>
              <a:t>et al.</a:t>
            </a:r>
            <a:r>
              <a:rPr lang="en-US" sz="1200" dirty="0"/>
              <a:t>, Phys. Rev. C31, 2226 (’85)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5989031" y="3814543"/>
            <a:ext cx="720080" cy="2056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422509"/>
      </p:ext>
    </p:extLst>
  </p:cSld>
  <p:clrMapOvr>
    <a:masterClrMapping/>
  </p:clrMapOvr>
  <p:transition advTm="5778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 smtClean="0"/>
              <a:t>N</a:t>
            </a:r>
            <a:r>
              <a:rPr lang="fr-FR" sz="3200" dirty="0" smtClean="0"/>
              <a:t> </a:t>
            </a:r>
            <a:r>
              <a:rPr lang="fr-FR" sz="3200" dirty="0"/>
              <a:t>= </a:t>
            </a:r>
            <a:r>
              <a:rPr lang="fr-FR" sz="3200" dirty="0" smtClean="0"/>
              <a:t>28: </a:t>
            </a:r>
            <a:r>
              <a:rPr lang="fr-FR" sz="3200" dirty="0" smtClean="0"/>
              <a:t>diluting gap vs</a:t>
            </a:r>
            <a:r>
              <a:rPr lang="fr-FR" sz="3200" dirty="0" smtClean="0"/>
              <a:t>. quadrupole correlation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>
          <a:xfrm>
            <a:off x="2361606" y="3688215"/>
            <a:ext cx="3556692" cy="17287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0351" y="4965609"/>
            <a:ext cx="21765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/>
              <a:t>Multipole </a:t>
            </a:r>
            <a:r>
              <a:rPr lang="fr-FR" dirty="0" smtClean="0"/>
              <a:t>correlation</a:t>
            </a:r>
          </a:p>
          <a:p>
            <a:pPr algn="r"/>
            <a:r>
              <a:rPr lang="fr-FR" dirty="0" smtClean="0"/>
              <a:t>(pairing</a:t>
            </a:r>
            <a:r>
              <a:rPr lang="fr-FR" dirty="0"/>
              <a:t>, </a:t>
            </a:r>
            <a:r>
              <a:rPr lang="fr-FR" i="1" dirty="0" smtClean="0"/>
              <a:t>L</a:t>
            </a:r>
            <a:r>
              <a:rPr lang="fr-FR" dirty="0" smtClean="0"/>
              <a:t> = 2, 3 ...)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97867" y="4573529"/>
            <a:ext cx="1179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N</a:t>
            </a:r>
            <a:r>
              <a:rPr lang="fr-FR" dirty="0"/>
              <a:t> = 28 </a:t>
            </a:r>
            <a:r>
              <a:rPr lang="fr-FR" dirty="0" smtClean="0"/>
              <a:t>gap</a:t>
            </a:r>
            <a:endParaRPr 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368055" y="3418149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Shell model (SDPF-U</a:t>
            </a:r>
            <a:r>
              <a:rPr lang="fr-FR" b="1" baseline="30000" dirty="0" smtClean="0"/>
              <a:t>[1]</a:t>
            </a:r>
            <a:r>
              <a:rPr lang="fr-FR" b="1" dirty="0" smtClean="0"/>
              <a:t>)</a:t>
            </a:r>
            <a:endParaRPr 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245890" y="3995839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in MeV</a:t>
            </a:r>
            <a:endParaRPr 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361606" y="6151755"/>
            <a:ext cx="3819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C. Force </a:t>
            </a:r>
            <a:r>
              <a:rPr lang="en-US" sz="1400" i="1" dirty="0"/>
              <a:t>et al.</a:t>
            </a:r>
            <a:r>
              <a:rPr lang="en-US" sz="1400" dirty="0"/>
              <a:t>, Phys. Rev. Lett. 105, 102501  (’10)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52" y="975995"/>
            <a:ext cx="3600400" cy="228025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93382" y="685563"/>
            <a:ext cx="4441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baseline="30000" dirty="0" smtClean="0"/>
              <a:t>42</a:t>
            </a:r>
            <a:r>
              <a:rPr lang="fr-FR" sz="1600" b="1" dirty="0" smtClean="0"/>
              <a:t>Si 2</a:t>
            </a:r>
            <a:r>
              <a:rPr lang="fr-FR" sz="1600" b="1" baseline="-25000" dirty="0" smtClean="0"/>
              <a:t>1</a:t>
            </a:r>
            <a:r>
              <a:rPr lang="fr-FR" sz="1600" b="1" baseline="30000" dirty="0" smtClean="0"/>
              <a:t>+</a:t>
            </a:r>
            <a:r>
              <a:rPr lang="fr-FR" sz="1600" b="1" dirty="0" smtClean="0"/>
              <a:t> via 2</a:t>
            </a:r>
            <a:r>
              <a:rPr lang="fr-FR" sz="1600" b="1" i="1" dirty="0" smtClean="0"/>
              <a:t>p</a:t>
            </a:r>
            <a:r>
              <a:rPr lang="fr-FR" sz="1600" b="1" dirty="0" smtClean="0"/>
              <a:t> knockout of </a:t>
            </a:r>
            <a:r>
              <a:rPr lang="fr-FR" sz="1600" b="1" baseline="30000" dirty="0" smtClean="0"/>
              <a:t>44</a:t>
            </a:r>
            <a:r>
              <a:rPr lang="fr-FR" sz="1600" b="1" dirty="0" smtClean="0"/>
              <a:t>S </a:t>
            </a:r>
            <a:r>
              <a:rPr lang="fr-FR" sz="1600" b="1" dirty="0"/>
              <a:t>@</a:t>
            </a:r>
            <a:r>
              <a:rPr lang="fr-FR" sz="1600" b="1" dirty="0" smtClean="0"/>
              <a:t>GANIL/SPEG/BaF</a:t>
            </a:r>
            <a:r>
              <a:rPr lang="fr-FR" sz="1600" b="1" baseline="-25000" dirty="0" smtClean="0"/>
              <a:t>2</a:t>
            </a:r>
            <a:endParaRPr lang="en-US" sz="1600" b="1" baseline="-25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749" r="-1"/>
          <a:stretch/>
        </p:blipFill>
        <p:spPr>
          <a:xfrm>
            <a:off x="882214" y="2905790"/>
            <a:ext cx="2918694" cy="33221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33" y="975994"/>
            <a:ext cx="3218843" cy="186214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959740" y="707255"/>
            <a:ext cx="3819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B. </a:t>
            </a:r>
            <a:r>
              <a:rPr lang="en-US" sz="1400" dirty="0" err="1" smtClean="0"/>
              <a:t>Bastin</a:t>
            </a:r>
            <a:r>
              <a:rPr lang="en-US" sz="1400" dirty="0" smtClean="0"/>
              <a:t>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Phys. Rev. Lett. </a:t>
            </a:r>
            <a:r>
              <a:rPr lang="en-US" sz="1400" dirty="0" smtClean="0"/>
              <a:t>99, 022503  </a:t>
            </a:r>
            <a:r>
              <a:rPr lang="en-US" sz="1400" dirty="0"/>
              <a:t>(</a:t>
            </a:r>
            <a:r>
              <a:rPr lang="en-US" sz="1400" dirty="0" smtClean="0"/>
              <a:t>’07)</a:t>
            </a:r>
            <a:endParaRPr lang="en-US" sz="1400" dirty="0"/>
          </a:p>
        </p:txBody>
      </p:sp>
      <p:sp>
        <p:nvSpPr>
          <p:cNvPr id="10" name="正方形/長方形 9"/>
          <p:cNvSpPr/>
          <p:nvPr/>
        </p:nvSpPr>
        <p:spPr>
          <a:xfrm>
            <a:off x="2102049" y="6443707"/>
            <a:ext cx="4521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[1] F</a:t>
            </a:r>
            <a:r>
              <a:rPr lang="en-US" sz="1400" dirty="0"/>
              <a:t>. </a:t>
            </a:r>
            <a:r>
              <a:rPr lang="en-US" sz="1400" dirty="0" err="1" smtClean="0"/>
              <a:t>Nowacki</a:t>
            </a:r>
            <a:r>
              <a:rPr lang="en-US" sz="1400" dirty="0" smtClean="0"/>
              <a:t>, A</a:t>
            </a:r>
            <a:r>
              <a:rPr lang="en-US" sz="1400" dirty="0"/>
              <a:t>. </a:t>
            </a:r>
            <a:r>
              <a:rPr lang="en-US" sz="1400" dirty="0" err="1"/>
              <a:t>Poves</a:t>
            </a:r>
            <a:r>
              <a:rPr lang="en-US" sz="1400" dirty="0"/>
              <a:t>, Phys. Rev. C 79, 014310 </a:t>
            </a:r>
            <a:r>
              <a:rPr lang="en-US" sz="1400" dirty="0" smtClean="0"/>
              <a:t>(’09)</a:t>
            </a:r>
            <a:endParaRPr lang="en-US" sz="1400" dirty="0"/>
          </a:p>
        </p:txBody>
      </p:sp>
      <p:sp>
        <p:nvSpPr>
          <p:cNvPr id="17" name="円/楕円 16"/>
          <p:cNvSpPr/>
          <p:nvPr/>
        </p:nvSpPr>
        <p:spPr>
          <a:xfrm>
            <a:off x="6750902" y="2390889"/>
            <a:ext cx="365760" cy="36576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6608667" y="1964447"/>
            <a:ext cx="683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 smtClean="0">
                <a:solidFill>
                  <a:schemeClr val="accent6"/>
                </a:solidFill>
              </a:rPr>
              <a:t>42</a:t>
            </a:r>
            <a:r>
              <a:rPr lang="en-US" sz="2400" b="1" dirty="0" smtClean="0">
                <a:solidFill>
                  <a:schemeClr val="accent6"/>
                </a:solidFill>
              </a:rPr>
              <a:t>Si 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977518" y="1071311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48</a:t>
            </a:r>
            <a:r>
              <a:rPr lang="en-US" dirty="0" smtClean="0"/>
              <a:t>Ca </a:t>
            </a:r>
            <a:endParaRPr 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24663" y="443532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~70%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3524472" y="4379688"/>
            <a:ext cx="1943100" cy="240300"/>
          </a:xfrm>
          <a:custGeom>
            <a:avLst/>
            <a:gdLst>
              <a:gd name="connsiteX0" fmla="*/ 0 w 1943100"/>
              <a:gd name="connsiteY0" fmla="*/ 192675 h 240300"/>
              <a:gd name="connsiteX1" fmla="*/ 647700 w 1943100"/>
              <a:gd name="connsiteY1" fmla="*/ 49800 h 240300"/>
              <a:gd name="connsiteX2" fmla="*/ 1304925 w 1943100"/>
              <a:gd name="connsiteY2" fmla="*/ 11700 h 240300"/>
              <a:gd name="connsiteX3" fmla="*/ 1943100 w 1943100"/>
              <a:gd name="connsiteY3" fmla="*/ 240300 h 24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240300">
                <a:moveTo>
                  <a:pt x="0" y="192675"/>
                </a:moveTo>
                <a:cubicBezTo>
                  <a:pt x="215106" y="136318"/>
                  <a:pt x="430213" y="79962"/>
                  <a:pt x="647700" y="49800"/>
                </a:cubicBezTo>
                <a:cubicBezTo>
                  <a:pt x="865188" y="19637"/>
                  <a:pt x="1089025" y="-20050"/>
                  <a:pt x="1304925" y="11700"/>
                </a:cubicBezTo>
                <a:cubicBezTo>
                  <a:pt x="1520825" y="43450"/>
                  <a:pt x="1731962" y="141875"/>
                  <a:pt x="1943100" y="240300"/>
                </a:cubicBez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3476625" y="5429250"/>
            <a:ext cx="1933575" cy="236093"/>
          </a:xfrm>
          <a:custGeom>
            <a:avLst/>
            <a:gdLst>
              <a:gd name="connsiteX0" fmla="*/ 0 w 1933575"/>
              <a:gd name="connsiteY0" fmla="*/ 28575 h 236093"/>
              <a:gd name="connsiteX1" fmla="*/ 638175 w 1933575"/>
              <a:gd name="connsiteY1" fmla="*/ 200025 h 236093"/>
              <a:gd name="connsiteX2" fmla="*/ 1343025 w 1933575"/>
              <a:gd name="connsiteY2" fmla="*/ 219075 h 236093"/>
              <a:gd name="connsiteX3" fmla="*/ 1933575 w 1933575"/>
              <a:gd name="connsiteY3" fmla="*/ 0 h 23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575" h="236093">
                <a:moveTo>
                  <a:pt x="0" y="28575"/>
                </a:moveTo>
                <a:cubicBezTo>
                  <a:pt x="207169" y="98425"/>
                  <a:pt x="414338" y="168275"/>
                  <a:pt x="638175" y="200025"/>
                </a:cubicBezTo>
                <a:cubicBezTo>
                  <a:pt x="862013" y="231775"/>
                  <a:pt x="1127125" y="252412"/>
                  <a:pt x="1343025" y="219075"/>
                </a:cubicBezTo>
                <a:cubicBezTo>
                  <a:pt x="1558925" y="185738"/>
                  <a:pt x="1746250" y="92869"/>
                  <a:pt x="1933575" y="0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85034" y="5351933"/>
            <a:ext cx="5004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× 8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87300"/>
      </p:ext>
    </p:extLst>
  </p:cSld>
  <p:clrMapOvr>
    <a:masterClrMapping/>
  </p:clrMapOvr>
  <p:transition advTm="5778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6" descr="detect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962">
            <a:off x="3570893" y="387077"/>
            <a:ext cx="2104323" cy="18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222" y="2330284"/>
            <a:ext cx="5218828" cy="37150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66015" y="8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N</a:t>
            </a:r>
            <a:r>
              <a:rPr lang="fr-FR" sz="3200" dirty="0"/>
              <a:t> = 28: </a:t>
            </a:r>
            <a:r>
              <a:rPr lang="fr-FR" sz="3200" dirty="0" smtClean="0"/>
              <a:t>non-tensor term</a:t>
            </a:r>
            <a:endParaRPr 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190021"/>
            <a:ext cx="2180915" cy="2715570"/>
          </a:xfrm>
          <a:prstGeom prst="rect">
            <a:avLst/>
          </a:prstGeom>
        </p:spPr>
      </p:pic>
      <p:sp>
        <p:nvSpPr>
          <p:cNvPr id="19" name="正方形/長方形 9"/>
          <p:cNvSpPr/>
          <p:nvPr/>
        </p:nvSpPr>
        <p:spPr>
          <a:xfrm>
            <a:off x="114139" y="6487973"/>
            <a:ext cx="4072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Gaudefroy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Phys. Rev. Lett. 97, 092501 (’06)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7942" y="821508"/>
            <a:ext cx="3199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baseline="30000" dirty="0"/>
              <a:t>46</a:t>
            </a:r>
            <a:r>
              <a:rPr lang="fr-FR" sz="1600" b="1" dirty="0"/>
              <a:t>Ar(</a:t>
            </a:r>
            <a:r>
              <a:rPr lang="fr-FR" sz="1600" b="1" i="1" dirty="0"/>
              <a:t>d</a:t>
            </a:r>
            <a:r>
              <a:rPr lang="fr-FR" sz="1600" b="1" dirty="0"/>
              <a:t>,</a:t>
            </a:r>
            <a:r>
              <a:rPr lang="fr-FR" sz="1600" b="1" i="1" dirty="0"/>
              <a:t>p</a:t>
            </a:r>
            <a:r>
              <a:rPr lang="fr-FR" sz="1600" b="1" dirty="0"/>
              <a:t>)</a:t>
            </a:r>
            <a:r>
              <a:rPr lang="fr-FR" sz="1600" b="1" baseline="30000" dirty="0"/>
              <a:t>47</a:t>
            </a:r>
            <a:r>
              <a:rPr lang="fr-FR" sz="1600" b="1" dirty="0"/>
              <a:t>Ar @GANIL/Spiral/MUST</a:t>
            </a:r>
            <a:endParaRPr lang="en-US" sz="16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61416" y="388931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</a:t>
            </a:r>
            <a:r>
              <a:rPr lang="fr-FR" sz="1600" baseline="-25000" dirty="0"/>
              <a:t>x</a:t>
            </a:r>
            <a:r>
              <a:rPr lang="fr-FR" sz="1600" dirty="0"/>
              <a:t> [MeV]</a:t>
            </a:r>
            <a:endParaRPr lang="en-US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04" y="4273649"/>
            <a:ext cx="3040398" cy="2184364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6145181" y="2251848"/>
            <a:ext cx="2760127" cy="21195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6217189" y="4462696"/>
            <a:ext cx="2634862" cy="16611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30110" y="1872732"/>
            <a:ext cx="8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Tensor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30110" y="6134925"/>
            <a:ext cx="12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Non-tensor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3286554" y="1115001"/>
            <a:ext cx="187209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0033"/>
              </a:solidFill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3385000" y="1343601"/>
            <a:ext cx="187209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0033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3579964" y="1710272"/>
            <a:ext cx="18720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en-US">
              <a:solidFill>
                <a:srgbClr val="FF0033"/>
              </a:solidFill>
            </a:endParaRPr>
          </a:p>
          <a:p>
            <a:endParaRPr lang="fr-FR" altLang="en-US" sz="1600">
              <a:solidFill>
                <a:srgbClr val="FF0033"/>
              </a:solidFill>
            </a:endParaRP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266704" y="1965190"/>
            <a:ext cx="16154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FF0066"/>
                </a:solidFill>
              </a:rPr>
              <a:t>Preamplifiers</a:t>
            </a:r>
            <a:endParaRPr lang="fr-FR" altLang="en-US" sz="1200" dirty="0"/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2845164" y="1388662"/>
            <a:ext cx="820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FF0066"/>
                </a:solidFill>
              </a:rPr>
              <a:t>6×6 cm</a:t>
            </a:r>
            <a:r>
              <a:rPr lang="en-US" altLang="en-US" sz="1200" baseline="30000" dirty="0" smtClean="0">
                <a:solidFill>
                  <a:srgbClr val="FF0066"/>
                </a:solidFill>
              </a:rPr>
              <a:t>2</a:t>
            </a:r>
            <a:r>
              <a:rPr lang="en-US" altLang="en-US" sz="1200" dirty="0" smtClean="0">
                <a:solidFill>
                  <a:srgbClr val="FF0066"/>
                </a:solidFill>
              </a:rPr>
              <a:t> </a:t>
            </a:r>
          </a:p>
          <a:p>
            <a:pPr eaLnBrk="1" hangingPunct="1"/>
            <a:r>
              <a:rPr lang="en-US" altLang="en-US" sz="1200" dirty="0" smtClean="0">
                <a:solidFill>
                  <a:srgbClr val="FF0066"/>
                </a:solidFill>
              </a:rPr>
              <a:t>DSSD</a:t>
            </a:r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64721783"/>
      </p:ext>
    </p:extLst>
  </p:cSld>
  <p:clrMapOvr>
    <a:masterClrMapping/>
  </p:clrMapOvr>
  <p:transition advTm="5778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LS</a:t>
            </a:r>
            <a:r>
              <a:rPr lang="fr-FR" sz="3200" dirty="0"/>
              <a:t> </a:t>
            </a:r>
            <a:r>
              <a:rPr lang="fr-FR" sz="3200" dirty="0" smtClean="0"/>
              <a:t>splitting with proton bubble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323528" y="6424221"/>
            <a:ext cx="4129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Phys. Scr. T152, 014003  (’13)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045" y="646549"/>
            <a:ext cx="1882923" cy="17457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4809" y="2482393"/>
            <a:ext cx="1889159" cy="174575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045" y="4342689"/>
            <a:ext cx="1882923" cy="1745757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>
          <a:xfrm>
            <a:off x="1092464" y="1212627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337063" y="1500659"/>
            <a:ext cx="5486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1231057" y="1121187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円/楕円 19"/>
          <p:cNvSpPr/>
          <p:nvPr/>
        </p:nvSpPr>
        <p:spPr>
          <a:xfrm>
            <a:off x="1453183" y="1121187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1675309" y="1121187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円/楕円 21"/>
          <p:cNvSpPr/>
          <p:nvPr/>
        </p:nvSpPr>
        <p:spPr>
          <a:xfrm>
            <a:off x="1890912" y="1121187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円/楕円 22"/>
          <p:cNvSpPr/>
          <p:nvPr/>
        </p:nvSpPr>
        <p:spPr>
          <a:xfrm>
            <a:off x="1416462" y="1409219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円/楕円 23"/>
          <p:cNvSpPr/>
          <p:nvPr/>
        </p:nvSpPr>
        <p:spPr>
          <a:xfrm>
            <a:off x="1632065" y="1409219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3528" y="97808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0260" y="131375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133038" y="600851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  <a:endParaRPr 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460" y="768712"/>
            <a:ext cx="4176464" cy="5173120"/>
          </a:xfrm>
          <a:prstGeom prst="rect">
            <a:avLst/>
          </a:prstGeom>
        </p:spPr>
      </p:pic>
      <p:sp>
        <p:nvSpPr>
          <p:cNvPr id="35" name="正方形/長方形 9"/>
          <p:cNvSpPr/>
          <p:nvPr/>
        </p:nvSpPr>
        <p:spPr>
          <a:xfrm>
            <a:off x="4572000" y="6154479"/>
            <a:ext cx="4549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</a:t>
            </a:r>
            <a:r>
              <a:rPr lang="en-US" sz="1400" dirty="0" err="1"/>
              <a:t>Prog</a:t>
            </a:r>
            <a:r>
              <a:rPr lang="en-US" sz="1400" dirty="0"/>
              <a:t>. Part. </a:t>
            </a:r>
            <a:r>
              <a:rPr lang="en-US" sz="1400" dirty="0" err="1"/>
              <a:t>Nucl</a:t>
            </a:r>
            <a:r>
              <a:rPr lang="en-US" sz="1400" dirty="0"/>
              <a:t>. Phys. 61, 602 (’08)</a:t>
            </a:r>
          </a:p>
        </p:txBody>
      </p:sp>
      <p:cxnSp>
        <p:nvCxnSpPr>
          <p:cNvPr id="30" name="直線コネクタ 29"/>
          <p:cNvCxnSpPr/>
          <p:nvPr/>
        </p:nvCxnSpPr>
        <p:spPr>
          <a:xfrm>
            <a:off x="1119978" y="3020851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1364577" y="3308883"/>
            <a:ext cx="5486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443976" y="3217443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円/楕円 48"/>
          <p:cNvSpPr/>
          <p:nvPr/>
        </p:nvSpPr>
        <p:spPr>
          <a:xfrm>
            <a:off x="1659579" y="3217443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51042" y="278630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77774" y="312197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>
            <a:off x="1142380" y="4801340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1386979" y="5089372"/>
            <a:ext cx="5486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373444" y="456679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00176" y="490246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9"/>
          <p:cNvSpPr/>
          <p:nvPr/>
        </p:nvSpPr>
        <p:spPr>
          <a:xfrm>
            <a:off x="2555776" y="6049096"/>
            <a:ext cx="1431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RMF</a:t>
            </a:r>
            <a:r>
              <a:rPr lang="en-US" sz="1400" dirty="0" smtClean="0"/>
              <a:t> (J.P. </a:t>
            </a:r>
            <a:r>
              <a:rPr lang="en-US" sz="1400" dirty="0" err="1" smtClean="0"/>
              <a:t>Ebran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9372057"/>
      </p:ext>
    </p:extLst>
  </p:cSld>
  <p:clrMapOvr>
    <a:masterClrMapping/>
  </p:clrMapOvr>
  <p:transition advTm="5778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1556792"/>
            <a:ext cx="3672408" cy="372137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56792"/>
            <a:ext cx="5218828" cy="3715098"/>
          </a:xfrm>
          <a:prstGeom prst="rect">
            <a:avLst/>
          </a:prstGeom>
        </p:spPr>
      </p:pic>
      <p:sp>
        <p:nvSpPr>
          <p:cNvPr id="33" name="角丸四角形 32"/>
          <p:cNvSpPr/>
          <p:nvPr/>
        </p:nvSpPr>
        <p:spPr>
          <a:xfrm>
            <a:off x="2511959" y="1478356"/>
            <a:ext cx="2760127" cy="21195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2583967" y="3689204"/>
            <a:ext cx="2634862" cy="16611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96888" y="1099240"/>
            <a:ext cx="8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Tensor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258581" y="5361734"/>
            <a:ext cx="157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B0F0"/>
                </a:solidFill>
              </a:rPr>
              <a:t>LS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b="1" dirty="0">
                <a:solidFill>
                  <a:srgbClr val="00B0F0"/>
                </a:solidFill>
              </a:rPr>
              <a:t>interactions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1" name="正方形/長方形 9"/>
          <p:cNvSpPr/>
          <p:nvPr/>
        </p:nvSpPr>
        <p:spPr>
          <a:xfrm>
            <a:off x="4801040" y="6490876"/>
            <a:ext cx="4129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Phys. Scr. T152, 014003  (’13)</a:t>
            </a:r>
          </a:p>
        </p:txBody>
      </p:sp>
      <p:sp>
        <p:nvSpPr>
          <p:cNvPr id="42" name="ZoneTexte 3"/>
          <p:cNvSpPr txBox="1"/>
          <p:nvPr/>
        </p:nvSpPr>
        <p:spPr>
          <a:xfrm>
            <a:off x="-17462" y="88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N</a:t>
            </a:r>
            <a:r>
              <a:rPr lang="fr-FR" sz="3200" dirty="0"/>
              <a:t> = 28: </a:t>
            </a:r>
            <a:r>
              <a:rPr lang="fr-FR" sz="3200" i="1" dirty="0"/>
              <a:t>LS</a:t>
            </a:r>
            <a:r>
              <a:rPr lang="fr-FR" sz="3200" dirty="0"/>
              <a:t> </a:t>
            </a:r>
            <a:r>
              <a:rPr lang="fr-FR" sz="3200" dirty="0" smtClean="0"/>
              <a:t>and </a:t>
            </a:r>
            <a:r>
              <a:rPr lang="fr-FR" sz="3200" dirty="0" smtClean="0"/>
              <a:t>tensor interplay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0209522"/>
      </p:ext>
    </p:extLst>
  </p:cSld>
  <p:clrMapOvr>
    <a:masterClrMapping/>
  </p:clrMapOvr>
  <p:transition advTm="5778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39227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N</a:t>
            </a:r>
            <a:r>
              <a:rPr lang="en-US" sz="3200" dirty="0"/>
              <a:t> = </a:t>
            </a:r>
            <a:r>
              <a:rPr lang="en-US" sz="3200" dirty="0" smtClean="0"/>
              <a:t>20: isolate bubble-driven </a:t>
            </a:r>
            <a:r>
              <a:rPr lang="en-US" sz="3200" i="1" dirty="0" smtClean="0"/>
              <a:t>LS</a:t>
            </a:r>
            <a:r>
              <a:rPr lang="en-US" sz="3200" dirty="0" smtClean="0"/>
              <a:t> splitting</a:t>
            </a:r>
            <a:r>
              <a:rPr lang="en-US" sz="3200" i="1" dirty="0" smtClean="0"/>
              <a:t> 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323528" y="6425274"/>
            <a:ext cx="47192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G. </a:t>
            </a:r>
            <a:r>
              <a:rPr lang="en-US" sz="1400" dirty="0" err="1"/>
              <a:t>Burgunder</a:t>
            </a:r>
            <a:r>
              <a:rPr lang="en-US" sz="1400" dirty="0"/>
              <a:t>, O. Sorlin </a:t>
            </a:r>
            <a:r>
              <a:rPr lang="en-US" sz="1400" i="1" dirty="0"/>
              <a:t>et al.</a:t>
            </a:r>
            <a:r>
              <a:rPr lang="en-US" sz="1400" dirty="0"/>
              <a:t>, Phys. Rev. Lett. 112, 042502 (’14)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" y="3679614"/>
            <a:ext cx="3641250" cy="24988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257" y="850772"/>
            <a:ext cx="3509051" cy="43754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0528" y="731037"/>
            <a:ext cx="340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/>
              <a:t>34</a:t>
            </a:r>
            <a:r>
              <a:rPr lang="fr-FR" b="1" dirty="0"/>
              <a:t>Si(</a:t>
            </a:r>
            <a:r>
              <a:rPr lang="fr-FR" b="1" i="1" dirty="0"/>
              <a:t>d</a:t>
            </a:r>
            <a:r>
              <a:rPr lang="fr-FR" b="1" dirty="0"/>
              <a:t>,</a:t>
            </a:r>
            <a:r>
              <a:rPr lang="fr-FR" b="1" i="1" dirty="0"/>
              <a:t>p</a:t>
            </a:r>
            <a:r>
              <a:rPr lang="fr-FR" b="1" dirty="0"/>
              <a:t>)</a:t>
            </a:r>
            <a:r>
              <a:rPr lang="fr-FR" b="1" baseline="30000" dirty="0"/>
              <a:t>35</a:t>
            </a:r>
            <a:r>
              <a:rPr lang="fr-FR" b="1" dirty="0"/>
              <a:t>Si @GANIL/LISE/MUST2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0" t="29674" r="23746" b="17947"/>
          <a:stretch/>
        </p:blipFill>
        <p:spPr>
          <a:xfrm>
            <a:off x="956981" y="1141771"/>
            <a:ext cx="2533701" cy="249644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710" y="912855"/>
            <a:ext cx="1255282" cy="1163838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710" y="2255591"/>
            <a:ext cx="1259439" cy="116383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710" y="3765201"/>
            <a:ext cx="1255282" cy="1163838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-14215" y="2743479"/>
            <a:ext cx="1003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dirty="0" smtClean="0">
                <a:solidFill>
                  <a:srgbClr val="FF0066"/>
                </a:solidFill>
              </a:rPr>
              <a:t>10×10 cm</a:t>
            </a:r>
            <a:r>
              <a:rPr lang="en-US" altLang="en-US" sz="1200" baseline="30000" dirty="0" smtClean="0">
                <a:solidFill>
                  <a:srgbClr val="FF0066"/>
                </a:solidFill>
              </a:rPr>
              <a:t>2</a:t>
            </a:r>
            <a:r>
              <a:rPr lang="en-US" altLang="en-US" sz="1200" dirty="0" smtClean="0">
                <a:solidFill>
                  <a:srgbClr val="FF0066"/>
                </a:solidFill>
              </a:rPr>
              <a:t> </a:t>
            </a:r>
          </a:p>
          <a:p>
            <a:pPr algn="r" eaLnBrk="1" hangingPunct="1"/>
            <a:r>
              <a:rPr lang="en-US" altLang="en-US" sz="1200" dirty="0" smtClean="0">
                <a:solidFill>
                  <a:srgbClr val="FF0066"/>
                </a:solidFill>
              </a:rPr>
              <a:t>DSSD</a:t>
            </a:r>
            <a:endParaRPr lang="fr-FR" altLang="en-US" sz="1200" dirty="0"/>
          </a:p>
        </p:txBody>
      </p:sp>
      <p:cxnSp>
        <p:nvCxnSpPr>
          <p:cNvPr id="9" name="直線コネクタ 8"/>
          <p:cNvCxnSpPr>
            <a:stCxn id="12" idx="3"/>
          </p:cNvCxnSpPr>
          <p:nvPr/>
        </p:nvCxnSpPr>
        <p:spPr>
          <a:xfrm flipV="1">
            <a:off x="989652" y="2389991"/>
            <a:ext cx="685855" cy="584321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964494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9"/>
          <p:cNvSpPr/>
          <p:nvPr/>
        </p:nvSpPr>
        <p:spPr>
          <a:xfrm>
            <a:off x="575048" y="5679796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Uesaka</a:t>
            </a:r>
            <a:r>
              <a:rPr lang="en-US" sz="1400" dirty="0" smtClean="0"/>
              <a:t>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Phys. Rev. </a:t>
            </a:r>
            <a:r>
              <a:rPr lang="en-US" sz="1400" dirty="0" smtClean="0"/>
              <a:t>C 82, 021602 (’10)</a:t>
            </a:r>
          </a:p>
          <a:p>
            <a:r>
              <a:rPr lang="en-US" sz="1400" dirty="0" smtClean="0"/>
              <a:t>S. Sakaguchi </a:t>
            </a:r>
            <a:r>
              <a:rPr lang="en-US" sz="1400" i="1" dirty="0"/>
              <a:t>et al.</a:t>
            </a:r>
            <a:r>
              <a:rPr lang="en-US" sz="1400" dirty="0"/>
              <a:t>, Phys. Rev. C </a:t>
            </a:r>
            <a:r>
              <a:rPr lang="en-US" sz="1400" dirty="0" smtClean="0"/>
              <a:t>84, 024604 (’11)</a:t>
            </a:r>
            <a:endParaRPr lang="en-US" sz="1400" dirty="0"/>
          </a:p>
          <a:p>
            <a:r>
              <a:rPr lang="en-US" sz="1400" dirty="0" smtClean="0"/>
              <a:t>S. Sakaguchi </a:t>
            </a:r>
            <a:r>
              <a:rPr lang="en-US" sz="1400" i="1" dirty="0"/>
              <a:t>et al.</a:t>
            </a:r>
            <a:r>
              <a:rPr lang="en-US" sz="1400" dirty="0"/>
              <a:t>, Phys. Rev. C </a:t>
            </a:r>
            <a:r>
              <a:rPr lang="en-US" sz="1400" dirty="0" smtClean="0"/>
              <a:t>87, 021601 </a:t>
            </a:r>
            <a:r>
              <a:rPr lang="en-US" sz="1400" dirty="0"/>
              <a:t>(</a:t>
            </a:r>
            <a:r>
              <a:rPr lang="en-US" sz="1400" dirty="0" smtClean="0"/>
              <a:t>’13)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484784"/>
            <a:ext cx="4860032" cy="39970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153" y="584775"/>
            <a:ext cx="2564568" cy="361064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553" y="4198399"/>
            <a:ext cx="2564568" cy="265955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40528" y="731037"/>
            <a:ext cx="448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/>
              <a:t>6,8</a:t>
            </a:r>
            <a:r>
              <a:rPr lang="fr-FR" b="1" dirty="0" smtClean="0"/>
              <a:t>He(</a:t>
            </a:r>
            <a:r>
              <a:rPr lang="fr-FR" b="1" i="1" dirty="0" smtClean="0"/>
              <a:t>pol</a:t>
            </a:r>
            <a:r>
              <a:rPr lang="fr-FR" b="1" dirty="0" smtClean="0"/>
              <a:t> </a:t>
            </a:r>
            <a:r>
              <a:rPr lang="fr-FR" b="1" i="1" dirty="0" smtClean="0"/>
              <a:t>p</a:t>
            </a:r>
            <a:r>
              <a:rPr lang="fr-FR" b="1" dirty="0" smtClean="0"/>
              <a:t>,</a:t>
            </a:r>
            <a:r>
              <a:rPr lang="fr-FR" b="1" i="1" dirty="0" smtClean="0"/>
              <a:t>p</a:t>
            </a:r>
            <a:r>
              <a:rPr lang="fr-FR" b="1" dirty="0" smtClean="0"/>
              <a:t>) @RIPS/Polarized proton target</a:t>
            </a:r>
            <a:endParaRPr lang="fr-FR" b="1" dirty="0"/>
          </a:p>
        </p:txBody>
      </p:sp>
      <p:sp>
        <p:nvSpPr>
          <p:cNvPr id="19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/>
              <a:t>6,8</a:t>
            </a:r>
            <a:r>
              <a:rPr lang="en-US" sz="3200" dirty="0" smtClean="0"/>
              <a:t>He: </a:t>
            </a:r>
            <a:r>
              <a:rPr lang="en-US" sz="3200" i="1" dirty="0" smtClean="0"/>
              <a:t>LS </a:t>
            </a:r>
            <a:r>
              <a:rPr lang="en-US" sz="3200" dirty="0" smtClean="0"/>
              <a:t>potential and diffuseness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953265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811638"/>
            <a:ext cx="5616624" cy="56935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Proton shell vs. neutron shell in </a:t>
            </a:r>
            <a:r>
              <a:rPr lang="fr-FR" sz="3200" baseline="30000" dirty="0" smtClean="0"/>
              <a:t>44</a:t>
            </a:r>
            <a:r>
              <a:rPr lang="fr-FR" sz="3200" dirty="0" smtClean="0"/>
              <a:t>S (</a:t>
            </a:r>
            <a:r>
              <a:rPr lang="fr-FR" sz="3200" i="1" dirty="0" smtClean="0"/>
              <a:t>Z</a:t>
            </a:r>
            <a:r>
              <a:rPr lang="fr-FR" sz="3200" dirty="0" smtClean="0"/>
              <a:t> = 16, </a:t>
            </a:r>
            <a:r>
              <a:rPr lang="fr-FR" sz="3200" i="1" dirty="0" smtClean="0"/>
              <a:t>N</a:t>
            </a:r>
            <a:r>
              <a:rPr lang="fr-FR" sz="3200" dirty="0" smtClean="0"/>
              <a:t> = 28)</a:t>
            </a:r>
            <a:endParaRPr lang="en-US" sz="3200" dirty="0"/>
          </a:p>
        </p:txBody>
      </p:sp>
      <p:sp>
        <p:nvSpPr>
          <p:cNvPr id="5" name="Up-Down Arrow 4"/>
          <p:cNvSpPr/>
          <p:nvPr/>
        </p:nvSpPr>
        <p:spPr>
          <a:xfrm>
            <a:off x="5367692" y="1685564"/>
            <a:ext cx="212420" cy="432048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-Down Arrow 7"/>
          <p:cNvSpPr/>
          <p:nvPr/>
        </p:nvSpPr>
        <p:spPr>
          <a:xfrm>
            <a:off x="3597796" y="4709899"/>
            <a:ext cx="216024" cy="504056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正方形/長方形 9"/>
          <p:cNvSpPr/>
          <p:nvPr/>
        </p:nvSpPr>
        <p:spPr>
          <a:xfrm>
            <a:off x="5125772" y="6536084"/>
            <a:ext cx="313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Z.P. Li </a:t>
            </a:r>
            <a:r>
              <a:rPr lang="en-US" sz="1400" i="1" dirty="0"/>
              <a:t>et al.</a:t>
            </a:r>
            <a:r>
              <a:rPr lang="en-US" sz="1400" dirty="0"/>
              <a:t>, Phys. Rev. C 84, 054304 (’11)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05232" y="630736"/>
            <a:ext cx="85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Prolate</a:t>
            </a:r>
            <a:endParaRPr 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6136" y="630736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Oblate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41108" y="168556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Fermi surface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13" name="直線コネクタ 12"/>
          <p:cNvCxnSpPr>
            <a:endCxn id="6" idx="1"/>
          </p:cNvCxnSpPr>
          <p:nvPr/>
        </p:nvCxnSpPr>
        <p:spPr>
          <a:xfrm>
            <a:off x="6804248" y="1844824"/>
            <a:ext cx="636860" cy="163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41108" y="489078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Fermi surface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15" name="直線コネクタ 14"/>
          <p:cNvCxnSpPr>
            <a:endCxn id="14" idx="1"/>
          </p:cNvCxnSpPr>
          <p:nvPr/>
        </p:nvCxnSpPr>
        <p:spPr>
          <a:xfrm>
            <a:off x="6804248" y="5050049"/>
            <a:ext cx="636860" cy="163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087156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First insight</a:t>
            </a:r>
            <a:endParaRPr lang="en-US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09" y="679591"/>
            <a:ext cx="4483357" cy="11594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08"/>
          <a:stretch/>
        </p:blipFill>
        <p:spPr>
          <a:xfrm>
            <a:off x="611560" y="2065720"/>
            <a:ext cx="3960440" cy="41044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16200000">
            <a:off x="-170814" y="23131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l-GR" baseline="-25000" dirty="0" smtClean="0"/>
              <a:t>α</a:t>
            </a:r>
            <a:r>
              <a:rPr lang="fr-FR" dirty="0" smtClean="0"/>
              <a:t> [MeV]</a:t>
            </a:r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07704" y="6130708"/>
            <a:ext cx="185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numbers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90688" y="275459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 → </a:t>
            </a:r>
            <a:r>
              <a:rPr lang="en-US" sz="1600" dirty="0" err="1" smtClean="0"/>
              <a:t>Pb</a:t>
            </a:r>
            <a:endParaRPr 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11660" y="211411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212</a:t>
            </a:r>
            <a:r>
              <a:rPr lang="en-US" dirty="0" smtClean="0"/>
              <a:t>Po → </a:t>
            </a:r>
            <a:r>
              <a:rPr lang="en-US" baseline="30000" dirty="0" smtClean="0"/>
              <a:t>208</a:t>
            </a:r>
            <a:r>
              <a:rPr lang="en-US" dirty="0" smtClean="0"/>
              <a:t>Pb</a:t>
            </a:r>
            <a:endParaRPr 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81631" y="4916109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 → Tl</a:t>
            </a:r>
            <a:endParaRPr lang="en-US" sz="16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5"/>
          <a:stretch/>
        </p:blipFill>
        <p:spPr>
          <a:xfrm>
            <a:off x="4781366" y="3202652"/>
            <a:ext cx="4252014" cy="3426913"/>
          </a:xfrm>
          <a:prstGeom prst="rect">
            <a:avLst/>
          </a:prstGeom>
        </p:spPr>
      </p:pic>
      <p:pic>
        <p:nvPicPr>
          <p:cNvPr id="1026" name="Picture 2" descr="http://www.ihp.fr/sites/default/files/imagecache/diaporama_main_image/page/diaporama/17c-copyright-ihp.jpg.crop_displa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/>
          <a:stretch/>
        </p:blipFill>
        <p:spPr bwMode="auto">
          <a:xfrm>
            <a:off x="5657430" y="580236"/>
            <a:ext cx="1872208" cy="244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50992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Shape </a:t>
            </a:r>
            <a:r>
              <a:rPr lang="en-US" sz="3200" dirty="0" smtClean="0"/>
              <a:t>frustration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11"/>
          <a:stretch/>
        </p:blipFill>
        <p:spPr>
          <a:xfrm>
            <a:off x="188610" y="1183911"/>
            <a:ext cx="4869694" cy="1401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77" y="603800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Times-Roman"/>
              </a:rPr>
              <a:t>Triaxial</a:t>
            </a:r>
            <a:r>
              <a:rPr lang="en-US" sz="1600" b="1" dirty="0">
                <a:latin typeface="Times-Roman"/>
              </a:rPr>
              <a:t> quadrupole constrained RHB</a:t>
            </a:r>
            <a:endParaRPr lang="en-US" sz="1600" b="1" dirty="0"/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2" r="33734"/>
          <a:stretch/>
        </p:blipFill>
        <p:spPr>
          <a:xfrm>
            <a:off x="5170587" y="1180924"/>
            <a:ext cx="3226935" cy="1613035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4" t="49472" r="8597"/>
          <a:stretch/>
        </p:blipFill>
        <p:spPr>
          <a:xfrm>
            <a:off x="8509805" y="1425756"/>
            <a:ext cx="455224" cy="1274669"/>
          </a:xfrm>
          <a:prstGeom prst="rect">
            <a:avLst/>
          </a:prstGeom>
        </p:spPr>
      </p:pic>
      <p:sp>
        <p:nvSpPr>
          <p:cNvPr id="11" name="正方形/長方形 9"/>
          <p:cNvSpPr/>
          <p:nvPr/>
        </p:nvSpPr>
        <p:spPr>
          <a:xfrm>
            <a:off x="5958131" y="3167768"/>
            <a:ext cx="313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Z.P. Li </a:t>
            </a:r>
            <a:r>
              <a:rPr lang="en-US" sz="1400" i="1" dirty="0"/>
              <a:t>et al.</a:t>
            </a:r>
            <a:r>
              <a:rPr lang="en-US" sz="1400" dirty="0"/>
              <a:t>, Phys. Rev. C 84, 054304 (’11)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5349" y="2793959"/>
            <a:ext cx="944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Spherical</a:t>
            </a:r>
            <a:endParaRPr 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80292" y="2793959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γ</a:t>
            </a:r>
            <a:r>
              <a:rPr lang="fr-FR" sz="1600" dirty="0" smtClean="0"/>
              <a:t>-soft</a:t>
            </a:r>
            <a:endParaRPr 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59434" y="2770930"/>
            <a:ext cx="1626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prolate vs. oblate</a:t>
            </a:r>
            <a:endParaRPr 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20433" y="2770930"/>
            <a:ext cx="712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oblate</a:t>
            </a:r>
            <a:endParaRPr 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281322" y="2770930"/>
            <a:ext cx="781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prolate</a:t>
            </a:r>
            <a:endParaRPr lang="en-US" sz="160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0" t="22232" r="-8095" b="-1"/>
          <a:stretch/>
        </p:blipFill>
        <p:spPr>
          <a:xfrm>
            <a:off x="5664119" y="3750313"/>
            <a:ext cx="420049" cy="232093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7616" y="3813526"/>
            <a:ext cx="2020090" cy="227364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98" y="3813526"/>
            <a:ext cx="3351392" cy="2296324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1062406" y="6102442"/>
            <a:ext cx="3819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C. Force </a:t>
            </a:r>
            <a:r>
              <a:rPr lang="en-US" sz="1400" i="1" dirty="0"/>
              <a:t>et al.</a:t>
            </a:r>
            <a:r>
              <a:rPr lang="en-US" sz="1400" dirty="0"/>
              <a:t>, Phys. Rev. Lett. 105, 102501  (’10)</a:t>
            </a:r>
          </a:p>
        </p:txBody>
      </p:sp>
      <p:sp>
        <p:nvSpPr>
          <p:cNvPr id="26" name="テキスト ボックス 5"/>
          <p:cNvSpPr txBox="1"/>
          <p:nvPr/>
        </p:nvSpPr>
        <p:spPr>
          <a:xfrm>
            <a:off x="166931" y="3498521"/>
            <a:ext cx="512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/>
              <a:t>44</a:t>
            </a:r>
            <a:r>
              <a:rPr lang="fr-FR" b="1" dirty="0"/>
              <a:t>K </a:t>
            </a:r>
            <a:r>
              <a:rPr lang="el-GR" b="1" dirty="0"/>
              <a:t>β</a:t>
            </a:r>
            <a:r>
              <a:rPr lang="fr-FR" b="1" dirty="0"/>
              <a:t>-decay → </a:t>
            </a:r>
            <a:r>
              <a:rPr lang="fr-FR" b="1" baseline="30000" dirty="0"/>
              <a:t>44</a:t>
            </a:r>
            <a:r>
              <a:rPr lang="fr-FR" b="1" dirty="0"/>
              <a:t>S + </a:t>
            </a:r>
            <a:r>
              <a:rPr lang="el-GR" b="1" dirty="0" smtClean="0"/>
              <a:t>γ</a:t>
            </a:r>
            <a:r>
              <a:rPr lang="fr-FR" b="1" dirty="0" smtClean="0"/>
              <a:t>/e</a:t>
            </a:r>
            <a:r>
              <a:rPr lang="fr-FR" b="1" baseline="30000" dirty="0" smtClean="0"/>
              <a:t>-</a:t>
            </a:r>
            <a:r>
              <a:rPr lang="fr-FR" b="1" dirty="0"/>
              <a:t>@GANIL/LISE/Si(Li)/Exogam</a:t>
            </a:r>
          </a:p>
        </p:txBody>
      </p:sp>
      <p:sp>
        <p:nvSpPr>
          <p:cNvPr id="27" name="TextBox 30"/>
          <p:cNvSpPr txBox="1"/>
          <p:nvPr/>
        </p:nvSpPr>
        <p:spPr>
          <a:xfrm>
            <a:off x="2937215" y="4023597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15"/>
          <p:cNvCxnSpPr/>
          <p:nvPr/>
        </p:nvCxnSpPr>
        <p:spPr>
          <a:xfrm flipH="1">
            <a:off x="6747725" y="4685352"/>
            <a:ext cx="812803" cy="93610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 rot="16200000">
            <a:off x="4916406" y="4500685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E</a:t>
            </a:r>
            <a:r>
              <a:rPr lang="fr-FR" baseline="-25000" dirty="0" smtClean="0"/>
              <a:t>x</a:t>
            </a:r>
            <a:r>
              <a:rPr lang="fr-FR" dirty="0" smtClean="0"/>
              <a:t> [MeV]</a:t>
            </a:r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0004" y="91797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Z</a:t>
            </a:r>
            <a:r>
              <a:rPr lang="en-US" sz="1600" b="1" dirty="0" smtClean="0"/>
              <a:t> = 20</a:t>
            </a:r>
            <a:endParaRPr lang="en-US" sz="16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12084" y="91797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Z</a:t>
            </a:r>
            <a:r>
              <a:rPr lang="en-US" sz="1600" b="1" dirty="0" smtClean="0"/>
              <a:t> = 18</a:t>
            </a:r>
            <a:endParaRPr lang="en-US" sz="16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027540" y="91797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Z</a:t>
            </a:r>
            <a:r>
              <a:rPr lang="en-US" sz="1600" b="1" dirty="0" smtClean="0"/>
              <a:t> = 16</a:t>
            </a:r>
            <a:endParaRPr lang="en-US" sz="16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35609" y="90615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Z</a:t>
            </a:r>
            <a:r>
              <a:rPr lang="en-US" sz="1600" b="1" dirty="0" smtClean="0"/>
              <a:t> = 14</a:t>
            </a:r>
            <a:endParaRPr lang="en-US" sz="16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00117" y="888985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Z</a:t>
            </a:r>
            <a:r>
              <a:rPr lang="en-US" sz="1600" b="1" dirty="0" smtClean="0"/>
              <a:t> = 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30390964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808" y="688253"/>
            <a:ext cx="3600400" cy="95104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042" y="1599413"/>
            <a:ext cx="2979426" cy="35646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nn</a:t>
            </a:r>
            <a:r>
              <a:rPr lang="fr-FR" sz="3200" dirty="0"/>
              <a:t> vs. </a:t>
            </a:r>
            <a:r>
              <a:rPr lang="fr-FR" sz="3200" i="1" dirty="0"/>
              <a:t>pn</a:t>
            </a:r>
            <a:r>
              <a:rPr lang="fr-FR" sz="3200" dirty="0"/>
              <a:t> interactions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4992394" y="5164082"/>
            <a:ext cx="42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Phys. Scr. T152, 014003  (’13)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393" y="1611585"/>
            <a:ext cx="3139037" cy="361122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83652" y="5525157"/>
            <a:ext cx="658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Weaker than </a:t>
            </a:r>
            <a:r>
              <a:rPr lang="fr-FR" sz="2400" i="1" dirty="0"/>
              <a:t>pn</a:t>
            </a:r>
            <a:r>
              <a:rPr lang="fr-FR" sz="2400" dirty="0"/>
              <a:t> monopole due to Pauli blocking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Except small </a:t>
            </a:r>
            <a:r>
              <a:rPr lang="fr-FR" sz="2400" i="1" dirty="0"/>
              <a:t>J</a:t>
            </a:r>
            <a:r>
              <a:rPr lang="fr-FR" sz="2400" dirty="0"/>
              <a:t> with strong pairing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38729" y="2294356"/>
            <a:ext cx="63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20257" y="2913062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69119" y="268521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νν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57298" y="362226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πν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91917" y="1808215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91916" y="2163761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91639" y="3538070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74728" y="2616759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68792" y="4244937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67945"/>
      </p:ext>
    </p:extLst>
  </p:cSld>
  <p:clrMapOvr>
    <a:masterClrMapping/>
  </p:clrMapOvr>
  <p:transition advTm="5778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0" y="1035413"/>
            <a:ext cx="4248472" cy="22059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Oxygen isotopes and 3</a:t>
            </a:r>
            <a:r>
              <a:rPr lang="fr-FR" sz="3200" i="1" dirty="0"/>
              <a:t>N</a:t>
            </a:r>
            <a:r>
              <a:rPr lang="fr-FR" sz="3200" dirty="0"/>
              <a:t> </a:t>
            </a:r>
            <a:r>
              <a:rPr lang="fr-FR" sz="3200" dirty="0" smtClean="0"/>
              <a:t>correlations</a:t>
            </a:r>
            <a:endParaRPr lang="en-US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130" y="1058096"/>
            <a:ext cx="2256182" cy="237090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024435" y="671177"/>
            <a:ext cx="3359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/>
              <a:t>Systematics</a:t>
            </a:r>
            <a:r>
              <a:rPr lang="fr-FR" sz="1600" b="1" dirty="0"/>
              <a:t> of binding </a:t>
            </a:r>
            <a:r>
              <a:rPr lang="fr-FR" sz="1600" b="1" dirty="0" err="1"/>
              <a:t>energies</a:t>
            </a:r>
            <a:endParaRPr lang="en-US" sz="1600" baseline="-25000" dirty="0"/>
          </a:p>
        </p:txBody>
      </p:sp>
      <p:sp>
        <p:nvSpPr>
          <p:cNvPr id="11" name="正方形/長方形 9"/>
          <p:cNvSpPr/>
          <p:nvPr/>
        </p:nvSpPr>
        <p:spPr>
          <a:xfrm>
            <a:off x="4631813" y="804852"/>
            <a:ext cx="382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T. Otsuka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smtClean="0"/>
              <a:t>Phys</a:t>
            </a:r>
            <a:r>
              <a:rPr lang="en-US" sz="1400" dirty="0"/>
              <a:t>. Rev. Lett. 105, 032501  (’10)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611" y="3779787"/>
            <a:ext cx="2954588" cy="2799083"/>
          </a:xfrm>
          <a:prstGeom prst="rect">
            <a:avLst/>
          </a:prstGeom>
        </p:spPr>
      </p:pic>
      <p:sp>
        <p:nvSpPr>
          <p:cNvPr id="12" name="正方形/長方形 9"/>
          <p:cNvSpPr/>
          <p:nvPr/>
        </p:nvSpPr>
        <p:spPr>
          <a:xfrm>
            <a:off x="773335" y="6559963"/>
            <a:ext cx="382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 Kondo </a:t>
            </a:r>
            <a:r>
              <a:rPr lang="en-US" sz="1400" i="1" dirty="0" smtClean="0"/>
              <a:t>et </a:t>
            </a:r>
            <a:r>
              <a:rPr lang="en-US" sz="1400" i="1" dirty="0"/>
              <a:t>al.</a:t>
            </a:r>
            <a:r>
              <a:rPr lang="en-US" sz="1400" dirty="0"/>
              <a:t>, </a:t>
            </a:r>
            <a:r>
              <a:rPr lang="en-US" sz="1400" dirty="0" smtClean="0"/>
              <a:t>Phys</a:t>
            </a:r>
            <a:r>
              <a:rPr lang="en-US" sz="1400" dirty="0"/>
              <a:t>. Rev. Lett. </a:t>
            </a:r>
            <a:r>
              <a:rPr lang="en-US" sz="1400" dirty="0" smtClean="0"/>
              <a:t>116, 102503(’16)</a:t>
            </a:r>
            <a:endParaRPr lang="en-US" sz="1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422" y="1065959"/>
            <a:ext cx="432782" cy="198168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354" y="1046910"/>
            <a:ext cx="1890571" cy="2192379"/>
          </a:xfrm>
          <a:prstGeom prst="rect">
            <a:avLst/>
          </a:prstGeom>
        </p:spPr>
      </p:pic>
      <p:sp>
        <p:nvSpPr>
          <p:cNvPr id="14" name="テキスト ボックス 5"/>
          <p:cNvSpPr txBox="1"/>
          <p:nvPr/>
        </p:nvSpPr>
        <p:spPr>
          <a:xfrm>
            <a:off x="202450" y="3423254"/>
            <a:ext cx="454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/>
              <a:t>27</a:t>
            </a:r>
            <a:r>
              <a:rPr lang="fr-FR" b="1" dirty="0" smtClean="0"/>
              <a:t>F 1</a:t>
            </a:r>
            <a:r>
              <a:rPr lang="fr-FR" b="1" i="1" dirty="0" smtClean="0"/>
              <a:t>p</a:t>
            </a:r>
            <a:r>
              <a:rPr lang="fr-FR" b="1" dirty="0" smtClean="0"/>
              <a:t> removal </a:t>
            </a:r>
            <a:r>
              <a:rPr lang="fr-FR" b="1" dirty="0"/>
              <a:t>→ </a:t>
            </a:r>
            <a:r>
              <a:rPr lang="fr-FR" b="1" baseline="30000" dirty="0" smtClean="0"/>
              <a:t>26</a:t>
            </a:r>
            <a:r>
              <a:rPr lang="fr-FR" b="1" dirty="0" smtClean="0"/>
              <a:t>O @RIBF/Samurai/Nebula</a:t>
            </a:r>
            <a:endParaRPr lang="fr-FR" b="1" dirty="0"/>
          </a:p>
        </p:txBody>
      </p:sp>
      <p:sp>
        <p:nvSpPr>
          <p:cNvPr id="15" name="テキスト ボックス 5"/>
          <p:cNvSpPr txBox="1"/>
          <p:nvPr/>
        </p:nvSpPr>
        <p:spPr>
          <a:xfrm>
            <a:off x="4848204" y="3406015"/>
            <a:ext cx="429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/>
              <a:t>29</a:t>
            </a:r>
            <a:r>
              <a:rPr lang="fr-FR" b="1" dirty="0" smtClean="0"/>
              <a:t>F 1</a:t>
            </a:r>
            <a:r>
              <a:rPr lang="fr-FR" b="1" i="1" dirty="0" smtClean="0"/>
              <a:t>p</a:t>
            </a:r>
            <a:r>
              <a:rPr lang="fr-FR" b="1" dirty="0" smtClean="0"/>
              <a:t> removal </a:t>
            </a:r>
            <a:r>
              <a:rPr lang="fr-FR" b="1" dirty="0"/>
              <a:t>→ </a:t>
            </a:r>
            <a:r>
              <a:rPr lang="fr-FR" b="1" baseline="30000" dirty="0" smtClean="0"/>
              <a:t>28</a:t>
            </a:r>
            <a:r>
              <a:rPr lang="fr-FR" b="1" dirty="0" smtClean="0"/>
              <a:t>O </a:t>
            </a:r>
          </a:p>
          <a:p>
            <a:r>
              <a:rPr lang="fr-FR" b="1" dirty="0" smtClean="0"/>
              <a:t>@RIBF/Minos/Samurai/Nebula + NeuLand </a:t>
            </a:r>
            <a:endParaRPr lang="fr-FR" b="1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4071395"/>
            <a:ext cx="3096344" cy="2308125"/>
          </a:xfrm>
          <a:prstGeom prst="rect">
            <a:avLst/>
          </a:prstGeom>
        </p:spPr>
      </p:pic>
      <p:sp>
        <p:nvSpPr>
          <p:cNvPr id="17" name="正方形/長方形 9"/>
          <p:cNvSpPr/>
          <p:nvPr/>
        </p:nvSpPr>
        <p:spPr>
          <a:xfrm>
            <a:off x="5292080" y="6436852"/>
            <a:ext cx="3275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From the </a:t>
            </a:r>
            <a:r>
              <a:rPr lang="en-US" sz="1200" dirty="0" smtClean="0"/>
              <a:t>RIBF </a:t>
            </a:r>
            <a:r>
              <a:rPr lang="en-US" sz="1200" dirty="0" smtClean="0"/>
              <a:t>seminar by Y. Kondo (April 19, ’16)</a:t>
            </a:r>
            <a:endParaRPr lang="en-US" sz="12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631813" y="566535"/>
            <a:ext cx="3317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/>
              <a:t>A. P. </a:t>
            </a:r>
            <a:r>
              <a:rPr lang="nb-NO" sz="1400" dirty="0" smtClean="0"/>
              <a:t>Zuker, Phys</a:t>
            </a:r>
            <a:r>
              <a:rPr lang="nb-NO" sz="1400" dirty="0"/>
              <a:t>. Rev. Lett. 90, </a:t>
            </a:r>
            <a:r>
              <a:rPr lang="nb-NO" sz="1400" dirty="0" smtClean="0"/>
              <a:t>042502 (’03)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9309816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0"/>
          <a:stretch/>
        </p:blipFill>
        <p:spPr>
          <a:xfrm>
            <a:off x="144418" y="907890"/>
            <a:ext cx="2354214" cy="2770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i="1" dirty="0"/>
              <a:t>LS</a:t>
            </a:r>
            <a:r>
              <a:rPr lang="fr-FR" sz="3200" dirty="0"/>
              <a:t> interactions vs. </a:t>
            </a:r>
            <a:r>
              <a:rPr lang="el-GR" sz="3200" i="1" dirty="0"/>
              <a:t>α</a:t>
            </a:r>
            <a:r>
              <a:rPr lang="fr-FR" sz="3200" dirty="0"/>
              <a:t> clustering in </a:t>
            </a:r>
            <a:r>
              <a:rPr lang="fr-FR" sz="3200" baseline="30000" dirty="0"/>
              <a:t>10</a:t>
            </a:r>
            <a:r>
              <a:rPr lang="fr-FR" sz="3200" dirty="0"/>
              <a:t>Be</a:t>
            </a:r>
            <a:endParaRPr lang="en-US" sz="32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86342" y="1223042"/>
            <a:ext cx="62549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aseline="30000" dirty="0"/>
              <a:t>10</a:t>
            </a:r>
            <a:r>
              <a:rPr lang="en-US" sz="2000" dirty="0"/>
              <a:t>Be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21732" y="682326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1400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 [MeV]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39552" y="233958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999158" y="216664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874718" y="1117423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+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6"/>
          <a:stretch/>
        </p:blipFill>
        <p:spPr>
          <a:xfrm>
            <a:off x="144417" y="3970736"/>
            <a:ext cx="2415374" cy="2770632"/>
          </a:xfrm>
          <a:prstGeom prst="rect">
            <a:avLst/>
          </a:prstGeom>
        </p:spPr>
      </p:pic>
      <p:sp>
        <p:nvSpPr>
          <p:cNvPr id="23" name="ZoneTexte 34"/>
          <p:cNvSpPr txBox="1"/>
          <p:nvPr/>
        </p:nvSpPr>
        <p:spPr>
          <a:xfrm>
            <a:off x="786342" y="4265487"/>
            <a:ext cx="53893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aseline="30000" dirty="0"/>
              <a:t>8</a:t>
            </a:r>
            <a:r>
              <a:rPr lang="en-US" sz="2000" dirty="0"/>
              <a:t>Be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749" y="1078608"/>
            <a:ext cx="3136238" cy="259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 l="46950" t="16699" r="13479" b="53770"/>
          <a:stretch>
            <a:fillRect/>
          </a:stretch>
        </p:blipFill>
        <p:spPr bwMode="auto">
          <a:xfrm>
            <a:off x="6929550" y="958145"/>
            <a:ext cx="1929813" cy="115214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7" name="ZoneTexte 56"/>
          <p:cNvSpPr txBox="1"/>
          <p:nvPr/>
        </p:nvSpPr>
        <p:spPr>
          <a:xfrm>
            <a:off x="3616813" y="1150616"/>
            <a:ext cx="121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00B0F0"/>
                </a:solidFill>
              </a:rPr>
              <a:t>Γ</a:t>
            </a:r>
            <a:r>
              <a:rPr lang="el-GR" sz="1600" b="1" baseline="-25000" dirty="0">
                <a:solidFill>
                  <a:srgbClr val="00B0F0"/>
                </a:solidFill>
                <a:latin typeface="Calibri"/>
                <a:cs typeface="Calibri"/>
              </a:rPr>
              <a:t>α</a:t>
            </a:r>
            <a:r>
              <a:rPr lang="fr-FR" sz="1600" b="1" dirty="0">
                <a:solidFill>
                  <a:srgbClr val="00B0F0"/>
                </a:solidFill>
                <a:latin typeface="Calibri"/>
                <a:cs typeface="Calibri"/>
              </a:rPr>
              <a:t> = 145 </a:t>
            </a:r>
            <a:r>
              <a:rPr lang="fr-FR" sz="1600" b="1" dirty="0" err="1">
                <a:solidFill>
                  <a:srgbClr val="00B0F0"/>
                </a:solidFill>
                <a:latin typeface="Calibri"/>
                <a:cs typeface="Calibri"/>
              </a:rPr>
              <a:t>keV</a:t>
            </a:r>
            <a:endParaRPr lang="fr-FR" sz="1600" b="1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cxnSp>
        <p:nvCxnSpPr>
          <p:cNvPr id="28" name="Connecteur droit avec flèche 50"/>
          <p:cNvCxnSpPr>
            <a:stCxn id="7" idx="6"/>
          </p:cNvCxnSpPr>
          <p:nvPr/>
        </p:nvCxnSpPr>
        <p:spPr>
          <a:xfrm flipV="1">
            <a:off x="2316501" y="1489170"/>
            <a:ext cx="934694" cy="578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68"/>
          <p:cNvCxnSpPr/>
          <p:nvPr/>
        </p:nvCxnSpPr>
        <p:spPr>
          <a:xfrm>
            <a:off x="4024478" y="1438648"/>
            <a:ext cx="0" cy="36576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1" name="ZoneTexte 91"/>
          <p:cNvSpPr txBox="1"/>
          <p:nvPr/>
        </p:nvSpPr>
        <p:spPr>
          <a:xfrm>
            <a:off x="4504348" y="2025734"/>
            <a:ext cx="1582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Γ</a:t>
            </a:r>
            <a:r>
              <a:rPr lang="el-GR" sz="2400" b="1" baseline="-25000" dirty="0">
                <a:solidFill>
                  <a:srgbClr val="FF0000"/>
                </a:solidFill>
                <a:latin typeface="Calibri"/>
                <a:cs typeface="Calibri"/>
              </a:rPr>
              <a:t>α</a:t>
            </a:r>
            <a:r>
              <a:rPr lang="fr-FR" sz="2400" b="1" dirty="0">
                <a:solidFill>
                  <a:srgbClr val="FF0000"/>
                </a:solidFill>
                <a:latin typeface="Calibri"/>
                <a:cs typeface="Calibri"/>
              </a:rPr>
              <a:t> &lt; 20 </a:t>
            </a:r>
            <a:r>
              <a:rPr lang="fr-FR" sz="2400" b="1" dirty="0" err="1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endParaRPr lang="fr-FR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32" name="Connecteur droit 92"/>
          <p:cNvCxnSpPr/>
          <p:nvPr/>
        </p:nvCxnSpPr>
        <p:spPr>
          <a:xfrm>
            <a:off x="5172195" y="2518768"/>
            <a:ext cx="0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Rectangle 95"/>
          <p:cNvSpPr/>
          <p:nvPr/>
        </p:nvSpPr>
        <p:spPr>
          <a:xfrm>
            <a:off x="6929550" y="2138475"/>
            <a:ext cx="20116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J-P. </a:t>
            </a:r>
            <a:r>
              <a:rPr lang="en-US" sz="1200" dirty="0" err="1">
                <a:solidFill>
                  <a:prstClr val="black"/>
                </a:solidFill>
              </a:rPr>
              <a:t>Ebran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et al.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</a:rPr>
              <a:t>Phys. Rev. C 90, 054329 (’14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6" name="ZoneTexte 96"/>
          <p:cNvSpPr txBox="1"/>
          <p:nvPr/>
        </p:nvSpPr>
        <p:spPr>
          <a:xfrm>
            <a:off x="6876752" y="1776955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RHB</a:t>
            </a:r>
          </a:p>
        </p:txBody>
      </p:sp>
      <p:sp>
        <p:nvSpPr>
          <p:cNvPr id="37" name="ZoneTexte 28"/>
          <p:cNvSpPr txBox="1"/>
          <p:nvPr/>
        </p:nvSpPr>
        <p:spPr>
          <a:xfrm>
            <a:off x="6881437" y="148675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cs typeface="Calibri"/>
              </a:rPr>
              <a:t>σ</a:t>
            </a:r>
            <a:r>
              <a:rPr lang="fr-FR" altLang="ja-JP" dirty="0">
                <a:latin typeface="Calibri"/>
                <a:cs typeface="Calibri"/>
              </a:rPr>
              <a:t> type</a:t>
            </a:r>
            <a:endParaRPr 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951317" y="5701672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S(0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) = l.48</a:t>
            </a:r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4925669" y="4409342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S(4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) = 1.39</a:t>
            </a:r>
            <a:endParaRPr lang="en-US" dirty="0"/>
          </a:p>
        </p:txBody>
      </p:sp>
      <p:sp>
        <p:nvSpPr>
          <p:cNvPr id="40" name="Rectangle 95"/>
          <p:cNvSpPr/>
          <p:nvPr/>
        </p:nvSpPr>
        <p:spPr>
          <a:xfrm>
            <a:off x="5076256" y="6181045"/>
            <a:ext cx="1988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P. Mohr </a:t>
            </a:r>
            <a:r>
              <a:rPr lang="en-US" sz="1200" i="1" dirty="0">
                <a:solidFill>
                  <a:prstClr val="black"/>
                </a:solidFill>
              </a:rPr>
              <a:t>et al.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</a:rPr>
              <a:t>Z. Phys. A 349, 339 (’94)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67850" r="51359" b="9050"/>
          <a:stretch/>
        </p:blipFill>
        <p:spPr>
          <a:xfrm>
            <a:off x="2883865" y="4092632"/>
            <a:ext cx="1454469" cy="1066611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7150" r="51214" b="69750"/>
          <a:stretch/>
        </p:blipFill>
        <p:spPr>
          <a:xfrm>
            <a:off x="2897386" y="5345268"/>
            <a:ext cx="1454469" cy="106661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97386" y="3744863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ab-initio</a:t>
            </a:r>
            <a:r>
              <a:rPr lang="fr-FR" b="1" dirty="0" smtClean="0"/>
              <a:t> (ANL)</a:t>
            </a:r>
            <a:endParaRPr lang="en-US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07322" y="4040010"/>
            <a:ext cx="236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/>
              <a:t>α</a:t>
            </a:r>
            <a:r>
              <a:rPr lang="fr-FR" b="1" dirty="0"/>
              <a:t>+</a:t>
            </a:r>
            <a:r>
              <a:rPr lang="el-GR" b="1" i="1" dirty="0"/>
              <a:t>α</a:t>
            </a:r>
            <a:r>
              <a:rPr lang="fr-FR" b="1" dirty="0"/>
              <a:t> scattering analysis</a:t>
            </a:r>
            <a:endParaRPr lang="en-US" b="1" dirty="0"/>
          </a:p>
        </p:txBody>
      </p:sp>
      <p:sp>
        <p:nvSpPr>
          <p:cNvPr id="42" name="正方形/長方形 41"/>
          <p:cNvSpPr/>
          <p:nvPr/>
        </p:nvSpPr>
        <p:spPr>
          <a:xfrm>
            <a:off x="4951317" y="5039742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S(2</a:t>
            </a:r>
            <a:r>
              <a:rPr lang="en-US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) = 1.46</a:t>
            </a:r>
            <a:endParaRPr lang="en-US" dirty="0"/>
          </a:p>
        </p:txBody>
      </p:sp>
      <p:sp>
        <p:nvSpPr>
          <p:cNvPr id="43" name="正方形/長方形 42"/>
          <p:cNvSpPr/>
          <p:nvPr/>
        </p:nvSpPr>
        <p:spPr>
          <a:xfrm>
            <a:off x="2985300" y="4055399"/>
            <a:ext cx="365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</a:rPr>
              <a:t>4</a:t>
            </a:r>
            <a:r>
              <a:rPr lang="en-US" sz="1600" b="1" baseline="30000" dirty="0">
                <a:latin typeface="Times New Roman" panose="02020603050405020304" pitchFamily="18" charset="0"/>
              </a:rPr>
              <a:t>+</a:t>
            </a:r>
            <a:endParaRPr lang="en-US" sz="1600" b="1" dirty="0"/>
          </a:p>
        </p:txBody>
      </p:sp>
      <p:sp>
        <p:nvSpPr>
          <p:cNvPr id="44" name="正方形/長方形 43"/>
          <p:cNvSpPr/>
          <p:nvPr/>
        </p:nvSpPr>
        <p:spPr>
          <a:xfrm>
            <a:off x="2966108" y="5345268"/>
            <a:ext cx="365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</a:rPr>
              <a:t>0</a:t>
            </a:r>
            <a:r>
              <a:rPr lang="en-US" sz="1600" b="1" baseline="30000" dirty="0">
                <a:latin typeface="Times New Roman" panose="02020603050405020304" pitchFamily="18" charset="0"/>
              </a:rPr>
              <a:t>+</a:t>
            </a:r>
            <a:endParaRPr lang="en-US" sz="16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749893" y="1118438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0.66 – 2.23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– 1.4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6243659" y="2804213"/>
            <a:ext cx="26345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D. Suzuki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</a:p>
          <a:p>
            <a:r>
              <a:rPr lang="en-US" sz="1400" dirty="0"/>
              <a:t>Phys. Rev. C 87, 054301 (’13</a:t>
            </a:r>
            <a:r>
              <a:rPr lang="en-US" sz="1600" dirty="0"/>
              <a:t>)</a:t>
            </a:r>
          </a:p>
        </p:txBody>
      </p:sp>
      <p:sp>
        <p:nvSpPr>
          <p:cNvPr id="46" name="テキスト ボックス 5"/>
          <p:cNvSpPr txBox="1"/>
          <p:nvPr/>
        </p:nvSpPr>
        <p:spPr>
          <a:xfrm>
            <a:off x="2647054" y="663049"/>
            <a:ext cx="414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baseline="30000" dirty="0" smtClean="0"/>
              <a:t>6</a:t>
            </a:r>
            <a:r>
              <a:rPr lang="fr-FR" sz="1600" b="1" dirty="0" smtClean="0"/>
              <a:t>He + </a:t>
            </a:r>
            <a:r>
              <a:rPr lang="el-GR" sz="1600" b="1" i="1" dirty="0" smtClean="0"/>
              <a:t>α</a:t>
            </a:r>
            <a:r>
              <a:rPr lang="fr-FR" sz="1600" b="1" dirty="0" smtClean="0"/>
              <a:t> resonant scattering </a:t>
            </a:r>
            <a:r>
              <a:rPr lang="fr-FR" sz="1600" b="1" dirty="0" smtClean="0"/>
              <a:t>@Twinsol/PAT-TPC</a:t>
            </a:r>
            <a:endParaRPr lang="fr-FR" sz="1600" b="1" dirty="0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6086449" y="1324791"/>
            <a:ext cx="582043" cy="9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18"/>
          <p:cNvSpPr/>
          <p:nvPr/>
        </p:nvSpPr>
        <p:spPr>
          <a:xfrm>
            <a:off x="2948657" y="6367070"/>
            <a:ext cx="1974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R.B. Wiringa </a:t>
            </a:r>
            <a:r>
              <a:rPr lang="fr-FR" sz="1200" i="1" dirty="0" smtClean="0"/>
              <a:t>et al.</a:t>
            </a:r>
            <a:r>
              <a:rPr lang="fr-FR" sz="1200" dirty="0" smtClean="0"/>
              <a:t>, </a:t>
            </a:r>
          </a:p>
          <a:p>
            <a:r>
              <a:rPr lang="fr-FR" sz="1200" dirty="0" smtClean="0"/>
              <a:t>Phys. Rev. C </a:t>
            </a:r>
            <a:r>
              <a:rPr lang="en-US" sz="1200" dirty="0"/>
              <a:t>62, 014001 </a:t>
            </a:r>
            <a:r>
              <a:rPr lang="fr-FR" sz="1200" dirty="0" smtClean="0"/>
              <a:t>(’00)</a:t>
            </a:r>
            <a:endParaRPr lang="en-US" sz="1200" dirty="0" smtClean="0"/>
          </a:p>
        </p:txBody>
      </p:sp>
      <p:sp>
        <p:nvSpPr>
          <p:cNvPr id="7" name="上下矢印 6"/>
          <p:cNvSpPr/>
          <p:nvPr/>
        </p:nvSpPr>
        <p:spPr>
          <a:xfrm>
            <a:off x="2223469" y="1127070"/>
            <a:ext cx="124043" cy="839942"/>
          </a:xfrm>
          <a:prstGeom prst="up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/>
              <a:t>Effects of </a:t>
            </a:r>
            <a:r>
              <a:rPr lang="fr-FR" sz="3200" i="1" dirty="0"/>
              <a:t>1p</a:t>
            </a:r>
            <a:r>
              <a:rPr lang="fr-FR" sz="3200" i="1" baseline="-25000" dirty="0"/>
              <a:t>1/2</a:t>
            </a:r>
            <a:r>
              <a:rPr lang="fr-FR" sz="3200" i="1" dirty="0"/>
              <a:t>-1p</a:t>
            </a:r>
            <a:r>
              <a:rPr lang="fr-FR" sz="3200" i="1" baseline="-25000" dirty="0"/>
              <a:t>3/2</a:t>
            </a:r>
            <a:r>
              <a:rPr lang="fr-FR" sz="3200" dirty="0"/>
              <a:t> splitting</a:t>
            </a:r>
            <a:endParaRPr lang="en-US" sz="3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4041997" y="4178601"/>
            <a:ext cx="49685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466" y="2917537"/>
            <a:ext cx="3600401" cy="295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547"/>
          <a:stretch/>
        </p:blipFill>
        <p:spPr>
          <a:xfrm>
            <a:off x="714356" y="3332568"/>
            <a:ext cx="4104456" cy="256974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8060025">
            <a:off x="6093949" y="4248960"/>
            <a:ext cx="640080" cy="293531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654538" y="3957715"/>
            <a:ext cx="822960" cy="0"/>
          </a:xfrm>
          <a:prstGeom prst="line">
            <a:avLst/>
          </a:prstGeom>
          <a:ln w="57150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5912" y="4880876"/>
            <a:ext cx="822960" cy="0"/>
          </a:xfrm>
          <a:prstGeom prst="line">
            <a:avLst/>
          </a:prstGeom>
          <a:ln w="57150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Up-Down Arrow 23"/>
          <p:cNvSpPr/>
          <p:nvPr/>
        </p:nvSpPr>
        <p:spPr>
          <a:xfrm>
            <a:off x="1974495" y="4284484"/>
            <a:ext cx="360040" cy="1148609"/>
          </a:xfrm>
          <a:prstGeom prst="upDownArrow">
            <a:avLst>
              <a:gd name="adj1" fmla="val 24188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-Down Arrow 25"/>
          <p:cNvSpPr/>
          <p:nvPr/>
        </p:nvSpPr>
        <p:spPr>
          <a:xfrm>
            <a:off x="394204" y="5370246"/>
            <a:ext cx="360040" cy="138536"/>
          </a:xfrm>
          <a:prstGeom prst="upDownArrow">
            <a:avLst>
              <a:gd name="adj1" fmla="val 24188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4051" y="5902312"/>
            <a:ext cx="1613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W/o spin-orbit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46566" y="5895364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W/ spin-orbit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1411" y="3802553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47532" y="2895378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21"/>
          <p:cNvCxnSpPr/>
          <p:nvPr/>
        </p:nvCxnSpPr>
        <p:spPr>
          <a:xfrm>
            <a:off x="806174" y="5446638"/>
            <a:ext cx="960120" cy="0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21"/>
          <p:cNvCxnSpPr/>
          <p:nvPr/>
        </p:nvCxnSpPr>
        <p:spPr>
          <a:xfrm>
            <a:off x="810170" y="5379482"/>
            <a:ext cx="960120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21"/>
          <p:cNvCxnSpPr/>
          <p:nvPr/>
        </p:nvCxnSpPr>
        <p:spPr>
          <a:xfrm>
            <a:off x="2299659" y="5446638"/>
            <a:ext cx="960120" cy="0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1"/>
          <p:cNvCxnSpPr/>
          <p:nvPr/>
        </p:nvCxnSpPr>
        <p:spPr>
          <a:xfrm>
            <a:off x="2313180" y="4290126"/>
            <a:ext cx="960120" cy="0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2788753" y="1706951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067446" y="1283209"/>
            <a:ext cx="5486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3165405" y="1604725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円/楕円 33"/>
          <p:cNvSpPr/>
          <p:nvPr/>
        </p:nvSpPr>
        <p:spPr>
          <a:xfrm>
            <a:off x="3381008" y="1604725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51720" y="147464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058571" y="109854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5364088" y="1709837"/>
            <a:ext cx="10972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5604681" y="1286095"/>
            <a:ext cx="5486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476415" y="1617136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円/楕円 40"/>
          <p:cNvSpPr/>
          <p:nvPr/>
        </p:nvSpPr>
        <p:spPr>
          <a:xfrm>
            <a:off x="5692018" y="1617136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86008" y="147753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92859" y="110142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930618" y="1617136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円/楕円 44"/>
          <p:cNvSpPr/>
          <p:nvPr/>
        </p:nvSpPr>
        <p:spPr>
          <a:xfrm>
            <a:off x="6170378" y="1612735"/>
            <a:ext cx="182880" cy="1828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30"/>
          <p:cNvSpPr txBox="1"/>
          <p:nvPr/>
        </p:nvSpPr>
        <p:spPr>
          <a:xfrm>
            <a:off x="5396584" y="1810557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2944016" y="1799141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974495" y="808068"/>
            <a:ext cx="2184312" cy="160298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角丸四角形 48"/>
          <p:cNvSpPr/>
          <p:nvPr/>
        </p:nvSpPr>
        <p:spPr>
          <a:xfrm>
            <a:off x="4535458" y="808068"/>
            <a:ext cx="2268789" cy="160298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331261" y="2668469"/>
            <a:ext cx="268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Molecular Orbital Model</a:t>
            </a:r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27429" y="2967514"/>
            <a:ext cx="4257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M. Seya, M. Kohno, S. Nagata, PTEP 65, 204 (’81)</a:t>
            </a:r>
          </a:p>
        </p:txBody>
      </p:sp>
    </p:spTree>
    <p:extLst>
      <p:ext uri="{BB962C8B-B14F-4D97-AF65-F5344CB8AC3E}">
        <p14:creationId xmlns:p14="http://schemas.microsoft.com/office/powerpoint/2010/main" val="23039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Retrospective of past 5 to 10 years</a:t>
            </a:r>
            <a:endParaRPr 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04" y="908720"/>
            <a:ext cx="926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/>
              <a:t>pn</a:t>
            </a:r>
            <a:r>
              <a:rPr lang="en-US" sz="2400" dirty="0" smtClean="0"/>
              <a:t>-tensor interaction is as important as </a:t>
            </a:r>
            <a:r>
              <a:rPr lang="en-US" sz="2400" i="1" dirty="0" smtClean="0"/>
              <a:t>LS</a:t>
            </a:r>
            <a:r>
              <a:rPr lang="en-US" sz="2400" dirty="0" smtClean="0"/>
              <a:t> interaction, </a:t>
            </a:r>
            <a:r>
              <a:rPr lang="en-US" sz="2400" dirty="0" smtClean="0"/>
              <a:t>conclusively(?)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 smtClean="0"/>
              <a:t>New magic numbers 16 and 34</a:t>
            </a:r>
            <a:endParaRPr 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04" y="1818968"/>
            <a:ext cx="6293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Power </a:t>
            </a:r>
            <a:r>
              <a:rPr lang="fr-FR" sz="2400" dirty="0" smtClean="0"/>
              <a:t>balance – competition and cooperation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Monopole </a:t>
            </a:r>
            <a:r>
              <a:rPr lang="fr-FR" sz="2400" dirty="0" smtClean="0"/>
              <a:t>vs. Quadrupole (</a:t>
            </a:r>
            <a:r>
              <a:rPr lang="fr-FR" sz="2400" i="1" dirty="0" smtClean="0"/>
              <a:t>N</a:t>
            </a:r>
            <a:r>
              <a:rPr lang="fr-FR" sz="2400" dirty="0" smtClean="0"/>
              <a:t> = 28)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Proton shell vs. Neutron shell (</a:t>
            </a:r>
            <a:r>
              <a:rPr lang="fr-FR" sz="2400" baseline="30000" dirty="0" smtClean="0"/>
              <a:t>44</a:t>
            </a:r>
            <a:r>
              <a:rPr lang="fr-FR" sz="2400" dirty="0" smtClean="0"/>
              <a:t>S</a:t>
            </a:r>
            <a:r>
              <a:rPr lang="fr-FR" sz="2400" dirty="0" smtClean="0"/>
              <a:t>)</a:t>
            </a:r>
            <a:r>
              <a:rPr lang="fr-FR" sz="2400" i="1" dirty="0"/>
              <a:t> </a:t>
            </a:r>
            <a:endParaRPr lang="fr-FR" sz="2400" i="1" dirty="0" smtClean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i="1" dirty="0" smtClean="0"/>
              <a:t>LS</a:t>
            </a:r>
            <a:r>
              <a:rPr lang="fr-FR" sz="2400" dirty="0" smtClean="0"/>
              <a:t> </a:t>
            </a:r>
            <a:r>
              <a:rPr lang="fr-FR" sz="2400" dirty="0"/>
              <a:t>vs. tensor (</a:t>
            </a:r>
            <a:r>
              <a:rPr lang="fr-FR" sz="2400" baseline="30000" dirty="0"/>
              <a:t>47</a:t>
            </a:r>
            <a:r>
              <a:rPr lang="fr-FR" sz="2400" dirty="0"/>
              <a:t>Ar, </a:t>
            </a:r>
            <a:r>
              <a:rPr lang="fr-FR" sz="2400" baseline="30000" dirty="0"/>
              <a:t>10</a:t>
            </a:r>
            <a:r>
              <a:rPr lang="fr-FR" sz="2400" dirty="0"/>
              <a:t>Be</a:t>
            </a:r>
            <a:r>
              <a:rPr lang="fr-FR" sz="2400" dirty="0" smtClean="0"/>
              <a:t>)</a:t>
            </a:r>
            <a:endParaRPr 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4" y="3467879"/>
            <a:ext cx="7238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Isolate effects under </a:t>
            </a:r>
            <a:r>
              <a:rPr lang="fr-FR" sz="2400" dirty="0" smtClean="0"/>
              <a:t>shadow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Density dependence of </a:t>
            </a:r>
            <a:r>
              <a:rPr lang="fr-FR" sz="2400" i="1" dirty="0" smtClean="0"/>
              <a:t>LS</a:t>
            </a:r>
            <a:r>
              <a:rPr lang="fr-FR" sz="2400" dirty="0"/>
              <a:t> </a:t>
            </a:r>
            <a:r>
              <a:rPr lang="fr-FR" sz="2400" dirty="0" smtClean="0"/>
              <a:t>interaction </a:t>
            </a:r>
            <a:r>
              <a:rPr lang="fr-FR" sz="2400" dirty="0" smtClean="0"/>
              <a:t>(</a:t>
            </a:r>
            <a:r>
              <a:rPr lang="fr-FR" sz="2400" baseline="30000" dirty="0" smtClean="0"/>
              <a:t>35</a:t>
            </a:r>
            <a:r>
              <a:rPr lang="fr-FR" sz="2400" dirty="0" smtClean="0"/>
              <a:t>Si</a:t>
            </a:r>
            <a:r>
              <a:rPr lang="fr-FR" sz="2400" dirty="0" smtClean="0"/>
              <a:t>, </a:t>
            </a:r>
            <a:r>
              <a:rPr lang="fr-FR" sz="2400" baseline="30000" dirty="0" smtClean="0"/>
              <a:t>6,8</a:t>
            </a:r>
            <a:r>
              <a:rPr lang="fr-FR" sz="2400" dirty="0" smtClean="0"/>
              <a:t>He)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3</a:t>
            </a:r>
            <a:r>
              <a:rPr lang="fr-FR" sz="2400" i="1" dirty="0" smtClean="0"/>
              <a:t>N</a:t>
            </a:r>
            <a:r>
              <a:rPr lang="fr-FR" sz="2400" dirty="0" smtClean="0"/>
              <a:t> </a:t>
            </a:r>
            <a:r>
              <a:rPr lang="fr-FR" sz="2400" dirty="0" smtClean="0"/>
              <a:t>correlations (</a:t>
            </a:r>
            <a:r>
              <a:rPr lang="fr-FR" sz="2400" baseline="30000" dirty="0" smtClean="0"/>
              <a:t>24-28</a:t>
            </a:r>
            <a:r>
              <a:rPr lang="fr-FR" sz="2400" dirty="0" smtClean="0"/>
              <a:t>O</a:t>
            </a:r>
            <a:r>
              <a:rPr lang="fr-FR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48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Retrospective of past 5 to 10 years</a:t>
            </a:r>
            <a:endParaRPr lang="en-US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1" t="10020" r="42519" b="48682"/>
          <a:stretch/>
        </p:blipFill>
        <p:spPr>
          <a:xfrm>
            <a:off x="5166975" y="4314476"/>
            <a:ext cx="3268212" cy="24756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403387"/>
            <a:ext cx="3288290" cy="275684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041228" y="1034055"/>
            <a:ext cx="268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DALI2/Minos/ZDS or Samurai</a:t>
            </a:r>
            <a:endParaRPr lang="en-US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66975" y="1017118"/>
            <a:ext cx="333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MUST2/Tiara/</a:t>
            </a:r>
            <a:r>
              <a:rPr lang="en-US" sz="1600" b="1" dirty="0" err="1" smtClean="0"/>
              <a:t>Exogam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Vamos</a:t>
            </a:r>
            <a:r>
              <a:rPr lang="en-US" sz="1600" b="1" dirty="0" smtClean="0"/>
              <a:t> or LISE</a:t>
            </a:r>
            <a:endParaRPr 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5860" y="70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In-beam </a:t>
            </a:r>
            <a:r>
              <a:rPr lang="el-GR" dirty="0" smtClean="0"/>
              <a:t>γ</a:t>
            </a:r>
            <a:r>
              <a:rPr lang="fr-FR" dirty="0" smtClean="0"/>
              <a:t>-ray specstoscopy</a:t>
            </a:r>
            <a:endParaRPr 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6096" y="66472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Missing mass specstoscopy</a:t>
            </a:r>
            <a:endParaRPr 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1" t="54242" r="42519" b="570"/>
          <a:stretch/>
        </p:blipFill>
        <p:spPr>
          <a:xfrm>
            <a:off x="5136790" y="1346853"/>
            <a:ext cx="3467658" cy="2874235"/>
          </a:xfrm>
          <a:prstGeom prst="rect">
            <a:avLst/>
          </a:prstGeom>
        </p:spPr>
      </p:pic>
      <p:pic>
        <p:nvPicPr>
          <p:cNvPr id="10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06" y="4489337"/>
            <a:ext cx="3016984" cy="14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>
            <a:off x="4716016" y="3429000"/>
            <a:ext cx="864096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1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69" y="3128050"/>
            <a:ext cx="1880429" cy="310703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8" y="3147143"/>
            <a:ext cx="572775" cy="27774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010" y="3278666"/>
            <a:ext cx="4156068" cy="2933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Perspective toward next 5 years</a:t>
            </a:r>
            <a:endParaRPr 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1791" y="703592"/>
            <a:ext cx="66052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Next flagships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baseline="30000" dirty="0" smtClean="0"/>
              <a:t>54</a:t>
            </a:r>
            <a:r>
              <a:rPr lang="fr-FR" sz="2400" dirty="0" smtClean="0"/>
              <a:t>Ca, </a:t>
            </a:r>
            <a:r>
              <a:rPr lang="fr-FR" sz="2400" baseline="30000" dirty="0" smtClean="0"/>
              <a:t>78</a:t>
            </a:r>
            <a:r>
              <a:rPr lang="fr-FR" sz="2400" dirty="0" smtClean="0"/>
              <a:t>Ni are, or will soon be, over.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baseline="30000" dirty="0" smtClean="0"/>
              <a:t>100</a:t>
            </a:r>
            <a:r>
              <a:rPr lang="fr-FR" sz="2400" dirty="0" smtClean="0"/>
              <a:t>Sn (</a:t>
            </a:r>
            <a:r>
              <a:rPr lang="fr-FR" sz="2400" i="1" dirty="0" smtClean="0"/>
              <a:t>Z</a:t>
            </a:r>
            <a:r>
              <a:rPr lang="fr-FR" sz="2400" dirty="0" smtClean="0"/>
              <a:t> = 50, </a:t>
            </a:r>
            <a:r>
              <a:rPr lang="fr-FR" sz="2400" i="1" dirty="0" smtClean="0"/>
              <a:t>N</a:t>
            </a:r>
            <a:r>
              <a:rPr lang="fr-FR" sz="2400" dirty="0" smtClean="0"/>
              <a:t> = 50), </a:t>
            </a:r>
            <a:r>
              <a:rPr lang="fr-FR" sz="2400" baseline="30000" dirty="0" smtClean="0"/>
              <a:t>140</a:t>
            </a:r>
            <a:r>
              <a:rPr lang="fr-FR" sz="2400" dirty="0" smtClean="0"/>
              <a:t>Sn (</a:t>
            </a:r>
            <a:r>
              <a:rPr lang="fr-FR" sz="2400" i="1" dirty="0" smtClean="0"/>
              <a:t>N</a:t>
            </a:r>
            <a:r>
              <a:rPr lang="fr-FR" sz="2400" dirty="0" smtClean="0"/>
              <a:t> = 90), else?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i="1" dirty="0" smtClean="0"/>
              <a:t>nn</a:t>
            </a:r>
            <a:r>
              <a:rPr lang="fr-FR" sz="2400" dirty="0" smtClean="0"/>
              <a:t>-monopole and universality (c.f. </a:t>
            </a:r>
            <a:r>
              <a:rPr lang="fr-FR" sz="2400" baseline="30000" dirty="0" smtClean="0"/>
              <a:t>48</a:t>
            </a:r>
            <a:r>
              <a:rPr lang="fr-FR" sz="2400" dirty="0" smtClean="0"/>
              <a:t>Ca)</a:t>
            </a:r>
            <a:endParaRPr lang="fr-FR" sz="2400" dirty="0" smtClean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dirty="0" smtClean="0"/>
              <a:t>pairing </a:t>
            </a:r>
            <a:endParaRPr 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03148" y="4000562"/>
            <a:ext cx="125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 isotopes</a:t>
            </a:r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530861" y="3552482"/>
            <a:ext cx="11966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/>
              <a:t>HFB + QRPA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7475884" y="5326075"/>
            <a:ext cx="6400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527341" y="490761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7/2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" name="正方形/長方形 9"/>
          <p:cNvSpPr/>
          <p:nvPr/>
        </p:nvSpPr>
        <p:spPr>
          <a:xfrm>
            <a:off x="4794025" y="6215522"/>
            <a:ext cx="4311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H. </a:t>
            </a:r>
            <a:r>
              <a:rPr lang="en-US" sz="1400" dirty="0" err="1" smtClean="0"/>
              <a:t>Shimoyama</a:t>
            </a:r>
            <a:r>
              <a:rPr lang="en-US" sz="1400" dirty="0" smtClean="0"/>
              <a:t>, M. Matsuo, </a:t>
            </a:r>
            <a:r>
              <a:rPr lang="en-US" sz="1400" dirty="0"/>
              <a:t>Phys. </a:t>
            </a:r>
            <a:r>
              <a:rPr lang="en-US" sz="1400" dirty="0" smtClean="0"/>
              <a:t>Rev. </a:t>
            </a:r>
            <a:r>
              <a:rPr lang="en-US" sz="1400" dirty="0"/>
              <a:t>C 84, 044317 (</a:t>
            </a:r>
            <a:r>
              <a:rPr lang="en-US" sz="1400" dirty="0" smtClean="0"/>
              <a:t>’11)</a:t>
            </a:r>
            <a:endParaRPr lang="en-US" sz="1400" dirty="0"/>
          </a:p>
        </p:txBody>
      </p:sp>
      <p:sp>
        <p:nvSpPr>
          <p:cNvPr id="14" name="正方形/長方形 9"/>
          <p:cNvSpPr/>
          <p:nvPr/>
        </p:nvSpPr>
        <p:spPr>
          <a:xfrm>
            <a:off x="530745" y="6358454"/>
            <a:ext cx="3681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M. Anguiano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dirty="0"/>
              <a:t>Phys. </a:t>
            </a:r>
            <a:r>
              <a:rPr lang="en-US" sz="1400" dirty="0" smtClean="0"/>
              <a:t>Rev. </a:t>
            </a:r>
            <a:r>
              <a:rPr lang="en-US" sz="1400" dirty="0"/>
              <a:t>C </a:t>
            </a:r>
            <a:r>
              <a:rPr lang="en-US" sz="1400" dirty="0"/>
              <a:t>86, </a:t>
            </a:r>
            <a:r>
              <a:rPr lang="en-US" sz="1400" dirty="0" smtClean="0"/>
              <a:t>054302 </a:t>
            </a:r>
            <a:r>
              <a:rPr lang="en-US" sz="1400" dirty="0"/>
              <a:t>(</a:t>
            </a:r>
            <a:r>
              <a:rPr lang="en-US" sz="1400" dirty="0" smtClean="0"/>
              <a:t>’12)</a:t>
            </a:r>
            <a:endParaRPr 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3509" y="4588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</a:t>
            </a:r>
            <a:endParaRPr 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559" y="3128050"/>
            <a:ext cx="1837202" cy="310162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2093" y="3042757"/>
            <a:ext cx="572775" cy="29016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138021" y="458803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Sn</a:t>
            </a:r>
            <a:endParaRPr 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55269" y="2833825"/>
            <a:ext cx="1999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smtClean="0"/>
              <a:t>HF </a:t>
            </a:r>
            <a:r>
              <a:rPr lang="en-US" sz="1600" b="1" dirty="0"/>
              <a:t>+ </a:t>
            </a:r>
            <a:r>
              <a:rPr lang="en-US" sz="1600" b="1" dirty="0" err="1" smtClean="0"/>
              <a:t>Skyrme</a:t>
            </a:r>
            <a:r>
              <a:rPr lang="en-US" sz="1600" b="1" dirty="0" smtClean="0"/>
              <a:t> + Tensor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40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/>
              <a:t>Perspective toward next 5 years</a:t>
            </a:r>
            <a:endParaRPr 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6936" y="719872"/>
            <a:ext cx="8747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Further insight into power balance</a:t>
            </a:r>
            <a:endParaRPr lang="en-US" sz="2400" dirty="0" smtClean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i="1" dirty="0" smtClean="0"/>
              <a:t>LS</a:t>
            </a:r>
            <a:r>
              <a:rPr lang="fr-FR" sz="2400" dirty="0" smtClean="0"/>
              <a:t> vs. tensor (South of </a:t>
            </a:r>
            <a:r>
              <a:rPr lang="fr-FR" sz="2400" baseline="30000" dirty="0" smtClean="0"/>
              <a:t>208</a:t>
            </a:r>
            <a:r>
              <a:rPr lang="fr-FR" sz="2400" dirty="0" smtClean="0"/>
              <a:t>Pb, depletion due to </a:t>
            </a:r>
            <a:r>
              <a:rPr lang="el-GR" sz="2400" dirty="0" smtClean="0"/>
              <a:t>π</a:t>
            </a:r>
            <a:r>
              <a:rPr lang="fr-FR" sz="2400" dirty="0" smtClean="0"/>
              <a:t>3</a:t>
            </a:r>
            <a:r>
              <a:rPr lang="fr-FR" sz="2400" i="1" dirty="0" smtClean="0"/>
              <a:t>s</a:t>
            </a:r>
            <a:r>
              <a:rPr lang="fr-FR" sz="2400" baseline="-25000" dirty="0" smtClean="0"/>
              <a:t>1/2</a:t>
            </a:r>
            <a:r>
              <a:rPr lang="fr-FR" sz="2400" dirty="0" smtClean="0"/>
              <a:t>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i="1" dirty="0" smtClean="0"/>
              <a:t>LS</a:t>
            </a:r>
            <a:r>
              <a:rPr lang="fr-FR" sz="2400" dirty="0" smtClean="0"/>
              <a:t> </a:t>
            </a:r>
            <a:r>
              <a:rPr lang="fr-FR" sz="2400" dirty="0"/>
              <a:t>vs. m</a:t>
            </a:r>
            <a:r>
              <a:rPr lang="fr-FR" sz="2400" dirty="0" smtClean="0"/>
              <a:t>onopole vs. </a:t>
            </a:r>
            <a:r>
              <a:rPr lang="el-GR" sz="2400" i="1" dirty="0" smtClean="0"/>
              <a:t>α</a:t>
            </a:r>
            <a:r>
              <a:rPr lang="en-US" sz="2400" dirty="0" smtClean="0"/>
              <a:t> clustering</a:t>
            </a:r>
            <a:r>
              <a:rPr lang="fr-FR" sz="2400" dirty="0" smtClean="0"/>
              <a:t> (</a:t>
            </a:r>
            <a:r>
              <a:rPr lang="fr-FR" sz="2400" baseline="30000" dirty="0" smtClean="0"/>
              <a:t>8</a:t>
            </a:r>
            <a:r>
              <a:rPr lang="fr-FR" sz="2400" dirty="0" smtClean="0"/>
              <a:t>Be-</a:t>
            </a:r>
            <a:r>
              <a:rPr lang="fr-FR" sz="2400" baseline="30000" dirty="0" smtClean="0"/>
              <a:t>10</a:t>
            </a:r>
            <a:r>
              <a:rPr lang="fr-FR" sz="2400" dirty="0" smtClean="0"/>
              <a:t>Be-</a:t>
            </a:r>
            <a:r>
              <a:rPr lang="fr-FR" sz="2400" baseline="30000" dirty="0" smtClean="0"/>
              <a:t>12</a:t>
            </a:r>
            <a:r>
              <a:rPr lang="fr-FR" sz="2400" dirty="0" smtClean="0"/>
              <a:t>Be...)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Monopole vs. Quadrupole (single partice states near </a:t>
            </a:r>
            <a:r>
              <a:rPr lang="fr-FR" sz="2400" i="1" dirty="0" smtClean="0"/>
              <a:t>N</a:t>
            </a:r>
            <a:r>
              <a:rPr lang="fr-FR" sz="2400" dirty="0" smtClean="0"/>
              <a:t> = 20?)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Else??</a:t>
            </a:r>
            <a:endParaRPr lang="fr-FR" sz="2400" dirty="0"/>
          </a:p>
        </p:txBody>
      </p:sp>
      <p:sp>
        <p:nvSpPr>
          <p:cNvPr id="7" name="ZoneTexte 42"/>
          <p:cNvSpPr txBox="1"/>
          <p:nvPr/>
        </p:nvSpPr>
        <p:spPr>
          <a:xfrm rot="16200000">
            <a:off x="-388446" y="5232703"/>
            <a:ext cx="191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Proton </a:t>
            </a:r>
            <a:r>
              <a:rPr lang="fr-FR" sz="1600" dirty="0" err="1" smtClean="0"/>
              <a:t>density</a:t>
            </a:r>
            <a:r>
              <a:rPr lang="fr-FR" sz="1600" dirty="0" smtClean="0"/>
              <a:t> [</a:t>
            </a:r>
            <a:r>
              <a:rPr lang="fr-FR" sz="1600" dirty="0" err="1" smtClean="0"/>
              <a:t>fm</a:t>
            </a:r>
            <a:r>
              <a:rPr lang="fr-FR" sz="1600" baseline="30000" dirty="0" smtClean="0"/>
              <a:t>-3</a:t>
            </a:r>
            <a:r>
              <a:rPr lang="fr-FR" sz="1600" dirty="0" smtClean="0"/>
              <a:t>]</a:t>
            </a:r>
            <a:endParaRPr lang="en-US" sz="16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04" y="4485867"/>
            <a:ext cx="30488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7"/>
          <p:cNvSpPr/>
          <p:nvPr/>
        </p:nvSpPr>
        <p:spPr>
          <a:xfrm>
            <a:off x="455125" y="6541357"/>
            <a:ext cx="3719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B.G. Todd-</a:t>
            </a:r>
            <a:r>
              <a:rPr lang="en-US" sz="1200" dirty="0" err="1" smtClean="0"/>
              <a:t>Rutel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en-US" sz="1200" dirty="0" smtClean="0"/>
              <a:t>, </a:t>
            </a:r>
            <a:r>
              <a:rPr lang="fr-FR" sz="1200" dirty="0" smtClean="0"/>
              <a:t>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C 69 (2004) 021301 (R).</a:t>
            </a:r>
            <a:endParaRPr lang="fr-FR" sz="1200" dirty="0"/>
          </a:p>
        </p:txBody>
      </p:sp>
      <p:sp>
        <p:nvSpPr>
          <p:cNvPr id="25" name="ZoneTexte 51"/>
          <p:cNvSpPr txBox="1"/>
          <p:nvPr/>
        </p:nvSpPr>
        <p:spPr>
          <a:xfrm>
            <a:off x="1164174" y="545797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Bubble (</a:t>
            </a:r>
            <a:r>
              <a:rPr lang="fr-FR" baseline="30000" dirty="0" smtClean="0">
                <a:solidFill>
                  <a:srgbClr val="00B0F0"/>
                </a:solidFill>
              </a:rPr>
              <a:t>206</a:t>
            </a:r>
            <a:r>
              <a:rPr lang="fr-FR" dirty="0" smtClean="0">
                <a:solidFill>
                  <a:srgbClr val="00B0F0"/>
                </a:solidFill>
              </a:rPr>
              <a:t>Hg)</a:t>
            </a:r>
            <a:endParaRPr lang="fr-FR" sz="2400" baseline="30000" dirty="0">
              <a:solidFill>
                <a:srgbClr val="00B0F0"/>
              </a:solidFill>
            </a:endParaRPr>
          </a:p>
        </p:txBody>
      </p:sp>
      <p:sp>
        <p:nvSpPr>
          <p:cNvPr id="26" name="ZoneTexte 52"/>
          <p:cNvSpPr txBox="1"/>
          <p:nvPr/>
        </p:nvSpPr>
        <p:spPr>
          <a:xfrm>
            <a:off x="1118452" y="4341851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Normal (</a:t>
            </a:r>
            <a:r>
              <a:rPr lang="fr-FR" baseline="30000" dirty="0" smtClean="0">
                <a:solidFill>
                  <a:schemeClr val="accent2"/>
                </a:solidFill>
              </a:rPr>
              <a:t>208</a:t>
            </a:r>
            <a:r>
              <a:rPr lang="fr-FR" dirty="0" smtClean="0">
                <a:solidFill>
                  <a:schemeClr val="accent2"/>
                </a:solidFill>
              </a:rPr>
              <a:t>Pb)</a:t>
            </a:r>
            <a:endParaRPr lang="fr-FR" sz="2400" baseline="30000" dirty="0">
              <a:solidFill>
                <a:schemeClr val="accent2"/>
              </a:solidFill>
            </a:endParaRPr>
          </a:p>
        </p:txBody>
      </p:sp>
      <p:sp>
        <p:nvSpPr>
          <p:cNvPr id="29" name="Rectangle 56"/>
          <p:cNvSpPr/>
          <p:nvPr/>
        </p:nvSpPr>
        <p:spPr>
          <a:xfrm>
            <a:off x="686404" y="4341851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6156176" y="5587229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6156176" y="4732425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673848" y="54232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-25000" dirty="0" smtClean="0"/>
              <a:t>1</a:t>
            </a:r>
            <a:r>
              <a:rPr lang="fr-FR" baseline="30000" dirty="0" smtClean="0"/>
              <a:t>+</a:t>
            </a:r>
            <a:endParaRPr lang="en-US" baseline="30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71169" y="454775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r>
              <a:rPr lang="fr-FR" baseline="-25000" dirty="0" smtClean="0"/>
              <a:t>2</a:t>
            </a:r>
            <a:r>
              <a:rPr lang="fr-FR" baseline="30000" dirty="0" smtClean="0"/>
              <a:t>+</a:t>
            </a:r>
            <a:endParaRPr lang="en-US" baseline="30000" dirty="0"/>
          </a:p>
        </p:txBody>
      </p:sp>
      <p:cxnSp>
        <p:nvCxnSpPr>
          <p:cNvPr id="33" name="直線コネクタ 32"/>
          <p:cNvCxnSpPr/>
          <p:nvPr/>
        </p:nvCxnSpPr>
        <p:spPr>
          <a:xfrm>
            <a:off x="7452320" y="4732425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7452320" y="5353785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7452320" y="5460878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7452320" y="5627203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7452320" y="5792554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452320" y="5922828"/>
            <a:ext cx="6400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6796256" y="5353785"/>
            <a:ext cx="656064" cy="23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6796256" y="5460878"/>
            <a:ext cx="656064" cy="126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6796256" y="5587229"/>
            <a:ext cx="656064" cy="39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6796256" y="5587229"/>
            <a:ext cx="656064" cy="205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6796256" y="5587229"/>
            <a:ext cx="656064" cy="335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6796256" y="4732425"/>
            <a:ext cx="65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24" y="2951619"/>
            <a:ext cx="4431674" cy="1234137"/>
          </a:xfrm>
          <a:prstGeom prst="rect">
            <a:avLst/>
          </a:prstGeom>
        </p:spPr>
      </p:pic>
      <p:sp>
        <p:nvSpPr>
          <p:cNvPr id="53" name="円/楕円 52"/>
          <p:cNvSpPr/>
          <p:nvPr/>
        </p:nvSpPr>
        <p:spPr>
          <a:xfrm>
            <a:off x="1753613" y="3032260"/>
            <a:ext cx="4572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28571" r="34985"/>
          <a:stretch>
            <a:fillRect/>
          </a:stretch>
        </p:blipFill>
        <p:spPr bwMode="auto">
          <a:xfrm>
            <a:off x="3348038" y="3762375"/>
            <a:ext cx="27336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274638" y="-26988"/>
            <a:ext cx="5921375" cy="871538"/>
            <a:chOff x="1338" y="179"/>
            <a:chExt cx="3730" cy="549"/>
          </a:xfrm>
        </p:grpSpPr>
        <p:pic>
          <p:nvPicPr>
            <p:cNvPr id="2459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79"/>
              <a:ext cx="123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Text Box 5"/>
            <p:cNvSpPr txBox="1">
              <a:spLocks noChangeArrowheads="1"/>
            </p:cNvSpPr>
            <p:nvPr/>
          </p:nvSpPr>
          <p:spPr bwMode="auto">
            <a:xfrm>
              <a:off x="1997" y="495"/>
              <a:ext cx="3071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</a:rPr>
                <a:t>GA</a:t>
              </a:r>
              <a:r>
                <a:rPr lang="en-US" sz="1800" dirty="0" err="1"/>
                <a:t>mma</a:t>
              </a:r>
              <a:r>
                <a:rPr lang="en-US" sz="1800" dirty="0"/>
                <a:t> </a:t>
              </a:r>
              <a:r>
                <a:rPr lang="en-US" sz="1800" b="1" dirty="0" err="1">
                  <a:solidFill>
                    <a:srgbClr val="E46C0A"/>
                  </a:solidFill>
                </a:rPr>
                <a:t>SP</a:t>
              </a:r>
              <a:r>
                <a:rPr lang="en-US" sz="1800" dirty="0" err="1"/>
                <a:t>ectroscopy</a:t>
              </a:r>
              <a:r>
                <a:rPr lang="en-US" sz="1800" dirty="0"/>
                <a:t> and </a:t>
              </a:r>
              <a:r>
                <a:rPr lang="en-US" sz="1800" b="1" dirty="0" err="1">
                  <a:solidFill>
                    <a:srgbClr val="E46C0A"/>
                  </a:solidFill>
                </a:rPr>
                <a:t>PA</a:t>
              </a:r>
              <a:r>
                <a:rPr lang="en-US" sz="1800" dirty="0" err="1"/>
                <a:t>rticle</a:t>
              </a:r>
              <a:r>
                <a:rPr lang="en-US" sz="1800" dirty="0"/>
                <a:t> </a:t>
              </a:r>
              <a:r>
                <a:rPr lang="en-US" sz="1800" b="1" dirty="0">
                  <a:solidFill>
                    <a:srgbClr val="E46C0A"/>
                  </a:solidFill>
                </a:rPr>
                <a:t>D</a:t>
              </a:r>
              <a:r>
                <a:rPr lang="en-US" sz="1800" dirty="0"/>
                <a:t>etection</a:t>
              </a:r>
              <a:endParaRPr lang="fr-FR" sz="1800" dirty="0"/>
            </a:p>
          </p:txBody>
        </p:sp>
        <p:sp>
          <p:nvSpPr>
            <p:cNvPr id="24601" name="Text Box 6"/>
            <p:cNvSpPr txBox="1">
              <a:spLocks noChangeArrowheads="1"/>
            </p:cNvSpPr>
            <p:nvPr/>
          </p:nvSpPr>
          <p:spPr bwMode="auto">
            <a:xfrm>
              <a:off x="3185" y="251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4932363" y="2003425"/>
            <a:ext cx="44180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600" b="1">
              <a:solidFill>
                <a:srgbClr val="032085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600" b="1"/>
              <a:t>  </a:t>
            </a:r>
            <a:r>
              <a:rPr lang="en-US" altLang="en-US" sz="1600"/>
              <a:t>300(500) </a:t>
            </a:r>
            <a:r>
              <a:rPr lang="en-US" altLang="en-US" sz="1600">
                <a:latin typeface="Symbol" panose="05050102010706020507" pitchFamily="18" charset="2"/>
              </a:rPr>
              <a:t>m</a:t>
            </a:r>
            <a:r>
              <a:rPr lang="en-US" altLang="en-US" sz="1600"/>
              <a:t>m DSSD  pitch &lt; 1mm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600"/>
              <a:t>  1(or 2) x [1.5 mm DSSD pitch~1mm]</a:t>
            </a:r>
            <a:endParaRPr lang="en-US" altLang="en-US" sz="1600">
              <a:solidFill>
                <a:srgbClr val="3333CC"/>
              </a:solidFill>
            </a:endParaRPr>
          </a:p>
          <a:p>
            <a:pPr eaLnBrk="1" hangingPunct="1"/>
            <a:r>
              <a:rPr lang="en-US" altLang="en-US" sz="1600"/>
              <a:t> 2 main shapes : square &amp; trapezoid, </a:t>
            </a:r>
          </a:p>
          <a:p>
            <a:pPr eaLnBrk="1" hangingPunct="1"/>
            <a:r>
              <a:rPr lang="en-US" altLang="en-US" sz="1600"/>
              <a:t>	            large area</a:t>
            </a:r>
          </a:p>
          <a:p>
            <a:pPr eaLnBrk="1" hangingPunct="1"/>
            <a:endParaRPr lang="en-US" altLang="en-US" sz="1600" b="1">
              <a:solidFill>
                <a:srgbClr val="032085"/>
              </a:solidFill>
            </a:endParaRPr>
          </a:p>
        </p:txBody>
      </p:sp>
      <p:grpSp>
        <p:nvGrpSpPr>
          <p:cNvPr id="24580" name="Groupe 10"/>
          <p:cNvGrpSpPr>
            <a:grpSpLocks/>
          </p:cNvGrpSpPr>
          <p:nvPr/>
        </p:nvGrpSpPr>
        <p:grpSpPr bwMode="auto">
          <a:xfrm>
            <a:off x="19050" y="2133600"/>
            <a:ext cx="2573338" cy="2259013"/>
            <a:chOff x="250825" y="765175"/>
            <a:chExt cx="3775075" cy="3215691"/>
          </a:xfrm>
        </p:grpSpPr>
        <p:pic>
          <p:nvPicPr>
            <p:cNvPr id="24596" name="Picture 6" descr="Gasphyde 2 - 17060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765175"/>
              <a:ext cx="3775075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7" name="Text Box 24"/>
            <p:cNvSpPr txBox="1">
              <a:spLocks noChangeArrowheads="1"/>
            </p:cNvSpPr>
            <p:nvPr/>
          </p:nvSpPr>
          <p:spPr bwMode="auto">
            <a:xfrm>
              <a:off x="2647218" y="3142481"/>
              <a:ext cx="1262240" cy="838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b="1" dirty="0"/>
                <a:t>Option: </a:t>
              </a:r>
            </a:p>
            <a:p>
              <a:pPr algn="ctr" eaLnBrk="1" hangingPunct="1">
                <a:defRPr/>
              </a:pPr>
              <a:r>
                <a:rPr lang="en-US" sz="1050" b="1" dirty="0"/>
                <a:t>Annular </a:t>
              </a:r>
            </a:p>
            <a:p>
              <a:pPr algn="ctr" eaLnBrk="1" hangingPunct="1">
                <a:defRPr/>
              </a:pPr>
              <a:r>
                <a:rPr lang="en-US" sz="1050" b="1" dirty="0"/>
                <a:t>detectors</a:t>
              </a:r>
            </a:p>
          </p:txBody>
        </p:sp>
        <p:sp>
          <p:nvSpPr>
            <p:cNvPr id="24598" name="Line 25"/>
            <p:cNvSpPr>
              <a:spLocks noChangeShapeType="1"/>
            </p:cNvSpPr>
            <p:nvPr/>
          </p:nvSpPr>
          <p:spPr bwMode="auto">
            <a:xfrm flipV="1">
              <a:off x="3240082" y="2565400"/>
              <a:ext cx="107956" cy="557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1" name="Group 22"/>
          <p:cNvGrpSpPr>
            <a:grpSpLocks/>
          </p:cNvGrpSpPr>
          <p:nvPr/>
        </p:nvGrpSpPr>
        <p:grpSpPr bwMode="auto">
          <a:xfrm>
            <a:off x="2339975" y="2297113"/>
            <a:ext cx="2300288" cy="1912937"/>
            <a:chOff x="2971" y="436"/>
            <a:chExt cx="2539" cy="2072"/>
          </a:xfrm>
        </p:grpSpPr>
        <p:pic>
          <p:nvPicPr>
            <p:cNvPr id="24593" name="Picture 5" descr="Gasphyde 1 - 17060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176" cy="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4" name="Text Box 16"/>
            <p:cNvSpPr txBox="1">
              <a:spLocks noChangeArrowheads="1"/>
            </p:cNvSpPr>
            <p:nvPr/>
          </p:nvSpPr>
          <p:spPr bwMode="auto">
            <a:xfrm>
              <a:off x="2971" y="549"/>
              <a:ext cx="725" cy="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Beam  </a:t>
              </a:r>
            </a:p>
          </p:txBody>
        </p:sp>
        <p:sp>
          <p:nvSpPr>
            <p:cNvPr id="24595" name="Line 17"/>
            <p:cNvSpPr>
              <a:spLocks noChangeShapeType="1"/>
            </p:cNvSpPr>
            <p:nvPr/>
          </p:nvSpPr>
          <p:spPr bwMode="auto">
            <a:xfrm>
              <a:off x="3260" y="841"/>
              <a:ext cx="799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ZoneTexte 22"/>
          <p:cNvSpPr txBox="1">
            <a:spLocks noChangeArrowheads="1"/>
          </p:cNvSpPr>
          <p:nvPr/>
        </p:nvSpPr>
        <p:spPr bwMode="auto">
          <a:xfrm>
            <a:off x="60325" y="1858963"/>
            <a:ext cx="2894013" cy="338137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b="1">
                <a:solidFill>
                  <a:srgbClr val="032085"/>
                </a:solidFill>
              </a:rPr>
              <a:t>“</a:t>
            </a:r>
            <a:r>
              <a:rPr lang="en-US" altLang="ja-JP" sz="1600" b="1">
                <a:solidFill>
                  <a:srgbClr val="032085"/>
                </a:solidFill>
              </a:rPr>
              <a:t>GASPARD-TRACE</a:t>
            </a:r>
            <a:r>
              <a:rPr lang="en-US" altLang="fr-FR" sz="1600" b="1">
                <a:solidFill>
                  <a:srgbClr val="032085"/>
                </a:solidFill>
              </a:rPr>
              <a:t>”</a:t>
            </a:r>
            <a:r>
              <a:rPr lang="en-US" altLang="ja-JP" sz="1600" b="1">
                <a:solidFill>
                  <a:srgbClr val="032085"/>
                </a:solidFill>
              </a:rPr>
              <a:t> design</a:t>
            </a:r>
            <a:endParaRPr lang="en-US" altLang="en-US" sz="1600" b="1">
              <a:solidFill>
                <a:srgbClr val="032085"/>
              </a:solidFill>
            </a:endParaRPr>
          </a:p>
        </p:txBody>
      </p:sp>
      <p:sp>
        <p:nvSpPr>
          <p:cNvPr id="24583" name="ZoneTexte 2"/>
          <p:cNvSpPr txBox="1">
            <a:spLocks noChangeArrowheads="1"/>
          </p:cNvSpPr>
          <p:nvPr/>
        </p:nvSpPr>
        <p:spPr bwMode="auto">
          <a:xfrm>
            <a:off x="0" y="908050"/>
            <a:ext cx="9144000" cy="369888"/>
          </a:xfrm>
          <a:prstGeom prst="rect">
            <a:avLst/>
          </a:prstGeom>
          <a:solidFill>
            <a:srgbClr val="D6EDE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800" b="1">
                <a:solidFill>
                  <a:srgbClr val="3366FF"/>
                </a:solidFill>
                <a:latin typeface="Calibri" panose="020F0502020204030204" pitchFamily="34" charset="0"/>
              </a:rPr>
              <a:t>4π Si array fully integrable in PARIS/AGATA/EXOGAM2</a:t>
            </a:r>
          </a:p>
        </p:txBody>
      </p:sp>
      <p:pic>
        <p:nvPicPr>
          <p:cNvPr id="24584" name="Image 34" descr="vue agata 130625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651250"/>
            <a:ext cx="3024187" cy="319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ZoneTexte 1"/>
          <p:cNvSpPr txBox="1">
            <a:spLocks noChangeArrowheads="1"/>
          </p:cNvSpPr>
          <p:nvPr/>
        </p:nvSpPr>
        <p:spPr bwMode="auto">
          <a:xfrm>
            <a:off x="900113" y="4508500"/>
            <a:ext cx="2279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600" b="1" i="1">
                <a:solidFill>
                  <a:srgbClr val="000090"/>
                </a:solidFill>
                <a:latin typeface="Calibri" panose="020F0502020204030204" pitchFamily="34" charset="0"/>
              </a:rPr>
              <a:t>Design : Ph. Rosier (IPN)</a:t>
            </a:r>
          </a:p>
        </p:txBody>
      </p:sp>
      <p:sp>
        <p:nvSpPr>
          <p:cNvPr id="24586" name="ZoneTexte 23"/>
          <p:cNvSpPr txBox="1">
            <a:spLocks noChangeArrowheads="1"/>
          </p:cNvSpPr>
          <p:nvPr/>
        </p:nvSpPr>
        <p:spPr bwMode="auto">
          <a:xfrm>
            <a:off x="323850" y="5573713"/>
            <a:ext cx="2698750" cy="5857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~ 10000 channels (Digital)</a:t>
            </a:r>
          </a:p>
          <a:p>
            <a:pPr eaLnBrk="1" hangingPunct="1"/>
            <a:r>
              <a:rPr lang="en-US" altLang="en-US" sz="1600"/>
              <a:t> high transparency to </a:t>
            </a:r>
            <a:r>
              <a:rPr lang="en-US" altLang="en-US" sz="1600">
                <a:latin typeface="Symbol" panose="05050102010706020507" pitchFamily="18" charset="2"/>
              </a:rPr>
              <a:t>g</a:t>
            </a:r>
            <a:r>
              <a:rPr lang="en-US" altLang="en-US" sz="1600"/>
              <a:t>-rays</a:t>
            </a: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323850" y="6149975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Big integration challenge </a:t>
            </a:r>
            <a:endParaRPr lang="fr-FR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588" name="ZoneTexte 22"/>
          <p:cNvSpPr txBox="1">
            <a:spLocks noChangeArrowheads="1"/>
          </p:cNvSpPr>
          <p:nvPr/>
        </p:nvSpPr>
        <p:spPr bwMode="auto">
          <a:xfrm>
            <a:off x="179388" y="5141913"/>
            <a:ext cx="1416050" cy="339725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32085"/>
                </a:solidFill>
              </a:rPr>
              <a:t>Electronics :</a:t>
            </a:r>
          </a:p>
        </p:txBody>
      </p:sp>
      <p:sp>
        <p:nvSpPr>
          <p:cNvPr id="24589" name="ZoneTexte 22"/>
          <p:cNvSpPr txBox="1">
            <a:spLocks noChangeArrowheads="1"/>
          </p:cNvSpPr>
          <p:nvPr/>
        </p:nvSpPr>
        <p:spPr bwMode="auto">
          <a:xfrm>
            <a:off x="5102225" y="1931988"/>
            <a:ext cx="1827213" cy="338137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32085"/>
                </a:solidFill>
              </a:rPr>
              <a:t>Layers of Silicon</a:t>
            </a:r>
          </a:p>
        </p:txBody>
      </p:sp>
      <p:sp>
        <p:nvSpPr>
          <p:cNvPr id="24590" name="ZoneTexte 15"/>
          <p:cNvSpPr txBox="1">
            <a:spLocks noChangeArrowheads="1"/>
          </p:cNvSpPr>
          <p:nvPr/>
        </p:nvSpPr>
        <p:spPr bwMode="auto">
          <a:xfrm>
            <a:off x="0" y="1295400"/>
            <a:ext cx="9144000" cy="369888"/>
          </a:xfrm>
          <a:prstGeom prst="rect">
            <a:avLst/>
          </a:prstGeom>
          <a:solidFill>
            <a:srgbClr val="F7FB41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Calibri" panose="020F0502020204030204" pitchFamily="34" charset="0"/>
              </a:rPr>
              <a:t>Collaboration: IPNO, INFN-Legnaro, UHU (Spain)., CEA Saclay, Surrey U.,  BARC (India)</a:t>
            </a:r>
          </a:p>
        </p:txBody>
      </p:sp>
      <p:sp>
        <p:nvSpPr>
          <p:cNvPr id="24591" name="ZoneTexte 1"/>
          <p:cNvSpPr txBox="1">
            <a:spLocks noChangeArrowheads="1"/>
          </p:cNvSpPr>
          <p:nvPr/>
        </p:nvSpPr>
        <p:spPr bwMode="auto">
          <a:xfrm>
            <a:off x="6321425" y="4365625"/>
            <a:ext cx="8429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800">
                <a:latin typeface="Calibri" panose="020F0502020204030204" pitchFamily="34" charset="0"/>
              </a:rPr>
              <a:t>AGATA</a:t>
            </a:r>
          </a:p>
        </p:txBody>
      </p:sp>
      <p:sp>
        <p:nvSpPr>
          <p:cNvPr id="24592" name="ZoneTexte 35"/>
          <p:cNvSpPr txBox="1">
            <a:spLocks noChangeArrowheads="1"/>
          </p:cNvSpPr>
          <p:nvPr/>
        </p:nvSpPr>
        <p:spPr bwMode="auto">
          <a:xfrm>
            <a:off x="7019925" y="5157788"/>
            <a:ext cx="1095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800">
                <a:latin typeface="Calibri" panose="020F0502020204030204" pitchFamily="34" charset="0"/>
              </a:rPr>
              <a:t>GASPARD</a:t>
            </a:r>
          </a:p>
        </p:txBody>
      </p:sp>
    </p:spTree>
    <p:extLst>
      <p:ext uri="{BB962C8B-B14F-4D97-AF65-F5344CB8AC3E}">
        <p14:creationId xmlns:p14="http://schemas.microsoft.com/office/powerpoint/2010/main" val="2499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Question </a:t>
            </a:r>
            <a:r>
              <a:rPr lang="fr-FR" sz="3200" dirty="0" smtClean="0"/>
              <a:t>1: </a:t>
            </a:r>
            <a:r>
              <a:rPr lang="fr-FR" sz="3200" dirty="0"/>
              <a:t>How?</a:t>
            </a:r>
            <a:endParaRPr 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6444" y="567092"/>
            <a:ext cx="558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 Or which term(s) of the nuclear force </a:t>
            </a:r>
            <a:r>
              <a:rPr lang="fr-FR" sz="2400" dirty="0" smtClean="0"/>
              <a:t>rule?</a:t>
            </a:r>
            <a:endParaRPr lang="en-US" sz="2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2532240"/>
            <a:ext cx="4518502" cy="42484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6533802"/>
            <a:ext cx="2955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M.G. Mayer, Phys. Rev. 75, 1969 (’49)</a:t>
            </a:r>
            <a:endParaRPr lang="en-US" sz="1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55" y="1014557"/>
            <a:ext cx="6165016" cy="3965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56" y="1503736"/>
            <a:ext cx="3561343" cy="3366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856" y="1961031"/>
            <a:ext cx="3733425" cy="3366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168" y="1902863"/>
            <a:ext cx="3224662" cy="508763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4922804" y="4324201"/>
            <a:ext cx="365760" cy="36576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円/楕円 13"/>
          <p:cNvSpPr/>
          <p:nvPr/>
        </p:nvSpPr>
        <p:spPr>
          <a:xfrm>
            <a:off x="4926320" y="5205829"/>
            <a:ext cx="365760" cy="36576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円/楕円 14"/>
          <p:cNvSpPr/>
          <p:nvPr/>
        </p:nvSpPr>
        <p:spPr>
          <a:xfrm>
            <a:off x="4926320" y="6487017"/>
            <a:ext cx="365760" cy="36576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正方形/長方形 15"/>
          <p:cNvSpPr/>
          <p:nvPr/>
        </p:nvSpPr>
        <p:spPr>
          <a:xfrm>
            <a:off x="2843808" y="4324201"/>
            <a:ext cx="576064" cy="544959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正方形/長方形 16"/>
          <p:cNvSpPr/>
          <p:nvPr/>
        </p:nvSpPr>
        <p:spPr>
          <a:xfrm>
            <a:off x="2866346" y="5299109"/>
            <a:ext cx="576064" cy="544959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2874234" y="6544265"/>
            <a:ext cx="576064" cy="544959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28774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2899113"/>
            <a:ext cx="4692521" cy="331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 smtClean="0"/>
              <a:t>Perspective toward next 5 years</a:t>
            </a:r>
            <a:endParaRPr 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435" y="705045"/>
            <a:ext cx="62776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Next flagships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baseline="30000" dirty="0" smtClean="0"/>
              <a:t>54</a:t>
            </a:r>
            <a:r>
              <a:rPr lang="fr-FR" sz="2400" dirty="0" smtClean="0"/>
              <a:t>Ca, </a:t>
            </a:r>
            <a:r>
              <a:rPr lang="fr-FR" sz="2400" baseline="30000" dirty="0" smtClean="0"/>
              <a:t>78</a:t>
            </a:r>
            <a:r>
              <a:rPr lang="fr-FR" sz="2400" dirty="0" smtClean="0"/>
              <a:t>Ni are, or will soon be, over.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baseline="30000" dirty="0" smtClean="0"/>
              <a:t>100</a:t>
            </a:r>
            <a:r>
              <a:rPr lang="fr-FR" sz="2400" dirty="0" smtClean="0"/>
              <a:t>Sn (</a:t>
            </a:r>
            <a:r>
              <a:rPr lang="fr-FR" sz="2400" i="1" dirty="0" smtClean="0"/>
              <a:t>Z</a:t>
            </a:r>
            <a:r>
              <a:rPr lang="fr-FR" sz="2400" dirty="0" smtClean="0"/>
              <a:t> = 50, </a:t>
            </a:r>
            <a:r>
              <a:rPr lang="fr-FR" sz="2400" i="1" dirty="0" smtClean="0"/>
              <a:t>N</a:t>
            </a:r>
            <a:r>
              <a:rPr lang="fr-FR" sz="2400" dirty="0" smtClean="0"/>
              <a:t> = 50), </a:t>
            </a:r>
            <a:r>
              <a:rPr lang="fr-FR" sz="2400" baseline="30000" dirty="0" smtClean="0"/>
              <a:t>140</a:t>
            </a:r>
            <a:r>
              <a:rPr lang="fr-FR" sz="2400" dirty="0" smtClean="0"/>
              <a:t>Sn (</a:t>
            </a:r>
            <a:r>
              <a:rPr lang="fr-FR" sz="2400" i="1" dirty="0" smtClean="0"/>
              <a:t>N</a:t>
            </a:r>
            <a:r>
              <a:rPr lang="fr-FR" sz="2400" dirty="0" smtClean="0"/>
              <a:t> = 90), else?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i="1" dirty="0" smtClean="0"/>
              <a:t>nn</a:t>
            </a:r>
            <a:r>
              <a:rPr lang="fr-FR" sz="2400" dirty="0" smtClean="0"/>
              <a:t>-monopole (including 3</a:t>
            </a:r>
            <a:r>
              <a:rPr lang="fr-FR" sz="2400" i="1" dirty="0" smtClean="0"/>
              <a:t>N</a:t>
            </a:r>
            <a:r>
              <a:rPr lang="fr-FR" sz="2400" dirty="0" smtClean="0"/>
              <a:t> force)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dirty="0" smtClean="0"/>
              <a:t>pairing </a:t>
            </a:r>
            <a:endParaRPr 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3" y="2951814"/>
            <a:ext cx="2664295" cy="3141482"/>
          </a:xfrm>
          <a:prstGeom prst="rect">
            <a:avLst/>
          </a:prstGeom>
        </p:spPr>
      </p:pic>
      <p:sp>
        <p:nvSpPr>
          <p:cNvPr id="9" name="正方形/長方形 9"/>
          <p:cNvSpPr/>
          <p:nvPr/>
        </p:nvSpPr>
        <p:spPr>
          <a:xfrm>
            <a:off x="179512" y="6093296"/>
            <a:ext cx="4311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Phys. Scr. T152, 014003  (’13)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1999" y="3574303"/>
            <a:ext cx="125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 isotopes</a:t>
            </a:r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71999" y="3204971"/>
            <a:ext cx="13231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HFB + QRPA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6804248" y="4910113"/>
            <a:ext cx="6480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863697" y="443997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7/2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" name="正方形/長方形 9"/>
          <p:cNvSpPr/>
          <p:nvPr/>
        </p:nvSpPr>
        <p:spPr>
          <a:xfrm>
            <a:off x="4361977" y="6261699"/>
            <a:ext cx="4311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H. </a:t>
            </a:r>
            <a:r>
              <a:rPr lang="en-US" sz="1400" dirty="0" err="1" smtClean="0"/>
              <a:t>Shimoyama</a:t>
            </a:r>
            <a:r>
              <a:rPr lang="en-US" sz="1400" dirty="0" smtClean="0"/>
              <a:t>, M. Matsuo, </a:t>
            </a:r>
            <a:r>
              <a:rPr lang="en-US" sz="1400" dirty="0"/>
              <a:t>Phys. </a:t>
            </a:r>
            <a:r>
              <a:rPr lang="en-US" sz="1400" dirty="0" smtClean="0"/>
              <a:t>Rev. </a:t>
            </a:r>
            <a:r>
              <a:rPr lang="en-US" sz="1400" dirty="0"/>
              <a:t>C 84, 044317 (</a:t>
            </a:r>
            <a:r>
              <a:rPr lang="en-US" sz="1400" dirty="0" smtClean="0"/>
              <a:t>’11)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49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3735388"/>
            <a:ext cx="36941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 15"/>
          <p:cNvGrpSpPr>
            <a:grpSpLocks/>
          </p:cNvGrpSpPr>
          <p:nvPr/>
        </p:nvGrpSpPr>
        <p:grpSpPr bwMode="auto">
          <a:xfrm>
            <a:off x="0" y="4108450"/>
            <a:ext cx="3303588" cy="2392363"/>
            <a:chOff x="2976" y="1374"/>
            <a:chExt cx="2047" cy="1507"/>
          </a:xfrm>
        </p:grpSpPr>
        <p:sp>
          <p:nvSpPr>
            <p:cNvPr id="22544" name="Rectangle 17"/>
            <p:cNvSpPr>
              <a:spLocks noChangeArrowheads="1"/>
            </p:cNvSpPr>
            <p:nvPr/>
          </p:nvSpPr>
          <p:spPr bwMode="auto">
            <a:xfrm>
              <a:off x="3203" y="1809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>
                <a:solidFill>
                  <a:srgbClr val="FF0033"/>
                </a:solidFill>
              </a:endParaRPr>
            </a:p>
          </p:txBody>
        </p:sp>
        <p:sp>
          <p:nvSpPr>
            <p:cNvPr id="22545" name="Rectangle 20"/>
            <p:cNvSpPr>
              <a:spLocks noChangeArrowheads="1"/>
            </p:cNvSpPr>
            <p:nvPr/>
          </p:nvSpPr>
          <p:spPr bwMode="auto">
            <a:xfrm>
              <a:off x="3264" y="1953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>
                <a:solidFill>
                  <a:srgbClr val="FF0033"/>
                </a:solidFill>
              </a:endParaRPr>
            </a:p>
          </p:txBody>
        </p:sp>
        <p:sp>
          <p:nvSpPr>
            <p:cNvPr id="22546" name="Rectangle 23"/>
            <p:cNvSpPr>
              <a:spLocks noChangeArrowheads="1"/>
            </p:cNvSpPr>
            <p:nvPr/>
          </p:nvSpPr>
          <p:spPr bwMode="auto">
            <a:xfrm>
              <a:off x="3347" y="2097"/>
              <a:ext cx="1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fr-FR" altLang="en-US">
                <a:solidFill>
                  <a:srgbClr val="FF0033"/>
                </a:solidFill>
              </a:endParaRPr>
            </a:p>
            <a:p>
              <a:endParaRPr lang="fr-FR" altLang="en-US" sz="1600">
                <a:solidFill>
                  <a:srgbClr val="FF0033"/>
                </a:solidFill>
              </a:endParaRPr>
            </a:p>
          </p:txBody>
        </p:sp>
        <p:pic>
          <p:nvPicPr>
            <p:cNvPr id="22547" name="Picture 26" descr="detecteu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" y="1489"/>
              <a:ext cx="1454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Text Box 27"/>
            <p:cNvSpPr txBox="1">
              <a:spLocks noChangeArrowheads="1"/>
            </p:cNvSpPr>
            <p:nvPr/>
          </p:nvSpPr>
          <p:spPr bwMode="auto">
            <a:xfrm>
              <a:off x="3967" y="1374"/>
              <a:ext cx="6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66"/>
                  </a:solidFill>
                </a:rPr>
                <a:t>Cooling</a:t>
              </a:r>
              <a:endParaRPr lang="fr-FR" altLang="en-US" sz="1600"/>
            </a:p>
          </p:txBody>
        </p:sp>
        <p:sp>
          <p:nvSpPr>
            <p:cNvPr id="22549" name="Text Box 28"/>
            <p:cNvSpPr txBox="1">
              <a:spLocks noChangeArrowheads="1"/>
            </p:cNvSpPr>
            <p:nvPr/>
          </p:nvSpPr>
          <p:spPr bwMode="auto">
            <a:xfrm>
              <a:off x="3109" y="1572"/>
              <a:ext cx="8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66"/>
                  </a:solidFill>
                </a:rPr>
                <a:t>Connectors</a:t>
              </a:r>
              <a:endParaRPr lang="fr-FR" altLang="en-US" sz="1600"/>
            </a:p>
          </p:txBody>
        </p:sp>
        <p:sp>
          <p:nvSpPr>
            <p:cNvPr id="22550" name="Text Box 29"/>
            <p:cNvSpPr txBox="1">
              <a:spLocks noChangeArrowheads="1"/>
            </p:cNvSpPr>
            <p:nvPr/>
          </p:nvSpPr>
          <p:spPr bwMode="auto">
            <a:xfrm>
              <a:off x="4022" y="2439"/>
              <a:ext cx="100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66"/>
                  </a:solidFill>
                </a:rPr>
                <a:t>Preamplifiers</a:t>
              </a:r>
              <a:endParaRPr lang="fr-FR" altLang="en-US" sz="1600"/>
            </a:p>
          </p:txBody>
        </p:sp>
        <p:sp>
          <p:nvSpPr>
            <p:cNvPr id="22551" name="Text Box 30"/>
            <p:cNvSpPr txBox="1">
              <a:spLocks noChangeArrowheads="1"/>
            </p:cNvSpPr>
            <p:nvPr/>
          </p:nvSpPr>
          <p:spPr bwMode="auto">
            <a:xfrm>
              <a:off x="2976" y="2668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66"/>
                  </a:solidFill>
                </a:rPr>
                <a:t>Detectors</a:t>
              </a:r>
              <a:endParaRPr lang="fr-FR" altLang="en-US" sz="1600"/>
            </a:p>
          </p:txBody>
        </p:sp>
      </p:grpSp>
      <p:sp>
        <p:nvSpPr>
          <p:cNvPr id="22" name="Flèche vers la droite 21"/>
          <p:cNvSpPr>
            <a:spLocks noChangeArrowheads="1"/>
          </p:cNvSpPr>
          <p:nvPr/>
        </p:nvSpPr>
        <p:spPr bwMode="auto">
          <a:xfrm>
            <a:off x="249238" y="973138"/>
            <a:ext cx="8820150" cy="48895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9C9CDF"/>
          </a:solidFill>
          <a:ln w="9525">
            <a:solidFill>
              <a:srgbClr val="7575D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2532" name="ZoneTexte 22"/>
          <p:cNvSpPr txBox="1">
            <a:spLocks noChangeArrowheads="1"/>
          </p:cNvSpPr>
          <p:nvPr/>
        </p:nvSpPr>
        <p:spPr bwMode="auto">
          <a:xfrm>
            <a:off x="325438" y="65563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/>
              <a:t>1997</a:t>
            </a:r>
          </a:p>
        </p:txBody>
      </p:sp>
      <p:sp>
        <p:nvSpPr>
          <p:cNvPr id="22533" name="ZoneTexte 23"/>
          <p:cNvSpPr txBox="1">
            <a:spLocks noChangeArrowheads="1"/>
          </p:cNvSpPr>
          <p:nvPr/>
        </p:nvSpPr>
        <p:spPr bwMode="auto">
          <a:xfrm>
            <a:off x="3713163" y="696913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/>
              <a:t>2007</a:t>
            </a:r>
          </a:p>
        </p:txBody>
      </p:sp>
      <p:sp>
        <p:nvSpPr>
          <p:cNvPr id="24582" name="ZoneTexte 24"/>
          <p:cNvSpPr txBox="1">
            <a:spLocks noChangeArrowheads="1"/>
          </p:cNvSpPr>
          <p:nvPr/>
        </p:nvSpPr>
        <p:spPr bwMode="auto">
          <a:xfrm>
            <a:off x="7118350" y="6858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/>
              <a:t>2017</a:t>
            </a:r>
          </a:p>
        </p:txBody>
      </p:sp>
      <p:sp>
        <p:nvSpPr>
          <p:cNvPr id="22535" name="ZoneTexte 25"/>
          <p:cNvSpPr txBox="1">
            <a:spLocks noChangeArrowheads="1"/>
          </p:cNvSpPr>
          <p:nvPr/>
        </p:nvSpPr>
        <p:spPr bwMode="auto">
          <a:xfrm>
            <a:off x="103188" y="1409700"/>
            <a:ext cx="30892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b="1">
                <a:latin typeface="Verdana" panose="020B0604030504040204" pitchFamily="34" charset="0"/>
              </a:rPr>
              <a:t>MUST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coll.</a:t>
            </a:r>
            <a:r>
              <a:rPr lang="fr-FR" altLang="en-US" sz="1400">
                <a:latin typeface="Verdana" panose="020B0604030504040204" pitchFamily="34" charset="0"/>
              </a:rPr>
              <a:t>: </a:t>
            </a:r>
            <a:r>
              <a:rPr lang="fr-FR" altLang="en-US" sz="1400" i="1">
                <a:latin typeface="Verdana" panose="020B0604030504040204" pitchFamily="34" charset="0"/>
              </a:rPr>
              <a:t>IPN,CEA-Saclay, DAM</a:t>
            </a: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detectors: </a:t>
            </a:r>
            <a:r>
              <a:rPr lang="fr-FR" altLang="en-US" sz="1400" b="1" i="1">
                <a:latin typeface="Verdana" panose="020B0604030504040204" pitchFamily="34" charset="0"/>
              </a:rPr>
              <a:t>IPN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electronics: </a:t>
            </a:r>
            <a:r>
              <a:rPr lang="fr-FR" altLang="en-US" sz="1400" b="1" i="1">
                <a:latin typeface="Verdana" panose="020B0604030504040204" pitchFamily="34" charset="0"/>
              </a:rPr>
              <a:t>IPN</a:t>
            </a: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6cm x 6cm CAMBERRA</a:t>
            </a: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60 X + 60 Y strips</a:t>
            </a: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PAC</a:t>
            </a:r>
          </a:p>
        </p:txBody>
      </p:sp>
      <p:sp>
        <p:nvSpPr>
          <p:cNvPr id="22536" name="ZoneTexte 26"/>
          <p:cNvSpPr txBox="1">
            <a:spLocks noChangeArrowheads="1"/>
          </p:cNvSpPr>
          <p:nvPr/>
        </p:nvSpPr>
        <p:spPr bwMode="auto">
          <a:xfrm>
            <a:off x="3138488" y="1400175"/>
            <a:ext cx="361473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b="1">
                <a:latin typeface="Verdana" panose="020B0604030504040204" pitchFamily="34" charset="0"/>
              </a:rPr>
              <a:t>MUST2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coll.</a:t>
            </a:r>
            <a:r>
              <a:rPr lang="fr-FR" altLang="en-US" sz="1400">
                <a:latin typeface="Verdana" panose="020B0604030504040204" pitchFamily="34" charset="0"/>
              </a:rPr>
              <a:t>: </a:t>
            </a:r>
            <a:r>
              <a:rPr lang="fr-FR" altLang="en-US" sz="1400" i="1">
                <a:latin typeface="Verdana" panose="020B0604030504040204" pitchFamily="34" charset="0"/>
              </a:rPr>
              <a:t>IPN,CEA-Saclay, GANIL</a:t>
            </a: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detectors: </a:t>
            </a:r>
            <a:r>
              <a:rPr lang="fr-FR" altLang="en-US" sz="1400" b="1" i="1">
                <a:latin typeface="Verdana" panose="020B0604030504040204" pitchFamily="34" charset="0"/>
              </a:rPr>
              <a:t>IPN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electronics:</a:t>
            </a:r>
            <a:r>
              <a:rPr lang="fr-FR" altLang="en-US" sz="1400" b="1" i="1">
                <a:latin typeface="Verdana" panose="020B0604030504040204" pitchFamily="34" charset="0"/>
              </a:rPr>
              <a:t>GANIL+Saclay</a:t>
            </a:r>
            <a:r>
              <a:rPr lang="fr-FR" altLang="en-US" sz="1400" i="1">
                <a:latin typeface="Verdana" panose="020B0604030504040204" pitchFamily="34" charset="0"/>
              </a:rPr>
              <a:t>+</a:t>
            </a:r>
            <a:r>
              <a:rPr lang="fr-FR" altLang="en-US" sz="1400" b="1" i="1">
                <a:latin typeface="Verdana" panose="020B0604030504040204" pitchFamily="34" charset="0"/>
              </a:rPr>
              <a:t>IPN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DAQ : </a:t>
            </a:r>
            <a:r>
              <a:rPr lang="fr-FR" altLang="en-US" sz="1400" b="1" i="1">
                <a:latin typeface="Verdana" panose="020B0604030504040204" pitchFamily="34" charset="0"/>
              </a:rPr>
              <a:t>GANIL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mother boards : </a:t>
            </a:r>
            <a:r>
              <a:rPr lang="fr-FR" altLang="en-US" sz="1400" b="1" i="1">
                <a:latin typeface="Verdana" panose="020B0604030504040204" pitchFamily="34" charset="0"/>
              </a:rPr>
              <a:t>IPN</a:t>
            </a: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b="1" i="1">
              <a:latin typeface="Verdana" panose="020B0604030504040204" pitchFamily="34" charset="0"/>
            </a:endParaRP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10cm x 10cm MICRON</a:t>
            </a: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64X + 64Y</a:t>
            </a: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ASIC</a:t>
            </a:r>
          </a:p>
        </p:txBody>
      </p:sp>
      <p:cxnSp>
        <p:nvCxnSpPr>
          <p:cNvPr id="10250" name="Connecteur droit 28"/>
          <p:cNvCxnSpPr>
            <a:cxnSpLocks noChangeShapeType="1"/>
          </p:cNvCxnSpPr>
          <p:nvPr/>
        </p:nvCxnSpPr>
        <p:spPr bwMode="auto">
          <a:xfrm>
            <a:off x="3946525" y="1084263"/>
            <a:ext cx="9525" cy="352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51" name="Connecteur droit 29"/>
          <p:cNvCxnSpPr>
            <a:cxnSpLocks noChangeShapeType="1"/>
          </p:cNvCxnSpPr>
          <p:nvPr/>
        </p:nvCxnSpPr>
        <p:spPr bwMode="auto">
          <a:xfrm>
            <a:off x="623888" y="1108075"/>
            <a:ext cx="9525" cy="352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Connecteur droit 31"/>
          <p:cNvCxnSpPr>
            <a:cxnSpLocks noChangeShapeType="1"/>
          </p:cNvCxnSpPr>
          <p:nvPr/>
        </p:nvCxnSpPr>
        <p:spPr bwMode="auto">
          <a:xfrm>
            <a:off x="7540625" y="1108075"/>
            <a:ext cx="7938" cy="352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9" name="ZoneTexte 32"/>
          <p:cNvSpPr txBox="1">
            <a:spLocks noChangeArrowheads="1"/>
          </p:cNvSpPr>
          <p:nvPr/>
        </p:nvSpPr>
        <p:spPr bwMode="auto">
          <a:xfrm>
            <a:off x="6786563" y="1484313"/>
            <a:ext cx="24638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b="1">
                <a:latin typeface="Verdana" panose="020B0604030504040204" pitchFamily="34" charset="0"/>
              </a:rPr>
              <a:t>GASPARD</a:t>
            </a:r>
          </a:p>
          <a:p>
            <a:pPr eaLnBrk="1" hangingPunct="1"/>
            <a:r>
              <a:rPr lang="fr-FR" altLang="en-US" sz="1400" i="1">
                <a:latin typeface="Verdana" panose="020B0604030504040204" pitchFamily="34" charset="0"/>
              </a:rPr>
              <a:t>coll.</a:t>
            </a:r>
            <a:r>
              <a:rPr lang="fr-FR" altLang="en-US" sz="1400">
                <a:latin typeface="Verdana" panose="020B0604030504040204" pitchFamily="34" charset="0"/>
              </a:rPr>
              <a:t>: </a:t>
            </a:r>
            <a:r>
              <a:rPr lang="fr-FR" altLang="en-US" sz="1400" i="1">
                <a:latin typeface="Verdana" panose="020B0604030504040204" pitchFamily="34" charset="0"/>
              </a:rPr>
              <a:t>IPN, INFN, BARC</a:t>
            </a:r>
          </a:p>
          <a:p>
            <a:pPr eaLnBrk="1" hangingPunct="1"/>
            <a:r>
              <a:rPr lang="en-US" altLang="en-US" sz="1400" i="1">
                <a:latin typeface="Verdana" panose="020B0604030504040204" pitchFamily="34" charset="0"/>
              </a:rPr>
              <a:t>Irfu,STFC,Surrey,GANIL</a:t>
            </a:r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4π</a:t>
            </a:r>
          </a:p>
          <a:p>
            <a:pPr eaLnBrk="1" hangingPunct="1"/>
            <a:r>
              <a:rPr lang="fr-FR" altLang="en-US" sz="1400" b="1">
                <a:latin typeface="Verdana" panose="020B0604030504040204" pitchFamily="34" charset="0"/>
              </a:rPr>
              <a:t>square + trapezoid transparency to γ</a:t>
            </a:r>
          </a:p>
          <a:p>
            <a:pPr eaLnBrk="1" hangingPunct="1"/>
            <a:endParaRPr lang="fr-FR" altLang="en-US" sz="1400" i="1">
              <a:latin typeface="Verdana" panose="020B0604030504040204" pitchFamily="34" charset="0"/>
            </a:endParaRPr>
          </a:p>
        </p:txBody>
      </p:sp>
      <p:pic>
        <p:nvPicPr>
          <p:cNvPr id="24590" name="Picture 6" descr="Gasphyde 2 - 17060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408488"/>
            <a:ext cx="21240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-19050" y="115888"/>
            <a:ext cx="9144000" cy="431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200" b="1" dirty="0" err="1">
                <a:solidFill>
                  <a:srgbClr val="000090"/>
                </a:solidFill>
                <a:latin typeface="+mj-lt"/>
              </a:rPr>
              <a:t>Landscape</a:t>
            </a:r>
            <a:r>
              <a:rPr lang="fr-FR" sz="2200" b="1" dirty="0">
                <a:solidFill>
                  <a:srgbClr val="000090"/>
                </a:solidFill>
                <a:latin typeface="+mj-lt"/>
              </a:rPr>
              <a:t> of Si detectors @ P2IO </a:t>
            </a:r>
            <a:r>
              <a:rPr lang="fr-FR" sz="2200" b="1" dirty="0" err="1">
                <a:solidFill>
                  <a:srgbClr val="000090"/>
                </a:solidFill>
                <a:latin typeface="+mj-lt"/>
              </a:rPr>
              <a:t>Labs</a:t>
            </a:r>
            <a:endParaRPr lang="en-GB" sz="2200" b="1" i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2543" name="ZoneTexte 1"/>
          <p:cNvSpPr txBox="1">
            <a:spLocks noChangeArrowheads="1"/>
          </p:cNvSpPr>
          <p:nvPr/>
        </p:nvSpPr>
        <p:spPr bwMode="auto">
          <a:xfrm>
            <a:off x="3317875" y="5619750"/>
            <a:ext cx="29813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400" b="1" u="sng">
                <a:latin typeface="Calibri" panose="020F0502020204030204" pitchFamily="34" charset="0"/>
              </a:rPr>
              <a:t>Publications : </a:t>
            </a:r>
          </a:p>
          <a:p>
            <a:pPr eaLnBrk="1" hangingPunct="1"/>
            <a:r>
              <a:rPr lang="fr-FR" altLang="en-US" sz="1400">
                <a:latin typeface="Calibri" panose="020F0502020204030204" pitchFamily="34" charset="0"/>
              </a:rPr>
              <a:t>3 PRL, 2 PRC, 1 PLB</a:t>
            </a:r>
          </a:p>
          <a:p>
            <a:pPr eaLnBrk="1" hangingPunct="1"/>
            <a:r>
              <a:rPr lang="fr-FR" altLang="en-US" sz="1400">
                <a:latin typeface="Calibri" panose="020F0502020204030204" pitchFamily="34" charset="0"/>
              </a:rPr>
              <a:t>1 PRL submitted, 1 PRL in preparation</a:t>
            </a:r>
          </a:p>
          <a:p>
            <a:pPr eaLnBrk="1" hangingPunct="1"/>
            <a:r>
              <a:rPr lang="fr-FR" altLang="en-US" sz="1400">
                <a:latin typeface="Calibri" panose="020F0502020204030204" pitchFamily="34" charset="0"/>
              </a:rPr>
              <a:t>3 experiments under analysis this year</a:t>
            </a:r>
          </a:p>
          <a:p>
            <a:pPr eaLnBrk="1" hangingPunct="1"/>
            <a:r>
              <a:rPr lang="fr-FR" altLang="en-US" sz="1400">
                <a:latin typeface="Calibri" panose="020F0502020204030204" pitchFamily="34" charset="0"/>
              </a:rPr>
              <a:t> 2 campaigns @ GANIL, 1 @ RIKEN </a:t>
            </a:r>
          </a:p>
        </p:txBody>
      </p:sp>
    </p:spTree>
    <p:extLst>
      <p:ext uri="{BB962C8B-B14F-4D97-AF65-F5344CB8AC3E}">
        <p14:creationId xmlns:p14="http://schemas.microsoft.com/office/powerpoint/2010/main" val="33411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28571" r="34985"/>
          <a:stretch>
            <a:fillRect/>
          </a:stretch>
        </p:blipFill>
        <p:spPr bwMode="auto">
          <a:xfrm>
            <a:off x="3348038" y="3762375"/>
            <a:ext cx="27336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274638" y="-26988"/>
            <a:ext cx="5921375" cy="871538"/>
            <a:chOff x="1338" y="179"/>
            <a:chExt cx="3730" cy="549"/>
          </a:xfrm>
        </p:grpSpPr>
        <p:pic>
          <p:nvPicPr>
            <p:cNvPr id="2459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79"/>
              <a:ext cx="1239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Text Box 5"/>
            <p:cNvSpPr txBox="1">
              <a:spLocks noChangeArrowheads="1"/>
            </p:cNvSpPr>
            <p:nvPr/>
          </p:nvSpPr>
          <p:spPr bwMode="auto">
            <a:xfrm>
              <a:off x="1997" y="495"/>
              <a:ext cx="3071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dirty="0" err="1">
                  <a:solidFill>
                    <a:schemeClr val="accent6">
                      <a:lumMod val="75000"/>
                    </a:schemeClr>
                  </a:solidFill>
                </a:rPr>
                <a:t>GA</a:t>
              </a:r>
              <a:r>
                <a:rPr lang="en-US" sz="1800" dirty="0" err="1"/>
                <a:t>mma</a:t>
              </a:r>
              <a:r>
                <a:rPr lang="en-US" sz="1800" dirty="0"/>
                <a:t> </a:t>
              </a:r>
              <a:r>
                <a:rPr lang="en-US" sz="1800" b="1" dirty="0" err="1">
                  <a:solidFill>
                    <a:srgbClr val="E46C0A"/>
                  </a:solidFill>
                </a:rPr>
                <a:t>SP</a:t>
              </a:r>
              <a:r>
                <a:rPr lang="en-US" sz="1800" dirty="0" err="1"/>
                <a:t>ectroscopy</a:t>
              </a:r>
              <a:r>
                <a:rPr lang="en-US" sz="1800" dirty="0"/>
                <a:t> and </a:t>
              </a:r>
              <a:r>
                <a:rPr lang="en-US" sz="1800" b="1" dirty="0" err="1">
                  <a:solidFill>
                    <a:srgbClr val="E46C0A"/>
                  </a:solidFill>
                </a:rPr>
                <a:t>PA</a:t>
              </a:r>
              <a:r>
                <a:rPr lang="en-US" sz="1800" dirty="0" err="1"/>
                <a:t>rticle</a:t>
              </a:r>
              <a:r>
                <a:rPr lang="en-US" sz="1800" dirty="0"/>
                <a:t> </a:t>
              </a:r>
              <a:r>
                <a:rPr lang="en-US" sz="1800" b="1" dirty="0">
                  <a:solidFill>
                    <a:srgbClr val="E46C0A"/>
                  </a:solidFill>
                </a:rPr>
                <a:t>D</a:t>
              </a:r>
              <a:r>
                <a:rPr lang="en-US" sz="1800" dirty="0"/>
                <a:t>etection</a:t>
              </a:r>
              <a:endParaRPr lang="fr-FR" sz="1800" dirty="0"/>
            </a:p>
          </p:txBody>
        </p:sp>
        <p:sp>
          <p:nvSpPr>
            <p:cNvPr id="24601" name="Text Box 6"/>
            <p:cNvSpPr txBox="1">
              <a:spLocks noChangeArrowheads="1"/>
            </p:cNvSpPr>
            <p:nvPr/>
          </p:nvSpPr>
          <p:spPr bwMode="auto">
            <a:xfrm>
              <a:off x="3185" y="251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4932363" y="2003425"/>
            <a:ext cx="44180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600" b="1">
              <a:solidFill>
                <a:srgbClr val="032085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600" b="1"/>
              <a:t>  </a:t>
            </a:r>
            <a:r>
              <a:rPr lang="en-US" altLang="en-US" sz="1600"/>
              <a:t>300(500) </a:t>
            </a:r>
            <a:r>
              <a:rPr lang="en-US" altLang="en-US" sz="1600">
                <a:latin typeface="Symbol" panose="05050102010706020507" pitchFamily="18" charset="2"/>
              </a:rPr>
              <a:t>m</a:t>
            </a:r>
            <a:r>
              <a:rPr lang="en-US" altLang="en-US" sz="1600"/>
              <a:t>m DSSD  pitch &lt; 1mm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1600"/>
              <a:t>  1(or 2) x [1.5 mm DSSD pitch~1mm]</a:t>
            </a:r>
            <a:endParaRPr lang="en-US" altLang="en-US" sz="1600">
              <a:solidFill>
                <a:srgbClr val="3333CC"/>
              </a:solidFill>
            </a:endParaRPr>
          </a:p>
          <a:p>
            <a:pPr eaLnBrk="1" hangingPunct="1"/>
            <a:r>
              <a:rPr lang="en-US" altLang="en-US" sz="1600"/>
              <a:t> 2 main shapes : square &amp; trapezoid, </a:t>
            </a:r>
          </a:p>
          <a:p>
            <a:pPr eaLnBrk="1" hangingPunct="1"/>
            <a:r>
              <a:rPr lang="en-US" altLang="en-US" sz="1600"/>
              <a:t>	            large area</a:t>
            </a:r>
          </a:p>
          <a:p>
            <a:pPr eaLnBrk="1" hangingPunct="1"/>
            <a:endParaRPr lang="en-US" altLang="en-US" sz="1600" b="1">
              <a:solidFill>
                <a:srgbClr val="032085"/>
              </a:solidFill>
            </a:endParaRPr>
          </a:p>
        </p:txBody>
      </p:sp>
      <p:grpSp>
        <p:nvGrpSpPr>
          <p:cNvPr id="24580" name="Groupe 10"/>
          <p:cNvGrpSpPr>
            <a:grpSpLocks/>
          </p:cNvGrpSpPr>
          <p:nvPr/>
        </p:nvGrpSpPr>
        <p:grpSpPr bwMode="auto">
          <a:xfrm>
            <a:off x="19050" y="2133600"/>
            <a:ext cx="2573338" cy="2259013"/>
            <a:chOff x="250825" y="765175"/>
            <a:chExt cx="3775075" cy="3215691"/>
          </a:xfrm>
        </p:grpSpPr>
        <p:pic>
          <p:nvPicPr>
            <p:cNvPr id="24596" name="Picture 6" descr="Gasphyde 2 - 17060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765175"/>
              <a:ext cx="3775075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7" name="Text Box 24"/>
            <p:cNvSpPr txBox="1">
              <a:spLocks noChangeArrowheads="1"/>
            </p:cNvSpPr>
            <p:nvPr/>
          </p:nvSpPr>
          <p:spPr bwMode="auto">
            <a:xfrm>
              <a:off x="2647218" y="3142481"/>
              <a:ext cx="1262240" cy="838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b="1" dirty="0"/>
                <a:t>Option: </a:t>
              </a:r>
            </a:p>
            <a:p>
              <a:pPr algn="ctr" eaLnBrk="1" hangingPunct="1">
                <a:defRPr/>
              </a:pPr>
              <a:r>
                <a:rPr lang="en-US" sz="1050" b="1" dirty="0"/>
                <a:t>Annular </a:t>
              </a:r>
            </a:p>
            <a:p>
              <a:pPr algn="ctr" eaLnBrk="1" hangingPunct="1">
                <a:defRPr/>
              </a:pPr>
              <a:r>
                <a:rPr lang="en-US" sz="1050" b="1" dirty="0"/>
                <a:t>detectors</a:t>
              </a:r>
            </a:p>
          </p:txBody>
        </p:sp>
        <p:sp>
          <p:nvSpPr>
            <p:cNvPr id="24598" name="Line 25"/>
            <p:cNvSpPr>
              <a:spLocks noChangeShapeType="1"/>
            </p:cNvSpPr>
            <p:nvPr/>
          </p:nvSpPr>
          <p:spPr bwMode="auto">
            <a:xfrm flipV="1">
              <a:off x="3240082" y="2565400"/>
              <a:ext cx="107956" cy="557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1" name="Group 22"/>
          <p:cNvGrpSpPr>
            <a:grpSpLocks/>
          </p:cNvGrpSpPr>
          <p:nvPr/>
        </p:nvGrpSpPr>
        <p:grpSpPr bwMode="auto">
          <a:xfrm>
            <a:off x="2339975" y="2297113"/>
            <a:ext cx="2300288" cy="1912937"/>
            <a:chOff x="2971" y="436"/>
            <a:chExt cx="2539" cy="2072"/>
          </a:xfrm>
        </p:grpSpPr>
        <p:pic>
          <p:nvPicPr>
            <p:cNvPr id="24593" name="Picture 5" descr="Gasphyde 1 - 17060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176" cy="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4" name="Text Box 16"/>
            <p:cNvSpPr txBox="1">
              <a:spLocks noChangeArrowheads="1"/>
            </p:cNvSpPr>
            <p:nvPr/>
          </p:nvSpPr>
          <p:spPr bwMode="auto">
            <a:xfrm>
              <a:off x="2971" y="549"/>
              <a:ext cx="725" cy="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Beam  </a:t>
              </a:r>
            </a:p>
          </p:txBody>
        </p:sp>
        <p:sp>
          <p:nvSpPr>
            <p:cNvPr id="24595" name="Line 17"/>
            <p:cNvSpPr>
              <a:spLocks noChangeShapeType="1"/>
            </p:cNvSpPr>
            <p:nvPr/>
          </p:nvSpPr>
          <p:spPr bwMode="auto">
            <a:xfrm>
              <a:off x="3260" y="841"/>
              <a:ext cx="799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ZoneTexte 22"/>
          <p:cNvSpPr txBox="1">
            <a:spLocks noChangeArrowheads="1"/>
          </p:cNvSpPr>
          <p:nvPr/>
        </p:nvSpPr>
        <p:spPr bwMode="auto">
          <a:xfrm>
            <a:off x="60325" y="1858963"/>
            <a:ext cx="2894013" cy="338137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600" b="1">
                <a:solidFill>
                  <a:srgbClr val="032085"/>
                </a:solidFill>
              </a:rPr>
              <a:t>“</a:t>
            </a:r>
            <a:r>
              <a:rPr lang="en-US" altLang="ja-JP" sz="1600" b="1">
                <a:solidFill>
                  <a:srgbClr val="032085"/>
                </a:solidFill>
              </a:rPr>
              <a:t>GASPARD-TRACE</a:t>
            </a:r>
            <a:r>
              <a:rPr lang="en-US" altLang="fr-FR" sz="1600" b="1">
                <a:solidFill>
                  <a:srgbClr val="032085"/>
                </a:solidFill>
              </a:rPr>
              <a:t>”</a:t>
            </a:r>
            <a:r>
              <a:rPr lang="en-US" altLang="ja-JP" sz="1600" b="1">
                <a:solidFill>
                  <a:srgbClr val="032085"/>
                </a:solidFill>
              </a:rPr>
              <a:t> design</a:t>
            </a:r>
            <a:endParaRPr lang="en-US" altLang="en-US" sz="1600" b="1">
              <a:solidFill>
                <a:srgbClr val="032085"/>
              </a:solidFill>
            </a:endParaRPr>
          </a:p>
        </p:txBody>
      </p:sp>
      <p:sp>
        <p:nvSpPr>
          <p:cNvPr id="24583" name="ZoneTexte 2"/>
          <p:cNvSpPr txBox="1">
            <a:spLocks noChangeArrowheads="1"/>
          </p:cNvSpPr>
          <p:nvPr/>
        </p:nvSpPr>
        <p:spPr bwMode="auto">
          <a:xfrm>
            <a:off x="0" y="908050"/>
            <a:ext cx="9144000" cy="369888"/>
          </a:xfrm>
          <a:prstGeom prst="rect">
            <a:avLst/>
          </a:prstGeom>
          <a:solidFill>
            <a:srgbClr val="D6EDE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800" b="1">
                <a:solidFill>
                  <a:srgbClr val="3366FF"/>
                </a:solidFill>
                <a:latin typeface="Calibri" panose="020F0502020204030204" pitchFamily="34" charset="0"/>
              </a:rPr>
              <a:t>4π Si array fully integrable in PARIS/AGATA/EXOGAM2</a:t>
            </a:r>
          </a:p>
        </p:txBody>
      </p:sp>
      <p:pic>
        <p:nvPicPr>
          <p:cNvPr id="24584" name="Image 34" descr="vue agata 130625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651250"/>
            <a:ext cx="3024187" cy="319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ZoneTexte 1"/>
          <p:cNvSpPr txBox="1">
            <a:spLocks noChangeArrowheads="1"/>
          </p:cNvSpPr>
          <p:nvPr/>
        </p:nvSpPr>
        <p:spPr bwMode="auto">
          <a:xfrm>
            <a:off x="900113" y="4508500"/>
            <a:ext cx="2279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600" b="1" i="1">
                <a:solidFill>
                  <a:srgbClr val="000090"/>
                </a:solidFill>
                <a:latin typeface="Calibri" panose="020F0502020204030204" pitchFamily="34" charset="0"/>
              </a:rPr>
              <a:t>Design : Ph. Rosier (IPN)</a:t>
            </a:r>
          </a:p>
        </p:txBody>
      </p:sp>
      <p:sp>
        <p:nvSpPr>
          <p:cNvPr id="24586" name="ZoneTexte 23"/>
          <p:cNvSpPr txBox="1">
            <a:spLocks noChangeArrowheads="1"/>
          </p:cNvSpPr>
          <p:nvPr/>
        </p:nvSpPr>
        <p:spPr bwMode="auto">
          <a:xfrm>
            <a:off x="323850" y="5573713"/>
            <a:ext cx="2698750" cy="5857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~ 10000 channels (Digital)</a:t>
            </a:r>
          </a:p>
          <a:p>
            <a:pPr eaLnBrk="1" hangingPunct="1"/>
            <a:r>
              <a:rPr lang="en-US" altLang="en-US" sz="1600"/>
              <a:t> high transparency to </a:t>
            </a:r>
            <a:r>
              <a:rPr lang="en-US" altLang="en-US" sz="1600">
                <a:latin typeface="Symbol" panose="05050102010706020507" pitchFamily="18" charset="2"/>
              </a:rPr>
              <a:t>g</a:t>
            </a:r>
            <a:r>
              <a:rPr lang="en-US" altLang="en-US" sz="1600"/>
              <a:t>-rays</a:t>
            </a: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323850" y="6149975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Big integration challenge </a:t>
            </a:r>
            <a:endParaRPr lang="fr-FR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588" name="ZoneTexte 22"/>
          <p:cNvSpPr txBox="1">
            <a:spLocks noChangeArrowheads="1"/>
          </p:cNvSpPr>
          <p:nvPr/>
        </p:nvSpPr>
        <p:spPr bwMode="auto">
          <a:xfrm>
            <a:off x="179388" y="5141913"/>
            <a:ext cx="1416050" cy="339725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32085"/>
                </a:solidFill>
              </a:rPr>
              <a:t>Electronics :</a:t>
            </a:r>
          </a:p>
        </p:txBody>
      </p:sp>
      <p:sp>
        <p:nvSpPr>
          <p:cNvPr id="24589" name="ZoneTexte 22"/>
          <p:cNvSpPr txBox="1">
            <a:spLocks noChangeArrowheads="1"/>
          </p:cNvSpPr>
          <p:nvPr/>
        </p:nvSpPr>
        <p:spPr bwMode="auto">
          <a:xfrm>
            <a:off x="5102225" y="1931988"/>
            <a:ext cx="1827213" cy="338137"/>
          </a:xfrm>
          <a:prstGeom prst="rect">
            <a:avLst/>
          </a:prstGeom>
          <a:solidFill>
            <a:srgbClr val="032085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32085"/>
                </a:solidFill>
              </a:rPr>
              <a:t>Layers of Silicon</a:t>
            </a:r>
          </a:p>
        </p:txBody>
      </p:sp>
      <p:sp>
        <p:nvSpPr>
          <p:cNvPr id="24590" name="ZoneTexte 15"/>
          <p:cNvSpPr txBox="1">
            <a:spLocks noChangeArrowheads="1"/>
          </p:cNvSpPr>
          <p:nvPr/>
        </p:nvSpPr>
        <p:spPr bwMode="auto">
          <a:xfrm>
            <a:off x="0" y="1295400"/>
            <a:ext cx="9144000" cy="369888"/>
          </a:xfrm>
          <a:prstGeom prst="rect">
            <a:avLst/>
          </a:prstGeom>
          <a:solidFill>
            <a:srgbClr val="F7FB41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Calibri" panose="020F0502020204030204" pitchFamily="34" charset="0"/>
              </a:rPr>
              <a:t>Collaboration: IPNO, INFN-Legnaro, UHU (Spain)., CEA Saclay, Surrey U.,  BARC (India)</a:t>
            </a:r>
          </a:p>
        </p:txBody>
      </p:sp>
      <p:sp>
        <p:nvSpPr>
          <p:cNvPr id="24591" name="ZoneTexte 1"/>
          <p:cNvSpPr txBox="1">
            <a:spLocks noChangeArrowheads="1"/>
          </p:cNvSpPr>
          <p:nvPr/>
        </p:nvSpPr>
        <p:spPr bwMode="auto">
          <a:xfrm>
            <a:off x="6321425" y="4365625"/>
            <a:ext cx="8429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800">
                <a:latin typeface="Calibri" panose="020F0502020204030204" pitchFamily="34" charset="0"/>
              </a:rPr>
              <a:t>AGATA</a:t>
            </a:r>
          </a:p>
        </p:txBody>
      </p:sp>
      <p:sp>
        <p:nvSpPr>
          <p:cNvPr id="24592" name="ZoneTexte 35"/>
          <p:cNvSpPr txBox="1">
            <a:spLocks noChangeArrowheads="1"/>
          </p:cNvSpPr>
          <p:nvPr/>
        </p:nvSpPr>
        <p:spPr bwMode="auto">
          <a:xfrm>
            <a:off x="7019925" y="5157788"/>
            <a:ext cx="1095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800">
                <a:latin typeface="Calibri" panose="020F0502020204030204" pitchFamily="34" charset="0"/>
              </a:rPr>
              <a:t>GASPARD</a:t>
            </a:r>
          </a:p>
        </p:txBody>
      </p:sp>
    </p:spTree>
    <p:extLst>
      <p:ext uri="{BB962C8B-B14F-4D97-AF65-F5344CB8AC3E}">
        <p14:creationId xmlns:p14="http://schemas.microsoft.com/office/powerpoint/2010/main" val="1547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/>
              <a:t>Perspective toward next 5 years</a:t>
            </a:r>
            <a:endParaRPr 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1736" y="692696"/>
            <a:ext cx="60216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Players under shadow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dirty="0" smtClean="0"/>
              <a:t>Density dependence of </a:t>
            </a:r>
            <a:r>
              <a:rPr lang="fr-FR" sz="2400" i="1" dirty="0" smtClean="0"/>
              <a:t>LS</a:t>
            </a:r>
            <a:r>
              <a:rPr lang="fr-FR" sz="2400" dirty="0" smtClean="0"/>
              <a:t>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dirty="0" smtClean="0"/>
              <a:t>South </a:t>
            </a:r>
            <a:r>
              <a:rPr lang="fr-FR" sz="2400" dirty="0"/>
              <a:t>of </a:t>
            </a:r>
            <a:r>
              <a:rPr lang="fr-FR" sz="2400" baseline="30000" dirty="0" smtClean="0"/>
              <a:t>208</a:t>
            </a:r>
            <a:r>
              <a:rPr lang="fr-FR" sz="2400" dirty="0" smtClean="0"/>
              <a:t>Pb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i="1" dirty="0" smtClean="0"/>
              <a:t>nn </a:t>
            </a:r>
            <a:r>
              <a:rPr lang="fr-FR" sz="2400" dirty="0" smtClean="0"/>
              <a:t>monopole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New </a:t>
            </a:r>
            <a:r>
              <a:rPr lang="en-US" sz="2400" dirty="0"/>
              <a:t>magic number at </a:t>
            </a:r>
            <a:r>
              <a:rPr lang="en-US" sz="2400" i="1" dirty="0"/>
              <a:t>N</a:t>
            </a:r>
            <a:r>
              <a:rPr lang="en-US" sz="2400" dirty="0"/>
              <a:t> = 90 </a:t>
            </a:r>
            <a:r>
              <a:rPr lang="en-US" sz="2400" baseline="30000" dirty="0" smtClean="0"/>
              <a:t>140</a:t>
            </a:r>
            <a:r>
              <a:rPr lang="en-US" sz="2400" dirty="0" smtClean="0"/>
              <a:t>Sn?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fr-FR" sz="2400" i="1" dirty="0" smtClean="0"/>
              <a:t>nn </a:t>
            </a:r>
            <a:r>
              <a:rPr lang="fr-FR" sz="2400" dirty="0" smtClean="0"/>
              <a:t>pairing near continuum</a:t>
            </a:r>
            <a:endParaRPr lang="fr-FR" sz="2400" dirty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dirty="0" smtClean="0"/>
              <a:t>O, Ca, Sn(</a:t>
            </a:r>
            <a:r>
              <a:rPr lang="fr-FR" sz="2400" i="1" dirty="0" smtClean="0"/>
              <a:t>d</a:t>
            </a:r>
            <a:r>
              <a:rPr lang="fr-FR" sz="2400" dirty="0" smtClean="0"/>
              <a:t>,</a:t>
            </a:r>
            <a:r>
              <a:rPr lang="fr-FR" sz="2400" i="1" dirty="0" smtClean="0"/>
              <a:t>p</a:t>
            </a:r>
            <a:r>
              <a:rPr lang="fr-FR" sz="2400" dirty="0" smtClean="0"/>
              <a:t>)(</a:t>
            </a:r>
            <a:r>
              <a:rPr lang="fr-FR" sz="2400" i="1" dirty="0" smtClean="0"/>
              <a:t>p</a:t>
            </a:r>
            <a:r>
              <a:rPr lang="fr-FR" sz="2400" dirty="0" smtClean="0"/>
              <a:t>,</a:t>
            </a:r>
            <a:r>
              <a:rPr lang="fr-FR" sz="2400" i="1" dirty="0" smtClean="0"/>
              <a:t>d</a:t>
            </a:r>
            <a:r>
              <a:rPr lang="fr-FR" sz="2400" dirty="0" smtClean="0"/>
              <a:t>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400" dirty="0" smtClean="0"/>
              <a:t>O, Ca, Sn(</a:t>
            </a:r>
            <a:r>
              <a:rPr lang="fr-FR" sz="2400" i="1" dirty="0" smtClean="0"/>
              <a:t>p</a:t>
            </a:r>
            <a:r>
              <a:rPr lang="fr-FR" sz="2400" dirty="0" smtClean="0"/>
              <a:t>,</a:t>
            </a:r>
            <a:r>
              <a:rPr lang="fr-FR" sz="2400" i="1" dirty="0" smtClean="0"/>
              <a:t>t</a:t>
            </a:r>
            <a:r>
              <a:rPr lang="fr-FR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07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The earliest study</a:t>
            </a:r>
            <a:endParaRPr lang="en-US" sz="32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836712"/>
            <a:ext cx="7415514" cy="424847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45814" y="5229200"/>
            <a:ext cx="376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Isotopic abandance → magic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63774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fr-FR" sz="3200" dirty="0"/>
              <a:t>Summary</a:t>
            </a:r>
            <a:endParaRPr 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520" y="764704"/>
            <a:ext cx="5131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Studying shell structure is to explore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many-body correlations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their origins in the nuclear force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251520" y="2276872"/>
          <a:ext cx="8273908" cy="3307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08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01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356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Interactions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New findings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Future</a:t>
                      </a:r>
                      <a:r>
                        <a:rPr lang="fr-FR" baseline="0" dirty="0"/>
                        <a:t> perspective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/>
                        <a:t>pn</a:t>
                      </a:r>
                      <a:r>
                        <a:rPr lang="fr-FR" dirty="0"/>
                        <a:t>-tensor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New</a:t>
                      </a:r>
                      <a:r>
                        <a:rPr lang="fr-FR" baseline="0" dirty="0"/>
                        <a:t> magic numbers at 16 and 34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i="1" baseline="0" dirty="0"/>
                        <a:t>N</a:t>
                      </a:r>
                      <a:r>
                        <a:rPr lang="fr-FR" baseline="0" dirty="0"/>
                        <a:t> = 50 is most likely magic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i="0" dirty="0" err="1"/>
                        <a:t>Establish</a:t>
                      </a:r>
                      <a:r>
                        <a:rPr lang="fr-FR" i="0" dirty="0"/>
                        <a:t> </a:t>
                      </a:r>
                      <a:r>
                        <a:rPr lang="fr-FR" i="1" dirty="0"/>
                        <a:t>N</a:t>
                      </a:r>
                      <a:r>
                        <a:rPr lang="fr-FR" i="0" dirty="0"/>
                        <a:t> = 50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i="0" dirty="0"/>
                        <a:t>New</a:t>
                      </a:r>
                      <a:r>
                        <a:rPr lang="fr-FR" i="0" baseline="0" dirty="0"/>
                        <a:t> magic </a:t>
                      </a:r>
                      <a:r>
                        <a:rPr lang="fr-FR" i="1" dirty="0"/>
                        <a:t>N</a:t>
                      </a:r>
                      <a:r>
                        <a:rPr lang="fr-FR" baseline="0" dirty="0"/>
                        <a:t> = 90 (</a:t>
                      </a:r>
                      <a:r>
                        <a:rPr lang="fr-FR" baseline="30000" dirty="0"/>
                        <a:t>140</a:t>
                      </a:r>
                      <a:r>
                        <a:rPr lang="fr-FR" baseline="0" dirty="0"/>
                        <a:t>Sn) 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LS</a:t>
                      </a:r>
                      <a:r>
                        <a:rPr lang="fr-FR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Sensitivity to</a:t>
                      </a:r>
                      <a:r>
                        <a:rPr lang="en-US" baseline="0" noProof="0" dirty="0"/>
                        <a:t> central depletion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noProof="0" dirty="0"/>
                        <a:t>Sensitivity to surface diffuseness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Alpha</a:t>
                      </a:r>
                      <a:r>
                        <a:rPr lang="en-US" baseline="0" noProof="0" dirty="0"/>
                        <a:t> cluster melting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dirty="0"/>
                        <a:t>South of </a:t>
                      </a:r>
                      <a:r>
                        <a:rPr lang="fr-FR" baseline="30000" dirty="0"/>
                        <a:t>208</a:t>
                      </a:r>
                      <a:r>
                        <a:rPr lang="fr-FR" dirty="0"/>
                        <a:t>Pb (new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bubble</a:t>
                      </a:r>
                      <a:r>
                        <a:rPr lang="fr-FR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3N</a:t>
                      </a:r>
                      <a:r>
                        <a:rPr lang="fr-FR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Oxygen</a:t>
                      </a:r>
                      <a:r>
                        <a:rPr lang="en-US" baseline="0" noProof="0" dirty="0"/>
                        <a:t> binding energies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30000" noProof="0" dirty="0"/>
                        <a:t>28</a:t>
                      </a:r>
                      <a:r>
                        <a:rPr lang="en-US" noProof="0" dirty="0"/>
                        <a:t>O binding energy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Ca isotopes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→ Niikura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Octupole</a:t>
                      </a:r>
                      <a:r>
                        <a:rPr lang="fr-FR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→ Niikura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76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Question </a:t>
            </a:r>
            <a:r>
              <a:rPr lang="fr-FR" sz="3200" dirty="0" smtClean="0"/>
              <a:t>2: </a:t>
            </a:r>
            <a:r>
              <a:rPr lang="fr-FR" sz="3200" dirty="0"/>
              <a:t>Why?</a:t>
            </a:r>
            <a:endParaRPr 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9632" y="835304"/>
            <a:ext cx="2745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Pauli principle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Saturation density</a:t>
            </a:r>
            <a:endParaRPr 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1589" y="989193"/>
            <a:ext cx="363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K.A. Brueckner, C.A. Levinson, H.M. Mahmoud, </a:t>
            </a:r>
          </a:p>
          <a:p>
            <a:r>
              <a:rPr lang="fr-FR" sz="1400" dirty="0"/>
              <a:t>Phys. Rev. 95, 217 (’54)</a:t>
            </a:r>
            <a:endParaRPr lang="en-US" sz="1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078">
            <a:off x="980629" y="2007546"/>
            <a:ext cx="2636593" cy="30360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2204864"/>
            <a:ext cx="3384899" cy="254777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880754" y="6453336"/>
            <a:ext cx="3245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Figures taken from the textbook by K. Yagi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6556347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Modern questions</a:t>
            </a:r>
            <a:endParaRPr 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7451" y="2853646"/>
            <a:ext cx="47578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Beyond saturation </a:t>
            </a:r>
            <a:r>
              <a:rPr lang="fr-FR" sz="2400" dirty="0" smtClean="0"/>
              <a:t>density</a:t>
            </a:r>
            <a:endParaRPr lang="fr-FR" sz="2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Halo, bubble, clustering ... etc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Density under saturation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Non-uniformity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Pauli blocking effects? </a:t>
            </a:r>
            <a:endParaRPr 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764704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Who rules </a:t>
            </a:r>
            <a:r>
              <a:rPr lang="fr-FR" sz="2400" dirty="0" smtClean="0"/>
              <a:t>many-body correlations?</a:t>
            </a:r>
            <a:endParaRPr lang="fr-FR" sz="2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Central/ </a:t>
            </a:r>
            <a:r>
              <a:rPr lang="fr-FR" sz="2400" i="1" dirty="0" smtClean="0"/>
              <a:t>LS</a:t>
            </a:r>
            <a:r>
              <a:rPr lang="fr-FR" sz="2400" dirty="0" smtClean="0"/>
              <a:t>/ tensor</a:t>
            </a:r>
            <a:endParaRPr lang="fr-FR" sz="2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3</a:t>
            </a:r>
            <a:r>
              <a:rPr lang="fr-FR" sz="2400" i="1" dirty="0"/>
              <a:t>N</a:t>
            </a:r>
            <a:r>
              <a:rPr lang="fr-FR" sz="2400" dirty="0"/>
              <a:t> force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Monopole </a:t>
            </a:r>
            <a:r>
              <a:rPr lang="fr-FR" sz="2400" dirty="0"/>
              <a:t>(</a:t>
            </a:r>
            <a:r>
              <a:rPr lang="fr-FR" sz="2400" i="1" dirty="0"/>
              <a:t>J</a:t>
            </a:r>
            <a:r>
              <a:rPr lang="fr-FR" sz="2400" dirty="0"/>
              <a:t> independent)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400" dirty="0"/>
              <a:t>Quadrupole </a:t>
            </a:r>
          </a:p>
        </p:txBody>
      </p:sp>
    </p:spTree>
    <p:extLst>
      <p:ext uri="{BB962C8B-B14F-4D97-AF65-F5344CB8AC3E}">
        <p14:creationId xmlns:p14="http://schemas.microsoft.com/office/powerpoint/2010/main" val="658497348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Today’s slides</a:t>
            </a:r>
            <a:endParaRPr 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19672" y="1196752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/>
              <a:t>Tensor interactions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i="1" dirty="0" smtClean="0"/>
              <a:t>N</a:t>
            </a:r>
            <a:r>
              <a:rPr lang="fr-FR" sz="2800" dirty="0" smtClean="0"/>
              <a:t> = 28: Power balance of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/>
              <a:t>Outside </a:t>
            </a:r>
            <a:r>
              <a:rPr lang="fr-FR" sz="2800" i="1" dirty="0" smtClean="0"/>
              <a:t>N</a:t>
            </a:r>
            <a:r>
              <a:rPr lang="fr-FR" sz="2800" dirty="0" smtClean="0"/>
              <a:t> = 28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73133103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71" y="456505"/>
            <a:ext cx="3263012" cy="59217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Monopole interactions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4786989" y="6381328"/>
            <a:ext cx="4129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O. Sorlin, M-G. </a:t>
            </a:r>
            <a:r>
              <a:rPr lang="en-US" sz="1400" dirty="0" err="1"/>
              <a:t>Porquet</a:t>
            </a:r>
            <a:r>
              <a:rPr lang="en-US" sz="1400" dirty="0"/>
              <a:t>, Phys. Scr. T152, 014003  (’13)</a:t>
            </a: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004" y="4695107"/>
            <a:ext cx="3816424" cy="72008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 rot="16200000">
            <a:off x="1989928" y="2634198"/>
            <a:ext cx="2189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Interaction energy [keV]</a:t>
            </a:r>
            <a:endParaRPr lang="en-US" sz="1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152" y="1741281"/>
            <a:ext cx="5207246" cy="2707768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 flipH="1">
            <a:off x="5275168" y="2803475"/>
            <a:ext cx="432048" cy="21602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右矢印 11"/>
          <p:cNvSpPr/>
          <p:nvPr/>
        </p:nvSpPr>
        <p:spPr>
          <a:xfrm flipH="1">
            <a:off x="8150696" y="2136385"/>
            <a:ext cx="432048" cy="21602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3820708" y="1196752"/>
            <a:ext cx="60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2000" y="908720"/>
            <a:ext cx="60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3941466" y="1130161"/>
            <a:ext cx="137160" cy="1371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円/楕円 16"/>
          <p:cNvSpPr/>
          <p:nvPr/>
        </p:nvSpPr>
        <p:spPr>
          <a:xfrm>
            <a:off x="4692758" y="835752"/>
            <a:ext cx="137160" cy="137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54152" y="1027360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</a:t>
            </a:r>
            <a:r>
              <a:rPr lang="fr-FR" sz="1600" i="1" dirty="0" smtClean="0"/>
              <a:t>d</a:t>
            </a:r>
            <a:r>
              <a:rPr lang="fr-FR" sz="1600" baseline="-25000" dirty="0" smtClean="0"/>
              <a:t>3/2</a:t>
            </a:r>
            <a:endParaRPr lang="en-US" sz="1600" baseline="-25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88132" y="72492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</a:t>
            </a:r>
            <a:r>
              <a:rPr lang="fr-FR" sz="1600" i="1" dirty="0" smtClean="0"/>
              <a:t>f</a:t>
            </a:r>
            <a:r>
              <a:rPr lang="fr-FR" sz="1600" baseline="-25000" dirty="0" smtClean="0"/>
              <a:t>7/2</a:t>
            </a:r>
            <a:endParaRPr lang="en-US" sz="1600" baseline="-250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4105874" y="956064"/>
            <a:ext cx="568412" cy="174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244493" y="1217597"/>
            <a:ext cx="60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995785" y="929565"/>
            <a:ext cx="60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6365251" y="1151006"/>
            <a:ext cx="137160" cy="1371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7116543" y="856597"/>
            <a:ext cx="137160" cy="137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77937" y="1048205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1</a:t>
            </a:r>
            <a:r>
              <a:rPr lang="fr-FR" sz="1600" i="1" dirty="0" smtClean="0"/>
              <a:t>g</a:t>
            </a:r>
            <a:r>
              <a:rPr lang="fr-FR" sz="1600" baseline="-25000" dirty="0" smtClean="0"/>
              <a:t>9/2</a:t>
            </a:r>
            <a:endParaRPr lang="en-US" sz="1600" baseline="-25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11917" y="745771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2</a:t>
            </a:r>
            <a:r>
              <a:rPr lang="fr-FR" sz="1600" i="1" dirty="0" smtClean="0"/>
              <a:t>d</a:t>
            </a:r>
            <a:r>
              <a:rPr lang="fr-FR" sz="1600" baseline="-25000" dirty="0" smtClean="0"/>
              <a:t>5/2</a:t>
            </a:r>
            <a:endParaRPr lang="en-US" sz="1600" baseline="-25000" dirty="0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6529659" y="976909"/>
            <a:ext cx="568412" cy="174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868540" y="1530429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Z = 17, N = 21</a:t>
            </a:r>
            <a:endParaRPr lang="en-US" sz="1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39704" y="1532171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Z = 41, N = 51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5738371"/>
      </p:ext>
    </p:extLst>
  </p:cSld>
  <p:clrMapOvr>
    <a:masterClrMapping/>
  </p:clrMapOvr>
  <p:transition advTm="5778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pn</a:t>
            </a:r>
            <a:r>
              <a:rPr lang="fr-FR" sz="3200" dirty="0"/>
              <a:t>-tensor </a:t>
            </a:r>
            <a:r>
              <a:rPr lang="fr-FR" sz="3200" dirty="0" smtClean="0"/>
              <a:t>term reigns</a:t>
            </a:r>
            <a:endParaRPr 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649998"/>
            <a:ext cx="8964488" cy="373520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10050" y="156577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6">
                    <a:lumMod val="75000"/>
                  </a:schemeClr>
                </a:solidFill>
              </a:rPr>
              <a:t>N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= 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5685" y="267342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</a:rPr>
              <a:t>N </a:t>
            </a:r>
            <a:r>
              <a:rPr lang="fr-FR" b="1" dirty="0">
                <a:solidFill>
                  <a:srgbClr val="00B0F0"/>
                </a:solidFill>
              </a:rPr>
              <a:t>= 16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89824" y="327414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00B050"/>
                </a:solidFill>
              </a:rPr>
              <a:t>N </a:t>
            </a:r>
            <a:r>
              <a:rPr lang="fr-FR" b="1" dirty="0">
                <a:solidFill>
                  <a:srgbClr val="00B050"/>
                </a:solidFill>
              </a:rPr>
              <a:t>= 28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9824" y="374362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0066"/>
                </a:solidFill>
              </a:rPr>
              <a:t>N </a:t>
            </a:r>
            <a:r>
              <a:rPr lang="fr-FR" b="1" dirty="0">
                <a:solidFill>
                  <a:srgbClr val="FF0066"/>
                </a:solidFill>
              </a:rPr>
              <a:t>= 34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1" name="正方形/長方形 9"/>
          <p:cNvSpPr/>
          <p:nvPr/>
        </p:nvSpPr>
        <p:spPr>
          <a:xfrm>
            <a:off x="5341590" y="540228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O. Sorlin, M-G. </a:t>
            </a:r>
            <a:r>
              <a:rPr lang="en-US" sz="1200" dirty="0" err="1"/>
              <a:t>Porquet</a:t>
            </a:r>
            <a:r>
              <a:rPr lang="en-US" sz="1200" dirty="0"/>
              <a:t>, Phys. Scr. T152, 014003  (’13)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437934" y="1442086"/>
            <a:ext cx="504056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4168949" y="1442086"/>
            <a:ext cx="504056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/>
        </p:nvSpPr>
        <p:spPr>
          <a:xfrm>
            <a:off x="8456984" y="2613264"/>
            <a:ext cx="504056" cy="5519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8470379" y="3175387"/>
            <a:ext cx="504056" cy="5519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正方形/長方形 15"/>
          <p:cNvSpPr/>
          <p:nvPr/>
        </p:nvSpPr>
        <p:spPr>
          <a:xfrm>
            <a:off x="8456984" y="3716815"/>
            <a:ext cx="504056" cy="55190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112" y="4834229"/>
            <a:ext cx="3066822" cy="158509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475" y="4844962"/>
            <a:ext cx="3629397" cy="1613066"/>
          </a:xfrm>
          <a:prstGeom prst="rect">
            <a:avLst/>
          </a:prstGeom>
        </p:spPr>
      </p:pic>
      <p:sp>
        <p:nvSpPr>
          <p:cNvPr id="19" name="正方形/長方形 9"/>
          <p:cNvSpPr/>
          <p:nvPr/>
        </p:nvSpPr>
        <p:spPr>
          <a:xfrm>
            <a:off x="4851512" y="6405595"/>
            <a:ext cx="324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T. Otsuka </a:t>
            </a:r>
            <a:r>
              <a:rPr lang="en-US" sz="1200" i="1" dirty="0"/>
              <a:t>et al.</a:t>
            </a:r>
            <a:r>
              <a:rPr lang="en-US" sz="1200" dirty="0"/>
              <a:t>, Phys. Rev. Lett. 95, 232502  (’05)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37270" y="4232502"/>
            <a:ext cx="611013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[50] A</a:t>
            </a:r>
            <a:r>
              <a:rPr lang="en-US" sz="1100" dirty="0"/>
              <a:t>. </a:t>
            </a:r>
            <a:r>
              <a:rPr lang="en-US" sz="1100" dirty="0" err="1"/>
              <a:t>Umeya</a:t>
            </a:r>
            <a:r>
              <a:rPr lang="en-US" sz="1100" dirty="0"/>
              <a:t>, K. Muto, Phys. Rev. </a:t>
            </a:r>
            <a:r>
              <a:rPr lang="en-US" sz="1100" dirty="0" smtClean="0"/>
              <a:t>C69, 024306 (’04).</a:t>
            </a:r>
            <a:endParaRPr lang="en-US" sz="1100" dirty="0"/>
          </a:p>
          <a:p>
            <a:r>
              <a:rPr lang="en-US" sz="1100" dirty="0"/>
              <a:t>[51] A. </a:t>
            </a:r>
            <a:r>
              <a:rPr lang="en-US" sz="1100" dirty="0" err="1"/>
              <a:t>Umeya</a:t>
            </a:r>
            <a:r>
              <a:rPr lang="en-US" sz="1100" dirty="0"/>
              <a:t>, K. Muto, Phys. Rev. </a:t>
            </a:r>
            <a:r>
              <a:rPr lang="en-US" sz="1100" dirty="0" smtClean="0"/>
              <a:t>C74, 034330 (’06</a:t>
            </a:r>
            <a:r>
              <a:rPr lang="en-US" sz="1100" dirty="0"/>
              <a:t>) </a:t>
            </a:r>
            <a:r>
              <a:rPr lang="en-US" sz="1100" dirty="0" smtClean="0"/>
              <a:t>and </a:t>
            </a:r>
            <a:r>
              <a:rPr lang="en-US" sz="1100" dirty="0"/>
              <a:t>private communication (July </a:t>
            </a:r>
            <a:r>
              <a:rPr lang="en-US" sz="1100" dirty="0" smtClean="0"/>
              <a:t>’07</a:t>
            </a:r>
            <a:r>
              <a:rPr lang="en-US" sz="1100" dirty="0"/>
              <a:t>).</a:t>
            </a:r>
          </a:p>
          <a:p>
            <a:r>
              <a:rPr lang="en-US" sz="1100" dirty="0"/>
              <a:t>[52] J. </a:t>
            </a:r>
            <a:r>
              <a:rPr lang="en-US" sz="1100" dirty="0" err="1"/>
              <a:t>Millener</a:t>
            </a:r>
            <a:r>
              <a:rPr lang="en-US" sz="1100" dirty="0"/>
              <a:t>, private communication, August </a:t>
            </a:r>
            <a:r>
              <a:rPr lang="en-US" sz="1100" dirty="0" smtClean="0"/>
              <a:t>’06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800480"/>
      </p:ext>
    </p:extLst>
  </p:cSld>
  <p:clrMapOvr>
    <a:masterClrMapping/>
  </p:clrMapOvr>
  <p:transition advTm="5778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Magic numbers migrate</a:t>
            </a:r>
            <a:endParaRPr lang="en-US" sz="3200" dirty="0"/>
          </a:p>
        </p:txBody>
      </p:sp>
      <p:sp>
        <p:nvSpPr>
          <p:cNvPr id="11" name="正方形/長方形 9"/>
          <p:cNvSpPr/>
          <p:nvPr/>
        </p:nvSpPr>
        <p:spPr>
          <a:xfrm>
            <a:off x="1115616" y="6552426"/>
            <a:ext cx="35911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O. Sorlin, M-G. </a:t>
            </a:r>
            <a:r>
              <a:rPr lang="en-US" sz="1200" dirty="0" err="1"/>
              <a:t>Porquet</a:t>
            </a:r>
            <a:r>
              <a:rPr lang="en-US" sz="1200" dirty="0"/>
              <a:t>, Phys. Scr. T152, 014003  (’13)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67" y="712440"/>
            <a:ext cx="4411301" cy="576064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900481" y="2512899"/>
            <a:ext cx="3902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 </a:t>
            </a:r>
            <a:r>
              <a:rPr lang="en-US" sz="1200" dirty="0" err="1"/>
              <a:t>Guillemaud</a:t>
            </a:r>
            <a:r>
              <a:rPr lang="en-US" sz="1200" dirty="0"/>
              <a:t>-Mueller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dirty="0" err="1"/>
              <a:t>Nucl</a:t>
            </a:r>
            <a:r>
              <a:rPr lang="en-US" sz="1200" dirty="0"/>
              <a:t>. Phys. A 426, 37 (’84).</a:t>
            </a:r>
          </a:p>
          <a:p>
            <a:r>
              <a:rPr lang="en-US" sz="1200" dirty="0"/>
              <a:t>T. Motobayashi </a:t>
            </a:r>
            <a:r>
              <a:rPr lang="en-US" sz="1200" i="1" dirty="0"/>
              <a:t>et al.</a:t>
            </a:r>
            <a:r>
              <a:rPr lang="en-US" sz="1200" dirty="0"/>
              <a:t>, Phys. Lett. B 346, 9 (’95).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872768" y="1266528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D.E. </a:t>
            </a:r>
            <a:r>
              <a:rPr lang="en-US" sz="1200" dirty="0" err="1"/>
              <a:t>Alburger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Phys. Rev. C 17, 1525 (’78).</a:t>
            </a:r>
          </a:p>
          <a:p>
            <a:r>
              <a:rPr lang="en-US" sz="1200" dirty="0"/>
              <a:t>H. Iwasaki </a:t>
            </a:r>
            <a:r>
              <a:rPr lang="en-US" sz="1200" i="1" dirty="0"/>
              <a:t>et al.</a:t>
            </a:r>
            <a:r>
              <a:rPr lang="en-US" sz="1200" dirty="0"/>
              <a:t>, Phys. Lett. B 481, 7 (’00).</a:t>
            </a:r>
            <a:r>
              <a:rPr lang="nb-NO" sz="1200" dirty="0"/>
              <a:t> </a:t>
            </a:r>
          </a:p>
          <a:p>
            <a:r>
              <a:rPr lang="en-US" sz="1200" dirty="0" smtClean="0"/>
              <a:t>H</a:t>
            </a:r>
            <a:r>
              <a:rPr lang="en-US" sz="1200" dirty="0"/>
              <a:t>. Iwasaki </a:t>
            </a:r>
            <a:r>
              <a:rPr lang="en-US" sz="1200" i="1" dirty="0"/>
              <a:t>et al.</a:t>
            </a:r>
            <a:r>
              <a:rPr lang="en-US" sz="1200" dirty="0"/>
              <a:t>, Phys. Lett. B 491, 8 (’00).</a:t>
            </a:r>
          </a:p>
          <a:p>
            <a:r>
              <a:rPr lang="nb-NO" sz="1200" dirty="0" smtClean="0"/>
              <a:t>A</a:t>
            </a:r>
            <a:r>
              <a:rPr lang="nb-NO" sz="1200" dirty="0"/>
              <a:t>. Navin </a:t>
            </a:r>
            <a:r>
              <a:rPr lang="nb-NO" sz="1200" i="1" dirty="0"/>
              <a:t>et al.</a:t>
            </a:r>
            <a:r>
              <a:rPr lang="nb-NO" sz="1200" dirty="0"/>
              <a:t>, Phys. Rev. Lett. 85, 266 (’00).</a:t>
            </a:r>
            <a:endParaRPr lang="en-US" sz="1200" dirty="0"/>
          </a:p>
        </p:txBody>
      </p:sp>
      <p:sp>
        <p:nvSpPr>
          <p:cNvPr id="10" name="正方形/長方形 9"/>
          <p:cNvSpPr/>
          <p:nvPr/>
        </p:nvSpPr>
        <p:spPr>
          <a:xfrm>
            <a:off x="4921795" y="3466981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B. </a:t>
            </a:r>
            <a:r>
              <a:rPr lang="en-US" sz="1200" dirty="0" err="1"/>
              <a:t>Bastin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Phys. Rev. Lett. 99, 022503 (’07).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00481" y="21932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N</a:t>
            </a:r>
            <a:r>
              <a:rPr lang="fr-FR" b="1" dirty="0"/>
              <a:t> = 20</a:t>
            </a:r>
            <a:endParaRPr 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45131" y="96774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N</a:t>
            </a:r>
            <a:r>
              <a:rPr lang="fr-FR" b="1" dirty="0"/>
              <a:t> = 8</a:t>
            </a:r>
            <a:endParaRPr 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08335" y="312202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N</a:t>
            </a:r>
            <a:r>
              <a:rPr lang="fr-FR" b="1" dirty="0"/>
              <a:t> = 28</a:t>
            </a:r>
            <a:endParaRPr 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23005" y="606125"/>
            <a:ext cx="326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Classical magic numbers expire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0963235"/>
      </p:ext>
    </p:extLst>
  </p:cSld>
  <p:clrMapOvr>
    <a:masterClrMapping/>
  </p:clrMapOvr>
  <p:transition advTm="57781"/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37941</TotalTime>
  <Words>2365</Words>
  <Application>Microsoft Office PowerPoint</Application>
  <PresentationFormat>画面に合わせる (4:3)</PresentationFormat>
  <Paragraphs>437</Paragraphs>
  <Slides>36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6" baseType="lpstr">
      <vt:lpstr>ＭＳ Ｐゴシック</vt:lpstr>
      <vt:lpstr>ＭＳ Ｐゴシック</vt:lpstr>
      <vt:lpstr>Times-Roman</vt:lpstr>
      <vt:lpstr>Arial</vt:lpstr>
      <vt:lpstr>Calibri</vt:lpstr>
      <vt:lpstr>Symbol</vt:lpstr>
      <vt:lpstr>Times New Roman</vt:lpstr>
      <vt:lpstr>Verdana</vt:lpstr>
      <vt:lpstr>Wingdings</vt:lpstr>
      <vt:lpstr>Thème Office</vt:lpstr>
      <vt:lpstr>Shell structure:  retrospective, perspective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LS interactions vs. α clustering in 10Be</vt:lpstr>
      <vt:lpstr>Effects of 1p1/2-1p3/2 splitting</vt:lpstr>
      <vt:lpstr>Retrospective of past 5 to 10 years</vt:lpstr>
      <vt:lpstr>Retrospective of past 5 to 10 years</vt:lpstr>
      <vt:lpstr>Perspective toward next 5 years</vt:lpstr>
      <vt:lpstr>Perspective toward next 5 years</vt:lpstr>
      <vt:lpstr>PowerPoint プレゼンテーション</vt:lpstr>
      <vt:lpstr>backup</vt:lpstr>
      <vt:lpstr>Perspective toward next 5 years</vt:lpstr>
      <vt:lpstr>PowerPoint プレゼンテーション</vt:lpstr>
      <vt:lpstr>PowerPoint プレゼンテーション</vt:lpstr>
      <vt:lpstr>Perspective toward next 5 years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Daisuke SUZUKI</dc:creator>
  <cp:lastModifiedBy>dsuzuki</cp:lastModifiedBy>
  <cp:revision>3655</cp:revision>
  <dcterms:modified xsi:type="dcterms:W3CDTF">2016-04-26T08:46:33Z</dcterms:modified>
</cp:coreProperties>
</file>