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7" r:id="rId7"/>
    <p:sldId id="261" r:id="rId8"/>
    <p:sldId id="262" r:id="rId9"/>
    <p:sldId id="263" r:id="rId10"/>
    <p:sldId id="264" r:id="rId11"/>
    <p:sldId id="266" r:id="rId12"/>
    <p:sldId id="265" r:id="rId13"/>
    <p:sldId id="268" r:id="rId14"/>
    <p:sldId id="269" r:id="rId15"/>
    <p:sldId id="270" r:id="rId16"/>
    <p:sldId id="271" r:id="rId17"/>
    <p:sldId id="273" r:id="rId18"/>
    <p:sldId id="272" r:id="rId19"/>
    <p:sldId id="275" r:id="rId20"/>
    <p:sldId id="276" r:id="rId21"/>
    <p:sldId id="277" r:id="rId22"/>
    <p:sldId id="278" r:id="rId23"/>
    <p:sldId id="279" r:id="rId24"/>
    <p:sldId id="280" r:id="rId25"/>
    <p:sldId id="282" r:id="rId26"/>
    <p:sldId id="281" r:id="rId27"/>
    <p:sldId id="283" r:id="rId28"/>
    <p:sldId id="284" r:id="rId29"/>
    <p:sldId id="285" r:id="rId30"/>
    <p:sldId id="286" r:id="rId31"/>
    <p:sldId id="287" r:id="rId32"/>
    <p:sldId id="288" r:id="rId33"/>
    <p:sldId id="289" r:id="rId34"/>
    <p:sldId id="290" r:id="rId35"/>
    <p:sldId id="291" r:id="rId36"/>
    <p:sldId id="292" r:id="rId37"/>
    <p:sldId id="29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7" d="100"/>
          <a:sy n="77" d="100"/>
        </p:scale>
        <p:origin x="-8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b="1"/>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1897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12"/>
          </p:nvPr>
        </p:nvSpPr>
        <p:spPr>
          <a:xfrm>
            <a:off x="7086600" y="3175"/>
            <a:ext cx="2057400" cy="365125"/>
          </a:xfrm>
        </p:spPr>
        <p:txBody>
          <a:bodyPr/>
          <a:lstStyle/>
          <a:p>
            <a:fld id="{846B9EC3-C76A-4CC6-A7C1-162C26BBFDD7}" type="slidenum">
              <a:rPr lang="en-US" smtClean="0"/>
              <a:t>‹#›</a:t>
            </a:fld>
            <a:endParaRPr lang="en-US" dirty="0"/>
          </a:p>
        </p:txBody>
      </p:sp>
    </p:spTree>
    <p:extLst>
      <p:ext uri="{BB962C8B-B14F-4D97-AF65-F5344CB8AC3E}">
        <p14:creationId xmlns:p14="http://schemas.microsoft.com/office/powerpoint/2010/main" val="2254831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0019" y="457200"/>
            <a:ext cx="3429000" cy="775607"/>
          </a:xfrm>
        </p:spPr>
        <p:txBody>
          <a:bodyPr anchor="b"/>
          <a:lstStyle>
            <a:lvl1pPr>
              <a:defRPr sz="3200" b="1"/>
            </a:lvl1pPr>
          </a:lstStyle>
          <a:p>
            <a:r>
              <a:rPr lang="en-US" dirty="0"/>
              <a:t>Click to edit Master title style</a:t>
            </a:r>
          </a:p>
        </p:txBody>
      </p:sp>
      <p:sp>
        <p:nvSpPr>
          <p:cNvPr id="3" name="Content Placeholder 2"/>
          <p:cNvSpPr>
            <a:spLocks noGrp="1"/>
          </p:cNvSpPr>
          <p:nvPr>
            <p:ph idx="1"/>
          </p:nvPr>
        </p:nvSpPr>
        <p:spPr>
          <a:xfrm>
            <a:off x="3729038" y="457199"/>
            <a:ext cx="5243511" cy="62461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0019" y="1321708"/>
            <a:ext cx="3429000" cy="53816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6B9EC3-C76A-4CC6-A7C1-162C26BBFDD7}" type="slidenum">
              <a:rPr lang="en-US" smtClean="0"/>
              <a:t>‹#›</a:t>
            </a:fld>
            <a:endParaRPr lang="en-US" dirty="0"/>
          </a:p>
        </p:txBody>
      </p:sp>
    </p:spTree>
    <p:extLst>
      <p:ext uri="{BB962C8B-B14F-4D97-AF65-F5344CB8AC3E}">
        <p14:creationId xmlns:p14="http://schemas.microsoft.com/office/powerpoint/2010/main" val="20371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6B9EC3-C76A-4CC6-A7C1-162C26BBFDD7}" type="slidenum">
              <a:rPr lang="en-US" smtClean="0"/>
              <a:t>‹#›</a:t>
            </a:fld>
            <a:endParaRPr lang="en-US" dirty="0"/>
          </a:p>
        </p:txBody>
      </p:sp>
    </p:spTree>
    <p:extLst>
      <p:ext uri="{BB962C8B-B14F-4D97-AF65-F5344CB8AC3E}">
        <p14:creationId xmlns:p14="http://schemas.microsoft.com/office/powerpoint/2010/main" val="3846353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2496630" cy="6403320"/>
          </a:xfrm>
        </p:spPr>
        <p:txBody>
          <a:bodyPr vert="eaVert"/>
          <a:lstStyle>
            <a:lvl1pPr>
              <a:defRPr b="1"/>
            </a:lvl1pPr>
          </a:lstStyle>
          <a:p>
            <a:r>
              <a:rPr lang="en-US" dirty="0"/>
              <a:t>Click to edit Master title style</a:t>
            </a:r>
          </a:p>
        </p:txBody>
      </p:sp>
      <p:sp>
        <p:nvSpPr>
          <p:cNvPr id="3" name="Vertical Text Placeholder 2"/>
          <p:cNvSpPr>
            <a:spLocks noGrp="1"/>
          </p:cNvSpPr>
          <p:nvPr>
            <p:ph type="body" orient="vert" idx="1"/>
          </p:nvPr>
        </p:nvSpPr>
        <p:spPr>
          <a:xfrm>
            <a:off x="122548" y="365125"/>
            <a:ext cx="6306827" cy="6403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6B9EC3-C76A-4CC6-A7C1-162C26BBFDD7}" type="slidenum">
              <a:rPr lang="en-US" smtClean="0"/>
              <a:t>‹#›</a:t>
            </a:fld>
            <a:endParaRPr lang="en-US" dirty="0"/>
          </a:p>
        </p:txBody>
      </p:sp>
    </p:spTree>
    <p:extLst>
      <p:ext uri="{BB962C8B-B14F-4D97-AF65-F5344CB8AC3E}">
        <p14:creationId xmlns:p14="http://schemas.microsoft.com/office/powerpoint/2010/main" val="1557215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x2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0829" y="410428"/>
            <a:ext cx="4347353" cy="52720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50830" y="979764"/>
            <a:ext cx="4347353" cy="5760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410427"/>
            <a:ext cx="4364021" cy="52720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979761"/>
            <a:ext cx="4364021" cy="57604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46B9EC3-C76A-4CC6-A7C1-162C26BBFDD7}" type="slidenum">
              <a:rPr lang="en-US" smtClean="0"/>
              <a:t>‹#›</a:t>
            </a:fld>
            <a:endParaRPr lang="en-US" dirty="0"/>
          </a:p>
        </p:txBody>
      </p:sp>
    </p:spTree>
    <p:extLst>
      <p:ext uri="{BB962C8B-B14F-4D97-AF65-F5344CB8AC3E}">
        <p14:creationId xmlns:p14="http://schemas.microsoft.com/office/powerpoint/2010/main" val="3127938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256" y="434180"/>
            <a:ext cx="8869680" cy="914400"/>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160256" y="1429315"/>
            <a:ext cx="8880049" cy="53108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6B9EC3-C76A-4CC6-A7C1-162C26BBFDD7}" type="slidenum">
              <a:rPr lang="en-US" smtClean="0"/>
              <a:t>‹#›</a:t>
            </a:fld>
            <a:endParaRPr lang="en-US" dirty="0"/>
          </a:p>
        </p:txBody>
      </p:sp>
    </p:spTree>
    <p:extLst>
      <p:ext uri="{BB962C8B-B14F-4D97-AF65-F5344CB8AC3E}">
        <p14:creationId xmlns:p14="http://schemas.microsoft.com/office/powerpoint/2010/main" val="327516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ant, Custom 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256" y="1429315"/>
            <a:ext cx="8880049" cy="53108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6B9EC3-C76A-4CC6-A7C1-162C26BBFDD7}" type="slidenum">
              <a:rPr lang="en-US" smtClean="0"/>
              <a:t>‹#›</a:t>
            </a:fld>
            <a:endParaRPr lang="en-US" dirty="0"/>
          </a:p>
        </p:txBody>
      </p:sp>
    </p:spTree>
    <p:extLst>
      <p:ext uri="{BB962C8B-B14F-4D97-AF65-F5344CB8AC3E}">
        <p14:creationId xmlns:p14="http://schemas.microsoft.com/office/powerpoint/2010/main" val="1051015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b="1"/>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9449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0256" y="434179"/>
            <a:ext cx="8869680" cy="914400"/>
          </a:xfrm>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160256" y="1414458"/>
            <a:ext cx="4354594" cy="5316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414458"/>
            <a:ext cx="4411155" cy="5316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6B9EC3-C76A-4CC6-A7C1-162C26BBFDD7}" type="slidenum">
              <a:rPr lang="en-US" smtClean="0"/>
              <a:t>‹#›</a:t>
            </a:fld>
            <a:endParaRPr lang="en-US" dirty="0"/>
          </a:p>
        </p:txBody>
      </p:sp>
    </p:spTree>
    <p:extLst>
      <p:ext uri="{BB962C8B-B14F-4D97-AF65-F5344CB8AC3E}">
        <p14:creationId xmlns:p14="http://schemas.microsoft.com/office/powerpoint/2010/main" val="2057752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 Unlable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0256" y="443883"/>
            <a:ext cx="4354594" cy="62868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49" y="443883"/>
            <a:ext cx="4411155" cy="6286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6B9EC3-C76A-4CC6-A7C1-162C26BBFDD7}" type="slidenum">
              <a:rPr lang="en-US" smtClean="0"/>
              <a:t>‹#›</a:t>
            </a:fld>
            <a:endParaRPr lang="en-US" dirty="0"/>
          </a:p>
        </p:txBody>
      </p:sp>
    </p:spTree>
    <p:extLst>
      <p:ext uri="{BB962C8B-B14F-4D97-AF65-F5344CB8AC3E}">
        <p14:creationId xmlns:p14="http://schemas.microsoft.com/office/powerpoint/2010/main" val="5926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829" y="443060"/>
            <a:ext cx="8869680" cy="914400"/>
          </a:xfrm>
        </p:spPr>
        <p:txBody>
          <a:bodyPr/>
          <a:lstStyle>
            <a:lvl1pPr>
              <a:defRPr b="1"/>
            </a:lvl1pPr>
          </a:lstStyle>
          <a:p>
            <a:r>
              <a:rPr lang="en-US" dirty="0"/>
              <a:t>Click to edit Master title style</a:t>
            </a:r>
          </a:p>
        </p:txBody>
      </p:sp>
      <p:sp>
        <p:nvSpPr>
          <p:cNvPr id="3" name="Text Placeholder 2"/>
          <p:cNvSpPr>
            <a:spLocks noGrp="1"/>
          </p:cNvSpPr>
          <p:nvPr>
            <p:ph type="body" idx="1"/>
          </p:nvPr>
        </p:nvSpPr>
        <p:spPr>
          <a:xfrm>
            <a:off x="150829" y="1432220"/>
            <a:ext cx="4347353" cy="5272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0829" y="2034189"/>
            <a:ext cx="4347353" cy="4705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32220"/>
            <a:ext cx="4364021" cy="5272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034189"/>
            <a:ext cx="4364021" cy="4705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46B9EC3-C76A-4CC6-A7C1-162C26BBFDD7}" type="slidenum">
              <a:rPr lang="en-US" smtClean="0"/>
              <a:t>‹#›</a:t>
            </a:fld>
            <a:endParaRPr lang="en-US" dirty="0"/>
          </a:p>
        </p:txBody>
      </p:sp>
    </p:spTree>
    <p:extLst>
      <p:ext uri="{BB962C8B-B14F-4D97-AF65-F5344CB8AC3E}">
        <p14:creationId xmlns:p14="http://schemas.microsoft.com/office/powerpoint/2010/main" val="271055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 Labled No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0829" y="468532"/>
            <a:ext cx="4347353" cy="527209"/>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0829" y="1065320"/>
            <a:ext cx="4347353" cy="56748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468532"/>
            <a:ext cx="4364021" cy="527209"/>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065320"/>
            <a:ext cx="4364021" cy="56748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46B9EC3-C76A-4CC6-A7C1-162C26BBFDD7}" type="slidenum">
              <a:rPr lang="en-US" smtClean="0"/>
              <a:t>‹#›</a:t>
            </a:fld>
            <a:endParaRPr lang="en-US" dirty="0"/>
          </a:p>
        </p:txBody>
      </p:sp>
    </p:spTree>
    <p:extLst>
      <p:ext uri="{BB962C8B-B14F-4D97-AF65-F5344CB8AC3E}">
        <p14:creationId xmlns:p14="http://schemas.microsoft.com/office/powerpoint/2010/main" val="1037696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0256" y="434179"/>
            <a:ext cx="8869680" cy="914400"/>
          </a:xfrm>
        </p:spPr>
        <p:txBody>
          <a:bodyPr/>
          <a:lstStyle>
            <a:lvl1pPr>
              <a:defRPr b="1"/>
            </a:lvl1p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46B9EC3-C76A-4CC6-A7C1-162C26BBFDD7}" type="slidenum">
              <a:rPr lang="en-US" smtClean="0"/>
              <a:t>‹#›</a:t>
            </a:fld>
            <a:endParaRPr lang="en-US" dirty="0"/>
          </a:p>
        </p:txBody>
      </p:sp>
    </p:spTree>
    <p:extLst>
      <p:ext uri="{BB962C8B-B14F-4D97-AF65-F5344CB8AC3E}">
        <p14:creationId xmlns:p14="http://schemas.microsoft.com/office/powerpoint/2010/main" val="2668469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256" y="434180"/>
            <a:ext cx="8880049" cy="67616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0256" y="1176224"/>
            <a:ext cx="8880049" cy="55639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0" y="317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2686050" y="317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86600" y="31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6B9EC3-C76A-4CC6-A7C1-162C26BBFDD7}" type="slidenum">
              <a:rPr lang="en-US" smtClean="0"/>
              <a:pPr/>
              <a:t>‹#›</a:t>
            </a:fld>
            <a:endParaRPr lang="en-US" dirty="0"/>
          </a:p>
        </p:txBody>
      </p:sp>
    </p:spTree>
    <p:extLst>
      <p:ext uri="{BB962C8B-B14F-4D97-AF65-F5344CB8AC3E}">
        <p14:creationId xmlns:p14="http://schemas.microsoft.com/office/powerpoint/2010/main" val="25686570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9.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0.png"/></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png"/><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084596" y="1622854"/>
            <a:ext cx="4878408" cy="3789405"/>
            <a:chOff x="1930292" y="1371600"/>
            <a:chExt cx="5689709" cy="4419600"/>
          </a:xfrm>
        </p:grpSpPr>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292" y="1371600"/>
              <a:ext cx="5689709" cy="4419600"/>
            </a:xfrm>
            <a:prstGeom prst="rect">
              <a:avLst/>
            </a:prstGeom>
            <a:solidFill>
              <a:schemeClr val="bg1"/>
            </a:solidFill>
            <a:ln w="31750">
              <a:noFill/>
              <a:miter lim="800000"/>
              <a:headEnd/>
              <a:tailEnd/>
            </a:ln>
            <a:effectLst/>
          </p:spPr>
        </p:pic>
        <p:sp>
          <p:nvSpPr>
            <p:cNvPr id="16" name="Rectangle 15"/>
            <p:cNvSpPr/>
            <p:nvPr/>
          </p:nvSpPr>
          <p:spPr>
            <a:xfrm>
              <a:off x="3733800" y="1371600"/>
              <a:ext cx="2133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4984570" y="5105400"/>
              <a:ext cx="2254429"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ctrTitle"/>
          </p:nvPr>
        </p:nvSpPr>
        <p:spPr>
          <a:xfrm>
            <a:off x="685800" y="750113"/>
            <a:ext cx="7772400" cy="1066365"/>
          </a:xfrm>
        </p:spPr>
        <p:txBody>
          <a:bodyPr>
            <a:normAutofit fontScale="90000"/>
          </a:bodyPr>
          <a:lstStyle/>
          <a:p>
            <a:r>
              <a:rPr lang="en-US" b="0" dirty="0"/>
              <a:t/>
            </a:r>
            <a:br>
              <a:rPr lang="en-US" b="0" dirty="0"/>
            </a:br>
            <a:r>
              <a:rPr lang="en-US" dirty="0"/>
              <a:t>Vernier Analysis Tutorial</a:t>
            </a:r>
            <a:endParaRPr lang="en-US" b="0" dirty="0"/>
          </a:p>
        </p:txBody>
      </p:sp>
      <p:sp>
        <p:nvSpPr>
          <p:cNvPr id="3" name="Subtitle 2"/>
          <p:cNvSpPr>
            <a:spLocks noGrp="1"/>
          </p:cNvSpPr>
          <p:nvPr>
            <p:ph type="subTitle" idx="1"/>
          </p:nvPr>
        </p:nvSpPr>
        <p:spPr>
          <a:xfrm>
            <a:off x="1143000" y="5202238"/>
            <a:ext cx="6858000" cy="1655762"/>
          </a:xfrm>
        </p:spPr>
        <p:txBody>
          <a:bodyPr/>
          <a:lstStyle/>
          <a:p>
            <a:r>
              <a:rPr lang="en-US" dirty="0"/>
              <a:t>Spin Fest 2016</a:t>
            </a:r>
          </a:p>
          <a:p>
            <a:r>
              <a:rPr lang="en-US" dirty="0"/>
              <a:t>Mike Beaumier, PhD</a:t>
            </a:r>
          </a:p>
          <a:p>
            <a:r>
              <a:rPr lang="en-US" dirty="0"/>
              <a:t>University of California, Riverside</a:t>
            </a:r>
          </a:p>
        </p:txBody>
      </p:sp>
      <p:sp>
        <p:nvSpPr>
          <p:cNvPr id="24" name="Rectangle 23"/>
          <p:cNvSpPr/>
          <p:nvPr/>
        </p:nvSpPr>
        <p:spPr>
          <a:xfrm>
            <a:off x="5165124" y="1816478"/>
            <a:ext cx="359376" cy="549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p:cNvSpPr/>
          <p:nvPr/>
        </p:nvSpPr>
        <p:spPr>
          <a:xfrm>
            <a:off x="2084596" y="2010101"/>
            <a:ext cx="4878408" cy="2993753"/>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768647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BBC Rate</a:t>
            </a:r>
          </a:p>
        </p:txBody>
      </p:sp>
      <p:sp>
        <p:nvSpPr>
          <p:cNvPr id="5" name="Slide Number Placeholder 4"/>
          <p:cNvSpPr>
            <a:spLocks noGrp="1"/>
          </p:cNvSpPr>
          <p:nvPr>
            <p:ph type="sldNum" sz="quarter" idx="12"/>
          </p:nvPr>
        </p:nvSpPr>
        <p:spPr/>
        <p:txBody>
          <a:bodyPr/>
          <a:lstStyle/>
          <a:p>
            <a:fld id="{846B9EC3-C76A-4CC6-A7C1-162C26BBFDD7}" type="slidenum">
              <a:rPr lang="en-US" smtClean="0"/>
              <a:t>10</a:t>
            </a:fld>
            <a:endParaRPr lang="en-US" dirty="0"/>
          </a:p>
        </p:txBody>
      </p:sp>
      <p:sp>
        <p:nvSpPr>
          <p:cNvPr id="8" name="Rectangle 7"/>
          <p:cNvSpPr/>
          <p:nvPr/>
        </p:nvSpPr>
        <p:spPr>
          <a:xfrm>
            <a:off x="605117" y="5313405"/>
            <a:ext cx="7979957" cy="13015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Note the obvious stepped distribution of the BBC rate. Each step corresponds to the BBC rate associated with a fixed beam displacement.</a:t>
            </a:r>
          </a:p>
        </p:txBody>
      </p:sp>
      <p:pic>
        <p:nvPicPr>
          <p:cNvPr id="3" name="Picture 2"/>
          <p:cNvPicPr>
            <a:picLocks noChangeAspect="1"/>
          </p:cNvPicPr>
          <p:nvPr/>
        </p:nvPicPr>
        <p:blipFill>
          <a:blip r:embed="rId2"/>
          <a:stretch>
            <a:fillRect/>
          </a:stretch>
        </p:blipFill>
        <p:spPr>
          <a:xfrm>
            <a:off x="1638547" y="1101338"/>
            <a:ext cx="5913095" cy="4144620"/>
          </a:xfrm>
          <a:prstGeom prst="rect">
            <a:avLst/>
          </a:prstGeom>
        </p:spPr>
      </p:pic>
    </p:spTree>
    <p:extLst>
      <p:ext uri="{BB962C8B-B14F-4D97-AF65-F5344CB8AC3E}">
        <p14:creationId xmlns:p14="http://schemas.microsoft.com/office/powerpoint/2010/main" val="707318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457200" y="274638"/>
            <a:ext cx="8229600" cy="1143000"/>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a:t>Obtaining Beam Positions</a:t>
            </a:r>
            <a:endParaRPr lang="en-US" dirty="0"/>
          </a:p>
        </p:txBody>
      </p:sp>
      <p:grpSp>
        <p:nvGrpSpPr>
          <p:cNvPr id="56" name="PHENIX Coordinate System"/>
          <p:cNvGrpSpPr/>
          <p:nvPr/>
        </p:nvGrpSpPr>
        <p:grpSpPr>
          <a:xfrm>
            <a:off x="457200" y="1524000"/>
            <a:ext cx="8534492" cy="4822686"/>
            <a:chOff x="457200" y="1524000"/>
            <a:chExt cx="8534492" cy="4822686"/>
          </a:xfrm>
        </p:grpSpPr>
        <p:cxnSp>
          <p:nvCxnSpPr>
            <p:cNvPr id="23" name="Straight Connector 22"/>
            <p:cNvCxnSpPr/>
            <p:nvPr/>
          </p:nvCxnSpPr>
          <p:spPr>
            <a:xfrm>
              <a:off x="4572000" y="1524000"/>
              <a:ext cx="0" cy="4114800"/>
            </a:xfrm>
            <a:prstGeom prst="line">
              <a:avLst/>
            </a:prstGeom>
            <a:ln w="41275">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57200" y="3429000"/>
              <a:ext cx="8229600" cy="38100"/>
            </a:xfrm>
            <a:prstGeom prst="line">
              <a:avLst/>
            </a:prstGeom>
            <a:ln w="41275">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686800" y="3198167"/>
              <a:ext cx="304892" cy="461665"/>
            </a:xfrm>
            <a:prstGeom prst="rect">
              <a:avLst/>
            </a:prstGeom>
            <a:noFill/>
          </p:spPr>
          <p:txBody>
            <a:bodyPr wrap="none" rtlCol="0">
              <a:spAutoFit/>
            </a:bodyPr>
            <a:lstStyle/>
            <a:p>
              <a:r>
                <a:rPr lang="en-US" sz="2400" b="1" i="1" dirty="0">
                  <a:solidFill>
                    <a:schemeClr val="accent1"/>
                  </a:solidFill>
                  <a:latin typeface="Times" pitchFamily="18" charset="0"/>
                </a:rPr>
                <a:t>z</a:t>
              </a:r>
              <a:endParaRPr lang="en-US" b="1" i="1" dirty="0">
                <a:solidFill>
                  <a:schemeClr val="accent1"/>
                </a:solidFill>
                <a:latin typeface="Times" pitchFamily="18" charset="0"/>
              </a:endParaRPr>
            </a:p>
          </p:txBody>
        </p:sp>
        <p:sp>
          <p:nvSpPr>
            <p:cNvPr id="26" name="TextBox 25"/>
            <p:cNvSpPr txBox="1"/>
            <p:nvPr/>
          </p:nvSpPr>
          <p:spPr>
            <a:xfrm>
              <a:off x="3260149" y="5638800"/>
              <a:ext cx="3023072" cy="707886"/>
            </a:xfrm>
            <a:prstGeom prst="rect">
              <a:avLst/>
            </a:prstGeom>
            <a:noFill/>
          </p:spPr>
          <p:txBody>
            <a:bodyPr wrap="none" rtlCol="0">
              <a:spAutoFit/>
            </a:bodyPr>
            <a:lstStyle/>
            <a:p>
              <a:pPr algn="ctr"/>
              <a:r>
                <a:rPr lang="en-US" sz="2000" b="1" i="1" dirty="0">
                  <a:solidFill>
                    <a:schemeClr val="accent1"/>
                  </a:solidFill>
                </a:rPr>
                <a:t>PHENIX Interaction</a:t>
              </a:r>
            </a:p>
            <a:p>
              <a:pPr algn="ctr"/>
              <a:r>
                <a:rPr lang="en-US" sz="2000" b="1" i="1" dirty="0">
                  <a:solidFill>
                    <a:schemeClr val="accent1"/>
                  </a:solidFill>
                </a:rPr>
                <a:t>Region, Coordinate System</a:t>
              </a:r>
              <a:endParaRPr lang="en-US" sz="1600" b="1" i="1" dirty="0">
                <a:solidFill>
                  <a:schemeClr val="accent1"/>
                </a:solidFill>
              </a:endParaRPr>
            </a:p>
          </p:txBody>
        </p:sp>
        <p:cxnSp>
          <p:nvCxnSpPr>
            <p:cNvPr id="30" name="Straight Connector 29"/>
            <p:cNvCxnSpPr/>
            <p:nvPr/>
          </p:nvCxnSpPr>
          <p:spPr>
            <a:xfrm flipH="1">
              <a:off x="3657600" y="2514600"/>
              <a:ext cx="1828800" cy="1905000"/>
            </a:xfrm>
            <a:prstGeom prst="line">
              <a:avLst/>
            </a:prstGeom>
            <a:ln w="41275">
              <a:prstDash val="sysDash"/>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55" name="BPM Sector 8"/>
          <p:cNvGrpSpPr/>
          <p:nvPr/>
        </p:nvGrpSpPr>
        <p:grpSpPr>
          <a:xfrm>
            <a:off x="7330527" y="1924050"/>
            <a:ext cx="1721946" cy="4056501"/>
            <a:chOff x="7330527" y="1924050"/>
            <a:chExt cx="1721946" cy="4056501"/>
          </a:xfrm>
        </p:grpSpPr>
        <p:cxnSp>
          <p:nvCxnSpPr>
            <p:cNvPr id="16" name="Straight Connector 15"/>
            <p:cNvCxnSpPr/>
            <p:nvPr/>
          </p:nvCxnSpPr>
          <p:spPr>
            <a:xfrm flipH="1">
              <a:off x="7467600" y="2708275"/>
              <a:ext cx="1447800" cy="1508125"/>
            </a:xfrm>
            <a:prstGeom prst="line">
              <a:avLst/>
            </a:prstGeom>
            <a:ln w="41275">
              <a:solidFill>
                <a:srgbClr val="7030A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330527" y="5272665"/>
              <a:ext cx="1721946" cy="707886"/>
            </a:xfrm>
            <a:prstGeom prst="rect">
              <a:avLst/>
            </a:prstGeom>
            <a:noFill/>
          </p:spPr>
          <p:txBody>
            <a:bodyPr wrap="none" rtlCol="0">
              <a:spAutoFit/>
            </a:bodyPr>
            <a:lstStyle/>
            <a:p>
              <a:pPr algn="ctr"/>
              <a:r>
                <a:rPr lang="en-US" sz="2000" b="1" i="1" dirty="0">
                  <a:solidFill>
                    <a:srgbClr val="7030A0"/>
                  </a:solidFill>
                </a:rPr>
                <a:t>BPM </a:t>
              </a:r>
            </a:p>
            <a:p>
              <a:pPr algn="ctr"/>
              <a:r>
                <a:rPr lang="en-US" sz="2000" b="1" i="1" dirty="0">
                  <a:solidFill>
                    <a:srgbClr val="7030A0"/>
                  </a:solidFill>
                </a:rPr>
                <a:t>Sector 8 Plane</a:t>
              </a:r>
              <a:endParaRPr lang="en-US" sz="1600" b="1" i="1" dirty="0">
                <a:solidFill>
                  <a:srgbClr val="7030A0"/>
                </a:solidFill>
              </a:endParaRPr>
            </a:p>
          </p:txBody>
        </p:sp>
        <p:cxnSp>
          <p:nvCxnSpPr>
            <p:cNvPr id="31" name="Straight Connector 30"/>
            <p:cNvCxnSpPr/>
            <p:nvPr/>
          </p:nvCxnSpPr>
          <p:spPr>
            <a:xfrm>
              <a:off x="8191500" y="1924050"/>
              <a:ext cx="0" cy="3257550"/>
            </a:xfrm>
            <a:prstGeom prst="line">
              <a:avLst/>
            </a:prstGeom>
            <a:ln w="41275">
              <a:solidFill>
                <a:srgbClr val="7030A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1162809" y="895171"/>
            <a:ext cx="2877962" cy="1200329"/>
          </a:xfrm>
          <a:prstGeom prst="rect">
            <a:avLst/>
          </a:prstGeom>
          <a:noFill/>
        </p:spPr>
        <p:txBody>
          <a:bodyPr wrap="square" rtlCol="0">
            <a:spAutoFit/>
          </a:bodyPr>
          <a:lstStyle/>
          <a:p>
            <a:r>
              <a:rPr lang="en-US" dirty="0"/>
              <a:t>Use measurements at BPM7 and BPM8 to produce intersection point at IR plane of blue, yellow beams.</a:t>
            </a:r>
          </a:p>
        </p:txBody>
      </p:sp>
      <p:sp>
        <p:nvSpPr>
          <p:cNvPr id="50" name="TextBox 49"/>
          <p:cNvSpPr txBox="1"/>
          <p:nvPr/>
        </p:nvSpPr>
        <p:spPr>
          <a:xfrm>
            <a:off x="4912322" y="4273550"/>
            <a:ext cx="2877962" cy="1200329"/>
          </a:xfrm>
          <a:prstGeom prst="rect">
            <a:avLst/>
          </a:prstGeom>
          <a:noFill/>
        </p:spPr>
        <p:txBody>
          <a:bodyPr wrap="square" rtlCol="0">
            <a:spAutoFit/>
          </a:bodyPr>
          <a:lstStyle/>
          <a:p>
            <a:r>
              <a:rPr lang="en-US" dirty="0"/>
              <a:t>Then, once intersection points are known, calculate distance between beams, </a:t>
            </a:r>
            <a:r>
              <a:rPr lang="en-US" dirty="0">
                <a:solidFill>
                  <a:srgbClr val="FF0000"/>
                </a:solidFill>
              </a:rPr>
              <a:t>s</a:t>
            </a:r>
            <a:r>
              <a:rPr lang="en-US" dirty="0"/>
              <a:t>, at the IR plane.</a:t>
            </a:r>
          </a:p>
        </p:txBody>
      </p:sp>
      <p:grpSp>
        <p:nvGrpSpPr>
          <p:cNvPr id="57" name="Beams"/>
          <p:cNvGrpSpPr/>
          <p:nvPr/>
        </p:nvGrpSpPr>
        <p:grpSpPr>
          <a:xfrm>
            <a:off x="-808161" y="1062335"/>
            <a:ext cx="10942761" cy="3242503"/>
            <a:chOff x="-808161" y="1062335"/>
            <a:chExt cx="10942761" cy="3242503"/>
          </a:xfrm>
        </p:grpSpPr>
        <p:sp>
          <p:nvSpPr>
            <p:cNvPr id="21" name="TextBox 20"/>
            <p:cNvSpPr txBox="1"/>
            <p:nvPr/>
          </p:nvSpPr>
          <p:spPr>
            <a:xfrm>
              <a:off x="5486400" y="2131367"/>
              <a:ext cx="338554" cy="461665"/>
            </a:xfrm>
            <a:prstGeom prst="rect">
              <a:avLst/>
            </a:prstGeom>
            <a:noFill/>
          </p:spPr>
          <p:txBody>
            <a:bodyPr wrap="none" rtlCol="0">
              <a:spAutoFit/>
            </a:bodyPr>
            <a:lstStyle/>
            <a:p>
              <a:r>
                <a:rPr lang="en-US" sz="2400" b="1" i="1" dirty="0">
                  <a:solidFill>
                    <a:schemeClr val="accent1"/>
                  </a:solidFill>
                  <a:latin typeface="Times" pitchFamily="18" charset="0"/>
                </a:rPr>
                <a:t>x</a:t>
              </a:r>
              <a:endParaRPr lang="en-US" b="1" i="1" dirty="0">
                <a:solidFill>
                  <a:schemeClr val="accent1"/>
                </a:solidFill>
                <a:latin typeface="Times" pitchFamily="18" charset="0"/>
              </a:endParaRPr>
            </a:p>
          </p:txBody>
        </p:sp>
        <p:sp>
          <p:nvSpPr>
            <p:cNvPr id="22" name="TextBox 21"/>
            <p:cNvSpPr txBox="1"/>
            <p:nvPr/>
          </p:nvSpPr>
          <p:spPr>
            <a:xfrm>
              <a:off x="4411539" y="1062335"/>
              <a:ext cx="320922" cy="461665"/>
            </a:xfrm>
            <a:prstGeom prst="rect">
              <a:avLst/>
            </a:prstGeom>
            <a:noFill/>
          </p:spPr>
          <p:txBody>
            <a:bodyPr wrap="none" rtlCol="0">
              <a:spAutoFit/>
            </a:bodyPr>
            <a:lstStyle/>
            <a:p>
              <a:r>
                <a:rPr lang="en-US" sz="2400" b="1" i="1" dirty="0">
                  <a:solidFill>
                    <a:schemeClr val="accent1"/>
                  </a:solidFill>
                  <a:latin typeface="Times" pitchFamily="18" charset="0"/>
                </a:rPr>
                <a:t>y</a:t>
              </a:r>
              <a:endParaRPr lang="en-US" b="1" i="1" dirty="0">
                <a:solidFill>
                  <a:schemeClr val="accent1"/>
                </a:solidFill>
                <a:latin typeface="Times" pitchFamily="18" charset="0"/>
              </a:endParaRPr>
            </a:p>
          </p:txBody>
        </p:sp>
        <p:grpSp>
          <p:nvGrpSpPr>
            <p:cNvPr id="53" name="Group 52"/>
            <p:cNvGrpSpPr/>
            <p:nvPr/>
          </p:nvGrpSpPr>
          <p:grpSpPr>
            <a:xfrm>
              <a:off x="-808161" y="2526268"/>
              <a:ext cx="10942761" cy="1778570"/>
              <a:chOff x="-808161" y="2526268"/>
              <a:chExt cx="10942761" cy="1778570"/>
            </a:xfrm>
          </p:grpSpPr>
          <p:cxnSp>
            <p:nvCxnSpPr>
              <p:cNvPr id="17" name="Straight Connector 16"/>
              <p:cNvCxnSpPr/>
              <p:nvPr/>
            </p:nvCxnSpPr>
            <p:spPr>
              <a:xfrm>
                <a:off x="-381000" y="2819400"/>
                <a:ext cx="10439400" cy="152400"/>
              </a:xfrm>
              <a:prstGeom prst="line">
                <a:avLst/>
              </a:prstGeom>
              <a:ln w="539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808161" y="3810000"/>
                <a:ext cx="10942761" cy="152400"/>
              </a:xfrm>
              <a:prstGeom prst="line">
                <a:avLst/>
              </a:prstGeom>
              <a:ln w="539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4249562" y="3659377"/>
                <a:ext cx="381000" cy="489892"/>
                <a:chOff x="990600" y="2593197"/>
                <a:chExt cx="381000" cy="489892"/>
              </a:xfrm>
            </p:grpSpPr>
            <p:cxnSp>
              <p:nvCxnSpPr>
                <p:cNvPr id="34" name="Straight Connector 33"/>
                <p:cNvCxnSpPr/>
                <p:nvPr/>
              </p:nvCxnSpPr>
              <p:spPr>
                <a:xfrm flipH="1">
                  <a:off x="990600" y="2641779"/>
                  <a:ext cx="381000" cy="383233"/>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181100" y="2593197"/>
                  <a:ext cx="0" cy="489892"/>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4630562" y="2650654"/>
                <a:ext cx="381000" cy="489892"/>
                <a:chOff x="990600" y="2593197"/>
                <a:chExt cx="381000" cy="489892"/>
              </a:xfrm>
            </p:grpSpPr>
            <p:cxnSp>
              <p:nvCxnSpPr>
                <p:cNvPr id="37" name="Straight Connector 36"/>
                <p:cNvCxnSpPr/>
                <p:nvPr/>
              </p:nvCxnSpPr>
              <p:spPr>
                <a:xfrm flipH="1">
                  <a:off x="990600" y="2641779"/>
                  <a:ext cx="381000" cy="383233"/>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181100" y="2593197"/>
                  <a:ext cx="0" cy="489892"/>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7810500" y="3601300"/>
                <a:ext cx="381000" cy="489892"/>
                <a:chOff x="990600" y="2593197"/>
                <a:chExt cx="381000" cy="489892"/>
              </a:xfrm>
            </p:grpSpPr>
            <p:cxnSp>
              <p:nvCxnSpPr>
                <p:cNvPr id="40" name="Straight Connector 39"/>
                <p:cNvCxnSpPr/>
                <p:nvPr/>
              </p:nvCxnSpPr>
              <p:spPr>
                <a:xfrm flipH="1">
                  <a:off x="990600" y="2641779"/>
                  <a:ext cx="381000" cy="383233"/>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1181100" y="2593197"/>
                  <a:ext cx="0" cy="489892"/>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8229600" y="2667000"/>
                <a:ext cx="381000" cy="489892"/>
                <a:chOff x="990600" y="2593197"/>
                <a:chExt cx="381000" cy="489892"/>
              </a:xfrm>
            </p:grpSpPr>
            <p:cxnSp>
              <p:nvCxnSpPr>
                <p:cNvPr id="43" name="Straight Connector 42"/>
                <p:cNvCxnSpPr/>
                <p:nvPr/>
              </p:nvCxnSpPr>
              <p:spPr>
                <a:xfrm flipH="1">
                  <a:off x="990600" y="2641779"/>
                  <a:ext cx="381000" cy="383233"/>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1181100" y="2593197"/>
                  <a:ext cx="0" cy="489892"/>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2153816" y="2526268"/>
                <a:ext cx="1184940" cy="369332"/>
              </a:xfrm>
              <a:prstGeom prst="rect">
                <a:avLst/>
              </a:prstGeom>
              <a:noFill/>
            </p:spPr>
            <p:txBody>
              <a:bodyPr wrap="none" rtlCol="0">
                <a:spAutoFit/>
              </a:bodyPr>
              <a:lstStyle/>
              <a:p>
                <a:r>
                  <a:rPr lang="en-US" dirty="0">
                    <a:solidFill>
                      <a:srgbClr val="0070C0"/>
                    </a:solidFill>
                  </a:rPr>
                  <a:t>Blue beam</a:t>
                </a:r>
              </a:p>
            </p:txBody>
          </p:sp>
          <p:sp>
            <p:nvSpPr>
              <p:cNvPr id="46" name="TextBox 45"/>
              <p:cNvSpPr txBox="1"/>
              <p:nvPr/>
            </p:nvSpPr>
            <p:spPr>
              <a:xfrm rot="21405265">
                <a:off x="1752600" y="3935506"/>
                <a:ext cx="1372683" cy="369332"/>
              </a:xfrm>
              <a:prstGeom prst="rect">
                <a:avLst/>
              </a:prstGeom>
              <a:noFill/>
            </p:spPr>
            <p:txBody>
              <a:bodyPr wrap="none" rtlCol="0">
                <a:spAutoFit/>
              </a:bodyPr>
              <a:lstStyle/>
              <a:p>
                <a:r>
                  <a:rPr lang="en-US" dirty="0">
                    <a:solidFill>
                      <a:srgbClr val="FFC000"/>
                    </a:solidFill>
                    <a:effectLst>
                      <a:outerShdw blurRad="38100" dist="38100" dir="2700000" algn="tl">
                        <a:srgbClr val="000000">
                          <a:alpha val="43137"/>
                        </a:srgbClr>
                      </a:outerShdw>
                    </a:effectLst>
                  </a:rPr>
                  <a:t>Yellow beam</a:t>
                </a:r>
              </a:p>
            </p:txBody>
          </p:sp>
          <p:sp>
            <p:nvSpPr>
              <p:cNvPr id="47" name="Left Brace 46"/>
              <p:cNvSpPr/>
              <p:nvPr/>
            </p:nvSpPr>
            <p:spPr>
              <a:xfrm rot="1342575">
                <a:off x="3777479" y="2604448"/>
                <a:ext cx="701503" cy="1168879"/>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TextBox 47"/>
              <p:cNvSpPr txBox="1"/>
              <p:nvPr/>
            </p:nvSpPr>
            <p:spPr>
              <a:xfrm>
                <a:off x="3504353" y="2825619"/>
                <a:ext cx="274434" cy="369332"/>
              </a:xfrm>
              <a:prstGeom prst="rect">
                <a:avLst/>
              </a:prstGeom>
              <a:noFill/>
            </p:spPr>
            <p:txBody>
              <a:bodyPr wrap="none" rtlCol="0">
                <a:spAutoFit/>
              </a:bodyPr>
              <a:lstStyle/>
              <a:p>
                <a:r>
                  <a:rPr lang="en-US" dirty="0">
                    <a:solidFill>
                      <a:srgbClr val="FF0000"/>
                    </a:solidFill>
                  </a:rPr>
                  <a:t>s</a:t>
                </a:r>
              </a:p>
            </p:txBody>
          </p:sp>
          <p:grpSp>
            <p:nvGrpSpPr>
              <p:cNvPr id="9" name="Group 8"/>
              <p:cNvGrpSpPr/>
              <p:nvPr/>
            </p:nvGrpSpPr>
            <p:grpSpPr>
              <a:xfrm>
                <a:off x="495300" y="3717454"/>
                <a:ext cx="381000" cy="489892"/>
                <a:chOff x="990600" y="2593197"/>
                <a:chExt cx="381000" cy="489892"/>
              </a:xfrm>
            </p:grpSpPr>
            <p:cxnSp>
              <p:nvCxnSpPr>
                <p:cNvPr id="10" name="Straight Connector 9"/>
                <p:cNvCxnSpPr/>
                <p:nvPr/>
              </p:nvCxnSpPr>
              <p:spPr>
                <a:xfrm flipH="1">
                  <a:off x="990600" y="2641779"/>
                  <a:ext cx="381000" cy="383233"/>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181100" y="2593197"/>
                  <a:ext cx="0" cy="489892"/>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990600" y="2593197"/>
                <a:ext cx="381000" cy="489892"/>
                <a:chOff x="990600" y="2593197"/>
                <a:chExt cx="381000" cy="489892"/>
              </a:xfrm>
            </p:grpSpPr>
            <p:cxnSp>
              <p:nvCxnSpPr>
                <p:cNvPr id="13" name="Straight Connector 12"/>
                <p:cNvCxnSpPr/>
                <p:nvPr/>
              </p:nvCxnSpPr>
              <p:spPr>
                <a:xfrm flipH="1">
                  <a:off x="990600" y="2641779"/>
                  <a:ext cx="381000" cy="383233"/>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181100" y="2593197"/>
                  <a:ext cx="0" cy="489892"/>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grpSp>
      </p:grpSp>
      <p:grpSp>
        <p:nvGrpSpPr>
          <p:cNvPr id="54" name="BPM Sector 7"/>
          <p:cNvGrpSpPr/>
          <p:nvPr/>
        </p:nvGrpSpPr>
        <p:grpSpPr>
          <a:xfrm>
            <a:off x="30654" y="1981200"/>
            <a:ext cx="1721946" cy="4045446"/>
            <a:chOff x="30654" y="1981200"/>
            <a:chExt cx="1721946" cy="4045446"/>
          </a:xfrm>
        </p:grpSpPr>
        <p:cxnSp>
          <p:nvCxnSpPr>
            <p:cNvPr id="27" name="Straight Connector 26"/>
            <p:cNvCxnSpPr/>
            <p:nvPr/>
          </p:nvCxnSpPr>
          <p:spPr>
            <a:xfrm>
              <a:off x="876300" y="1981200"/>
              <a:ext cx="0" cy="3257550"/>
            </a:xfrm>
            <a:prstGeom prst="line">
              <a:avLst/>
            </a:prstGeom>
            <a:ln w="41275">
              <a:solidFill>
                <a:srgbClr val="00B05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0654" y="5318760"/>
              <a:ext cx="1721946" cy="707886"/>
            </a:xfrm>
            <a:prstGeom prst="rect">
              <a:avLst/>
            </a:prstGeom>
            <a:noFill/>
          </p:spPr>
          <p:txBody>
            <a:bodyPr wrap="none" rtlCol="0">
              <a:spAutoFit/>
            </a:bodyPr>
            <a:lstStyle/>
            <a:p>
              <a:pPr algn="ctr"/>
              <a:r>
                <a:rPr lang="en-US" sz="2000" b="1" i="1" dirty="0">
                  <a:solidFill>
                    <a:srgbClr val="00B050"/>
                  </a:solidFill>
                </a:rPr>
                <a:t>BPM </a:t>
              </a:r>
            </a:p>
            <a:p>
              <a:pPr algn="ctr"/>
              <a:r>
                <a:rPr lang="en-US" sz="2000" b="1" i="1" dirty="0">
                  <a:solidFill>
                    <a:srgbClr val="00B050"/>
                  </a:solidFill>
                </a:rPr>
                <a:t>Sector 7 Plane</a:t>
              </a:r>
              <a:endParaRPr lang="en-US" sz="1600" b="1" i="1" dirty="0">
                <a:solidFill>
                  <a:srgbClr val="00B050"/>
                </a:solidFill>
              </a:endParaRPr>
            </a:p>
          </p:txBody>
        </p:sp>
        <p:cxnSp>
          <p:nvCxnSpPr>
            <p:cNvPr id="15" name="Straight Connector 14"/>
            <p:cNvCxnSpPr/>
            <p:nvPr/>
          </p:nvCxnSpPr>
          <p:spPr>
            <a:xfrm flipH="1">
              <a:off x="152400" y="2911796"/>
              <a:ext cx="1307284" cy="1361754"/>
            </a:xfrm>
            <a:prstGeom prst="line">
              <a:avLst/>
            </a:prstGeom>
            <a:ln w="41275">
              <a:solidFill>
                <a:srgbClr val="00B05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3530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Beam Position</a:t>
            </a:r>
          </a:p>
        </p:txBody>
      </p:sp>
      <p:sp>
        <p:nvSpPr>
          <p:cNvPr id="5" name="Slide Number Placeholder 4"/>
          <p:cNvSpPr>
            <a:spLocks noGrp="1"/>
          </p:cNvSpPr>
          <p:nvPr>
            <p:ph type="sldNum" sz="quarter" idx="12"/>
          </p:nvPr>
        </p:nvSpPr>
        <p:spPr/>
        <p:txBody>
          <a:bodyPr/>
          <a:lstStyle/>
          <a:p>
            <a:fld id="{846B9EC3-C76A-4CC6-A7C1-162C26BBFDD7}" type="slidenum">
              <a:rPr lang="en-US" smtClean="0"/>
              <a:t>12</a:t>
            </a:fld>
            <a:endParaRPr lang="en-US" dirty="0"/>
          </a:p>
        </p:txBody>
      </p:sp>
      <p:sp>
        <p:nvSpPr>
          <p:cNvPr id="8" name="Rectangle 7"/>
          <p:cNvSpPr/>
          <p:nvPr/>
        </p:nvSpPr>
        <p:spPr>
          <a:xfrm>
            <a:off x="342154" y="5369893"/>
            <a:ext cx="8505883" cy="1197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While BPMs do not necessarily give an accurate position for each beam individually, they can be used to calculate the separation between the beams</a:t>
            </a:r>
          </a:p>
        </p:txBody>
      </p:sp>
      <p:pic>
        <p:nvPicPr>
          <p:cNvPr id="4" name="Picture 3"/>
          <p:cNvPicPr>
            <a:picLocks noChangeAspect="1"/>
          </p:cNvPicPr>
          <p:nvPr/>
        </p:nvPicPr>
        <p:blipFill>
          <a:blip r:embed="rId2"/>
          <a:stretch>
            <a:fillRect/>
          </a:stretch>
        </p:blipFill>
        <p:spPr>
          <a:xfrm>
            <a:off x="3845972" y="1441954"/>
            <a:ext cx="5878374" cy="3585885"/>
          </a:xfrm>
          <a:prstGeom prst="rect">
            <a:avLst/>
          </a:prstGeom>
        </p:spPr>
      </p:pic>
      <p:pic>
        <p:nvPicPr>
          <p:cNvPr id="9" name="Picture 4" descr="Beam Position Moni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041" y="1548713"/>
            <a:ext cx="3206931" cy="337236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18506" y="4736416"/>
            <a:ext cx="2438400" cy="369332"/>
          </a:xfrm>
          <a:prstGeom prst="rect">
            <a:avLst/>
          </a:prstGeom>
          <a:noFill/>
          <a:ln>
            <a:noFill/>
          </a:ln>
        </p:spPr>
        <p:txBody>
          <a:bodyPr wrap="square" rtlCol="0">
            <a:spAutoFit/>
          </a:bodyPr>
          <a:lstStyle/>
          <a:p>
            <a:pPr algn="ctr"/>
            <a:r>
              <a:rPr lang="en-US" dirty="0"/>
              <a:t>Beam Position Monitor</a:t>
            </a:r>
          </a:p>
        </p:txBody>
      </p:sp>
    </p:spTree>
    <p:extLst>
      <p:ext uri="{BB962C8B-B14F-4D97-AF65-F5344CB8AC3E}">
        <p14:creationId xmlns:p14="http://schemas.microsoft.com/office/powerpoint/2010/main" val="69654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Beam Width Fit</a:t>
            </a:r>
          </a:p>
        </p:txBody>
      </p:sp>
      <p:pic>
        <p:nvPicPr>
          <p:cNvPr id="6" name="Content Placeholder 5"/>
          <p:cNvPicPr>
            <a:picLocks noGrp="1" noChangeAspect="1"/>
          </p:cNvPicPr>
          <p:nvPr>
            <p:ph sz="half" idx="1"/>
          </p:nvPr>
        </p:nvPicPr>
        <p:blipFill>
          <a:blip r:embed="rId2"/>
          <a:stretch>
            <a:fillRect/>
          </a:stretch>
        </p:blipFill>
        <p:spPr>
          <a:xfrm>
            <a:off x="160338" y="1438581"/>
            <a:ext cx="4354512" cy="3069385"/>
          </a:xfrm>
          <a:prstGeom prst="rect">
            <a:avLst/>
          </a:prstGeom>
        </p:spPr>
      </p:pic>
      <p:pic>
        <p:nvPicPr>
          <p:cNvPr id="8" name="Content Placeholder 7"/>
          <p:cNvPicPr>
            <a:picLocks noGrp="1" noChangeAspect="1"/>
          </p:cNvPicPr>
          <p:nvPr>
            <p:ph sz="half" idx="2"/>
          </p:nvPr>
        </p:nvPicPr>
        <p:blipFill>
          <a:blip r:embed="rId3"/>
          <a:stretch>
            <a:fillRect/>
          </a:stretch>
        </p:blipFill>
        <p:spPr>
          <a:xfrm>
            <a:off x="4629150" y="1418438"/>
            <a:ext cx="4411663" cy="3109670"/>
          </a:xfrm>
          <a:prstGeom prst="rect">
            <a:avLst/>
          </a:prstGeom>
        </p:spPr>
      </p:pic>
      <p:sp>
        <p:nvSpPr>
          <p:cNvPr id="5" name="Slide Number Placeholder 4"/>
          <p:cNvSpPr>
            <a:spLocks noGrp="1"/>
          </p:cNvSpPr>
          <p:nvPr>
            <p:ph type="sldNum" sz="quarter" idx="12"/>
          </p:nvPr>
        </p:nvSpPr>
        <p:spPr/>
        <p:txBody>
          <a:bodyPr/>
          <a:lstStyle/>
          <a:p>
            <a:fld id="{846B9EC3-C76A-4CC6-A7C1-162C26BBFDD7}" type="slidenum">
              <a:rPr lang="en-US" smtClean="0"/>
              <a:t>13</a:t>
            </a:fld>
            <a:endParaRPr lang="en-US" dirty="0"/>
          </a:p>
        </p:txBody>
      </p:sp>
      <p:sp>
        <p:nvSpPr>
          <p:cNvPr id="9" name="Rectangle 8"/>
          <p:cNvSpPr/>
          <p:nvPr/>
        </p:nvSpPr>
        <p:spPr>
          <a:xfrm>
            <a:off x="342154" y="4979339"/>
            <a:ext cx="8505883" cy="1197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beam displacements are correlated to the related rates, and the distributions are fit with a Gaussian. The width of the Gaussian gives a measurement of the beam width for the horizontal and vertical dimensions of the beam.</a:t>
            </a:r>
          </a:p>
        </p:txBody>
      </p:sp>
    </p:spTree>
    <p:extLst>
      <p:ext uri="{BB962C8B-B14F-4D97-AF65-F5344CB8AC3E}">
        <p14:creationId xmlns:p14="http://schemas.microsoft.com/office/powerpoint/2010/main" val="159428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a:stretch>
            <a:fillRect/>
          </a:stretch>
        </p:blipFill>
        <p:spPr>
          <a:xfrm>
            <a:off x="3421877" y="1412876"/>
            <a:ext cx="5426160" cy="5311775"/>
          </a:xfrm>
          <a:prstGeom prst="rect">
            <a:avLst/>
          </a:prstGeom>
        </p:spPr>
      </p:pic>
      <p:sp>
        <p:nvSpPr>
          <p:cNvPr id="5" name="Slide Number Placeholder 4"/>
          <p:cNvSpPr>
            <a:spLocks noGrp="1"/>
          </p:cNvSpPr>
          <p:nvPr>
            <p:ph type="sldNum" sz="quarter" idx="12"/>
          </p:nvPr>
        </p:nvSpPr>
        <p:spPr/>
        <p:txBody>
          <a:bodyPr/>
          <a:lstStyle/>
          <a:p>
            <a:fld id="{846B9EC3-C76A-4CC6-A7C1-162C26BBFDD7}" type="slidenum">
              <a:rPr lang="en-US" smtClean="0"/>
              <a:t>14</a:t>
            </a:fld>
            <a:endParaRPr lang="en-US" dirty="0"/>
          </a:p>
        </p:txBody>
      </p:sp>
      <p:sp>
        <p:nvSpPr>
          <p:cNvPr id="2" name="Title 1"/>
          <p:cNvSpPr>
            <a:spLocks noGrp="1"/>
          </p:cNvSpPr>
          <p:nvPr>
            <p:ph type="title" idx="4294967295"/>
          </p:nvPr>
        </p:nvSpPr>
        <p:spPr>
          <a:xfrm>
            <a:off x="274638" y="433388"/>
            <a:ext cx="8869362" cy="914400"/>
          </a:xfrm>
        </p:spPr>
        <p:txBody>
          <a:bodyPr/>
          <a:lstStyle/>
          <a:p>
            <a:r>
              <a:rPr lang="en-US" dirty="0"/>
              <a:t>Beam Width Fit</a:t>
            </a:r>
          </a:p>
        </p:txBody>
      </p:sp>
      <p:sp>
        <p:nvSpPr>
          <p:cNvPr id="9" name="Rectangle 8"/>
          <p:cNvSpPr/>
          <p:nvPr/>
        </p:nvSpPr>
        <p:spPr>
          <a:xfrm>
            <a:off x="189755" y="2002971"/>
            <a:ext cx="3028374" cy="419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 simultaneous Gaussian fit in x and y provides the ‘actual’ value for the beam width in the transverse directions.</a:t>
            </a:r>
          </a:p>
        </p:txBody>
      </p:sp>
      <p:sp>
        <p:nvSpPr>
          <p:cNvPr id="11" name="Right Brace 10"/>
          <p:cNvSpPr/>
          <p:nvPr/>
        </p:nvSpPr>
        <p:spPr>
          <a:xfrm rot="10800000">
            <a:off x="5003233" y="3331028"/>
            <a:ext cx="420780" cy="1175658"/>
          </a:xfrm>
          <a:prstGeom prst="rightBrace">
            <a:avLst>
              <a:gd name="adj1" fmla="val 69850"/>
              <a:gd name="adj2" fmla="val 50000"/>
            </a:avLst>
          </a:prstGeom>
          <a:ln w="317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12" name="Right Brace 11"/>
          <p:cNvSpPr/>
          <p:nvPr/>
        </p:nvSpPr>
        <p:spPr>
          <a:xfrm rot="5400000">
            <a:off x="6157119" y="4376057"/>
            <a:ext cx="420780" cy="1175658"/>
          </a:xfrm>
          <a:prstGeom prst="rightBrace">
            <a:avLst>
              <a:gd name="adj1" fmla="val 69850"/>
              <a:gd name="adj2" fmla="val 50000"/>
            </a:avLst>
          </a:prstGeom>
          <a:ln w="317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13" name="TextBox 12"/>
          <p:cNvSpPr txBox="1"/>
          <p:nvPr/>
        </p:nvSpPr>
        <p:spPr>
          <a:xfrm>
            <a:off x="5742979" y="5395465"/>
            <a:ext cx="1249060" cy="369332"/>
          </a:xfrm>
          <a:prstGeom prst="rect">
            <a:avLst/>
          </a:prstGeom>
          <a:noFill/>
        </p:spPr>
        <p:txBody>
          <a:bodyPr wrap="none" rtlCol="0">
            <a:spAutoFit/>
          </a:bodyPr>
          <a:lstStyle/>
          <a:p>
            <a:r>
              <a:rPr lang="en-US" dirty="0">
                <a:solidFill>
                  <a:schemeClr val="bg1"/>
                </a:solidFill>
              </a:rPr>
              <a:t>0.0254 mm</a:t>
            </a:r>
          </a:p>
        </p:txBody>
      </p:sp>
      <p:sp>
        <p:nvSpPr>
          <p:cNvPr id="14" name="TextBox 13"/>
          <p:cNvSpPr txBox="1"/>
          <p:nvPr/>
        </p:nvSpPr>
        <p:spPr>
          <a:xfrm rot="16200000">
            <a:off x="3990287" y="3697490"/>
            <a:ext cx="1249060" cy="369332"/>
          </a:xfrm>
          <a:prstGeom prst="rect">
            <a:avLst/>
          </a:prstGeom>
          <a:noFill/>
        </p:spPr>
        <p:txBody>
          <a:bodyPr wrap="none" rtlCol="0">
            <a:spAutoFit/>
          </a:bodyPr>
          <a:lstStyle/>
          <a:p>
            <a:r>
              <a:rPr lang="en-US" dirty="0">
                <a:solidFill>
                  <a:schemeClr val="bg1"/>
                </a:solidFill>
              </a:rPr>
              <a:t>0.0251 mm</a:t>
            </a:r>
          </a:p>
        </p:txBody>
      </p:sp>
      <p:sp>
        <p:nvSpPr>
          <p:cNvPr id="15" name="Rectangle 14"/>
          <p:cNvSpPr/>
          <p:nvPr/>
        </p:nvSpPr>
        <p:spPr>
          <a:xfrm>
            <a:off x="4044899" y="1264177"/>
            <a:ext cx="4180115"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Simultaneous Beam Width</a:t>
            </a:r>
          </a:p>
        </p:txBody>
      </p:sp>
      <p:sp>
        <p:nvSpPr>
          <p:cNvPr id="16" name="Rectangle 15"/>
          <p:cNvSpPr/>
          <p:nvPr/>
        </p:nvSpPr>
        <p:spPr>
          <a:xfrm>
            <a:off x="4807757" y="6363738"/>
            <a:ext cx="3119503" cy="49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 Displacement</a:t>
            </a:r>
          </a:p>
        </p:txBody>
      </p:sp>
      <p:sp>
        <p:nvSpPr>
          <p:cNvPr id="17" name="Rectangle 16"/>
          <p:cNvSpPr/>
          <p:nvPr/>
        </p:nvSpPr>
        <p:spPr>
          <a:xfrm rot="16200000">
            <a:off x="1817572" y="3635023"/>
            <a:ext cx="3119503" cy="494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 Displacement</a:t>
            </a:r>
          </a:p>
        </p:txBody>
      </p:sp>
    </p:spTree>
    <p:extLst>
      <p:ext uri="{BB962C8B-B14F-4D97-AF65-F5344CB8AC3E}">
        <p14:creationId xmlns:p14="http://schemas.microsoft.com/office/powerpoint/2010/main" val="224445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Beam Ion Population</a:t>
            </a:r>
          </a:p>
        </p:txBody>
      </p:sp>
      <p:sp>
        <p:nvSpPr>
          <p:cNvPr id="9" name="Text Placeholder 8"/>
          <p:cNvSpPr>
            <a:spLocks noGrp="1"/>
          </p:cNvSpPr>
          <p:nvPr>
            <p:ph type="body" idx="1"/>
          </p:nvPr>
        </p:nvSpPr>
        <p:spPr/>
        <p:txBody>
          <a:bodyPr/>
          <a:lstStyle/>
          <a:p>
            <a:endParaRPr lang="en-US"/>
          </a:p>
        </p:txBody>
      </p:sp>
      <p:sp>
        <p:nvSpPr>
          <p:cNvPr id="3" name="Slide Number Placeholder 2"/>
          <p:cNvSpPr>
            <a:spLocks noGrp="1"/>
          </p:cNvSpPr>
          <p:nvPr>
            <p:ph type="sldNum" sz="quarter" idx="4294967295"/>
          </p:nvPr>
        </p:nvSpPr>
        <p:spPr>
          <a:xfrm>
            <a:off x="7086600" y="3175"/>
            <a:ext cx="2057400" cy="365125"/>
          </a:xfrm>
        </p:spPr>
        <p:txBody>
          <a:bodyPr/>
          <a:lstStyle/>
          <a:p>
            <a:fld id="{846B9EC3-C76A-4CC6-A7C1-162C26BBFDD7}" type="slidenum">
              <a:rPr lang="en-US" smtClean="0"/>
              <a:pPr/>
              <a:t>15</a:t>
            </a:fld>
            <a:endParaRPr lang="en-US" dirty="0"/>
          </a:p>
        </p:txBody>
      </p:sp>
    </p:spTree>
    <p:extLst>
      <p:ext uri="{BB962C8B-B14F-4D97-AF65-F5344CB8AC3E}">
        <p14:creationId xmlns:p14="http://schemas.microsoft.com/office/powerpoint/2010/main" val="385144207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Text Placeholder 7"/>
          <p:cNvSpPr>
            <a:spLocks noGrp="1"/>
          </p:cNvSpPr>
          <p:nvPr>
            <p:ph type="body" idx="1"/>
          </p:nvPr>
        </p:nvSpPr>
        <p:spPr/>
        <p:txBody>
          <a:bodyPr/>
          <a:lstStyle/>
          <a:p>
            <a:pPr algn="ctr"/>
            <a:r>
              <a:rPr lang="en-US" dirty="0"/>
              <a:t>Wall Current Monitor</a:t>
            </a:r>
          </a:p>
        </p:txBody>
      </p:sp>
      <p:pic>
        <p:nvPicPr>
          <p:cNvPr id="12" name="Content Placeholder 1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57657" y="2243283"/>
            <a:ext cx="3961646" cy="2894774"/>
          </a:xfrm>
        </p:spPr>
      </p:pic>
      <p:sp>
        <p:nvSpPr>
          <p:cNvPr id="10" name="Text Placeholder 9"/>
          <p:cNvSpPr>
            <a:spLocks noGrp="1"/>
          </p:cNvSpPr>
          <p:nvPr>
            <p:ph type="body" sz="quarter" idx="3"/>
          </p:nvPr>
        </p:nvSpPr>
        <p:spPr/>
        <p:txBody>
          <a:bodyPr>
            <a:normAutofit fontScale="92500"/>
          </a:bodyPr>
          <a:lstStyle/>
          <a:p>
            <a:pPr algn="ctr"/>
            <a:r>
              <a:rPr lang="en-US" dirty="0"/>
              <a:t>Direct-Current Current Transformer</a:t>
            </a:r>
          </a:p>
        </p:txBody>
      </p:sp>
      <p:pic>
        <p:nvPicPr>
          <p:cNvPr id="13" name="Content Placeholder 12"/>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031922" y="2034189"/>
            <a:ext cx="3273879" cy="3199080"/>
          </a:xfrm>
        </p:spPr>
      </p:pic>
      <p:sp>
        <p:nvSpPr>
          <p:cNvPr id="15" name="Rectangle 14"/>
          <p:cNvSpPr/>
          <p:nvPr/>
        </p:nvSpPr>
        <p:spPr>
          <a:xfrm>
            <a:off x="357657" y="5233269"/>
            <a:ext cx="3859732" cy="1197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wall current monitor offers sub-beam clock current timing, and is sensitive to beam bunching, but is less accurate than the DCCT</a:t>
            </a:r>
          </a:p>
        </p:txBody>
      </p:sp>
      <p:sp>
        <p:nvSpPr>
          <p:cNvPr id="16" name="Rectangle 15"/>
          <p:cNvSpPr/>
          <p:nvPr/>
        </p:nvSpPr>
        <p:spPr>
          <a:xfrm>
            <a:off x="4738995" y="5233269"/>
            <a:ext cx="3859732" cy="1197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DCCT is sensitive to the overall beam population, and can be used to correct the readout of the WCM</a:t>
            </a:r>
          </a:p>
        </p:txBody>
      </p:sp>
    </p:spTree>
    <p:extLst>
      <p:ext uri="{BB962C8B-B14F-4D97-AF65-F5344CB8AC3E}">
        <p14:creationId xmlns:p14="http://schemas.microsoft.com/office/powerpoint/2010/main" val="4152900943"/>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Calibrating the WCM with DCCT</a:t>
            </a:r>
          </a:p>
        </p:txBody>
      </p:sp>
      <mc:AlternateContent xmlns:mc="http://schemas.openxmlformats.org/markup-compatibility/2006" xmlns:a14="http://schemas.microsoft.com/office/drawing/2010/main">
        <mc:Choice Requires="a14">
          <p:sp>
            <p:nvSpPr>
              <p:cNvPr id="10" name="Content Placeholder 9"/>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nary>
                        <m:naryPr>
                          <m:chr m:val="∑"/>
                          <m:ctrlPr>
                            <a:rPr lang="en-US" i="1">
                              <a:latin typeface="Cambria Math"/>
                            </a:rPr>
                          </m:ctrlPr>
                        </m:naryPr>
                        <m:sub>
                          <m:r>
                            <m:rPr>
                              <m:brk m:alnAt="23"/>
                            </m:rPr>
                            <a:rPr lang="en-US" i="1">
                              <a:latin typeface="Cambria Math"/>
                            </a:rPr>
                            <m:t>𝑖</m:t>
                          </m:r>
                          <m:r>
                            <a:rPr lang="en-US" i="1">
                              <a:latin typeface="Cambria Math"/>
                            </a:rPr>
                            <m:t>=</m:t>
                          </m:r>
                          <m:r>
                            <a:rPr lang="en-US" i="1">
                              <a:latin typeface="Cambria Math"/>
                            </a:rPr>
                            <m:t>1</m:t>
                          </m:r>
                        </m:sub>
                        <m:sup>
                          <m:r>
                            <a:rPr lang="en-US" i="1">
                              <a:latin typeface="Cambria Math"/>
                            </a:rPr>
                            <m:t>120</m:t>
                          </m:r>
                        </m:sup>
                        <m:e>
                          <m:r>
                            <a:rPr lang="en-US" i="1">
                              <a:latin typeface="Cambria Math"/>
                            </a:rPr>
                            <m:t>𝑊𝐶</m:t>
                          </m:r>
                          <m:sSub>
                            <m:sSubPr>
                              <m:ctrlPr>
                                <a:rPr lang="en-US" i="1">
                                  <a:latin typeface="Cambria Math"/>
                                </a:rPr>
                              </m:ctrlPr>
                            </m:sSubPr>
                            <m:e>
                              <m:r>
                                <a:rPr lang="en-US" i="1">
                                  <a:latin typeface="Cambria Math"/>
                                </a:rPr>
                                <m:t>𝑀</m:t>
                              </m:r>
                            </m:e>
                            <m:sub>
                              <m:r>
                                <a:rPr lang="en-US" i="1">
                                  <a:latin typeface="Cambria Math"/>
                                </a:rPr>
                                <m:t>𝑏𝑢𝑛𝑐</m:t>
                              </m:r>
                              <m:r>
                                <a:rPr lang="en-US" i="1">
                                  <a:latin typeface="Cambria Math"/>
                                </a:rPr>
                                <m:t>h</m:t>
                              </m:r>
                              <m:d>
                                <m:dPr>
                                  <m:ctrlPr>
                                    <a:rPr lang="en-US" i="1">
                                      <a:latin typeface="Cambria Math"/>
                                    </a:rPr>
                                  </m:ctrlPr>
                                </m:dPr>
                                <m:e>
                                  <m:r>
                                    <a:rPr lang="en-US" i="1">
                                      <a:latin typeface="Cambria Math"/>
                                    </a:rPr>
                                    <m:t>𝑖</m:t>
                                  </m:r>
                                </m:e>
                              </m:d>
                            </m:sub>
                          </m:sSub>
                        </m:e>
                      </m:nary>
                      <m:r>
                        <a:rPr lang="en-US" i="1">
                          <a:latin typeface="Cambria Math" panose="02040503050406030204" pitchFamily="18" charset="0"/>
                        </a:rPr>
                        <m:t>=</m:t>
                      </m:r>
                      <m:r>
                        <a:rPr lang="en-US" i="1">
                          <a:latin typeface="Cambria Math"/>
                        </a:rPr>
                        <m:t>𝐷𝐶𝐶</m:t>
                      </m:r>
                      <m:sSub>
                        <m:sSubPr>
                          <m:ctrlPr>
                            <a:rPr lang="en-US" i="1">
                              <a:latin typeface="Cambria Math"/>
                            </a:rPr>
                          </m:ctrlPr>
                        </m:sSubPr>
                        <m:e>
                          <m:r>
                            <a:rPr lang="en-US" i="1">
                              <a:latin typeface="Cambria Math"/>
                            </a:rPr>
                            <m:t>𝑇</m:t>
                          </m:r>
                        </m:e>
                        <m:sub>
                          <m:r>
                            <a:rPr lang="en-US" i="1">
                              <a:latin typeface="Cambria Math"/>
                            </a:rPr>
                            <m:t>𝑏𝑒𝑎𝑚</m:t>
                          </m:r>
                          <m:r>
                            <a:rPr lang="en-US" i="1">
                              <a:latin typeface="Cambria Math"/>
                            </a:rPr>
                            <m:t> </m:t>
                          </m:r>
                          <m:r>
                            <a:rPr lang="en-US" i="1">
                              <a:latin typeface="Cambria Math"/>
                            </a:rPr>
                            <m:t>𝑝𝑜𝑝𝑢𝑙𝑎𝑡𝑖𝑜𝑛</m:t>
                          </m:r>
                        </m:sub>
                      </m:sSub>
                    </m:oMath>
                  </m:oMathPara>
                </a14:m>
                <a:endParaRPr lang="en-US" dirty="0"/>
              </a:p>
              <a:p>
                <a:pPr marL="0" indent="0" algn="ctr">
                  <a:lnSpc>
                    <a:spcPct val="150000"/>
                  </a:lnSpc>
                  <a:buNone/>
                </a:pPr>
                <a14:m>
                  <m:oMathPara xmlns:m="http://schemas.openxmlformats.org/officeDocument/2006/math">
                    <m:oMathParaPr>
                      <m:jc m:val="centerGroup"/>
                    </m:oMathParaPr>
                    <m:oMath xmlns:m="http://schemas.openxmlformats.org/officeDocument/2006/math">
                      <m:r>
                        <a:rPr lang="en-US" i="1">
                          <a:latin typeface="Cambria Math"/>
                        </a:rPr>
                        <m:t>∴</m:t>
                      </m:r>
                      <m:f>
                        <m:fPr>
                          <m:ctrlPr>
                            <a:rPr lang="en-US" i="1">
                              <a:latin typeface="Cambria Math"/>
                            </a:rPr>
                          </m:ctrlPr>
                        </m:fPr>
                        <m:num>
                          <m:nary>
                            <m:naryPr>
                              <m:chr m:val="∑"/>
                              <m:ctrlPr>
                                <a:rPr lang="en-US" i="1">
                                  <a:latin typeface="Cambria Math"/>
                                </a:rPr>
                              </m:ctrlPr>
                            </m:naryPr>
                            <m:sub>
                              <m:r>
                                <m:rPr>
                                  <m:brk m:alnAt="23"/>
                                </m:rPr>
                                <a:rPr lang="en-US" i="1">
                                  <a:latin typeface="Cambria Math"/>
                                </a:rPr>
                                <m:t>𝑖</m:t>
                              </m:r>
                              <m:r>
                                <a:rPr lang="en-US" i="1">
                                  <a:latin typeface="Cambria Math"/>
                                </a:rPr>
                                <m:t>=</m:t>
                              </m:r>
                              <m:r>
                                <a:rPr lang="en-US" i="1">
                                  <a:latin typeface="Cambria Math"/>
                                </a:rPr>
                                <m:t>1</m:t>
                              </m:r>
                            </m:sub>
                            <m:sup>
                              <m:r>
                                <a:rPr lang="en-US" i="1">
                                  <a:latin typeface="Cambria Math"/>
                                </a:rPr>
                                <m:t>120</m:t>
                              </m:r>
                            </m:sup>
                            <m:e>
                              <m:r>
                                <a:rPr lang="en-US" i="1">
                                  <a:latin typeface="Cambria Math"/>
                                </a:rPr>
                                <m:t>𝑊𝐶</m:t>
                              </m:r>
                              <m:sSub>
                                <m:sSubPr>
                                  <m:ctrlPr>
                                    <a:rPr lang="en-US" i="1">
                                      <a:latin typeface="Cambria Math"/>
                                    </a:rPr>
                                  </m:ctrlPr>
                                </m:sSubPr>
                                <m:e>
                                  <m:r>
                                    <a:rPr lang="en-US" i="1">
                                      <a:latin typeface="Cambria Math"/>
                                    </a:rPr>
                                    <m:t>𝑀</m:t>
                                  </m:r>
                                </m:e>
                                <m:sub>
                                  <m:r>
                                    <a:rPr lang="en-US" i="1">
                                      <a:latin typeface="Cambria Math"/>
                                    </a:rPr>
                                    <m:t>𝑏𝑢𝑛𝑐</m:t>
                                  </m:r>
                                  <m:r>
                                    <a:rPr lang="en-US" i="1">
                                      <a:latin typeface="Cambria Math"/>
                                    </a:rPr>
                                    <m:t>h</m:t>
                                  </m:r>
                                  <m:d>
                                    <m:dPr>
                                      <m:ctrlPr>
                                        <a:rPr lang="en-US" i="1">
                                          <a:latin typeface="Cambria Math"/>
                                        </a:rPr>
                                      </m:ctrlPr>
                                    </m:dPr>
                                    <m:e>
                                      <m:r>
                                        <a:rPr lang="en-US" i="1">
                                          <a:latin typeface="Cambria Math"/>
                                        </a:rPr>
                                        <m:t>𝑖</m:t>
                                      </m:r>
                                    </m:e>
                                  </m:d>
                                </m:sub>
                              </m:sSub>
                            </m:e>
                          </m:nary>
                        </m:num>
                        <m:den>
                          <m:r>
                            <a:rPr lang="en-US" i="1">
                              <a:latin typeface="Cambria Math"/>
                            </a:rPr>
                            <m:t>𝐷</m:t>
                          </m:r>
                          <m:sSub>
                            <m:sSubPr>
                              <m:ctrlPr>
                                <a:rPr lang="en-US" i="1">
                                  <a:latin typeface="Cambria Math"/>
                                </a:rPr>
                              </m:ctrlPr>
                            </m:sSubPr>
                            <m:e>
                              <m:r>
                                <a:rPr lang="en-US" i="1">
                                  <a:latin typeface="Cambria Math"/>
                                </a:rPr>
                                <m:t>𝐶</m:t>
                              </m:r>
                              <m:r>
                                <a:rPr lang="en-US" i="1">
                                  <a:latin typeface="Cambria Math" panose="02040503050406030204" pitchFamily="18" charset="0"/>
                                </a:rPr>
                                <m:t>𝐶𝑇</m:t>
                              </m:r>
                            </m:e>
                            <m:sub>
                              <m:r>
                                <a:rPr lang="en-US" i="1">
                                  <a:latin typeface="Cambria Math"/>
                                </a:rPr>
                                <m:t>𝑏𝑒𝑎𝑚</m:t>
                              </m:r>
                              <m:r>
                                <a:rPr lang="en-US" i="1">
                                  <a:latin typeface="Cambria Math" panose="02040503050406030204" pitchFamily="18" charset="0"/>
                                </a:rPr>
                                <m:t> </m:t>
                              </m:r>
                              <m:r>
                                <a:rPr lang="en-US" i="1">
                                  <a:latin typeface="Cambria Math" panose="02040503050406030204" pitchFamily="18" charset="0"/>
                                </a:rPr>
                                <m:t>𝑝𝑜𝑝𝑢𝑙𝑎𝑡𝑖𝑜𝑛</m:t>
                              </m:r>
                            </m:sub>
                          </m:sSub>
                        </m:den>
                      </m:f>
                      <m:r>
                        <a:rPr lang="en-US" i="1">
                          <a:latin typeface="Cambria Math"/>
                        </a:rPr>
                        <m:t>≈</m:t>
                      </m:r>
                      <m:r>
                        <a:rPr lang="en-US" i="1">
                          <a:latin typeface="Cambria Math"/>
                        </a:rPr>
                        <m:t>1</m:t>
                      </m:r>
                      <m:r>
                        <a:rPr lang="en-US" i="1">
                          <a:latin typeface="Cambria Math"/>
                        </a:rPr>
                        <m:t> </m:t>
                      </m:r>
                    </m:oMath>
                  </m:oMathPara>
                </a14:m>
                <a:endParaRPr lang="en-US" dirty="0"/>
              </a:p>
              <a:p>
                <a:pPr marL="0" indent="0" algn="ctr">
                  <a:lnSpc>
                    <a:spcPct val="150000"/>
                  </a:lnSpc>
                  <a:buNone/>
                </a:pPr>
                <a14:m>
                  <m:oMathPara xmlns:m="http://schemas.openxmlformats.org/officeDocument/2006/math">
                    <m:oMathParaPr>
                      <m:jc m:val="centerGroup"/>
                    </m:oMathParaPr>
                    <m:oMath xmlns:m="http://schemas.openxmlformats.org/officeDocument/2006/math">
                      <m:f>
                        <m:fPr>
                          <m:ctrlPr>
                            <a:rPr lang="en-US" i="1">
                              <a:latin typeface="Cambria Math"/>
                            </a:rPr>
                          </m:ctrlPr>
                        </m:fPr>
                        <m:num>
                          <m:r>
                            <a:rPr lang="en-US" i="1">
                              <a:latin typeface="Cambria Math"/>
                            </a:rPr>
                            <m:t>𝐷</m:t>
                          </m:r>
                          <m:sSub>
                            <m:sSubPr>
                              <m:ctrlPr>
                                <a:rPr lang="en-US" i="1">
                                  <a:latin typeface="Cambria Math"/>
                                </a:rPr>
                              </m:ctrlPr>
                            </m:sSubPr>
                            <m:e>
                              <m:r>
                                <a:rPr lang="en-US" i="1">
                                  <a:latin typeface="Cambria Math"/>
                                </a:rPr>
                                <m:t>𝐶</m:t>
                              </m:r>
                              <m:r>
                                <a:rPr lang="en-US" i="1">
                                  <a:latin typeface="Cambria Math" panose="02040503050406030204" pitchFamily="18" charset="0"/>
                                </a:rPr>
                                <m:t>𝐶𝑇</m:t>
                              </m:r>
                            </m:e>
                            <m:sub>
                              <m:r>
                                <a:rPr lang="en-US" i="1">
                                  <a:latin typeface="Cambria Math"/>
                                </a:rPr>
                                <m:t>𝑏𝑒𝑎𝑚</m:t>
                              </m:r>
                              <m:r>
                                <a:rPr lang="en-US" i="1">
                                  <a:latin typeface="Cambria Math" panose="02040503050406030204" pitchFamily="18" charset="0"/>
                                </a:rPr>
                                <m:t> </m:t>
                              </m:r>
                              <m:r>
                                <a:rPr lang="en-US" i="1">
                                  <a:latin typeface="Cambria Math" panose="02040503050406030204" pitchFamily="18" charset="0"/>
                                </a:rPr>
                                <m:t>𝑝𝑜𝑝𝑢𝑙𝑎𝑡𝑖𝑜𝑛</m:t>
                              </m:r>
                            </m:sub>
                          </m:sSub>
                        </m:num>
                        <m:den>
                          <m:nary>
                            <m:naryPr>
                              <m:chr m:val="∑"/>
                              <m:ctrlPr>
                                <a:rPr lang="en-US" i="1">
                                  <a:latin typeface="Cambria Math"/>
                                </a:rPr>
                              </m:ctrlPr>
                            </m:naryPr>
                            <m:sub>
                              <m:r>
                                <m:rPr>
                                  <m:brk m:alnAt="23"/>
                                </m:rPr>
                                <a:rPr lang="en-US" i="1">
                                  <a:latin typeface="Cambria Math"/>
                                </a:rPr>
                                <m:t>𝑖</m:t>
                              </m:r>
                              <m:r>
                                <a:rPr lang="en-US" i="1">
                                  <a:latin typeface="Cambria Math"/>
                                </a:rPr>
                                <m:t>=</m:t>
                              </m:r>
                              <m:r>
                                <a:rPr lang="en-US" i="1">
                                  <a:latin typeface="Cambria Math"/>
                                </a:rPr>
                                <m:t>1</m:t>
                              </m:r>
                            </m:sub>
                            <m:sup>
                              <m:r>
                                <a:rPr lang="en-US" i="1">
                                  <a:latin typeface="Cambria Math"/>
                                </a:rPr>
                                <m:t>120</m:t>
                              </m:r>
                            </m:sup>
                            <m:e>
                              <m:r>
                                <a:rPr lang="en-US" i="1">
                                  <a:latin typeface="Cambria Math"/>
                                </a:rPr>
                                <m:t>𝑊𝐶</m:t>
                              </m:r>
                              <m:sSub>
                                <m:sSubPr>
                                  <m:ctrlPr>
                                    <a:rPr lang="en-US" i="1">
                                      <a:latin typeface="Cambria Math"/>
                                    </a:rPr>
                                  </m:ctrlPr>
                                </m:sSubPr>
                                <m:e>
                                  <m:r>
                                    <a:rPr lang="en-US" i="1">
                                      <a:latin typeface="Cambria Math"/>
                                    </a:rPr>
                                    <m:t>𝑀</m:t>
                                  </m:r>
                                </m:e>
                                <m:sub>
                                  <m:r>
                                    <a:rPr lang="en-US" i="1">
                                      <a:latin typeface="Cambria Math"/>
                                    </a:rPr>
                                    <m:t>𝑏𝑢𝑛𝑐</m:t>
                                  </m:r>
                                  <m:r>
                                    <a:rPr lang="en-US" i="1">
                                      <a:latin typeface="Cambria Math"/>
                                    </a:rPr>
                                    <m:t>h</m:t>
                                  </m:r>
                                  <m:d>
                                    <m:dPr>
                                      <m:ctrlPr>
                                        <a:rPr lang="en-US" i="1">
                                          <a:latin typeface="Cambria Math"/>
                                        </a:rPr>
                                      </m:ctrlPr>
                                    </m:dPr>
                                    <m:e>
                                      <m:r>
                                        <a:rPr lang="en-US" i="1">
                                          <a:latin typeface="Cambria Math"/>
                                        </a:rPr>
                                        <m:t>𝑖</m:t>
                                      </m:r>
                                    </m:e>
                                  </m:d>
                                </m:sub>
                              </m:sSub>
                            </m:e>
                          </m:nary>
                        </m:den>
                      </m:f>
                      <m:r>
                        <a:rPr lang="en-US" i="1">
                          <a:latin typeface="Cambria Math"/>
                        </a:rPr>
                        <m:t>×</m:t>
                      </m:r>
                      <m:r>
                        <a:rPr lang="en-US" i="1">
                          <a:latin typeface="Cambria Math"/>
                        </a:rPr>
                        <m:t>𝑊𝐶</m:t>
                      </m:r>
                      <m:sSub>
                        <m:sSubPr>
                          <m:ctrlPr>
                            <a:rPr lang="en-US" i="1">
                              <a:latin typeface="Cambria Math"/>
                            </a:rPr>
                          </m:ctrlPr>
                        </m:sSubPr>
                        <m:e>
                          <m:r>
                            <a:rPr lang="en-US" i="1">
                              <a:latin typeface="Cambria Math"/>
                            </a:rPr>
                            <m:t>𝑀</m:t>
                          </m:r>
                        </m:e>
                        <m:sub>
                          <m:r>
                            <a:rPr lang="en-US" i="1">
                              <a:latin typeface="Cambria Math"/>
                            </a:rPr>
                            <m:t>𝑏𝑢𝑛𝑐</m:t>
                          </m:r>
                          <m:r>
                            <a:rPr lang="en-US" i="1">
                              <a:latin typeface="Cambria Math"/>
                            </a:rPr>
                            <m:t>h</m:t>
                          </m:r>
                          <m:r>
                            <a:rPr lang="en-US" i="1">
                              <a:latin typeface="Cambria Math"/>
                            </a:rPr>
                            <m:t>(</m:t>
                          </m:r>
                          <m:r>
                            <a:rPr lang="en-US" i="1">
                              <a:latin typeface="Cambria Math"/>
                            </a:rPr>
                            <m:t>𝑖</m:t>
                          </m:r>
                          <m:r>
                            <a:rPr lang="en-US" i="1">
                              <a:latin typeface="Cambria Math"/>
                            </a:rPr>
                            <m:t>)</m:t>
                          </m:r>
                        </m:sub>
                      </m:sSub>
                    </m:oMath>
                  </m:oMathPara>
                </a14:m>
                <a:endParaRPr lang="en-US" dirty="0"/>
              </a:p>
              <a:p>
                <a:endParaRPr lang="en-US" dirty="0"/>
              </a:p>
              <a:p>
                <a:pPr marL="0" indent="0">
                  <a:buNone/>
                </a:pPr>
                <a:endParaRPr lang="en-US" dirty="0"/>
              </a:p>
            </p:txBody>
          </p:sp>
        </mc:Choice>
        <mc:Fallback xmlns="">
          <p:sp>
            <p:nvSpPr>
              <p:cNvPr id="10" name="Content Placeholder 9"/>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p:txBody>
          <a:bodyPr/>
          <a:lstStyle/>
          <a:p>
            <a:fld id="{846B9EC3-C76A-4CC6-A7C1-162C26BBFDD7}" type="slidenum">
              <a:rPr lang="en-US" smtClean="0"/>
              <a:t>17</a:t>
            </a:fld>
            <a:endParaRPr lang="en-US" dirty="0"/>
          </a:p>
        </p:txBody>
      </p:sp>
    </p:spTree>
    <p:extLst>
      <p:ext uri="{BB962C8B-B14F-4D97-AF65-F5344CB8AC3E}">
        <p14:creationId xmlns:p14="http://schemas.microsoft.com/office/powerpoint/2010/main" val="1361142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Calibrating the WCM with DCCT</a:t>
            </a:r>
          </a:p>
        </p:txBody>
      </p:sp>
      <p:sp>
        <p:nvSpPr>
          <p:cNvPr id="7" name="Slide Number Placeholder 6"/>
          <p:cNvSpPr>
            <a:spLocks noGrp="1"/>
          </p:cNvSpPr>
          <p:nvPr>
            <p:ph type="sldNum" sz="quarter" idx="12"/>
          </p:nvPr>
        </p:nvSpPr>
        <p:spPr/>
        <p:txBody>
          <a:bodyPr/>
          <a:lstStyle/>
          <a:p>
            <a:fld id="{846B9EC3-C76A-4CC6-A7C1-162C26BBFDD7}" type="slidenum">
              <a:rPr lang="en-US" smtClean="0"/>
              <a:t>18</a:t>
            </a:fld>
            <a:endParaRPr lang="en-US" dirty="0"/>
          </a:p>
        </p:txBody>
      </p:sp>
      <p:sp>
        <p:nvSpPr>
          <p:cNvPr id="16" name="Content Placeholder 15"/>
          <p:cNvSpPr>
            <a:spLocks noGrp="1"/>
          </p:cNvSpPr>
          <p:nvPr>
            <p:ph sz="half" idx="1"/>
          </p:nvPr>
        </p:nvSpPr>
        <p:spPr>
          <a:xfrm>
            <a:off x="160256" y="1861457"/>
            <a:ext cx="3508230" cy="4869280"/>
          </a:xfrm>
        </p:spPr>
        <p:txBody>
          <a:bodyPr/>
          <a:lstStyle/>
          <a:p>
            <a:r>
              <a:rPr lang="en-US" dirty="0"/>
              <a:t>The calibration may be done in ‘real time’</a:t>
            </a:r>
          </a:p>
          <a:p>
            <a:r>
              <a:rPr lang="en-US" dirty="0"/>
              <a:t>Calibration constant calculated, applied when DCCT + WCM data available simultaneously</a:t>
            </a:r>
          </a:p>
          <a:p>
            <a:r>
              <a:rPr lang="en-US" dirty="0"/>
              <a:t>Distribution of calibration can be studied</a:t>
            </a:r>
          </a:p>
        </p:txBody>
      </p:sp>
      <p:pic>
        <p:nvPicPr>
          <p:cNvPr id="17" name="Content Placeholder 11"/>
          <p:cNvPicPr>
            <a:picLocks noGrp="1" noChangeAspect="1"/>
          </p:cNvPicPr>
          <p:nvPr>
            <p:ph sz="half" idx="2"/>
          </p:nvPr>
        </p:nvPicPr>
        <p:blipFill>
          <a:blip r:embed="rId2"/>
          <a:stretch>
            <a:fillRect/>
          </a:stretch>
        </p:blipFill>
        <p:spPr>
          <a:xfrm>
            <a:off x="3685138" y="1861457"/>
            <a:ext cx="5680694" cy="3614986"/>
          </a:xfrm>
          <a:prstGeom prst="rect">
            <a:avLst/>
          </a:prstGeom>
        </p:spPr>
      </p:pic>
      <p:sp>
        <p:nvSpPr>
          <p:cNvPr id="18" name="Rectangle 17"/>
          <p:cNvSpPr/>
          <p:nvPr/>
        </p:nvSpPr>
        <p:spPr>
          <a:xfrm>
            <a:off x="6389914" y="2068286"/>
            <a:ext cx="326572"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40628" y="1774370"/>
            <a:ext cx="2432633" cy="364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Blue Beam Calibration</a:t>
            </a:r>
          </a:p>
        </p:txBody>
      </p:sp>
      <p:sp>
        <p:nvSpPr>
          <p:cNvPr id="20" name="Rectangle 19"/>
          <p:cNvSpPr/>
          <p:nvPr/>
        </p:nvSpPr>
        <p:spPr>
          <a:xfrm>
            <a:off x="6597303" y="1774369"/>
            <a:ext cx="2432633" cy="364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Yellow Beam Calibration</a:t>
            </a:r>
          </a:p>
        </p:txBody>
      </p:sp>
    </p:spTree>
    <p:extLst>
      <p:ext uri="{BB962C8B-B14F-4D97-AF65-F5344CB8AC3E}">
        <p14:creationId xmlns:p14="http://schemas.microsoft.com/office/powerpoint/2010/main" val="417212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Beam Ion Population Per Bunch</a:t>
            </a:r>
          </a:p>
        </p:txBody>
      </p:sp>
      <p:sp>
        <p:nvSpPr>
          <p:cNvPr id="5" name="Slide Number Placeholder 4"/>
          <p:cNvSpPr>
            <a:spLocks noGrp="1"/>
          </p:cNvSpPr>
          <p:nvPr>
            <p:ph type="sldNum" sz="quarter" idx="12"/>
          </p:nvPr>
        </p:nvSpPr>
        <p:spPr/>
        <p:txBody>
          <a:bodyPr/>
          <a:lstStyle/>
          <a:p>
            <a:fld id="{846B9EC3-C76A-4CC6-A7C1-162C26BBFDD7}" type="slidenum">
              <a:rPr lang="en-US" smtClean="0"/>
              <a:t>19</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0841"/>
            <a:ext cx="9144000" cy="4839573"/>
          </a:xfrm>
          <a:prstGeom prst="rect">
            <a:avLst/>
          </a:prstGeom>
        </p:spPr>
      </p:pic>
    </p:spTree>
    <p:extLst>
      <p:ext uri="{BB962C8B-B14F-4D97-AF65-F5344CB8AC3E}">
        <p14:creationId xmlns:p14="http://schemas.microsoft.com/office/powerpoint/2010/main" val="248284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Vernier Analysis?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The Vernier Analysis seeks to measure the luminosity of RHIC’s beams at the PHENIX interaction region.</a:t>
                </a:r>
              </a:p>
              <a:p>
                <a:r>
                  <a:rPr lang="en-US" dirty="0"/>
                  <a:t>This luminosity is characterized by the overall event rate observed by PHENIX’s luminosity monitor (</a:t>
                </a:r>
                <a14:m>
                  <m:oMath xmlns:m="http://schemas.openxmlformats.org/officeDocument/2006/math">
                    <m:sSub>
                      <m:sSubPr>
                        <m:ctrlPr>
                          <a:rPr lang="en-US" i="1">
                            <a:latin typeface="Cambria Math"/>
                          </a:rPr>
                        </m:ctrlPr>
                      </m:sSubPr>
                      <m:e>
                        <m:r>
                          <a:rPr lang="en-US" i="1">
                            <a:latin typeface="Cambria Math" panose="02040503050406030204" pitchFamily="18" charset="0"/>
                          </a:rPr>
                          <m:t>𝑅</m:t>
                        </m:r>
                      </m:e>
                      <m:sub>
                        <m:r>
                          <a:rPr lang="en-US" i="1">
                            <a:latin typeface="Cambria Math" panose="02040503050406030204" pitchFamily="18" charset="0"/>
                          </a:rPr>
                          <m:t>𝐵𝐵𝐶</m:t>
                        </m:r>
                      </m:sub>
                    </m:sSub>
                  </m:oMath>
                </a14:m>
                <a:r>
                  <a:rPr lang="en-US" dirty="0"/>
                  <a:t>), the cross section of these events (</a:t>
                </a:r>
                <a14:m>
                  <m:oMath xmlns:m="http://schemas.openxmlformats.org/officeDocument/2006/math">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𝐵𝐵𝐶</m:t>
                        </m:r>
                      </m:sub>
                    </m:sSub>
                  </m:oMath>
                </a14:m>
                <a:r>
                  <a:rPr lang="en-US" dirty="0"/>
                  <a:t>) and BBC efficiency (</a:t>
                </a:r>
                <a14:m>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𝜖</m:t>
                        </m:r>
                      </m:e>
                      <m:sub>
                        <m:r>
                          <a:rPr lang="en-US" b="0" i="1" smtClean="0">
                            <a:latin typeface="Cambria Math" panose="02040503050406030204" pitchFamily="18" charset="0"/>
                          </a:rPr>
                          <m:t>𝐵𝐵𝐶</m:t>
                        </m:r>
                      </m:sub>
                    </m:sSub>
                  </m:oMath>
                </a14:m>
                <a:r>
                  <a:rPr lang="en-US" dirty="0"/>
                  <a:t>):</a:t>
                </a:r>
              </a:p>
              <a:p>
                <a:pPr marL="0" indent="0">
                  <a:buNone/>
                </a:pPr>
                <a14:m>
                  <m:oMathPara xmlns:m="http://schemas.openxmlformats.org/officeDocument/2006/math">
                    <m:oMathParaPr>
                      <m:jc m:val="centerGroup"/>
                    </m:oMathParaPr>
                    <m:oMath xmlns:m="http://schemas.openxmlformats.org/officeDocument/2006/math">
                      <m:r>
                        <a:rPr lang="en-US" b="1" i="1" smtClean="0">
                          <a:solidFill>
                            <a:srgbClr val="0070C0"/>
                          </a:solidFill>
                          <a:latin typeface="Cambria Math" panose="02040503050406030204" pitchFamily="18" charset="0"/>
                        </a:rPr>
                        <m:t>𝑳</m:t>
                      </m:r>
                      <m:r>
                        <a:rPr lang="en-US" b="0" i="1" smtClean="0">
                          <a:latin typeface="Cambria Math" panose="02040503050406030204" pitchFamily="18" charset="0"/>
                        </a:rPr>
                        <m:t>=</m:t>
                      </m:r>
                      <m:f>
                        <m:fPr>
                          <m:ctrlPr>
                            <a:rPr lang="en-US" b="0" i="1" smtClean="0">
                              <a:latin typeface="Cambria Math"/>
                            </a:rPr>
                          </m:ctrlPr>
                        </m:fPr>
                        <m:num>
                          <m:sSub>
                            <m:sSubPr>
                              <m:ctrlPr>
                                <a:rPr lang="en-US" b="0" i="1" smtClean="0">
                                  <a:latin typeface="Cambria Math"/>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𝐵𝐵𝐶</m:t>
                              </m:r>
                            </m:sub>
                          </m:sSub>
                          <m:sSub>
                            <m:sSubPr>
                              <m:ctrlPr>
                                <a:rPr lang="en-US" i="1">
                                  <a:latin typeface="Cambria Math"/>
                                </a:rPr>
                              </m:ctrlPr>
                            </m:sSubPr>
                            <m:e>
                              <m:r>
                                <a:rPr lang="en-US" i="1">
                                  <a:latin typeface="Cambria Math" panose="02040503050406030204" pitchFamily="18" charset="0"/>
                                </a:rPr>
                                <m:t>𝜖</m:t>
                              </m:r>
                            </m:e>
                            <m:sub>
                              <m:r>
                                <a:rPr lang="en-US" i="1">
                                  <a:latin typeface="Cambria Math" panose="02040503050406030204" pitchFamily="18" charset="0"/>
                                </a:rPr>
                                <m:t>𝐵𝐵𝐶</m:t>
                              </m:r>
                            </m:sub>
                          </m:sSub>
                        </m:num>
                        <m:den>
                          <m:sSub>
                            <m:sSubPr>
                              <m:ctrlPr>
                                <a:rPr lang="en-US" b="0" i="1" smtClean="0">
                                  <a:latin typeface="Cambria Math"/>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𝐵𝐵𝐶</m:t>
                              </m:r>
                            </m:sub>
                          </m:sSub>
                        </m:den>
                      </m:f>
                    </m:oMath>
                  </m:oMathPara>
                </a14:m>
                <a:endParaRPr lang="en-US" dirty="0"/>
              </a:p>
              <a:p>
                <a:r>
                  <a:rPr lang="en-US" dirty="0"/>
                  <a:t>The Vernier Analysis requires a special data set taken during a Vernier Scan. </a:t>
                </a:r>
              </a:p>
              <a:p>
                <a:r>
                  <a:rPr lang="en-US" dirty="0"/>
                  <a:t>The Vernier Scan allows us to extract parameters related to the beam geometry to calculate luminosity from first principals.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35" t="-252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46B9EC3-C76A-4CC6-A7C1-162C26BBFDD7}" type="slidenum">
              <a:rPr lang="en-US" smtClean="0"/>
              <a:t>2</a:t>
            </a:fld>
            <a:endParaRPr lang="en-US" dirty="0"/>
          </a:p>
        </p:txBody>
      </p:sp>
    </p:spTree>
    <p:extLst>
      <p:ext uri="{BB962C8B-B14F-4D97-AF65-F5344CB8AC3E}">
        <p14:creationId xmlns:p14="http://schemas.microsoft.com/office/powerpoint/2010/main" val="41347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WCM and Luminosity Loss</a:t>
            </a:r>
          </a:p>
        </p:txBody>
      </p:sp>
      <mc:AlternateContent xmlns:mc="http://schemas.openxmlformats.org/markup-compatibility/2006" xmlns:a14="http://schemas.microsoft.com/office/drawing/2010/main">
        <mc:Choice Requires="a14">
          <p:sp>
            <p:nvSpPr>
              <p:cNvPr id="4" name="Content Placeholder 3"/>
              <p:cNvSpPr>
                <a:spLocks noGrp="1"/>
              </p:cNvSpPr>
              <p:nvPr>
                <p:ph sz="half" idx="1"/>
              </p:nvPr>
            </p:nvSpPr>
            <p:spPr>
              <a:xfrm>
                <a:off x="160256" y="1414458"/>
                <a:ext cx="3647140" cy="5316279"/>
              </a:xfrm>
            </p:spPr>
            <p:txBody>
              <a:bodyPr anchor="ctr">
                <a:normAutofit/>
              </a:bodyPr>
              <a:lstStyle/>
              <a:p>
                <a:r>
                  <a:rPr lang="en-US" dirty="0"/>
                  <a:t>Recall that </a:t>
                </a:r>
                <a14:m>
                  <m:oMath xmlns:m="http://schemas.openxmlformats.org/officeDocument/2006/math">
                    <m:r>
                      <a:rPr lang="en-US" i="1">
                        <a:latin typeface="Cambria Math" panose="02040503050406030204" pitchFamily="18" charset="0"/>
                      </a:rPr>
                      <m:t>𝐿</m:t>
                    </m:r>
                    <m:r>
                      <a:rPr lang="en-US" b="0" i="1" smtClean="0">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𝑁</m:t>
                        </m:r>
                      </m:e>
                      <m:sub>
                        <m:r>
                          <a:rPr lang="en-US" i="1">
                            <a:latin typeface="Cambria Math" panose="02040503050406030204" pitchFamily="18" charset="0"/>
                          </a:rPr>
                          <m:t>𝑏</m:t>
                        </m:r>
                      </m:sub>
                    </m:sSub>
                    <m:sSub>
                      <m:sSubPr>
                        <m:ctrlPr>
                          <a:rPr lang="en-US" i="1">
                            <a:latin typeface="Cambria Math"/>
                          </a:rPr>
                        </m:ctrlPr>
                      </m:sSubPr>
                      <m:e>
                        <m:r>
                          <a:rPr lang="en-US" i="1">
                            <a:latin typeface="Cambria Math" panose="02040503050406030204" pitchFamily="18" charset="0"/>
                          </a:rPr>
                          <m:t>𝑁</m:t>
                        </m:r>
                      </m:e>
                      <m:sub>
                        <m:r>
                          <a:rPr lang="en-US" i="1">
                            <a:latin typeface="Cambria Math" panose="02040503050406030204" pitchFamily="18" charset="0"/>
                          </a:rPr>
                          <m:t>𝑦</m:t>
                        </m:r>
                      </m:sub>
                    </m:sSub>
                  </m:oMath>
                </a14:m>
                <a:endParaRPr lang="en-US" dirty="0"/>
              </a:p>
              <a:p>
                <a:r>
                  <a:rPr lang="en-US" dirty="0"/>
                  <a:t>Product </a:t>
                </a:r>
                <a14:m>
                  <m:oMath xmlns:m="http://schemas.openxmlformats.org/officeDocument/2006/math">
                    <m:sSub>
                      <m:sSubPr>
                        <m:ctrlPr>
                          <a:rPr lang="en-US" i="1">
                            <a:latin typeface="Cambria Math"/>
                          </a:rPr>
                        </m:ctrlPr>
                      </m:sSubPr>
                      <m:e>
                        <m:r>
                          <a:rPr lang="en-US" i="1">
                            <a:latin typeface="Cambria Math" panose="02040503050406030204" pitchFamily="18" charset="0"/>
                          </a:rPr>
                          <m:t>𝑁</m:t>
                        </m:r>
                      </m:e>
                      <m:sub>
                        <m:r>
                          <a:rPr lang="en-US" i="1">
                            <a:latin typeface="Cambria Math" panose="02040503050406030204" pitchFamily="18" charset="0"/>
                          </a:rPr>
                          <m:t>𝑏</m:t>
                        </m:r>
                      </m:sub>
                    </m:sSub>
                    <m:sSub>
                      <m:sSubPr>
                        <m:ctrlPr>
                          <a:rPr lang="en-US" i="1">
                            <a:latin typeface="Cambria Math"/>
                          </a:rPr>
                        </m:ctrlPr>
                      </m:sSubPr>
                      <m:e>
                        <m:r>
                          <a:rPr lang="en-US" i="1">
                            <a:latin typeface="Cambria Math" panose="02040503050406030204" pitchFamily="18" charset="0"/>
                          </a:rPr>
                          <m:t>𝑁</m:t>
                        </m:r>
                      </m:e>
                      <m:sub>
                        <m:r>
                          <a:rPr lang="en-US" i="1">
                            <a:latin typeface="Cambria Math" panose="02040503050406030204" pitchFamily="18" charset="0"/>
                          </a:rPr>
                          <m:t>𝑦</m:t>
                        </m:r>
                      </m:sub>
                    </m:sSub>
                  </m:oMath>
                </a14:m>
                <a:r>
                  <a:rPr lang="en-US" dirty="0"/>
                  <a:t> vs time can give us % luminosity loss due to beam ion loss during Vernier scan.</a:t>
                </a:r>
              </a:p>
              <a:p>
                <a:r>
                  <a:rPr lang="en-US" dirty="0"/>
                  <a:t>~1% loss for whole scan.</a:t>
                </a:r>
              </a:p>
            </p:txBody>
          </p:sp>
        </mc:Choice>
        <mc:Fallback xmlns="">
          <p:sp>
            <p:nvSpPr>
              <p:cNvPr id="4" name="Content Placeholder 3"/>
              <p:cNvSpPr>
                <a:spLocks noGrp="1" noRot="1" noChangeAspect="1" noMove="1" noResize="1" noEditPoints="1" noAdjustHandles="1" noChangeArrowheads="1" noChangeShapeType="1" noTextEdit="1"/>
              </p:cNvSpPr>
              <p:nvPr>
                <p:ph sz="half" idx="1"/>
              </p:nvPr>
            </p:nvSpPr>
            <p:spPr>
              <a:xfrm>
                <a:off x="160256" y="1414458"/>
                <a:ext cx="3647140" cy="5316279"/>
              </a:xfrm>
              <a:blipFill rotWithShape="0">
                <a:blip r:embed="rId2"/>
                <a:stretch>
                  <a:fillRect l="-3005" r="-3506"/>
                </a:stretch>
              </a:blipFill>
            </p:spPr>
            <p:txBody>
              <a:bodyPr/>
              <a:lstStyle/>
              <a:p>
                <a:r>
                  <a:rPr lang="en-US">
                    <a:noFill/>
                  </a:rPr>
                  <a:t> </a:t>
                </a:r>
              </a:p>
            </p:txBody>
          </p:sp>
        </mc:Fallback>
      </mc:AlternateContent>
      <p:pic>
        <p:nvPicPr>
          <p:cNvPr id="6" name="Content Placeholder 5"/>
          <p:cNvPicPr>
            <a:picLocks noGrp="1" noChangeAspect="1"/>
          </p:cNvPicPr>
          <p:nvPr>
            <p:ph sz="half" idx="2"/>
          </p:nvPr>
        </p:nvPicPr>
        <p:blipFill>
          <a:blip r:embed="rId3"/>
          <a:stretch>
            <a:fillRect/>
          </a:stretch>
        </p:blipFill>
        <p:spPr>
          <a:xfrm>
            <a:off x="3807396" y="1807029"/>
            <a:ext cx="5233417" cy="3916443"/>
          </a:xfrm>
          <a:prstGeom prst="rect">
            <a:avLst/>
          </a:prstGeom>
        </p:spPr>
      </p:pic>
      <p:sp>
        <p:nvSpPr>
          <p:cNvPr id="3" name="Slide Number Placeholder 2"/>
          <p:cNvSpPr>
            <a:spLocks noGrp="1"/>
          </p:cNvSpPr>
          <p:nvPr>
            <p:ph type="sldNum" sz="quarter" idx="12"/>
          </p:nvPr>
        </p:nvSpPr>
        <p:spPr/>
        <p:txBody>
          <a:bodyPr/>
          <a:lstStyle/>
          <a:p>
            <a:fld id="{846B9EC3-C76A-4CC6-A7C1-162C26BBFDD7}" type="slidenum">
              <a:rPr lang="en-US" smtClean="0"/>
              <a:t>20</a:t>
            </a:fld>
            <a:endParaRPr lang="en-US" dirty="0"/>
          </a:p>
        </p:txBody>
      </p:sp>
    </p:spTree>
    <p:extLst>
      <p:ext uri="{BB962C8B-B14F-4D97-AF65-F5344CB8AC3E}">
        <p14:creationId xmlns:p14="http://schemas.microsoft.com/office/powerpoint/2010/main" val="410570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itle 5"/>
              <p:cNvSpPr>
                <a:spLocks noGrp="1"/>
              </p:cNvSpPr>
              <p:nvPr>
                <p:ph type="title"/>
              </p:nvPr>
            </p:nvSpPr>
            <p:spPr/>
            <p:txBody>
              <a:bodyPr/>
              <a:lstStyle/>
              <a:p>
                <a:r>
                  <a:rPr lang="en-US" dirty="0"/>
                  <a:t>BBC Efficiency, </a:t>
                </a:r>
                <a14:m>
                  <m:oMath xmlns:m="http://schemas.openxmlformats.org/officeDocument/2006/math">
                    <m:sSub>
                      <m:sSubPr>
                        <m:ctrlPr>
                          <a:rPr lang="en-US" i="1">
                            <a:latin typeface="Cambria Math"/>
                          </a:rPr>
                        </m:ctrlPr>
                      </m:sSubPr>
                      <m:e>
                        <m:r>
                          <a:rPr lang="en-US" i="1">
                            <a:latin typeface="Cambria Math" panose="02040503050406030204" pitchFamily="18" charset="0"/>
                          </a:rPr>
                          <m:t>𝜖</m:t>
                        </m:r>
                      </m:e>
                      <m:sub>
                        <m:r>
                          <a:rPr lang="en-US" i="1">
                            <a:latin typeface="Cambria Math" panose="02040503050406030204" pitchFamily="18" charset="0"/>
                          </a:rPr>
                          <m:t>𝐵𝐵𝐶</m:t>
                        </m:r>
                      </m:sub>
                    </m:sSub>
                  </m:oMath>
                </a14:m>
                <a:endParaRPr lang="en-US" dirty="0"/>
              </a:p>
            </p:txBody>
          </p:sp>
        </mc:Choice>
        <mc:Fallback xmlns="">
          <p:sp>
            <p:nvSpPr>
              <p:cNvPr id="6" name="Title 5"/>
              <p:cNvSpPr>
                <a:spLocks noGrp="1" noRot="1" noChangeAspect="1" noMove="1" noResize="1" noEditPoints="1" noAdjustHandles="1" noChangeArrowheads="1" noChangeShapeType="1" noTextEdit="1"/>
              </p:cNvSpPr>
              <p:nvPr>
                <p:ph type="title"/>
              </p:nvPr>
            </p:nvSpPr>
            <p:spPr>
              <a:blipFill rotWithShape="0">
                <a:blip r:embed="rId2"/>
                <a:stretch>
                  <a:fillRect l="-4637" b="-14530"/>
                </a:stretch>
              </a:blipFill>
            </p:spPr>
            <p:txBody>
              <a:bodyPr/>
              <a:lstStyle/>
              <a:p>
                <a:r>
                  <a:rPr lang="en-US">
                    <a:noFill/>
                  </a:rPr>
                  <a:t> </a:t>
                </a:r>
              </a:p>
            </p:txBody>
          </p:sp>
        </mc:Fallback>
      </mc:AlternateContent>
      <p:sp>
        <p:nvSpPr>
          <p:cNvPr id="7" name="Text Placeholder 6"/>
          <p:cNvSpPr>
            <a:spLocks noGrp="1"/>
          </p:cNvSpPr>
          <p:nvPr>
            <p:ph type="body" idx="1"/>
          </p:nvPr>
        </p:nvSpPr>
        <p:spPr/>
        <p:txBody>
          <a:bodyPr/>
          <a:lstStyle/>
          <a:p>
            <a:endParaRPr lang="en-US" dirty="0"/>
          </a:p>
        </p:txBody>
      </p:sp>
      <p:sp>
        <p:nvSpPr>
          <p:cNvPr id="5" name="Slide Number Placeholder 4"/>
          <p:cNvSpPr>
            <a:spLocks noGrp="1"/>
          </p:cNvSpPr>
          <p:nvPr>
            <p:ph type="sldNum" sz="quarter" idx="4294967295"/>
          </p:nvPr>
        </p:nvSpPr>
        <p:spPr>
          <a:xfrm>
            <a:off x="7086600" y="3175"/>
            <a:ext cx="2057400" cy="365125"/>
          </a:xfrm>
        </p:spPr>
        <p:txBody>
          <a:bodyPr/>
          <a:lstStyle/>
          <a:p>
            <a:fld id="{846B9EC3-C76A-4CC6-A7C1-162C26BBFDD7}" type="slidenum">
              <a:rPr lang="en-US" smtClean="0"/>
              <a:t>21</a:t>
            </a:fld>
            <a:endParaRPr lang="en-US" dirty="0"/>
          </a:p>
        </p:txBody>
      </p:sp>
    </p:spTree>
    <p:extLst>
      <p:ext uri="{BB962C8B-B14F-4D97-AF65-F5344CB8AC3E}">
        <p14:creationId xmlns:p14="http://schemas.microsoft.com/office/powerpoint/2010/main" val="2470725569"/>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p:cNvSpPr>
                <a:spLocks noGrp="1"/>
              </p:cNvSpPr>
              <p:nvPr>
                <p:ph type="title"/>
              </p:nvPr>
            </p:nvSpPr>
            <p:spPr/>
            <p:txBody>
              <a:bodyPr/>
              <a:lstStyle/>
              <a:p>
                <a:r>
                  <a:rPr lang="en-US" dirty="0"/>
                  <a:t>BBC Efficiency, </a:t>
                </a:r>
                <a14:m>
                  <m:oMath xmlns:m="http://schemas.openxmlformats.org/officeDocument/2006/math">
                    <m:sSub>
                      <m:sSubPr>
                        <m:ctrlPr>
                          <a:rPr lang="en-US" i="1">
                            <a:latin typeface="Cambria Math"/>
                          </a:rPr>
                        </m:ctrlPr>
                      </m:sSubPr>
                      <m:e>
                        <m:r>
                          <a:rPr lang="en-US" i="1">
                            <a:latin typeface="Cambria Math" panose="02040503050406030204" pitchFamily="18" charset="0"/>
                          </a:rPr>
                          <m:t>𝜖</m:t>
                        </m:r>
                      </m:e>
                      <m:sub>
                        <m:r>
                          <a:rPr lang="en-US" i="1">
                            <a:latin typeface="Cambria Math" panose="02040503050406030204" pitchFamily="18" charset="0"/>
                          </a:rPr>
                          <m:t>𝐵𝐵𝐶</m:t>
                        </m:r>
                      </m:sub>
                    </m:sSub>
                  </m:oMath>
                </a14:m>
                <a:endParaRPr lang="en-US" dirty="0"/>
              </a:p>
            </p:txBody>
          </p:sp>
        </mc:Choice>
        <mc:Fallback xmlns="">
          <p:sp>
            <p:nvSpPr>
              <p:cNvPr id="4" name="Title 3"/>
              <p:cNvSpPr>
                <a:spLocks noGrp="1" noRot="1" noChangeAspect="1" noMove="1" noResize="1" noEditPoints="1" noAdjustHandles="1" noChangeArrowheads="1" noChangeShapeType="1" noTextEdit="1"/>
              </p:cNvSpPr>
              <p:nvPr>
                <p:ph type="title"/>
              </p:nvPr>
            </p:nvSpPr>
            <p:spPr>
              <a:blipFill rotWithShape="0">
                <a:blip r:embed="rId2"/>
                <a:stretch>
                  <a:fillRect l="-2749" t="-8667"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pPr marL="0" indent="0">
                  <a:buNone/>
                </a:pPr>
                <a:r>
                  <a:rPr lang="en-US" dirty="0"/>
                  <a:t>The BBCs are geometrically limited, and additionally have an associated trigger efficiency. </a:t>
                </a:r>
              </a:p>
              <a:p>
                <a:r>
                  <a:rPr lang="en-US" dirty="0"/>
                  <a:t>Beam collisions happen more frequently than the BBC’s recorded rate!</a:t>
                </a:r>
              </a:p>
              <a:p>
                <a:r>
                  <a:rPr lang="en-US" dirty="0"/>
                  <a:t>Geometric acceptance: </a:t>
                </a:r>
              </a:p>
              <a:p>
                <a:pPr marL="0" indent="0">
                  <a:buNone/>
                </a:pPr>
                <a14:m>
                  <m:oMathPara xmlns:m="http://schemas.openxmlformats.org/officeDocument/2006/math">
                    <m:oMathParaPr>
                      <m:jc m:val="centerGroup"/>
                    </m:oMathParaPr>
                    <m:oMath xmlns:m="http://schemas.openxmlformats.org/officeDocument/2006/math">
                      <m:f>
                        <m:fPr>
                          <m:ctrlPr>
                            <a:rPr lang="en-US" sz="2000" i="1">
                              <a:latin typeface="Cambria Math"/>
                            </a:rPr>
                          </m:ctrlPr>
                        </m:fPr>
                        <m:num>
                          <m:r>
                            <a:rPr lang="en-US" sz="2000">
                              <a:latin typeface="Cambria Math"/>
                            </a:rPr>
                            <m:t>1</m:t>
                          </m:r>
                        </m:num>
                        <m:den>
                          <m:r>
                            <a:rPr lang="en-US" sz="2000">
                              <a:latin typeface="Cambria Math"/>
                            </a:rPr>
                            <m:t>4</m:t>
                          </m:r>
                          <m:r>
                            <a:rPr lang="en-US" sz="2000" i="1">
                              <a:latin typeface="Cambria Math"/>
                            </a:rPr>
                            <m:t>𝜋</m:t>
                          </m:r>
                        </m:den>
                      </m:f>
                      <m:d>
                        <m:dPr>
                          <m:begChr m:val="["/>
                          <m:endChr m:val="]"/>
                          <m:ctrlPr>
                            <a:rPr lang="en-US" sz="2000" i="1">
                              <a:latin typeface="Cambria Math"/>
                            </a:rPr>
                          </m:ctrlPr>
                        </m:dPr>
                        <m:e>
                          <m:nary>
                            <m:naryPr>
                              <m:limLoc m:val="undOvr"/>
                              <m:ctrlPr>
                                <a:rPr lang="en-US" sz="2000" i="1">
                                  <a:latin typeface="Cambria Math"/>
                                </a:rPr>
                              </m:ctrlPr>
                            </m:naryPr>
                            <m:sub>
                              <m:sSub>
                                <m:sSubPr>
                                  <m:ctrlPr>
                                    <a:rPr lang="en-US" sz="2000" i="1">
                                      <a:latin typeface="Cambria Math"/>
                                    </a:rPr>
                                  </m:ctrlPr>
                                </m:sSubPr>
                                <m:e>
                                  <m:r>
                                    <a:rPr lang="en-US" sz="2000" i="1">
                                      <a:latin typeface="Cambria Math"/>
                                    </a:rPr>
                                    <m:t>𝜃</m:t>
                                  </m:r>
                                </m:e>
                                <m:sub>
                                  <m:r>
                                    <a:rPr lang="en-US" sz="2000" i="1">
                                      <a:latin typeface="Cambria Math"/>
                                    </a:rPr>
                                    <m:t>1</m:t>
                                  </m:r>
                                </m:sub>
                              </m:sSub>
                            </m:sub>
                            <m:sup>
                              <m:sSub>
                                <m:sSubPr>
                                  <m:ctrlPr>
                                    <a:rPr lang="en-US" sz="2000" i="1">
                                      <a:latin typeface="Cambria Math"/>
                                    </a:rPr>
                                  </m:ctrlPr>
                                </m:sSubPr>
                                <m:e>
                                  <m:r>
                                    <a:rPr lang="en-US" sz="2000" i="1">
                                      <a:latin typeface="Cambria Math"/>
                                    </a:rPr>
                                    <m:t>𝜃</m:t>
                                  </m:r>
                                </m:e>
                                <m:sub>
                                  <m:r>
                                    <a:rPr lang="en-US" sz="2000" i="1">
                                      <a:latin typeface="Cambria Math"/>
                                    </a:rPr>
                                    <m:t>2</m:t>
                                  </m:r>
                                </m:sub>
                              </m:sSub>
                            </m:sup>
                            <m:e>
                              <m:func>
                                <m:funcPr>
                                  <m:ctrlPr>
                                    <a:rPr lang="en-US" sz="2000" i="1">
                                      <a:latin typeface="Cambria Math"/>
                                    </a:rPr>
                                  </m:ctrlPr>
                                </m:funcPr>
                                <m:fName>
                                  <m:r>
                                    <m:rPr>
                                      <m:sty m:val="p"/>
                                    </m:rPr>
                                    <a:rPr lang="en-US" sz="2000">
                                      <a:latin typeface="Cambria Math"/>
                                    </a:rPr>
                                    <m:t>sin</m:t>
                                  </m:r>
                                </m:fName>
                                <m:e>
                                  <m:d>
                                    <m:dPr>
                                      <m:ctrlPr>
                                        <a:rPr lang="en-US" sz="2000" i="1">
                                          <a:latin typeface="Cambria Math"/>
                                        </a:rPr>
                                      </m:ctrlPr>
                                    </m:dPr>
                                    <m:e>
                                      <m:r>
                                        <a:rPr lang="en-US" sz="2000" i="1">
                                          <a:latin typeface="Cambria Math"/>
                                        </a:rPr>
                                        <m:t>𝜃</m:t>
                                      </m:r>
                                    </m:e>
                                  </m:d>
                                </m:e>
                              </m:func>
                              <m:r>
                                <a:rPr lang="en-US" sz="2000" i="1">
                                  <a:latin typeface="Cambria Math"/>
                                </a:rPr>
                                <m:t>𝑑</m:t>
                              </m:r>
                              <m:r>
                                <a:rPr lang="en-US" sz="2000" i="1">
                                  <a:latin typeface="Cambria Math"/>
                                </a:rPr>
                                <m:t>𝜃</m:t>
                              </m:r>
                            </m:e>
                          </m:nary>
                          <m:nary>
                            <m:naryPr>
                              <m:limLoc m:val="undOvr"/>
                              <m:ctrlPr>
                                <a:rPr lang="en-US" sz="2000" i="1">
                                  <a:latin typeface="Cambria Math"/>
                                </a:rPr>
                              </m:ctrlPr>
                            </m:naryPr>
                            <m:sub>
                              <m:r>
                                <m:rPr>
                                  <m:brk m:alnAt="24"/>
                                </m:rPr>
                                <a:rPr lang="en-US" sz="2000" i="1">
                                  <a:latin typeface="Cambria Math"/>
                                </a:rPr>
                                <m:t>0</m:t>
                              </m:r>
                            </m:sub>
                            <m:sup>
                              <m:r>
                                <a:rPr lang="en-US" sz="2000" i="1">
                                  <a:latin typeface="Cambria Math"/>
                                </a:rPr>
                                <m:t>2</m:t>
                              </m:r>
                              <m:r>
                                <a:rPr lang="en-US" sz="2000" i="1">
                                  <a:latin typeface="Cambria Math"/>
                                </a:rPr>
                                <m:t>𝜋</m:t>
                              </m:r>
                            </m:sup>
                            <m:e>
                              <m:r>
                                <a:rPr lang="en-US" sz="2000" i="1">
                                  <a:latin typeface="Cambria Math"/>
                                </a:rPr>
                                <m:t>𝑑</m:t>
                              </m:r>
                              <m:r>
                                <a:rPr lang="en-US" sz="2000" i="1">
                                  <a:latin typeface="Cambria Math"/>
                                </a:rPr>
                                <m:t>𝜙</m:t>
                              </m:r>
                              <m:r>
                                <a:rPr lang="en-US" sz="2000" i="1">
                                  <a:latin typeface="Cambria Math"/>
                                </a:rPr>
                                <m:t> − </m:t>
                              </m:r>
                              <m:nary>
                                <m:naryPr>
                                  <m:limLoc m:val="undOvr"/>
                                  <m:ctrlPr>
                                    <a:rPr lang="en-US" sz="2000" i="1">
                                      <a:latin typeface="Cambria Math"/>
                                    </a:rPr>
                                  </m:ctrlPr>
                                </m:naryPr>
                                <m:sub>
                                  <m:sSub>
                                    <m:sSubPr>
                                      <m:ctrlPr>
                                        <a:rPr lang="en-US" sz="2000" i="1">
                                          <a:latin typeface="Cambria Math"/>
                                        </a:rPr>
                                      </m:ctrlPr>
                                    </m:sSubPr>
                                    <m:e>
                                      <m:r>
                                        <a:rPr lang="en-US" sz="2000" i="1">
                                          <a:latin typeface="Cambria Math"/>
                                        </a:rPr>
                                        <m:t>𝜃</m:t>
                                      </m:r>
                                    </m:e>
                                    <m:sub>
                                      <m:r>
                                        <a:rPr lang="en-US" sz="2000" i="1">
                                          <a:latin typeface="Cambria Math"/>
                                        </a:rPr>
                                        <m:t>3</m:t>
                                      </m:r>
                                    </m:sub>
                                  </m:sSub>
                                </m:sub>
                                <m:sup>
                                  <m:sSub>
                                    <m:sSubPr>
                                      <m:ctrlPr>
                                        <a:rPr lang="en-US" sz="2000" i="1">
                                          <a:latin typeface="Cambria Math"/>
                                        </a:rPr>
                                      </m:ctrlPr>
                                    </m:sSubPr>
                                    <m:e>
                                      <m:r>
                                        <a:rPr lang="en-US" sz="2000" i="1">
                                          <a:latin typeface="Cambria Math"/>
                                        </a:rPr>
                                        <m:t>𝜃</m:t>
                                      </m:r>
                                    </m:e>
                                    <m:sub>
                                      <m:r>
                                        <a:rPr lang="en-US" sz="2000" i="1">
                                          <a:latin typeface="Cambria Math"/>
                                        </a:rPr>
                                        <m:t>4</m:t>
                                      </m:r>
                                    </m:sub>
                                  </m:sSub>
                                </m:sup>
                                <m:e>
                                  <m:func>
                                    <m:funcPr>
                                      <m:ctrlPr>
                                        <a:rPr lang="en-US" sz="2000" i="1">
                                          <a:latin typeface="Cambria Math"/>
                                        </a:rPr>
                                      </m:ctrlPr>
                                    </m:funcPr>
                                    <m:fName>
                                      <m:r>
                                        <m:rPr>
                                          <m:sty m:val="p"/>
                                        </m:rPr>
                                        <a:rPr lang="en-US" sz="2000">
                                          <a:latin typeface="Cambria Math"/>
                                        </a:rPr>
                                        <m:t>sin</m:t>
                                      </m:r>
                                    </m:fName>
                                    <m:e>
                                      <m:d>
                                        <m:dPr>
                                          <m:ctrlPr>
                                            <a:rPr lang="en-US" sz="2000" i="1">
                                              <a:latin typeface="Cambria Math"/>
                                            </a:rPr>
                                          </m:ctrlPr>
                                        </m:dPr>
                                        <m:e>
                                          <m:r>
                                            <a:rPr lang="en-US" sz="2000" i="1">
                                              <a:latin typeface="Cambria Math"/>
                                            </a:rPr>
                                            <m:t>𝜃</m:t>
                                          </m:r>
                                        </m:e>
                                      </m:d>
                                    </m:e>
                                  </m:func>
                                  <m:r>
                                    <a:rPr lang="en-US" sz="2000" i="1">
                                      <a:latin typeface="Cambria Math"/>
                                    </a:rPr>
                                    <m:t>𝑑</m:t>
                                  </m:r>
                                  <m:r>
                                    <a:rPr lang="en-US" sz="2000" i="1">
                                      <a:latin typeface="Cambria Math"/>
                                    </a:rPr>
                                    <m:t>𝜃</m:t>
                                  </m:r>
                                  <m:nary>
                                    <m:naryPr>
                                      <m:limLoc m:val="undOvr"/>
                                      <m:ctrlPr>
                                        <a:rPr lang="en-US" sz="2000" i="1">
                                          <a:latin typeface="Cambria Math"/>
                                        </a:rPr>
                                      </m:ctrlPr>
                                    </m:naryPr>
                                    <m:sub>
                                      <m:r>
                                        <m:rPr>
                                          <m:brk m:alnAt="24"/>
                                        </m:rPr>
                                        <a:rPr lang="en-US" sz="2000" i="1">
                                          <a:latin typeface="Cambria Math"/>
                                        </a:rPr>
                                        <m:t>0</m:t>
                                      </m:r>
                                    </m:sub>
                                    <m:sup>
                                      <m:r>
                                        <a:rPr lang="en-US" sz="2000" i="1">
                                          <a:latin typeface="Cambria Math"/>
                                        </a:rPr>
                                        <m:t>2</m:t>
                                      </m:r>
                                      <m:r>
                                        <a:rPr lang="en-US" sz="2000" i="1">
                                          <a:latin typeface="Cambria Math"/>
                                        </a:rPr>
                                        <m:t>𝜋</m:t>
                                      </m:r>
                                    </m:sup>
                                    <m:e>
                                      <m:r>
                                        <a:rPr lang="en-US" sz="2000" i="1">
                                          <a:latin typeface="Cambria Math"/>
                                        </a:rPr>
                                        <m:t>𝑑</m:t>
                                      </m:r>
                                      <m:r>
                                        <a:rPr lang="en-US" sz="2000" i="1">
                                          <a:latin typeface="Cambria Math"/>
                                        </a:rPr>
                                        <m:t>𝜙</m:t>
                                      </m:r>
                                    </m:e>
                                  </m:nary>
                                </m:e>
                              </m:nary>
                            </m:e>
                          </m:nary>
                        </m:e>
                      </m:d>
                    </m:oMath>
                  </m:oMathPara>
                </a14:m>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0">
                <a:blip r:embed="rId3"/>
                <a:stretch>
                  <a:fillRect l="-1373" t="-1835" r="-2265"/>
                </a:stretch>
              </a:blipFill>
            </p:spPr>
            <p:txBody>
              <a:bodyPr/>
              <a:lstStyle/>
              <a:p>
                <a:r>
                  <a:rPr lang="en-US">
                    <a:noFill/>
                  </a:rPr>
                  <a:t> </a:t>
                </a:r>
              </a:p>
            </p:txBody>
          </p:sp>
        </mc:Fallback>
      </mc:AlternateContent>
      <p:grpSp>
        <p:nvGrpSpPr>
          <p:cNvPr id="6" name="Group 5"/>
          <p:cNvGrpSpPr/>
          <p:nvPr/>
        </p:nvGrpSpPr>
        <p:grpSpPr>
          <a:xfrm>
            <a:off x="2106205" y="4084740"/>
            <a:ext cx="4977782" cy="2650699"/>
            <a:chOff x="1752600" y="-296410"/>
            <a:chExt cx="8610600" cy="5694942"/>
          </a:xfrm>
        </p:grpSpPr>
        <p:sp>
          <p:nvSpPr>
            <p:cNvPr id="7" name="Oval 6"/>
            <p:cNvSpPr/>
            <p:nvPr/>
          </p:nvSpPr>
          <p:spPr>
            <a:xfrm>
              <a:off x="2114550" y="1359576"/>
              <a:ext cx="1066800" cy="3581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Oval 7"/>
            <p:cNvSpPr/>
            <p:nvPr/>
          </p:nvSpPr>
          <p:spPr>
            <a:xfrm>
              <a:off x="2469559" y="2551392"/>
              <a:ext cx="356782" cy="11977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991600" y="1359576"/>
              <a:ext cx="1066800" cy="3581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Oval 9"/>
            <p:cNvSpPr/>
            <p:nvPr/>
          </p:nvSpPr>
          <p:spPr>
            <a:xfrm>
              <a:off x="9346609" y="2551392"/>
              <a:ext cx="356782" cy="11977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5846233" y="1275854"/>
              <a:ext cx="0" cy="3581400"/>
            </a:xfrm>
            <a:prstGeom prst="line">
              <a:avLst/>
            </a:prstGeom>
            <a:ln w="25400">
              <a:solidFill>
                <a:schemeClr val="tx1">
                  <a:lumMod val="50000"/>
                  <a:lumOff val="50000"/>
                </a:schemeClr>
              </a:solidFill>
              <a:prstDash val="sysDash"/>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084233" y="2811829"/>
              <a:ext cx="1524000" cy="711876"/>
            </a:xfrm>
            <a:prstGeom prst="line">
              <a:avLst/>
            </a:prstGeom>
            <a:ln w="25400">
              <a:solidFill>
                <a:schemeClr val="tx1">
                  <a:lumMod val="50000"/>
                  <a:lumOff val="50000"/>
                </a:schemeClr>
              </a:solidFill>
              <a:prstDash val="sysDash"/>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752600" y="3150276"/>
              <a:ext cx="8610600" cy="72154"/>
            </a:xfrm>
            <a:prstGeom prst="line">
              <a:avLst/>
            </a:prstGeom>
            <a:ln w="25400">
              <a:solidFill>
                <a:schemeClr val="tx1">
                  <a:lumMod val="50000"/>
                  <a:lumOff val="50000"/>
                </a:schemeClr>
              </a:solidFill>
              <a:prstDash val="sysDash"/>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0" idx="4"/>
            </p:cNvCxnSpPr>
            <p:nvPr/>
          </p:nvCxnSpPr>
          <p:spPr>
            <a:xfrm>
              <a:off x="6019800" y="3186354"/>
              <a:ext cx="3505200" cy="562807"/>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9" idx="4"/>
            </p:cNvCxnSpPr>
            <p:nvPr/>
          </p:nvCxnSpPr>
          <p:spPr>
            <a:xfrm>
              <a:off x="6019800" y="3186354"/>
              <a:ext cx="3505200" cy="1754623"/>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647950" y="3186354"/>
              <a:ext cx="3371850" cy="1754623"/>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8" idx="4"/>
            </p:cNvCxnSpPr>
            <p:nvPr/>
          </p:nvCxnSpPr>
          <p:spPr>
            <a:xfrm flipH="1">
              <a:off x="2647951" y="3186354"/>
              <a:ext cx="3371851" cy="562807"/>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8" name="Arc 17"/>
            <p:cNvSpPr/>
            <p:nvPr/>
          </p:nvSpPr>
          <p:spPr>
            <a:xfrm rot="3069206">
              <a:off x="7901607" y="3043857"/>
              <a:ext cx="589338" cy="589338"/>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p:cNvSpPr/>
            <p:nvPr/>
          </p:nvSpPr>
          <p:spPr>
            <a:xfrm rot="4423427">
              <a:off x="6820418" y="2730157"/>
              <a:ext cx="1312431" cy="131243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p:cNvSpPr/>
            <p:nvPr/>
          </p:nvSpPr>
          <p:spPr>
            <a:xfrm rot="7057197">
              <a:off x="2913515" y="-296410"/>
              <a:ext cx="4733574" cy="4733574"/>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p:cNvSpPr/>
            <p:nvPr/>
          </p:nvSpPr>
          <p:spPr>
            <a:xfrm rot="7057197">
              <a:off x="3034221" y="-257814"/>
              <a:ext cx="3225341" cy="4699777"/>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TextBox 21"/>
                <p:cNvSpPr txBox="1"/>
                <p:nvPr/>
              </p:nvSpPr>
              <p:spPr>
                <a:xfrm flipH="1">
                  <a:off x="8414934" y="3212068"/>
                  <a:ext cx="27186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𝜃</m:t>
                            </m:r>
                          </m:e>
                          <m:sub>
                            <m:r>
                              <a:rPr lang="en-US" i="1">
                                <a:latin typeface="Cambria Math"/>
                              </a:rPr>
                              <m:t>1</m:t>
                            </m:r>
                          </m:sub>
                        </m:sSub>
                      </m:oMath>
                    </m:oMathPara>
                  </a14:m>
                  <a:endParaRPr lang="en-US" dirty="0"/>
                </a:p>
              </p:txBody>
            </p:sp>
          </mc:Choice>
          <mc:Fallback xmlns="">
            <p:sp>
              <p:nvSpPr>
                <p:cNvPr id="38" name="TextBox 37"/>
                <p:cNvSpPr txBox="1">
                  <a:spLocks noRot="1" noChangeAspect="1" noMove="1" noResize="1" noEditPoints="1" noAdjustHandles="1" noChangeArrowheads="1" noChangeShapeType="1" noTextEdit="1"/>
                </p:cNvSpPr>
                <p:nvPr/>
              </p:nvSpPr>
              <p:spPr>
                <a:xfrm flipH="1">
                  <a:off x="8414934" y="3212068"/>
                  <a:ext cx="271866" cy="369332"/>
                </a:xfrm>
                <a:prstGeom prst="rect">
                  <a:avLst/>
                </a:prstGeom>
                <a:blipFill rotWithShape="0">
                  <a:blip r:embed="rId4"/>
                  <a:stretch>
                    <a:fillRect r="-59459"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flipH="1">
                  <a:off x="8060343" y="3694332"/>
                  <a:ext cx="27186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𝜃</m:t>
                            </m:r>
                          </m:e>
                          <m:sub>
                            <m:r>
                              <a:rPr lang="en-US" i="1">
                                <a:latin typeface="Cambria Math"/>
                              </a:rPr>
                              <m:t>2</m:t>
                            </m:r>
                          </m:sub>
                        </m:sSub>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flipH="1">
                  <a:off x="8060343" y="3694332"/>
                  <a:ext cx="271866" cy="369332"/>
                </a:xfrm>
                <a:prstGeom prst="rect">
                  <a:avLst/>
                </a:prstGeom>
                <a:blipFill rotWithShape="0">
                  <a:blip r:embed="rId5"/>
                  <a:stretch>
                    <a:fillRect r="-62162"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flipH="1">
                  <a:off x="6405159" y="4200204"/>
                  <a:ext cx="27186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𝜃</m:t>
                            </m:r>
                          </m:e>
                          <m:sub>
                            <m:r>
                              <a:rPr lang="en-US" i="1">
                                <a:latin typeface="Cambria Math"/>
                              </a:rPr>
                              <m:t>3</m:t>
                            </m:r>
                          </m:sub>
                        </m:sSub>
                      </m:oMath>
                    </m:oMathPara>
                  </a14:m>
                  <a:endParaRPr lang="en-US" dirty="0"/>
                </a:p>
              </p:txBody>
            </p:sp>
          </mc:Choice>
          <mc:Fallback xmlns="">
            <p:sp>
              <p:nvSpPr>
                <p:cNvPr id="40" name="TextBox 39"/>
                <p:cNvSpPr txBox="1">
                  <a:spLocks noRot="1" noChangeAspect="1" noMove="1" noResize="1" noEditPoints="1" noAdjustHandles="1" noChangeArrowheads="1" noChangeShapeType="1" noTextEdit="1"/>
                </p:cNvSpPr>
                <p:nvPr/>
              </p:nvSpPr>
              <p:spPr>
                <a:xfrm flipH="1">
                  <a:off x="6405159" y="4200204"/>
                  <a:ext cx="271866" cy="369332"/>
                </a:xfrm>
                <a:prstGeom prst="rect">
                  <a:avLst/>
                </a:prstGeom>
                <a:blipFill rotWithShape="0">
                  <a:blip r:embed="rId6"/>
                  <a:stretch>
                    <a:fillRect r="-62162"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flipH="1">
                  <a:off x="5153025" y="3830872"/>
                  <a:ext cx="27186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𝜃</m:t>
                            </m:r>
                          </m:e>
                          <m:sub>
                            <m:r>
                              <a:rPr lang="en-US" i="1">
                                <a:latin typeface="Cambria Math"/>
                              </a:rPr>
                              <m:t>4</m:t>
                            </m:r>
                          </m:sub>
                        </m:sSub>
                      </m:oMath>
                    </m:oMathPara>
                  </a14:m>
                  <a:endParaRPr lang="en-US" dirty="0"/>
                </a:p>
              </p:txBody>
            </p:sp>
          </mc:Choice>
          <mc:Fallback xmlns="">
            <p:sp>
              <p:nvSpPr>
                <p:cNvPr id="41" name="TextBox 40"/>
                <p:cNvSpPr txBox="1">
                  <a:spLocks noRot="1" noChangeAspect="1" noMove="1" noResize="1" noEditPoints="1" noAdjustHandles="1" noChangeArrowheads="1" noChangeShapeType="1" noTextEdit="1"/>
                </p:cNvSpPr>
                <p:nvPr/>
              </p:nvSpPr>
              <p:spPr>
                <a:xfrm flipH="1">
                  <a:off x="5153025" y="3830872"/>
                  <a:ext cx="271866" cy="369332"/>
                </a:xfrm>
                <a:prstGeom prst="rect">
                  <a:avLst/>
                </a:prstGeom>
                <a:blipFill rotWithShape="0">
                  <a:blip r:embed="rId7"/>
                  <a:stretch>
                    <a:fillRect r="-59459" b="-17647"/>
                  </a:stretch>
                </a:blipFill>
              </p:spPr>
              <p:txBody>
                <a:bodyPr/>
                <a:lstStyle/>
                <a:p>
                  <a:r>
                    <a:rPr lang="en-US">
                      <a:noFill/>
                    </a:rPr>
                    <a:t> </a:t>
                  </a:r>
                </a:p>
              </p:txBody>
            </p:sp>
          </mc:Fallback>
        </mc:AlternateContent>
        <p:sp>
          <p:nvSpPr>
            <p:cNvPr id="26" name="Left Brace 25"/>
            <p:cNvSpPr/>
            <p:nvPr/>
          </p:nvSpPr>
          <p:spPr>
            <a:xfrm rot="5400000">
              <a:off x="7605713" y="1229619"/>
              <a:ext cx="385358" cy="3529416"/>
            </a:xfrm>
            <a:prstGeom prst="leftBrace">
              <a:avLst/>
            </a:prstGeom>
            <a:ln w="158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Left Brace 26"/>
            <p:cNvSpPr/>
            <p:nvPr/>
          </p:nvSpPr>
          <p:spPr>
            <a:xfrm rot="5400000">
              <a:off x="4141196" y="1308402"/>
              <a:ext cx="385358" cy="3371850"/>
            </a:xfrm>
            <a:prstGeom prst="leftBrace">
              <a:avLst/>
            </a:prstGeom>
            <a:ln w="158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7040825" y="2432316"/>
              <a:ext cx="1125629" cy="369332"/>
            </a:xfrm>
            <a:prstGeom prst="rect">
              <a:avLst/>
            </a:prstGeom>
            <a:noFill/>
          </p:spPr>
          <p:txBody>
            <a:bodyPr wrap="none" rtlCol="0">
              <a:spAutoFit/>
            </a:bodyPr>
            <a:lstStyle/>
            <a:p>
              <a:r>
                <a:rPr lang="en-US" dirty="0"/>
                <a:t>144.34 - d</a:t>
              </a:r>
            </a:p>
          </p:txBody>
        </p:sp>
        <p:sp>
          <p:nvSpPr>
            <p:cNvPr id="29" name="TextBox 28"/>
            <p:cNvSpPr txBox="1"/>
            <p:nvPr/>
          </p:nvSpPr>
          <p:spPr>
            <a:xfrm>
              <a:off x="3581401" y="2432316"/>
              <a:ext cx="1170513" cy="369332"/>
            </a:xfrm>
            <a:prstGeom prst="rect">
              <a:avLst/>
            </a:prstGeom>
            <a:noFill/>
          </p:spPr>
          <p:txBody>
            <a:bodyPr wrap="none" rtlCol="0">
              <a:spAutoFit/>
            </a:bodyPr>
            <a:lstStyle/>
            <a:p>
              <a:r>
                <a:rPr lang="en-US" dirty="0"/>
                <a:t>144.34 + d</a:t>
              </a:r>
            </a:p>
          </p:txBody>
        </p:sp>
        <p:sp>
          <p:nvSpPr>
            <p:cNvPr id="30" name="TextBox 29"/>
            <p:cNvSpPr txBox="1"/>
            <p:nvPr/>
          </p:nvSpPr>
          <p:spPr>
            <a:xfrm>
              <a:off x="2209801" y="5029200"/>
              <a:ext cx="716863" cy="369332"/>
            </a:xfrm>
            <a:prstGeom prst="rect">
              <a:avLst/>
            </a:prstGeom>
            <a:noFill/>
          </p:spPr>
          <p:txBody>
            <a:bodyPr wrap="none" rtlCol="0">
              <a:spAutoFit/>
            </a:bodyPr>
            <a:lstStyle/>
            <a:p>
              <a:r>
                <a:rPr lang="en-US" dirty="0"/>
                <a:t>BBC S</a:t>
              </a:r>
            </a:p>
          </p:txBody>
        </p:sp>
        <p:sp>
          <p:nvSpPr>
            <p:cNvPr id="31" name="TextBox 30"/>
            <p:cNvSpPr txBox="1"/>
            <p:nvPr/>
          </p:nvSpPr>
          <p:spPr>
            <a:xfrm>
              <a:off x="9111694" y="5029200"/>
              <a:ext cx="760144" cy="369332"/>
            </a:xfrm>
            <a:prstGeom prst="rect">
              <a:avLst/>
            </a:prstGeom>
            <a:noFill/>
          </p:spPr>
          <p:txBody>
            <a:bodyPr wrap="none" rtlCol="0">
              <a:spAutoFit/>
            </a:bodyPr>
            <a:lstStyle/>
            <a:p>
              <a:r>
                <a:rPr lang="en-US" dirty="0"/>
                <a:t>BBC N</a:t>
              </a:r>
            </a:p>
          </p:txBody>
        </p:sp>
        <p:sp>
          <p:nvSpPr>
            <p:cNvPr id="32" name="Left Brace 31"/>
            <p:cNvSpPr/>
            <p:nvPr/>
          </p:nvSpPr>
          <p:spPr>
            <a:xfrm>
              <a:off x="9251360" y="3749160"/>
              <a:ext cx="273641" cy="1191816"/>
            </a:xfrm>
            <a:prstGeom prst="leftBrace">
              <a:avLst>
                <a:gd name="adj1" fmla="val 8333"/>
                <a:gd name="adj2" fmla="val 35309"/>
              </a:avLst>
            </a:prstGeom>
            <a:ln w="158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p:cNvSpPr txBox="1"/>
            <p:nvPr/>
          </p:nvSpPr>
          <p:spPr>
            <a:xfrm>
              <a:off x="8562975" y="3990976"/>
              <a:ext cx="625492" cy="307777"/>
            </a:xfrm>
            <a:prstGeom prst="rect">
              <a:avLst/>
            </a:prstGeom>
            <a:noFill/>
          </p:spPr>
          <p:txBody>
            <a:bodyPr wrap="none" rtlCol="0">
              <a:spAutoFit/>
            </a:bodyPr>
            <a:lstStyle/>
            <a:p>
              <a:r>
                <a:rPr lang="en-US" sz="1400" dirty="0"/>
                <a:t>10 cm</a:t>
              </a:r>
            </a:p>
          </p:txBody>
        </p:sp>
        <p:sp>
          <p:nvSpPr>
            <p:cNvPr id="34" name="Explosion 2 33"/>
            <p:cNvSpPr/>
            <p:nvPr/>
          </p:nvSpPr>
          <p:spPr>
            <a:xfrm>
              <a:off x="5940330" y="3116925"/>
              <a:ext cx="212820" cy="188250"/>
            </a:xfrm>
            <a:prstGeom prst="irregularSeal2">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969422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chor="ctr"/>
          <a:lstStyle/>
          <a:p>
            <a:r>
              <a:rPr lang="en-US" dirty="0"/>
              <a:t>Solid angle of BBC plotted for all possible z-vertices for the BBC and ZDC</a:t>
            </a:r>
          </a:p>
          <a:p>
            <a:r>
              <a:rPr lang="en-US" dirty="0"/>
              <a:t>Relatively flat geometric acceptance of the ZDC over the range of the BBC allows us to use it to calculate the efficiency of the BBC</a:t>
            </a:r>
          </a:p>
        </p:txBody>
      </p:sp>
      <p:sp>
        <p:nvSpPr>
          <p:cNvPr id="4" name="Slide Number Placeholder 3"/>
          <p:cNvSpPr>
            <a:spLocks noGrp="1"/>
          </p:cNvSpPr>
          <p:nvPr>
            <p:ph type="sldNum" sz="quarter" idx="12"/>
          </p:nvPr>
        </p:nvSpPr>
        <p:spPr/>
        <p:txBody>
          <a:bodyPr/>
          <a:lstStyle/>
          <a:p>
            <a:fld id="{846B9EC3-C76A-4CC6-A7C1-162C26BBFDD7}" type="slidenum">
              <a:rPr lang="en-US" smtClean="0"/>
              <a:t>23</a:t>
            </a:fld>
            <a:endParaRPr lang="en-US" dirty="0"/>
          </a:p>
        </p:txBody>
      </p:sp>
      <p:grpSp>
        <p:nvGrpSpPr>
          <p:cNvPr id="25" name="Group 24"/>
          <p:cNvGrpSpPr/>
          <p:nvPr/>
        </p:nvGrpSpPr>
        <p:grpSpPr>
          <a:xfrm>
            <a:off x="4671802" y="1021388"/>
            <a:ext cx="4201310" cy="5709349"/>
            <a:chOff x="6519444" y="1012126"/>
            <a:chExt cx="4201310" cy="5709349"/>
          </a:xfrm>
        </p:grpSpPr>
        <p:pic>
          <p:nvPicPr>
            <p:cNvPr id="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293641"/>
              <a:ext cx="3733800" cy="2385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060125"/>
              <a:ext cx="3862754" cy="2467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8305800" y="3526725"/>
              <a:ext cx="793102" cy="307777"/>
            </a:xfrm>
            <a:prstGeom prst="rect">
              <a:avLst/>
            </a:prstGeom>
            <a:noFill/>
          </p:spPr>
          <p:txBody>
            <a:bodyPr wrap="none" rtlCol="0">
              <a:spAutoFit/>
            </a:bodyPr>
            <a:lstStyle/>
            <a:p>
              <a:r>
                <a:rPr lang="en-US" sz="1400" dirty="0"/>
                <a:t>Z-Vertex</a:t>
              </a:r>
            </a:p>
          </p:txBody>
        </p:sp>
        <p:sp>
          <p:nvSpPr>
            <p:cNvPr id="29" name="TextBox 28"/>
            <p:cNvSpPr txBox="1"/>
            <p:nvPr/>
          </p:nvSpPr>
          <p:spPr>
            <a:xfrm rot="16200000">
              <a:off x="5336140" y="2195430"/>
              <a:ext cx="2674386" cy="307777"/>
            </a:xfrm>
            <a:prstGeom prst="rect">
              <a:avLst/>
            </a:prstGeom>
            <a:noFill/>
          </p:spPr>
          <p:txBody>
            <a:bodyPr wrap="none" rtlCol="0">
              <a:spAutoFit/>
            </a:bodyPr>
            <a:lstStyle/>
            <a:p>
              <a:r>
                <a:rPr lang="en-US" sz="1400" dirty="0"/>
                <a:t>Solid Angle “As Seen From Vertex”</a:t>
              </a:r>
            </a:p>
          </p:txBody>
        </p:sp>
        <p:sp>
          <p:nvSpPr>
            <p:cNvPr id="30" name="TextBox 29"/>
            <p:cNvSpPr txBox="1"/>
            <p:nvPr/>
          </p:nvSpPr>
          <p:spPr>
            <a:xfrm>
              <a:off x="9267752" y="1850324"/>
              <a:ext cx="558166" cy="369332"/>
            </a:xfrm>
            <a:prstGeom prst="rect">
              <a:avLst/>
            </a:prstGeom>
            <a:noFill/>
          </p:spPr>
          <p:txBody>
            <a:bodyPr wrap="none" rtlCol="0">
              <a:spAutoFit/>
            </a:bodyPr>
            <a:lstStyle/>
            <a:p>
              <a:r>
                <a:rPr lang="en-US" dirty="0"/>
                <a:t>BBC</a:t>
              </a:r>
            </a:p>
          </p:txBody>
        </p:sp>
        <p:sp>
          <p:nvSpPr>
            <p:cNvPr id="31" name="TextBox 30"/>
            <p:cNvSpPr txBox="1"/>
            <p:nvPr/>
          </p:nvSpPr>
          <p:spPr>
            <a:xfrm>
              <a:off x="9267752" y="4517324"/>
              <a:ext cx="558166" cy="369332"/>
            </a:xfrm>
            <a:prstGeom prst="rect">
              <a:avLst/>
            </a:prstGeom>
            <a:noFill/>
          </p:spPr>
          <p:txBody>
            <a:bodyPr wrap="none" rtlCol="0">
              <a:spAutoFit/>
            </a:bodyPr>
            <a:lstStyle/>
            <a:p>
              <a:r>
                <a:rPr lang="en-US" dirty="0"/>
                <a:t>ZDC</a:t>
              </a:r>
            </a:p>
          </p:txBody>
        </p:sp>
        <p:sp>
          <p:nvSpPr>
            <p:cNvPr id="32" name="TextBox 31"/>
            <p:cNvSpPr txBox="1"/>
            <p:nvPr/>
          </p:nvSpPr>
          <p:spPr>
            <a:xfrm rot="16200000">
              <a:off x="5343519" y="4893262"/>
              <a:ext cx="2674386" cy="307777"/>
            </a:xfrm>
            <a:prstGeom prst="rect">
              <a:avLst/>
            </a:prstGeom>
            <a:noFill/>
          </p:spPr>
          <p:txBody>
            <a:bodyPr wrap="none" rtlCol="0">
              <a:spAutoFit/>
            </a:bodyPr>
            <a:lstStyle/>
            <a:p>
              <a:r>
                <a:rPr lang="en-US" sz="1400" dirty="0"/>
                <a:t>Solid Angle “As Seen From Vertex”</a:t>
              </a:r>
            </a:p>
          </p:txBody>
        </p:sp>
        <p:sp>
          <p:nvSpPr>
            <p:cNvPr id="33" name="TextBox 32"/>
            <p:cNvSpPr txBox="1"/>
            <p:nvPr/>
          </p:nvSpPr>
          <p:spPr>
            <a:xfrm>
              <a:off x="8392826" y="6413698"/>
              <a:ext cx="793102" cy="307777"/>
            </a:xfrm>
            <a:prstGeom prst="rect">
              <a:avLst/>
            </a:prstGeom>
            <a:noFill/>
          </p:spPr>
          <p:txBody>
            <a:bodyPr wrap="none" rtlCol="0">
              <a:spAutoFit/>
            </a:bodyPr>
            <a:lstStyle/>
            <a:p>
              <a:r>
                <a:rPr lang="en-US" sz="1400" dirty="0"/>
                <a:t>Z-Vertex</a:t>
              </a:r>
            </a:p>
          </p:txBody>
        </p:sp>
      </p:grpSp>
      <p:sp>
        <p:nvSpPr>
          <p:cNvPr id="34" name="Rectangle 33"/>
          <p:cNvSpPr/>
          <p:nvPr/>
        </p:nvSpPr>
        <p:spPr>
          <a:xfrm>
            <a:off x="4671802" y="1099456"/>
            <a:ext cx="4201310" cy="2674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679181" y="3773843"/>
            <a:ext cx="4193931" cy="2956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Using the ZDC To Calculate </a:t>
                </a:r>
                <a14:m>
                  <m:oMath xmlns:m="http://schemas.openxmlformats.org/officeDocument/2006/math">
                    <m:sSub>
                      <m:sSubPr>
                        <m:ctrlPr>
                          <a:rPr lang="en-US" i="1">
                            <a:latin typeface="Cambria Math"/>
                          </a:rPr>
                        </m:ctrlPr>
                      </m:sSubPr>
                      <m:e>
                        <m:r>
                          <a:rPr lang="en-US" i="1">
                            <a:latin typeface="Cambria Math" panose="02040503050406030204" pitchFamily="18" charset="0"/>
                          </a:rPr>
                          <m:t>𝜖</m:t>
                        </m:r>
                      </m:e>
                      <m:sub>
                        <m:r>
                          <a:rPr lang="en-US" i="1">
                            <a:latin typeface="Cambria Math" panose="02040503050406030204" pitchFamily="18" charset="0"/>
                          </a:rPr>
                          <m:t>𝐵𝐵𝐶</m:t>
                        </m:r>
                      </m:sub>
                    </m:sSub>
                  </m:oMath>
                </a14:m>
                <a:r>
                  <a:rPr lang="en-US" dirty="0"/>
                  <a:t> </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4"/>
                <a:stretch>
                  <a:fillRect l="-2749" t="-8667" b="-20000"/>
                </a:stretch>
              </a:blipFill>
            </p:spPr>
            <p:txBody>
              <a:bodyPr/>
              <a:lstStyle/>
              <a:p>
                <a:r>
                  <a:rPr lang="en-US">
                    <a:noFill/>
                  </a:rPr>
                  <a:t> </a:t>
                </a:r>
              </a:p>
            </p:txBody>
          </p:sp>
        </mc:Fallback>
      </mc:AlternateContent>
    </p:spTree>
    <p:extLst>
      <p:ext uri="{BB962C8B-B14F-4D97-AF65-F5344CB8AC3E}">
        <p14:creationId xmlns:p14="http://schemas.microsoft.com/office/powerpoint/2010/main" val="163907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xit" presetSubtype="0" fill="hold" grpId="0" nodeType="withEffect">
                                  <p:stCondLst>
                                    <p:cond delay="0"/>
                                  </p:stCondLst>
                                  <p:childTnLst>
                                    <p:animEffect transition="out" filter="fade">
                                      <p:cBhvr>
                                        <p:cTn id="9" dur="500"/>
                                        <p:tgtEl>
                                          <p:spTgt spid="34"/>
                                        </p:tgtEl>
                                      </p:cBhvr>
                                    </p:animEffect>
                                    <p:set>
                                      <p:cBhvr>
                                        <p:cTn id="10" dur="1" fill="hold">
                                          <p:stCondLst>
                                            <p:cond delay="499"/>
                                          </p:stCondLst>
                                        </p:cTn>
                                        <p:tgtEl>
                                          <p:spTgt spid="3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xit" presetSubtype="0" fill="hold" grpId="0" nodeType="withEffect">
                                  <p:stCondLst>
                                    <p:cond delay="0"/>
                                  </p:stCondLst>
                                  <p:childTnLst>
                                    <p:animEffect transition="out" filter="fade">
                                      <p:cBhvr>
                                        <p:cTn id="17" dur="500"/>
                                        <p:tgtEl>
                                          <p:spTgt spid="35"/>
                                        </p:tgtEl>
                                      </p:cBhvr>
                                    </p:animEffect>
                                    <p:set>
                                      <p:cBhvr>
                                        <p:cTn id="18"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34" grpId="0" animBg="1"/>
      <p:bldP spid="3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BBC </a:t>
            </a:r>
            <a:r>
              <a:rPr lang="en-US" dirty="0" err="1"/>
              <a:t>Wide&amp;Narrow</a:t>
            </a:r>
            <a:r>
              <a:rPr lang="en-US" dirty="0"/>
              <a:t> vs BBC Wide</a:t>
            </a:r>
          </a:p>
        </p:txBody>
      </p:sp>
      <p:pic>
        <p:nvPicPr>
          <p:cNvPr id="7" name="Content Placeholder 6"/>
          <p:cNvPicPr>
            <a:picLocks noGrp="1" noChangeAspect="1"/>
          </p:cNvPicPr>
          <p:nvPr>
            <p:ph sz="half" idx="1"/>
          </p:nvPr>
        </p:nvPicPr>
        <p:blipFill>
          <a:blip r:embed="rId2"/>
          <a:stretch>
            <a:fillRect/>
          </a:stretch>
        </p:blipFill>
        <p:spPr>
          <a:xfrm>
            <a:off x="160338" y="1209609"/>
            <a:ext cx="4354512" cy="3614417"/>
          </a:xfrm>
          <a:prstGeom prst="rect">
            <a:avLst/>
          </a:prstGeom>
        </p:spPr>
      </p:pic>
      <p:pic>
        <p:nvPicPr>
          <p:cNvPr id="8" name="Content Placeholder 7"/>
          <p:cNvPicPr>
            <a:picLocks noGrp="1" noChangeAspect="1"/>
          </p:cNvPicPr>
          <p:nvPr>
            <p:ph sz="half" idx="2"/>
          </p:nvPr>
        </p:nvPicPr>
        <p:blipFill>
          <a:blip r:embed="rId3"/>
          <a:stretch>
            <a:fillRect/>
          </a:stretch>
        </p:blipFill>
        <p:spPr>
          <a:xfrm>
            <a:off x="4629150" y="1185890"/>
            <a:ext cx="4411663" cy="3661854"/>
          </a:xfrm>
          <a:prstGeom prst="rect">
            <a:avLst/>
          </a:prstGeom>
        </p:spPr>
      </p:pic>
      <p:sp>
        <p:nvSpPr>
          <p:cNvPr id="5" name="Slide Number Placeholder 4"/>
          <p:cNvSpPr>
            <a:spLocks noGrp="1"/>
          </p:cNvSpPr>
          <p:nvPr>
            <p:ph type="sldNum" sz="quarter" idx="12"/>
          </p:nvPr>
        </p:nvSpPr>
        <p:spPr/>
        <p:txBody>
          <a:bodyPr/>
          <a:lstStyle/>
          <a:p>
            <a:fld id="{846B9EC3-C76A-4CC6-A7C1-162C26BBFDD7}" type="slidenum">
              <a:rPr lang="en-US" smtClean="0"/>
              <a:t>24</a:t>
            </a:fld>
            <a:endParaRPr lang="en-US" dirty="0"/>
          </a:p>
        </p:txBody>
      </p:sp>
      <p:sp>
        <p:nvSpPr>
          <p:cNvPr id="9" name="Rectangle 8"/>
          <p:cNvSpPr/>
          <p:nvPr/>
        </p:nvSpPr>
        <p:spPr>
          <a:xfrm>
            <a:off x="342154" y="4979339"/>
            <a:ext cx="8505883" cy="1197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Events are binned in z-vertex for coincidences of the BBC wide AND BBC narrow triggers (left) vs BBC wide (right). Taking the bin-by-bin ratio of these distribution shows the trigger acceptance of the BBC narrow trigger.</a:t>
            </a:r>
          </a:p>
        </p:txBody>
      </p:sp>
    </p:spTree>
    <p:extLst>
      <p:ext uri="{BB962C8B-B14F-4D97-AF65-F5344CB8AC3E}">
        <p14:creationId xmlns:p14="http://schemas.microsoft.com/office/powerpoint/2010/main" val="365137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BBC Trigger Acceptance</a:t>
            </a:r>
          </a:p>
        </p:txBody>
      </p:sp>
      <p:pic>
        <p:nvPicPr>
          <p:cNvPr id="8" name="Content Placeholder 7"/>
          <p:cNvPicPr>
            <a:picLocks noGrp="1" noChangeAspect="1"/>
          </p:cNvPicPr>
          <p:nvPr>
            <p:ph sz="half" idx="1"/>
          </p:nvPr>
        </p:nvPicPr>
        <p:blipFill>
          <a:blip r:embed="rId2"/>
          <a:stretch>
            <a:fillRect/>
          </a:stretch>
        </p:blipFill>
        <p:spPr>
          <a:xfrm>
            <a:off x="160338" y="1804359"/>
            <a:ext cx="4354512" cy="2707944"/>
          </a:xfrm>
          <a:prstGeom prst="rect">
            <a:avLst/>
          </a:prstGeom>
        </p:spPr>
      </p:pic>
      <p:pic>
        <p:nvPicPr>
          <p:cNvPr id="7" name="Content Placeholder 6"/>
          <p:cNvPicPr>
            <a:picLocks noGrp="1" noChangeAspect="1"/>
          </p:cNvPicPr>
          <p:nvPr>
            <p:ph sz="half" idx="2"/>
          </p:nvPr>
        </p:nvPicPr>
        <p:blipFill>
          <a:blip r:embed="rId3"/>
          <a:stretch>
            <a:fillRect/>
          </a:stretch>
        </p:blipFill>
        <p:spPr>
          <a:xfrm>
            <a:off x="4629150" y="1786589"/>
            <a:ext cx="4411663" cy="2743484"/>
          </a:xfrm>
          <a:prstGeom prst="rect">
            <a:avLst/>
          </a:prstGeom>
        </p:spPr>
      </p:pic>
      <p:sp>
        <p:nvSpPr>
          <p:cNvPr id="5" name="Slide Number Placeholder 4"/>
          <p:cNvSpPr>
            <a:spLocks noGrp="1"/>
          </p:cNvSpPr>
          <p:nvPr>
            <p:ph type="sldNum" sz="quarter" idx="12"/>
          </p:nvPr>
        </p:nvSpPr>
        <p:spPr/>
        <p:txBody>
          <a:bodyPr/>
          <a:lstStyle/>
          <a:p>
            <a:fld id="{846B9EC3-C76A-4CC6-A7C1-162C26BBFDD7}" type="slidenum">
              <a:rPr lang="en-US" smtClean="0"/>
              <a:t>25</a:t>
            </a:fld>
            <a:endParaRPr lang="en-US" dirty="0"/>
          </a:p>
        </p:txBody>
      </p:sp>
      <p:sp>
        <p:nvSpPr>
          <p:cNvPr id="9" name="Rectangle 8"/>
          <p:cNvSpPr/>
          <p:nvPr/>
        </p:nvSpPr>
        <p:spPr>
          <a:xfrm>
            <a:off x="342154" y="4979339"/>
            <a:ext cx="8505883" cy="1197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Creating the trigger acceptance plot shows a clear turn on where there is maximum overlap between BBC wide and narrow triggered events. The absolute value of the derivative of the acceptance can be used to pinpoint the online vertex cut, in this case at -34.4 cm and +35.8 cm</a:t>
            </a:r>
          </a:p>
        </p:txBody>
      </p:sp>
    </p:spTree>
    <p:extLst>
      <p:ext uri="{BB962C8B-B14F-4D97-AF65-F5344CB8AC3E}">
        <p14:creationId xmlns:p14="http://schemas.microsoft.com/office/powerpoint/2010/main" val="359963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Correcting for z-Vertex Dependence</a:t>
            </a:r>
          </a:p>
        </p:txBody>
      </p:sp>
      <p:sp>
        <p:nvSpPr>
          <p:cNvPr id="5" name="Slide Number Placeholder 4"/>
          <p:cNvSpPr>
            <a:spLocks noGrp="1"/>
          </p:cNvSpPr>
          <p:nvPr>
            <p:ph type="sldNum" sz="quarter" idx="12"/>
          </p:nvPr>
        </p:nvSpPr>
        <p:spPr/>
        <p:txBody>
          <a:bodyPr/>
          <a:lstStyle/>
          <a:p>
            <a:fld id="{846B9EC3-C76A-4CC6-A7C1-162C26BBFDD7}" type="slidenum">
              <a:rPr lang="en-US" smtClean="0"/>
              <a:t>26</a:t>
            </a:fld>
            <a:endParaRPr lang="en-US" dirty="0"/>
          </a:p>
        </p:txBody>
      </p:sp>
      <p:pic>
        <p:nvPicPr>
          <p:cNvPr id="9" name="Content Placeholder 8"/>
          <p:cNvPicPr>
            <a:picLocks noGrp="1" noChangeAspect="1"/>
          </p:cNvPicPr>
          <p:nvPr>
            <p:ph sz="half" idx="1"/>
          </p:nvPr>
        </p:nvPicPr>
        <p:blipFill>
          <a:blip r:embed="rId2"/>
          <a:stretch>
            <a:fillRect/>
          </a:stretch>
        </p:blipFill>
        <p:spPr>
          <a:xfrm>
            <a:off x="149461" y="1924101"/>
            <a:ext cx="4354512" cy="2707944"/>
          </a:xfrm>
          <a:prstGeom prst="rect">
            <a:avLst/>
          </a:prstGeom>
        </p:spPr>
      </p:pic>
      <p:pic>
        <p:nvPicPr>
          <p:cNvPr id="8" name="Content Placeholder 5"/>
          <p:cNvPicPr>
            <a:picLocks noGrp="1" noChangeAspect="1"/>
          </p:cNvPicPr>
          <p:nvPr>
            <p:ph sz="half" idx="2"/>
          </p:nvPr>
        </p:nvPicPr>
        <p:blipFill>
          <a:blip r:embed="rId3"/>
          <a:stretch>
            <a:fillRect/>
          </a:stretch>
        </p:blipFill>
        <p:spPr>
          <a:xfrm>
            <a:off x="4618273" y="1906331"/>
            <a:ext cx="4411663" cy="2743484"/>
          </a:xfrm>
          <a:prstGeom prst="rect">
            <a:avLst/>
          </a:prstGeom>
        </p:spPr>
      </p:pic>
      <p:sp>
        <p:nvSpPr>
          <p:cNvPr id="10" name="Rectangle 9"/>
          <p:cNvSpPr/>
          <p:nvPr/>
        </p:nvSpPr>
        <p:spPr>
          <a:xfrm>
            <a:off x="342154" y="4979339"/>
            <a:ext cx="8505883" cy="1197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BBC response has a z-dependence, more so than the ZDC. This is corrected for by creating a histogram in z-vertex for events firing the BBC wide and ZDC wide triggers, and events which fire the ZDC wide trigger. A bin-by-bin ratio is taken.</a:t>
            </a:r>
          </a:p>
        </p:txBody>
      </p:sp>
    </p:spTree>
    <p:extLst>
      <p:ext uri="{BB962C8B-B14F-4D97-AF65-F5344CB8AC3E}">
        <p14:creationId xmlns:p14="http://schemas.microsoft.com/office/powerpoint/2010/main" val="154709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Correcting for z-Vertex Dependence</a:t>
            </a:r>
          </a:p>
        </p:txBody>
      </p:sp>
      <p:sp>
        <p:nvSpPr>
          <p:cNvPr id="5" name="Slide Number Placeholder 4"/>
          <p:cNvSpPr>
            <a:spLocks noGrp="1"/>
          </p:cNvSpPr>
          <p:nvPr>
            <p:ph type="sldNum" sz="quarter" idx="12"/>
          </p:nvPr>
        </p:nvSpPr>
        <p:spPr/>
        <p:txBody>
          <a:bodyPr/>
          <a:lstStyle/>
          <a:p>
            <a:fld id="{846B9EC3-C76A-4CC6-A7C1-162C26BBFDD7}" type="slidenum">
              <a:rPr lang="en-US" smtClean="0"/>
              <a:t>27</a:t>
            </a:fld>
            <a:endParaRPr lang="en-US" dirty="0"/>
          </a:p>
        </p:txBody>
      </p:sp>
      <p:pic>
        <p:nvPicPr>
          <p:cNvPr id="6" name="Picture 5"/>
          <p:cNvPicPr>
            <a:picLocks noChangeAspect="1"/>
          </p:cNvPicPr>
          <p:nvPr/>
        </p:nvPicPr>
        <p:blipFill>
          <a:blip r:embed="rId2"/>
          <a:stretch>
            <a:fillRect/>
          </a:stretch>
        </p:blipFill>
        <p:spPr>
          <a:xfrm>
            <a:off x="1503213" y="1348579"/>
            <a:ext cx="6183766" cy="3845504"/>
          </a:xfrm>
          <a:prstGeom prst="rect">
            <a:avLst/>
          </a:prstGeom>
        </p:spPr>
      </p:pic>
      <p:sp>
        <p:nvSpPr>
          <p:cNvPr id="7" name="Rectangle 6"/>
          <p:cNvSpPr/>
          <p:nvPr/>
        </p:nvSpPr>
        <p:spPr>
          <a:xfrm>
            <a:off x="342154" y="5194083"/>
            <a:ext cx="8505883" cy="1197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 quadratic function is fit to the resulting profile, which gives the z-vertex correction for the BBC. The BBC wide distribution is integrated over the nominal z-vertex cut region, and divided by the total yield. The z-vertex correction is applied bin-by-bin. The result is the efficiency, which for Run 359711 is about 0.43</a:t>
            </a:r>
          </a:p>
        </p:txBody>
      </p:sp>
    </p:spTree>
    <p:extLst>
      <p:ext uri="{BB962C8B-B14F-4D97-AF65-F5344CB8AC3E}">
        <p14:creationId xmlns:p14="http://schemas.microsoft.com/office/powerpoint/2010/main" val="84984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The Hourglass Effect</a:t>
            </a:r>
          </a:p>
        </p:txBody>
      </p:sp>
      <mc:AlternateContent xmlns:mc="http://schemas.openxmlformats.org/markup-compatibility/2006" xmlns:a14="http://schemas.microsoft.com/office/drawing/2010/main">
        <mc:Choice Requires="a14">
          <p:sp>
            <p:nvSpPr>
              <p:cNvPr id="7" name="Text Placeholder 6"/>
              <p:cNvSpPr>
                <a:spLocks noGrp="1"/>
              </p:cNvSpPr>
              <p:nvPr>
                <p:ph type="body" idx="1"/>
              </p:nvPr>
            </p:nvSpPr>
            <p:spPr/>
            <p:txBody>
              <a:bodyPr/>
              <a:lstStyle/>
              <a:p>
                <a:r>
                  <a:rPr lang="en-US" dirty="0"/>
                  <a:t>Simulations to determine </a:t>
                </a:r>
                <a14:m>
                  <m:oMath xmlns:m="http://schemas.openxmlformats.org/officeDocument/2006/math">
                    <m:sSup>
                      <m:sSupPr>
                        <m:ctrlPr>
                          <a:rPr lang="en-US" b="0" i="1" smtClean="0">
                            <a:latin typeface="Cambria Math"/>
                          </a:rPr>
                        </m:ctrlPr>
                      </m:sSupPr>
                      <m:e>
                        <m:r>
                          <a:rPr lang="en-US" b="0" i="1" smtClean="0">
                            <a:latin typeface="Cambria Math" panose="02040503050406030204" pitchFamily="18" charset="0"/>
                          </a:rPr>
                          <m:t>𝛽</m:t>
                        </m:r>
                      </m:e>
                      <m:sup>
                        <m:r>
                          <a:rPr lang="en-US" b="0" i="1" smtClean="0">
                            <a:latin typeface="Cambria Math" panose="02040503050406030204" pitchFamily="18" charset="0"/>
                          </a:rPr>
                          <m:t>∗</m:t>
                        </m:r>
                      </m:sup>
                    </m:sSup>
                  </m:oMath>
                </a14:m>
                <a:r>
                  <a:rPr lang="en-US" dirty="0"/>
                  <a:t> and </a:t>
                </a:r>
                <a14:m>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𝑥𝑖𝑛𝑔</m:t>
                        </m:r>
                      </m:sub>
                    </m:sSub>
                  </m:oMath>
                </a14:m>
                <a:endParaRPr lang="en-US" dirty="0"/>
              </a:p>
            </p:txBody>
          </p:sp>
        </mc:Choice>
        <mc:Fallback xmlns="">
          <p:sp>
            <p:nvSpPr>
              <p:cNvPr id="7" name="Text Placeholder 6"/>
              <p:cNvSpPr>
                <a:spLocks noGrp="1" noRot="1" noChangeAspect="1" noMove="1" noResize="1" noEditPoints="1" noAdjustHandles="1" noChangeArrowheads="1" noChangeShapeType="1" noTextEdit="1"/>
              </p:cNvSpPr>
              <p:nvPr>
                <p:ph type="body" idx="1"/>
              </p:nvPr>
            </p:nvSpPr>
            <p:spPr>
              <a:blipFill rotWithShape="0">
                <a:blip r:embed="rId2"/>
                <a:stretch>
                  <a:fillRect l="-1159" t="-4878"/>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86600" y="3175"/>
            <a:ext cx="2057400" cy="365125"/>
          </a:xfrm>
        </p:spPr>
        <p:txBody>
          <a:bodyPr/>
          <a:lstStyle/>
          <a:p>
            <a:fld id="{846B9EC3-C76A-4CC6-A7C1-162C26BBFDD7}" type="slidenum">
              <a:rPr lang="en-US" smtClean="0"/>
              <a:t>28</a:t>
            </a:fld>
            <a:endParaRPr lang="en-US" dirty="0"/>
          </a:p>
        </p:txBody>
      </p:sp>
    </p:spTree>
    <p:extLst>
      <p:ext uri="{BB962C8B-B14F-4D97-AF65-F5344CB8AC3E}">
        <p14:creationId xmlns:p14="http://schemas.microsoft.com/office/powerpoint/2010/main" val="3120248602"/>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the Hourglass Effect?</a:t>
            </a:r>
          </a:p>
        </p:txBody>
      </p:sp>
      <p:pic>
        <p:nvPicPr>
          <p:cNvPr id="6" name="Content Placeholder 5"/>
          <p:cNvPicPr>
            <a:picLocks noGrp="1" noChangeAspect="1"/>
          </p:cNvPicPr>
          <p:nvPr>
            <p:ph sz="half" idx="1"/>
          </p:nvPr>
        </p:nvPicPr>
        <p:blipFill>
          <a:blip r:embed="rId2"/>
          <a:stretch>
            <a:fillRect/>
          </a:stretch>
        </p:blipFill>
        <p:spPr>
          <a:xfrm>
            <a:off x="160338" y="2403215"/>
            <a:ext cx="4354512" cy="3339032"/>
          </a:xfrm>
          <a:prstGeom prst="rect">
            <a:avLst/>
          </a:prstGeom>
        </p:spPr>
      </p:pic>
      <mc:AlternateContent xmlns:mc="http://schemas.openxmlformats.org/markup-compatibility/2006" xmlns:a14="http://schemas.microsoft.com/office/drawing/2010/main">
        <mc:Choice Requires="a14">
          <p:sp>
            <p:nvSpPr>
              <p:cNvPr id="7" name="Content Placeholder 6"/>
              <p:cNvSpPr>
                <a:spLocks noGrp="1"/>
              </p:cNvSpPr>
              <p:nvPr>
                <p:ph sz="half" idx="2"/>
              </p:nvPr>
            </p:nvSpPr>
            <p:spPr/>
            <p:txBody>
              <a:bodyPr>
                <a:normAutofit lnSpcReduction="10000"/>
              </a:bodyPr>
              <a:lstStyle/>
              <a:p>
                <a:r>
                  <a:rPr lang="en-US" dirty="0"/>
                  <a:t>The hourglass effect describes the z-vertex profile of events generated for collisions with displaced beams</a:t>
                </a:r>
              </a:p>
              <a:p>
                <a:r>
                  <a:rPr lang="en-US" dirty="0"/>
                  <a:t>The squeezing and crossing increases luminosity, so we must account for it in our model</a:t>
                </a:r>
              </a:p>
              <a:p>
                <a14:m>
                  <m:oMath xmlns:m="http://schemas.openxmlformats.org/officeDocument/2006/math">
                    <m:sSup>
                      <m:sSupPr>
                        <m:ctrlPr>
                          <a:rPr lang="en-US" i="1">
                            <a:latin typeface="Cambria Math"/>
                          </a:rPr>
                        </m:ctrlPr>
                      </m:sSupPr>
                      <m:e>
                        <m:r>
                          <a:rPr lang="en-US" i="1">
                            <a:latin typeface="Cambria Math" panose="02040503050406030204" pitchFamily="18" charset="0"/>
                          </a:rPr>
                          <m:t>𝛽</m:t>
                        </m:r>
                      </m:e>
                      <m:sup>
                        <m:r>
                          <a:rPr lang="en-US" i="1">
                            <a:latin typeface="Cambria Math" panose="02040503050406030204" pitchFamily="18" charset="0"/>
                          </a:rPr>
                          <m:t>∗</m:t>
                        </m:r>
                      </m:sup>
                    </m:sSup>
                  </m:oMath>
                </a14:m>
                <a:r>
                  <a:rPr lang="en-US" dirty="0"/>
                  <a:t> causes a split in the z-vertex distribution, </a:t>
                </a:r>
                <a14:m>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𝑥𝑖𝑛𝑔</m:t>
                        </m:r>
                      </m:sub>
                    </m:sSub>
                  </m:oMath>
                </a14:m>
                <a:r>
                  <a:rPr lang="en-US" dirty="0"/>
                  <a:t> causes asymmetry in peaks, </a:t>
                </a:r>
                <a14:m>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𝑀𝐶</m:t>
                        </m:r>
                      </m:sub>
                    </m:sSub>
                  </m:oMath>
                </a14:m>
                <a:r>
                  <a:rPr lang="en-US" dirty="0"/>
                  <a:t> causes scaling</a:t>
                </a:r>
              </a:p>
            </p:txBody>
          </p:sp>
        </mc:Choice>
        <mc:Fallback xmlns="">
          <p:sp>
            <p:nvSpPr>
              <p:cNvPr id="7" name="Content Placeholder 6"/>
              <p:cNvSpPr>
                <a:spLocks noGrp="1" noRot="1" noChangeAspect="1" noMove="1" noResize="1" noEditPoints="1" noAdjustHandles="1" noChangeArrowheads="1" noChangeShapeType="1" noTextEdit="1"/>
              </p:cNvSpPr>
              <p:nvPr>
                <p:ph sz="half" idx="2"/>
              </p:nvPr>
            </p:nvSpPr>
            <p:spPr>
              <a:blipFill rotWithShape="0">
                <a:blip r:embed="rId3"/>
                <a:stretch>
                  <a:fillRect l="-2486" t="-2523" r="-4006"/>
                </a:stretch>
              </a:blipFill>
            </p:spPr>
            <p:txBody>
              <a:bodyPr/>
              <a:lstStyle/>
              <a:p>
                <a:r>
                  <a:rPr lang="en-US">
                    <a:noFill/>
                  </a:rPr>
                  <a:t> </a:t>
                </a:r>
              </a:p>
            </p:txBody>
          </p:sp>
        </mc:Fallback>
      </mc:AlternateContent>
    </p:spTree>
    <p:extLst>
      <p:ext uri="{BB962C8B-B14F-4D97-AF65-F5344CB8AC3E}">
        <p14:creationId xmlns:p14="http://schemas.microsoft.com/office/powerpoint/2010/main" val="14077699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Why do we need to know </a:t>
                </a:r>
                <a14:m>
                  <m:oMath xmlns:m="http://schemas.openxmlformats.org/officeDocument/2006/math">
                    <m:r>
                      <a:rPr lang="en-US" b="1" i="1" smtClean="0">
                        <a:solidFill>
                          <a:srgbClr val="0070C0"/>
                        </a:solidFill>
                        <a:latin typeface="Cambria Math" panose="02040503050406030204" pitchFamily="18" charset="0"/>
                      </a:rPr>
                      <m:t>𝑳</m:t>
                    </m:r>
                  </m:oMath>
                </a14:m>
                <a:r>
                  <a:rPr lang="en-US" dirty="0"/>
                  <a: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2749" t="-8667"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Many PHENIX analyses calculate the invariant cross section, with respect to particle production:</a:t>
                </a:r>
              </a:p>
              <a:p>
                <a:pPr marL="0" indent="0">
                  <a:buNone/>
                </a:pPr>
                <a14:m>
                  <m:oMathPara xmlns:m="http://schemas.openxmlformats.org/officeDocument/2006/math">
                    <m:oMathParaPr>
                      <m:jc m:val="centerGroup"/>
                    </m:oMathParaPr>
                    <m:oMath xmlns:m="http://schemas.openxmlformats.org/officeDocument/2006/math">
                      <m:f>
                        <m:fPr>
                          <m:ctrlPr>
                            <a:rPr lang="en-US" b="0" i="1" smtClean="0">
                              <a:latin typeface="Cambria Math"/>
                            </a:rPr>
                          </m:ctrlPr>
                        </m:fPr>
                        <m:num>
                          <m:sSup>
                            <m:sSupPr>
                              <m:ctrlPr>
                                <a:rPr lang="en-US" b="0" i="1" smtClean="0">
                                  <a:latin typeface="Cambria Math"/>
                                </a:rPr>
                              </m:ctrlPr>
                            </m:sSupPr>
                            <m:e>
                              <m:r>
                                <a:rPr lang="en-US" b="0" i="1" smtClean="0">
                                  <a:latin typeface="Cambria Math" panose="02040503050406030204" pitchFamily="18" charset="0"/>
                                </a:rPr>
                                <m:t>𝑑</m:t>
                              </m:r>
                            </m:e>
                            <m:sup>
                              <m:r>
                                <a:rPr lang="en-US" b="0" i="1" smtClean="0">
                                  <a:latin typeface="Cambria Math" panose="02040503050406030204" pitchFamily="18" charset="0"/>
                                </a:rPr>
                                <m:t>3</m:t>
                              </m:r>
                            </m:sup>
                          </m:sSup>
                          <m:r>
                            <a:rPr lang="en-US" b="0" i="1" smtClean="0">
                              <a:latin typeface="Cambria Math" panose="02040503050406030204" pitchFamily="18" charset="0"/>
                            </a:rPr>
                            <m:t>𝜎</m:t>
                          </m:r>
                        </m:num>
                        <m:den>
                          <m:r>
                            <a:rPr lang="en-US" b="0" i="1" smtClean="0">
                              <a:latin typeface="Cambria Math" panose="02040503050406030204" pitchFamily="18" charset="0"/>
                            </a:rPr>
                            <m:t>𝑑</m:t>
                          </m:r>
                          <m:sSup>
                            <m:sSupPr>
                              <m:ctrlPr>
                                <a:rPr lang="en-US" b="0" i="1" smtClean="0">
                                  <a:latin typeface="Cambria Math"/>
                                </a:rPr>
                              </m:ctrlPr>
                            </m:sSupPr>
                            <m:e>
                              <m:r>
                                <a:rPr lang="en-US" b="0" i="1" smtClean="0">
                                  <a:latin typeface="Cambria Math" panose="02040503050406030204" pitchFamily="18" charset="0"/>
                                </a:rPr>
                                <m:t>𝑝</m:t>
                              </m:r>
                            </m:e>
                            <m:sup>
                              <m:r>
                                <a:rPr lang="en-US" b="0" i="1" smtClean="0">
                                  <a:latin typeface="Cambria Math" panose="02040503050406030204" pitchFamily="18" charset="0"/>
                                </a:rPr>
                                <m:t>3</m:t>
                              </m:r>
                            </m:sup>
                          </m:sSup>
                        </m:den>
                      </m:f>
                      <m:r>
                        <a:rPr lang="en-US" b="0" i="1" smtClean="0">
                          <a:latin typeface="Cambria Math" panose="02040503050406030204" pitchFamily="18" charset="0"/>
                        </a:rPr>
                        <m:t>~</m:t>
                      </m:r>
                      <m:f>
                        <m:fPr>
                          <m:ctrlPr>
                            <a:rPr lang="en-US" b="0" i="1" smtClean="0">
                              <a:latin typeface="Cambria Math"/>
                            </a:rPr>
                          </m:ctrlPr>
                        </m:fPr>
                        <m:num>
                          <m:sSub>
                            <m:sSubPr>
                              <m:ctrlPr>
                                <a:rPr lang="en-US" b="0" i="1" smtClean="0">
                                  <a:latin typeface="Cambria Math"/>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𝑒𝑣𝑡</m:t>
                              </m:r>
                            </m:sub>
                          </m:sSub>
                        </m:num>
                        <m:den>
                          <m:r>
                            <a:rPr lang="en-US" b="1" i="1" smtClean="0">
                              <a:solidFill>
                                <a:srgbClr val="0070C0"/>
                              </a:solidFill>
                              <a:latin typeface="Cambria Math" panose="02040503050406030204" pitchFamily="18" charset="0"/>
                            </a:rPr>
                            <m:t>𝑳</m:t>
                          </m:r>
                        </m:den>
                      </m:f>
                      <m:r>
                        <a:rPr lang="en-US" b="0" i="1" smtClean="0">
                          <a:latin typeface="Cambria Math" panose="02040503050406030204" pitchFamily="18" charset="0"/>
                        </a:rPr>
                        <m:t> </m:t>
                      </m:r>
                    </m:oMath>
                  </m:oMathPara>
                </a14:m>
                <a:endParaRPr lang="en-US" dirty="0"/>
              </a:p>
              <a:p>
                <a:r>
                  <a:rPr lang="en-US" dirty="0"/>
                  <a:t>Without a direct measurement of luminosity, we must rely on predictions based on </a:t>
                </a:r>
                <a:r>
                  <a:rPr lang="en-US" dirty="0" err="1"/>
                  <a:t>p+p</a:t>
                </a:r>
                <a:r>
                  <a:rPr lang="en-US" dirty="0"/>
                  <a:t> collisions and CAD measurements</a:t>
                </a:r>
              </a:p>
              <a:p>
                <a:r>
                  <a:rPr lang="en-US" dirty="0"/>
                  <a:t>Knowing </a:t>
                </a:r>
                <a14:m>
                  <m:oMath xmlns:m="http://schemas.openxmlformats.org/officeDocument/2006/math">
                    <m:r>
                      <a:rPr lang="en-US" b="1" i="1">
                        <a:solidFill>
                          <a:srgbClr val="0070C0"/>
                        </a:solidFill>
                        <a:latin typeface="Cambria Math" panose="02040503050406030204" pitchFamily="18" charset="0"/>
                      </a:rPr>
                      <m:t>𝑳</m:t>
                    </m:r>
                  </m:oMath>
                </a14:m>
                <a:r>
                  <a:rPr lang="en-US" dirty="0"/>
                  <a:t>, </a:t>
                </a:r>
                <a14:m>
                  <m:oMath xmlns:m="http://schemas.openxmlformats.org/officeDocument/2006/math">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𝐵𝐵𝐶</m:t>
                        </m:r>
                      </m:sub>
                    </m:sSub>
                  </m:oMath>
                </a14:m>
                <a:r>
                  <a:rPr lang="en-US" dirty="0"/>
                  <a:t>, and </a:t>
                </a:r>
                <a14:m>
                  <m:oMath xmlns:m="http://schemas.openxmlformats.org/officeDocument/2006/math">
                    <m:sSub>
                      <m:sSubPr>
                        <m:ctrlPr>
                          <a:rPr lang="en-US" i="1">
                            <a:latin typeface="Cambria Math"/>
                          </a:rPr>
                        </m:ctrlPr>
                      </m:sSubPr>
                      <m:e>
                        <m:r>
                          <a:rPr lang="en-US" i="1">
                            <a:latin typeface="Cambria Math" panose="02040503050406030204" pitchFamily="18" charset="0"/>
                          </a:rPr>
                          <m:t>𝜖</m:t>
                        </m:r>
                      </m:e>
                      <m:sub>
                        <m:r>
                          <a:rPr lang="en-US" i="1">
                            <a:latin typeface="Cambria Math" panose="02040503050406030204" pitchFamily="18" charset="0"/>
                          </a:rPr>
                          <m:t>𝐵𝐵𝐶</m:t>
                        </m:r>
                      </m:sub>
                    </m:sSub>
                  </m:oMath>
                </a14:m>
                <a:r>
                  <a:rPr lang="en-US" dirty="0"/>
                  <a:t> is useful for calibrating detector efficiencies, geometric acceptances, and overall calibration of the BBC as a luminosity monitor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235" t="-1835" r="-185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46B9EC3-C76A-4CC6-A7C1-162C26BBFDD7}" type="slidenum">
              <a:rPr lang="en-US" smtClean="0"/>
              <a:t>3</a:t>
            </a:fld>
            <a:endParaRPr lang="en-US" dirty="0"/>
          </a:p>
        </p:txBody>
      </p:sp>
    </p:spTree>
    <p:extLst>
      <p:ext uri="{BB962C8B-B14F-4D97-AF65-F5344CB8AC3E}">
        <p14:creationId xmlns:p14="http://schemas.microsoft.com/office/powerpoint/2010/main" val="200211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Crossing Angle Transformation</a:t>
            </a:r>
          </a:p>
        </p:txBody>
      </p:sp>
      <p:pic>
        <p:nvPicPr>
          <p:cNvPr id="11" name="Content Placeholder 10"/>
          <p:cNvPicPr>
            <a:picLocks noGrp="1" noChangeAspect="1"/>
          </p:cNvPicPr>
          <p:nvPr>
            <p:ph sz="half" idx="2"/>
          </p:nvPr>
        </p:nvPicPr>
        <p:blipFill>
          <a:blip r:embed="rId2"/>
          <a:stretch>
            <a:fillRect/>
          </a:stretch>
        </p:blipFill>
        <p:spPr>
          <a:xfrm>
            <a:off x="5706269" y="2763044"/>
            <a:ext cx="2257425" cy="2619375"/>
          </a:xfrm>
          <a:prstGeom prst="rect">
            <a:avLst/>
          </a:prstGeom>
        </p:spPr>
      </p:pic>
      <p:sp>
        <p:nvSpPr>
          <p:cNvPr id="5" name="Slide Number Placeholder 4"/>
          <p:cNvSpPr>
            <a:spLocks noGrp="1"/>
          </p:cNvSpPr>
          <p:nvPr>
            <p:ph type="sldNum" sz="quarter" idx="12"/>
          </p:nvPr>
        </p:nvSpPr>
        <p:spPr/>
        <p:txBody>
          <a:bodyPr/>
          <a:lstStyle/>
          <a:p>
            <a:fld id="{846B9EC3-C76A-4CC6-A7C1-162C26BBFDD7}" type="slidenum">
              <a:rPr lang="en-US" smtClean="0"/>
              <a:t>30</a:t>
            </a:fld>
            <a:endParaRPr lang="en-US" dirty="0"/>
          </a:p>
        </p:txBody>
      </p:sp>
      <p:pic>
        <p:nvPicPr>
          <p:cNvPr id="10" name="Content Placeholder 9"/>
          <p:cNvPicPr>
            <a:picLocks noGrp="1" noChangeAspect="1"/>
          </p:cNvPicPr>
          <p:nvPr>
            <p:ph sz="half" idx="1"/>
          </p:nvPr>
        </p:nvPicPr>
        <p:blipFill>
          <a:blip r:embed="rId3"/>
          <a:stretch>
            <a:fillRect/>
          </a:stretch>
        </p:blipFill>
        <p:spPr>
          <a:xfrm>
            <a:off x="160338" y="3334934"/>
            <a:ext cx="4354512" cy="1475595"/>
          </a:xfrm>
          <a:prstGeom prst="rect">
            <a:avLst/>
          </a:prstGeom>
        </p:spPr>
      </p:pic>
    </p:spTree>
    <p:extLst>
      <p:ext uri="{BB962C8B-B14F-4D97-AF65-F5344CB8AC3E}">
        <p14:creationId xmlns:p14="http://schemas.microsoft.com/office/powerpoint/2010/main" val="412155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sSup>
                      <m:sSupPr>
                        <m:ctrlPr>
                          <a:rPr lang="en-US" b="1" i="1" smtClean="0">
                            <a:latin typeface="Cambria Math"/>
                          </a:rPr>
                        </m:ctrlPr>
                      </m:sSupPr>
                      <m:e>
                        <m:r>
                          <a:rPr lang="en-US" b="1" i="1" smtClean="0">
                            <a:latin typeface="Cambria Math" panose="02040503050406030204" pitchFamily="18" charset="0"/>
                          </a:rPr>
                          <m:t>𝜷</m:t>
                        </m:r>
                      </m:e>
                      <m:sup>
                        <m:r>
                          <a:rPr lang="en-US" b="1" i="1" smtClean="0">
                            <a:latin typeface="Cambria Math" panose="02040503050406030204" pitchFamily="18" charset="0"/>
                          </a:rPr>
                          <m:t>∗</m:t>
                        </m:r>
                      </m:sup>
                    </m:sSup>
                  </m:oMath>
                </a14:m>
                <a:r>
                  <a:rPr lang="en-US" dirty="0"/>
                  <a:t> Transformation</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t="-8667" b="-20000"/>
                </a:stretch>
              </a:blipFill>
            </p:spPr>
            <p:txBody>
              <a:bodyPr/>
              <a:lstStyle/>
              <a:p>
                <a:r>
                  <a:rPr lang="en-US">
                    <a:noFill/>
                  </a:rPr>
                  <a:t> </a:t>
                </a:r>
              </a:p>
            </p:txBody>
          </p:sp>
        </mc:Fallback>
      </mc:AlternateContent>
      <p:pic>
        <p:nvPicPr>
          <p:cNvPr id="7" name="Content Placeholder 6"/>
          <p:cNvPicPr>
            <a:picLocks noGrp="1" noChangeAspect="1"/>
          </p:cNvPicPr>
          <p:nvPr>
            <p:ph sz="half" idx="1"/>
          </p:nvPr>
        </p:nvPicPr>
        <p:blipFill>
          <a:blip r:embed="rId3"/>
          <a:stretch>
            <a:fillRect/>
          </a:stretch>
        </p:blipFill>
        <p:spPr>
          <a:xfrm>
            <a:off x="160338" y="2464912"/>
            <a:ext cx="4354512" cy="3215639"/>
          </a:xfrm>
          <a:prstGeom prst="rect">
            <a:avLst/>
          </a:prstGeom>
        </p:spPr>
      </p:pic>
      <p:sp>
        <p:nvSpPr>
          <p:cNvPr id="5" name="Slide Number Placeholder 4"/>
          <p:cNvSpPr>
            <a:spLocks noGrp="1"/>
          </p:cNvSpPr>
          <p:nvPr>
            <p:ph type="sldNum" sz="quarter" idx="12"/>
          </p:nvPr>
        </p:nvSpPr>
        <p:spPr/>
        <p:txBody>
          <a:bodyPr/>
          <a:lstStyle/>
          <a:p>
            <a:fld id="{846B9EC3-C76A-4CC6-A7C1-162C26BBFDD7}" type="slidenum">
              <a:rPr lang="en-US" smtClean="0"/>
              <a:t>31</a:t>
            </a:fld>
            <a:endParaRPr lang="en-US" dirty="0"/>
          </a:p>
        </p:txBody>
      </p:sp>
      <mc:AlternateContent xmlns:mc="http://schemas.openxmlformats.org/markup-compatibility/2006" xmlns:a14="http://schemas.microsoft.com/office/drawing/2010/main">
        <mc:Choice Requires="a14">
          <p:sp>
            <p:nvSpPr>
              <p:cNvPr id="8" name="Content Placeholder 7"/>
              <p:cNvSpPr>
                <a:spLocks noGrp="1"/>
              </p:cNvSpPr>
              <p:nvPr>
                <p:ph sz="half" idx="2"/>
              </p:nvPr>
            </p:nvSpPr>
            <p:spPr/>
            <p:txBody>
              <a:bodyPr anchor="ctr"/>
              <a:lstStyle/>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sSub>
                            <m:sSubPr>
                              <m:ctrlPr>
                                <a:rPr lang="en-US" b="0" i="1" smtClean="0">
                                  <a:latin typeface="Cambria Math"/>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𝑥</m:t>
                              </m:r>
                            </m:sub>
                          </m:sSub>
                        </m:e>
                        <m:sub>
                          <m:r>
                            <a:rPr lang="en-US" b="0" i="1" smtClean="0">
                              <a:latin typeface="Cambria Math" panose="02040503050406030204" pitchFamily="18" charset="0"/>
                            </a:rPr>
                            <m:t>𝑖</m:t>
                          </m:r>
                        </m:sub>
                      </m:sSub>
                      <m:d>
                        <m:dPr>
                          <m:ctrlPr>
                            <a:rPr lang="en-US" b="0" i="1" smtClean="0">
                              <a:latin typeface="Cambria Math"/>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rad>
                        <m:radPr>
                          <m:degHide m:val="on"/>
                          <m:ctrlPr>
                            <a:rPr lang="en-US" b="0" i="1" smtClean="0">
                              <a:latin typeface="Cambria Math"/>
                            </a:rPr>
                          </m:ctrlPr>
                        </m:radPr>
                        <m:deg/>
                        <m:e>
                          <m:r>
                            <a:rPr lang="en-US" b="0" i="1" smtClean="0">
                              <a:latin typeface="Cambria Math" panose="02040503050406030204" pitchFamily="18" charset="0"/>
                            </a:rPr>
                            <m:t>1+</m:t>
                          </m:r>
                          <m:sSup>
                            <m:sSupPr>
                              <m:ctrlPr>
                                <a:rPr lang="en-US" b="0" i="1" smtClean="0">
                                  <a:latin typeface="Cambria Math"/>
                                </a:rPr>
                              </m:ctrlPr>
                            </m:sSupPr>
                            <m:e>
                              <m:d>
                                <m:dPr>
                                  <m:ctrlPr>
                                    <a:rPr lang="en-US" b="0" i="1" smtClean="0">
                                      <a:latin typeface="Cambria Math"/>
                                    </a:rPr>
                                  </m:ctrlPr>
                                </m:dPr>
                                <m:e>
                                  <m:f>
                                    <m:fPr>
                                      <m:ctrlPr>
                                        <a:rPr lang="en-US" b="0" i="1" smtClean="0">
                                          <a:latin typeface="Cambria Math"/>
                                        </a:rPr>
                                      </m:ctrlPr>
                                    </m:fPr>
                                    <m:num>
                                      <m:r>
                                        <a:rPr lang="en-US" b="0" i="1" smtClean="0">
                                          <a:latin typeface="Cambria Math" panose="02040503050406030204" pitchFamily="18" charset="0"/>
                                        </a:rPr>
                                        <m:t>𝑧</m:t>
                                      </m:r>
                                    </m:num>
                                    <m:den>
                                      <m:sSup>
                                        <m:sSupPr>
                                          <m:ctrlPr>
                                            <a:rPr lang="en-US" b="0" i="1" smtClean="0">
                                              <a:latin typeface="Cambria Math"/>
                                            </a:rPr>
                                          </m:ctrlPr>
                                        </m:sSupPr>
                                        <m:e>
                                          <m:r>
                                            <a:rPr lang="en-US" b="0" i="1" smtClean="0">
                                              <a:latin typeface="Cambria Math" panose="02040503050406030204" pitchFamily="18" charset="0"/>
                                            </a:rPr>
                                            <m:t>𝛽</m:t>
                                          </m:r>
                                        </m:e>
                                        <m:sup>
                                          <m:r>
                                            <a:rPr lang="en-US" b="0" i="1" smtClean="0">
                                              <a:latin typeface="Cambria Math" panose="02040503050406030204" pitchFamily="18" charset="0"/>
                                            </a:rPr>
                                            <m:t>∗</m:t>
                                          </m:r>
                                        </m:sup>
                                      </m:sSup>
                                    </m:den>
                                  </m:f>
                                </m:e>
                              </m:d>
                            </m:e>
                            <m:sup>
                              <m:r>
                                <a:rPr lang="en-US" b="0" i="1" smtClean="0">
                                  <a:latin typeface="Cambria Math" panose="02040503050406030204" pitchFamily="18" charset="0"/>
                                </a:rPr>
                                <m:t>2</m:t>
                              </m:r>
                            </m:sup>
                          </m:sSup>
                        </m:e>
                      </m:rad>
                    </m:oMath>
                  </m:oMathPara>
                </a14:m>
                <a:endParaRPr lang="en-US" dirty="0"/>
              </a:p>
            </p:txBody>
          </p:sp>
        </mc:Choice>
        <mc:Fallback xmlns="">
          <p:sp>
            <p:nvSpPr>
              <p:cNvPr id="8" name="Content Placeholder 7"/>
              <p:cNvSpPr>
                <a:spLocks noGrp="1" noRot="1" noChangeAspect="1" noMove="1" noResize="1" noEditPoints="1" noAdjustHandles="1" noChangeArrowheads="1" noChangeShapeType="1" noTextEdit="1"/>
              </p:cNvSpPr>
              <p:nvPr>
                <p:ph sz="half" idx="2"/>
              </p:nvPr>
            </p:nvSpPr>
            <p:spPr>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129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56" y="434179"/>
            <a:ext cx="3736830" cy="914400"/>
          </a:xfrm>
        </p:spPr>
        <p:txBody>
          <a:bodyPr>
            <a:normAutofit fontScale="90000"/>
          </a:bodyPr>
          <a:lstStyle/>
          <a:p>
            <a:r>
              <a:rPr lang="en-US" dirty="0"/>
              <a:t>Real Beam Profiles</a:t>
            </a:r>
          </a:p>
        </p:txBody>
      </p:sp>
      <p:pic>
        <p:nvPicPr>
          <p:cNvPr id="6" name="Content Placeholder 5"/>
          <p:cNvPicPr>
            <a:picLocks noGrp="1" noChangeAspect="1"/>
          </p:cNvPicPr>
          <p:nvPr>
            <p:ph sz="half" idx="1"/>
          </p:nvPr>
        </p:nvPicPr>
        <p:blipFill>
          <a:blip r:embed="rId2"/>
          <a:stretch>
            <a:fillRect/>
          </a:stretch>
        </p:blipFill>
        <p:spPr>
          <a:xfrm>
            <a:off x="3642688" y="3175"/>
            <a:ext cx="5501312" cy="3131181"/>
          </a:xfrm>
          <a:prstGeom prst="rect">
            <a:avLst/>
          </a:prstGeom>
        </p:spPr>
      </p:pic>
      <p:pic>
        <p:nvPicPr>
          <p:cNvPr id="8" name="Content Placeholder 7"/>
          <p:cNvPicPr>
            <a:picLocks noGrp="1" noChangeAspect="1"/>
          </p:cNvPicPr>
          <p:nvPr>
            <p:ph sz="half" idx="2"/>
          </p:nvPr>
        </p:nvPicPr>
        <p:blipFill>
          <a:blip r:embed="rId3"/>
          <a:stretch>
            <a:fillRect/>
          </a:stretch>
        </p:blipFill>
        <p:spPr>
          <a:xfrm>
            <a:off x="3570485" y="3565360"/>
            <a:ext cx="5573515" cy="3172277"/>
          </a:xfrm>
          <a:prstGeom prst="rect">
            <a:avLst/>
          </a:prstGeom>
        </p:spPr>
      </p:pic>
      <p:sp>
        <p:nvSpPr>
          <p:cNvPr id="5" name="Slide Number Placeholder 4"/>
          <p:cNvSpPr>
            <a:spLocks noGrp="1"/>
          </p:cNvSpPr>
          <p:nvPr>
            <p:ph type="sldNum" sz="quarter" idx="12"/>
          </p:nvPr>
        </p:nvSpPr>
        <p:spPr/>
        <p:txBody>
          <a:bodyPr/>
          <a:lstStyle/>
          <a:p>
            <a:fld id="{846B9EC3-C76A-4CC6-A7C1-162C26BBFDD7}" type="slidenum">
              <a:rPr lang="en-US" smtClean="0"/>
              <a:t>32</a:t>
            </a:fld>
            <a:endParaRPr lang="en-US" dirty="0"/>
          </a:p>
        </p:txBody>
      </p:sp>
      <p:sp>
        <p:nvSpPr>
          <p:cNvPr id="9" name="TextBox 8"/>
          <p:cNvSpPr txBox="1"/>
          <p:nvPr/>
        </p:nvSpPr>
        <p:spPr>
          <a:xfrm>
            <a:off x="457200" y="2035629"/>
            <a:ext cx="2830286" cy="3046988"/>
          </a:xfrm>
          <a:prstGeom prst="rect">
            <a:avLst/>
          </a:prstGeom>
          <a:noFill/>
        </p:spPr>
        <p:txBody>
          <a:bodyPr wrap="square" rtlCol="0">
            <a:spAutoFit/>
          </a:bodyPr>
          <a:lstStyle/>
          <a:p>
            <a:r>
              <a:rPr lang="en-US" sz="2400" dirty="0"/>
              <a:t>The blue and yellow z-distributions are recovered directly from the data</a:t>
            </a:r>
          </a:p>
          <a:p>
            <a:endParaRPr lang="en-US" sz="2400" dirty="0"/>
          </a:p>
          <a:p>
            <a:r>
              <a:rPr lang="en-US" sz="2400" dirty="0"/>
              <a:t>The distributions are fit with a triple-Gaussian.</a:t>
            </a:r>
          </a:p>
        </p:txBody>
      </p:sp>
    </p:spTree>
    <p:extLst>
      <p:ext uri="{BB962C8B-B14F-4D97-AF65-F5344CB8AC3E}">
        <p14:creationId xmlns:p14="http://schemas.microsoft.com/office/powerpoint/2010/main" val="44792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a:stretch>
            <a:fillRect/>
          </a:stretch>
        </p:blipFill>
        <p:spPr>
          <a:xfrm>
            <a:off x="158658" y="474234"/>
            <a:ext cx="8871278" cy="6266292"/>
          </a:xfrm>
          <a:prstGeom prst="rect">
            <a:avLst/>
          </a:prstGeom>
        </p:spPr>
      </p:pic>
      <p:sp>
        <p:nvSpPr>
          <p:cNvPr id="2" name="Title 1"/>
          <p:cNvSpPr>
            <a:spLocks noGrp="1"/>
          </p:cNvSpPr>
          <p:nvPr>
            <p:ph type="title"/>
          </p:nvPr>
        </p:nvSpPr>
        <p:spPr/>
        <p:txBody>
          <a:bodyPr/>
          <a:lstStyle/>
          <a:p>
            <a:r>
              <a:rPr lang="en-US" dirty="0"/>
              <a:t>Simulating ZDC z-vertex Profile</a:t>
            </a:r>
          </a:p>
        </p:txBody>
      </p:sp>
      <p:sp>
        <p:nvSpPr>
          <p:cNvPr id="5" name="Slide Number Placeholder 4"/>
          <p:cNvSpPr>
            <a:spLocks noGrp="1"/>
          </p:cNvSpPr>
          <p:nvPr>
            <p:ph type="sldNum" sz="quarter" idx="12"/>
          </p:nvPr>
        </p:nvSpPr>
        <p:spPr/>
        <p:txBody>
          <a:bodyPr/>
          <a:lstStyle/>
          <a:p>
            <a:fld id="{846B9EC3-C76A-4CC6-A7C1-162C26BBFDD7}" type="slidenum">
              <a:rPr lang="en-US" smtClean="0"/>
              <a:pPr/>
              <a:t>33</a:t>
            </a:fld>
            <a:endParaRPr lang="en-US" dirty="0"/>
          </a:p>
        </p:txBody>
      </p:sp>
    </p:spTree>
    <p:extLst>
      <p:ext uri="{BB962C8B-B14F-4D97-AF65-F5344CB8AC3E}">
        <p14:creationId xmlns:p14="http://schemas.microsoft.com/office/powerpoint/2010/main" val="128434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Convergence of Simulation</a:t>
            </a:r>
          </a:p>
        </p:txBody>
      </p:sp>
      <p:pic>
        <p:nvPicPr>
          <p:cNvPr id="5" name="Content Placeholder 4"/>
          <p:cNvPicPr>
            <a:picLocks noGrp="1" noChangeAspect="1"/>
          </p:cNvPicPr>
          <p:nvPr>
            <p:ph idx="1"/>
          </p:nvPr>
        </p:nvPicPr>
        <p:blipFill>
          <a:blip r:embed="rId2"/>
          <a:stretch>
            <a:fillRect/>
          </a:stretch>
        </p:blipFill>
        <p:spPr>
          <a:xfrm>
            <a:off x="1252538" y="2112962"/>
            <a:ext cx="6696075" cy="3943350"/>
          </a:xfrm>
          <a:prstGeom prst="rect">
            <a:avLst/>
          </a:prstGeom>
        </p:spPr>
      </p:pic>
      <p:sp>
        <p:nvSpPr>
          <p:cNvPr id="4" name="Slide Number Placeholder 3"/>
          <p:cNvSpPr>
            <a:spLocks noGrp="1"/>
          </p:cNvSpPr>
          <p:nvPr>
            <p:ph type="sldNum" sz="quarter" idx="12"/>
          </p:nvPr>
        </p:nvSpPr>
        <p:spPr/>
        <p:txBody>
          <a:bodyPr/>
          <a:lstStyle/>
          <a:p>
            <a:fld id="{846B9EC3-C76A-4CC6-A7C1-162C26BBFDD7}" type="slidenum">
              <a:rPr lang="en-US" smtClean="0"/>
              <a:t>34</a:t>
            </a:fld>
            <a:endParaRPr lang="en-US" dirty="0"/>
          </a:p>
        </p:txBody>
      </p:sp>
    </p:spTree>
    <p:extLst>
      <p:ext uri="{BB962C8B-B14F-4D97-AF65-F5344CB8AC3E}">
        <p14:creationId xmlns:p14="http://schemas.microsoft.com/office/powerpoint/2010/main" val="142829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Results</a:t>
            </a:r>
          </a:p>
        </p:txBody>
      </p:sp>
      <p:pic>
        <p:nvPicPr>
          <p:cNvPr id="6" name="Content Placeholder 5"/>
          <p:cNvPicPr>
            <a:picLocks noGrp="1" noChangeAspect="1"/>
          </p:cNvPicPr>
          <p:nvPr>
            <p:ph idx="1"/>
          </p:nvPr>
        </p:nvPicPr>
        <p:blipFill>
          <a:blip r:embed="rId2"/>
          <a:stretch>
            <a:fillRect/>
          </a:stretch>
        </p:blipFill>
        <p:spPr>
          <a:xfrm>
            <a:off x="1119188" y="2032000"/>
            <a:ext cx="6962775" cy="4105275"/>
          </a:xfrm>
          <a:prstGeom prst="rect">
            <a:avLst/>
          </a:prstGeom>
        </p:spPr>
      </p:pic>
      <p:sp>
        <p:nvSpPr>
          <p:cNvPr id="4" name="Slide Number Placeholder 3"/>
          <p:cNvSpPr>
            <a:spLocks noGrp="1"/>
          </p:cNvSpPr>
          <p:nvPr>
            <p:ph type="sldNum" sz="quarter" idx="12"/>
          </p:nvPr>
        </p:nvSpPr>
        <p:spPr/>
        <p:txBody>
          <a:bodyPr/>
          <a:lstStyle/>
          <a:p>
            <a:fld id="{846B9EC3-C76A-4CC6-A7C1-162C26BBFDD7}" type="slidenum">
              <a:rPr lang="en-US" smtClean="0"/>
              <a:t>35</a:t>
            </a:fld>
            <a:endParaRPr lang="en-US" dirty="0"/>
          </a:p>
        </p:txBody>
      </p:sp>
    </p:spTree>
    <p:extLst>
      <p:ext uri="{BB962C8B-B14F-4D97-AF65-F5344CB8AC3E}">
        <p14:creationId xmlns:p14="http://schemas.microsoft.com/office/powerpoint/2010/main" val="146414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it All Together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With</a:t>
                </a:r>
                <a14:m>
                  <m:oMath xmlns:m="http://schemas.openxmlformats.org/officeDocument/2006/math">
                    <m:r>
                      <a:rPr lang="en-US" b="0" i="0" smtClean="0">
                        <a:latin typeface="Cambria Math" panose="02040503050406030204" pitchFamily="18" charset="0"/>
                      </a:rPr>
                      <m:t> </m:t>
                    </m:r>
                    <m:sSup>
                      <m:sSupPr>
                        <m:ctrlPr>
                          <a:rPr lang="en-US" i="1">
                            <a:latin typeface="Cambria Math"/>
                          </a:rPr>
                        </m:ctrlPr>
                      </m:sSupPr>
                      <m:e>
                        <m:r>
                          <a:rPr lang="en-US" i="1">
                            <a:latin typeface="Cambria Math" panose="02040503050406030204" pitchFamily="18" charset="0"/>
                          </a:rPr>
                          <m:t>𝛽</m:t>
                        </m:r>
                      </m:e>
                      <m:sup>
                        <m:r>
                          <a:rPr lang="en-US" i="1">
                            <a:latin typeface="Cambria Math" panose="02040503050406030204" pitchFamily="18" charset="0"/>
                          </a:rPr>
                          <m:t>∗</m:t>
                        </m:r>
                      </m:sup>
                    </m:sSup>
                  </m:oMath>
                </a14:m>
                <a:r>
                  <a:rPr lang="en-US" dirty="0"/>
                  <a:t>, </a:t>
                </a:r>
                <a14:m>
                  <m:oMath xmlns:m="http://schemas.openxmlformats.org/officeDocument/2006/math">
                    <m:sSub>
                      <m:sSubPr>
                        <m:ctrlPr>
                          <a:rPr lang="en-US" i="1">
                            <a:latin typeface="Cambria Math"/>
                          </a:rPr>
                        </m:ctrlPr>
                      </m:sSubPr>
                      <m:e>
                        <m:r>
                          <a:rPr lang="en-US" i="1">
                            <a:latin typeface="Cambria Math" panose="02040503050406030204" pitchFamily="18" charset="0"/>
                          </a:rPr>
                          <m:t>𝜃</m:t>
                        </m:r>
                      </m:e>
                      <m:sub>
                        <m:r>
                          <a:rPr lang="en-US" i="1">
                            <a:latin typeface="Cambria Math" panose="02040503050406030204" pitchFamily="18" charset="0"/>
                          </a:rPr>
                          <m:t>𝑥𝑖𝑛𝑔</m:t>
                        </m:r>
                      </m:sub>
                    </m:sSub>
                  </m:oMath>
                </a14:m>
                <a:r>
                  <a:rPr lang="en-US" dirty="0"/>
                  <a:t> and </a:t>
                </a:r>
                <a14:m>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𝑀𝐶</m:t>
                        </m:r>
                      </m:sub>
                    </m:sSub>
                  </m:oMath>
                </a14:m>
                <a:r>
                  <a:rPr lang="en-US" dirty="0"/>
                  <a:t> recovered, luminosity can be estimated.</a:t>
                </a:r>
              </a:p>
              <a:p>
                <a:pPr lvl="1"/>
                <a:r>
                  <a:rPr lang="en-US" dirty="0"/>
                  <a:t>Luminosity with and without </a:t>
                </a:r>
                <a14:m>
                  <m:oMath xmlns:m="http://schemas.openxmlformats.org/officeDocument/2006/math">
                    <m:sSup>
                      <m:sSupPr>
                        <m:ctrlPr>
                          <a:rPr lang="en-US" i="1">
                            <a:latin typeface="Cambria Math"/>
                          </a:rPr>
                        </m:ctrlPr>
                      </m:sSupPr>
                      <m:e>
                        <m:r>
                          <a:rPr lang="en-US" i="1">
                            <a:latin typeface="Cambria Math" panose="02040503050406030204" pitchFamily="18" charset="0"/>
                          </a:rPr>
                          <m:t>𝛽</m:t>
                        </m:r>
                      </m:e>
                      <m:sup>
                        <m:r>
                          <a:rPr lang="en-US" i="1">
                            <a:latin typeface="Cambria Math" panose="02040503050406030204" pitchFamily="18" charset="0"/>
                          </a:rPr>
                          <m:t>∗</m:t>
                        </m:r>
                      </m:sup>
                    </m:sSup>
                  </m:oMath>
                </a14:m>
                <a:r>
                  <a:rPr lang="en-US" dirty="0"/>
                  <a:t> and </a:t>
                </a:r>
                <a14:m>
                  <m:oMath xmlns:m="http://schemas.openxmlformats.org/officeDocument/2006/math">
                    <m:sSub>
                      <m:sSubPr>
                        <m:ctrlPr>
                          <a:rPr lang="en-US" i="1">
                            <a:latin typeface="Cambria Math"/>
                          </a:rPr>
                        </m:ctrlPr>
                      </m:sSubPr>
                      <m:e>
                        <m:r>
                          <a:rPr lang="en-US" i="1">
                            <a:latin typeface="Cambria Math" panose="02040503050406030204" pitchFamily="18" charset="0"/>
                          </a:rPr>
                          <m:t>𝜃</m:t>
                        </m:r>
                      </m:e>
                      <m:sub>
                        <m:r>
                          <a:rPr lang="en-US" i="1">
                            <a:latin typeface="Cambria Math" panose="02040503050406030204" pitchFamily="18" charset="0"/>
                          </a:rPr>
                          <m:t>𝑥𝑖𝑛𝑔</m:t>
                        </m:r>
                      </m:sub>
                    </m:sSub>
                  </m:oMath>
                </a14:m>
                <a:r>
                  <a:rPr lang="en-US" dirty="0"/>
                  <a:t> may be calculated to obtain overall corrective factor (</a:t>
                </a:r>
                <a14:m>
                  <m:oMath xmlns:m="http://schemas.openxmlformats.org/officeDocument/2006/math">
                    <m:sSub>
                      <m:sSubPr>
                        <m:ctrlPr>
                          <a:rPr lang="en-US" i="1" smtClean="0">
                            <a:latin typeface="Cambria Math"/>
                          </a:rPr>
                        </m:ctrlPr>
                      </m:sSubPr>
                      <m:e>
                        <m:r>
                          <a:rPr lang="en-US" i="1">
                            <a:latin typeface="Cambria Math" panose="02040503050406030204" pitchFamily="18" charset="0"/>
                          </a:rPr>
                          <m:t>𝐾</m:t>
                        </m:r>
                      </m:e>
                      <m:sub>
                        <m:sSup>
                          <m:sSupPr>
                            <m:ctrlPr>
                              <a:rPr lang="en-US" i="1">
                                <a:latin typeface="Cambria Math"/>
                              </a:rPr>
                            </m:ctrlPr>
                          </m:sSupPr>
                          <m:e>
                            <m:r>
                              <a:rPr lang="en-US" i="1">
                                <a:latin typeface="Cambria Math" panose="02040503050406030204" pitchFamily="18" charset="0"/>
                              </a:rPr>
                              <m:t>𝛽</m:t>
                            </m:r>
                          </m:e>
                          <m:sup>
                            <m:r>
                              <a:rPr lang="en-US" i="1">
                                <a:latin typeface="Cambria Math" panose="02040503050406030204" pitchFamily="18" charset="0"/>
                              </a:rPr>
                              <m:t>∗</m:t>
                            </m:r>
                          </m:sup>
                        </m:sSup>
                      </m:sub>
                    </m:sSub>
                    <m:r>
                      <a:rPr lang="en-US" b="0" i="1" smtClean="0">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𝐾</m:t>
                        </m:r>
                      </m:e>
                      <m:sub>
                        <m:sSub>
                          <m:sSubPr>
                            <m:ctrlPr>
                              <a:rPr lang="en-US" i="1">
                                <a:latin typeface="Cambria Math"/>
                              </a:rPr>
                            </m:ctrlPr>
                          </m:sSubPr>
                          <m:e>
                            <m:r>
                              <a:rPr lang="en-US" i="1">
                                <a:latin typeface="Cambria Math" panose="02040503050406030204" pitchFamily="18" charset="0"/>
                              </a:rPr>
                              <m:t>𝜃</m:t>
                            </m:r>
                          </m:e>
                          <m:sub>
                            <m:r>
                              <a:rPr lang="en-US" i="1">
                                <a:latin typeface="Cambria Math" panose="02040503050406030204" pitchFamily="18" charset="0"/>
                              </a:rPr>
                              <m:t>𝑥𝑖𝑛𝑔</m:t>
                            </m:r>
                          </m:sub>
                        </m:sSub>
                      </m:sub>
                    </m:sSub>
                  </m:oMath>
                </a14:m>
                <a:r>
                  <a:rPr lang="en-US" dirty="0"/>
                  <a:t>)</a:t>
                </a:r>
              </a:p>
              <a:p>
                <a:r>
                  <a:rPr lang="en-US" dirty="0"/>
                  <a:t>Luminosity is then calculated directly from the data:</a:t>
                </a:r>
              </a:p>
              <a:p>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𝐿</m:t>
                      </m:r>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𝑏𝑢𝑛𝑐</m:t>
                          </m:r>
                          <m:r>
                            <a:rPr lang="en-US" b="0" i="1" smtClean="0">
                              <a:latin typeface="Cambria Math" panose="02040503050406030204" pitchFamily="18" charset="0"/>
                            </a:rPr>
                            <m:t>h</m:t>
                          </m:r>
                        </m:sub>
                      </m:sSub>
                      <m:sSub>
                        <m:sSubPr>
                          <m:ctrlPr>
                            <a:rPr lang="en-US" i="1">
                              <a:latin typeface="Cambria Math"/>
                            </a:rPr>
                          </m:ctrlPr>
                        </m:sSubPr>
                        <m:e>
                          <m:r>
                            <a:rPr lang="en-US" i="1">
                              <a:latin typeface="Cambria Math" panose="02040503050406030204" pitchFamily="18" charset="0"/>
                            </a:rPr>
                            <m:t>𝐾</m:t>
                          </m:r>
                        </m:e>
                        <m:sub>
                          <m:sSup>
                            <m:sSupPr>
                              <m:ctrlPr>
                                <a:rPr lang="en-US" i="1">
                                  <a:latin typeface="Cambria Math"/>
                                </a:rPr>
                              </m:ctrlPr>
                            </m:sSupPr>
                            <m:e>
                              <m:r>
                                <a:rPr lang="en-US" i="1">
                                  <a:latin typeface="Cambria Math" panose="02040503050406030204" pitchFamily="18" charset="0"/>
                                </a:rPr>
                                <m:t>𝛽</m:t>
                              </m:r>
                            </m:e>
                            <m:sup>
                              <m:r>
                                <a:rPr lang="en-US" i="1">
                                  <a:latin typeface="Cambria Math" panose="02040503050406030204" pitchFamily="18" charset="0"/>
                                </a:rPr>
                                <m:t>∗</m:t>
                              </m:r>
                            </m:sup>
                          </m:sSup>
                        </m:sub>
                      </m:sSub>
                      <m:sSub>
                        <m:sSubPr>
                          <m:ctrlPr>
                            <a:rPr lang="en-US" i="1">
                              <a:latin typeface="Cambria Math"/>
                            </a:rPr>
                          </m:ctrlPr>
                        </m:sSubPr>
                        <m:e>
                          <m:r>
                            <a:rPr lang="en-US" i="1">
                              <a:latin typeface="Cambria Math" panose="02040503050406030204" pitchFamily="18" charset="0"/>
                            </a:rPr>
                            <m:t>𝐾</m:t>
                          </m:r>
                        </m:e>
                        <m:sub>
                          <m:sSub>
                            <m:sSubPr>
                              <m:ctrlPr>
                                <a:rPr lang="en-US" i="1">
                                  <a:latin typeface="Cambria Math"/>
                                </a:rPr>
                              </m:ctrlPr>
                            </m:sSubPr>
                            <m:e>
                              <m:r>
                                <a:rPr lang="en-US" i="1">
                                  <a:latin typeface="Cambria Math" panose="02040503050406030204" pitchFamily="18" charset="0"/>
                                </a:rPr>
                                <m:t>𝜃</m:t>
                              </m:r>
                            </m:e>
                            <m:sub>
                              <m:r>
                                <a:rPr lang="en-US" i="1">
                                  <a:latin typeface="Cambria Math" panose="02040503050406030204" pitchFamily="18" charset="0"/>
                                </a:rPr>
                                <m:t>𝑥𝑖𝑛𝑔</m:t>
                              </m:r>
                            </m:sub>
                          </m:sSub>
                        </m:sub>
                      </m:sSub>
                      <m:nary>
                        <m:naryPr>
                          <m:chr m:val="∑"/>
                          <m:ctrlPr>
                            <a:rPr lang="en-US" b="0" i="1" smtClean="0">
                              <a:latin typeface="Cambria Math"/>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0</m:t>
                          </m:r>
                        </m:sub>
                        <m:sup>
                          <m:r>
                            <a:rPr lang="en-US" b="0" i="1" smtClean="0">
                              <a:latin typeface="Cambria Math" panose="02040503050406030204" pitchFamily="18" charset="0"/>
                            </a:rPr>
                            <m:t>107</m:t>
                          </m:r>
                        </m:sup>
                        <m:e>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𝑁</m:t>
                                  </m:r>
                                </m:e>
                                <m:sub>
                                  <m:sSub>
                                    <m:sSubPr>
                                      <m:ctrlPr>
                                        <a:rPr lang="en-US" i="1">
                                          <a:latin typeface="Cambria Math"/>
                                        </a:rPr>
                                      </m:ctrlPr>
                                    </m:sSubPr>
                                    <m:e>
                                      <m:r>
                                        <a:rPr lang="en-US" i="1">
                                          <a:latin typeface="Cambria Math" panose="02040503050406030204" pitchFamily="18" charset="0"/>
                                        </a:rPr>
                                        <m:t>𝑏</m:t>
                                      </m:r>
                                    </m:e>
                                    <m:sub>
                                      <m:r>
                                        <a:rPr lang="en-US" i="1">
                                          <a:latin typeface="Cambria Math" panose="02040503050406030204" pitchFamily="18" charset="0"/>
                                        </a:rPr>
                                        <m:t>𝑖</m:t>
                                      </m:r>
                                    </m:sub>
                                  </m:sSub>
                                </m:sub>
                              </m:sSub>
                              <m:sSub>
                                <m:sSubPr>
                                  <m:ctrlPr>
                                    <a:rPr lang="en-US" i="1">
                                      <a:latin typeface="Cambria Math"/>
                                    </a:rPr>
                                  </m:ctrlPr>
                                </m:sSubPr>
                                <m:e>
                                  <m:r>
                                    <a:rPr lang="en-US" i="1">
                                      <a:latin typeface="Cambria Math" panose="02040503050406030204" pitchFamily="18" charset="0"/>
                                    </a:rPr>
                                    <m:t>𝑁</m:t>
                                  </m:r>
                                </m:e>
                                <m:sub>
                                  <m:sSub>
                                    <m:sSubPr>
                                      <m:ctrlPr>
                                        <a:rPr lang="en-US" i="1">
                                          <a:latin typeface="Cambria Math"/>
                                        </a:rPr>
                                      </m:ctrlPr>
                                    </m:sSubPr>
                                    <m:e>
                                      <m:r>
                                        <a:rPr lang="en-US" i="1">
                                          <a:latin typeface="Cambria Math" panose="02040503050406030204" pitchFamily="18" charset="0"/>
                                        </a:rPr>
                                        <m:t>𝑦</m:t>
                                      </m:r>
                                    </m:e>
                                    <m:sub>
                                      <m:r>
                                        <a:rPr lang="en-US" i="1">
                                          <a:latin typeface="Cambria Math" panose="02040503050406030204" pitchFamily="18" charset="0"/>
                                        </a:rPr>
                                        <m:t>𝑖</m:t>
                                      </m:r>
                                    </m:sub>
                                  </m:sSub>
                                </m:sub>
                              </m:sSub>
                            </m:num>
                            <m:den>
                              <m:r>
                                <a:rPr lang="en-US" i="1">
                                  <a:latin typeface="Cambria Math" panose="02040503050406030204" pitchFamily="18" charset="0"/>
                                </a:rPr>
                                <m:t>2</m:t>
                              </m:r>
                              <m:r>
                                <a:rPr lang="en-US" i="1">
                                  <a:latin typeface="Cambria Math" panose="02040503050406030204" pitchFamily="18" charset="0"/>
                                </a:rPr>
                                <m:t>𝜋</m:t>
                              </m:r>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𝑥</m:t>
                                  </m:r>
                                </m:sub>
                              </m:sSub>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𝑦</m:t>
                                  </m:r>
                                </m:sub>
                              </m:sSub>
                            </m:den>
                          </m:f>
                        </m:e>
                      </m:nary>
                    </m:oMath>
                  </m:oMathPara>
                </a14:m>
                <a:endParaRPr lang="en-US" b="0" dirty="0"/>
              </a:p>
              <a:p>
                <a:pPr marL="0" indent="0">
                  <a:buNone/>
                </a:pPr>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𝐵𝐵𝐶</m:t>
                          </m:r>
                        </m:sub>
                      </m:sSub>
                      <m:r>
                        <a:rPr lang="en-US" b="0" i="1" smtClean="0">
                          <a:latin typeface="Cambria Math" panose="02040503050406030204" pitchFamily="18" charset="0"/>
                        </a:rPr>
                        <m:t>=</m:t>
                      </m:r>
                      <m:f>
                        <m:fPr>
                          <m:ctrlPr>
                            <a:rPr lang="en-US" b="0" i="1" smtClean="0">
                              <a:latin typeface="Cambria Math"/>
                            </a:rPr>
                          </m:ctrlPr>
                        </m:fPr>
                        <m:num>
                          <m:sSub>
                            <m:sSubPr>
                              <m:ctrlPr>
                                <a:rPr lang="en-US" b="0" i="1" smtClean="0">
                                  <a:latin typeface="Cambria Math"/>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𝐵𝐵𝐶</m:t>
                              </m:r>
                            </m:sub>
                          </m:sSub>
                        </m:num>
                        <m:den>
                          <m:r>
                            <a:rPr lang="en-US" b="0" i="1" smtClean="0">
                              <a:latin typeface="Cambria Math" panose="02040503050406030204" pitchFamily="18" charset="0"/>
                            </a:rPr>
                            <m:t>𝐿</m:t>
                          </m:r>
                          <m:sSub>
                            <m:sSubPr>
                              <m:ctrlPr>
                                <a:rPr lang="en-US" b="0" i="1" smtClean="0">
                                  <a:latin typeface="Cambria Math"/>
                                </a:rPr>
                              </m:ctrlPr>
                            </m:sSubPr>
                            <m:e>
                              <m:r>
                                <a:rPr lang="en-US" b="0" i="1" smtClean="0">
                                  <a:latin typeface="Cambria Math" panose="02040503050406030204" pitchFamily="18" charset="0"/>
                                </a:rPr>
                                <m:t>⋅</m:t>
                              </m:r>
                              <m:r>
                                <a:rPr lang="en-US" b="0" i="1" smtClean="0">
                                  <a:latin typeface="Cambria Math" panose="02040503050406030204" pitchFamily="18" charset="0"/>
                                </a:rPr>
                                <m:t>𝜖</m:t>
                              </m:r>
                            </m:e>
                            <m:sub>
                              <m:r>
                                <a:rPr lang="en-US" b="0" i="1" smtClean="0">
                                  <a:latin typeface="Cambria Math" panose="02040503050406030204" pitchFamily="18" charset="0"/>
                                </a:rPr>
                                <m:t>𝐵𝐵𝐶</m:t>
                              </m:r>
                            </m:sub>
                          </m:sSub>
                        </m:den>
                      </m:f>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35" t="-160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46B9EC3-C76A-4CC6-A7C1-162C26BBFDD7}" type="slidenum">
              <a:rPr lang="en-US" smtClean="0"/>
              <a:t>36</a:t>
            </a:fld>
            <a:endParaRPr lang="en-US" dirty="0"/>
          </a:p>
        </p:txBody>
      </p:sp>
    </p:spTree>
    <p:extLst>
      <p:ext uri="{BB962C8B-B14F-4D97-AF65-F5344CB8AC3E}">
        <p14:creationId xmlns:p14="http://schemas.microsoft.com/office/powerpoint/2010/main" val="2352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Thank you!</a:t>
            </a:r>
          </a:p>
        </p:txBody>
      </p:sp>
      <p:sp>
        <p:nvSpPr>
          <p:cNvPr id="8" name="Text Placeholder 7"/>
          <p:cNvSpPr>
            <a:spLocks noGrp="1"/>
          </p:cNvSpPr>
          <p:nvPr>
            <p:ph type="body" idx="1"/>
          </p:nvPr>
        </p:nvSpPr>
        <p:spPr/>
        <p:txBody>
          <a:bodyPr/>
          <a:lstStyle/>
          <a:p>
            <a:endParaRPr lang="en-US"/>
          </a:p>
        </p:txBody>
      </p:sp>
      <p:sp>
        <p:nvSpPr>
          <p:cNvPr id="4" name="Slide Number Placeholder 3"/>
          <p:cNvSpPr>
            <a:spLocks noGrp="1"/>
          </p:cNvSpPr>
          <p:nvPr>
            <p:ph type="sldNum" sz="quarter" idx="4294967295"/>
          </p:nvPr>
        </p:nvSpPr>
        <p:spPr>
          <a:xfrm>
            <a:off x="7086600" y="3175"/>
            <a:ext cx="2057400" cy="365125"/>
          </a:xfrm>
        </p:spPr>
        <p:txBody>
          <a:bodyPr/>
          <a:lstStyle/>
          <a:p>
            <a:fld id="{846B9EC3-C76A-4CC6-A7C1-162C26BBFDD7}" type="slidenum">
              <a:rPr lang="en-US" smtClean="0"/>
              <a:t>37</a:t>
            </a:fld>
            <a:endParaRPr lang="en-US" dirty="0"/>
          </a:p>
        </p:txBody>
      </p:sp>
    </p:spTree>
    <p:extLst>
      <p:ext uri="{BB962C8B-B14F-4D97-AF65-F5344CB8AC3E}">
        <p14:creationId xmlns:p14="http://schemas.microsoft.com/office/powerpoint/2010/main" val="356466009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45"/>
          <p:cNvSpPr/>
          <p:nvPr/>
        </p:nvSpPr>
        <p:spPr>
          <a:xfrm>
            <a:off x="815546" y="1706441"/>
            <a:ext cx="7002163" cy="1569252"/>
          </a:xfrm>
          <a:custGeom>
            <a:avLst/>
            <a:gdLst>
              <a:gd name="connsiteX0" fmla="*/ 0 w 6944498"/>
              <a:gd name="connsiteY0" fmla="*/ 1993611 h 2390463"/>
              <a:gd name="connsiteX1" fmla="*/ 2561968 w 6944498"/>
              <a:gd name="connsiteY1" fmla="*/ 1968898 h 2390463"/>
              <a:gd name="connsiteX2" fmla="*/ 3542271 w 6944498"/>
              <a:gd name="connsiteY2" fmla="*/ 54 h 2390463"/>
              <a:gd name="connsiteX3" fmla="*/ 4670854 w 6944498"/>
              <a:gd name="connsiteY3" fmla="*/ 2034800 h 2390463"/>
              <a:gd name="connsiteX4" fmla="*/ 6944498 w 6944498"/>
              <a:gd name="connsiteY4" fmla="*/ 2389027 h 2390463"/>
              <a:gd name="connsiteX5" fmla="*/ 6944498 w 6944498"/>
              <a:gd name="connsiteY5" fmla="*/ 2389027 h 2390463"/>
              <a:gd name="connsiteX0" fmla="*/ 0 w 7026877"/>
              <a:gd name="connsiteY0" fmla="*/ 2364316 h 2422852"/>
              <a:gd name="connsiteX1" fmla="*/ 2644347 w 7026877"/>
              <a:gd name="connsiteY1" fmla="*/ 1968900 h 2422852"/>
              <a:gd name="connsiteX2" fmla="*/ 3624650 w 7026877"/>
              <a:gd name="connsiteY2" fmla="*/ 56 h 2422852"/>
              <a:gd name="connsiteX3" fmla="*/ 4753233 w 7026877"/>
              <a:gd name="connsiteY3" fmla="*/ 2034802 h 2422852"/>
              <a:gd name="connsiteX4" fmla="*/ 7026877 w 7026877"/>
              <a:gd name="connsiteY4" fmla="*/ 2389029 h 2422852"/>
              <a:gd name="connsiteX5" fmla="*/ 7026877 w 7026877"/>
              <a:gd name="connsiteY5" fmla="*/ 2389029 h 2422852"/>
              <a:gd name="connsiteX0" fmla="*/ 0 w 7026877"/>
              <a:gd name="connsiteY0" fmla="*/ 2364316 h 2390465"/>
              <a:gd name="connsiteX1" fmla="*/ 2644347 w 7026877"/>
              <a:gd name="connsiteY1" fmla="*/ 1968900 h 2390465"/>
              <a:gd name="connsiteX2" fmla="*/ 3624650 w 7026877"/>
              <a:gd name="connsiteY2" fmla="*/ 56 h 2390465"/>
              <a:gd name="connsiteX3" fmla="*/ 4753233 w 7026877"/>
              <a:gd name="connsiteY3" fmla="*/ 2034802 h 2390465"/>
              <a:gd name="connsiteX4" fmla="*/ 7026877 w 7026877"/>
              <a:gd name="connsiteY4" fmla="*/ 2389029 h 2390465"/>
              <a:gd name="connsiteX5" fmla="*/ 7026877 w 7026877"/>
              <a:gd name="connsiteY5" fmla="*/ 2389029 h 2390465"/>
              <a:gd name="connsiteX0" fmla="*/ 0 w 7026877"/>
              <a:gd name="connsiteY0" fmla="*/ 2365467 h 2391616"/>
              <a:gd name="connsiteX1" fmla="*/ 2751439 w 7026877"/>
              <a:gd name="connsiteY1" fmla="*/ 1747630 h 2391616"/>
              <a:gd name="connsiteX2" fmla="*/ 3624650 w 7026877"/>
              <a:gd name="connsiteY2" fmla="*/ 1207 h 2391616"/>
              <a:gd name="connsiteX3" fmla="*/ 4753233 w 7026877"/>
              <a:gd name="connsiteY3" fmla="*/ 2035953 h 2391616"/>
              <a:gd name="connsiteX4" fmla="*/ 7026877 w 7026877"/>
              <a:gd name="connsiteY4" fmla="*/ 2390180 h 2391616"/>
              <a:gd name="connsiteX5" fmla="*/ 7026877 w 7026877"/>
              <a:gd name="connsiteY5" fmla="*/ 2390180 h 2391616"/>
              <a:gd name="connsiteX0" fmla="*/ 0 w 7026877"/>
              <a:gd name="connsiteY0" fmla="*/ 2365725 h 2391874"/>
              <a:gd name="connsiteX1" fmla="*/ 2751439 w 7026877"/>
              <a:gd name="connsiteY1" fmla="*/ 1747888 h 2391874"/>
              <a:gd name="connsiteX2" fmla="*/ 3624650 w 7026877"/>
              <a:gd name="connsiteY2" fmla="*/ 1465 h 2391874"/>
              <a:gd name="connsiteX3" fmla="*/ 4753233 w 7026877"/>
              <a:gd name="connsiteY3" fmla="*/ 2036211 h 2391874"/>
              <a:gd name="connsiteX4" fmla="*/ 7026877 w 7026877"/>
              <a:gd name="connsiteY4" fmla="*/ 2390438 h 2391874"/>
              <a:gd name="connsiteX5" fmla="*/ 7026877 w 7026877"/>
              <a:gd name="connsiteY5" fmla="*/ 2390438 h 2391874"/>
              <a:gd name="connsiteX0" fmla="*/ 0 w 7026877"/>
              <a:gd name="connsiteY0" fmla="*/ 2364272 h 2388985"/>
              <a:gd name="connsiteX1" fmla="*/ 2751439 w 7026877"/>
              <a:gd name="connsiteY1" fmla="*/ 1746435 h 2388985"/>
              <a:gd name="connsiteX2" fmla="*/ 3624650 w 7026877"/>
              <a:gd name="connsiteY2" fmla="*/ 12 h 2388985"/>
              <a:gd name="connsiteX3" fmla="*/ 4588477 w 7026877"/>
              <a:gd name="connsiteY3" fmla="*/ 1771147 h 2388985"/>
              <a:gd name="connsiteX4" fmla="*/ 7026877 w 7026877"/>
              <a:gd name="connsiteY4" fmla="*/ 2388985 h 2388985"/>
              <a:gd name="connsiteX5" fmla="*/ 7026877 w 7026877"/>
              <a:gd name="connsiteY5" fmla="*/ 2388985 h 2388985"/>
              <a:gd name="connsiteX0" fmla="*/ 0 w 7026877"/>
              <a:gd name="connsiteY0" fmla="*/ 2364272 h 2388985"/>
              <a:gd name="connsiteX1" fmla="*/ 2751439 w 7026877"/>
              <a:gd name="connsiteY1" fmla="*/ 1746435 h 2388985"/>
              <a:gd name="connsiteX2" fmla="*/ 3624650 w 7026877"/>
              <a:gd name="connsiteY2" fmla="*/ 12 h 2388985"/>
              <a:gd name="connsiteX3" fmla="*/ 4588477 w 7026877"/>
              <a:gd name="connsiteY3" fmla="*/ 1771147 h 2388985"/>
              <a:gd name="connsiteX4" fmla="*/ 7026877 w 7026877"/>
              <a:gd name="connsiteY4" fmla="*/ 2388985 h 2388985"/>
              <a:gd name="connsiteX5" fmla="*/ 7026877 w 7026877"/>
              <a:gd name="connsiteY5" fmla="*/ 2388985 h 2388985"/>
              <a:gd name="connsiteX0" fmla="*/ 0 w 7211827"/>
              <a:gd name="connsiteY0" fmla="*/ 2364272 h 2434750"/>
              <a:gd name="connsiteX1" fmla="*/ 2751439 w 7211827"/>
              <a:gd name="connsiteY1" fmla="*/ 1746435 h 2434750"/>
              <a:gd name="connsiteX2" fmla="*/ 3624650 w 7211827"/>
              <a:gd name="connsiteY2" fmla="*/ 12 h 2434750"/>
              <a:gd name="connsiteX3" fmla="*/ 4588477 w 7211827"/>
              <a:gd name="connsiteY3" fmla="*/ 1771147 h 2434750"/>
              <a:gd name="connsiteX4" fmla="*/ 7026877 w 7211827"/>
              <a:gd name="connsiteY4" fmla="*/ 2388985 h 2434750"/>
              <a:gd name="connsiteX5" fmla="*/ 7043353 w 7211827"/>
              <a:gd name="connsiteY5" fmla="*/ 2388985 h 2434750"/>
              <a:gd name="connsiteX0" fmla="*/ 0 w 7026877"/>
              <a:gd name="connsiteY0" fmla="*/ 2364272 h 2388985"/>
              <a:gd name="connsiteX1" fmla="*/ 2751439 w 7026877"/>
              <a:gd name="connsiteY1" fmla="*/ 1746435 h 2388985"/>
              <a:gd name="connsiteX2" fmla="*/ 3624650 w 7026877"/>
              <a:gd name="connsiteY2" fmla="*/ 12 h 2388985"/>
              <a:gd name="connsiteX3" fmla="*/ 4588477 w 7026877"/>
              <a:gd name="connsiteY3" fmla="*/ 1771147 h 2388985"/>
              <a:gd name="connsiteX4" fmla="*/ 7026877 w 7026877"/>
              <a:gd name="connsiteY4" fmla="*/ 2388985 h 2388985"/>
              <a:gd name="connsiteX0" fmla="*/ 0 w 7002163"/>
              <a:gd name="connsiteY0" fmla="*/ 2364272 h 2372510"/>
              <a:gd name="connsiteX1" fmla="*/ 2751439 w 7002163"/>
              <a:gd name="connsiteY1" fmla="*/ 1746435 h 2372510"/>
              <a:gd name="connsiteX2" fmla="*/ 3624650 w 7002163"/>
              <a:gd name="connsiteY2" fmla="*/ 12 h 2372510"/>
              <a:gd name="connsiteX3" fmla="*/ 4588477 w 7002163"/>
              <a:gd name="connsiteY3" fmla="*/ 1771147 h 2372510"/>
              <a:gd name="connsiteX4" fmla="*/ 7002163 w 7002163"/>
              <a:gd name="connsiteY4" fmla="*/ 2372510 h 2372510"/>
              <a:gd name="connsiteX0" fmla="*/ 0 w 7002163"/>
              <a:gd name="connsiteY0" fmla="*/ 2364272 h 2372510"/>
              <a:gd name="connsiteX1" fmla="*/ 2751439 w 7002163"/>
              <a:gd name="connsiteY1" fmla="*/ 1746435 h 2372510"/>
              <a:gd name="connsiteX2" fmla="*/ 3624650 w 7002163"/>
              <a:gd name="connsiteY2" fmla="*/ 12 h 2372510"/>
              <a:gd name="connsiteX3" fmla="*/ 4588477 w 7002163"/>
              <a:gd name="connsiteY3" fmla="*/ 1771147 h 2372510"/>
              <a:gd name="connsiteX4" fmla="*/ 7002163 w 7002163"/>
              <a:gd name="connsiteY4" fmla="*/ 2372510 h 2372510"/>
              <a:gd name="connsiteX0" fmla="*/ 0 w 7002163"/>
              <a:gd name="connsiteY0" fmla="*/ 2364272 h 2372510"/>
              <a:gd name="connsiteX1" fmla="*/ 2751439 w 7002163"/>
              <a:gd name="connsiteY1" fmla="*/ 1746435 h 2372510"/>
              <a:gd name="connsiteX2" fmla="*/ 3624650 w 7002163"/>
              <a:gd name="connsiteY2" fmla="*/ 12 h 2372510"/>
              <a:gd name="connsiteX3" fmla="*/ 4588477 w 7002163"/>
              <a:gd name="connsiteY3" fmla="*/ 1771147 h 2372510"/>
              <a:gd name="connsiteX4" fmla="*/ 7002163 w 7002163"/>
              <a:gd name="connsiteY4" fmla="*/ 2372510 h 2372510"/>
              <a:gd name="connsiteX0" fmla="*/ 0 w 7002163"/>
              <a:gd name="connsiteY0" fmla="*/ 2364272 h 2372510"/>
              <a:gd name="connsiteX1" fmla="*/ 2751439 w 7002163"/>
              <a:gd name="connsiteY1" fmla="*/ 1746435 h 2372510"/>
              <a:gd name="connsiteX2" fmla="*/ 3624650 w 7002163"/>
              <a:gd name="connsiteY2" fmla="*/ 12 h 2372510"/>
              <a:gd name="connsiteX3" fmla="*/ 4588477 w 7002163"/>
              <a:gd name="connsiteY3" fmla="*/ 1771147 h 2372510"/>
              <a:gd name="connsiteX4" fmla="*/ 7002163 w 7002163"/>
              <a:gd name="connsiteY4" fmla="*/ 2372510 h 2372510"/>
              <a:gd name="connsiteX0" fmla="*/ 0 w 7002163"/>
              <a:gd name="connsiteY0" fmla="*/ 2314843 h 2323081"/>
              <a:gd name="connsiteX1" fmla="*/ 2751439 w 7002163"/>
              <a:gd name="connsiteY1" fmla="*/ 1697006 h 2323081"/>
              <a:gd name="connsiteX2" fmla="*/ 3789407 w 7002163"/>
              <a:gd name="connsiteY2" fmla="*/ 10 h 2323081"/>
              <a:gd name="connsiteX3" fmla="*/ 4588477 w 7002163"/>
              <a:gd name="connsiteY3" fmla="*/ 1721718 h 2323081"/>
              <a:gd name="connsiteX4" fmla="*/ 7002163 w 7002163"/>
              <a:gd name="connsiteY4" fmla="*/ 2323081 h 2323081"/>
              <a:gd name="connsiteX0" fmla="*/ 0 w 7002163"/>
              <a:gd name="connsiteY0" fmla="*/ 2314917 h 2323155"/>
              <a:gd name="connsiteX1" fmla="*/ 2751439 w 7002163"/>
              <a:gd name="connsiteY1" fmla="*/ 1697080 h 2323155"/>
              <a:gd name="connsiteX2" fmla="*/ 3789407 w 7002163"/>
              <a:gd name="connsiteY2" fmla="*/ 84 h 2323155"/>
              <a:gd name="connsiteX3" fmla="*/ 4588477 w 7002163"/>
              <a:gd name="connsiteY3" fmla="*/ 1721792 h 2323155"/>
              <a:gd name="connsiteX4" fmla="*/ 7002163 w 7002163"/>
              <a:gd name="connsiteY4" fmla="*/ 2323155 h 2323155"/>
              <a:gd name="connsiteX0" fmla="*/ 0 w 7002163"/>
              <a:gd name="connsiteY0" fmla="*/ 2314838 h 2323076"/>
              <a:gd name="connsiteX1" fmla="*/ 2751439 w 7002163"/>
              <a:gd name="connsiteY1" fmla="*/ 1697001 h 2323076"/>
              <a:gd name="connsiteX2" fmla="*/ 3789407 w 7002163"/>
              <a:gd name="connsiteY2" fmla="*/ 5 h 2323076"/>
              <a:gd name="connsiteX3" fmla="*/ 4720283 w 7002163"/>
              <a:gd name="connsiteY3" fmla="*/ 1713475 h 2323076"/>
              <a:gd name="connsiteX4" fmla="*/ 7002163 w 7002163"/>
              <a:gd name="connsiteY4" fmla="*/ 2323076 h 2323076"/>
              <a:gd name="connsiteX0" fmla="*/ 0 w 7002163"/>
              <a:gd name="connsiteY0" fmla="*/ 2314842 h 2323080"/>
              <a:gd name="connsiteX1" fmla="*/ 2660823 w 7002163"/>
              <a:gd name="connsiteY1" fmla="*/ 1688768 h 2323080"/>
              <a:gd name="connsiteX2" fmla="*/ 3789407 w 7002163"/>
              <a:gd name="connsiteY2" fmla="*/ 9 h 2323080"/>
              <a:gd name="connsiteX3" fmla="*/ 4720283 w 7002163"/>
              <a:gd name="connsiteY3" fmla="*/ 1713479 h 2323080"/>
              <a:gd name="connsiteX4" fmla="*/ 7002163 w 7002163"/>
              <a:gd name="connsiteY4" fmla="*/ 2323080 h 2323080"/>
              <a:gd name="connsiteX0" fmla="*/ 0 w 7002163"/>
              <a:gd name="connsiteY0" fmla="*/ 2314843 h 2323081"/>
              <a:gd name="connsiteX1" fmla="*/ 2660823 w 7002163"/>
              <a:gd name="connsiteY1" fmla="*/ 1688769 h 2323081"/>
              <a:gd name="connsiteX2" fmla="*/ 3789407 w 7002163"/>
              <a:gd name="connsiteY2" fmla="*/ 10 h 2323081"/>
              <a:gd name="connsiteX3" fmla="*/ 4720283 w 7002163"/>
              <a:gd name="connsiteY3" fmla="*/ 1713480 h 2323081"/>
              <a:gd name="connsiteX4" fmla="*/ 7002163 w 7002163"/>
              <a:gd name="connsiteY4" fmla="*/ 2323081 h 2323081"/>
              <a:gd name="connsiteX0" fmla="*/ 0 w 7002163"/>
              <a:gd name="connsiteY0" fmla="*/ 2314835 h 2323073"/>
              <a:gd name="connsiteX1" fmla="*/ 2660823 w 7002163"/>
              <a:gd name="connsiteY1" fmla="*/ 1688761 h 2323073"/>
              <a:gd name="connsiteX2" fmla="*/ 3789407 w 7002163"/>
              <a:gd name="connsiteY2" fmla="*/ 2 h 2323073"/>
              <a:gd name="connsiteX3" fmla="*/ 4810899 w 7002163"/>
              <a:gd name="connsiteY3" fmla="*/ 1680520 h 2323073"/>
              <a:gd name="connsiteX4" fmla="*/ 7002163 w 7002163"/>
              <a:gd name="connsiteY4" fmla="*/ 2323073 h 2323073"/>
              <a:gd name="connsiteX0" fmla="*/ 0 w 7002163"/>
              <a:gd name="connsiteY0" fmla="*/ 2314835 h 2323073"/>
              <a:gd name="connsiteX1" fmla="*/ 2660823 w 7002163"/>
              <a:gd name="connsiteY1" fmla="*/ 1688761 h 2323073"/>
              <a:gd name="connsiteX2" fmla="*/ 3789407 w 7002163"/>
              <a:gd name="connsiteY2" fmla="*/ 2 h 2323073"/>
              <a:gd name="connsiteX3" fmla="*/ 4810899 w 7002163"/>
              <a:gd name="connsiteY3" fmla="*/ 1680520 h 2323073"/>
              <a:gd name="connsiteX4" fmla="*/ 7002163 w 7002163"/>
              <a:gd name="connsiteY4" fmla="*/ 2323073 h 2323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163" h="2323073">
                <a:moveTo>
                  <a:pt x="0" y="2314835"/>
                </a:moveTo>
                <a:cubicBezTo>
                  <a:pt x="1109363" y="2320326"/>
                  <a:pt x="2144584" y="2156944"/>
                  <a:pt x="2660823" y="1688761"/>
                </a:cubicBezTo>
                <a:cubicBezTo>
                  <a:pt x="3177062" y="1220578"/>
                  <a:pt x="3431061" y="1376"/>
                  <a:pt x="3789407" y="2"/>
                </a:cubicBezTo>
                <a:cubicBezTo>
                  <a:pt x="4147753" y="-1372"/>
                  <a:pt x="4357818" y="1243915"/>
                  <a:pt x="4810899" y="1680520"/>
                </a:cubicBezTo>
                <a:cubicBezTo>
                  <a:pt x="5263980" y="2117125"/>
                  <a:pt x="6560066" y="2310716"/>
                  <a:pt x="7002163" y="2323073"/>
                </a:cubicBezTo>
              </a:path>
            </a:pathLst>
          </a:cu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What is the Vernier Scan?</a:t>
            </a:r>
          </a:p>
        </p:txBody>
      </p:sp>
      <p:sp>
        <p:nvSpPr>
          <p:cNvPr id="4" name="Slide Number Placeholder 3"/>
          <p:cNvSpPr>
            <a:spLocks noGrp="1"/>
          </p:cNvSpPr>
          <p:nvPr>
            <p:ph type="sldNum" sz="quarter" idx="12"/>
          </p:nvPr>
        </p:nvSpPr>
        <p:spPr/>
        <p:txBody>
          <a:bodyPr/>
          <a:lstStyle/>
          <a:p>
            <a:fld id="{846B9EC3-C76A-4CC6-A7C1-162C26BBFDD7}" type="slidenum">
              <a:rPr lang="en-US" smtClean="0"/>
              <a:t>4</a:t>
            </a:fld>
            <a:endParaRPr lang="en-US" dirty="0"/>
          </a:p>
        </p:txBody>
      </p:sp>
      <p:sp>
        <p:nvSpPr>
          <p:cNvPr id="30" name="Oval 29"/>
          <p:cNvSpPr/>
          <p:nvPr/>
        </p:nvSpPr>
        <p:spPr>
          <a:xfrm>
            <a:off x="160256" y="3670425"/>
            <a:ext cx="2230815" cy="3667049"/>
          </a:xfrm>
          <a:prstGeom prst="ellipse">
            <a:avLst/>
          </a:prstGeom>
          <a:gradFill flip="none" rotWithShape="1">
            <a:gsLst>
              <a:gs pos="0">
                <a:schemeClr val="accent1">
                  <a:lumMod val="75000"/>
                  <a:alpha val="70000"/>
                </a:schemeClr>
              </a:gs>
              <a:gs pos="21000">
                <a:schemeClr val="accent1">
                  <a:lumMod val="75000"/>
                  <a:alpha val="42000"/>
                </a:schemeClr>
              </a:gs>
              <a:gs pos="61000">
                <a:schemeClr val="accent1">
                  <a:lumMod val="75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Blue Beam</a:t>
            </a:r>
          </a:p>
        </p:txBody>
      </p:sp>
      <p:sp>
        <p:nvSpPr>
          <p:cNvPr id="31" name="Oval 30"/>
          <p:cNvSpPr/>
          <p:nvPr/>
        </p:nvSpPr>
        <p:spPr>
          <a:xfrm>
            <a:off x="3479688" y="3670426"/>
            <a:ext cx="2230815" cy="3667049"/>
          </a:xfrm>
          <a:prstGeom prst="ellipse">
            <a:avLst/>
          </a:prstGeom>
          <a:gradFill flip="none" rotWithShape="1">
            <a:gsLst>
              <a:gs pos="0">
                <a:schemeClr val="accent4">
                  <a:lumMod val="75000"/>
                </a:schemeClr>
              </a:gs>
              <a:gs pos="21000">
                <a:schemeClr val="accent4">
                  <a:lumMod val="75000"/>
                  <a:alpha val="42000"/>
                </a:schemeClr>
              </a:gs>
              <a:gs pos="61000">
                <a:schemeClr val="accent4">
                  <a:lumMod val="75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Yellow Beam</a:t>
            </a:r>
          </a:p>
        </p:txBody>
      </p:sp>
      <p:cxnSp>
        <p:nvCxnSpPr>
          <p:cNvPr id="33" name="Straight Connector 32"/>
          <p:cNvCxnSpPr/>
          <p:nvPr/>
        </p:nvCxnSpPr>
        <p:spPr>
          <a:xfrm>
            <a:off x="815546" y="3266769"/>
            <a:ext cx="6993924" cy="0"/>
          </a:xfrm>
          <a:prstGeom prst="line">
            <a:avLst/>
          </a:prstGeom>
          <a:ln w="38100">
            <a:solidFill>
              <a:schemeClr val="tx1"/>
            </a:solidFill>
            <a:headEnd type="stealth" w="lg" len="lg"/>
            <a:tailEnd type="stealt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568468" y="3368982"/>
            <a:ext cx="2053254" cy="369332"/>
          </a:xfrm>
          <a:prstGeom prst="rect">
            <a:avLst/>
          </a:prstGeom>
          <a:noFill/>
        </p:spPr>
        <p:txBody>
          <a:bodyPr wrap="none" rtlCol="0">
            <a:spAutoFit/>
          </a:bodyPr>
          <a:lstStyle/>
          <a:p>
            <a:r>
              <a:rPr lang="en-US" dirty="0"/>
              <a:t>Beam Displacement</a:t>
            </a:r>
          </a:p>
        </p:txBody>
      </p:sp>
      <p:cxnSp>
        <p:nvCxnSpPr>
          <p:cNvPr id="40" name="Straight Connector 39"/>
          <p:cNvCxnSpPr/>
          <p:nvPr/>
        </p:nvCxnSpPr>
        <p:spPr>
          <a:xfrm flipH="1">
            <a:off x="1191497" y="1465356"/>
            <a:ext cx="1" cy="2088292"/>
          </a:xfrm>
          <a:prstGeom prst="line">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rot="16200000">
            <a:off x="380699" y="2207017"/>
            <a:ext cx="1034450" cy="369332"/>
          </a:xfrm>
          <a:prstGeom prst="rect">
            <a:avLst/>
          </a:prstGeom>
          <a:noFill/>
        </p:spPr>
        <p:txBody>
          <a:bodyPr wrap="none" rtlCol="0">
            <a:spAutoFit/>
          </a:bodyPr>
          <a:lstStyle/>
          <a:p>
            <a:r>
              <a:rPr lang="en-US" dirty="0"/>
              <a:t>BBC Rate</a:t>
            </a:r>
          </a:p>
        </p:txBody>
      </p:sp>
      <p:sp>
        <p:nvSpPr>
          <p:cNvPr id="48" name="Rectangle 47"/>
          <p:cNvSpPr/>
          <p:nvPr/>
        </p:nvSpPr>
        <p:spPr>
          <a:xfrm>
            <a:off x="6064314" y="1111450"/>
            <a:ext cx="2965622" cy="17974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One beam is swept transversely across another. Correlating the displacement to the BBC rate produces the transverse beam profile.</a:t>
            </a:r>
          </a:p>
        </p:txBody>
      </p:sp>
    </p:spTree>
    <p:extLst>
      <p:ext uri="{BB962C8B-B14F-4D97-AF65-F5344CB8AC3E}">
        <p14:creationId xmlns:p14="http://schemas.microsoft.com/office/powerpoint/2010/main" val="329156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778E-7 3.7037E-6 L 0.72274 3.7037E-6 " pathEditMode="relative" rAng="0" ptsTypes="AA">
                                      <p:cBhvr>
                                        <p:cTn id="6" dur="2000" fill="hold"/>
                                        <p:tgtEl>
                                          <p:spTgt spid="30"/>
                                        </p:tgtEl>
                                        <p:attrNameLst>
                                          <p:attrName>ppt_x</p:attrName>
                                          <p:attrName>ppt_y</p:attrName>
                                        </p:attrNameLst>
                                      </p:cBhvr>
                                      <p:rCtr x="36128" y="0"/>
                                    </p:animMotion>
                                  </p:childTnLst>
                                </p:cTn>
                              </p:par>
                              <p:par>
                                <p:cTn id="7" presetID="22" presetClass="entr" presetSubtype="8"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animEffect transition="in" filter="wipe(left)">
                                      <p:cBhvr>
                                        <p:cTn id="9"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Parameters, Data Sources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pPr marL="0" indent="0">
                  <a:buNone/>
                </a:pPr>
                <a:r>
                  <a:rPr lang="en-US" b="1" dirty="0"/>
                  <a:t>Run Scalers, Beam Position Monitors, Wall Current Monitors</a:t>
                </a:r>
              </a:p>
              <a:p>
                <a:r>
                  <a:rPr lang="en-US" dirty="0"/>
                  <a:t>Parameterize beam geometry for blue and yellow beams (</a:t>
                </a:r>
                <a14:m>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𝑥</m:t>
                        </m:r>
                      </m:sub>
                    </m:sSub>
                  </m:oMath>
                </a14:m>
                <a:r>
                  <a:rPr lang="en-US" dirty="0"/>
                  <a:t>, </a:t>
                </a:r>
                <a14:m>
                  <m:oMath xmlns:m="http://schemas.openxmlformats.org/officeDocument/2006/math">
                    <m:sSub>
                      <m:sSubPr>
                        <m:ctrlPr>
                          <a:rPr lang="en-US" i="1">
                            <a:latin typeface="Cambria Math"/>
                          </a:rPr>
                        </m:ctrlPr>
                      </m:sSubPr>
                      <m:e>
                        <m:r>
                          <a:rPr lang="en-US" i="1">
                            <a:latin typeface="Cambria Math" panose="02040503050406030204" pitchFamily="18" charset="0"/>
                          </a:rPr>
                          <m:t>𝜎</m:t>
                        </m:r>
                      </m:e>
                      <m:sub>
                        <m:r>
                          <a:rPr lang="en-US" b="0" i="1" smtClean="0">
                            <a:latin typeface="Cambria Math" panose="02040503050406030204" pitchFamily="18" charset="0"/>
                          </a:rPr>
                          <m:t>𝑦</m:t>
                        </m:r>
                      </m:sub>
                    </m:sSub>
                  </m:oMath>
                </a14:m>
                <a:r>
                  <a:rPr lang="en-US" dirty="0"/>
                  <a:t>, </a:t>
                </a:r>
                <a14:m>
                  <m:oMath xmlns:m="http://schemas.openxmlformats.org/officeDocument/2006/math">
                    <m:sSub>
                      <m:sSubPr>
                        <m:ctrlPr>
                          <a:rPr lang="en-US" i="1">
                            <a:latin typeface="Cambria Math"/>
                          </a:rPr>
                        </m:ctrlPr>
                      </m:sSubPr>
                      <m:e>
                        <m:r>
                          <a:rPr lang="en-US" i="1">
                            <a:latin typeface="Cambria Math" panose="02040503050406030204" pitchFamily="18" charset="0"/>
                          </a:rPr>
                          <m:t>𝜎</m:t>
                        </m:r>
                      </m:e>
                      <m:sub>
                        <m:r>
                          <a:rPr lang="en-US" b="0" i="1" smtClean="0">
                            <a:latin typeface="Cambria Math" panose="02040503050406030204" pitchFamily="18" charset="0"/>
                          </a:rPr>
                          <m:t>𝑧</m:t>
                        </m:r>
                        <m:r>
                          <a:rPr lang="en-US" b="0" i="1" smtClean="0">
                            <a:latin typeface="Cambria Math" panose="02040503050406030204" pitchFamily="18" charset="0"/>
                          </a:rPr>
                          <m:t>{1,2,3}</m:t>
                        </m:r>
                      </m:sub>
                    </m:sSub>
                  </m:oMath>
                </a14:m>
                <a:r>
                  <a:rPr lang="en-US" dirty="0"/>
                  <a:t>)</a:t>
                </a:r>
              </a:p>
              <a:p>
                <a:r>
                  <a:rPr lang="en-US" dirty="0"/>
                  <a:t>Maximum collision rate of the beams (</a:t>
                </a:r>
                <a14:m>
                  <m:oMath xmlns:m="http://schemas.openxmlformats.org/officeDocument/2006/math">
                    <m:sSub>
                      <m:sSubPr>
                        <m:ctrlPr>
                          <a:rPr lang="en-US" b="0" i="1" smtClean="0">
                            <a:latin typeface="Cambria Math"/>
                          </a:rPr>
                        </m:ctrlPr>
                      </m:sSubPr>
                      <m:e>
                        <m:r>
                          <a:rPr lang="en-US" i="1" smtClean="0">
                            <a:latin typeface="Cambria Math" panose="02040503050406030204" pitchFamily="18" charset="0"/>
                          </a:rPr>
                          <m:t>𝑅</m:t>
                        </m:r>
                      </m:e>
                      <m:sub>
                        <m:r>
                          <a:rPr lang="en-US" b="0" i="1" smtClean="0">
                            <a:latin typeface="Cambria Math" panose="02040503050406030204" pitchFamily="18" charset="0"/>
                          </a:rPr>
                          <m:t>𝐵𝐵𝐶</m:t>
                        </m:r>
                      </m:sub>
                    </m:sSub>
                  </m:oMath>
                </a14:m>
                <a:r>
                  <a:rPr lang="en-US" dirty="0"/>
                  <a:t>)</a:t>
                </a:r>
              </a:p>
              <a:p>
                <a:pPr marL="0" indent="0">
                  <a:buNone/>
                </a:pPr>
                <a:r>
                  <a:rPr lang="en-US" b="1" dirty="0"/>
                  <a:t>ZDC, BBC, Simulation</a:t>
                </a:r>
              </a:p>
              <a:p>
                <a:r>
                  <a:rPr lang="en-US" dirty="0"/>
                  <a:t>Beta-squeeze parameter (</a:t>
                </a:r>
                <a14:m>
                  <m:oMath xmlns:m="http://schemas.openxmlformats.org/officeDocument/2006/math">
                    <m:sSup>
                      <m:sSupPr>
                        <m:ctrlPr>
                          <a:rPr lang="en-US" b="0" i="1" smtClean="0">
                            <a:latin typeface="Cambria Math"/>
                          </a:rPr>
                        </m:ctrlPr>
                      </m:sSupPr>
                      <m:e>
                        <m:r>
                          <a:rPr lang="en-US" b="0" i="1" smtClean="0">
                            <a:latin typeface="Cambria Math" panose="02040503050406030204" pitchFamily="18" charset="0"/>
                          </a:rPr>
                          <m:t>𝛽</m:t>
                        </m:r>
                      </m:e>
                      <m:sup>
                        <m:r>
                          <a:rPr lang="en-US" b="0" i="1" smtClean="0">
                            <a:latin typeface="Cambria Math" panose="02040503050406030204" pitchFamily="18" charset="0"/>
                          </a:rPr>
                          <m:t>∗</m:t>
                        </m:r>
                      </m:sup>
                    </m:sSup>
                  </m:oMath>
                </a14:m>
                <a:r>
                  <a:rPr lang="en-US" dirty="0"/>
                  <a:t>) and the crossing angle between the beams (</a:t>
                </a:r>
                <a14:m>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𝑥𝑖𝑛𝑔</m:t>
                        </m:r>
                      </m:sub>
                    </m:sSub>
                  </m:oMath>
                </a14:m>
                <a:r>
                  <a:rPr lang="en-US" dirty="0"/>
                  <a:t>)</a:t>
                </a:r>
              </a:p>
              <a:p>
                <a:r>
                  <a:rPr lang="en-US" dirty="0"/>
                  <a:t>Luminosity correction factors (</a:t>
                </a:r>
                <a14:m>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𝐾</m:t>
                        </m:r>
                      </m:e>
                      <m:sub>
                        <m:sSup>
                          <m:sSupPr>
                            <m:ctrlPr>
                              <a:rPr lang="en-US" b="0" i="1" smtClean="0">
                                <a:latin typeface="Cambria Math"/>
                              </a:rPr>
                            </m:ctrlPr>
                          </m:sSupPr>
                          <m:e>
                            <m:r>
                              <a:rPr lang="en-US" b="0" i="1" smtClean="0">
                                <a:latin typeface="Cambria Math" panose="02040503050406030204" pitchFamily="18" charset="0"/>
                              </a:rPr>
                              <m:t>𝛽</m:t>
                            </m:r>
                          </m:e>
                          <m:sup>
                            <m:r>
                              <a:rPr lang="en-US" b="0" i="1" smtClean="0">
                                <a:latin typeface="Cambria Math" panose="02040503050406030204" pitchFamily="18" charset="0"/>
                              </a:rPr>
                              <m:t>∗</m:t>
                            </m:r>
                          </m:sup>
                        </m:sSup>
                      </m:sub>
                    </m:sSub>
                  </m:oMath>
                </a14:m>
                <a:r>
                  <a:rPr lang="en-US" dirty="0"/>
                  <a:t>, </a:t>
                </a:r>
                <a14:m>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𝐾</m:t>
                        </m:r>
                      </m:e>
                      <m:sub>
                        <m:sSub>
                          <m:sSubPr>
                            <m:ctrlPr>
                              <a:rPr lang="en-US" b="0" i="1" smtClean="0">
                                <a:latin typeface="Cambria Math"/>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𝑥𝑖𝑛𝑔</m:t>
                            </m:r>
                          </m:sub>
                        </m:sSub>
                      </m:sub>
                    </m:sSub>
                  </m:oMath>
                </a14:m>
                <a:r>
                  <a:rPr lang="en-US" dirty="0"/>
                  <a:t>)</a:t>
                </a:r>
              </a:p>
              <a:p>
                <a:pPr marL="0" indent="0">
                  <a:buNone/>
                </a:pPr>
                <a:r>
                  <a:rPr lang="en-US" b="1" dirty="0"/>
                  <a:t>Run Scalers</a:t>
                </a:r>
              </a:p>
              <a:p>
                <a:r>
                  <a:rPr lang="en-US" dirty="0"/>
                  <a:t>Multiple collisions rate (</a:t>
                </a:r>
                <a14:m>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𝑀𝐶</m:t>
                        </m:r>
                      </m:sub>
                    </m:sSub>
                  </m:oMath>
                </a14:m>
                <a:r>
                  <a:rPr lang="en-US" dirty="0"/>
                  <a:t>)</a:t>
                </a:r>
              </a:p>
              <a:p>
                <a:r>
                  <a:rPr lang="en-US" dirty="0"/>
                  <a:t>Efficiency of the BBC detector (</a:t>
                </a:r>
                <a14:m>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𝜖</m:t>
                        </m:r>
                      </m:e>
                      <m:sub>
                        <m:r>
                          <a:rPr lang="en-US" b="0" i="1" smtClean="0">
                            <a:latin typeface="Cambria Math" panose="02040503050406030204" pitchFamily="18" charset="0"/>
                          </a:rPr>
                          <m:t>𝐵𝐵𝐶</m:t>
                        </m:r>
                      </m:sub>
                    </m:sSub>
                  </m:oMath>
                </a14:m>
                <a:r>
                  <a:rPr lang="en-US" dirty="0"/>
                  <a:t>)</a:t>
                </a:r>
              </a:p>
              <a:p>
                <a:r>
                  <a:rPr lang="en-US" dirty="0"/>
                  <a:t>Bunch crossing frequency of the beams (</a:t>
                </a:r>
                <a14:m>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𝑏𝑢𝑛𝑐h</m:t>
                        </m:r>
                      </m:sub>
                    </m:sSub>
                  </m:oMath>
                </a14:m>
                <a:r>
                  <a:rPr lang="en-US" dirty="0"/>
                  <a:t>)</a:t>
                </a:r>
              </a:p>
              <a:p>
                <a:r>
                  <a:rPr lang="en-US" dirty="0"/>
                  <a:t>Number of bunches in the beams (</a:t>
                </a:r>
                <a14:m>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𝑏𝑢𝑛𝑐h</m:t>
                        </m:r>
                      </m:sub>
                    </m:sSub>
                  </m:oMath>
                </a14:m>
                <a:r>
                  <a:rPr lang="en-US" dirty="0"/>
                  <a:t>)</a:t>
                </a:r>
              </a:p>
              <a:p>
                <a:pPr marL="0" indent="0">
                  <a:buNone/>
                </a:pPr>
                <a:r>
                  <a:rPr lang="en-US" b="1" dirty="0"/>
                  <a:t>Wall Current Monitors, Direct-Current Current Transformers</a:t>
                </a:r>
                <a:endParaRPr lang="en-US" dirty="0"/>
              </a:p>
              <a:p>
                <a:r>
                  <a:rPr lang="en-US" dirty="0"/>
                  <a:t>Total beam current, and beam ions per bunch (</a:t>
                </a:r>
                <a14:m>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𝑦</m:t>
                        </m:r>
                      </m:sub>
                    </m:sSub>
                  </m:oMath>
                </a14:m>
                <a:r>
                  <a:rPr lang="en-US" dirty="0"/>
                  <a:t>, </a:t>
                </a:r>
                <a14:m>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𝑏</m:t>
                        </m:r>
                      </m:sub>
                    </m:sSub>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92" t="-229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46B9EC3-C76A-4CC6-A7C1-162C26BBFDD7}" type="slidenum">
              <a:rPr lang="en-US" smtClean="0"/>
              <a:t>5</a:t>
            </a:fld>
            <a:endParaRPr lang="en-US" dirty="0"/>
          </a:p>
        </p:txBody>
      </p:sp>
    </p:spTree>
    <p:extLst>
      <p:ext uri="{BB962C8B-B14F-4D97-AF65-F5344CB8AC3E}">
        <p14:creationId xmlns:p14="http://schemas.microsoft.com/office/powerpoint/2010/main" val="6862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500"/>
                                        <p:tgtEl>
                                          <p:spTgt spid="3">
                                            <p:txEl>
                                              <p:pRg st="11" end="11"/>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Luminosity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pPr marL="0" indent="0">
                  <a:buNone/>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𝐿</m:t>
                      </m:r>
                      <m:r>
                        <a:rPr lang="en-US" sz="1600" i="1" smtClean="0">
                          <a:latin typeface="Cambria Math" panose="02040503050406030204" pitchFamily="18" charset="0"/>
                        </a:rPr>
                        <m:t>=</m:t>
                      </m:r>
                      <m:r>
                        <a:rPr lang="en-US" sz="1600" i="1" smtClean="0">
                          <a:latin typeface="Cambria Math" panose="02040503050406030204" pitchFamily="18" charset="0"/>
                        </a:rPr>
                        <m:t>2</m:t>
                      </m:r>
                      <m:sSub>
                        <m:sSubPr>
                          <m:ctrlPr>
                            <a:rPr lang="en-US" sz="1600" i="1">
                              <a:latin typeface="Cambria Math"/>
                            </a:rPr>
                          </m:ctrlPr>
                        </m:sSubPr>
                        <m:e>
                          <m:r>
                            <a:rPr lang="en-US" sz="1600" i="1">
                              <a:latin typeface="Cambria Math" panose="02040503050406030204" pitchFamily="18" charset="0"/>
                            </a:rPr>
                            <m:t>𝑁</m:t>
                          </m:r>
                        </m:e>
                        <m:sub>
                          <m:r>
                            <a:rPr lang="en-US" sz="1600" i="1">
                              <a:latin typeface="Cambria Math" panose="02040503050406030204" pitchFamily="18" charset="0"/>
                            </a:rPr>
                            <m:t>𝑏</m:t>
                          </m:r>
                        </m:sub>
                      </m:sSub>
                      <m:sSub>
                        <m:sSubPr>
                          <m:ctrlPr>
                            <a:rPr lang="en-US" sz="1600" i="1">
                              <a:latin typeface="Cambria Math"/>
                            </a:rPr>
                          </m:ctrlPr>
                        </m:sSubPr>
                        <m:e>
                          <m:r>
                            <a:rPr lang="en-US" sz="1600" i="1">
                              <a:latin typeface="Cambria Math" panose="02040503050406030204" pitchFamily="18" charset="0"/>
                            </a:rPr>
                            <m:t>𝑁</m:t>
                          </m:r>
                        </m:e>
                        <m:sub>
                          <m:r>
                            <a:rPr lang="en-US" sz="1600" i="1">
                              <a:latin typeface="Cambria Math" panose="02040503050406030204" pitchFamily="18" charset="0"/>
                            </a:rPr>
                            <m:t>𝑦</m:t>
                          </m:r>
                        </m:sub>
                      </m:sSub>
                      <m:sSub>
                        <m:sSubPr>
                          <m:ctrlPr>
                            <a:rPr lang="en-US" sz="1600" i="1">
                              <a:latin typeface="Cambria Math"/>
                            </a:rPr>
                          </m:ctrlPr>
                        </m:sSubPr>
                        <m:e>
                          <m:r>
                            <a:rPr lang="en-US" sz="1600" i="1">
                              <a:latin typeface="Cambria Math" panose="02040503050406030204" pitchFamily="18" charset="0"/>
                            </a:rPr>
                            <m:t>𝑓</m:t>
                          </m:r>
                        </m:e>
                        <m:sub>
                          <m:r>
                            <a:rPr lang="en-US" sz="1600" i="1">
                              <a:latin typeface="Cambria Math" panose="02040503050406030204" pitchFamily="18" charset="0"/>
                            </a:rPr>
                            <m:t>𝑟𝑒𝑣</m:t>
                          </m:r>
                        </m:sub>
                      </m:sSub>
                      <m:sSub>
                        <m:sSubPr>
                          <m:ctrlPr>
                            <a:rPr lang="en-US" sz="1600" i="1">
                              <a:latin typeface="Cambria Math"/>
                            </a:rPr>
                          </m:ctrlPr>
                        </m:sSubPr>
                        <m:e>
                          <m:r>
                            <a:rPr lang="en-US" sz="1600" i="1">
                              <a:latin typeface="Cambria Math" panose="02040503050406030204" pitchFamily="18" charset="0"/>
                            </a:rPr>
                            <m:t>𝑘</m:t>
                          </m:r>
                        </m:e>
                        <m:sub>
                          <m:r>
                            <a:rPr lang="en-US" sz="1600" i="1">
                              <a:latin typeface="Cambria Math" panose="02040503050406030204" pitchFamily="18" charset="0"/>
                            </a:rPr>
                            <m:t>𝑏</m:t>
                          </m:r>
                        </m:sub>
                      </m:sSub>
                      <m:nary>
                        <m:naryPr>
                          <m:limLoc m:val="undOvr"/>
                          <m:subHide m:val="on"/>
                          <m:supHide m:val="on"/>
                          <m:ctrlPr>
                            <a:rPr lang="en-US" sz="1600" i="1">
                              <a:latin typeface="Cambria Math"/>
                              <a:ea typeface="Cambria Math" panose="02040503050406030204" pitchFamily="18" charset="0"/>
                            </a:rPr>
                          </m:ctrlPr>
                        </m:naryPr>
                        <m:sub/>
                        <m:sup/>
                        <m:e>
                          <m:nary>
                            <m:naryPr>
                              <m:limLoc m:val="undOvr"/>
                              <m:subHide m:val="on"/>
                              <m:supHide m:val="on"/>
                              <m:ctrlPr>
                                <a:rPr lang="en-US" sz="1600" i="1">
                                  <a:latin typeface="Cambria Math"/>
                                  <a:ea typeface="Cambria Math" panose="02040503050406030204" pitchFamily="18" charset="0"/>
                                </a:rPr>
                              </m:ctrlPr>
                            </m:naryPr>
                            <m:sub/>
                            <m:sup/>
                            <m:e>
                              <m:nary>
                                <m:naryPr>
                                  <m:ctrlPr>
                                    <a:rPr lang="en-US" sz="1600" i="1">
                                      <a:latin typeface="Cambria Math"/>
                                      <a:ea typeface="Cambria Math" panose="02040503050406030204" pitchFamily="18" charset="0"/>
                                    </a:rPr>
                                  </m:ctrlPr>
                                </m:naryPr>
                                <m:sub>
                                  <m:r>
                                    <m:rPr>
                                      <m:brk m:alnAt="23"/>
                                    </m:rP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m:t>
                                  </m:r>
                                </m:sub>
                                <m:sup>
                                  <m:r>
                                    <a:rPr lang="en-US" sz="1600" i="1">
                                      <a:latin typeface="Cambria Math" panose="02040503050406030204" pitchFamily="18" charset="0"/>
                                      <a:ea typeface="Cambria Math" panose="02040503050406030204" pitchFamily="18" charset="0"/>
                                    </a:rPr>
                                    <m:t>∞</m:t>
                                  </m:r>
                                </m:sup>
                                <m:e>
                                  <m:sSub>
                                    <m:sSubPr>
                                      <m:ctrlPr>
                                        <a:rPr lang="en-US" sz="1600" i="1">
                                          <a:latin typeface="Cambria Math"/>
                                          <a:ea typeface="Cambria Math" panose="02040503050406030204" pitchFamily="18" charset="0"/>
                                        </a:rPr>
                                      </m:ctrlPr>
                                    </m:sSubPr>
                                    <m:e>
                                      <m:sSub>
                                        <m:sSubPr>
                                          <m:ctrlPr>
                                            <a:rPr lang="en-US" sz="1600" i="1">
                                              <a:latin typeface="Cambria Math"/>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𝜌</m:t>
                                          </m:r>
                                        </m:e>
                                        <m:sub>
                                          <m:r>
                                            <a:rPr lang="en-US" sz="1600" i="1">
                                              <a:latin typeface="Cambria Math" panose="02040503050406030204" pitchFamily="18" charset="0"/>
                                              <a:ea typeface="Cambria Math" panose="02040503050406030204" pitchFamily="18" charset="0"/>
                                            </a:rPr>
                                            <m:t>𝑏</m:t>
                                          </m:r>
                                        </m:sub>
                                      </m:sSub>
                                    </m:e>
                                    <m:sub>
                                      <m:r>
                                        <a:rPr lang="en-US" sz="1600" i="1">
                                          <a:latin typeface="Cambria Math" panose="02040503050406030204" pitchFamily="18" charset="0"/>
                                          <a:ea typeface="Cambria Math" panose="02040503050406030204" pitchFamily="18" charset="0"/>
                                        </a:rPr>
                                        <m:t>𝑥</m:t>
                                      </m:r>
                                    </m:sub>
                                  </m:sSub>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𝑥</m:t>
                                  </m:r>
                                  <m:r>
                                    <a:rPr lang="en-US" sz="1600" i="1">
                                      <a:latin typeface="Cambria Math" panose="02040503050406030204" pitchFamily="18" charset="0"/>
                                      <a:ea typeface="Cambria Math" panose="02040503050406030204" pitchFamily="18" charset="0"/>
                                    </a:rPr>
                                    <m:t>)</m:t>
                                  </m:r>
                                  <m:sSub>
                                    <m:sSubPr>
                                      <m:ctrlPr>
                                        <a:rPr lang="en-US" sz="1600" i="1">
                                          <a:latin typeface="Cambria Math"/>
                                          <a:ea typeface="Cambria Math" panose="02040503050406030204" pitchFamily="18" charset="0"/>
                                        </a:rPr>
                                      </m:ctrlPr>
                                    </m:sSubPr>
                                    <m:e>
                                      <m:sSub>
                                        <m:sSubPr>
                                          <m:ctrlPr>
                                            <a:rPr lang="en-US" sz="1600" i="1">
                                              <a:latin typeface="Cambria Math"/>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𝜌</m:t>
                                          </m:r>
                                        </m:e>
                                        <m:sub>
                                          <m:r>
                                            <a:rPr lang="en-US" sz="1600" i="1">
                                              <a:latin typeface="Cambria Math" panose="02040503050406030204" pitchFamily="18" charset="0"/>
                                              <a:ea typeface="Cambria Math" panose="02040503050406030204" pitchFamily="18" charset="0"/>
                                            </a:rPr>
                                            <m:t>𝑏</m:t>
                                          </m:r>
                                        </m:sub>
                                      </m:sSub>
                                    </m:e>
                                    <m:sub>
                                      <m:r>
                                        <a:rPr lang="en-US" sz="1600" i="1">
                                          <a:latin typeface="Cambria Math" panose="02040503050406030204" pitchFamily="18" charset="0"/>
                                          <a:ea typeface="Cambria Math" panose="02040503050406030204" pitchFamily="18" charset="0"/>
                                        </a:rPr>
                                        <m:t>𝑦</m:t>
                                      </m:r>
                                    </m:sub>
                                  </m:sSub>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𝑦</m:t>
                                  </m:r>
                                  <m:r>
                                    <a:rPr lang="en-US" sz="1600" i="1">
                                      <a:latin typeface="Cambria Math" panose="02040503050406030204" pitchFamily="18" charset="0"/>
                                      <a:ea typeface="Cambria Math" panose="02040503050406030204" pitchFamily="18" charset="0"/>
                                    </a:rPr>
                                    <m:t>)</m:t>
                                  </m:r>
                                  <m:sSub>
                                    <m:sSubPr>
                                      <m:ctrlPr>
                                        <a:rPr lang="en-US" sz="1600" i="1">
                                          <a:latin typeface="Cambria Math"/>
                                          <a:ea typeface="Cambria Math" panose="02040503050406030204" pitchFamily="18" charset="0"/>
                                        </a:rPr>
                                      </m:ctrlPr>
                                    </m:sSubPr>
                                    <m:e>
                                      <m:sSub>
                                        <m:sSubPr>
                                          <m:ctrlPr>
                                            <a:rPr lang="en-US" sz="1600" i="1">
                                              <a:latin typeface="Cambria Math"/>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𝜌</m:t>
                                          </m:r>
                                        </m:e>
                                        <m:sub>
                                          <m:r>
                                            <a:rPr lang="en-US" sz="1600" i="1">
                                              <a:latin typeface="Cambria Math" panose="02040503050406030204" pitchFamily="18" charset="0"/>
                                              <a:ea typeface="Cambria Math" panose="02040503050406030204" pitchFamily="18" charset="0"/>
                                            </a:rPr>
                                            <m:t>𝑏</m:t>
                                          </m:r>
                                        </m:sub>
                                      </m:sSub>
                                    </m:e>
                                    <m:sub>
                                      <m:sSub>
                                        <m:sSubPr>
                                          <m:ctrlPr>
                                            <a:rPr lang="en-US" sz="1600" i="1">
                                              <a:latin typeface="Cambria Math"/>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𝑧</m:t>
                                          </m:r>
                                        </m:e>
                                        <m:sub>
                                          <m:r>
                                            <a:rPr lang="en-US" sz="1600" i="1">
                                              <a:latin typeface="Cambria Math" panose="02040503050406030204" pitchFamily="18" charset="0"/>
                                              <a:ea typeface="Cambria Math" panose="02040503050406030204" pitchFamily="18" charset="0"/>
                                            </a:rPr>
                                            <m:t>𝑜</m:t>
                                          </m:r>
                                        </m:sub>
                                      </m:sSub>
                                    </m:sub>
                                  </m:sSub>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𝑧</m:t>
                                  </m:r>
                                  <m:r>
                                    <a:rPr lang="en-US" sz="1600" i="1">
                                      <a:latin typeface="Cambria Math" panose="02040503050406030204" pitchFamily="18" charset="0"/>
                                      <a:ea typeface="Cambria Math" panose="02040503050406030204" pitchFamily="18" charset="0"/>
                                    </a:rPr>
                                    <m:t>−</m:t>
                                  </m:r>
                                  <m:sSub>
                                    <m:sSubPr>
                                      <m:ctrlPr>
                                        <a:rPr lang="en-US" sz="1600" i="1">
                                          <a:latin typeface="Cambria Math"/>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𝑧</m:t>
                                      </m:r>
                                    </m:e>
                                    <m:sub>
                                      <m:r>
                                        <a:rPr lang="en-US" sz="1600" i="1">
                                          <a:latin typeface="Cambria Math" panose="02040503050406030204" pitchFamily="18" charset="0"/>
                                          <a:ea typeface="Cambria Math" panose="02040503050406030204" pitchFamily="18" charset="0"/>
                                        </a:rPr>
                                        <m:t>0</m:t>
                                      </m:r>
                                    </m:sub>
                                  </m:sSub>
                                  <m:r>
                                    <a:rPr lang="en-US" sz="1600" i="1">
                                      <a:latin typeface="Cambria Math" panose="02040503050406030204" pitchFamily="18" charset="0"/>
                                      <a:ea typeface="Cambria Math" panose="02040503050406030204" pitchFamily="18" charset="0"/>
                                    </a:rPr>
                                    <m:t>)</m:t>
                                  </m:r>
                                  <m:sSub>
                                    <m:sSubPr>
                                      <m:ctrlPr>
                                        <a:rPr lang="en-US" sz="1600" i="1">
                                          <a:latin typeface="Cambria Math"/>
                                          <a:ea typeface="Cambria Math" panose="02040503050406030204" pitchFamily="18" charset="0"/>
                                        </a:rPr>
                                      </m:ctrlPr>
                                    </m:sSubPr>
                                    <m:e>
                                      <m:sSub>
                                        <m:sSubPr>
                                          <m:ctrlPr>
                                            <a:rPr lang="en-US" sz="1600" i="1">
                                              <a:latin typeface="Cambria Math"/>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𝜌</m:t>
                                          </m:r>
                                        </m:e>
                                        <m:sub>
                                          <m:r>
                                            <a:rPr lang="en-US" sz="1600" i="1">
                                              <a:latin typeface="Cambria Math" panose="02040503050406030204" pitchFamily="18" charset="0"/>
                                              <a:ea typeface="Cambria Math" panose="02040503050406030204" pitchFamily="18" charset="0"/>
                                            </a:rPr>
                                            <m:t>𝑦</m:t>
                                          </m:r>
                                        </m:sub>
                                      </m:sSub>
                                    </m:e>
                                    <m:sub>
                                      <m:r>
                                        <a:rPr lang="en-US" sz="1600" i="1">
                                          <a:latin typeface="Cambria Math" panose="02040503050406030204" pitchFamily="18" charset="0"/>
                                          <a:ea typeface="Cambria Math" panose="02040503050406030204" pitchFamily="18" charset="0"/>
                                        </a:rPr>
                                        <m:t>𝑥</m:t>
                                      </m:r>
                                    </m:sub>
                                  </m:sSub>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𝑥</m:t>
                                  </m:r>
                                  <m:r>
                                    <a:rPr lang="en-US" sz="1600" i="1">
                                      <a:latin typeface="Cambria Math" panose="02040503050406030204" pitchFamily="18" charset="0"/>
                                      <a:ea typeface="Cambria Math" panose="02040503050406030204" pitchFamily="18" charset="0"/>
                                    </a:rPr>
                                    <m:t>)</m:t>
                                  </m:r>
                                  <m:sSub>
                                    <m:sSubPr>
                                      <m:ctrlPr>
                                        <a:rPr lang="en-US" sz="1600" i="1">
                                          <a:latin typeface="Cambria Math"/>
                                          <a:ea typeface="Cambria Math" panose="02040503050406030204" pitchFamily="18" charset="0"/>
                                        </a:rPr>
                                      </m:ctrlPr>
                                    </m:sSubPr>
                                    <m:e>
                                      <m:sSub>
                                        <m:sSubPr>
                                          <m:ctrlPr>
                                            <a:rPr lang="en-US" sz="1600" i="1">
                                              <a:latin typeface="Cambria Math"/>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𝜌</m:t>
                                          </m:r>
                                        </m:e>
                                        <m:sub>
                                          <m:r>
                                            <a:rPr lang="en-US" sz="1600" i="1">
                                              <a:latin typeface="Cambria Math" panose="02040503050406030204" pitchFamily="18" charset="0"/>
                                              <a:ea typeface="Cambria Math" panose="02040503050406030204" pitchFamily="18" charset="0"/>
                                            </a:rPr>
                                            <m:t>𝑦</m:t>
                                          </m:r>
                                        </m:sub>
                                      </m:sSub>
                                    </m:e>
                                    <m:sub>
                                      <m:r>
                                        <a:rPr lang="en-US" sz="1600" i="1">
                                          <a:latin typeface="Cambria Math" panose="02040503050406030204" pitchFamily="18" charset="0"/>
                                          <a:ea typeface="Cambria Math" panose="02040503050406030204" pitchFamily="18" charset="0"/>
                                        </a:rPr>
                                        <m:t>𝑦</m:t>
                                      </m:r>
                                    </m:sub>
                                  </m:sSub>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𝑦</m:t>
                                  </m:r>
                                  <m:r>
                                    <a:rPr lang="en-US" sz="1600" i="1">
                                      <a:latin typeface="Cambria Math" panose="02040503050406030204" pitchFamily="18" charset="0"/>
                                      <a:ea typeface="Cambria Math" panose="02040503050406030204" pitchFamily="18" charset="0"/>
                                    </a:rPr>
                                    <m:t>)</m:t>
                                  </m:r>
                                  <m:sSub>
                                    <m:sSubPr>
                                      <m:ctrlPr>
                                        <a:rPr lang="en-US" sz="1600" i="1">
                                          <a:latin typeface="Cambria Math"/>
                                          <a:ea typeface="Cambria Math" panose="02040503050406030204" pitchFamily="18" charset="0"/>
                                        </a:rPr>
                                      </m:ctrlPr>
                                    </m:sSubPr>
                                    <m:e>
                                      <m:sSub>
                                        <m:sSubPr>
                                          <m:ctrlPr>
                                            <a:rPr lang="en-US" sz="1600" i="1">
                                              <a:latin typeface="Cambria Math"/>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𝜌</m:t>
                                          </m:r>
                                        </m:e>
                                        <m:sub>
                                          <m:r>
                                            <a:rPr lang="en-US" sz="1600" i="1">
                                              <a:latin typeface="Cambria Math" panose="02040503050406030204" pitchFamily="18" charset="0"/>
                                              <a:ea typeface="Cambria Math" panose="02040503050406030204" pitchFamily="18" charset="0"/>
                                            </a:rPr>
                                            <m:t>𝑦</m:t>
                                          </m:r>
                                        </m:sub>
                                      </m:sSub>
                                    </m:e>
                                    <m:sub>
                                      <m:sSub>
                                        <m:sSubPr>
                                          <m:ctrlPr>
                                            <a:rPr lang="en-US" sz="1600" i="1">
                                              <a:latin typeface="Cambria Math"/>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𝑧</m:t>
                                          </m:r>
                                        </m:e>
                                        <m:sub>
                                          <m:r>
                                            <a:rPr lang="en-US" sz="1600" i="1">
                                              <a:latin typeface="Cambria Math" panose="02040503050406030204" pitchFamily="18" charset="0"/>
                                              <a:ea typeface="Cambria Math" panose="02040503050406030204" pitchFamily="18" charset="0"/>
                                            </a:rPr>
                                            <m:t>𝑜</m:t>
                                          </m:r>
                                        </m:sub>
                                      </m:sSub>
                                    </m:sub>
                                  </m:sSub>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𝑧</m:t>
                                  </m:r>
                                  <m:r>
                                    <a:rPr lang="en-US" sz="1600" i="1">
                                      <a:latin typeface="Cambria Math" panose="02040503050406030204" pitchFamily="18" charset="0"/>
                                      <a:ea typeface="Cambria Math" panose="02040503050406030204" pitchFamily="18" charset="0"/>
                                    </a:rPr>
                                    <m:t>+</m:t>
                                  </m:r>
                                  <m:sSub>
                                    <m:sSubPr>
                                      <m:ctrlPr>
                                        <a:rPr lang="en-US" sz="1600" i="1">
                                          <a:latin typeface="Cambria Math"/>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𝑧</m:t>
                                      </m:r>
                                    </m:e>
                                    <m:sub>
                                      <m:r>
                                        <a:rPr lang="en-US" sz="1600" i="1">
                                          <a:latin typeface="Cambria Math" panose="02040503050406030204" pitchFamily="18" charset="0"/>
                                          <a:ea typeface="Cambria Math" panose="02040503050406030204" pitchFamily="18" charset="0"/>
                                        </a:rPr>
                                        <m:t>0</m:t>
                                      </m:r>
                                    </m:sub>
                                  </m:sSub>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𝑑𝑥𝑑𝑦𝑑𝑧𝑑</m:t>
                                  </m:r>
                                  <m:sSub>
                                    <m:sSubPr>
                                      <m:ctrlPr>
                                        <a:rPr lang="en-US" sz="1600" i="1">
                                          <a:latin typeface="Cambria Math"/>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𝑧</m:t>
                                      </m:r>
                                    </m:e>
                                    <m:sub>
                                      <m:r>
                                        <a:rPr lang="en-US" sz="1600" i="1">
                                          <a:latin typeface="Cambria Math" panose="02040503050406030204" pitchFamily="18" charset="0"/>
                                          <a:ea typeface="Cambria Math" panose="02040503050406030204" pitchFamily="18" charset="0"/>
                                        </a:rPr>
                                        <m:t>0</m:t>
                                      </m:r>
                                    </m:sub>
                                  </m:sSub>
                                </m:e>
                              </m:nary>
                            </m:e>
                          </m:nary>
                        </m:e>
                      </m:nary>
                    </m:oMath>
                  </m:oMathPara>
                </a14:m>
                <a:endParaRPr lang="en-US" sz="1600" dirty="0"/>
              </a:p>
              <a:p>
                <a:pPr marL="0" indent="0">
                  <a:buNone/>
                </a:pPr>
                <a:endParaRPr lang="en-US" sz="16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i="1" smtClean="0">
                              <a:latin typeface="Cambria Math" panose="02040503050406030204" pitchFamily="18" charset="0"/>
                            </a:rPr>
                            <m:t>𝜌</m:t>
                          </m:r>
                        </m:e>
                        <m:sub>
                          <m:r>
                            <a:rPr lang="en-US" sz="1800" b="0" i="1" smtClean="0">
                              <a:latin typeface="Cambria Math" panose="02040503050406030204" pitchFamily="18" charset="0"/>
                            </a:rPr>
                            <m:t>𝑇</m:t>
                          </m:r>
                        </m:sub>
                      </m:sSub>
                      <m:d>
                        <m:dPr>
                          <m:ctrlPr>
                            <a:rPr lang="en-US" sz="1800" b="0" i="1" smtClean="0">
                              <a:latin typeface="Cambria Math"/>
                            </a:rPr>
                          </m:ctrlPr>
                        </m:dPr>
                        <m:e>
                          <m:sSub>
                            <m:sSubPr>
                              <m:ctrlPr>
                                <a:rPr lang="en-US" sz="1800" b="0" i="1" smtClean="0">
                                  <a:latin typeface="Cambria Math"/>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𝑖</m:t>
                              </m:r>
                            </m:sub>
                          </m:sSub>
                        </m:e>
                      </m:d>
                      <m:r>
                        <a:rPr lang="en-US" sz="1800" i="1">
                          <a:latin typeface="Cambria Math" panose="02040503050406030204" pitchFamily="18" charset="0"/>
                        </a:rPr>
                        <m:t>=</m:t>
                      </m:r>
                      <m:f>
                        <m:fPr>
                          <m:ctrlPr>
                            <a:rPr lang="en-US" sz="1800" i="1">
                              <a:latin typeface="Cambria Math"/>
                            </a:rPr>
                          </m:ctrlPr>
                        </m:fPr>
                        <m:num>
                          <m:r>
                            <a:rPr lang="en-US" sz="1800" i="1">
                              <a:latin typeface="Cambria Math" panose="02040503050406030204" pitchFamily="18" charset="0"/>
                            </a:rPr>
                            <m:t>1</m:t>
                          </m:r>
                        </m:num>
                        <m:den>
                          <m:sSub>
                            <m:sSubPr>
                              <m:ctrlPr>
                                <a:rPr lang="en-US" sz="1800" i="1">
                                  <a:latin typeface="Cambria Math"/>
                                </a:rPr>
                              </m:ctrlPr>
                            </m:sSubPr>
                            <m:e>
                              <m:r>
                                <a:rPr lang="en-US" sz="1800" i="1">
                                  <a:latin typeface="Cambria Math" panose="02040503050406030204" pitchFamily="18" charset="0"/>
                                </a:rPr>
                                <m:t>𝜎</m:t>
                              </m:r>
                            </m:e>
                            <m:sub>
                              <m:r>
                                <a:rPr lang="en-US" sz="1800" b="0" i="1" smtClean="0">
                                  <a:latin typeface="Cambria Math" panose="02040503050406030204" pitchFamily="18" charset="0"/>
                                </a:rPr>
                                <m:t>𝑖</m:t>
                              </m:r>
                            </m:sub>
                          </m:sSub>
                          <m:rad>
                            <m:radPr>
                              <m:degHide m:val="on"/>
                              <m:ctrlPr>
                                <a:rPr lang="en-US" sz="1800" i="1">
                                  <a:latin typeface="Cambria Math"/>
                                </a:rPr>
                              </m:ctrlPr>
                            </m:radPr>
                            <m:deg/>
                            <m:e>
                              <m:r>
                                <a:rPr lang="en-US" sz="1800" i="1">
                                  <a:latin typeface="Cambria Math" panose="02040503050406030204" pitchFamily="18" charset="0"/>
                                </a:rPr>
                                <m:t>2</m:t>
                              </m:r>
                              <m:r>
                                <a:rPr lang="en-US" sz="1800" i="1">
                                  <a:latin typeface="Cambria Math" panose="02040503050406030204" pitchFamily="18" charset="0"/>
                                </a:rPr>
                                <m:t>𝜋</m:t>
                              </m:r>
                            </m:e>
                          </m:rad>
                        </m:den>
                      </m:f>
                      <m:sSup>
                        <m:sSupPr>
                          <m:ctrlPr>
                            <a:rPr lang="en-US" sz="1800" i="1">
                              <a:latin typeface="Cambria Math"/>
                            </a:rPr>
                          </m:ctrlPr>
                        </m:sSupPr>
                        <m:e>
                          <m:r>
                            <a:rPr lang="en-US" sz="1800" i="1">
                              <a:latin typeface="Cambria Math" panose="02040503050406030204" pitchFamily="18" charset="0"/>
                            </a:rPr>
                            <m:t>𝑒</m:t>
                          </m:r>
                        </m:e>
                        <m:sup>
                          <m:r>
                            <a:rPr lang="en-US" sz="1800" b="0" i="1" smtClean="0">
                              <a:latin typeface="Cambria Math" panose="02040503050406030204" pitchFamily="18" charset="0"/>
                            </a:rPr>
                            <m:t>−</m:t>
                          </m:r>
                          <m:f>
                            <m:fPr>
                              <m:ctrlPr>
                                <a:rPr lang="en-US" sz="1800" b="0" i="1" smtClean="0">
                                  <a:latin typeface="Cambria Math"/>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sSup>
                            <m:sSupPr>
                              <m:ctrlPr>
                                <a:rPr lang="en-US" sz="1800" b="0" i="1" smtClean="0">
                                  <a:latin typeface="Cambria Math"/>
                                </a:rPr>
                              </m:ctrlPr>
                            </m:sSupPr>
                            <m:e>
                              <m:d>
                                <m:dPr>
                                  <m:ctrlPr>
                                    <a:rPr lang="en-US" sz="1800" b="0" i="1" smtClean="0">
                                      <a:latin typeface="Cambria Math"/>
                                    </a:rPr>
                                  </m:ctrlPr>
                                </m:dPr>
                                <m:e>
                                  <m:f>
                                    <m:fPr>
                                      <m:ctrlPr>
                                        <a:rPr lang="en-US" sz="1800" i="1">
                                          <a:latin typeface="Cambria Math"/>
                                        </a:rPr>
                                      </m:ctrlPr>
                                    </m:fPr>
                                    <m:num>
                                      <m:sSub>
                                        <m:sSubPr>
                                          <m:ctrlPr>
                                            <a:rPr lang="en-US" sz="1800" b="0" i="1" smtClean="0">
                                              <a:latin typeface="Cambria Math"/>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𝑖</m:t>
                                          </m:r>
                                        </m:sub>
                                      </m:sSub>
                                    </m:num>
                                    <m:den>
                                      <m:sSub>
                                        <m:sSubPr>
                                          <m:ctrlPr>
                                            <a:rPr lang="en-US" sz="1800" i="1" smtClean="0">
                                              <a:latin typeface="Cambria Math"/>
                                            </a:rPr>
                                          </m:ctrlPr>
                                        </m:sSubPr>
                                        <m:e>
                                          <m:r>
                                            <a:rPr lang="en-US" sz="1800" i="1" smtClean="0">
                                              <a:latin typeface="Cambria Math" panose="02040503050406030204" pitchFamily="18" charset="0"/>
                                            </a:rPr>
                                            <m:t>𝜎</m:t>
                                          </m:r>
                                        </m:e>
                                        <m:sub>
                                          <m:r>
                                            <a:rPr lang="en-US" sz="1800" b="0" i="1" smtClean="0">
                                              <a:latin typeface="Cambria Math" panose="02040503050406030204" pitchFamily="18" charset="0"/>
                                            </a:rPr>
                                            <m:t>𝑖</m:t>
                                          </m:r>
                                        </m:sub>
                                      </m:sSub>
                                    </m:den>
                                  </m:f>
                                </m:e>
                              </m:d>
                            </m:e>
                            <m:sup>
                              <m:r>
                                <a:rPr lang="en-US" sz="1800" b="0" i="1" smtClean="0">
                                  <a:latin typeface="Cambria Math" panose="02040503050406030204" pitchFamily="18" charset="0"/>
                                </a:rPr>
                                <m:t>2</m:t>
                              </m:r>
                            </m:sup>
                          </m:sSup>
                          <m:r>
                            <a:rPr lang="en-US" sz="1800" b="0" i="1" smtClean="0">
                              <a:latin typeface="Cambria Math" panose="02040503050406030204" pitchFamily="18" charset="0"/>
                            </a:rPr>
                            <m:t>  </m:t>
                          </m:r>
                        </m:sup>
                      </m:sSup>
                      <m:r>
                        <a:rPr lang="en-US" sz="1800" i="1">
                          <a:latin typeface="Cambria Math" panose="02040503050406030204" pitchFamily="18" charset="0"/>
                        </a:rPr>
                        <m:t>, </m:t>
                      </m:r>
                      <m:r>
                        <a:rPr lang="en-US" sz="1800" b="0" i="1" smtClean="0">
                          <a:latin typeface="Cambria Math" panose="02040503050406030204" pitchFamily="18" charset="0"/>
                        </a:rPr>
                        <m:t>𝑖</m:t>
                      </m:r>
                      <m:r>
                        <a:rPr lang="en-US" sz="1800" b="0" i="1" smtClean="0">
                          <a:latin typeface="Cambria Math" panose="02040503050406030204" pitchFamily="18" charset="0"/>
                        </a:rPr>
                        <m:t>=(</m:t>
                      </m:r>
                      <m:r>
                        <a:rPr lang="en-US" sz="1800" b="0" i="1" smtClean="0">
                          <a:latin typeface="Cambria Math" panose="02040503050406030204" pitchFamily="18" charset="0"/>
                        </a:rPr>
                        <m:t>𝑥</m:t>
                      </m:r>
                      <m:r>
                        <a:rPr lang="en-US" sz="1800" b="0" i="1" smtClean="0">
                          <a:latin typeface="Cambria Math" panose="02040503050406030204" pitchFamily="18" charset="0"/>
                        </a:rPr>
                        <m:t>,</m:t>
                      </m:r>
                      <m:r>
                        <a:rPr lang="en-US" sz="1800" b="0" i="1" smtClean="0">
                          <a:latin typeface="Cambria Math" panose="02040503050406030204" pitchFamily="18" charset="0"/>
                        </a:rPr>
                        <m:t>𝑦</m:t>
                      </m:r>
                      <m:r>
                        <a:rPr lang="en-US" sz="1800" b="0" i="1" smtClean="0">
                          <a:latin typeface="Cambria Math" panose="02040503050406030204" pitchFamily="18" charset="0"/>
                        </a:rPr>
                        <m:t>)</m:t>
                      </m:r>
                    </m:oMath>
                  </m:oMathPara>
                </a14:m>
                <a:endParaRPr lang="en-US" sz="1800" dirty="0"/>
              </a:p>
              <a:p>
                <a:pPr marL="0" indent="0">
                  <a:buNone/>
                </a:pPr>
                <a:endParaRPr lang="en-US" sz="16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panose="02040503050406030204" pitchFamily="18" charset="0"/>
                            </a:rPr>
                            <m:t>𝜌</m:t>
                          </m:r>
                        </m:e>
                        <m:sub>
                          <m:r>
                            <a:rPr lang="en-US" sz="1800" b="0" i="1" smtClean="0">
                              <a:latin typeface="Cambria Math" panose="02040503050406030204" pitchFamily="18" charset="0"/>
                            </a:rPr>
                            <m:t>𝑧</m:t>
                          </m:r>
                        </m:sub>
                      </m:sSub>
                      <m:d>
                        <m:dPr>
                          <m:ctrlPr>
                            <a:rPr lang="en-US" sz="1800" b="0" i="1" smtClean="0">
                              <a:latin typeface="Cambria Math"/>
                            </a:rPr>
                          </m:ctrlPr>
                        </m:dPr>
                        <m:e>
                          <m:r>
                            <a:rPr lang="en-US" sz="1800" b="0" i="1" smtClean="0">
                              <a:latin typeface="Cambria Math" panose="02040503050406030204" pitchFamily="18" charset="0"/>
                            </a:rPr>
                            <m:t>𝑧</m:t>
                          </m:r>
                        </m:e>
                      </m:d>
                      <m:r>
                        <a:rPr lang="en-US" sz="1800" b="0" i="1" smtClean="0">
                          <a:latin typeface="Cambria Math" panose="02040503050406030204" pitchFamily="18" charset="0"/>
                        </a:rPr>
                        <m:t>=</m:t>
                      </m:r>
                      <m:f>
                        <m:fPr>
                          <m:ctrlPr>
                            <a:rPr lang="en-US" sz="1800" i="1">
                              <a:latin typeface="Cambria Math"/>
                            </a:rPr>
                          </m:ctrlPr>
                        </m:fPr>
                        <m:num>
                          <m:r>
                            <a:rPr lang="en-US" sz="1800" i="1">
                              <a:latin typeface="Cambria Math" panose="02040503050406030204" pitchFamily="18" charset="0"/>
                            </a:rPr>
                            <m:t>1</m:t>
                          </m:r>
                        </m:num>
                        <m:den>
                          <m:sSub>
                            <m:sSubPr>
                              <m:ctrlPr>
                                <a:rPr lang="en-US" sz="1800" i="1">
                                  <a:latin typeface="Cambria Math"/>
                                </a:rPr>
                              </m:ctrlPr>
                            </m:sSubPr>
                            <m:e>
                              <m:r>
                                <a:rPr lang="en-US" sz="1800" i="1">
                                  <a:latin typeface="Cambria Math" panose="02040503050406030204" pitchFamily="18" charset="0"/>
                                </a:rPr>
                                <m:t>𝜎</m:t>
                              </m:r>
                            </m:e>
                            <m:sub>
                              <m:r>
                                <a:rPr lang="en-US" sz="1800" b="0" i="1" smtClean="0">
                                  <a:latin typeface="Cambria Math" panose="02040503050406030204" pitchFamily="18" charset="0"/>
                                </a:rPr>
                                <m:t>1</m:t>
                              </m:r>
                            </m:sub>
                          </m:sSub>
                          <m:rad>
                            <m:radPr>
                              <m:degHide m:val="on"/>
                              <m:ctrlPr>
                                <a:rPr lang="en-US" sz="1800" i="1">
                                  <a:latin typeface="Cambria Math"/>
                                </a:rPr>
                              </m:ctrlPr>
                            </m:radPr>
                            <m:deg/>
                            <m:e>
                              <m:r>
                                <a:rPr lang="en-US" sz="1800" i="1">
                                  <a:latin typeface="Cambria Math" panose="02040503050406030204" pitchFamily="18" charset="0"/>
                                </a:rPr>
                                <m:t>2</m:t>
                              </m:r>
                              <m:r>
                                <a:rPr lang="en-US" sz="1800" i="1">
                                  <a:latin typeface="Cambria Math" panose="02040503050406030204" pitchFamily="18" charset="0"/>
                                </a:rPr>
                                <m:t>𝜋</m:t>
                              </m:r>
                            </m:e>
                          </m:rad>
                        </m:den>
                      </m:f>
                      <m:sSup>
                        <m:sSupPr>
                          <m:ctrlPr>
                            <a:rPr lang="en-US" sz="1800" i="1">
                              <a:latin typeface="Cambria Math"/>
                            </a:rPr>
                          </m:ctrlPr>
                        </m:sSupPr>
                        <m:e>
                          <m:r>
                            <a:rPr lang="en-US" sz="1800" i="1">
                              <a:latin typeface="Cambria Math" panose="02040503050406030204" pitchFamily="18" charset="0"/>
                            </a:rPr>
                            <m:t>𝑒</m:t>
                          </m:r>
                        </m:e>
                        <m:sup>
                          <m:r>
                            <a:rPr lang="en-US" sz="1800" i="1">
                              <a:latin typeface="Cambria Math" panose="02040503050406030204" pitchFamily="18" charset="0"/>
                            </a:rPr>
                            <m:t>−</m:t>
                          </m:r>
                          <m:f>
                            <m:fPr>
                              <m:ctrlPr>
                                <a:rPr lang="en-US" sz="1800" i="1">
                                  <a:latin typeface="Cambria Math"/>
                                </a:rPr>
                              </m:ctrlPr>
                            </m:fPr>
                            <m:num>
                              <m:r>
                                <a:rPr lang="en-US" sz="1800" i="1">
                                  <a:latin typeface="Cambria Math" panose="02040503050406030204" pitchFamily="18" charset="0"/>
                                </a:rPr>
                                <m:t>1</m:t>
                              </m:r>
                            </m:num>
                            <m:den>
                              <m:r>
                                <a:rPr lang="en-US" sz="1800" i="1">
                                  <a:latin typeface="Cambria Math" panose="02040503050406030204" pitchFamily="18" charset="0"/>
                                </a:rPr>
                                <m:t>2</m:t>
                              </m:r>
                            </m:den>
                          </m:f>
                          <m:sSup>
                            <m:sSupPr>
                              <m:ctrlPr>
                                <a:rPr lang="en-US" sz="1800" i="1">
                                  <a:latin typeface="Cambria Math"/>
                                </a:rPr>
                              </m:ctrlPr>
                            </m:sSupPr>
                            <m:e>
                              <m:d>
                                <m:dPr>
                                  <m:ctrlPr>
                                    <a:rPr lang="en-US" sz="1800" i="1">
                                      <a:latin typeface="Cambria Math"/>
                                    </a:rPr>
                                  </m:ctrlPr>
                                </m:dPr>
                                <m:e>
                                  <m:f>
                                    <m:fPr>
                                      <m:ctrlPr>
                                        <a:rPr lang="en-US" sz="1800" i="1">
                                          <a:latin typeface="Cambria Math"/>
                                        </a:rPr>
                                      </m:ctrlPr>
                                    </m:fPr>
                                    <m:num>
                                      <m:r>
                                        <a:rPr lang="en-US" sz="1800" b="0" i="1" smtClean="0">
                                          <a:latin typeface="Cambria Math" panose="02040503050406030204" pitchFamily="18" charset="0"/>
                                        </a:rPr>
                                        <m:t>𝑧</m:t>
                                      </m:r>
                                      <m:r>
                                        <a:rPr lang="en-US" sz="1800" b="0" i="1" smtClean="0">
                                          <a:latin typeface="Cambria Math" panose="02040503050406030204" pitchFamily="18" charset="0"/>
                                        </a:rPr>
                                        <m:t>−</m:t>
                                      </m:r>
                                      <m:sSub>
                                        <m:sSubPr>
                                          <m:ctrlPr>
                                            <a:rPr lang="en-US" sz="1800" b="0" i="1" smtClean="0">
                                              <a:latin typeface="Cambria Math"/>
                                            </a:rPr>
                                          </m:ctrlPr>
                                        </m:sSubPr>
                                        <m:e>
                                          <m:r>
                                            <a:rPr lang="en-US" sz="1800" b="0" i="1" smtClean="0">
                                              <a:latin typeface="Cambria Math" panose="02040503050406030204" pitchFamily="18" charset="0"/>
                                            </a:rPr>
                                            <m:t>𝑑</m:t>
                                          </m:r>
                                        </m:e>
                                        <m:sub>
                                          <m:r>
                                            <a:rPr lang="en-US" sz="1800" b="0" i="1" smtClean="0">
                                              <a:latin typeface="Cambria Math" panose="02040503050406030204" pitchFamily="18" charset="0"/>
                                            </a:rPr>
                                            <m:t>1</m:t>
                                          </m:r>
                                        </m:sub>
                                      </m:sSub>
                                    </m:num>
                                    <m:den>
                                      <m:sSub>
                                        <m:sSubPr>
                                          <m:ctrlPr>
                                            <a:rPr lang="en-US" sz="1800" i="1">
                                              <a:latin typeface="Cambria Math"/>
                                            </a:rPr>
                                          </m:ctrlPr>
                                        </m:sSubPr>
                                        <m:e>
                                          <m:r>
                                            <a:rPr lang="en-US" sz="1800" i="1">
                                              <a:latin typeface="Cambria Math" panose="02040503050406030204" pitchFamily="18" charset="0"/>
                                            </a:rPr>
                                            <m:t>𝜎</m:t>
                                          </m:r>
                                        </m:e>
                                        <m:sub>
                                          <m:r>
                                            <a:rPr lang="en-US" sz="1800" b="0" i="1" smtClean="0">
                                              <a:latin typeface="Cambria Math" panose="02040503050406030204" pitchFamily="18" charset="0"/>
                                            </a:rPr>
                                            <m:t>1</m:t>
                                          </m:r>
                                        </m:sub>
                                      </m:sSub>
                                    </m:den>
                                  </m:f>
                                </m:e>
                              </m:d>
                            </m:e>
                            <m:sup>
                              <m:r>
                                <a:rPr lang="en-US" sz="1800" i="1">
                                  <a:latin typeface="Cambria Math" panose="02040503050406030204" pitchFamily="18" charset="0"/>
                                </a:rPr>
                                <m:t>2</m:t>
                              </m:r>
                            </m:sup>
                          </m:sSup>
                          <m:r>
                            <a:rPr lang="en-US" sz="1800" i="1">
                              <a:latin typeface="Cambria Math" panose="02040503050406030204" pitchFamily="18" charset="0"/>
                            </a:rPr>
                            <m:t>  </m:t>
                          </m:r>
                        </m:sup>
                      </m:sSup>
                      <m:f>
                        <m:fPr>
                          <m:ctrlPr>
                            <a:rPr lang="en-US" sz="1800" i="1">
                              <a:latin typeface="Cambria Math"/>
                            </a:rPr>
                          </m:ctrlPr>
                        </m:fPr>
                        <m:num>
                          <m:r>
                            <a:rPr lang="en-US" sz="1800" i="1">
                              <a:latin typeface="Cambria Math" panose="02040503050406030204" pitchFamily="18" charset="0"/>
                            </a:rPr>
                            <m:t>1</m:t>
                          </m:r>
                        </m:num>
                        <m:den>
                          <m:sSub>
                            <m:sSubPr>
                              <m:ctrlPr>
                                <a:rPr lang="en-US" sz="1800" i="1">
                                  <a:latin typeface="Cambria Math"/>
                                </a:rPr>
                              </m:ctrlPr>
                            </m:sSubPr>
                            <m:e>
                              <m:r>
                                <a:rPr lang="en-US" sz="1800" i="1">
                                  <a:latin typeface="Cambria Math" panose="02040503050406030204" pitchFamily="18" charset="0"/>
                                </a:rPr>
                                <m:t>𝜎</m:t>
                              </m:r>
                            </m:e>
                            <m:sub>
                              <m:r>
                                <a:rPr lang="en-US" sz="1800" b="0" i="1" smtClean="0">
                                  <a:latin typeface="Cambria Math" panose="02040503050406030204" pitchFamily="18" charset="0"/>
                                </a:rPr>
                                <m:t>2</m:t>
                              </m:r>
                            </m:sub>
                          </m:sSub>
                          <m:rad>
                            <m:radPr>
                              <m:degHide m:val="on"/>
                              <m:ctrlPr>
                                <a:rPr lang="en-US" sz="1800" i="1">
                                  <a:latin typeface="Cambria Math"/>
                                </a:rPr>
                              </m:ctrlPr>
                            </m:radPr>
                            <m:deg/>
                            <m:e>
                              <m:r>
                                <a:rPr lang="en-US" sz="1800" i="1">
                                  <a:latin typeface="Cambria Math" panose="02040503050406030204" pitchFamily="18" charset="0"/>
                                </a:rPr>
                                <m:t>2</m:t>
                              </m:r>
                              <m:r>
                                <a:rPr lang="en-US" sz="1800" i="1">
                                  <a:latin typeface="Cambria Math" panose="02040503050406030204" pitchFamily="18" charset="0"/>
                                </a:rPr>
                                <m:t>𝜋</m:t>
                              </m:r>
                            </m:e>
                          </m:rad>
                        </m:den>
                      </m:f>
                      <m:sSup>
                        <m:sSupPr>
                          <m:ctrlPr>
                            <a:rPr lang="en-US" sz="1800" i="1">
                              <a:latin typeface="Cambria Math"/>
                            </a:rPr>
                          </m:ctrlPr>
                        </m:sSupPr>
                        <m:e>
                          <m:r>
                            <a:rPr lang="en-US" sz="1800" i="1">
                              <a:latin typeface="Cambria Math" panose="02040503050406030204" pitchFamily="18" charset="0"/>
                            </a:rPr>
                            <m:t>𝑒</m:t>
                          </m:r>
                        </m:e>
                        <m:sup>
                          <m:r>
                            <a:rPr lang="en-US" sz="1800" i="1">
                              <a:latin typeface="Cambria Math" panose="02040503050406030204" pitchFamily="18" charset="0"/>
                            </a:rPr>
                            <m:t>−</m:t>
                          </m:r>
                          <m:f>
                            <m:fPr>
                              <m:ctrlPr>
                                <a:rPr lang="en-US" sz="1800" i="1">
                                  <a:latin typeface="Cambria Math"/>
                                </a:rPr>
                              </m:ctrlPr>
                            </m:fPr>
                            <m:num>
                              <m:r>
                                <a:rPr lang="en-US" sz="1800" i="1">
                                  <a:latin typeface="Cambria Math" panose="02040503050406030204" pitchFamily="18" charset="0"/>
                                </a:rPr>
                                <m:t>1</m:t>
                              </m:r>
                            </m:num>
                            <m:den>
                              <m:r>
                                <a:rPr lang="en-US" sz="1800" i="1">
                                  <a:latin typeface="Cambria Math" panose="02040503050406030204" pitchFamily="18" charset="0"/>
                                </a:rPr>
                                <m:t>2</m:t>
                              </m:r>
                            </m:den>
                          </m:f>
                          <m:sSup>
                            <m:sSupPr>
                              <m:ctrlPr>
                                <a:rPr lang="en-US" sz="1800" i="1">
                                  <a:latin typeface="Cambria Math"/>
                                </a:rPr>
                              </m:ctrlPr>
                            </m:sSupPr>
                            <m:e>
                              <m:d>
                                <m:dPr>
                                  <m:ctrlPr>
                                    <a:rPr lang="en-US" sz="1800" i="1">
                                      <a:latin typeface="Cambria Math"/>
                                    </a:rPr>
                                  </m:ctrlPr>
                                </m:dPr>
                                <m:e>
                                  <m:f>
                                    <m:fPr>
                                      <m:ctrlPr>
                                        <a:rPr lang="en-US" sz="1800" i="1">
                                          <a:latin typeface="Cambria Math"/>
                                        </a:rPr>
                                      </m:ctrlPr>
                                    </m:fPr>
                                    <m:num>
                                      <m:r>
                                        <a:rPr lang="en-US" sz="1800" i="1">
                                          <a:latin typeface="Cambria Math" panose="02040503050406030204" pitchFamily="18" charset="0"/>
                                        </a:rPr>
                                        <m:t>𝑧</m:t>
                                      </m:r>
                                      <m:r>
                                        <a:rPr lang="en-US" sz="1800" i="1">
                                          <a:latin typeface="Cambria Math" panose="02040503050406030204" pitchFamily="18" charset="0"/>
                                        </a:rPr>
                                        <m:t>−</m:t>
                                      </m:r>
                                      <m:sSub>
                                        <m:sSubPr>
                                          <m:ctrlPr>
                                            <a:rPr lang="en-US" sz="1800" i="1">
                                              <a:latin typeface="Cambria Math"/>
                                            </a:rPr>
                                          </m:ctrlPr>
                                        </m:sSubPr>
                                        <m:e>
                                          <m:r>
                                            <a:rPr lang="en-US" sz="1800" i="1">
                                              <a:latin typeface="Cambria Math" panose="02040503050406030204" pitchFamily="18" charset="0"/>
                                            </a:rPr>
                                            <m:t>𝑑</m:t>
                                          </m:r>
                                        </m:e>
                                        <m:sub>
                                          <m:r>
                                            <a:rPr lang="en-US" sz="1800" b="0" i="1" smtClean="0">
                                              <a:latin typeface="Cambria Math" panose="02040503050406030204" pitchFamily="18" charset="0"/>
                                            </a:rPr>
                                            <m:t>2</m:t>
                                          </m:r>
                                        </m:sub>
                                      </m:sSub>
                                    </m:num>
                                    <m:den>
                                      <m:sSub>
                                        <m:sSubPr>
                                          <m:ctrlPr>
                                            <a:rPr lang="en-US" sz="1800" i="1" smtClean="0">
                                              <a:latin typeface="Cambria Math"/>
                                            </a:rPr>
                                          </m:ctrlPr>
                                        </m:sSubPr>
                                        <m:e>
                                          <m:r>
                                            <a:rPr lang="en-US" sz="1800" i="1">
                                              <a:latin typeface="Cambria Math" panose="02040503050406030204" pitchFamily="18" charset="0"/>
                                            </a:rPr>
                                            <m:t>𝜎</m:t>
                                          </m:r>
                                        </m:e>
                                        <m:sub>
                                          <m:r>
                                            <a:rPr lang="en-US" sz="1800" b="0" i="1" smtClean="0">
                                              <a:latin typeface="Cambria Math" panose="02040503050406030204" pitchFamily="18" charset="0"/>
                                            </a:rPr>
                                            <m:t>2</m:t>
                                          </m:r>
                                        </m:sub>
                                      </m:sSub>
                                    </m:den>
                                  </m:f>
                                </m:e>
                              </m:d>
                            </m:e>
                            <m:sup>
                              <m:r>
                                <a:rPr lang="en-US" sz="1800" i="1">
                                  <a:latin typeface="Cambria Math" panose="02040503050406030204" pitchFamily="18" charset="0"/>
                                </a:rPr>
                                <m:t>2</m:t>
                              </m:r>
                            </m:sup>
                          </m:sSup>
                          <m:r>
                            <a:rPr lang="en-US" sz="1800" i="1">
                              <a:latin typeface="Cambria Math" panose="02040503050406030204" pitchFamily="18" charset="0"/>
                            </a:rPr>
                            <m:t>  </m:t>
                          </m:r>
                        </m:sup>
                      </m:sSup>
                      <m:f>
                        <m:fPr>
                          <m:ctrlPr>
                            <a:rPr lang="en-US" sz="1800" i="1">
                              <a:latin typeface="Cambria Math"/>
                            </a:rPr>
                          </m:ctrlPr>
                        </m:fPr>
                        <m:num>
                          <m:r>
                            <a:rPr lang="en-US" sz="1800" i="1">
                              <a:latin typeface="Cambria Math" panose="02040503050406030204" pitchFamily="18" charset="0"/>
                            </a:rPr>
                            <m:t>1</m:t>
                          </m:r>
                        </m:num>
                        <m:den>
                          <m:sSub>
                            <m:sSubPr>
                              <m:ctrlPr>
                                <a:rPr lang="en-US" sz="1800" i="1">
                                  <a:latin typeface="Cambria Math"/>
                                </a:rPr>
                              </m:ctrlPr>
                            </m:sSubPr>
                            <m:e>
                              <m:r>
                                <a:rPr lang="en-US" sz="1800" i="1">
                                  <a:latin typeface="Cambria Math" panose="02040503050406030204" pitchFamily="18" charset="0"/>
                                </a:rPr>
                                <m:t>𝜎</m:t>
                              </m:r>
                            </m:e>
                            <m:sub>
                              <m:r>
                                <a:rPr lang="en-US" sz="1800" b="0" i="1" smtClean="0">
                                  <a:latin typeface="Cambria Math" panose="02040503050406030204" pitchFamily="18" charset="0"/>
                                </a:rPr>
                                <m:t>3</m:t>
                              </m:r>
                            </m:sub>
                          </m:sSub>
                          <m:rad>
                            <m:radPr>
                              <m:degHide m:val="on"/>
                              <m:ctrlPr>
                                <a:rPr lang="en-US" sz="1800" i="1">
                                  <a:latin typeface="Cambria Math"/>
                                </a:rPr>
                              </m:ctrlPr>
                            </m:radPr>
                            <m:deg/>
                            <m:e>
                              <m:r>
                                <a:rPr lang="en-US" sz="1800" i="1">
                                  <a:latin typeface="Cambria Math" panose="02040503050406030204" pitchFamily="18" charset="0"/>
                                </a:rPr>
                                <m:t>2</m:t>
                              </m:r>
                              <m:r>
                                <a:rPr lang="en-US" sz="1800" i="1">
                                  <a:latin typeface="Cambria Math" panose="02040503050406030204" pitchFamily="18" charset="0"/>
                                </a:rPr>
                                <m:t>𝜋</m:t>
                              </m:r>
                            </m:e>
                          </m:rad>
                        </m:den>
                      </m:f>
                      <m:sSup>
                        <m:sSupPr>
                          <m:ctrlPr>
                            <a:rPr lang="en-US" sz="1800" i="1">
                              <a:latin typeface="Cambria Math"/>
                            </a:rPr>
                          </m:ctrlPr>
                        </m:sSupPr>
                        <m:e>
                          <m:r>
                            <a:rPr lang="en-US" sz="1800" i="1">
                              <a:latin typeface="Cambria Math" panose="02040503050406030204" pitchFamily="18" charset="0"/>
                            </a:rPr>
                            <m:t>𝑒</m:t>
                          </m:r>
                        </m:e>
                        <m:sup>
                          <m:r>
                            <a:rPr lang="en-US" sz="1800" i="1">
                              <a:latin typeface="Cambria Math" panose="02040503050406030204" pitchFamily="18" charset="0"/>
                            </a:rPr>
                            <m:t>−</m:t>
                          </m:r>
                          <m:f>
                            <m:fPr>
                              <m:ctrlPr>
                                <a:rPr lang="en-US" sz="1800" i="1">
                                  <a:latin typeface="Cambria Math"/>
                                </a:rPr>
                              </m:ctrlPr>
                            </m:fPr>
                            <m:num>
                              <m:r>
                                <a:rPr lang="en-US" sz="1800" i="1">
                                  <a:latin typeface="Cambria Math" panose="02040503050406030204" pitchFamily="18" charset="0"/>
                                </a:rPr>
                                <m:t>1</m:t>
                              </m:r>
                            </m:num>
                            <m:den>
                              <m:r>
                                <a:rPr lang="en-US" sz="1800" i="1">
                                  <a:latin typeface="Cambria Math" panose="02040503050406030204" pitchFamily="18" charset="0"/>
                                </a:rPr>
                                <m:t>2</m:t>
                              </m:r>
                            </m:den>
                          </m:f>
                          <m:sSup>
                            <m:sSupPr>
                              <m:ctrlPr>
                                <a:rPr lang="en-US" sz="1800" i="1">
                                  <a:latin typeface="Cambria Math"/>
                                </a:rPr>
                              </m:ctrlPr>
                            </m:sSupPr>
                            <m:e>
                              <m:d>
                                <m:dPr>
                                  <m:ctrlPr>
                                    <a:rPr lang="en-US" sz="1800" i="1">
                                      <a:latin typeface="Cambria Math"/>
                                    </a:rPr>
                                  </m:ctrlPr>
                                </m:dPr>
                                <m:e>
                                  <m:f>
                                    <m:fPr>
                                      <m:ctrlPr>
                                        <a:rPr lang="en-US" sz="1800" i="1">
                                          <a:latin typeface="Cambria Math"/>
                                        </a:rPr>
                                      </m:ctrlPr>
                                    </m:fPr>
                                    <m:num>
                                      <m:r>
                                        <a:rPr lang="en-US" sz="1800" i="1">
                                          <a:latin typeface="Cambria Math" panose="02040503050406030204" pitchFamily="18" charset="0"/>
                                        </a:rPr>
                                        <m:t>𝑧</m:t>
                                      </m:r>
                                      <m:r>
                                        <a:rPr lang="en-US" sz="1800" i="1">
                                          <a:latin typeface="Cambria Math" panose="02040503050406030204" pitchFamily="18" charset="0"/>
                                        </a:rPr>
                                        <m:t>−</m:t>
                                      </m:r>
                                      <m:sSub>
                                        <m:sSubPr>
                                          <m:ctrlPr>
                                            <a:rPr lang="en-US" sz="1800" i="1">
                                              <a:latin typeface="Cambria Math"/>
                                            </a:rPr>
                                          </m:ctrlPr>
                                        </m:sSubPr>
                                        <m:e>
                                          <m:r>
                                            <a:rPr lang="en-US" sz="1800" i="1">
                                              <a:latin typeface="Cambria Math" panose="02040503050406030204" pitchFamily="18" charset="0"/>
                                            </a:rPr>
                                            <m:t>𝑑</m:t>
                                          </m:r>
                                        </m:e>
                                        <m:sub>
                                          <m:r>
                                            <a:rPr lang="en-US" sz="1800" b="0" i="1" smtClean="0">
                                              <a:latin typeface="Cambria Math" panose="02040503050406030204" pitchFamily="18" charset="0"/>
                                            </a:rPr>
                                            <m:t>3</m:t>
                                          </m:r>
                                        </m:sub>
                                      </m:sSub>
                                    </m:num>
                                    <m:den>
                                      <m:sSub>
                                        <m:sSubPr>
                                          <m:ctrlPr>
                                            <a:rPr lang="en-US" sz="1800" i="1">
                                              <a:latin typeface="Cambria Math"/>
                                            </a:rPr>
                                          </m:ctrlPr>
                                        </m:sSubPr>
                                        <m:e>
                                          <m:r>
                                            <a:rPr lang="en-US" sz="1800" i="1">
                                              <a:latin typeface="Cambria Math" panose="02040503050406030204" pitchFamily="18" charset="0"/>
                                            </a:rPr>
                                            <m:t>𝜎</m:t>
                                          </m:r>
                                        </m:e>
                                        <m:sub>
                                          <m:r>
                                            <a:rPr lang="en-US" sz="1800" b="0" i="1" smtClean="0">
                                              <a:latin typeface="Cambria Math" panose="02040503050406030204" pitchFamily="18" charset="0"/>
                                            </a:rPr>
                                            <m:t>3</m:t>
                                          </m:r>
                                        </m:sub>
                                      </m:sSub>
                                    </m:den>
                                  </m:f>
                                </m:e>
                              </m:d>
                            </m:e>
                            <m:sup>
                              <m:r>
                                <a:rPr lang="en-US" sz="1800" i="1">
                                  <a:latin typeface="Cambria Math" panose="02040503050406030204" pitchFamily="18" charset="0"/>
                                </a:rPr>
                                <m:t>2</m:t>
                              </m:r>
                            </m:sup>
                          </m:sSup>
                          <m:r>
                            <a:rPr lang="en-US" sz="1800" i="1">
                              <a:latin typeface="Cambria Math" panose="02040503050406030204" pitchFamily="18" charset="0"/>
                            </a:rPr>
                            <m:t>  </m:t>
                          </m:r>
                        </m:sup>
                      </m:sSup>
                    </m:oMath>
                  </m:oMathPara>
                </a14:m>
                <a:endParaRPr lang="en-US" sz="1600" dirty="0"/>
              </a:p>
              <a:p>
                <a:pPr marL="0" indent="0">
                  <a:buNone/>
                </a:pPr>
                <a:endParaRPr lang="en-US" dirty="0"/>
              </a:p>
              <a:p>
                <a:pPr marL="0" indent="0">
                  <a:buNone/>
                </a:pPr>
                <a:r>
                  <a:rPr lang="en-US" dirty="0"/>
                  <a:t>Transverse bunch distributions in the x and y directions are implicitly functions of z, due to the beam squeezing effect and crossing angle (discussed in context of hourglass correction)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73" t="-1869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46B9EC3-C76A-4CC6-A7C1-162C26BBFDD7}" type="slidenum">
              <a:rPr lang="en-US" smtClean="0"/>
              <a:t>6</a:t>
            </a:fld>
            <a:endParaRPr lang="en-US" dirty="0"/>
          </a:p>
        </p:txBody>
      </p:sp>
    </p:spTree>
    <p:extLst>
      <p:ext uri="{BB962C8B-B14F-4D97-AF65-F5344CB8AC3E}">
        <p14:creationId xmlns:p14="http://schemas.microsoft.com/office/powerpoint/2010/main" val="39998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Extracting the Transverse Beam Profile</a:t>
            </a:r>
          </a:p>
        </p:txBody>
      </p:sp>
      <p:sp>
        <p:nvSpPr>
          <p:cNvPr id="8" name="Text Placeholder 7"/>
          <p:cNvSpPr>
            <a:spLocks noGrp="1"/>
          </p:cNvSpPr>
          <p:nvPr>
            <p:ph type="body" idx="1"/>
          </p:nvPr>
        </p:nvSpPr>
        <p:spPr/>
        <p:txBody>
          <a:bodyPr/>
          <a:lstStyle/>
          <a:p>
            <a:endParaRPr lang="en-US"/>
          </a:p>
        </p:txBody>
      </p:sp>
      <p:sp>
        <p:nvSpPr>
          <p:cNvPr id="4" name="Slide Number Placeholder 3"/>
          <p:cNvSpPr>
            <a:spLocks noGrp="1"/>
          </p:cNvSpPr>
          <p:nvPr>
            <p:ph type="sldNum" sz="quarter" idx="4294967295"/>
          </p:nvPr>
        </p:nvSpPr>
        <p:spPr>
          <a:xfrm>
            <a:off x="7086600" y="3175"/>
            <a:ext cx="2057400" cy="365125"/>
          </a:xfrm>
        </p:spPr>
        <p:txBody>
          <a:bodyPr/>
          <a:lstStyle/>
          <a:p>
            <a:fld id="{846B9EC3-C76A-4CC6-A7C1-162C26BBFDD7}" type="slidenum">
              <a:rPr lang="en-US" smtClean="0"/>
              <a:t>7</a:t>
            </a:fld>
            <a:endParaRPr lang="en-US" dirty="0"/>
          </a:p>
        </p:txBody>
      </p:sp>
    </p:spTree>
    <p:extLst>
      <p:ext uri="{BB962C8B-B14F-4D97-AF65-F5344CB8AC3E}">
        <p14:creationId xmlns:p14="http://schemas.microsoft.com/office/powerpoint/2010/main" val="44806399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Run Scalers</a:t>
            </a: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654255770"/>
              </p:ext>
            </p:extLst>
          </p:nvPr>
        </p:nvGraphicFramePr>
        <p:xfrm>
          <a:off x="900425" y="1414462"/>
          <a:ext cx="7389342" cy="3754120"/>
        </p:xfrm>
        <a:graphic>
          <a:graphicData uri="http://schemas.openxmlformats.org/drawingml/2006/table">
            <a:tbl>
              <a:tblPr firstRow="1">
                <a:tableStyleId>{9D7B26C5-4107-4FEC-AEDC-1716B250A1EF}</a:tableStyleId>
              </a:tblPr>
              <a:tblGrid>
                <a:gridCol w="3694671">
                  <a:extLst>
                    <a:ext uri="{9D8B030D-6E8A-4147-A177-3AD203B41FA5}">
                      <a16:colId xmlns:a16="http://schemas.microsoft.com/office/drawing/2014/main" xmlns="" val="20000"/>
                    </a:ext>
                  </a:extLst>
                </a:gridCol>
                <a:gridCol w="3694671">
                  <a:extLst>
                    <a:ext uri="{9D8B030D-6E8A-4147-A177-3AD203B41FA5}">
                      <a16:colId xmlns:a16="http://schemas.microsoft.com/office/drawing/2014/main" xmlns="" val="20001"/>
                    </a:ext>
                  </a:extLst>
                </a:gridCol>
              </a:tblGrid>
              <a:tr h="370840">
                <a:tc>
                  <a:txBody>
                    <a:bodyPr/>
                    <a:lstStyle/>
                    <a:p>
                      <a:r>
                        <a:rPr lang="en-US" dirty="0">
                          <a:latin typeface="Mongolian Baiti" panose="03000500000000000000" pitchFamily="66" charset="0"/>
                          <a:cs typeface="Mongolian Baiti" panose="03000500000000000000" pitchFamily="66" charset="0"/>
                        </a:rPr>
                        <a:t>Trigger Scaler</a:t>
                      </a:r>
                    </a:p>
                  </a:txBody>
                  <a:tcPr/>
                </a:tc>
                <a:tc>
                  <a:txBody>
                    <a:bodyPr/>
                    <a:lstStyle/>
                    <a:p>
                      <a:r>
                        <a:rPr lang="en-US" dirty="0">
                          <a:latin typeface="Mongolian Baiti" panose="03000500000000000000" pitchFamily="66" charset="0"/>
                          <a:cs typeface="Mongolian Baiti" panose="03000500000000000000" pitchFamily="66" charset="0"/>
                        </a:rPr>
                        <a:t>Description</a:t>
                      </a:r>
                    </a:p>
                  </a:txBody>
                  <a:tcPr/>
                </a:tc>
                <a:extLst>
                  <a:ext uri="{0D108BD9-81ED-4DB2-BD59-A6C34878D82A}">
                    <a16:rowId xmlns:a16="http://schemas.microsoft.com/office/drawing/2014/main" xmlns="" val="10000"/>
                  </a:ext>
                </a:extLst>
              </a:tr>
              <a:tr h="370840">
                <a:tc>
                  <a:txBody>
                    <a:bodyPr/>
                    <a:lstStyle/>
                    <a:p>
                      <a:r>
                        <a:rPr lang="en-US" dirty="0">
                          <a:latin typeface="Mongolian Baiti" panose="03000500000000000000" pitchFamily="66" charset="0"/>
                          <a:cs typeface="Mongolian Baiti" panose="03000500000000000000" pitchFamily="66" charset="0"/>
                        </a:rPr>
                        <a:t>“BBCLL1(&gt;0</a:t>
                      </a:r>
                      <a:r>
                        <a:rPr lang="en-US" baseline="0" dirty="0">
                          <a:latin typeface="Mongolian Baiti" panose="03000500000000000000" pitchFamily="66" charset="0"/>
                          <a:cs typeface="Mongolian Baiti" panose="03000500000000000000" pitchFamily="66" charset="0"/>
                        </a:rPr>
                        <a:t> tubes) </a:t>
                      </a:r>
                      <a:r>
                        <a:rPr lang="en-US" baseline="0" dirty="0" err="1">
                          <a:latin typeface="Mongolian Baiti" panose="03000500000000000000" pitchFamily="66" charset="0"/>
                          <a:cs typeface="Mongolian Baiti" panose="03000500000000000000" pitchFamily="66" charset="0"/>
                        </a:rPr>
                        <a:t>novertexcut</a:t>
                      </a:r>
                      <a:r>
                        <a:rPr lang="en-US" baseline="0" dirty="0">
                          <a:latin typeface="Mongolian Baiti" panose="03000500000000000000" pitchFamily="66" charset="0"/>
                          <a:cs typeface="Mongolian Baiti" panose="03000500000000000000" pitchFamily="66" charset="0"/>
                        </a:rPr>
                        <a:t>” (BBC wide)</a:t>
                      </a:r>
                      <a:endParaRPr lang="en-US" dirty="0">
                        <a:latin typeface="Mongolian Baiti" panose="03000500000000000000" pitchFamily="66" charset="0"/>
                        <a:cs typeface="Mongolian Baiti" panose="03000500000000000000" pitchFamily="66" charset="0"/>
                      </a:endParaRPr>
                    </a:p>
                  </a:txBody>
                  <a:tcPr anchor="ctr"/>
                </a:tc>
                <a:tc>
                  <a:txBody>
                    <a:bodyPr/>
                    <a:lstStyle/>
                    <a:p>
                      <a:r>
                        <a:rPr lang="en-US" dirty="0">
                          <a:latin typeface="Mongolian Baiti" panose="03000500000000000000" pitchFamily="66" charset="0"/>
                          <a:cs typeface="Mongolian Baiti" panose="03000500000000000000" pitchFamily="66" charset="0"/>
                        </a:rPr>
                        <a:t>Fires any time there is a coincidence of the </a:t>
                      </a:r>
                      <a:r>
                        <a:rPr lang="en-US" baseline="0" dirty="0">
                          <a:latin typeface="Mongolian Baiti" panose="03000500000000000000" pitchFamily="66" charset="0"/>
                          <a:cs typeface="Mongolian Baiti" panose="03000500000000000000" pitchFamily="66" charset="0"/>
                        </a:rPr>
                        <a:t>BBC North and South within a prescribed time window</a:t>
                      </a:r>
                      <a:endParaRPr lang="en-US" dirty="0">
                        <a:latin typeface="Mongolian Baiti" panose="03000500000000000000" pitchFamily="66" charset="0"/>
                        <a:cs typeface="Mongolian Baiti" panose="03000500000000000000" pitchFamily="66" charset="0"/>
                      </a:endParaRPr>
                    </a:p>
                  </a:txBody>
                  <a:tcPr/>
                </a:tc>
                <a:extLst>
                  <a:ext uri="{0D108BD9-81ED-4DB2-BD59-A6C34878D82A}">
                    <a16:rowId xmlns:a16="http://schemas.microsoft.com/office/drawing/2014/main" xmlns="" val="10001"/>
                  </a:ext>
                </a:extLst>
              </a:tr>
              <a:tr h="370840">
                <a:tc>
                  <a:txBody>
                    <a:bodyPr/>
                    <a:lstStyle/>
                    <a:p>
                      <a:r>
                        <a:rPr lang="en-US" dirty="0">
                          <a:latin typeface="Mongolian Baiti" panose="03000500000000000000" pitchFamily="66" charset="0"/>
                          <a:cs typeface="Mongolian Baiti" panose="03000500000000000000" pitchFamily="66" charset="0"/>
                        </a:rPr>
                        <a:t>“BBCLL1(&gt;0</a:t>
                      </a:r>
                      <a:r>
                        <a:rPr lang="en-US" baseline="0" dirty="0">
                          <a:latin typeface="Mongolian Baiti" panose="03000500000000000000" pitchFamily="66" charset="0"/>
                          <a:cs typeface="Mongolian Baiti" panose="03000500000000000000" pitchFamily="66" charset="0"/>
                        </a:rPr>
                        <a:t> tubes)”</a:t>
                      </a:r>
                    </a:p>
                    <a:p>
                      <a:r>
                        <a:rPr lang="en-US" baseline="0" dirty="0">
                          <a:latin typeface="Mongolian Baiti" panose="03000500000000000000" pitchFamily="66" charset="0"/>
                          <a:cs typeface="Mongolian Baiti" panose="03000500000000000000" pitchFamily="66" charset="0"/>
                        </a:rPr>
                        <a:t>(BBC narrow)</a:t>
                      </a:r>
                    </a:p>
                  </a:txBody>
                  <a:tcPr anchor="ctr"/>
                </a:tc>
                <a:tc>
                  <a:txBody>
                    <a:bodyPr/>
                    <a:lstStyle/>
                    <a:p>
                      <a:r>
                        <a:rPr lang="en-US" dirty="0">
                          <a:latin typeface="Mongolian Baiti" panose="03000500000000000000" pitchFamily="66" charset="0"/>
                          <a:cs typeface="Mongolian Baiti" panose="03000500000000000000" pitchFamily="66" charset="0"/>
                        </a:rPr>
                        <a:t>Same</a:t>
                      </a:r>
                      <a:r>
                        <a:rPr lang="en-US" baseline="0" dirty="0">
                          <a:latin typeface="Mongolian Baiti" panose="03000500000000000000" pitchFamily="66" charset="0"/>
                          <a:cs typeface="Mongolian Baiti" panose="03000500000000000000" pitchFamily="66" charset="0"/>
                        </a:rPr>
                        <a:t> as </a:t>
                      </a:r>
                      <a:r>
                        <a:rPr lang="en-US" baseline="0" dirty="0" err="1">
                          <a:latin typeface="Mongolian Baiti" panose="03000500000000000000" pitchFamily="66" charset="0"/>
                          <a:cs typeface="Mongolian Baiti" panose="03000500000000000000" pitchFamily="66" charset="0"/>
                        </a:rPr>
                        <a:t>novertex</a:t>
                      </a:r>
                      <a:r>
                        <a:rPr lang="en-US" baseline="0" dirty="0">
                          <a:latin typeface="Mongolian Baiti" panose="03000500000000000000" pitchFamily="66" charset="0"/>
                          <a:cs typeface="Mongolian Baiti" panose="03000500000000000000" pitchFamily="66" charset="0"/>
                        </a:rPr>
                        <a:t> cut, but with an online vertex cut of approximately +/- 30 cm</a:t>
                      </a:r>
                      <a:endParaRPr lang="en-US" dirty="0">
                        <a:latin typeface="Mongolian Baiti" panose="03000500000000000000" pitchFamily="66" charset="0"/>
                        <a:cs typeface="Mongolian Baiti" panose="03000500000000000000" pitchFamily="66" charset="0"/>
                      </a:endParaRPr>
                    </a:p>
                  </a:txBody>
                  <a:tcPr/>
                </a:tc>
                <a:extLst>
                  <a:ext uri="{0D108BD9-81ED-4DB2-BD59-A6C34878D82A}">
                    <a16:rowId xmlns:a16="http://schemas.microsoft.com/office/drawing/2014/main" xmlns="" val="10002"/>
                  </a:ext>
                </a:extLst>
              </a:tr>
              <a:tr h="370840">
                <a:tc>
                  <a:txBody>
                    <a:bodyPr/>
                    <a:lstStyle/>
                    <a:p>
                      <a:r>
                        <a:rPr lang="en-US" dirty="0">
                          <a:latin typeface="Mongolian Baiti" panose="03000500000000000000" pitchFamily="66" charset="0"/>
                          <a:cs typeface="Mongolian Baiti" panose="03000500000000000000" pitchFamily="66" charset="0"/>
                        </a:rPr>
                        <a:t>“ZDCLL1wide”</a:t>
                      </a:r>
                    </a:p>
                    <a:p>
                      <a:r>
                        <a:rPr lang="en-US" dirty="0">
                          <a:latin typeface="Mongolian Baiti" panose="03000500000000000000" pitchFamily="66" charset="0"/>
                          <a:cs typeface="Mongolian Baiti" panose="03000500000000000000" pitchFamily="66" charset="0"/>
                        </a:rPr>
                        <a:t>(ZDC wide)</a:t>
                      </a:r>
                    </a:p>
                  </a:txBody>
                  <a:tcPr anchor="ctr"/>
                </a:tc>
                <a:tc>
                  <a:txBody>
                    <a:bodyPr/>
                    <a:lstStyle/>
                    <a:p>
                      <a:r>
                        <a:rPr lang="en-US" dirty="0">
                          <a:latin typeface="Mongolian Baiti" panose="03000500000000000000" pitchFamily="66" charset="0"/>
                          <a:cs typeface="Mongolian Baiti" panose="03000500000000000000" pitchFamily="66" charset="0"/>
                        </a:rPr>
                        <a:t>Fires any time there is a coincidence of the ZDC north and South</a:t>
                      </a:r>
                      <a:r>
                        <a:rPr lang="en-US" baseline="0" dirty="0">
                          <a:latin typeface="Mongolian Baiti" panose="03000500000000000000" pitchFamily="66" charset="0"/>
                          <a:cs typeface="Mongolian Baiti" panose="03000500000000000000" pitchFamily="66" charset="0"/>
                        </a:rPr>
                        <a:t> within a prescribed time window</a:t>
                      </a:r>
                      <a:endParaRPr lang="en-US" dirty="0">
                        <a:latin typeface="Mongolian Baiti" panose="03000500000000000000" pitchFamily="66" charset="0"/>
                        <a:cs typeface="Mongolian Baiti" panose="03000500000000000000" pitchFamily="66" charset="0"/>
                      </a:endParaRPr>
                    </a:p>
                  </a:txBody>
                  <a:tcPr/>
                </a:tc>
                <a:extLst>
                  <a:ext uri="{0D108BD9-81ED-4DB2-BD59-A6C34878D82A}">
                    <a16:rowId xmlns:a16="http://schemas.microsoft.com/office/drawing/2014/main" xmlns="" val="10003"/>
                  </a:ext>
                </a:extLst>
              </a:tr>
              <a:tr h="370840">
                <a:tc>
                  <a:txBody>
                    <a:bodyPr/>
                    <a:lstStyle/>
                    <a:p>
                      <a:r>
                        <a:rPr lang="en-US" dirty="0">
                          <a:latin typeface="Mongolian Baiti" panose="03000500000000000000" pitchFamily="66" charset="0"/>
                          <a:cs typeface="Mongolian Baiti" panose="03000500000000000000" pitchFamily="66" charset="0"/>
                        </a:rPr>
                        <a:t>“CLOCK”</a:t>
                      </a:r>
                    </a:p>
                  </a:txBody>
                  <a:tcPr anchor="ctr"/>
                </a:tc>
                <a:tc>
                  <a:txBody>
                    <a:bodyPr/>
                    <a:lstStyle/>
                    <a:p>
                      <a:r>
                        <a:rPr lang="en-US" dirty="0">
                          <a:latin typeface="Mongolian Baiti" panose="03000500000000000000" pitchFamily="66" charset="0"/>
                          <a:cs typeface="Mongolian Baiti" panose="03000500000000000000" pitchFamily="66" charset="0"/>
                        </a:rPr>
                        <a:t>Fires</a:t>
                      </a:r>
                      <a:r>
                        <a:rPr lang="en-US" baseline="0" dirty="0">
                          <a:latin typeface="Mongolian Baiti" panose="03000500000000000000" pitchFamily="66" charset="0"/>
                          <a:cs typeface="Mongolian Baiti" panose="03000500000000000000" pitchFamily="66" charset="0"/>
                        </a:rPr>
                        <a:t> once every beam clock count (once per bunch crossing)</a:t>
                      </a:r>
                      <a:endParaRPr lang="en-US" dirty="0">
                        <a:latin typeface="Mongolian Baiti" panose="03000500000000000000" pitchFamily="66" charset="0"/>
                        <a:cs typeface="Mongolian Baiti" panose="03000500000000000000" pitchFamily="66" charset="0"/>
                      </a:endParaRPr>
                    </a:p>
                  </a:txBody>
                  <a:tcPr/>
                </a:tc>
                <a:extLst>
                  <a:ext uri="{0D108BD9-81ED-4DB2-BD59-A6C34878D82A}">
                    <a16:rowId xmlns:a16="http://schemas.microsoft.com/office/drawing/2014/main" xmlns="" val="10004"/>
                  </a:ext>
                </a:extLst>
              </a:tr>
            </a:tbl>
          </a:graphicData>
        </a:graphic>
      </p:graphicFrame>
      <p:sp>
        <p:nvSpPr>
          <p:cNvPr id="10" name="Rectangle 9"/>
          <p:cNvSpPr/>
          <p:nvPr/>
        </p:nvSpPr>
        <p:spPr>
          <a:xfrm>
            <a:off x="900426" y="5313405"/>
            <a:ext cx="7389342" cy="13015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GL1-1P scalers must be specially programmed into the GL1-1P boards. These scalers record the number of live triggers for each scaler, and sum them. The sum is read out each recorded event, and the counter resets</a:t>
            </a:r>
          </a:p>
        </p:txBody>
      </p:sp>
    </p:spTree>
    <p:extLst>
      <p:ext uri="{BB962C8B-B14F-4D97-AF65-F5344CB8AC3E}">
        <p14:creationId xmlns:p14="http://schemas.microsoft.com/office/powerpoint/2010/main" val="308201043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BBC Rate</a:t>
            </a:r>
          </a:p>
        </p:txBody>
      </p:sp>
      <p:sp>
        <p:nvSpPr>
          <p:cNvPr id="5" name="Slide Number Placeholder 4"/>
          <p:cNvSpPr>
            <a:spLocks noGrp="1"/>
          </p:cNvSpPr>
          <p:nvPr>
            <p:ph type="sldNum" sz="quarter" idx="12"/>
          </p:nvPr>
        </p:nvSpPr>
        <p:spPr/>
        <p:txBody>
          <a:bodyPr/>
          <a:lstStyle/>
          <a:p>
            <a:fld id="{846B9EC3-C76A-4CC6-A7C1-162C26BBFDD7}" type="slidenum">
              <a:rPr lang="en-US" smtClean="0"/>
              <a:t>9</a:t>
            </a:fld>
            <a:endParaRPr lang="en-US" dirty="0"/>
          </a:p>
        </p:txBody>
      </p:sp>
      <p:pic>
        <p:nvPicPr>
          <p:cNvPr id="7" name="Picture 6"/>
          <p:cNvPicPr>
            <a:picLocks noChangeAspect="1"/>
          </p:cNvPicPr>
          <p:nvPr/>
        </p:nvPicPr>
        <p:blipFill>
          <a:blip r:embed="rId2"/>
          <a:stretch>
            <a:fillRect/>
          </a:stretch>
        </p:blipFill>
        <p:spPr>
          <a:xfrm>
            <a:off x="605118" y="1414458"/>
            <a:ext cx="7979956" cy="3669308"/>
          </a:xfrm>
          <a:prstGeom prst="rect">
            <a:avLst/>
          </a:prstGeom>
        </p:spPr>
      </p:pic>
      <p:sp>
        <p:nvSpPr>
          <p:cNvPr id="8" name="Rectangle 7"/>
          <p:cNvSpPr/>
          <p:nvPr/>
        </p:nvSpPr>
        <p:spPr>
          <a:xfrm>
            <a:off x="605117" y="5313405"/>
            <a:ext cx="7979957" cy="13015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Events are ordered in time by summing every 1000 events. The BBC wide scaler is divided by the clock scaler for each bin to obtain the BBC rate </a:t>
            </a:r>
          </a:p>
        </p:txBody>
      </p:sp>
    </p:spTree>
    <p:extLst>
      <p:ext uri="{BB962C8B-B14F-4D97-AF65-F5344CB8AC3E}">
        <p14:creationId xmlns:p14="http://schemas.microsoft.com/office/powerpoint/2010/main" val="217934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225</TotalTime>
  <Words>2027</Words>
  <Application>Microsoft Office PowerPoint</Application>
  <PresentationFormat>On-screen Show (4:3)</PresentationFormat>
  <Paragraphs>197</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2_Office Theme</vt:lpstr>
      <vt:lpstr> Vernier Analysis Tutorial</vt:lpstr>
      <vt:lpstr>What is the Vernier Analysis?</vt:lpstr>
      <vt:lpstr>Why do we need to know L?</vt:lpstr>
      <vt:lpstr>What is the Vernier Scan?</vt:lpstr>
      <vt:lpstr>Parameters, Data Sources</vt:lpstr>
      <vt:lpstr>Calculating Luminosity</vt:lpstr>
      <vt:lpstr>Extracting the Transverse Beam Profile</vt:lpstr>
      <vt:lpstr>Run Scalers</vt:lpstr>
      <vt:lpstr>The BBC Rate</vt:lpstr>
      <vt:lpstr>The BBC Rate</vt:lpstr>
      <vt:lpstr>PowerPoint Presentation</vt:lpstr>
      <vt:lpstr>Monitoring Beam Position</vt:lpstr>
      <vt:lpstr>Beam Width Fit</vt:lpstr>
      <vt:lpstr>Beam Width Fit</vt:lpstr>
      <vt:lpstr>Beam Ion Population</vt:lpstr>
      <vt:lpstr>PowerPoint Presentation</vt:lpstr>
      <vt:lpstr>Calibrating the WCM with DCCT</vt:lpstr>
      <vt:lpstr>Calibrating the WCM with DCCT</vt:lpstr>
      <vt:lpstr>Beam Ion Population Per Bunch</vt:lpstr>
      <vt:lpstr>WCM and Luminosity Loss</vt:lpstr>
      <vt:lpstr>BBC Efficiency, ϵ_BBC</vt:lpstr>
      <vt:lpstr>BBC Efficiency, ϵ_BBC</vt:lpstr>
      <vt:lpstr>Using the ZDC To Calculate ϵ_BBC </vt:lpstr>
      <vt:lpstr>BBC Wide&amp;Narrow vs BBC Wide</vt:lpstr>
      <vt:lpstr>BBC Trigger Acceptance</vt:lpstr>
      <vt:lpstr>Correcting for z-Vertex Dependence</vt:lpstr>
      <vt:lpstr>Correcting for z-Vertex Dependence</vt:lpstr>
      <vt:lpstr>The Hourglass Effect</vt:lpstr>
      <vt:lpstr>What is the Hourglass Effect?</vt:lpstr>
      <vt:lpstr>Crossing Angle Transformation</vt:lpstr>
      <vt:lpstr>β^∗ Transformation</vt:lpstr>
      <vt:lpstr>Real Beam Profiles</vt:lpstr>
      <vt:lpstr>Simulating ZDC z-vertex Profile</vt:lpstr>
      <vt:lpstr>Convergence of Simulation</vt:lpstr>
      <vt:lpstr>Simulation Results</vt:lpstr>
      <vt:lpstr>Putting it All Together</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Vernier Analysis Tutorial</dc:title>
  <dc:creator>Mike Beaumier</dc:creator>
  <cp:lastModifiedBy>rcseidl</cp:lastModifiedBy>
  <cp:revision>26</cp:revision>
  <dcterms:created xsi:type="dcterms:W3CDTF">2016-07-20T01:01:28Z</dcterms:created>
  <dcterms:modified xsi:type="dcterms:W3CDTF">2016-07-31T00:40:13Z</dcterms:modified>
</cp:coreProperties>
</file>