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31"/>
  </p:notesMasterIdLst>
  <p:handoutMasterIdLst>
    <p:handoutMasterId r:id="rId32"/>
  </p:handoutMasterIdLst>
  <p:sldIdLst>
    <p:sldId id="323" r:id="rId2"/>
    <p:sldId id="453" r:id="rId3"/>
    <p:sldId id="454" r:id="rId4"/>
    <p:sldId id="459" r:id="rId5"/>
    <p:sldId id="460" r:id="rId6"/>
    <p:sldId id="461" r:id="rId7"/>
    <p:sldId id="462" r:id="rId8"/>
    <p:sldId id="463" r:id="rId9"/>
    <p:sldId id="434" r:id="rId10"/>
    <p:sldId id="435" r:id="rId11"/>
    <p:sldId id="436" r:id="rId12"/>
    <p:sldId id="437" r:id="rId13"/>
    <p:sldId id="438" r:id="rId14"/>
    <p:sldId id="439" r:id="rId15"/>
    <p:sldId id="440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448" r:id="rId24"/>
    <p:sldId id="450" r:id="rId25"/>
    <p:sldId id="449" r:id="rId26"/>
    <p:sldId id="455" r:id="rId27"/>
    <p:sldId id="456" r:id="rId28"/>
    <p:sldId id="457" r:id="rId29"/>
    <p:sldId id="38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8040"/>
    <a:srgbClr val="800040"/>
    <a:srgbClr val="00FF00"/>
    <a:srgbClr val="800080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02" autoAdjust="0"/>
    <p:restoredTop sz="50000" autoAdjust="0"/>
  </p:normalViewPr>
  <p:slideViewPr>
    <p:cSldViewPr snapToGrid="0" snapToObjects="1">
      <p:cViewPr varScale="1">
        <p:scale>
          <a:sx n="42" d="100"/>
          <a:sy n="42" d="100"/>
        </p:scale>
        <p:origin x="16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BB324-A5DC-074B-9A66-61C3E30014DB}" type="datetimeFigureOut">
              <a:rPr lang="en-US" smtClean="0"/>
              <a:pPr/>
              <a:t>7/25/16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6F493-C873-5245-B1A7-05C1DEB87A86}" type="datetimeFigureOut">
              <a:rPr lang="en-US" smtClean="0"/>
              <a:pPr/>
              <a:t>7/25/16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758254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809548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Zhongbo Kang</a:t>
            </a:r>
          </a:p>
          <a:p>
            <a:r>
              <a:rPr lang="en-US" sz="2800" dirty="0" smtClean="0"/>
              <a:t>Los Alamos National Laboratory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emf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.vu.nl/~mulders/correlations-0new.pdf" TargetMode="External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hys.psu.edu/~cteq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2101" y="1623575"/>
            <a:ext cx="7604592" cy="1172935"/>
          </a:xfrm>
        </p:spPr>
        <p:txBody>
          <a:bodyPr>
            <a:normAutofit/>
          </a:bodyPr>
          <a:lstStyle/>
          <a:p>
            <a:r>
              <a:rPr lang="en-US" altLang="zh-CN" sz="2600" dirty="0" smtClean="0"/>
              <a:t>Introduction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to</a:t>
            </a:r>
            <a:r>
              <a:rPr lang="zh-CN" altLang="en-US" sz="2600" dirty="0" smtClean="0"/>
              <a:t> </a:t>
            </a:r>
            <a:r>
              <a:rPr lang="en-US" altLang="zh-CN" sz="2600" dirty="0" err="1" smtClean="0"/>
              <a:t>pQCD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and</a:t>
            </a:r>
            <a:r>
              <a:rPr lang="zh-CN" altLang="en-US" sz="2600" dirty="0" smtClean="0"/>
              <a:t> </a:t>
            </a:r>
            <a:r>
              <a:rPr lang="en-US" altLang="zh-CN" sz="2600" smtClean="0"/>
              <a:t>TMD physics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 err="1" smtClean="0"/>
              <a:t>Spinfest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2016</a:t>
            </a:r>
            <a:endParaRPr lang="zh-CN" altLang="en-US" dirty="0" smtClean="0"/>
          </a:p>
          <a:p>
            <a:r>
              <a:rPr lang="en-US" altLang="zh-CN" dirty="0" smtClean="0"/>
              <a:t>University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California,</a:t>
            </a:r>
            <a:r>
              <a:rPr lang="zh-CN" altLang="en-US" dirty="0" smtClean="0"/>
              <a:t> </a:t>
            </a:r>
            <a:r>
              <a:rPr lang="en-US" altLang="zh-CN" dirty="0" smtClean="0"/>
              <a:t>Riverside</a:t>
            </a:r>
            <a:endParaRPr lang="zh-CN" altLang="en-US" dirty="0"/>
          </a:p>
          <a:p>
            <a:r>
              <a:rPr lang="en-US" dirty="0" smtClean="0"/>
              <a:t>J</a:t>
            </a:r>
            <a:r>
              <a:rPr lang="en-US" altLang="zh-CN" dirty="0" smtClean="0"/>
              <a:t>uly</a:t>
            </a:r>
            <a:r>
              <a:rPr lang="en-US" dirty="0" smtClean="0"/>
              <a:t> 2</a:t>
            </a:r>
            <a:r>
              <a:rPr lang="en-US" altLang="zh-CN" dirty="0" smtClean="0"/>
              <a:t>5</a:t>
            </a:r>
            <a:r>
              <a:rPr lang="zh-CN" altLang="en-US" dirty="0" smtClean="0"/>
              <a:t> </a:t>
            </a:r>
            <a:r>
              <a:rPr lang="en-US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26</a:t>
            </a:r>
            <a:r>
              <a:rPr lang="en-US" dirty="0" smtClean="0"/>
              <a:t>, 201</a:t>
            </a:r>
            <a:r>
              <a:rPr lang="en-US" altLang="zh-CN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QCD: the fundamental theory of the strong interaction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the fundamental theory, QCD describes the interaction between quarks and gluons (not hadrons directly)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r>
              <a:rPr lang="en-US" dirty="0" smtClean="0"/>
              <a:t>Feynman rules: gluon carries color, thus can self-interact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90" y="3571492"/>
            <a:ext cx="5336785" cy="316286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90" y="1520770"/>
            <a:ext cx="6248400" cy="635000"/>
          </a:xfrm>
          <a:prstGeom prst="rect">
            <a:avLst/>
          </a:prstGeom>
          <a:ln>
            <a:solidFill>
              <a:srgbClr val="008040"/>
            </a:solidFill>
          </a:ln>
        </p:spPr>
      </p:pic>
      <p:sp>
        <p:nvSpPr>
          <p:cNvPr id="10" name="Oval 9"/>
          <p:cNvSpPr/>
          <p:nvPr/>
        </p:nvSpPr>
        <p:spPr>
          <a:xfrm>
            <a:off x="3943324" y="2353664"/>
            <a:ext cx="1754445" cy="604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8" y="2420511"/>
            <a:ext cx="4533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verification of the color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color does exist: color of quarks </a:t>
            </a:r>
            <a:r>
              <a:rPr lang="en-US" dirty="0" err="1" smtClean="0"/>
              <a:t>Nc</a:t>
            </a:r>
            <a:r>
              <a:rPr lang="en-US" dirty="0" smtClean="0"/>
              <a:t> = 3 (low energy R=2/3 </a:t>
            </a:r>
            <a:r>
              <a:rPr lang="en-US" dirty="0" err="1" smtClean="0"/>
              <a:t>v.s</a:t>
            </a:r>
            <a:r>
              <a:rPr lang="en-US" dirty="0" smtClean="0"/>
              <a:t>. 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684" y="1426314"/>
            <a:ext cx="4800600" cy="85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7214"/>
            <a:ext cx="9144000" cy="42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Understanding QCD: running coupling (asymptotic freedom)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Rough qualitative picture: due to gluon carrying color charges</a:t>
            </a:r>
          </a:p>
          <a:p>
            <a:pPr lvl="1"/>
            <a:r>
              <a:rPr lang="en-US" dirty="0" smtClean="0"/>
              <a:t>Value of the strong coupling α</a:t>
            </a:r>
            <a:r>
              <a:rPr lang="en-US" baseline="-25000" dirty="0" smtClean="0"/>
              <a:t>s</a:t>
            </a:r>
            <a:r>
              <a:rPr lang="en-US" dirty="0" smtClean="0"/>
              <a:t> depends on the distance (i.e., energy)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24" y="1527720"/>
            <a:ext cx="5696980" cy="1112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905" y="2623699"/>
            <a:ext cx="148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Screening: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31174" y="2659117"/>
            <a:ext cx="227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Anti-screening: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807" y="2658800"/>
            <a:ext cx="2489200" cy="31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289" y="2693882"/>
            <a:ext cx="2273300" cy="31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771" y="3024429"/>
            <a:ext cx="6865287" cy="370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0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the coupling constant run?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Leading order calculation is simple: tree diagrams – always finite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Study a higher order Feynman diagram: one-loop, the diagram is divergent as q → ∞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Make sense of the result: redefine the coupling constant to be physical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828" y="1295988"/>
            <a:ext cx="4178300" cy="162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3819439"/>
            <a:ext cx="43688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5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Re</a:t>
            </a:r>
            <a:r>
              <a:rPr lang="en-US" sz="2400" dirty="0" smtClean="0"/>
              <a:t>normalization (</a:t>
            </a:r>
            <a:r>
              <a:rPr lang="en-US" sz="2400" dirty="0" smtClean="0">
                <a:solidFill>
                  <a:srgbClr val="FF0000"/>
                </a:solidFill>
              </a:rPr>
              <a:t>Re</a:t>
            </a:r>
            <a:r>
              <a:rPr lang="en-US" sz="2400" dirty="0" smtClean="0"/>
              <a:t>define the coupling constant)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Renormalization</a:t>
            </a:r>
          </a:p>
          <a:p>
            <a:pPr lvl="1"/>
            <a:r>
              <a:rPr lang="en-US" dirty="0" smtClean="0"/>
              <a:t>UV divergence due to “high momentum” states</a:t>
            </a:r>
          </a:p>
          <a:p>
            <a:pPr lvl="1"/>
            <a:r>
              <a:rPr lang="en-US" dirty="0" smtClean="0"/>
              <a:t>Experiments cannot resolve the details of these states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Combine the “high momentum” states with leading order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11" y="1875530"/>
            <a:ext cx="7302500" cy="1155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0657" y="3140931"/>
            <a:ext cx="264002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Low momentum state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1311" y="3108665"/>
            <a:ext cx="27743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High momentum state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979" y="4361708"/>
            <a:ext cx="148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LO: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289" y="5398148"/>
            <a:ext cx="148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NLO: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498" y="4011922"/>
            <a:ext cx="4000500" cy="93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517" y="5156206"/>
            <a:ext cx="4178300" cy="1155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19526" y="4311572"/>
            <a:ext cx="2774347" cy="369332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Renormalized coupling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1545" y="5582814"/>
            <a:ext cx="2774347" cy="369332"/>
          </a:xfrm>
          <a:prstGeom prst="rect">
            <a:avLst/>
          </a:prstGeom>
          <a:noFill/>
          <a:ln>
            <a:solidFill>
              <a:srgbClr val="00804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 UV divergence!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Simple study of Deep Inelastic Scattering (DIS): </a:t>
            </a:r>
            <a:r>
              <a:rPr lang="en-US" sz="2000" dirty="0" err="1" smtClean="0"/>
              <a:t>parton</a:t>
            </a:r>
            <a:r>
              <a:rPr lang="en-US" sz="2000" dirty="0" smtClean="0"/>
              <a:t> model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 has been used a lot in extracting hadron structure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Leptonic</a:t>
            </a:r>
            <a:r>
              <a:rPr lang="en-US" dirty="0" smtClean="0"/>
              <a:t> and </a:t>
            </a:r>
            <a:r>
              <a:rPr lang="en-US" dirty="0" err="1" smtClean="0"/>
              <a:t>hadronic</a:t>
            </a:r>
            <a:r>
              <a:rPr lang="en-US" dirty="0" smtClean="0"/>
              <a:t> tensor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83" y="4189564"/>
            <a:ext cx="6844820" cy="2267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518042"/>
            <a:ext cx="4472902" cy="578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Hadronic</a:t>
            </a:r>
            <a:r>
              <a:rPr lang="en-US" dirty="0" smtClean="0"/>
              <a:t> tensor: Lorentz decomposition + parity invariance (for photon case) + time-reversal invariance + gauge invariance</a:t>
            </a:r>
          </a:p>
          <a:p>
            <a:endParaRPr lang="en-US" dirty="0"/>
          </a:p>
          <a:p>
            <a:r>
              <a:rPr lang="en-US" dirty="0" smtClean="0"/>
              <a:t>All the information about hadron structure is contained in the structure functions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86" y="1471271"/>
            <a:ext cx="7669431" cy="68928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76" y="3172219"/>
            <a:ext cx="4216400" cy="393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6" y="4141070"/>
            <a:ext cx="7632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1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paradigm of </a:t>
            </a:r>
            <a:r>
              <a:rPr lang="en-US" dirty="0" err="1" smtClean="0"/>
              <a:t>perturbative</a:t>
            </a:r>
            <a:r>
              <a:rPr lang="en-US" dirty="0" smtClean="0"/>
              <a:t>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common wisdom: to trace back what’s inside the proton from the outcome of the collisions, we rely on QCD factorization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Hadron structure: encoded in PDFs</a:t>
            </a:r>
          </a:p>
          <a:p>
            <a:r>
              <a:rPr lang="en-US" dirty="0" smtClean="0"/>
              <a:t>QCD dynamics at short-distance: </a:t>
            </a:r>
            <a:r>
              <a:rPr lang="en-US" dirty="0" err="1" smtClean="0"/>
              <a:t>partonic</a:t>
            </a:r>
            <a:r>
              <a:rPr lang="en-US" dirty="0" smtClean="0"/>
              <a:t> cross section, </a:t>
            </a:r>
            <a:r>
              <a:rPr lang="en-US" dirty="0" err="1" smtClean="0"/>
              <a:t>perturbatively</a:t>
            </a:r>
            <a:r>
              <a:rPr lang="en-US" dirty="0" smtClean="0"/>
              <a:t> calculable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/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/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/>
          </a:p>
          <a:p>
            <a:pPr marL="349250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6" y="1478901"/>
            <a:ext cx="3805496" cy="26776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6584" y="3210695"/>
            <a:ext cx="4785907" cy="9541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008000"/>
                </a:solidFill>
              </a:rPr>
              <a:t>Parton Distribution Functions (PDFs):</a:t>
            </a:r>
          </a:p>
          <a:p>
            <a:pPr algn="just"/>
            <a:r>
              <a:rPr lang="en-US" b="1" dirty="0" smtClean="0"/>
              <a:t>Probability density for finding a </a:t>
            </a:r>
            <a:r>
              <a:rPr lang="en-US" b="1" dirty="0" err="1" smtClean="0"/>
              <a:t>parton</a:t>
            </a:r>
            <a:r>
              <a:rPr lang="en-US" b="1" dirty="0" smtClean="0"/>
              <a:t> in a proton with momentum fraction x</a:t>
            </a:r>
            <a:endParaRPr lang="en-US" b="1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86" y="4281889"/>
            <a:ext cx="6487119" cy="450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15005" y="4784348"/>
            <a:ext cx="283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Universal (measured)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7029" y="4822776"/>
            <a:ext cx="175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calculable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Universality of PDFs: extraction from DIS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47" y="898239"/>
            <a:ext cx="6487119" cy="450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4566" y="1400698"/>
            <a:ext cx="283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Universal (measured)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6590" y="1439126"/>
            <a:ext cx="175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calculable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20" y="1722653"/>
            <a:ext cx="3444453" cy="4992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270" y="2132706"/>
            <a:ext cx="4089400" cy="38735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719057" y="4101499"/>
            <a:ext cx="1046541" cy="548383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higher order?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pQCD</a:t>
            </a:r>
            <a:r>
              <a:rPr lang="en-US" dirty="0" smtClean="0"/>
              <a:t> calculations: understand and make sense of all kinds of divergences</a:t>
            </a:r>
          </a:p>
          <a:p>
            <a:pPr lvl="1"/>
            <a:r>
              <a:rPr lang="en-US" dirty="0" smtClean="0"/>
              <a:t>Ultraviolet (UV) divergence                 : renormalization (redefine coupling constant)</a:t>
            </a:r>
          </a:p>
          <a:p>
            <a:pPr lvl="1"/>
            <a:r>
              <a:rPr lang="en-US" dirty="0" smtClean="0"/>
              <a:t>Collinear divergence             : redefine the PDFs and FFs </a:t>
            </a:r>
          </a:p>
          <a:p>
            <a:pPr lvl="1"/>
            <a:r>
              <a:rPr lang="en-US" dirty="0" smtClean="0"/>
              <a:t>Soft divergence                : usually cancel between real and virtual diagrams for collinear PDFs/FFs; do not cancel for TMDs, leads to new evolution equations</a:t>
            </a:r>
          </a:p>
          <a:p>
            <a:r>
              <a:rPr lang="en-US" dirty="0" smtClean="0"/>
              <a:t>Going beyond the leading order of the DIS, we face another divergence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29" y="1559988"/>
            <a:ext cx="927100" cy="22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733" y="2094091"/>
            <a:ext cx="698500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383" y="2428303"/>
            <a:ext cx="774700" cy="22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783" y="4485678"/>
            <a:ext cx="5927892" cy="15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Lecture 1: </a:t>
            </a:r>
            <a:r>
              <a:rPr lang="en-US" altLang="zh-CN" dirty="0" err="1" smtClean="0"/>
              <a:t>perturbative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QCD</a:t>
            </a:r>
            <a:r>
              <a:rPr lang="zh-CN" altLang="en-US" dirty="0" smtClean="0"/>
              <a:t> </a:t>
            </a:r>
            <a:r>
              <a:rPr lang="en-US" altLang="zh-CN" dirty="0" smtClean="0"/>
              <a:t>(I)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QCD</a:t>
            </a:r>
            <a:r>
              <a:rPr lang="zh-CN" altLang="en-US" dirty="0" smtClean="0"/>
              <a:t> </a:t>
            </a:r>
            <a:r>
              <a:rPr lang="en-US" altLang="zh-CN" dirty="0" smtClean="0"/>
              <a:t>basics,</a:t>
            </a:r>
            <a:r>
              <a:rPr lang="zh-CN" altLang="en-US" dirty="0" smtClean="0"/>
              <a:t> </a:t>
            </a:r>
            <a:r>
              <a:rPr lang="en-US" altLang="zh-CN" dirty="0"/>
              <a:t>c</a:t>
            </a:r>
            <a:r>
              <a:rPr lang="en-US" altLang="zh-CN" dirty="0" smtClean="0"/>
              <a:t>ollinear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factorization,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collinear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PDFs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FFs</a:t>
            </a:r>
            <a:endParaRPr lang="en-US" dirty="0" smtClean="0"/>
          </a:p>
          <a:p>
            <a:r>
              <a:rPr lang="en-US" dirty="0" smtClean="0"/>
              <a:t>Lecture 2: </a:t>
            </a:r>
            <a:r>
              <a:rPr lang="en-US" altLang="zh-CN" dirty="0" err="1" smtClean="0"/>
              <a:t>perturbative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QCD</a:t>
            </a:r>
            <a:r>
              <a:rPr lang="zh-CN" altLang="en-US" dirty="0" smtClean="0"/>
              <a:t> </a:t>
            </a:r>
            <a:r>
              <a:rPr lang="en-US" altLang="zh-CN" dirty="0" smtClean="0"/>
              <a:t>(II)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Collinear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factorization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jets,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jet</a:t>
            </a:r>
            <a:r>
              <a:rPr lang="zh-CN" altLang="en-US" dirty="0" smtClean="0"/>
              <a:t> </a:t>
            </a:r>
            <a:r>
              <a:rPr lang="en-US" altLang="zh-CN" dirty="0" smtClean="0"/>
              <a:t>substructure</a:t>
            </a:r>
            <a:endParaRPr lang="en-US" dirty="0" smtClean="0"/>
          </a:p>
          <a:p>
            <a:r>
              <a:rPr lang="en-US" dirty="0" smtClean="0"/>
              <a:t>Lecture </a:t>
            </a:r>
            <a:r>
              <a:rPr lang="en-US" altLang="zh-CN" dirty="0" smtClean="0"/>
              <a:t>3</a:t>
            </a:r>
            <a:r>
              <a:rPr lang="en-US" dirty="0" smtClean="0"/>
              <a:t>: </a:t>
            </a:r>
            <a:r>
              <a:rPr lang="en-US" altLang="zh-CN" dirty="0" smtClean="0"/>
              <a:t>TMD</a:t>
            </a:r>
            <a:r>
              <a:rPr lang="zh-CN" altLang="en-US" dirty="0" smtClean="0"/>
              <a:t> </a:t>
            </a:r>
            <a:r>
              <a:rPr lang="en-US" altLang="zh-CN" dirty="0" smtClean="0"/>
              <a:t>physics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(I)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Basic</a:t>
            </a:r>
            <a:r>
              <a:rPr lang="zh-CN" altLang="en-US" dirty="0" smtClean="0"/>
              <a:t> </a:t>
            </a:r>
            <a:r>
              <a:rPr lang="en-US" altLang="zh-CN" dirty="0" smtClean="0"/>
              <a:t>ideas,</a:t>
            </a:r>
            <a:r>
              <a:rPr lang="zh-CN" altLang="en-US" dirty="0" smtClean="0"/>
              <a:t> </a:t>
            </a:r>
            <a:r>
              <a:rPr lang="en-US" altLang="zh-CN" dirty="0" smtClean="0"/>
              <a:t>TMD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operator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  <a:endParaRPr lang="en-US" dirty="0" smtClean="0"/>
          </a:p>
          <a:p>
            <a:r>
              <a:rPr lang="en-US" dirty="0" smtClean="0"/>
              <a:t>Lecture </a:t>
            </a:r>
            <a:r>
              <a:rPr lang="en-US" altLang="zh-CN" dirty="0" smtClean="0"/>
              <a:t>4</a:t>
            </a:r>
            <a:r>
              <a:rPr lang="en-US" dirty="0" smtClean="0"/>
              <a:t>: </a:t>
            </a:r>
            <a:r>
              <a:rPr lang="en-US" altLang="zh-CN" dirty="0" smtClean="0"/>
              <a:t>TMD</a:t>
            </a:r>
            <a:r>
              <a:rPr lang="zh-CN" altLang="en-US" dirty="0" smtClean="0"/>
              <a:t> </a:t>
            </a:r>
            <a:r>
              <a:rPr lang="en-US" altLang="zh-CN" dirty="0" smtClean="0"/>
              <a:t>physics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(II)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TMD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factorization,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evolution,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phenomenology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dynamics beyond tree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Going beyond leading order calculation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41" y="1286791"/>
            <a:ext cx="8234837" cy="463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4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factorization: beyond </a:t>
            </a:r>
            <a:r>
              <a:rPr lang="en-US" dirty="0" err="1" smtClean="0"/>
              <a:t>parton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Systematic remove all the long-distance physics into 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33500"/>
            <a:ext cx="8369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Scale-dependence of PDFs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Logarithmic contributions into </a:t>
            </a:r>
            <a:r>
              <a:rPr lang="en-US" dirty="0" err="1" smtClean="0"/>
              <a:t>parton</a:t>
            </a:r>
            <a:r>
              <a:rPr lang="en-US" dirty="0" smtClean="0"/>
              <a:t> distributions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r>
              <a:rPr lang="en-US" dirty="0" smtClean="0"/>
              <a:t>Going to even higher orders: QCD </a:t>
            </a:r>
            <a:r>
              <a:rPr lang="en-US" dirty="0" err="1" smtClean="0"/>
              <a:t>resummation</a:t>
            </a:r>
            <a:r>
              <a:rPr lang="en-US" dirty="0" smtClean="0"/>
              <a:t> of single logs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68" y="1241781"/>
            <a:ext cx="7732262" cy="1420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406" y="3285601"/>
            <a:ext cx="1525204" cy="1563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51" y="4836199"/>
            <a:ext cx="9144000" cy="982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210" y="5969801"/>
            <a:ext cx="1066800" cy="673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858" y="5818704"/>
            <a:ext cx="1600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DGLAP evolution = </a:t>
            </a:r>
            <a:r>
              <a:rPr lang="en-US" dirty="0" err="1" smtClean="0"/>
              <a:t>resummation</a:t>
            </a:r>
            <a:r>
              <a:rPr lang="en-US" dirty="0" smtClean="0"/>
              <a:t> of single logs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Evolution = </a:t>
            </a:r>
            <a:r>
              <a:rPr lang="en-US" dirty="0" err="1" smtClean="0"/>
              <a:t>Resum</a:t>
            </a:r>
            <a:r>
              <a:rPr lang="en-US" dirty="0" smtClean="0"/>
              <a:t> all the gluon radiation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By solving the evolution equation, one </a:t>
            </a:r>
            <a:r>
              <a:rPr lang="en-US" dirty="0" err="1" smtClean="0"/>
              <a:t>resums</a:t>
            </a:r>
            <a:r>
              <a:rPr lang="en-US" dirty="0" smtClean="0"/>
              <a:t> all the single logarithms of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239"/>
            <a:ext cx="9144000" cy="982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7088"/>
            <a:ext cx="9144000" cy="2278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685" y="5661384"/>
            <a:ext cx="16383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1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2" y="1186515"/>
            <a:ext cx="3494851" cy="2001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Evolutions of PDFs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Perturbative</a:t>
            </a:r>
            <a:r>
              <a:rPr lang="en-US" dirty="0" smtClean="0"/>
              <a:t> change: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Feynman diagrams for </a:t>
            </a:r>
            <a:r>
              <a:rPr lang="en-US" dirty="0" err="1" smtClean="0"/>
              <a:t>unpolarized</a:t>
            </a:r>
            <a:r>
              <a:rPr lang="en-US" dirty="0" smtClean="0"/>
              <a:t> PDFs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470" y="3500326"/>
            <a:ext cx="5571326" cy="1153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185" y="4871156"/>
            <a:ext cx="5067300" cy="8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947" y="5821664"/>
            <a:ext cx="48260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PDFs also depends on the scale of the probe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the energy scale, one sees </a:t>
            </a:r>
            <a:r>
              <a:rPr lang="en-US" dirty="0" err="1" smtClean="0"/>
              <a:t>parton</a:t>
            </a:r>
            <a:r>
              <a:rPr lang="en-US" dirty="0" smtClean="0"/>
              <a:t> picture differently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43" y="2370889"/>
            <a:ext cx="3494851" cy="2001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676" y="1219943"/>
            <a:ext cx="3739764" cy="542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of QCD collinear factorization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PDFs are universal and evolve via DGLAP 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6" y="1534881"/>
            <a:ext cx="3366389" cy="48742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1735" y="1165549"/>
            <a:ext cx="125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40"/>
                </a:solidFill>
              </a:rPr>
              <a:t>DIS: </a:t>
            </a:r>
            <a:r>
              <a:rPr lang="en-US" dirty="0" err="1" smtClean="0">
                <a:solidFill>
                  <a:srgbClr val="008040"/>
                </a:solidFill>
              </a:rPr>
              <a:t>e+p</a:t>
            </a:r>
            <a:endParaRPr lang="en-US" dirty="0">
              <a:solidFill>
                <a:srgbClr val="00804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7513" y="1165549"/>
            <a:ext cx="3813517" cy="4701893"/>
            <a:chOff x="4577513" y="1165549"/>
            <a:chExt cx="3813517" cy="47018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7513" y="1689626"/>
              <a:ext cx="3813517" cy="41778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41350" y="1165549"/>
              <a:ext cx="2485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40"/>
                  </a:solidFill>
                </a:rPr>
                <a:t>RHIC: p+p@200 </a:t>
              </a:r>
              <a:r>
                <a:rPr lang="en-US" dirty="0" err="1" smtClean="0">
                  <a:solidFill>
                    <a:srgbClr val="008040"/>
                  </a:solidFill>
                </a:rPr>
                <a:t>GeV</a:t>
              </a:r>
              <a:endParaRPr lang="en-US" dirty="0">
                <a:solidFill>
                  <a:srgbClr val="008040"/>
                </a:solidFill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3719185" y="3778534"/>
            <a:ext cx="740273" cy="0"/>
          </a:xfrm>
          <a:prstGeom prst="straightConnector1">
            <a:avLst/>
          </a:prstGeom>
          <a:ln w="34925" cmpd="sng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513" y="1888936"/>
            <a:ext cx="3876726" cy="367007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577513" y="1159231"/>
            <a:ext cx="4206887" cy="4351556"/>
            <a:chOff x="4577513" y="1159231"/>
            <a:chExt cx="4206887" cy="435155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7513" y="1765447"/>
              <a:ext cx="4206887" cy="37453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853455" y="1159231"/>
              <a:ext cx="342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8040"/>
                  </a:solidFill>
                </a:rPr>
                <a:t>Tevatron</a:t>
              </a:r>
              <a:r>
                <a:rPr lang="en-US" dirty="0" smtClean="0">
                  <a:solidFill>
                    <a:srgbClr val="008040"/>
                  </a:solidFill>
                </a:rPr>
                <a:t>: p+pbar@1.96 </a:t>
              </a:r>
              <a:r>
                <a:rPr lang="en-US" dirty="0" err="1">
                  <a:solidFill>
                    <a:srgbClr val="008040"/>
                  </a:solidFill>
                </a:rPr>
                <a:t>T</a:t>
              </a:r>
              <a:r>
                <a:rPr lang="en-US" dirty="0" err="1" smtClean="0">
                  <a:solidFill>
                    <a:srgbClr val="008040"/>
                  </a:solidFill>
                </a:rPr>
                <a:t>eV</a:t>
              </a:r>
              <a:endParaRPr lang="en-US" dirty="0">
                <a:solidFill>
                  <a:srgbClr val="00804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10926" y="1157128"/>
            <a:ext cx="4069432" cy="4616258"/>
            <a:chOff x="4510926" y="1157128"/>
            <a:chExt cx="4069432" cy="46162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0926" y="1695944"/>
              <a:ext cx="4069432" cy="407744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968803" y="1157128"/>
              <a:ext cx="342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rgbClr val="008040"/>
                  </a:solidFill>
                </a:rPr>
                <a:t>LHC: p+p@7 </a:t>
              </a:r>
              <a:r>
                <a:rPr lang="en-US" dirty="0" err="1">
                  <a:solidFill>
                    <a:srgbClr val="008040"/>
                  </a:solidFill>
                </a:rPr>
                <a:t>T</a:t>
              </a:r>
              <a:r>
                <a:rPr lang="en-US" dirty="0" err="1" smtClean="0">
                  <a:solidFill>
                    <a:srgbClr val="008040"/>
                  </a:solidFill>
                </a:rPr>
                <a:t>eV</a:t>
              </a:r>
              <a:endParaRPr lang="en-US" dirty="0">
                <a:solidFill>
                  <a:srgbClr val="0080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11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idea for hadron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Fragmentation function: another probability</a:t>
            </a:r>
          </a:p>
          <a:p>
            <a:pPr lvl="1"/>
            <a:r>
              <a:rPr lang="en-US" dirty="0" smtClean="0"/>
              <a:t>Going to NLO, needs also to absorb the collinear divergence, and thus the scale dependence of the fragmentation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7840"/>
            <a:ext cx="9144000" cy="367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3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also works well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DSS parameterizations for the fragmentation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87" y="1454214"/>
            <a:ext cx="3175684" cy="4694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462" y="1454213"/>
            <a:ext cx="4019913" cy="46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Asymptotic freedom: allow one to calculate </a:t>
            </a:r>
            <a:r>
              <a:rPr lang="en-US" dirty="0" err="1" smtClean="0"/>
              <a:t>partonic</a:t>
            </a:r>
            <a:r>
              <a:rPr lang="en-US" dirty="0" smtClean="0"/>
              <a:t> cross sections</a:t>
            </a:r>
          </a:p>
          <a:p>
            <a:r>
              <a:rPr lang="en-US" dirty="0" smtClean="0"/>
              <a:t>Parton distribution functions and fragmentation functions</a:t>
            </a:r>
          </a:p>
          <a:p>
            <a:r>
              <a:rPr lang="en-US" dirty="0" smtClean="0"/>
              <a:t>Renormalization scale and factorization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references on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33" y="811494"/>
            <a:ext cx="4920579" cy="562459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Textbooks on QCD</a:t>
            </a:r>
          </a:p>
          <a:p>
            <a:pPr lvl="1"/>
            <a:r>
              <a:rPr lang="en-US" dirty="0" smtClean="0"/>
              <a:t>QCD and Collider Physics – Ellis, </a:t>
            </a:r>
            <a:r>
              <a:rPr lang="en-US" dirty="0" err="1" smtClean="0"/>
              <a:t>Stirling</a:t>
            </a:r>
            <a:r>
              <a:rPr lang="en-US" dirty="0" smtClean="0"/>
              <a:t>, Webber</a:t>
            </a:r>
          </a:p>
          <a:p>
            <a:pPr lvl="1"/>
            <a:r>
              <a:rPr lang="en-US" dirty="0" smtClean="0"/>
              <a:t>Foundations of </a:t>
            </a:r>
            <a:r>
              <a:rPr lang="en-US" dirty="0" err="1"/>
              <a:t>P</a:t>
            </a:r>
            <a:r>
              <a:rPr lang="en-US" dirty="0" err="1" smtClean="0"/>
              <a:t>erturbative</a:t>
            </a:r>
            <a:r>
              <a:rPr lang="en-US" dirty="0" smtClean="0"/>
              <a:t> QCD: J. Collins</a:t>
            </a:r>
          </a:p>
          <a:p>
            <a:pPr lvl="1"/>
            <a:r>
              <a:rPr lang="en-US" dirty="0" smtClean="0"/>
              <a:t>Applications of </a:t>
            </a:r>
            <a:r>
              <a:rPr lang="en-US" dirty="0" err="1" smtClean="0"/>
              <a:t>Perturbative</a:t>
            </a:r>
            <a:r>
              <a:rPr lang="en-US" dirty="0" smtClean="0"/>
              <a:t> QCD: R. Field</a:t>
            </a:r>
          </a:p>
          <a:p>
            <a:r>
              <a:rPr lang="en-US" dirty="0" smtClean="0"/>
              <a:t>Textbooks on Quantum Field Theory </a:t>
            </a:r>
          </a:p>
          <a:p>
            <a:pPr lvl="1"/>
            <a:r>
              <a:rPr lang="en-US" dirty="0" smtClean="0"/>
              <a:t>An Introduction to Quantum Field Theory: </a:t>
            </a:r>
            <a:r>
              <a:rPr lang="en-US" dirty="0" err="1" smtClean="0"/>
              <a:t>Peksin</a:t>
            </a:r>
            <a:r>
              <a:rPr lang="en-US" dirty="0"/>
              <a:t> </a:t>
            </a:r>
            <a:r>
              <a:rPr lang="en-US" dirty="0" smtClean="0"/>
              <a:t>&amp; Schroeder, as well as </a:t>
            </a:r>
            <a:r>
              <a:rPr lang="en-US" dirty="0" err="1" smtClean="0"/>
              <a:t>Sterman</a:t>
            </a:r>
            <a:endParaRPr lang="en-US" dirty="0" smtClean="0"/>
          </a:p>
          <a:p>
            <a:pPr lvl="1"/>
            <a:r>
              <a:rPr lang="en-US" dirty="0" smtClean="0"/>
              <a:t>Quantum Field Theory and the Standard Model: M. Schwartz</a:t>
            </a:r>
          </a:p>
          <a:p>
            <a:pPr lvl="1"/>
            <a:r>
              <a:rPr lang="en-US" dirty="0" smtClean="0"/>
              <a:t>Quantum Field Theory in a Nutshell: A. Zee</a:t>
            </a:r>
          </a:p>
          <a:p>
            <a:r>
              <a:rPr lang="en-US" dirty="0" smtClean="0"/>
              <a:t>The structure of the Nucleon: Thomas &amp; Weise</a:t>
            </a:r>
          </a:p>
          <a:p>
            <a:r>
              <a:rPr lang="en-US" dirty="0" smtClean="0"/>
              <a:t>CTEQ collaboration </a:t>
            </a:r>
            <a:r>
              <a:rPr lang="en-US" dirty="0" smtClean="0">
                <a:hlinkClick r:id="rId2"/>
              </a:rPr>
              <a:t>http://www.phys.psu.edu/~cteq</a:t>
            </a:r>
            <a:endParaRPr lang="en-US" dirty="0" smtClean="0"/>
          </a:p>
          <a:p>
            <a:r>
              <a:rPr lang="en-US" smtClean="0"/>
              <a:t>P. J</a:t>
            </a:r>
            <a:r>
              <a:rPr lang="en-US" dirty="0" smtClean="0"/>
              <a:t>. Mulders </a:t>
            </a:r>
            <a:r>
              <a:rPr lang="en-US" dirty="0" smtClean="0">
                <a:solidFill>
                  <a:srgbClr val="0432FF"/>
                </a:solidFill>
                <a:hlinkClick r:id="rId3"/>
              </a:rPr>
              <a:t>http</a:t>
            </a:r>
            <a:r>
              <a:rPr lang="en-US" dirty="0">
                <a:solidFill>
                  <a:srgbClr val="0432FF"/>
                </a:solidFill>
                <a:hlinkClick r:id="rId3"/>
              </a:rPr>
              <a:t>://www.nat.vu.nl/~mulders/correlations-0new.pdf</a:t>
            </a:r>
            <a:endParaRPr lang="en-US" dirty="0" smtClean="0">
              <a:solidFill>
                <a:srgbClr val="0432FF"/>
              </a:solidFill>
            </a:endParaRP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264" y="820356"/>
            <a:ext cx="3876107" cy="180634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67912" y="2793161"/>
            <a:ext cx="4115168" cy="1546417"/>
            <a:chOff x="-842291" y="5422624"/>
            <a:chExt cx="9700366" cy="3302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42291" y="5422624"/>
              <a:ext cx="2311400" cy="330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9077" y="5438372"/>
              <a:ext cx="2480444" cy="325558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9521" y="5438372"/>
              <a:ext cx="2358554" cy="328625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9109" y="5430055"/>
              <a:ext cx="2514600" cy="326390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4260" y="4485267"/>
            <a:ext cx="1517298" cy="21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structure of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811493"/>
            <a:ext cx="8449434" cy="5786299"/>
          </a:xfrm>
        </p:spPr>
        <p:txBody>
          <a:bodyPr/>
          <a:lstStyle/>
          <a:p>
            <a:r>
              <a:rPr lang="en-US" dirty="0" smtClean="0"/>
              <a:t>The exploration on the structure of matter has a really long history</a:t>
            </a:r>
          </a:p>
          <a:p>
            <a:pPr lvl="1"/>
            <a:r>
              <a:rPr lang="en-US" dirty="0" smtClean="0"/>
              <a:t>Dalton 1803 (atom)</a:t>
            </a:r>
          </a:p>
          <a:p>
            <a:pPr lvl="1"/>
            <a:r>
              <a:rPr lang="en-US" dirty="0" smtClean="0"/>
              <a:t>Rutherford 1911 (nucleus)</a:t>
            </a:r>
          </a:p>
          <a:p>
            <a:pPr lvl="1"/>
            <a:r>
              <a:rPr lang="en-US" dirty="0" smtClean="0"/>
              <a:t>Chadwick 1932 (neutron)</a:t>
            </a:r>
          </a:p>
          <a:p>
            <a:pPr lvl="1"/>
            <a:r>
              <a:rPr lang="en-US" dirty="0" smtClean="0"/>
              <a:t>Gell-Mann and Zweig 1964 (quark model)</a:t>
            </a:r>
          </a:p>
          <a:p>
            <a:pPr lvl="1"/>
            <a:r>
              <a:rPr lang="en-US" dirty="0" smtClean="0"/>
              <a:t>Feynman 1969 (</a:t>
            </a:r>
            <a:r>
              <a:rPr lang="en-US" dirty="0" err="1" smtClean="0"/>
              <a:t>parton</a:t>
            </a:r>
            <a:r>
              <a:rPr lang="en-US" dirty="0" smtClean="0"/>
              <a:t> model), …</a:t>
            </a:r>
          </a:p>
          <a:p>
            <a:endParaRPr lang="en-US" dirty="0" smtClean="0"/>
          </a:p>
          <a:p>
            <a:endParaRPr lang="en-US" dirty="0"/>
          </a:p>
          <a:p>
            <a:pPr marL="349250" lvl="1" indent="0">
              <a:buNone/>
            </a:pPr>
            <a:endParaRPr lang="en-US" dirty="0" smtClean="0"/>
          </a:p>
          <a:p>
            <a:r>
              <a:rPr lang="en-US" dirty="0" smtClean="0"/>
              <a:t>Central </a:t>
            </a:r>
            <a:r>
              <a:rPr lang="en-US" dirty="0"/>
              <a:t>goal of nuclear science</a:t>
            </a:r>
          </a:p>
          <a:p>
            <a:pPr lvl="1"/>
            <a:r>
              <a:rPr lang="en-US" b="1" dirty="0"/>
              <a:t>To discover, explore, and understand all forms of nuclear matter and the associated </a:t>
            </a:r>
            <a:r>
              <a:rPr lang="en-US" b="1" dirty="0" smtClean="0"/>
              <a:t>dynamics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 descr="transparent_partic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38" y="2918995"/>
            <a:ext cx="3261228" cy="1436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67" y="5363137"/>
            <a:ext cx="6486492" cy="13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Exploring the nucleon: fundamental importance in science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025"/>
            <a:ext cx="9144000" cy="590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5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969698"/>
            <a:ext cx="8449434" cy="4065306"/>
          </a:xfrm>
        </p:spPr>
        <p:txBody>
          <a:bodyPr/>
          <a:lstStyle/>
          <a:p>
            <a:r>
              <a:rPr lang="en-US" sz="1800" dirty="0" smtClean="0"/>
              <a:t>Nucleon: quantum many-body system of quarks and gluons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1800" dirty="0" smtClean="0"/>
              <a:t>High energy scattering: to extract information on the nucleon structure, we send in a probe and measure the outcome of the collisions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43786" y="1429869"/>
            <a:ext cx="7543447" cy="2304113"/>
            <a:chOff x="1043786" y="1478866"/>
            <a:chExt cx="7543447" cy="2304113"/>
          </a:xfrm>
        </p:grpSpPr>
        <p:pic>
          <p:nvPicPr>
            <p:cNvPr id="6" name="Picture 5" descr="oie_transparent (1)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786" y="1478866"/>
              <a:ext cx="1852414" cy="18524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8233" y="1578680"/>
              <a:ext cx="3429000" cy="17526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314801" y="3413647"/>
              <a:ext cx="3165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3366FF"/>
                  </a:solidFill>
                </a:rPr>
                <a:t>Rutherfold’s</a:t>
              </a:r>
              <a:r>
                <a:rPr lang="en-US" dirty="0" smtClean="0"/>
                <a:t> </a:t>
              </a:r>
              <a:r>
                <a:rPr lang="en-US" dirty="0" smtClean="0">
                  <a:solidFill>
                    <a:srgbClr val="3366FF"/>
                  </a:solidFill>
                </a:rPr>
                <a:t>experiment</a:t>
              </a:r>
              <a:endParaRPr lang="en-US" dirty="0">
                <a:solidFill>
                  <a:srgbClr val="3366FF"/>
                </a:solidFill>
              </a:endParaRPr>
            </a:p>
          </p:txBody>
        </p:sp>
      </p:grpSp>
      <p:pic>
        <p:nvPicPr>
          <p:cNvPr id="20" name="Picture 19" descr="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56" y="4340875"/>
            <a:ext cx="4150908" cy="212094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109852" y="4449349"/>
            <a:ext cx="2845496" cy="1808077"/>
            <a:chOff x="316677" y="1266414"/>
            <a:chExt cx="3335269" cy="2119287"/>
          </a:xfrm>
        </p:grpSpPr>
        <p:pic>
          <p:nvPicPr>
            <p:cNvPr id="22" name="Picture 21" descr="ball_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78" y="2268989"/>
              <a:ext cx="292255" cy="303801"/>
            </a:xfrm>
            <a:prstGeom prst="rect">
              <a:avLst/>
            </a:prstGeom>
          </p:spPr>
        </p:pic>
        <p:pic>
          <p:nvPicPr>
            <p:cNvPr id="23" name="Picture 22" descr="ball_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041" y="1963937"/>
              <a:ext cx="913905" cy="913905"/>
            </a:xfrm>
            <a:prstGeom prst="rect">
              <a:avLst/>
            </a:prstGeom>
          </p:spPr>
        </p:pic>
        <p:sp>
          <p:nvSpPr>
            <p:cNvPr id="24" name="Explosion 1 23"/>
            <p:cNvSpPr/>
            <p:nvPr/>
          </p:nvSpPr>
          <p:spPr>
            <a:xfrm>
              <a:off x="1561657" y="2073751"/>
              <a:ext cx="603796" cy="822960"/>
            </a:xfrm>
            <a:prstGeom prst="irregularSeal1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2187985" y="2420890"/>
              <a:ext cx="629585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885965" y="2420890"/>
              <a:ext cx="528447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 descr="ball_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577" y="1266414"/>
              <a:ext cx="292255" cy="303801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V="1">
              <a:off x="2020392" y="1570215"/>
              <a:ext cx="290121" cy="60093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803170" y="3046978"/>
              <a:ext cx="0" cy="33872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1569274" y="2974996"/>
              <a:ext cx="120406" cy="36480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325678" y="2899091"/>
              <a:ext cx="304800" cy="30420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16677" y="1847714"/>
              <a:ext cx="1486494" cy="432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electron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39923" y="2200015"/>
              <a:ext cx="311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20757" y="6324015"/>
            <a:ext cx="400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Deep Inelastic Scattering (</a:t>
            </a:r>
            <a:r>
              <a:rPr lang="en-US" dirty="0" smtClean="0">
                <a:solidFill>
                  <a:srgbClr val="FF0000"/>
                </a:solidFill>
              </a:rPr>
              <a:t>DIS</a:t>
            </a:r>
            <a:r>
              <a:rPr lang="en-US" dirty="0" smtClean="0">
                <a:solidFill>
                  <a:srgbClr val="666666"/>
                </a:solidFill>
              </a:rPr>
              <a:t>) 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14801" y="6376001"/>
            <a:ext cx="301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Proton-Proton collisions</a:t>
            </a: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914197" y="3447379"/>
            <a:ext cx="5161461" cy="6540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776704"/>
            <a:ext cx="8449434" cy="5624590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Perturbative</a:t>
            </a:r>
            <a:r>
              <a:rPr lang="en-US" sz="1800" dirty="0" smtClean="0"/>
              <a:t> QCD paradigm: </a:t>
            </a:r>
            <a:r>
              <a:rPr lang="en-US" sz="1800" dirty="0" smtClean="0">
                <a:solidFill>
                  <a:srgbClr val="3366FF"/>
                </a:solidFill>
              </a:rPr>
              <a:t>Asymptotic freedom + QCD factorization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How to trace back?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52796" y="1111790"/>
            <a:ext cx="3388929" cy="2952730"/>
            <a:chOff x="352796" y="1198765"/>
            <a:chExt cx="3388929" cy="29527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796" y="1198765"/>
              <a:ext cx="3388929" cy="295273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46" y="2209171"/>
              <a:ext cx="698444" cy="69844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226744" y="2385765"/>
              <a:ext cx="1235147" cy="38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2004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63298" y="4632852"/>
            <a:ext cx="2726891" cy="17235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66666"/>
                </a:solidFill>
              </a:rPr>
              <a:t>a</a:t>
            </a:r>
            <a:r>
              <a:rPr lang="en-US" sz="1400" b="1" dirty="0" smtClean="0">
                <a:solidFill>
                  <a:srgbClr val="666666"/>
                </a:solidFill>
              </a:rPr>
              <a:t>symptotic freedom</a:t>
            </a:r>
          </a:p>
          <a:p>
            <a:pPr algn="ctr"/>
            <a:endParaRPr lang="en-US" b="1" dirty="0" smtClean="0">
              <a:solidFill>
                <a:srgbClr val="00800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666666"/>
                </a:solidFill>
              </a:rPr>
              <a:t>perturbation theory for quarks and gluons</a:t>
            </a:r>
          </a:p>
          <a:p>
            <a:pPr algn="ctr"/>
            <a:endParaRPr lang="en-US" b="1" dirty="0" smtClean="0">
              <a:solidFill>
                <a:srgbClr val="00800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666666"/>
                </a:solidFill>
              </a:rPr>
              <a:t>only hadrons are observed in experiments (</a:t>
            </a:r>
            <a:r>
              <a:rPr lang="en-US" sz="1400" b="1" dirty="0" smtClean="0">
                <a:solidFill>
                  <a:srgbClr val="00B050"/>
                </a:solidFill>
              </a:rPr>
              <a:t>confinement</a:t>
            </a:r>
            <a:r>
              <a:rPr lang="en-US" sz="1400" b="1" dirty="0" smtClean="0">
                <a:solidFill>
                  <a:srgbClr val="666666"/>
                </a:solidFill>
              </a:rPr>
              <a:t>)</a:t>
            </a:r>
            <a:endParaRPr lang="en-US" sz="1400" b="1" dirty="0">
              <a:solidFill>
                <a:srgbClr val="666666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304288" y="1322025"/>
            <a:ext cx="3528798" cy="2017826"/>
            <a:chOff x="4904180" y="1550756"/>
            <a:chExt cx="4025428" cy="2223970"/>
          </a:xfrm>
        </p:grpSpPr>
        <p:grpSp>
          <p:nvGrpSpPr>
            <p:cNvPr id="25" name="Group 24"/>
            <p:cNvGrpSpPr/>
            <p:nvPr/>
          </p:nvGrpSpPr>
          <p:grpSpPr>
            <a:xfrm>
              <a:off x="4904180" y="1550756"/>
              <a:ext cx="4025428" cy="2206575"/>
              <a:chOff x="4904180" y="1550756"/>
              <a:chExt cx="4025428" cy="220657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904180" y="2957158"/>
                <a:ext cx="2108200" cy="800173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921576" y="1550756"/>
                <a:ext cx="2108200" cy="97840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1576" y="1550756"/>
                <a:ext cx="2108200" cy="2171700"/>
              </a:xfrm>
              <a:prstGeom prst="rect">
                <a:avLst/>
              </a:prstGeom>
            </p:spPr>
          </p:pic>
          <p:pic>
            <p:nvPicPr>
              <p:cNvPr id="19" name="Picture 18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7353" y="1922306"/>
                <a:ext cx="952500" cy="330200"/>
              </a:xfrm>
              <a:prstGeom prst="rect">
                <a:avLst/>
              </a:prstGeom>
            </p:spPr>
          </p:pic>
          <p:pic>
            <p:nvPicPr>
              <p:cNvPr id="20" name="Picture 19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0508" y="3168400"/>
                <a:ext cx="1689100" cy="342900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4323" y="1554304"/>
              <a:ext cx="146050" cy="100965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94458" y="2974553"/>
              <a:ext cx="115748" cy="800173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5624" y="4167389"/>
            <a:ext cx="2802431" cy="265447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022069" y="3429984"/>
            <a:ext cx="5191515" cy="654057"/>
            <a:chOff x="4022069" y="3447379"/>
            <a:chExt cx="5191515" cy="654057"/>
          </a:xfrm>
        </p:grpSpPr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069" y="3447379"/>
              <a:ext cx="4813300" cy="342900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4058515" y="3762882"/>
              <a:ext cx="5155069" cy="338554"/>
              <a:chOff x="3988931" y="4041202"/>
              <a:chExt cx="5155069" cy="33855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7428277" y="4041202"/>
                <a:ext cx="17157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calculable</a:t>
                </a:r>
                <a:endParaRPr lang="en-US" sz="16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988931" y="4041202"/>
                <a:ext cx="13974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measured</a:t>
                </a:r>
                <a:endParaRPr lang="en-US" sz="16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69464" y="4041202"/>
                <a:ext cx="17157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</a:rPr>
                  <a:t>extracted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3858343" y="2616208"/>
            <a:ext cx="1445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Parton distribution function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224153" y="2226147"/>
            <a:ext cx="1049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quark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26744" y="4876801"/>
            <a:ext cx="0" cy="340853"/>
          </a:xfrm>
          <a:prstGeom prst="straightConnector1">
            <a:avLst/>
          </a:prstGeom>
          <a:ln cmpd="sng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226743" y="5579291"/>
            <a:ext cx="0" cy="340853"/>
          </a:xfrm>
          <a:prstGeom prst="straightConnector1">
            <a:avLst/>
          </a:prstGeom>
          <a:ln cmpd="sng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3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1: </a:t>
            </a:r>
            <a:r>
              <a:rPr lang="en-US" dirty="0" err="1" smtClean="0"/>
              <a:t>perturbative</a:t>
            </a:r>
            <a:r>
              <a:rPr lang="en-US" dirty="0" smtClean="0"/>
              <a:t> QCD (I)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QCD basics, collinear factorization, DGLAP, PDFs, FFs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QED: the fundamental theory of </a:t>
            </a:r>
            <a:r>
              <a:rPr lang="en-US" sz="2000" dirty="0" err="1" smtClean="0"/>
              <a:t>electo</a:t>
            </a:r>
            <a:r>
              <a:rPr lang="en-US" sz="2000" dirty="0" smtClean="0"/>
              <a:t>-magnetic interaction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QED </a:t>
            </a:r>
            <a:r>
              <a:rPr lang="en-US" dirty="0" err="1" smtClean="0"/>
              <a:t>Lagrangian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Feynman rule: photon has no charge, thus does not self-interact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6" y="3516143"/>
            <a:ext cx="6180423" cy="308452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4" y="1437211"/>
            <a:ext cx="5930900" cy="635000"/>
          </a:xfrm>
          <a:prstGeom prst="rect">
            <a:avLst/>
          </a:prstGeom>
          <a:ln>
            <a:solidFill>
              <a:srgbClr val="008040"/>
            </a:solidFill>
          </a:ln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4" y="2341632"/>
            <a:ext cx="26416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7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9524</TotalTime>
  <Words>997</Words>
  <Application>Microsoft Macintosh PowerPoint</Application>
  <PresentationFormat>On-screen Show (4:3)</PresentationFormat>
  <Paragraphs>228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News Gothic MT</vt:lpstr>
      <vt:lpstr>Wingdings</vt:lpstr>
      <vt:lpstr>Wingdings 2</vt:lpstr>
      <vt:lpstr>Arial</vt:lpstr>
      <vt:lpstr>Breeze</vt:lpstr>
      <vt:lpstr>Introduction to pQCD and TMD physics</vt:lpstr>
      <vt:lpstr>Outline</vt:lpstr>
      <vt:lpstr>Selected references on QCD</vt:lpstr>
      <vt:lpstr>The structure of matter</vt:lpstr>
      <vt:lpstr>Exploring the nucleon: fundamental importance in science</vt:lpstr>
      <vt:lpstr>Hadron structure</vt:lpstr>
      <vt:lpstr>How to trace back?</vt:lpstr>
      <vt:lpstr>Lecture 1: perturbative QCD (I) </vt:lpstr>
      <vt:lpstr>QED: the fundamental theory of electo-magnetic interaction</vt:lpstr>
      <vt:lpstr>QCD: the fundamental theory of the strong interaction</vt:lpstr>
      <vt:lpstr>Experimental verification of the color</vt:lpstr>
      <vt:lpstr>Understanding QCD: running coupling (asymptotic freedom)</vt:lpstr>
      <vt:lpstr>Why does the coupling constant run?</vt:lpstr>
      <vt:lpstr>Renormalization (Redefine the coupling constant)</vt:lpstr>
      <vt:lpstr>Simple study of Deep Inelastic Scattering (DIS): parton model</vt:lpstr>
      <vt:lpstr>Structure functions</vt:lpstr>
      <vt:lpstr>The paradigm of perturbative QCD</vt:lpstr>
      <vt:lpstr>Universality of PDFs: extraction from DIS</vt:lpstr>
      <vt:lpstr>What about higher order?</vt:lpstr>
      <vt:lpstr>QCD dynamics beyond tree level</vt:lpstr>
      <vt:lpstr>QCD factorization: beyond parton model</vt:lpstr>
      <vt:lpstr>Scale-dependence of PDFs</vt:lpstr>
      <vt:lpstr>DGLAP evolution = resummation of single logs</vt:lpstr>
      <vt:lpstr>Evolutions of PDFs</vt:lpstr>
      <vt:lpstr>PDFs also depends on the scale of the probe</vt:lpstr>
      <vt:lpstr>Success of QCD collinear factorization</vt:lpstr>
      <vt:lpstr>Same idea for hadron production</vt:lpstr>
      <vt:lpstr>It also works well</vt:lpstr>
      <vt:lpstr>Summary</vt:lpstr>
    </vt:vector>
  </TitlesOfParts>
  <Company>Temple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Microsoft Office User</cp:lastModifiedBy>
  <cp:revision>502</cp:revision>
  <cp:lastPrinted>2014-02-24T15:55:07Z</cp:lastPrinted>
  <dcterms:created xsi:type="dcterms:W3CDTF">2014-06-24T12:03:33Z</dcterms:created>
  <dcterms:modified xsi:type="dcterms:W3CDTF">2016-07-25T15:49:34Z</dcterms:modified>
</cp:coreProperties>
</file>