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323" r:id="rId2"/>
    <p:sldId id="442" r:id="rId3"/>
    <p:sldId id="443" r:id="rId4"/>
    <p:sldId id="441" r:id="rId5"/>
    <p:sldId id="444" r:id="rId6"/>
    <p:sldId id="445" r:id="rId7"/>
    <p:sldId id="446" r:id="rId8"/>
    <p:sldId id="447" r:id="rId9"/>
    <p:sldId id="448" r:id="rId10"/>
    <p:sldId id="434" r:id="rId11"/>
    <p:sldId id="437" r:id="rId12"/>
    <p:sldId id="453" r:id="rId13"/>
    <p:sldId id="449" r:id="rId14"/>
    <p:sldId id="450" r:id="rId15"/>
    <p:sldId id="451" r:id="rId16"/>
    <p:sldId id="452" r:id="rId17"/>
    <p:sldId id="43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40"/>
    <a:srgbClr val="00FF00"/>
    <a:srgbClr val="800080"/>
    <a:srgbClr val="00804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02" autoAdjust="0"/>
    <p:restoredTop sz="94944" autoAdjust="0"/>
  </p:normalViewPr>
  <p:slideViewPr>
    <p:cSldViewPr snapToGrid="0" snapToObjects="1">
      <p:cViewPr varScale="1">
        <p:scale>
          <a:sx n="91" d="100"/>
          <a:sy n="91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B324-A5DC-074B-9A66-61C3E30014D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52712-B581-9643-B4AB-1E7226118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F493-C873-5245-B1A7-05C1DEB87A8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0494-9698-864F-A770-B0B06E274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758254"/>
            <a:ext cx="6498158" cy="1311532"/>
          </a:xfr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547372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22921" y="3809548"/>
            <a:ext cx="6498159" cy="911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Zhongbo Kang</a:t>
            </a:r>
          </a:p>
          <a:p>
            <a:r>
              <a:rPr lang="en-US" sz="2800" dirty="0" smtClean="0"/>
              <a:t>Los Alamos National Laboratory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3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2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6654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796" y="107576"/>
            <a:ext cx="8449434" cy="5804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effectLst>
            <a:outerShdw blurRad="190500" dist="139700" dir="2700000" algn="tl" rotWithShape="0">
              <a:schemeClr val="tx2">
                <a:lumMod val="50000"/>
                <a:lumOff val="50000"/>
                <a:alpha val="76000"/>
              </a:scheme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96" y="811494"/>
            <a:ext cx="8449434" cy="562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436084"/>
            <a:ext cx="1012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8041" y="6436084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058" y="64360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D73320-B7C5-2046-BB1A-66D7C60C4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.vu.nl/~mulders/correlations-0new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emf"/><Relationship Id="rId12" Type="http://schemas.openxmlformats.org/officeDocument/2006/relationships/image" Target="../media/image46.emf"/><Relationship Id="rId13" Type="http://schemas.openxmlformats.org/officeDocument/2006/relationships/image" Target="../media/image47.emf"/><Relationship Id="rId14" Type="http://schemas.openxmlformats.org/officeDocument/2006/relationships/image" Target="../media/image48.png"/><Relationship Id="rId15" Type="http://schemas.openxmlformats.org/officeDocument/2006/relationships/image" Target="../media/image49.emf"/><Relationship Id="rId16" Type="http://schemas.openxmlformats.org/officeDocument/2006/relationships/image" Target="../media/image50.emf"/><Relationship Id="rId1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Relationship Id="rId3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101" y="1623575"/>
            <a:ext cx="7604592" cy="1172935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Introduction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to</a:t>
            </a:r>
            <a:r>
              <a:rPr lang="zh-CN" altLang="en-US" sz="2600" dirty="0" smtClean="0"/>
              <a:t> </a:t>
            </a:r>
            <a:r>
              <a:rPr lang="en-US" altLang="zh-CN" sz="2600" dirty="0" err="1" smtClean="0"/>
              <a:t>pQCD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and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TMD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physics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/>
              <a:t>Lecture </a:t>
            </a:r>
            <a:r>
              <a:rPr lang="en-US" altLang="zh-CN" sz="2000" dirty="0"/>
              <a:t>3</a:t>
            </a:r>
            <a:r>
              <a:rPr lang="en-US" sz="2000" dirty="0" smtClean="0"/>
              <a:t>: </a:t>
            </a:r>
            <a:r>
              <a:rPr lang="en-US" altLang="zh-CN" sz="2000" dirty="0" smtClean="0"/>
              <a:t>TMD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physics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(I)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Spinfest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2016</a:t>
            </a:r>
            <a:endParaRPr lang="zh-CN" altLang="en-US" dirty="0" smtClean="0"/>
          </a:p>
          <a:p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California,</a:t>
            </a:r>
            <a:r>
              <a:rPr lang="zh-CN" altLang="en-US" dirty="0" smtClean="0"/>
              <a:t> </a:t>
            </a:r>
            <a:r>
              <a:rPr lang="en-US" altLang="zh-CN" dirty="0" smtClean="0"/>
              <a:t>Riverside</a:t>
            </a:r>
            <a:endParaRPr lang="en-US" dirty="0" smtClean="0"/>
          </a:p>
          <a:p>
            <a:r>
              <a:rPr lang="en-US" dirty="0" smtClean="0"/>
              <a:t>Ju</a:t>
            </a:r>
            <a:r>
              <a:rPr lang="en-US" altLang="zh-CN" dirty="0" smtClean="0"/>
              <a:t>ly</a:t>
            </a:r>
            <a:r>
              <a:rPr lang="en-US" dirty="0" smtClean="0"/>
              <a:t> </a:t>
            </a:r>
            <a:r>
              <a:rPr lang="en-US" altLang="zh-CN" dirty="0" smtClean="0"/>
              <a:t>25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/>
              <a:t> </a:t>
            </a:r>
            <a:r>
              <a:rPr lang="en-US" altLang="zh-CN" dirty="0" smtClean="0"/>
              <a:t>26</a:t>
            </a:r>
            <a:r>
              <a:rPr lang="en-US" dirty="0" smtClean="0"/>
              <a:t>, 201</a:t>
            </a:r>
            <a:r>
              <a:rPr lang="en-US" altLang="zh-CN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How many distributions are needed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fully characterize the proton structure, how many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are actually needed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829138" y="1537072"/>
            <a:ext cx="5583342" cy="3364246"/>
            <a:chOff x="2393040" y="834570"/>
            <a:chExt cx="6405250" cy="4147461"/>
          </a:xfrm>
          <a:effectLst/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040" y="834570"/>
              <a:ext cx="6405250" cy="414746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10023" y="4163737"/>
              <a:ext cx="201168" cy="217794"/>
            </a:xfrm>
            <a:prstGeom prst="rect">
              <a:avLst/>
            </a:prstGeom>
            <a:solidFill>
              <a:srgbClr val="FFF8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7179" y="5243900"/>
            <a:ext cx="5514889" cy="1315673"/>
            <a:chOff x="2844197" y="4945745"/>
            <a:chExt cx="5892190" cy="1621969"/>
          </a:xfrm>
        </p:grpSpPr>
        <p:sp>
          <p:nvSpPr>
            <p:cNvPr id="11" name="Rectangle 10"/>
            <p:cNvSpPr/>
            <p:nvPr/>
          </p:nvSpPr>
          <p:spPr>
            <a:xfrm>
              <a:off x="2857582" y="5667376"/>
              <a:ext cx="5878805" cy="900338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 smtClean="0">
                  <a:solidFill>
                    <a:srgbClr val="0000FF"/>
                  </a:solidFill>
                </a:rPr>
                <a:t>Pion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844197" y="4945745"/>
              <a:ext cx="5878805" cy="70348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76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Quark Polarization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   U                          </a:t>
              </a:r>
              <a:r>
                <a:rPr lang="en-US" dirty="0" smtClean="0">
                  <a:solidFill>
                    <a:srgbClr val="0000FF"/>
                  </a:solidFill>
                </a:rPr>
                <a:t>L                          T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04" y="5998886"/>
              <a:ext cx="355599" cy="2667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3793" y="5885494"/>
              <a:ext cx="444500" cy="3682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71919" y="6203840"/>
              <a:ext cx="101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Collins</a:t>
              </a:r>
              <a:endParaRPr lang="en-US" sz="1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5760" y="2564979"/>
            <a:ext cx="212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TMD </a:t>
            </a:r>
            <a:r>
              <a:rPr lang="en-US" b="1" dirty="0" err="1" smtClean="0">
                <a:solidFill>
                  <a:srgbClr val="666666"/>
                </a:solidFill>
              </a:rPr>
              <a:t>parton</a:t>
            </a:r>
            <a:r>
              <a:rPr lang="en-US" b="1" dirty="0" smtClean="0">
                <a:solidFill>
                  <a:srgbClr val="666666"/>
                </a:solidFill>
              </a:rPr>
              <a:t> distribution</a:t>
            </a:r>
            <a:endParaRPr lang="en-US" b="1" dirty="0">
              <a:solidFill>
                <a:srgbClr val="6666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760" y="5611127"/>
            <a:ext cx="266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TMD fragmentation function</a:t>
            </a:r>
            <a:endParaRPr lang="en-US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C, P, T discrete symmetry properties of the correlation function</a:t>
            </a:r>
          </a:p>
          <a:p>
            <a:pPr lvl="1"/>
            <a:r>
              <a:rPr lang="en-US" dirty="0" smtClean="0"/>
              <a:t>Most textbooks on quantum field theory will give discussion (somewhat limited) on this topic, such as </a:t>
            </a:r>
            <a:r>
              <a:rPr lang="en-US" dirty="0" err="1" smtClean="0"/>
              <a:t>Peskin</a:t>
            </a:r>
            <a:r>
              <a:rPr lang="en-US" dirty="0" smtClean="0"/>
              <a:t>, </a:t>
            </a:r>
            <a:r>
              <a:rPr lang="en-US" dirty="0" err="1" smtClean="0"/>
              <a:t>Sterman</a:t>
            </a:r>
            <a:endParaRPr lang="en-US" dirty="0" smtClean="0"/>
          </a:p>
          <a:p>
            <a:pPr lvl="1"/>
            <a:r>
              <a:rPr lang="en-US" dirty="0" smtClean="0"/>
              <a:t>If you want extensive discussion, see this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56" y="2653659"/>
            <a:ext cx="2620345" cy="39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perator analysis to figure out how many distributions are needed to characterize the nucleon structure</a:t>
            </a:r>
          </a:p>
          <a:p>
            <a:r>
              <a:rPr lang="en-US" dirty="0" smtClean="0"/>
              <a:t>I provide a detailed study for spin-0 particle</a:t>
            </a:r>
          </a:p>
          <a:p>
            <a:r>
              <a:rPr lang="en-US" dirty="0" smtClean="0"/>
              <a:t>For details, see </a:t>
            </a:r>
          </a:p>
          <a:p>
            <a:pPr lvl="1"/>
            <a:r>
              <a:rPr lang="en-US" dirty="0" smtClean="0"/>
              <a:t>Mulders, </a:t>
            </a:r>
            <a:r>
              <a:rPr lang="en-US" dirty="0" err="1" smtClean="0"/>
              <a:t>Tangerman</a:t>
            </a:r>
            <a:r>
              <a:rPr lang="en-US" dirty="0" smtClean="0"/>
              <a:t> </a:t>
            </a:r>
            <a:r>
              <a:rPr lang="en-US" dirty="0" err="1" smtClean="0"/>
              <a:t>hep</a:t>
            </a:r>
            <a:r>
              <a:rPr lang="en-US" dirty="0" err="1"/>
              <a:t>-ph</a:t>
            </a:r>
            <a:r>
              <a:rPr lang="en-US" dirty="0"/>
              <a:t>/</a:t>
            </a:r>
            <a:r>
              <a:rPr lang="en-US" dirty="0" smtClean="0"/>
              <a:t>9403227</a:t>
            </a:r>
          </a:p>
          <a:p>
            <a:pPr lvl="1"/>
            <a:r>
              <a:rPr lang="en-US" dirty="0" smtClean="0"/>
              <a:t>Mulders, </a:t>
            </a:r>
            <a:r>
              <a:rPr lang="en-US" dirty="0" err="1" smtClean="0"/>
              <a:t>Tangerman</a:t>
            </a:r>
            <a:r>
              <a:rPr lang="en-US" dirty="0"/>
              <a:t> </a:t>
            </a:r>
            <a:r>
              <a:rPr lang="en-US" dirty="0" err="1" smtClean="0"/>
              <a:t>hep-ph</a:t>
            </a:r>
            <a:r>
              <a:rPr lang="en-US" dirty="0" smtClean="0"/>
              <a:t>/9510301</a:t>
            </a:r>
          </a:p>
          <a:p>
            <a:pPr lvl="1"/>
            <a:r>
              <a:rPr lang="en-US" dirty="0"/>
              <a:t>Mulders,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www.nat.vu.nl</a:t>
            </a:r>
            <a:r>
              <a:rPr lang="en-US" dirty="0">
                <a:hlinkClick r:id="rId2"/>
              </a:rPr>
              <a:t>/~</a:t>
            </a:r>
            <a:r>
              <a:rPr lang="en-US" dirty="0" err="1">
                <a:hlinkClick r:id="rId2"/>
              </a:rPr>
              <a:t>mulders</a:t>
            </a:r>
            <a:r>
              <a:rPr lang="en-US" dirty="0">
                <a:hlinkClick r:id="rId2"/>
              </a:rPr>
              <a:t>/correlations-0new.pdf</a:t>
            </a:r>
            <a:endParaRPr lang="en-US" dirty="0" smtClean="0"/>
          </a:p>
          <a:p>
            <a:r>
              <a:rPr lang="en-US" dirty="0" smtClean="0"/>
              <a:t>The next slide continues after I mentioned gauge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Sivers</a:t>
            </a:r>
            <a:r>
              <a:rPr lang="en-US" dirty="0" smtClean="0"/>
              <a:t> function: non-universal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96" y="811493"/>
            <a:ext cx="8588970" cy="5823751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Sivers</a:t>
            </a:r>
            <a:r>
              <a:rPr lang="en-US" sz="1800" dirty="0" smtClean="0"/>
              <a:t> function: </a:t>
            </a:r>
            <a:r>
              <a:rPr lang="en-US" sz="1800" dirty="0" err="1" smtClean="0"/>
              <a:t>unpolarized</a:t>
            </a:r>
            <a:r>
              <a:rPr lang="en-US" sz="1800" dirty="0" smtClean="0"/>
              <a:t> quark distribution inside a transversely polarized proton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7859" y="5788339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42" y="1650966"/>
            <a:ext cx="6282324" cy="52615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30754" y="2126750"/>
            <a:ext cx="211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40"/>
                </a:solidFill>
              </a:rPr>
              <a:t>Spin</a:t>
            </a:r>
            <a:r>
              <a:rPr lang="en-US" dirty="0" smtClean="0">
                <a:solidFill>
                  <a:srgbClr val="008040"/>
                </a:solidFill>
              </a:rPr>
              <a:t>-</a:t>
            </a:r>
            <a:r>
              <a:rPr lang="en-US" sz="1600" dirty="0" smtClean="0">
                <a:solidFill>
                  <a:srgbClr val="008040"/>
                </a:solidFill>
              </a:rPr>
              <a:t>independent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086" y="2146794"/>
            <a:ext cx="211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40"/>
                </a:solidFill>
              </a:rPr>
              <a:t>Spin-dependent</a:t>
            </a:r>
            <a:endParaRPr lang="en-US" sz="1600" dirty="0">
              <a:solidFill>
                <a:srgbClr val="00804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" y="1449545"/>
            <a:ext cx="2161048" cy="1162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09" y="3658042"/>
            <a:ext cx="2811811" cy="984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0325" y="2626713"/>
            <a:ext cx="270829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666666"/>
                </a:solidFill>
              </a:rPr>
              <a:t>Sivers</a:t>
            </a:r>
            <a:r>
              <a:rPr lang="en-US" b="1" dirty="0" smtClean="0">
                <a:solidFill>
                  <a:srgbClr val="666666"/>
                </a:solidFill>
              </a:rPr>
              <a:t> effect</a:t>
            </a:r>
          </a:p>
          <a:p>
            <a:pPr algn="ctr"/>
            <a:endParaRPr lang="en-US" b="1" dirty="0" smtClean="0">
              <a:solidFill>
                <a:srgbClr val="666666"/>
              </a:solidFill>
            </a:endParaRPr>
          </a:p>
          <a:p>
            <a:pPr algn="ctr"/>
            <a:r>
              <a:rPr lang="en-US" dirty="0" smtClean="0">
                <a:solidFill>
                  <a:srgbClr val="666666"/>
                </a:solidFill>
              </a:rPr>
              <a:t>left-right asymmetry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5237" y="3381579"/>
            <a:ext cx="3496993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6666"/>
                </a:solidFill>
              </a:rPr>
              <a:t>Look closer</a:t>
            </a:r>
          </a:p>
          <a:p>
            <a:pPr algn="ctr"/>
            <a:endParaRPr lang="en-US" b="1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666666"/>
                </a:solidFill>
              </a:rPr>
              <a:t>Naïve time-reversal-odd</a:t>
            </a:r>
            <a:r>
              <a:rPr lang="en-US" dirty="0" smtClean="0">
                <a:solidFill>
                  <a:srgbClr val="666666"/>
                </a:solidFill>
              </a:rPr>
              <a:t>: recall momentum and spin change sign under T</a:t>
            </a:r>
          </a:p>
          <a:p>
            <a:pPr marL="285750" indent="-285750">
              <a:buFont typeface="Wingdings" charset="2"/>
              <a:buChar char="ü"/>
            </a:pPr>
            <a:endParaRPr lang="en-US" dirty="0" smtClean="0">
              <a:solidFill>
                <a:srgbClr val="666666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666666"/>
                </a:solidFill>
              </a:rPr>
              <a:t>Forbidden?</a:t>
            </a:r>
            <a:r>
              <a:rPr lang="en-US" dirty="0" smtClean="0">
                <a:solidFill>
                  <a:srgbClr val="666666"/>
                </a:solidFill>
              </a:rPr>
              <a:t>: </a:t>
            </a:r>
            <a:r>
              <a:rPr lang="en-US" dirty="0">
                <a:solidFill>
                  <a:srgbClr val="666666"/>
                </a:solidFill>
              </a:rPr>
              <a:t>s</a:t>
            </a:r>
            <a:r>
              <a:rPr lang="en-US" dirty="0" smtClean="0">
                <a:solidFill>
                  <a:srgbClr val="666666"/>
                </a:solidFill>
              </a:rPr>
              <a:t>uch kind of correlation is forbidden in T-invariant theory (QCD), unless there is a phase</a:t>
            </a:r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74" y="4812740"/>
            <a:ext cx="2773258" cy="17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3041243" y="5666977"/>
            <a:ext cx="1355442" cy="23796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16463" y="3074751"/>
            <a:ext cx="1355442" cy="23796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152048" y="1805341"/>
            <a:ext cx="1923610" cy="44464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the phase come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Existence of the </a:t>
            </a:r>
            <a:r>
              <a:rPr lang="en-US" dirty="0" err="1" smtClean="0"/>
              <a:t>Sivers</a:t>
            </a:r>
            <a:r>
              <a:rPr lang="en-US" dirty="0" smtClean="0"/>
              <a:t> function relies on the interaction between the active </a:t>
            </a:r>
            <a:r>
              <a:rPr lang="en-US" dirty="0" err="1" smtClean="0"/>
              <a:t>parton</a:t>
            </a:r>
            <a:r>
              <a:rPr lang="en-US" dirty="0" smtClean="0"/>
              <a:t> and the remnant of the hadron </a:t>
            </a:r>
          </a:p>
          <a:p>
            <a:pPr lvl="1"/>
            <a:r>
              <a:rPr lang="en-US" dirty="0" smtClean="0"/>
              <a:t>DIS: final-state interaction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-Yan: initial-state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384" y="4322548"/>
            <a:ext cx="1567167" cy="1750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84" y="3088964"/>
            <a:ext cx="2471708" cy="4333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197" y="5695182"/>
            <a:ext cx="2607009" cy="42403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31099" y="2221543"/>
            <a:ext cx="83453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</a:t>
            </a:r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56899" y="2211248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15971" y="2179888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80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74872" y="2179888"/>
            <a:ext cx="7609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+…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65566" y="2950372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⊗</a:t>
            </a:r>
            <a:endParaRPr lang="en-US" sz="36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6326" y="3017467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11" y="2037828"/>
            <a:ext cx="1586109" cy="725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070" y="2062001"/>
            <a:ext cx="1586109" cy="725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355" y="2083725"/>
            <a:ext cx="1586109" cy="725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2397" y="3074751"/>
            <a:ext cx="1399508" cy="5183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615" y="2966302"/>
            <a:ext cx="1586109" cy="611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4615" y="4276780"/>
            <a:ext cx="1586109" cy="7256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4889" y="4322279"/>
            <a:ext cx="1586109" cy="7256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6845" y="4372045"/>
            <a:ext cx="1586109" cy="7256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6463" y="5702635"/>
            <a:ext cx="1399508" cy="5183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4615" y="5535397"/>
            <a:ext cx="1586109" cy="61163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19059" y="4318120"/>
            <a:ext cx="834533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</a:t>
            </a:r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56899" y="5605492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⊗</a:t>
            </a:r>
            <a:endParaRPr lang="en-US" sz="36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60724" y="4524729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438179" y="4531589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126413" y="4550811"/>
            <a:ext cx="7613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+…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427" y="5623813"/>
            <a:ext cx="42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905"/>
                <a:solidFill>
                  <a:srgbClr val="59595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</a:t>
            </a:r>
            <a:endParaRPr lang="en-US" sz="2800" dirty="0">
              <a:ln w="1905"/>
              <a:solidFill>
                <a:srgbClr val="59595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01407" y="2891233"/>
            <a:ext cx="523849" cy="421479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40755" y="5526285"/>
            <a:ext cx="523849" cy="421479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oie_transparent (3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02" y="1781452"/>
            <a:ext cx="1732308" cy="174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511" y="1816373"/>
            <a:ext cx="262890" cy="262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3212" y="2341533"/>
            <a:ext cx="125730" cy="18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8700" y="4497088"/>
            <a:ext cx="137160" cy="228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2264" y="4137472"/>
            <a:ext cx="125730" cy="1828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4705" y="4171288"/>
            <a:ext cx="262890" cy="2628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9077" y="2024481"/>
            <a:ext cx="12573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Sivers</a:t>
            </a:r>
            <a:r>
              <a:rPr lang="en-US" sz="2400" dirty="0" smtClean="0"/>
              <a:t> function: sign change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96" y="929373"/>
            <a:ext cx="8449434" cy="5506711"/>
          </a:xfrm>
        </p:spPr>
        <p:txBody>
          <a:bodyPr/>
          <a:lstStyle/>
          <a:p>
            <a:r>
              <a:rPr lang="en-US" dirty="0" smtClean="0"/>
              <a:t>Light-cone trajectory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Parity and time-reversal invariance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77" y="1382627"/>
            <a:ext cx="6769100" cy="19685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68" y="4894929"/>
            <a:ext cx="5393214" cy="517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797" y="3597907"/>
            <a:ext cx="872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Different path in the phase              different TMD distribution in DIS and DY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31661" y="3794941"/>
            <a:ext cx="526608" cy="0"/>
          </a:xfrm>
          <a:prstGeom prst="straightConnector1">
            <a:avLst/>
          </a:prstGeom>
          <a:ln cmpd="sng">
            <a:solidFill>
              <a:srgbClr val="008000"/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5240" y="5712763"/>
            <a:ext cx="759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NSAC milestone: most important property of the </a:t>
            </a:r>
            <a:r>
              <a:rPr lang="en-US" sz="2000" dirty="0" err="1" smtClean="0"/>
              <a:t>Sivers</a:t>
            </a:r>
            <a:r>
              <a:rPr lang="en-US" sz="2000" dirty="0" smtClean="0"/>
              <a:t> function, need to be tested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>
          <a:xfrm>
            <a:off x="4538117" y="4756353"/>
            <a:ext cx="402701" cy="820946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1221946"/>
            <a:ext cx="5399207" cy="36189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 quantum effect: different paths lead to interference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Physics today, September 2009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err="1" smtClean="0"/>
              <a:t>Sivers</a:t>
            </a:r>
            <a:r>
              <a:rPr lang="en-US" sz="2600" dirty="0" smtClean="0"/>
              <a:t> effect: QCD version of </a:t>
            </a:r>
            <a:r>
              <a:rPr lang="en-US" sz="2600" dirty="0" err="1" smtClean="0"/>
              <a:t>Aharonov-Bohm</a:t>
            </a:r>
            <a:r>
              <a:rPr lang="en-US" sz="2600" dirty="0" smtClean="0"/>
              <a:t> effect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38" y="5547995"/>
            <a:ext cx="2565400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57" y="5707517"/>
            <a:ext cx="3365500" cy="381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33296" y="753402"/>
            <a:ext cx="8227814" cy="6053328"/>
            <a:chOff x="433296" y="753402"/>
            <a:chExt cx="8227814" cy="60533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1507" y="753402"/>
              <a:ext cx="6129603" cy="605167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33296" y="753402"/>
              <a:ext cx="2143959" cy="6053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6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</a:t>
            </a:r>
            <a:r>
              <a:rPr lang="en-US" dirty="0" err="1" smtClean="0"/>
              <a:t>Sivers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proton in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is made of </a:t>
            </a:r>
          </a:p>
          <a:p>
            <a:pPr lvl="1"/>
            <a:r>
              <a:rPr lang="en-US" dirty="0" smtClean="0"/>
              <a:t>2 up quarks + 1 down quarks</a:t>
            </a:r>
          </a:p>
          <a:p>
            <a:pPr lvl="1"/>
            <a:r>
              <a:rPr lang="en-US" dirty="0" smtClean="0"/>
              <a:t>+ any number of quark-antiquark pairs</a:t>
            </a:r>
          </a:p>
          <a:p>
            <a:pPr lvl="1"/>
            <a:r>
              <a:rPr lang="en-US" dirty="0" smtClean="0"/>
              <a:t>+ any number of gluons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Fundamental questions for proton structure (what is the internal landscape of the nucleons?)</a:t>
            </a:r>
          </a:p>
          <a:p>
            <a:pPr lvl="1"/>
            <a:r>
              <a:rPr lang="en-US" dirty="0" smtClean="0"/>
              <a:t>What are the momentum distributions of quarks, antiquarks, and gluons?</a:t>
            </a:r>
          </a:p>
          <a:p>
            <a:pPr lvl="1"/>
            <a:r>
              <a:rPr lang="en-US" dirty="0" smtClean="0"/>
              <a:t>How are quarks and gluons distributed spatially?</a:t>
            </a:r>
          </a:p>
          <a:p>
            <a:pPr lvl="1"/>
            <a:r>
              <a:rPr lang="en-US" dirty="0" smtClean="0"/>
              <a:t>How do </a:t>
            </a:r>
            <a:r>
              <a:rPr lang="en-US" dirty="0" err="1" smtClean="0"/>
              <a:t>partons</a:t>
            </a:r>
            <a:r>
              <a:rPr lang="en-US" dirty="0" smtClean="0"/>
              <a:t> carry the proton spin-1/2? (spin and orbital angular momentum)</a:t>
            </a:r>
          </a:p>
          <a:p>
            <a:pPr lvl="1"/>
            <a:r>
              <a:rPr lang="en-US" dirty="0" smtClean="0"/>
              <a:t>How are these quark and gluon distributions correlated with overall nucleon properties, such as spin direction?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793" y="1044875"/>
            <a:ext cx="1428332" cy="955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25" y="891869"/>
            <a:ext cx="1357758" cy="1702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085" y="884124"/>
            <a:ext cx="1352123" cy="1710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573" y="2225011"/>
            <a:ext cx="217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Infinite many 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2919" y="5259276"/>
            <a:ext cx="441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2007 nuclear physics long range plan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EIC white paper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5978" y="6116706"/>
            <a:ext cx="7070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Parton distribution functions (PDFs), Transverse momentum dependent distributions (TMDs), …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Collinear PDFs: one-dimensional picture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7" y="898239"/>
            <a:ext cx="6487119" cy="450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4566" y="1400698"/>
            <a:ext cx="283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Universal (measured)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6590" y="1439126"/>
            <a:ext cx="175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calculable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20" y="1722653"/>
            <a:ext cx="3444453" cy="4992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270" y="2132706"/>
            <a:ext cx="4089400" cy="38735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719057" y="4101499"/>
            <a:ext cx="1046541" cy="54838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1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Recent advance </a:t>
            </a:r>
            <a:r>
              <a:rPr lang="en-US" sz="2000" dirty="0"/>
              <a:t>i</a:t>
            </a:r>
            <a:r>
              <a:rPr lang="en-US" sz="2000" dirty="0" smtClean="0"/>
              <a:t>n hadron structure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Hadron 3D structure: both longitudinal + transverse momentum dependent structure (confined motion in a nucleon)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Transversely polarized scattering provides new structure of proton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6346" y="1690341"/>
            <a:ext cx="6391520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74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0" lvl="1" indent="0" algn="ctr">
              <a:buClrTx/>
              <a:buNone/>
            </a:pPr>
            <a:r>
              <a:rPr lang="en-US" sz="1600" b="1" dirty="0">
                <a:solidFill>
                  <a:srgbClr val="FF0000"/>
                </a:solidFill>
              </a:rPr>
              <a:t>Transverse Momentum Dependent </a:t>
            </a:r>
            <a:r>
              <a:rPr lang="en-US" sz="1600" b="1" dirty="0" err="1">
                <a:solidFill>
                  <a:srgbClr val="FF0000"/>
                </a:solidFill>
              </a:rPr>
              <a:t>parton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distributions </a:t>
            </a:r>
            <a:r>
              <a:rPr lang="en-US" sz="1600" b="1" dirty="0">
                <a:solidFill>
                  <a:srgbClr val="FF0000"/>
                </a:solidFill>
              </a:rPr>
              <a:t>(TMDs)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2316" y="3674241"/>
            <a:ext cx="4031173" cy="1794371"/>
            <a:chOff x="140364" y="1650975"/>
            <a:chExt cx="4031173" cy="179437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9655" y="1650975"/>
              <a:ext cx="1436370" cy="1458468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874" y="2639918"/>
              <a:ext cx="546100" cy="317500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237" y="2286905"/>
              <a:ext cx="1257300" cy="279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0364" y="3106792"/>
              <a:ext cx="2608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Longitudinal motion only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4964" y="3172308"/>
            <a:ext cx="3406902" cy="2312799"/>
            <a:chOff x="4533012" y="1149042"/>
            <a:chExt cx="3406902" cy="23127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0149" y="1149042"/>
              <a:ext cx="1675765" cy="2034032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432" y="2639918"/>
              <a:ext cx="1054100" cy="3175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33012" y="3123287"/>
              <a:ext cx="34069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Longitudinal + transverse motion </a:t>
              </a:r>
              <a:endParaRPr lang="en-US" sz="1600" dirty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175" y="1239205"/>
              <a:ext cx="215900" cy="3175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740" y="1943200"/>
              <a:ext cx="330200" cy="279400"/>
            </a:xfrm>
            <a:prstGeom prst="rect">
              <a:avLst/>
            </a:prstGeom>
          </p:spPr>
        </p:pic>
      </p:grpSp>
      <p:pic>
        <p:nvPicPr>
          <p:cNvPr id="20" name="Picture 19" descr="transparent_fig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939" y="2945512"/>
            <a:ext cx="1374977" cy="1611518"/>
          </a:xfrm>
          <a:prstGeom prst="rect">
            <a:avLst/>
          </a:prstGeom>
        </p:spPr>
      </p:pic>
      <p:pic>
        <p:nvPicPr>
          <p:cNvPr id="19" name="Picture 18" descr="oie_transparent (2)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41" y="5691870"/>
            <a:ext cx="1385747" cy="10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Parton’s transverse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Parton’s transverse momentum is usually smaller than the longitudinal component in the proton, which moves very fast in the longitudinal direction, how do we probe the </a:t>
            </a:r>
            <a:r>
              <a:rPr lang="en-US" dirty="0" err="1" smtClean="0"/>
              <a:t>parton’s</a:t>
            </a:r>
            <a:r>
              <a:rPr lang="en-US" dirty="0" smtClean="0"/>
              <a:t> transverse motion?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Use transverse spin as a probe: transverse-spin dependent observables are sensitive probes of the </a:t>
            </a:r>
            <a:r>
              <a:rPr lang="en-US" dirty="0" err="1" smtClean="0"/>
              <a:t>partons</a:t>
            </a:r>
            <a:r>
              <a:rPr lang="en-US" dirty="0" smtClean="0"/>
              <a:t> transverse momentum as they can correlate with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2114550"/>
            <a:ext cx="4508500" cy="130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0057" y="5304752"/>
            <a:ext cx="443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40"/>
                </a:solidFill>
              </a:rPr>
              <a:t>Transverse spin physics</a:t>
            </a:r>
            <a:endParaRPr lang="en-US" sz="2400" b="1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physics: excellent laboratory for QCD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looking into both the </a:t>
            </a:r>
            <a:r>
              <a:rPr lang="en-US" dirty="0" err="1" smtClean="0"/>
              <a:t>partonic</a:t>
            </a:r>
            <a:r>
              <a:rPr lang="en-US" dirty="0" smtClean="0"/>
              <a:t> dynamics at the short distance, as well as the nucleon structure at long distance</a:t>
            </a:r>
            <a:endParaRPr lang="en-US" dirty="0"/>
          </a:p>
        </p:txBody>
      </p:sp>
      <p:pic>
        <p:nvPicPr>
          <p:cNvPr id="7" name="Picture 6" descr="oie_transparent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5" y="2094456"/>
            <a:ext cx="4291644" cy="3223916"/>
          </a:xfrm>
          <a:prstGeom prst="rect">
            <a:avLst/>
          </a:prstGeom>
        </p:spPr>
      </p:pic>
      <p:pic>
        <p:nvPicPr>
          <p:cNvPr id="8" name="Picture 7" descr="transparent_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67" y="1561276"/>
            <a:ext cx="1830271" cy="2145138"/>
          </a:xfrm>
          <a:prstGeom prst="rect">
            <a:avLst/>
          </a:prstGeom>
        </p:spPr>
      </p:pic>
      <p:pic>
        <p:nvPicPr>
          <p:cNvPr id="9" name="Picture 8" descr="transparent_f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39" y="1578055"/>
            <a:ext cx="2180579" cy="2128359"/>
          </a:xfrm>
          <a:prstGeom prst="rect">
            <a:avLst/>
          </a:prstGeom>
        </p:spPr>
      </p:pic>
      <p:pic>
        <p:nvPicPr>
          <p:cNvPr id="10" name="Picture 9" descr="transparent_prot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65" y="3097099"/>
            <a:ext cx="1106712" cy="1401835"/>
          </a:xfrm>
          <a:prstGeom prst="rect">
            <a:avLst/>
          </a:prstGeom>
        </p:spPr>
      </p:pic>
      <p:sp>
        <p:nvSpPr>
          <p:cNvPr id="14" name="Left-Right-Up Arrow 13"/>
          <p:cNvSpPr/>
          <p:nvPr/>
        </p:nvSpPr>
        <p:spPr>
          <a:xfrm flipV="1">
            <a:off x="3922875" y="4609391"/>
            <a:ext cx="2750000" cy="821894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22875" y="5556170"/>
            <a:ext cx="315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40"/>
                </a:solidFill>
              </a:rPr>
              <a:t>QCD Factorization</a:t>
            </a:r>
            <a:endParaRPr lang="en-US" sz="2400" b="1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spin physics: birth and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Remarkable development of this field</a:t>
            </a:r>
          </a:p>
          <a:p>
            <a:pPr lvl="1"/>
            <a:r>
              <a:rPr lang="en-US" dirty="0" smtClean="0"/>
              <a:t>From the sidelines in strong interaction physics</a:t>
            </a:r>
          </a:p>
          <a:p>
            <a:pPr lvl="1"/>
            <a:r>
              <a:rPr lang="en-US" dirty="0" smtClean="0"/>
              <a:t>To center stage in our efforts to figure out QCD</a:t>
            </a:r>
          </a:p>
          <a:p>
            <a:r>
              <a:rPr lang="en-US" dirty="0" smtClean="0"/>
              <a:t>Numerous exciting new developments over recent years</a:t>
            </a:r>
          </a:p>
          <a:p>
            <a:pPr lvl="1"/>
            <a:r>
              <a:rPr lang="en-US" dirty="0" smtClean="0"/>
              <a:t>Differential citation grows exponentially as a function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37" y="2803004"/>
            <a:ext cx="6961498" cy="36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experimental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transversely polarized proton scattering with an </a:t>
            </a:r>
            <a:r>
              <a:rPr lang="en-US" dirty="0" err="1" smtClean="0"/>
              <a:t>unpolarized</a:t>
            </a:r>
            <a:r>
              <a:rPr lang="en-US" dirty="0" smtClean="0"/>
              <a:t> proton or lepton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fig3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11" y="1651000"/>
            <a:ext cx="248126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084836" y="2424113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FF0000"/>
                </a:solidFill>
              </a:rPr>
              <a:t>JLab</a:t>
            </a:r>
            <a:r>
              <a:rPr lang="en-US" sz="1800" dirty="0">
                <a:solidFill>
                  <a:srgbClr val="FF0000"/>
                </a:solidFill>
              </a:rPr>
              <a:t> Hall A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1" y="1651000"/>
            <a:ext cx="3409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1" y="4578350"/>
            <a:ext cx="36830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221" y="4959350"/>
            <a:ext cx="455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96" y="1659355"/>
            <a:ext cx="2285553" cy="259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SSA vanishes with collinear momentum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one assumes </a:t>
            </a:r>
            <a:r>
              <a:rPr lang="en-US" dirty="0" err="1" smtClean="0"/>
              <a:t>partons</a:t>
            </a:r>
            <a:r>
              <a:rPr lang="en-US" dirty="0" smtClean="0"/>
              <a:t> are purely collinear</a:t>
            </a:r>
          </a:p>
          <a:p>
            <a:endParaRPr lang="en-US" dirty="0"/>
          </a:p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≠0: result of </a:t>
            </a:r>
            <a:r>
              <a:rPr lang="en-US" dirty="0" err="1" smtClean="0"/>
              <a:t>parton’s</a:t>
            </a:r>
            <a:r>
              <a:rPr lang="en-US" dirty="0" smtClean="0"/>
              <a:t> transverse motion</a:t>
            </a:r>
          </a:p>
          <a:p>
            <a:r>
              <a:rPr lang="en-US" dirty="0" smtClean="0"/>
              <a:t>A new window: much richer QCD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91222" y="897849"/>
            <a:ext cx="2584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</a:rPr>
              <a:t>Kane-</a:t>
            </a:r>
            <a:r>
              <a:rPr lang="en-US" sz="1400" dirty="0" err="1" smtClean="0">
                <a:solidFill>
                  <a:srgbClr val="008040"/>
                </a:solidFill>
              </a:rPr>
              <a:t>Pumplin</a:t>
            </a:r>
            <a:r>
              <a:rPr lang="en-US" sz="1400" dirty="0" smtClean="0">
                <a:solidFill>
                  <a:srgbClr val="008040"/>
                </a:solidFill>
              </a:rPr>
              <a:t>-</a:t>
            </a:r>
            <a:r>
              <a:rPr lang="en-US" sz="1400" dirty="0" err="1" smtClean="0">
                <a:solidFill>
                  <a:srgbClr val="008040"/>
                </a:solidFill>
              </a:rPr>
              <a:t>Repko</a:t>
            </a:r>
            <a:r>
              <a:rPr lang="en-US" sz="1400" dirty="0" smtClean="0">
                <a:solidFill>
                  <a:srgbClr val="008040"/>
                </a:solidFill>
              </a:rPr>
              <a:t>, 1978</a:t>
            </a:r>
            <a:endParaRPr lang="en-US" sz="1400" dirty="0">
              <a:solidFill>
                <a:srgbClr val="00804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59" y="1235606"/>
            <a:ext cx="22733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10766</TotalTime>
  <Words>703</Words>
  <Application>Microsoft Macintosh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MS PGothic</vt:lpstr>
      <vt:lpstr>News Gothic MT</vt:lpstr>
      <vt:lpstr>Wingdings</vt:lpstr>
      <vt:lpstr>Wingdings 2</vt:lpstr>
      <vt:lpstr>Breeze</vt:lpstr>
      <vt:lpstr>Introduction to pQCD and TMD physics Lecture 3: TMD physics (I)</vt:lpstr>
      <vt:lpstr>The proton in QCD</vt:lpstr>
      <vt:lpstr>Collinear PDFs: one-dimensional picture</vt:lpstr>
      <vt:lpstr>Recent advance in hadron structure</vt:lpstr>
      <vt:lpstr>Parton’s transverse motion</vt:lpstr>
      <vt:lpstr>Spin physics: excellent laboratory for QCD</vt:lpstr>
      <vt:lpstr>Transverse spin physics: birth and growth</vt:lpstr>
      <vt:lpstr>Example: experimental observable</vt:lpstr>
      <vt:lpstr>SSA vanishes with collinear momentum only</vt:lpstr>
      <vt:lpstr>How many distributions are needed</vt:lpstr>
      <vt:lpstr>Good textbooks</vt:lpstr>
      <vt:lpstr>Operator analysis</vt:lpstr>
      <vt:lpstr>Sivers function: non-universal</vt:lpstr>
      <vt:lpstr>Where does the phase come from</vt:lpstr>
      <vt:lpstr>Sivers function: sign change</vt:lpstr>
      <vt:lpstr>Sivers effect: QCD version of Aharonov-Bohm effect</vt:lpstr>
      <vt:lpstr>The history of Sivers function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Zein-Eddine Meziani</dc:creator>
  <cp:lastModifiedBy>Microsoft Office User</cp:lastModifiedBy>
  <cp:revision>496</cp:revision>
  <cp:lastPrinted>2014-02-24T15:55:07Z</cp:lastPrinted>
  <dcterms:created xsi:type="dcterms:W3CDTF">2014-06-24T12:03:33Z</dcterms:created>
  <dcterms:modified xsi:type="dcterms:W3CDTF">2016-07-25T10:56:16Z</dcterms:modified>
</cp:coreProperties>
</file>