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23"/>
  </p:notesMasterIdLst>
  <p:handoutMasterIdLst>
    <p:handoutMasterId r:id="rId24"/>
  </p:handoutMasterIdLst>
  <p:sldIdLst>
    <p:sldId id="323" r:id="rId2"/>
    <p:sldId id="441" r:id="rId3"/>
    <p:sldId id="442" r:id="rId4"/>
    <p:sldId id="443" r:id="rId5"/>
    <p:sldId id="444" r:id="rId6"/>
    <p:sldId id="445" r:id="rId7"/>
    <p:sldId id="446" r:id="rId8"/>
    <p:sldId id="447" r:id="rId9"/>
    <p:sldId id="448" r:id="rId10"/>
    <p:sldId id="449" r:id="rId11"/>
    <p:sldId id="450" r:id="rId12"/>
    <p:sldId id="451" r:id="rId13"/>
    <p:sldId id="452" r:id="rId14"/>
    <p:sldId id="453" r:id="rId15"/>
    <p:sldId id="454" r:id="rId16"/>
    <p:sldId id="455" r:id="rId17"/>
    <p:sldId id="456" r:id="rId18"/>
    <p:sldId id="457" r:id="rId19"/>
    <p:sldId id="458" r:id="rId20"/>
    <p:sldId id="459" r:id="rId21"/>
    <p:sldId id="46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  <a:srgbClr val="5E5E5E"/>
    <a:srgbClr val="FF0000"/>
    <a:srgbClr val="008040"/>
    <a:srgbClr val="800040"/>
    <a:srgbClr val="00FF00"/>
    <a:srgbClr val="80008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02" autoAdjust="0"/>
    <p:restoredTop sz="94944" autoAdjust="0"/>
  </p:normalViewPr>
  <p:slideViewPr>
    <p:cSldViewPr snapToGrid="0" snapToObjects="1">
      <p:cViewPr varScale="1">
        <p:scale>
          <a:sx n="91" d="100"/>
          <a:sy n="91" d="100"/>
        </p:scale>
        <p:origin x="2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B324-A5DC-074B-9A66-61C3E30014DB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52712-B581-9643-B4AB-1E72261187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095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6F493-C873-5245-B1A7-05C1DEB87A86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B0494-9698-864F-A770-B0B06E274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677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758254"/>
            <a:ext cx="6498158" cy="1311532"/>
          </a:xfrm>
        </p:spPr>
        <p:txBody>
          <a:bodyPr vert="horz" lIns="91440" tIns="45720" rIns="91440" bIns="45720" rtlCol="0" anchor="ctr" anchorCtr="1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547372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06/01/15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Zhongbo Kang, LANL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1322921" y="3809548"/>
            <a:ext cx="6498159" cy="911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Zhongbo Kang</a:t>
            </a:r>
          </a:p>
          <a:p>
            <a:r>
              <a:rPr lang="en-US" sz="2800" dirty="0" smtClean="0"/>
              <a:t>Los Alamos National Laboratory</a:t>
            </a:r>
            <a:endParaRPr lang="en-US" sz="2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06/01/15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Zhongbo Kang, LANL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06/01/15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Zhongbo Kang, LANL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06/01/15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Zhongbo Kang, LANL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06/01/15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Zhongbo Kang, LANL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06/01/15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Zhongbo Kang, LANL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3600" b="0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06/01/15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Zhongbo Kang, LANL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022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06/01/15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Zhongbo Kang, LANL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66541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06/01/15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Zhongbo Kang, LANL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06/01/15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Zhongbo Kang, LANL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06/01/15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Zhongbo Kang, LANL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06/01/15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Zhongbo Kang, LANL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796" y="107576"/>
            <a:ext cx="8449434" cy="58042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effectLst>
            <a:outerShdw blurRad="190500" dist="139700" dir="2700000" algn="tl" rotWithShape="0">
              <a:schemeClr val="tx2">
                <a:lumMod val="50000"/>
                <a:lumOff val="50000"/>
                <a:alpha val="76000"/>
              </a:scheme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96" y="811494"/>
            <a:ext cx="8449434" cy="5624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275" y="6436084"/>
            <a:ext cx="10123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06/01/15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38041" y="6436084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Zhongbo Kang, LANL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5058" y="6436084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AD73320-B7C5-2046-BB1A-66D7C60C4B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" charset="2"/>
        <a:buChar char="§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" charset="2"/>
        <a:buChar char="§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" charset="2"/>
        <a:buChar char="§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" charset="2"/>
        <a:buChar char="§"/>
        <a:defRPr sz="1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2101" y="1623575"/>
            <a:ext cx="7604592" cy="1172935"/>
          </a:xfrm>
        </p:spPr>
        <p:txBody>
          <a:bodyPr>
            <a:normAutofit/>
          </a:bodyPr>
          <a:lstStyle/>
          <a:p>
            <a:r>
              <a:rPr lang="en-US" altLang="zh-CN" sz="2600" dirty="0" smtClean="0"/>
              <a:t>Introduction</a:t>
            </a:r>
            <a:r>
              <a:rPr lang="zh-CN" altLang="en-US" sz="2600" dirty="0" smtClean="0"/>
              <a:t> </a:t>
            </a:r>
            <a:r>
              <a:rPr lang="en-US" altLang="zh-CN" sz="2600" dirty="0" smtClean="0"/>
              <a:t>to</a:t>
            </a:r>
            <a:r>
              <a:rPr lang="zh-CN" altLang="en-US" sz="2600" dirty="0" smtClean="0"/>
              <a:t> </a:t>
            </a:r>
            <a:r>
              <a:rPr lang="en-US" altLang="zh-CN" sz="2600" dirty="0" err="1" smtClean="0"/>
              <a:t>pQCD</a:t>
            </a:r>
            <a:r>
              <a:rPr lang="zh-CN" altLang="en-US" sz="2600" dirty="0" smtClean="0"/>
              <a:t> </a:t>
            </a:r>
            <a:r>
              <a:rPr lang="en-US" altLang="zh-CN" sz="2600" dirty="0" smtClean="0"/>
              <a:t>and</a:t>
            </a:r>
            <a:r>
              <a:rPr lang="zh-CN" altLang="en-US" sz="2600" dirty="0" smtClean="0"/>
              <a:t> </a:t>
            </a:r>
            <a:r>
              <a:rPr lang="en-US" altLang="zh-CN" sz="2600" dirty="0" smtClean="0"/>
              <a:t>TMD</a:t>
            </a:r>
            <a:r>
              <a:rPr lang="zh-CN" altLang="en-US" sz="2600" dirty="0" smtClean="0"/>
              <a:t> </a:t>
            </a:r>
            <a:r>
              <a:rPr lang="en-US" altLang="zh-CN" sz="2600" dirty="0" smtClean="0"/>
              <a:t>physics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000" dirty="0" smtClean="0"/>
              <a:t>Lecture </a:t>
            </a:r>
            <a:r>
              <a:rPr lang="en-US" sz="2000" dirty="0"/>
              <a:t>2</a:t>
            </a:r>
            <a:r>
              <a:rPr lang="en-US" sz="2000" dirty="0" smtClean="0"/>
              <a:t>: </a:t>
            </a:r>
            <a:r>
              <a:rPr lang="en-US" sz="2000" dirty="0" err="1" smtClean="0"/>
              <a:t>perturbative</a:t>
            </a:r>
            <a:r>
              <a:rPr lang="en-US" sz="2000" dirty="0" smtClean="0"/>
              <a:t> QCD </a:t>
            </a:r>
            <a:r>
              <a:rPr lang="en-US" altLang="zh-CN" sz="2000" dirty="0" smtClean="0"/>
              <a:t>(II)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 err="1" smtClean="0"/>
              <a:t>Spinfest</a:t>
            </a:r>
            <a:r>
              <a:rPr lang="zh-CN" altLang="en-US" dirty="0" smtClean="0"/>
              <a:t> </a:t>
            </a:r>
            <a:r>
              <a:rPr lang="en-US" altLang="zh-CN" dirty="0" smtClean="0"/>
              <a:t>2016</a:t>
            </a:r>
            <a:endParaRPr lang="zh-CN" altLang="en-US" dirty="0" smtClean="0"/>
          </a:p>
          <a:p>
            <a:r>
              <a:rPr lang="en-US" altLang="zh-CN" dirty="0" smtClean="0"/>
              <a:t>University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California,</a:t>
            </a:r>
            <a:r>
              <a:rPr lang="zh-CN" altLang="en-US" dirty="0" smtClean="0"/>
              <a:t> </a:t>
            </a:r>
            <a:r>
              <a:rPr lang="en-US" altLang="zh-CN" dirty="0" smtClean="0"/>
              <a:t>Riverside</a:t>
            </a:r>
            <a:endParaRPr lang="en-US" dirty="0" smtClean="0"/>
          </a:p>
          <a:p>
            <a:r>
              <a:rPr lang="en-US" dirty="0" smtClean="0"/>
              <a:t>Ju</a:t>
            </a:r>
            <a:r>
              <a:rPr lang="en-US" altLang="zh-CN" dirty="0" smtClean="0"/>
              <a:t>ly</a:t>
            </a:r>
            <a:r>
              <a:rPr lang="en-US" dirty="0" smtClean="0"/>
              <a:t> </a:t>
            </a:r>
            <a:r>
              <a:rPr lang="en-US" altLang="zh-CN" dirty="0" smtClean="0"/>
              <a:t>25</a:t>
            </a:r>
            <a:r>
              <a:rPr lang="zh-CN" altLang="en-US" dirty="0" smtClean="0"/>
              <a:t> </a:t>
            </a:r>
            <a:r>
              <a:rPr lang="en-US" altLang="zh-CN" dirty="0" smtClean="0"/>
              <a:t>–</a:t>
            </a:r>
            <a:r>
              <a:rPr lang="zh-CN" altLang="en-US" dirty="0"/>
              <a:t> </a:t>
            </a:r>
            <a:r>
              <a:rPr lang="en-US" altLang="zh-CN" dirty="0" smtClean="0"/>
              <a:t>26</a:t>
            </a:r>
            <a:r>
              <a:rPr lang="en-US" dirty="0" smtClean="0"/>
              <a:t>, 201</a:t>
            </a:r>
            <a:r>
              <a:rPr lang="en-US" altLang="zh-CN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QCD factorization makes things simple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QCD factorization using the spirit of effective field theory</a:t>
            </a:r>
          </a:p>
          <a:p>
            <a:pPr lvl="1"/>
            <a:r>
              <a:rPr lang="en-US" dirty="0" smtClean="0"/>
              <a:t>What are the relevant scales for single jet production?</a:t>
            </a:r>
          </a:p>
          <a:p>
            <a:pPr lvl="1"/>
            <a:r>
              <a:rPr lang="en-US" dirty="0" smtClean="0">
                <a:solidFill>
                  <a:srgbClr val="008040"/>
                </a:solidFill>
              </a:rPr>
              <a:t>Two momenta: (1)  hard collision: </a:t>
            </a:r>
            <a:r>
              <a:rPr lang="en-US" dirty="0" err="1" smtClean="0">
                <a:solidFill>
                  <a:srgbClr val="008040"/>
                </a:solidFill>
              </a:rPr>
              <a:t>pT</a:t>
            </a:r>
            <a:r>
              <a:rPr lang="en-US" dirty="0" smtClean="0">
                <a:solidFill>
                  <a:srgbClr val="008040"/>
                </a:solidFill>
              </a:rPr>
              <a:t>   (2) jet radius can build one: </a:t>
            </a:r>
            <a:r>
              <a:rPr lang="en-US" dirty="0" err="1" smtClean="0">
                <a:solidFill>
                  <a:srgbClr val="008040"/>
                </a:solidFill>
              </a:rPr>
              <a:t>pT</a:t>
            </a:r>
            <a:r>
              <a:rPr lang="en-US" dirty="0" smtClean="0">
                <a:solidFill>
                  <a:srgbClr val="008040"/>
                </a:solidFill>
              </a:rPr>
              <a:t>*R</a:t>
            </a:r>
          </a:p>
          <a:p>
            <a:pPr lvl="1"/>
            <a:r>
              <a:rPr lang="en-US" dirty="0" smtClean="0"/>
              <a:t>In the small-R limit, one can actually factorizes the jet cross section into two steps, just like single hadron production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Good thing: semi-inclusive jet function </a:t>
            </a:r>
            <a:r>
              <a:rPr lang="en-US" dirty="0" err="1" smtClean="0"/>
              <a:t>J</a:t>
            </a:r>
            <a:r>
              <a:rPr lang="en-US" baseline="-25000" dirty="0" err="1" smtClean="0"/>
              <a:t>q,g</a:t>
            </a:r>
            <a:r>
              <a:rPr lang="en-US" dirty="0" smtClean="0"/>
              <a:t>(z, R, w) are purely </a:t>
            </a:r>
            <a:r>
              <a:rPr lang="en-US" dirty="0" err="1" smtClean="0"/>
              <a:t>perturbative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902" y="2525705"/>
            <a:ext cx="1570453" cy="2072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01" y="2738520"/>
            <a:ext cx="5957873" cy="1859865"/>
          </a:xfrm>
          <a:prstGeom prst="rect">
            <a:avLst/>
          </a:prstGeom>
        </p:spPr>
      </p:pic>
      <p:sp>
        <p:nvSpPr>
          <p:cNvPr id="16" name="Arc 15"/>
          <p:cNvSpPr/>
          <p:nvPr/>
        </p:nvSpPr>
        <p:spPr>
          <a:xfrm rot="10503793">
            <a:off x="2231048" y="2100245"/>
            <a:ext cx="1426389" cy="1709530"/>
          </a:xfrm>
          <a:prstGeom prst="arc">
            <a:avLst/>
          </a:prstGeom>
          <a:ln w="25400" cmpd="dbl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10503793">
            <a:off x="5333173" y="2183595"/>
            <a:ext cx="1426389" cy="1709530"/>
          </a:xfrm>
          <a:prstGeom prst="arc">
            <a:avLst/>
          </a:prstGeom>
          <a:ln w="25400" cmpd="dbl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554" y="4986172"/>
            <a:ext cx="7041917" cy="7755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70588" y="6236391"/>
            <a:ext cx="632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040"/>
                </a:solidFill>
              </a:rPr>
              <a:t>Kang, Ringer, </a:t>
            </a:r>
            <a:r>
              <a:rPr lang="en-US" sz="1400" dirty="0" err="1" smtClean="0">
                <a:solidFill>
                  <a:srgbClr val="008040"/>
                </a:solidFill>
              </a:rPr>
              <a:t>Vitev</a:t>
            </a:r>
            <a:r>
              <a:rPr lang="en-US" sz="1400" dirty="0" smtClean="0">
                <a:solidFill>
                  <a:srgbClr val="008040"/>
                </a:solidFill>
              </a:rPr>
              <a:t>, arXiv:1606.06732, Dai, Kim, </a:t>
            </a:r>
            <a:r>
              <a:rPr lang="en-US" sz="1400" dirty="0" err="1" smtClean="0">
                <a:solidFill>
                  <a:srgbClr val="008040"/>
                </a:solidFill>
              </a:rPr>
              <a:t>Leibovich</a:t>
            </a:r>
            <a:r>
              <a:rPr lang="en-US" sz="1400" dirty="0" smtClean="0">
                <a:solidFill>
                  <a:srgbClr val="008040"/>
                </a:solidFill>
              </a:rPr>
              <a:t>, 1606.07411, see also, Kaufmann, Mukherjee, </a:t>
            </a:r>
            <a:r>
              <a:rPr lang="en-US" sz="1400" dirty="0" err="1" smtClean="0">
                <a:solidFill>
                  <a:srgbClr val="008040"/>
                </a:solidFill>
              </a:rPr>
              <a:t>Vogelsang</a:t>
            </a:r>
            <a:r>
              <a:rPr lang="en-US" sz="1400" dirty="0" smtClean="0">
                <a:solidFill>
                  <a:srgbClr val="008040"/>
                </a:solidFill>
              </a:rPr>
              <a:t>, 1506.01415</a:t>
            </a:r>
            <a:endParaRPr lang="en-US" sz="1400" dirty="0">
              <a:solidFill>
                <a:srgbClr val="008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07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 semi-inclusive jet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LO: only one </a:t>
            </a:r>
            <a:r>
              <a:rPr lang="en-US" dirty="0" err="1" smtClean="0"/>
              <a:t>parton</a:t>
            </a:r>
            <a:r>
              <a:rPr lang="en-US" dirty="0" smtClean="0"/>
              <a:t> becomes the jet</a:t>
            </a:r>
          </a:p>
          <a:p>
            <a:endParaRPr lang="en-US" dirty="0"/>
          </a:p>
          <a:p>
            <a:r>
              <a:rPr lang="en-US" dirty="0" smtClean="0"/>
              <a:t>At NLO: e.g., for quark-initiated jets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Divergent: needs re normalization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085" y="1273037"/>
            <a:ext cx="2159859" cy="694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34" y="2332395"/>
            <a:ext cx="5460841" cy="1717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091" y="4146318"/>
            <a:ext cx="6071577" cy="167334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149766" y="4022829"/>
            <a:ext cx="2226229" cy="71789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6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luon-initiated 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gluon jets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Natural scale for quark/gluon jet functions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After renormalization, one will find: quark/gluon jets follow DGLAP evolution equation, just like hadron fragmentation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843" y="1173771"/>
            <a:ext cx="6146345" cy="190134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811835" y="1129794"/>
            <a:ext cx="2853469" cy="71789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98" y="5364162"/>
            <a:ext cx="7383542" cy="8363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619" y="3484690"/>
            <a:ext cx="5283899" cy="73494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26140" y="6139740"/>
            <a:ext cx="33401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8040"/>
                </a:solidFill>
              </a:rPr>
              <a:t>Kang, Ringer, </a:t>
            </a:r>
            <a:r>
              <a:rPr lang="en-US" sz="1400" dirty="0" err="1">
                <a:solidFill>
                  <a:srgbClr val="008040"/>
                </a:solidFill>
              </a:rPr>
              <a:t>Vitev</a:t>
            </a:r>
            <a:r>
              <a:rPr lang="en-US" sz="1400" dirty="0">
                <a:solidFill>
                  <a:srgbClr val="008040"/>
                </a:solidFill>
              </a:rPr>
              <a:t>, arXiv:1606.06732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5035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73010" y="3622908"/>
            <a:ext cx="721966" cy="120750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factorization formalisms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single hadron and single jet share the same factorization formalisms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Same </a:t>
            </a:r>
            <a:r>
              <a:rPr lang="en-US" dirty="0" err="1" smtClean="0"/>
              <a:t>partonic</a:t>
            </a:r>
            <a:r>
              <a:rPr lang="en-US" dirty="0" smtClean="0"/>
              <a:t> cross sections, only replace FFs by semi-</a:t>
            </a:r>
            <a:r>
              <a:rPr lang="en-US" dirty="0" err="1" smtClean="0"/>
              <a:t>incusive</a:t>
            </a:r>
            <a:r>
              <a:rPr lang="en-US" dirty="0" smtClean="0"/>
              <a:t> jet functions</a:t>
            </a:r>
          </a:p>
          <a:p>
            <a:pPr lvl="1"/>
            <a:r>
              <a:rPr lang="en-US" dirty="0" smtClean="0"/>
              <a:t>FFs are non-</a:t>
            </a:r>
            <a:r>
              <a:rPr lang="en-US" dirty="0" err="1" smtClean="0"/>
              <a:t>perturbative</a:t>
            </a:r>
            <a:r>
              <a:rPr lang="en-US" dirty="0" smtClean="0"/>
              <a:t>, has to be fitted from experimental data</a:t>
            </a:r>
          </a:p>
          <a:p>
            <a:pPr lvl="1"/>
            <a:r>
              <a:rPr lang="en-US" dirty="0" smtClean="0"/>
              <a:t>Semi-inclusive jet functions are purely </a:t>
            </a:r>
            <a:r>
              <a:rPr lang="en-US" dirty="0" err="1" smtClean="0"/>
              <a:t>perturbative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406676" y="1329984"/>
            <a:ext cx="3545007" cy="2298215"/>
            <a:chOff x="2247650" y="1667917"/>
            <a:chExt cx="3545007" cy="229821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650" y="1727551"/>
              <a:ext cx="2961032" cy="223858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937891" y="1667917"/>
              <a:ext cx="854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5E5E5E"/>
                  </a:solidFill>
                </a:rPr>
                <a:t>, jet</a:t>
              </a:r>
              <a:endParaRPr lang="en-US" dirty="0">
                <a:solidFill>
                  <a:srgbClr val="5E5E5E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373" y="3622908"/>
            <a:ext cx="6763035" cy="681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128" y="4303979"/>
            <a:ext cx="6476847" cy="7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31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radius </a:t>
            </a:r>
            <a:r>
              <a:rPr lang="en-US" dirty="0" err="1" smtClean="0"/>
              <a:t>resummation</a:t>
            </a:r>
            <a:r>
              <a:rPr lang="en-US" dirty="0" smtClean="0"/>
              <a:t>: ln(R)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investigation came from the search for a proper jet radius </a:t>
            </a:r>
            <a:r>
              <a:rPr lang="en-US" dirty="0" err="1" smtClean="0"/>
              <a:t>resummation</a:t>
            </a:r>
            <a:r>
              <a:rPr lang="en-US" dirty="0" smtClean="0"/>
              <a:t> for small jet radius</a:t>
            </a:r>
          </a:p>
          <a:p>
            <a:pPr lvl="1"/>
            <a:r>
              <a:rPr lang="en-US" dirty="0" smtClean="0"/>
              <a:t>Semi-inclusive jet functions are calculable, and have a natural scale </a:t>
            </a:r>
            <a:r>
              <a:rPr lang="en-US" dirty="0" err="1" smtClean="0"/>
              <a:t>pT</a:t>
            </a:r>
            <a:r>
              <a:rPr lang="en-US" dirty="0" smtClean="0"/>
              <a:t>*R</a:t>
            </a:r>
          </a:p>
          <a:p>
            <a:pPr lvl="1"/>
            <a:r>
              <a:rPr lang="en-US" dirty="0" smtClean="0"/>
              <a:t>Run DGLAP from </a:t>
            </a:r>
            <a:r>
              <a:rPr lang="en-US" dirty="0" err="1" smtClean="0"/>
              <a:t>pT</a:t>
            </a:r>
            <a:r>
              <a:rPr lang="en-US" dirty="0" smtClean="0"/>
              <a:t>*R to </a:t>
            </a:r>
            <a:r>
              <a:rPr lang="en-US" dirty="0" err="1" smtClean="0"/>
              <a:t>pT</a:t>
            </a:r>
            <a:r>
              <a:rPr lang="en-US" dirty="0" smtClean="0"/>
              <a:t>, one naturally </a:t>
            </a:r>
            <a:r>
              <a:rPr lang="en-US" dirty="0" err="1" smtClean="0"/>
              <a:t>resums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Could this affect A</a:t>
            </a:r>
            <a:r>
              <a:rPr lang="en-US" baseline="-25000" dirty="0" smtClean="0"/>
              <a:t>LL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667" y="1859021"/>
            <a:ext cx="1353803" cy="33393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80913" y="3115306"/>
            <a:ext cx="3353157" cy="939618"/>
            <a:chOff x="880913" y="2439444"/>
            <a:chExt cx="3353157" cy="939618"/>
          </a:xfrm>
        </p:grpSpPr>
        <p:grpSp>
          <p:nvGrpSpPr>
            <p:cNvPr id="7" name="Group 6"/>
            <p:cNvGrpSpPr/>
            <p:nvPr/>
          </p:nvGrpSpPr>
          <p:grpSpPr>
            <a:xfrm>
              <a:off x="880913" y="2457450"/>
              <a:ext cx="1856096" cy="812800"/>
              <a:chOff x="3712191" y="3343701"/>
              <a:chExt cx="1856096" cy="8128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3712191" y="3343701"/>
                <a:ext cx="1856096" cy="0"/>
              </a:xfrm>
              <a:prstGeom prst="line">
                <a:avLst/>
              </a:prstGeom>
              <a:ln cmpd="sng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712191" y="4156501"/>
                <a:ext cx="1856096" cy="0"/>
              </a:xfrm>
              <a:prstGeom prst="line">
                <a:avLst/>
              </a:prstGeom>
              <a:ln cmpd="sng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4640239" y="3343701"/>
                <a:ext cx="0" cy="804966"/>
              </a:xfrm>
              <a:prstGeom prst="straightConnector1">
                <a:avLst/>
              </a:prstGeom>
              <a:ln cmpd="sng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8542" y="3161438"/>
              <a:ext cx="1325528" cy="21762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8542" y="2439444"/>
              <a:ext cx="756515" cy="17675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093" y="2316448"/>
            <a:ext cx="3294654" cy="393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63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fragmentation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produce a jet, and then further look for a hadron inside the jet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Just like the single inclusive jet production, we have</a:t>
            </a:r>
          </a:p>
          <a:p>
            <a:pPr lvl="1"/>
            <a:r>
              <a:rPr lang="en-US" dirty="0" smtClean="0"/>
              <a:t>Semi-inclusive fragmenting jet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907290" y="1656222"/>
            <a:ext cx="1352140" cy="2579581"/>
            <a:chOff x="7153363" y="1092340"/>
            <a:chExt cx="1352140" cy="2579581"/>
          </a:xfrm>
        </p:grpSpPr>
        <p:grpSp>
          <p:nvGrpSpPr>
            <p:cNvPr id="6" name="Group 5"/>
            <p:cNvGrpSpPr/>
            <p:nvPr/>
          </p:nvGrpSpPr>
          <p:grpSpPr>
            <a:xfrm>
              <a:off x="7153363" y="1237310"/>
              <a:ext cx="1352140" cy="2434611"/>
              <a:chOff x="5583158" y="1304507"/>
              <a:chExt cx="2501900" cy="419277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83158" y="2195286"/>
                <a:ext cx="2501900" cy="3302000"/>
              </a:xfrm>
              <a:prstGeom prst="rect">
                <a:avLst/>
              </a:prstGeom>
            </p:spPr>
          </p:pic>
          <p:cxnSp>
            <p:nvCxnSpPr>
              <p:cNvPr id="10" name="Straight Arrow Connector 9"/>
              <p:cNvCxnSpPr/>
              <p:nvPr/>
            </p:nvCxnSpPr>
            <p:spPr>
              <a:xfrm flipH="1" flipV="1">
                <a:off x="6130355" y="1886506"/>
                <a:ext cx="595529" cy="1051958"/>
              </a:xfrm>
              <a:prstGeom prst="straightConnector1">
                <a:avLst/>
              </a:prstGeom>
              <a:ln w="28575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5781642" y="1304507"/>
                <a:ext cx="1137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h</a:t>
                </a:r>
                <a:endParaRPr lang="en-US" b="1" dirty="0"/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 flipV="1">
              <a:off x="7806446" y="1449311"/>
              <a:ext cx="0" cy="948786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603929" y="1092340"/>
              <a:ext cx="6146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jet</a:t>
              </a:r>
              <a:endParaRPr lang="en-US" b="1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603" y="1656222"/>
            <a:ext cx="3645185" cy="6525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85037" y="3745100"/>
            <a:ext cx="63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603" y="2487586"/>
            <a:ext cx="1524000" cy="368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7603" y="3153483"/>
            <a:ext cx="1371600" cy="3175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3399183" y="5225225"/>
            <a:ext cx="340420" cy="5195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279897" y="3969600"/>
            <a:ext cx="33401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040"/>
                </a:solidFill>
              </a:rPr>
              <a:t>Kang, Ringer, </a:t>
            </a:r>
            <a:r>
              <a:rPr lang="en-US" sz="1400" dirty="0" err="1">
                <a:solidFill>
                  <a:srgbClr val="008040"/>
                </a:solidFill>
              </a:rPr>
              <a:t>Vitev</a:t>
            </a:r>
            <a:r>
              <a:rPr lang="en-US" sz="1400" dirty="0">
                <a:solidFill>
                  <a:srgbClr val="008040"/>
                </a:solidFill>
              </a:rPr>
              <a:t>, </a:t>
            </a:r>
            <a:r>
              <a:rPr lang="en-US" sz="1400" dirty="0" smtClean="0">
                <a:solidFill>
                  <a:srgbClr val="008040"/>
                </a:solidFill>
              </a:rPr>
              <a:t>arXiv:1606.07063</a:t>
            </a:r>
            <a:endParaRPr lang="en-US" sz="1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171" y="5609418"/>
            <a:ext cx="7856863" cy="74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32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Semi-inclusive fragmenting jet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Certainly, they cannot be purely </a:t>
            </a:r>
            <a:r>
              <a:rPr lang="en-US" dirty="0" err="1" smtClean="0"/>
              <a:t>perturbative</a:t>
            </a:r>
            <a:r>
              <a:rPr lang="en-US" dirty="0" smtClean="0"/>
              <a:t> any more, because we now observe a hadron inside the jet</a:t>
            </a:r>
          </a:p>
          <a:p>
            <a:pPr lvl="1"/>
            <a:r>
              <a:rPr lang="en-US" dirty="0" smtClean="0"/>
              <a:t>Good thing: they can be expanded in terms of the standard fragmentation functions, with calculable coefficients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perturbative</a:t>
            </a:r>
            <a:r>
              <a:rPr lang="en-US" dirty="0" smtClean="0"/>
              <a:t> calculations are still rather useful, since they will reveal how they evolve</a:t>
            </a:r>
          </a:p>
          <a:p>
            <a:r>
              <a:rPr lang="en-US" dirty="0" smtClean="0"/>
              <a:t>At LO: simple</a:t>
            </a:r>
          </a:p>
          <a:p>
            <a:endParaRPr lang="en-US" dirty="0"/>
          </a:p>
          <a:p>
            <a:r>
              <a:rPr lang="en-US" dirty="0" smtClean="0"/>
              <a:t>At NLO: more complicated but still manageable</a:t>
            </a:r>
          </a:p>
          <a:p>
            <a:pPr lvl="1"/>
            <a:r>
              <a:rPr lang="en-US" dirty="0" smtClean="0"/>
              <a:t>It determines the running of these new jet functions, as well as how they are related to the standard FFs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345" y="3342649"/>
            <a:ext cx="4800333" cy="4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30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and relation to 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Again DGLAP evolution: evolution is for variable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Relation to standard FFs: relevant to variable </a:t>
            </a:r>
            <a:r>
              <a:rPr lang="en-US" dirty="0" err="1" smtClean="0"/>
              <a:t>zh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With the above evolution and relation, one can thus perform </a:t>
            </a:r>
            <a:r>
              <a:rPr lang="en-US" dirty="0" err="1" smtClean="0"/>
              <a:t>resummation</a:t>
            </a:r>
            <a:r>
              <a:rPr lang="en-US" dirty="0" smtClean="0"/>
              <a:t> for jet radius R again for this new observable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41" y="3127456"/>
            <a:ext cx="7383542" cy="992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70" y="1420118"/>
            <a:ext cx="7235688" cy="8517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40213" y="5745043"/>
            <a:ext cx="33401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040"/>
                </a:solidFill>
              </a:rPr>
              <a:t>Kang, Ringer, </a:t>
            </a:r>
            <a:r>
              <a:rPr lang="en-US" sz="1400" dirty="0" err="1">
                <a:solidFill>
                  <a:srgbClr val="008040"/>
                </a:solidFill>
              </a:rPr>
              <a:t>Vitev</a:t>
            </a:r>
            <a:r>
              <a:rPr lang="en-US" sz="1400" dirty="0">
                <a:solidFill>
                  <a:srgbClr val="008040"/>
                </a:solidFill>
              </a:rPr>
              <a:t>, </a:t>
            </a:r>
            <a:r>
              <a:rPr lang="en-US" sz="1400" dirty="0" smtClean="0">
                <a:solidFill>
                  <a:srgbClr val="008040"/>
                </a:solidFill>
              </a:rPr>
              <a:t>arXiv:1606.07063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2840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interesting phenomenology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pretty well in comparison with experimental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95" y="1407363"/>
            <a:ext cx="3477042" cy="4432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27" y="1407363"/>
            <a:ext cx="3471149" cy="44328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22088" y="5963704"/>
            <a:ext cx="33401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040"/>
                </a:solidFill>
              </a:rPr>
              <a:t>Kang, Ringer, </a:t>
            </a:r>
            <a:r>
              <a:rPr lang="en-US" sz="1400" dirty="0" err="1">
                <a:solidFill>
                  <a:srgbClr val="008040"/>
                </a:solidFill>
              </a:rPr>
              <a:t>Vitev</a:t>
            </a:r>
            <a:r>
              <a:rPr lang="en-US" sz="1400" dirty="0">
                <a:solidFill>
                  <a:srgbClr val="008040"/>
                </a:solidFill>
              </a:rPr>
              <a:t>, </a:t>
            </a:r>
            <a:r>
              <a:rPr lang="en-US" sz="1400" dirty="0" smtClean="0">
                <a:solidFill>
                  <a:srgbClr val="008040"/>
                </a:solidFill>
              </a:rPr>
              <a:t>arXiv:1606.07063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8077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fixed NLO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effect of radius R </a:t>
            </a:r>
            <a:r>
              <a:rPr lang="en-US" dirty="0" err="1" smtClean="0"/>
              <a:t>resummation</a:t>
            </a:r>
            <a:r>
              <a:rPr lang="en-US" dirty="0" smtClean="0"/>
              <a:t> is quite significant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8" y="1707888"/>
            <a:ext cx="4253949" cy="383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5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and Jet substructure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hottest topic at the LHC</a:t>
            </a:r>
          </a:p>
          <a:p>
            <a:r>
              <a:rPr lang="en-US" dirty="0" smtClean="0"/>
              <a:t>It will for sure become one of the most important topics in the </a:t>
            </a:r>
            <a:r>
              <a:rPr lang="en-US" dirty="0" err="1" smtClean="0"/>
              <a:t>sPHENIX</a:t>
            </a:r>
            <a:r>
              <a:rPr lang="en-US" dirty="0" smtClean="0"/>
              <a:t> era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25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theoretical uncertainty of the formalism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592" y="1593200"/>
            <a:ext cx="4319504" cy="390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92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Inclusive jet production follows the same factorization formalism as the single inclusive hadron production, with the FFs replaced by semi-inclusive jet functions</a:t>
            </a:r>
          </a:p>
          <a:p>
            <a:r>
              <a:rPr lang="en-US" dirty="0" smtClean="0"/>
              <a:t>These novel semi-inclusive jet functions are purely </a:t>
            </a:r>
            <a:r>
              <a:rPr lang="en-US" dirty="0" err="1" smtClean="0"/>
              <a:t>perturbative</a:t>
            </a:r>
            <a:r>
              <a:rPr lang="en-US" dirty="0" smtClean="0"/>
              <a:t>, and follow the usual DGLAP evolution equations</a:t>
            </a:r>
          </a:p>
          <a:p>
            <a:r>
              <a:rPr lang="en-US" dirty="0" smtClean="0"/>
              <a:t>Jet substructure for inclusive jets can be computed </a:t>
            </a:r>
            <a:r>
              <a:rPr lang="en-US" dirty="0" smtClean="0"/>
              <a:t>similarly</a:t>
            </a:r>
          </a:p>
          <a:p>
            <a:r>
              <a:rPr lang="en-US" dirty="0" smtClean="0"/>
              <a:t>Topics you might want to study:</a:t>
            </a:r>
          </a:p>
          <a:p>
            <a:pPr lvl="1"/>
            <a:r>
              <a:rPr lang="en-US" dirty="0" smtClean="0"/>
              <a:t>D meson, J/psi, photon inside the jet</a:t>
            </a:r>
          </a:p>
          <a:p>
            <a:pPr lvl="1"/>
            <a:r>
              <a:rPr lang="en-US" dirty="0" smtClean="0"/>
              <a:t>Hadron azimuthal distribution inside the jet </a:t>
            </a:r>
            <a:r>
              <a:rPr lang="en-US" smtClean="0"/>
              <a:t>(Collins effect)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1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Jet: collimated spray of hadrons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define a jet?</a:t>
            </a:r>
          </a:p>
          <a:p>
            <a:r>
              <a:rPr lang="en-US" dirty="0" smtClean="0"/>
              <a:t>Successive recombination algorithms</a:t>
            </a:r>
          </a:p>
          <a:p>
            <a:pPr lvl="1"/>
            <a:r>
              <a:rPr lang="en-US" dirty="0" smtClean="0"/>
              <a:t>Define a distance measure between particles </a:t>
            </a:r>
            <a:r>
              <a:rPr lang="en-US" dirty="0" err="1" smtClean="0"/>
              <a:t>i</a:t>
            </a:r>
            <a:r>
              <a:rPr lang="en-US" dirty="0" smtClean="0"/>
              <a:t> and j, also </a:t>
            </a:r>
            <a:r>
              <a:rPr lang="en-US" dirty="0" err="1" smtClean="0"/>
              <a:t>w.r.t</a:t>
            </a:r>
            <a:r>
              <a:rPr lang="en-US" dirty="0" smtClean="0"/>
              <a:t> beam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Repeat the above procedure until no particles are left</a:t>
            </a:r>
          </a:p>
          <a:p>
            <a:pPr lvl="1"/>
            <a:r>
              <a:rPr lang="en-US" dirty="0" smtClean="0"/>
              <a:t>p = -1 anti-</a:t>
            </a:r>
            <a:r>
              <a:rPr lang="en-US" dirty="0" err="1" smtClean="0"/>
              <a:t>kt</a:t>
            </a:r>
            <a:r>
              <a:rPr lang="en-US" dirty="0" smtClean="0"/>
              <a:t> algorithm, most used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205" y="917254"/>
            <a:ext cx="1570453" cy="2072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7083"/>
            <a:ext cx="9144000" cy="234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be easily simulated in </a:t>
            </a:r>
            <a:r>
              <a:rPr lang="en-US" dirty="0" err="1" smtClean="0"/>
              <a:t>Pythia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little piece of code, one can simulate jet cross section in </a:t>
            </a:r>
            <a:r>
              <a:rPr lang="en-US" dirty="0" err="1" smtClean="0"/>
              <a:t>Pythia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95" y="1790477"/>
            <a:ext cx="3614582" cy="3139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30" y="1339880"/>
            <a:ext cx="3138348" cy="4076617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1948069" y="5231831"/>
            <a:ext cx="190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40"/>
                </a:solidFill>
              </a:rPr>
              <a:t>Inclusive jets</a:t>
            </a:r>
            <a:endParaRPr lang="en-US" dirty="0">
              <a:solidFill>
                <a:srgbClr val="00804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6137" y="5229728"/>
            <a:ext cx="190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40"/>
                </a:solidFill>
              </a:rPr>
              <a:t>B-tagged jets</a:t>
            </a:r>
            <a:endParaRPr lang="en-US" dirty="0">
              <a:solidFill>
                <a:srgbClr val="008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structure of jets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are very interested in studying the internal structure of jets, e.g., how energy are distributed inside the jet, or how hadrons are distributed inside the jets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65" y="2107094"/>
            <a:ext cx="1831904" cy="2382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81" y="4613490"/>
            <a:ext cx="2679700" cy="80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81" y="5626851"/>
            <a:ext cx="2159000" cy="3175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234664" y="2033909"/>
            <a:ext cx="1352140" cy="2579581"/>
            <a:chOff x="7153363" y="1092340"/>
            <a:chExt cx="1352140" cy="2579581"/>
          </a:xfrm>
        </p:grpSpPr>
        <p:grpSp>
          <p:nvGrpSpPr>
            <p:cNvPr id="9" name="Group 8"/>
            <p:cNvGrpSpPr/>
            <p:nvPr/>
          </p:nvGrpSpPr>
          <p:grpSpPr>
            <a:xfrm>
              <a:off x="7153363" y="1237310"/>
              <a:ext cx="1352140" cy="2434611"/>
              <a:chOff x="5583158" y="1304507"/>
              <a:chExt cx="2501900" cy="419277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3158" y="2195286"/>
                <a:ext cx="2501900" cy="3302000"/>
              </a:xfrm>
              <a:prstGeom prst="rect">
                <a:avLst/>
              </a:prstGeom>
            </p:spPr>
          </p:pic>
          <p:cxnSp>
            <p:nvCxnSpPr>
              <p:cNvPr id="13" name="Straight Arrow Connector 12"/>
              <p:cNvCxnSpPr/>
              <p:nvPr/>
            </p:nvCxnSpPr>
            <p:spPr>
              <a:xfrm flipH="1" flipV="1">
                <a:off x="6130355" y="1886506"/>
                <a:ext cx="595529" cy="1051958"/>
              </a:xfrm>
              <a:prstGeom prst="straightConnector1">
                <a:avLst/>
              </a:prstGeom>
              <a:ln w="28575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5781642" y="1304507"/>
                <a:ext cx="11373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h</a:t>
                </a:r>
                <a:endParaRPr lang="en-US" b="1" dirty="0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 flipV="1">
              <a:off x="7806446" y="1449311"/>
              <a:ext cx="0" cy="948786"/>
            </a:xfrm>
            <a:prstGeom prst="straightConnector1">
              <a:avLst/>
            </a:prstGeom>
            <a:ln w="28575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603929" y="1092340"/>
              <a:ext cx="6146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jet</a:t>
              </a:r>
              <a:endParaRPr lang="en-US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69682" y="6085579"/>
            <a:ext cx="160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40"/>
                </a:solidFill>
              </a:rPr>
              <a:t>Jet shape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38707" y="6070350"/>
            <a:ext cx="304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40"/>
                </a:solidFill>
              </a:rPr>
              <a:t>Jet </a:t>
            </a:r>
            <a:r>
              <a:rPr lang="en-US" smtClean="0">
                <a:solidFill>
                  <a:srgbClr val="008040"/>
                </a:solidFill>
              </a:rPr>
              <a:t>fragmentation function</a:t>
            </a:r>
            <a:endParaRPr lang="en-US" dirty="0">
              <a:solidFill>
                <a:srgbClr val="00804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5154" y="4761057"/>
            <a:ext cx="3645185" cy="6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with </a:t>
            </a:r>
            <a:r>
              <a:rPr lang="en-US" dirty="0" err="1" smtClean="0"/>
              <a:t>Pythia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45" y="948548"/>
            <a:ext cx="3145778" cy="4726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13" y="1729255"/>
            <a:ext cx="3959639" cy="2966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4008" y="5751035"/>
            <a:ext cx="304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40"/>
                </a:solidFill>
              </a:rPr>
              <a:t>Jet </a:t>
            </a:r>
            <a:r>
              <a:rPr lang="en-US" smtClean="0">
                <a:solidFill>
                  <a:srgbClr val="008040"/>
                </a:solidFill>
              </a:rPr>
              <a:t>fragmentation function</a:t>
            </a:r>
            <a:endParaRPr lang="en-US" dirty="0">
              <a:solidFill>
                <a:srgbClr val="00804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5975" y="5777131"/>
            <a:ext cx="2782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8040"/>
                </a:solidFill>
              </a:rPr>
              <a:t>Differential jet </a:t>
            </a:r>
            <a:r>
              <a:rPr lang="en-US" dirty="0">
                <a:solidFill>
                  <a:srgbClr val="008040"/>
                </a:solidFill>
              </a:rPr>
              <a:t>shape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812" y="4827875"/>
            <a:ext cx="2470988" cy="75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compute in </a:t>
            </a:r>
            <a:r>
              <a:rPr lang="en-US" dirty="0" err="1" smtClean="0"/>
              <a:t>pQCD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these observables calculable from </a:t>
            </a:r>
            <a:r>
              <a:rPr lang="en-US" dirty="0" err="1" smtClean="0"/>
              <a:t>perturbative</a:t>
            </a:r>
            <a:r>
              <a:rPr lang="en-US" dirty="0" smtClean="0"/>
              <a:t> QCD?</a:t>
            </a:r>
          </a:p>
          <a:p>
            <a:pPr lvl="1"/>
            <a:r>
              <a:rPr lang="en-US" dirty="0" smtClean="0"/>
              <a:t>Yes, of course. They have been studied extensively in the past, and new insights have also been obtained in recent studies</a:t>
            </a:r>
          </a:p>
          <a:p>
            <a:r>
              <a:rPr lang="en-US" dirty="0" smtClean="0"/>
              <a:t>Give two examples: </a:t>
            </a:r>
          </a:p>
          <a:p>
            <a:pPr lvl="1"/>
            <a:r>
              <a:rPr lang="en-US" dirty="0" smtClean="0"/>
              <a:t>Inclusive jet cross section</a:t>
            </a:r>
          </a:p>
          <a:p>
            <a:pPr lvl="1"/>
            <a:r>
              <a:rPr lang="en-US" dirty="0" smtClean="0"/>
              <a:t>Jet fragmentation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622" y="2324996"/>
            <a:ext cx="2241274" cy="283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622" y="2641221"/>
            <a:ext cx="2539448" cy="30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4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single hadron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Illustration of single hadron production: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QCD factorization can be reviewed from the spirit of the effective field theory: physics at very different scales do not affect each other</a:t>
            </a:r>
          </a:p>
          <a:p>
            <a:pPr lvl="1"/>
            <a:r>
              <a:rPr lang="en-US" dirty="0" smtClean="0"/>
              <a:t>Hard collision happens at scale ~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err="1" smtClean="0"/>
              <a:t>Hadronization</a:t>
            </a:r>
            <a:r>
              <a:rPr lang="en-US" dirty="0" smtClean="0"/>
              <a:t>/fragmentation happens at a much lower scale ~ </a:t>
            </a:r>
            <a:r>
              <a:rPr lang="en-US" dirty="0" err="1" smtClean="0"/>
              <a:t>mh</a:t>
            </a:r>
            <a:endParaRPr lang="en-US" dirty="0"/>
          </a:p>
          <a:p>
            <a:pPr lvl="1"/>
            <a:r>
              <a:rPr lang="en-US" dirty="0" smtClean="0"/>
              <a:t>The interference between these two scales should be suppressed by </a:t>
            </a:r>
            <a:r>
              <a:rPr lang="en-US" dirty="0" err="1" smtClean="0"/>
              <a:t>mh</a:t>
            </a:r>
            <a:r>
              <a:rPr lang="en-US" dirty="0" smtClean="0"/>
              <a:t>/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136" y="857846"/>
            <a:ext cx="2210777" cy="3131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76" y="1170960"/>
            <a:ext cx="2961032" cy="22385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995" y="3623789"/>
            <a:ext cx="6763035" cy="68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2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jet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production of jets should be purely </a:t>
            </a:r>
            <a:r>
              <a:rPr lang="en-US" dirty="0" err="1" smtClean="0"/>
              <a:t>perturbative</a:t>
            </a:r>
            <a:endParaRPr lang="en-US" dirty="0" smtClean="0"/>
          </a:p>
          <a:p>
            <a:pPr lvl="1"/>
            <a:r>
              <a:rPr lang="en-US" dirty="0" smtClean="0"/>
              <a:t>See recent calculations from Werner </a:t>
            </a:r>
            <a:r>
              <a:rPr lang="en-US" dirty="0" err="1" smtClean="0"/>
              <a:t>Vogelsang</a:t>
            </a:r>
            <a:r>
              <a:rPr lang="en-US" dirty="0" smtClean="0"/>
              <a:t>, </a:t>
            </a:r>
            <a:r>
              <a:rPr lang="en-US" dirty="0" err="1" smtClean="0"/>
              <a:t>et.al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Basic idea: produce </a:t>
            </a:r>
            <a:r>
              <a:rPr lang="en-US" dirty="0" err="1" smtClean="0"/>
              <a:t>partons</a:t>
            </a:r>
            <a:r>
              <a:rPr lang="en-US" dirty="0" smtClean="0"/>
              <a:t> in the final-state, and place kinematic constrains on these finite-number of </a:t>
            </a:r>
            <a:r>
              <a:rPr lang="en-US" dirty="0" err="1" smtClean="0"/>
              <a:t>partons</a:t>
            </a:r>
            <a:r>
              <a:rPr lang="en-US" dirty="0" smtClean="0"/>
              <a:t>, e.g., LO = 2 </a:t>
            </a:r>
            <a:r>
              <a:rPr lang="en-US" dirty="0" err="1" smtClean="0"/>
              <a:t>partons</a:t>
            </a:r>
            <a:r>
              <a:rPr lang="en-US" dirty="0" smtClean="0"/>
              <a:t> in the final state, NLO = 3 </a:t>
            </a:r>
            <a:r>
              <a:rPr lang="en-US" dirty="0" err="1" smtClean="0"/>
              <a:t>partons</a:t>
            </a:r>
            <a:r>
              <a:rPr lang="en-US" dirty="0" smtClean="0"/>
              <a:t> in the final-state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Calculations are usually more complicated than the single hadron 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19" y="1634101"/>
            <a:ext cx="5504912" cy="736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09" y="3484643"/>
            <a:ext cx="7200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10869</TotalTime>
  <Words>927</Words>
  <Application>Microsoft Macintosh PowerPoint</Application>
  <PresentationFormat>On-screen Show (4:3)</PresentationFormat>
  <Paragraphs>200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News Gothic MT</vt:lpstr>
      <vt:lpstr>Wingdings</vt:lpstr>
      <vt:lpstr>Wingdings 2</vt:lpstr>
      <vt:lpstr>Arial</vt:lpstr>
      <vt:lpstr>Breeze</vt:lpstr>
      <vt:lpstr>Introduction to pQCD and TMD physics Lecture 2: perturbative QCD (II)</vt:lpstr>
      <vt:lpstr>Jets and Jet substructure</vt:lpstr>
      <vt:lpstr>Jet: collimated spray of hadrons</vt:lpstr>
      <vt:lpstr>Can be easily simulated in Pythia</vt:lpstr>
      <vt:lpstr>Internal structure of jets</vt:lpstr>
      <vt:lpstr>Test with Pythia</vt:lpstr>
      <vt:lpstr>How to compute in pQCD?</vt:lpstr>
      <vt:lpstr>Recall single hadron production</vt:lpstr>
      <vt:lpstr>Single jet production</vt:lpstr>
      <vt:lpstr>QCD factorization makes things simple</vt:lpstr>
      <vt:lpstr>Calculate semi-inclusive jet functions</vt:lpstr>
      <vt:lpstr>Gluon-initiated jets</vt:lpstr>
      <vt:lpstr>Same factorization formalisms</vt:lpstr>
      <vt:lpstr>Jet radius resummation: ln(R)</vt:lpstr>
      <vt:lpstr>Jet fragmentation function</vt:lpstr>
      <vt:lpstr>Semi-inclusive fragmenting jet functions</vt:lpstr>
      <vt:lpstr>Evolution and relation to FFs</vt:lpstr>
      <vt:lpstr>Some interesting phenomenology</vt:lpstr>
      <vt:lpstr>Comparison with fixed NLO results</vt:lpstr>
      <vt:lpstr>Theoretical uncertainty</vt:lpstr>
      <vt:lpstr>Summary</vt:lpstr>
    </vt:vector>
  </TitlesOfParts>
  <Company>Temple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Zein-Eddine Meziani</dc:creator>
  <cp:lastModifiedBy>Microsoft Office User</cp:lastModifiedBy>
  <cp:revision>555</cp:revision>
  <cp:lastPrinted>2014-02-24T15:55:07Z</cp:lastPrinted>
  <dcterms:created xsi:type="dcterms:W3CDTF">2014-06-24T12:03:33Z</dcterms:created>
  <dcterms:modified xsi:type="dcterms:W3CDTF">2016-07-25T09:59:13Z</dcterms:modified>
</cp:coreProperties>
</file>