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3" r:id="rId1"/>
  </p:sldMasterIdLst>
  <p:notesMasterIdLst>
    <p:notesMasterId r:id="rId36"/>
  </p:notesMasterIdLst>
  <p:handoutMasterIdLst>
    <p:handoutMasterId r:id="rId37"/>
  </p:handoutMasterIdLst>
  <p:sldIdLst>
    <p:sldId id="323" r:id="rId2"/>
    <p:sldId id="459" r:id="rId3"/>
    <p:sldId id="417" r:id="rId4"/>
    <p:sldId id="442" r:id="rId5"/>
    <p:sldId id="413" r:id="rId6"/>
    <p:sldId id="365" r:id="rId7"/>
    <p:sldId id="401" r:id="rId8"/>
    <p:sldId id="419" r:id="rId9"/>
    <p:sldId id="404" r:id="rId10"/>
    <p:sldId id="399" r:id="rId11"/>
    <p:sldId id="441" r:id="rId12"/>
    <p:sldId id="368" r:id="rId13"/>
    <p:sldId id="444" r:id="rId14"/>
    <p:sldId id="415" r:id="rId15"/>
    <p:sldId id="443" r:id="rId16"/>
    <p:sldId id="370" r:id="rId17"/>
    <p:sldId id="445" r:id="rId18"/>
    <p:sldId id="376" r:id="rId19"/>
    <p:sldId id="446" r:id="rId20"/>
    <p:sldId id="447" r:id="rId21"/>
    <p:sldId id="448" r:id="rId22"/>
    <p:sldId id="397" r:id="rId23"/>
    <p:sldId id="449" r:id="rId24"/>
    <p:sldId id="450" r:id="rId25"/>
    <p:sldId id="451" r:id="rId26"/>
    <p:sldId id="452" r:id="rId27"/>
    <p:sldId id="453" r:id="rId28"/>
    <p:sldId id="454" r:id="rId29"/>
    <p:sldId id="455" r:id="rId30"/>
    <p:sldId id="456" r:id="rId31"/>
    <p:sldId id="457" r:id="rId32"/>
    <p:sldId id="458" r:id="rId33"/>
    <p:sldId id="382" r:id="rId34"/>
    <p:sldId id="383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800040"/>
    <a:srgbClr val="00FF00"/>
    <a:srgbClr val="800080"/>
    <a:srgbClr val="008040"/>
    <a:srgbClr val="FF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190" autoAdjust="0"/>
    <p:restoredTop sz="94944" autoAdjust="0"/>
  </p:normalViewPr>
  <p:slideViewPr>
    <p:cSldViewPr snapToGrid="0" snapToObjects="1">
      <p:cViewPr varScale="1">
        <p:scale>
          <a:sx n="64" d="100"/>
          <a:sy n="64" d="100"/>
        </p:scale>
        <p:origin x="168" y="7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1BB324-A5DC-074B-9A66-61C3E30014DB}" type="datetimeFigureOut">
              <a:rPr lang="en-US" smtClean="0"/>
              <a:pPr/>
              <a:t>7/26/16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252712-B581-9643-B4AB-1E72261187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095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6F493-C873-5245-B1A7-05C1DEB87A86}" type="datetimeFigureOut">
              <a:rPr lang="en-US" smtClean="0"/>
              <a:pPr/>
              <a:t>7/26/16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B0494-9698-864F-A770-B0B06E274A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677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758254"/>
            <a:ext cx="6498158" cy="1311532"/>
          </a:xfrm>
        </p:spPr>
        <p:txBody>
          <a:bodyPr vert="horz" lIns="91440" tIns="45720" rIns="91440" bIns="45720" rtlCol="0" anchor="ctr" anchorCtr="1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547372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06/01/15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Zhongbo Kang, LANL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1322921" y="3809548"/>
            <a:ext cx="6498159" cy="911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Zhongbo Kang</a:t>
            </a:r>
          </a:p>
          <a:p>
            <a:r>
              <a:rPr lang="en-US" sz="2800" dirty="0" smtClean="0"/>
              <a:t>Los Alamos National Laboratory</a:t>
            </a:r>
            <a:endParaRPr lang="en-US" sz="280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06/01/15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Zhongbo Kang, LANL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06/01/15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Zhongbo Kang, LANL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06/01/15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Zhongbo Kang, LANL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06/01/15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Zhongbo Kang, LANL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06/01/15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Zhongbo Kang, LANL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3600" b="0" cap="none" baseline="0"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06/01/15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Zhongbo Kang, LANL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022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06/01/15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Zhongbo Kang, LANL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66541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06/01/15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Zhongbo Kang, LANL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06/01/15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Zhongbo Kang, LANL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06/01/15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Zhongbo Kang, LANL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06/01/15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Zhongbo Kang, LANL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796" y="107576"/>
            <a:ext cx="8449434" cy="58042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190500" dist="139700" dir="2700000" algn="tl" rotWithShape="0">
              <a:schemeClr val="tx2">
                <a:lumMod val="50000"/>
                <a:lumOff val="50000"/>
                <a:alpha val="76000"/>
              </a:scheme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796" y="811494"/>
            <a:ext cx="8449434" cy="5624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9275" y="6436084"/>
            <a:ext cx="10123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06/01/15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38041" y="6436084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Zhongbo Kang, LANL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85058" y="6436084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AD73320-B7C5-2046-BB1A-66D7C60C4B1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" charset="2"/>
        <a:buChar char="§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" charset="2"/>
        <a:buChar char="§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" charset="2"/>
        <a:buChar char="§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" charset="2"/>
        <a:buChar char="§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" charset="2"/>
        <a:buChar char="§"/>
        <a:defRPr sz="1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emf"/><Relationship Id="rId3" Type="http://schemas.openxmlformats.org/officeDocument/2006/relationships/image" Target="../media/image5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emf"/><Relationship Id="rId3" Type="http://schemas.openxmlformats.org/officeDocument/2006/relationships/image" Target="../media/image6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3.emf"/><Relationship Id="rId5" Type="http://schemas.openxmlformats.org/officeDocument/2006/relationships/image" Target="../media/image64.emf"/><Relationship Id="rId6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3.emf"/><Relationship Id="rId12" Type="http://schemas.openxmlformats.org/officeDocument/2006/relationships/image" Target="../media/image74.emf"/><Relationship Id="rId13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Relationship Id="rId3" Type="http://schemas.openxmlformats.org/officeDocument/2006/relationships/image" Target="../media/image66.emf"/><Relationship Id="rId4" Type="http://schemas.openxmlformats.org/officeDocument/2006/relationships/image" Target="../media/image67.emf"/><Relationship Id="rId5" Type="http://schemas.openxmlformats.org/officeDocument/2006/relationships/image" Target="../media/image68.emf"/><Relationship Id="rId6" Type="http://schemas.openxmlformats.org/officeDocument/2006/relationships/image" Target="../media/image69.emf"/><Relationship Id="rId7" Type="http://schemas.openxmlformats.org/officeDocument/2006/relationships/image" Target="../media/image70.emf"/><Relationship Id="rId8" Type="http://schemas.openxmlformats.org/officeDocument/2006/relationships/image" Target="../media/image71.emf"/><Relationship Id="rId9" Type="http://schemas.openxmlformats.org/officeDocument/2006/relationships/image" Target="../media/image72.emf"/><Relationship Id="rId10" Type="http://schemas.openxmlformats.org/officeDocument/2006/relationships/image" Target="../media/image5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4" Type="http://schemas.openxmlformats.org/officeDocument/2006/relationships/image" Target="../media/image7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emf"/><Relationship Id="rId3" Type="http://schemas.openxmlformats.org/officeDocument/2006/relationships/image" Target="../media/image7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4" Type="http://schemas.openxmlformats.org/officeDocument/2006/relationships/image" Target="../media/image82.emf"/><Relationship Id="rId5" Type="http://schemas.openxmlformats.org/officeDocument/2006/relationships/image" Target="../media/image83.emf"/><Relationship Id="rId6" Type="http://schemas.openxmlformats.org/officeDocument/2006/relationships/image" Target="../media/image84.emf"/><Relationship Id="rId7" Type="http://schemas.openxmlformats.org/officeDocument/2006/relationships/image" Target="../media/image85.emf"/><Relationship Id="rId8" Type="http://schemas.openxmlformats.org/officeDocument/2006/relationships/image" Target="../media/image86.emf"/><Relationship Id="rId9" Type="http://schemas.openxmlformats.org/officeDocument/2006/relationships/image" Target="../media/image87.emf"/><Relationship Id="rId10" Type="http://schemas.openxmlformats.org/officeDocument/2006/relationships/image" Target="../media/image8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4" Type="http://schemas.openxmlformats.org/officeDocument/2006/relationships/image" Target="../media/image91.emf"/><Relationship Id="rId5" Type="http://schemas.openxmlformats.org/officeDocument/2006/relationships/image" Target="../media/image92.emf"/><Relationship Id="rId6" Type="http://schemas.openxmlformats.org/officeDocument/2006/relationships/image" Target="../media/image9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emf"/><Relationship Id="rId1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emf"/><Relationship Id="rId8" Type="http://schemas.openxmlformats.org/officeDocument/2006/relationships/image" Target="../media/image8.emf"/><Relationship Id="rId9" Type="http://schemas.openxmlformats.org/officeDocument/2006/relationships/image" Target="../media/image9.emf"/><Relationship Id="rId10" Type="http://schemas.openxmlformats.org/officeDocument/2006/relationships/image" Target="../media/image10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emf"/><Relationship Id="rId3" Type="http://schemas.openxmlformats.org/officeDocument/2006/relationships/image" Target="../media/image9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gif"/><Relationship Id="rId4" Type="http://schemas.openxmlformats.org/officeDocument/2006/relationships/image" Target="../media/image52.emf"/><Relationship Id="rId5" Type="http://schemas.openxmlformats.org/officeDocument/2006/relationships/image" Target="../media/image98.emf"/><Relationship Id="rId6" Type="http://schemas.openxmlformats.org/officeDocument/2006/relationships/image" Target="../media/image99.emf"/><Relationship Id="rId7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4" Type="http://schemas.openxmlformats.org/officeDocument/2006/relationships/image" Target="../media/image103.emf"/><Relationship Id="rId5" Type="http://schemas.openxmlformats.org/officeDocument/2006/relationships/image" Target="../media/image104.emf"/><Relationship Id="rId6" Type="http://schemas.openxmlformats.org/officeDocument/2006/relationships/image" Target="../media/image105.emf"/><Relationship Id="rId7" Type="http://schemas.openxmlformats.org/officeDocument/2006/relationships/image" Target="../media/image106.emf"/><Relationship Id="rId8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4" Type="http://schemas.openxmlformats.org/officeDocument/2006/relationships/image" Target="../media/image109.emf"/><Relationship Id="rId5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4" Type="http://schemas.openxmlformats.org/officeDocument/2006/relationships/image" Target="../media/image113.emf"/><Relationship Id="rId5" Type="http://schemas.openxmlformats.org/officeDocument/2006/relationships/image" Target="../media/image114.emf"/><Relationship Id="rId6" Type="http://schemas.openxmlformats.org/officeDocument/2006/relationships/image" Target="../media/image11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4" Type="http://schemas.openxmlformats.org/officeDocument/2006/relationships/image" Target="../media/image118.emf"/><Relationship Id="rId5" Type="http://schemas.openxmlformats.org/officeDocument/2006/relationships/image" Target="../media/image119.emf"/><Relationship Id="rId6" Type="http://schemas.openxmlformats.org/officeDocument/2006/relationships/image" Target="../media/image120.emf"/><Relationship Id="rId7" Type="http://schemas.openxmlformats.org/officeDocument/2006/relationships/image" Target="../media/image121.emf"/><Relationship Id="rId8" Type="http://schemas.openxmlformats.org/officeDocument/2006/relationships/image" Target="../media/image122.emf"/><Relationship Id="rId9" Type="http://schemas.openxmlformats.org/officeDocument/2006/relationships/image" Target="../media/image12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4" Type="http://schemas.openxmlformats.org/officeDocument/2006/relationships/image" Target="../media/image12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emf"/><Relationship Id="rId3" Type="http://schemas.openxmlformats.org/officeDocument/2006/relationships/image" Target="../media/image12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4" Type="http://schemas.openxmlformats.org/officeDocument/2006/relationships/image" Target="../media/image131.emf"/><Relationship Id="rId5" Type="http://schemas.openxmlformats.org/officeDocument/2006/relationships/image" Target="../media/image132.emf"/><Relationship Id="rId6" Type="http://schemas.openxmlformats.org/officeDocument/2006/relationships/image" Target="../media/image133.emf"/><Relationship Id="rId7" Type="http://schemas.openxmlformats.org/officeDocument/2006/relationships/image" Target="../media/image13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4" Type="http://schemas.openxmlformats.org/officeDocument/2006/relationships/image" Target="../media/image137.emf"/><Relationship Id="rId5" Type="http://schemas.openxmlformats.org/officeDocument/2006/relationships/image" Target="../media/image138.emf"/><Relationship Id="rId6" Type="http://schemas.openxmlformats.org/officeDocument/2006/relationships/image" Target="../media/image13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emf"/><Relationship Id="rId4" Type="http://schemas.openxmlformats.org/officeDocument/2006/relationships/image" Target="../media/image14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3.emf"/><Relationship Id="rId3" Type="http://schemas.openxmlformats.org/officeDocument/2006/relationships/image" Target="../media/image14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png"/><Relationship Id="rId3" Type="http://schemas.openxmlformats.org/officeDocument/2006/relationships/image" Target="../media/image146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emf"/><Relationship Id="rId12" Type="http://schemas.openxmlformats.org/officeDocument/2006/relationships/image" Target="../media/image26.emf"/><Relationship Id="rId13" Type="http://schemas.openxmlformats.org/officeDocument/2006/relationships/image" Target="../media/image27.emf"/><Relationship Id="rId14" Type="http://schemas.openxmlformats.org/officeDocument/2006/relationships/image" Target="../media/image28.emf"/><Relationship Id="rId15" Type="http://schemas.openxmlformats.org/officeDocument/2006/relationships/image" Target="../media/image29.emf"/><Relationship Id="rId16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image" Target="../media/image19.emf"/><Relationship Id="rId6" Type="http://schemas.openxmlformats.org/officeDocument/2006/relationships/image" Target="../media/image20.emf"/><Relationship Id="rId7" Type="http://schemas.openxmlformats.org/officeDocument/2006/relationships/image" Target="../media/image21.emf"/><Relationship Id="rId8" Type="http://schemas.openxmlformats.org/officeDocument/2006/relationships/image" Target="../media/image22.emf"/><Relationship Id="rId9" Type="http://schemas.openxmlformats.org/officeDocument/2006/relationships/image" Target="../media/image23.emf"/><Relationship Id="rId10" Type="http://schemas.openxmlformats.org/officeDocument/2006/relationships/image" Target="../media/image2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15.png"/><Relationship Id="rId5" Type="http://schemas.openxmlformats.org/officeDocument/2006/relationships/image" Target="../media/image33.emf"/><Relationship Id="rId6" Type="http://schemas.openxmlformats.org/officeDocument/2006/relationships/image" Target="../media/image34.emf"/><Relationship Id="rId7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5.emf"/><Relationship Id="rId12" Type="http://schemas.openxmlformats.org/officeDocument/2006/relationships/image" Target="../media/image46.emf"/><Relationship Id="rId13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5" Type="http://schemas.openxmlformats.org/officeDocument/2006/relationships/image" Target="../media/image39.emf"/><Relationship Id="rId6" Type="http://schemas.openxmlformats.org/officeDocument/2006/relationships/image" Target="../media/image40.emf"/><Relationship Id="rId7" Type="http://schemas.openxmlformats.org/officeDocument/2006/relationships/image" Target="../media/image41.emf"/><Relationship Id="rId8" Type="http://schemas.openxmlformats.org/officeDocument/2006/relationships/image" Target="../media/image42.emf"/><Relationship Id="rId9" Type="http://schemas.openxmlformats.org/officeDocument/2006/relationships/image" Target="../media/image43.emf"/><Relationship Id="rId10" Type="http://schemas.openxmlformats.org/officeDocument/2006/relationships/image" Target="../media/image4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emf"/><Relationship Id="rId5" Type="http://schemas.openxmlformats.org/officeDocument/2006/relationships/image" Target="../media/image51.emf"/><Relationship Id="rId6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0.emf"/><Relationship Id="rId5" Type="http://schemas.openxmlformats.org/officeDocument/2006/relationships/image" Target="../media/image51.emf"/><Relationship Id="rId6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Relationship Id="rId3" Type="http://schemas.openxmlformats.org/officeDocument/2006/relationships/image" Target="../media/image5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2101" y="1623575"/>
            <a:ext cx="7604592" cy="1172935"/>
          </a:xfrm>
        </p:spPr>
        <p:txBody>
          <a:bodyPr>
            <a:normAutofit/>
          </a:bodyPr>
          <a:lstStyle/>
          <a:p>
            <a:r>
              <a:rPr lang="en-US" altLang="zh-CN" sz="2600" dirty="0" smtClean="0"/>
              <a:t>Introduction</a:t>
            </a:r>
            <a:r>
              <a:rPr lang="zh-CN" altLang="en-US" sz="2600" dirty="0" smtClean="0"/>
              <a:t> </a:t>
            </a:r>
            <a:r>
              <a:rPr lang="en-US" altLang="zh-CN" sz="2600" dirty="0" smtClean="0"/>
              <a:t>to</a:t>
            </a:r>
            <a:r>
              <a:rPr lang="zh-CN" altLang="en-US" sz="2600" dirty="0" smtClean="0"/>
              <a:t> </a:t>
            </a:r>
            <a:r>
              <a:rPr lang="en-US" sz="2600" dirty="0" smtClean="0"/>
              <a:t>QCD </a:t>
            </a:r>
            <a:r>
              <a:rPr lang="en-US" altLang="zh-CN" sz="2600" dirty="0" smtClean="0"/>
              <a:t>and</a:t>
            </a:r>
            <a:r>
              <a:rPr lang="zh-CN" altLang="en-US" sz="2600" dirty="0" smtClean="0"/>
              <a:t> </a:t>
            </a:r>
            <a:r>
              <a:rPr lang="en-US" altLang="zh-CN" sz="2600" dirty="0" smtClean="0"/>
              <a:t>TMD</a:t>
            </a:r>
            <a:r>
              <a:rPr lang="en-US" sz="2600" dirty="0" smtClean="0"/>
              <a:t> physics</a:t>
            </a:r>
            <a:br>
              <a:rPr lang="en-US" sz="2600" dirty="0" smtClean="0"/>
            </a:br>
            <a:r>
              <a:rPr lang="en-US" sz="2000" dirty="0" smtClean="0"/>
              <a:t>Lecture </a:t>
            </a:r>
            <a:r>
              <a:rPr lang="en-US" altLang="zh-CN" sz="2000" dirty="0" smtClean="0"/>
              <a:t>4:</a:t>
            </a:r>
            <a:r>
              <a:rPr lang="zh-CN" altLang="en-US" sz="2000" dirty="0" smtClean="0"/>
              <a:t> </a:t>
            </a:r>
            <a:r>
              <a:rPr lang="en-US" sz="2000" dirty="0" smtClean="0"/>
              <a:t>TMD factorization and phenomenology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zh-CN" dirty="0" err="1" smtClean="0"/>
              <a:t>Spinfest</a:t>
            </a:r>
            <a:r>
              <a:rPr lang="zh-CN" altLang="en-US" dirty="0" smtClean="0"/>
              <a:t> </a:t>
            </a:r>
            <a:r>
              <a:rPr lang="en-US" altLang="zh-CN" dirty="0" smtClean="0"/>
              <a:t>2016</a:t>
            </a:r>
            <a:endParaRPr lang="zh-CN" altLang="en-US" dirty="0" smtClean="0"/>
          </a:p>
          <a:p>
            <a:r>
              <a:rPr lang="en-US" altLang="zh-CN" dirty="0" smtClean="0"/>
              <a:t>University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California,</a:t>
            </a:r>
            <a:r>
              <a:rPr lang="zh-CN" altLang="en-US" dirty="0" smtClean="0"/>
              <a:t> </a:t>
            </a:r>
            <a:r>
              <a:rPr lang="en-US" altLang="zh-CN" dirty="0" smtClean="0"/>
              <a:t>Riverside</a:t>
            </a:r>
            <a:endParaRPr lang="en-US" dirty="0" smtClean="0"/>
          </a:p>
          <a:p>
            <a:r>
              <a:rPr lang="en-US" smtClean="0"/>
              <a:t>Ju</a:t>
            </a:r>
            <a:r>
              <a:rPr lang="en-US" altLang="zh-CN" smtClean="0"/>
              <a:t>ly</a:t>
            </a:r>
            <a:r>
              <a:rPr lang="en-US" smtClean="0"/>
              <a:t> </a:t>
            </a:r>
            <a:r>
              <a:rPr lang="en-US" altLang="zh-CN" dirty="0" smtClean="0"/>
              <a:t>25</a:t>
            </a:r>
            <a:r>
              <a:rPr lang="zh-CN" altLang="en-US" dirty="0" smtClean="0"/>
              <a:t> </a:t>
            </a:r>
            <a:r>
              <a:rPr lang="en-US" altLang="zh-CN" dirty="0" smtClean="0"/>
              <a:t>–</a:t>
            </a:r>
            <a:r>
              <a:rPr lang="zh-CN" altLang="en-US" dirty="0"/>
              <a:t> </a:t>
            </a:r>
            <a:r>
              <a:rPr lang="en-US" altLang="zh-CN" dirty="0" smtClean="0"/>
              <a:t>26</a:t>
            </a:r>
            <a:r>
              <a:rPr lang="en-US" dirty="0" smtClean="0"/>
              <a:t>, 201</a:t>
            </a:r>
            <a:r>
              <a:rPr lang="en-US" altLang="zh-CN" dirty="0" smtClean="0"/>
              <a:t>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64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dependence of TMDs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 far the predictions are based on </a:t>
            </a:r>
            <a:r>
              <a:rPr lang="en-US" dirty="0" smtClean="0">
                <a:solidFill>
                  <a:srgbClr val="FF0000"/>
                </a:solidFill>
              </a:rPr>
              <a:t>leading order </a:t>
            </a:r>
            <a:r>
              <a:rPr lang="en-US" dirty="0" err="1" smtClean="0">
                <a:solidFill>
                  <a:srgbClr val="FF0000"/>
                </a:solidFill>
              </a:rPr>
              <a:t>parton</a:t>
            </a:r>
            <a:r>
              <a:rPr lang="en-US" dirty="0" smtClean="0">
                <a:solidFill>
                  <a:srgbClr val="FF0000"/>
                </a:solidFill>
              </a:rPr>
              <a:t> model</a:t>
            </a:r>
          </a:p>
          <a:p>
            <a:r>
              <a:rPr lang="en-US" dirty="0" smtClean="0"/>
              <a:t>Experiments operate in very different kinematic ranges</a:t>
            </a:r>
          </a:p>
          <a:p>
            <a:pPr lvl="1"/>
            <a:r>
              <a:rPr lang="en-US" dirty="0" smtClean="0"/>
              <a:t>Typical hard scale Q is different: Q ~ 1 – 3 </a:t>
            </a:r>
            <a:r>
              <a:rPr lang="en-US" dirty="0" err="1" smtClean="0"/>
              <a:t>GeV</a:t>
            </a:r>
            <a:r>
              <a:rPr lang="en-US" dirty="0" smtClean="0"/>
              <a:t> in SIDIS, Q ~ 4 – 90 </a:t>
            </a:r>
            <a:r>
              <a:rPr lang="en-US" dirty="0" err="1" smtClean="0"/>
              <a:t>GeV</a:t>
            </a:r>
            <a:r>
              <a:rPr lang="en-US" dirty="0" smtClean="0"/>
              <a:t> in </a:t>
            </a:r>
            <a:r>
              <a:rPr lang="en-US" dirty="0" err="1" smtClean="0"/>
              <a:t>pp</a:t>
            </a:r>
            <a:endParaRPr lang="en-US" dirty="0" smtClean="0"/>
          </a:p>
          <a:p>
            <a:pPr lvl="1"/>
            <a:r>
              <a:rPr lang="en-US" dirty="0" smtClean="0"/>
              <a:t>Also center-of-mass energy is different</a:t>
            </a:r>
          </a:p>
          <a:p>
            <a:r>
              <a:rPr lang="en-US" dirty="0" smtClean="0"/>
              <a:t>Such energy dependence (evolution) has to be taken into account for any reliable QCD description/prediction</a:t>
            </a:r>
          </a:p>
          <a:p>
            <a:r>
              <a:rPr lang="en-US" dirty="0" smtClean="0"/>
              <a:t>Both collinear PDFs and TMDs depend on the energy scale Q at which they are measured, such dependences are governed by QCD evolution equations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158" y="4957535"/>
            <a:ext cx="1485900" cy="3175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271" y="4957535"/>
            <a:ext cx="990600" cy="317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39156" y="4517571"/>
            <a:ext cx="1972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Collinear PDFs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927872" y="4517571"/>
            <a:ext cx="1972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TMDs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59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QCD evolution: meaning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Evolution = include important </a:t>
            </a:r>
            <a:r>
              <a:rPr lang="en-US" dirty="0" err="1"/>
              <a:t>perturbative</a:t>
            </a:r>
            <a:r>
              <a:rPr lang="en-US" dirty="0"/>
              <a:t> corrections</a:t>
            </a:r>
          </a:p>
          <a:p>
            <a:pPr lvl="1"/>
            <a:r>
              <a:rPr lang="en-US" dirty="0" smtClean="0"/>
              <a:t>DGLAP evolution of collinear PDFs: what it does is to </a:t>
            </a:r>
            <a:r>
              <a:rPr lang="en-US" dirty="0" err="1" smtClean="0"/>
              <a:t>resum</a:t>
            </a:r>
            <a:r>
              <a:rPr lang="en-US" dirty="0" smtClean="0"/>
              <a:t> the so-called single logarithms in the higher order </a:t>
            </a:r>
            <a:r>
              <a:rPr lang="en-US" dirty="0" err="1" smtClean="0"/>
              <a:t>perturbative</a:t>
            </a:r>
            <a:r>
              <a:rPr lang="en-US" dirty="0" smtClean="0"/>
              <a:t> calculations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TMD factorization works in the situation where there are two observed momenta in the process, Q&gt;&gt;</a:t>
            </a:r>
            <a:r>
              <a:rPr lang="en-US" dirty="0" err="1" smtClean="0"/>
              <a:t>qt</a:t>
            </a:r>
            <a:r>
              <a:rPr lang="en-US" dirty="0" smtClean="0"/>
              <a:t>: what it does is to </a:t>
            </a:r>
            <a:r>
              <a:rPr lang="en-US" dirty="0" err="1" smtClean="0"/>
              <a:t>resum</a:t>
            </a:r>
            <a:r>
              <a:rPr lang="en-US" dirty="0" smtClean="0"/>
              <a:t> the so-called double logarithms in the higher order </a:t>
            </a:r>
            <a:r>
              <a:rPr lang="en-US" dirty="0" err="1" smtClean="0"/>
              <a:t>perturbative</a:t>
            </a:r>
            <a:r>
              <a:rPr lang="en-US" dirty="0" smtClean="0"/>
              <a:t> corrections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114" y="1841365"/>
            <a:ext cx="4238172" cy="16130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971" y="4771571"/>
            <a:ext cx="5729713" cy="168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31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QCD evolution of collinear PDFs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Collinear </a:t>
            </a:r>
            <a:r>
              <a:rPr lang="en-US" dirty="0" err="1" smtClean="0"/>
              <a:t>parton</a:t>
            </a:r>
            <a:r>
              <a:rPr lang="en-US" dirty="0" smtClean="0"/>
              <a:t> distribution depends on the resolution scale: described very well by DGLAP evolution equations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996" y="1754897"/>
            <a:ext cx="1854200" cy="1549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4406" y="1754897"/>
            <a:ext cx="2108200" cy="218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573" y="1570747"/>
            <a:ext cx="368300" cy="368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8706" y="1570747"/>
            <a:ext cx="1155700" cy="368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772" y="3211285"/>
            <a:ext cx="5588820" cy="377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90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5852717" y="4824230"/>
            <a:ext cx="3209473" cy="17936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5578" y="4824230"/>
            <a:ext cx="3064819" cy="17936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TMD evolves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Just like collinear PDFs, TMDs also depend </a:t>
            </a:r>
            <a:r>
              <a:rPr lang="en-US" dirty="0"/>
              <a:t>on the scale of the probe = </a:t>
            </a:r>
            <a:r>
              <a:rPr lang="en-US" dirty="0" smtClean="0"/>
              <a:t>evolution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65578" y="1682040"/>
            <a:ext cx="3249125" cy="2631282"/>
            <a:chOff x="831982" y="2865043"/>
            <a:chExt cx="3249125" cy="2545823"/>
          </a:xfrm>
        </p:grpSpPr>
        <p:sp>
          <p:nvSpPr>
            <p:cNvPr id="19" name="Rectangle 18"/>
            <p:cNvSpPr/>
            <p:nvPr/>
          </p:nvSpPr>
          <p:spPr>
            <a:xfrm>
              <a:off x="831982" y="2865043"/>
              <a:ext cx="3064819" cy="254582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268" y="3234375"/>
              <a:ext cx="990600" cy="3175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416686" y="2899833"/>
              <a:ext cx="19721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666666"/>
                  </a:solidFill>
                </a:rPr>
                <a:t>Collinear PDFs</a:t>
              </a:r>
              <a:endParaRPr lang="en-US" dirty="0">
                <a:solidFill>
                  <a:srgbClr val="666666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31982" y="3578600"/>
              <a:ext cx="3249125" cy="1518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charset="2"/>
                <a:buChar char="ü"/>
              </a:pPr>
              <a:endParaRPr lang="en-US" sz="1600" dirty="0" smtClean="0">
                <a:solidFill>
                  <a:srgbClr val="666666"/>
                </a:solidFill>
              </a:endParaRPr>
            </a:p>
            <a:p>
              <a:pPr marL="285750" indent="-285750">
                <a:buFont typeface="Wingdings" charset="2"/>
                <a:buChar char="ü"/>
              </a:pPr>
              <a:r>
                <a:rPr lang="en-US" sz="1600" dirty="0" smtClean="0">
                  <a:solidFill>
                    <a:srgbClr val="666666"/>
                  </a:solidFill>
                </a:rPr>
                <a:t>DGLAP evolution</a:t>
              </a:r>
            </a:p>
            <a:p>
              <a:pPr marL="285750" indent="-285750">
                <a:buFont typeface="Wingdings" charset="2"/>
                <a:buChar char="ü"/>
              </a:pPr>
              <a:endParaRPr lang="en-US" sz="1600" dirty="0" smtClean="0">
                <a:solidFill>
                  <a:srgbClr val="666666"/>
                </a:solidFill>
              </a:endParaRPr>
            </a:p>
            <a:p>
              <a:pPr marL="285750" indent="-285750">
                <a:buFont typeface="Wingdings" charset="2"/>
                <a:buChar char="ü"/>
              </a:pPr>
              <a:r>
                <a:rPr lang="en-US" sz="1600" dirty="0" err="1" smtClean="0">
                  <a:solidFill>
                    <a:srgbClr val="666666"/>
                  </a:solidFill>
                </a:rPr>
                <a:t>Resum</a:t>
              </a:r>
              <a:endParaRPr lang="en-US" sz="1600" dirty="0" smtClean="0">
                <a:solidFill>
                  <a:srgbClr val="666666"/>
                </a:solidFill>
              </a:endParaRPr>
            </a:p>
            <a:p>
              <a:endParaRPr lang="en-US" sz="1600" dirty="0" smtClean="0">
                <a:solidFill>
                  <a:srgbClr val="666666"/>
                </a:solidFill>
              </a:endParaRPr>
            </a:p>
            <a:p>
              <a:pPr marL="285750" indent="-285750">
                <a:buFont typeface="Wingdings" charset="2"/>
                <a:buChar char="ü"/>
              </a:pPr>
              <a:r>
                <a:rPr lang="en-US" sz="1600" dirty="0" smtClean="0">
                  <a:solidFill>
                    <a:srgbClr val="666666"/>
                  </a:solidFill>
                </a:rPr>
                <a:t>Kernel: purely </a:t>
              </a:r>
              <a:r>
                <a:rPr lang="en-US" sz="1600" dirty="0" err="1" smtClean="0">
                  <a:solidFill>
                    <a:srgbClr val="0000FF"/>
                  </a:solidFill>
                </a:rPr>
                <a:t>perturbative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713428" y="5025609"/>
            <a:ext cx="1570079" cy="1346942"/>
            <a:chOff x="686054" y="5551742"/>
            <a:chExt cx="1404619" cy="1204994"/>
          </a:xfrm>
        </p:grpSpPr>
        <p:pic>
          <p:nvPicPr>
            <p:cNvPr id="14" name="Picture 13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6094" y="5551742"/>
              <a:ext cx="764539" cy="222250"/>
            </a:xfrm>
            <a:prstGeom prst="rect">
              <a:avLst/>
            </a:prstGeom>
          </p:spPr>
        </p:pic>
        <p:pic>
          <p:nvPicPr>
            <p:cNvPr id="15" name="Picture 14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1644" y="6525596"/>
              <a:ext cx="808989" cy="231140"/>
            </a:xfrm>
            <a:prstGeom prst="rect">
              <a:avLst/>
            </a:prstGeom>
          </p:spPr>
        </p:pic>
        <p:pic>
          <p:nvPicPr>
            <p:cNvPr id="16" name="Picture 15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4" y="6015589"/>
              <a:ext cx="1404619" cy="266700"/>
            </a:xfrm>
            <a:prstGeom prst="rect">
              <a:avLst/>
            </a:prstGeom>
          </p:spPr>
        </p:pic>
        <p:cxnSp>
          <p:nvCxnSpPr>
            <p:cNvPr id="17" name="Straight Arrow Connector 16"/>
            <p:cNvCxnSpPr/>
            <p:nvPr/>
          </p:nvCxnSpPr>
          <p:spPr>
            <a:xfrm>
              <a:off x="1388364" y="5808782"/>
              <a:ext cx="3351" cy="274320"/>
            </a:xfrm>
            <a:prstGeom prst="straightConnector1">
              <a:avLst/>
            </a:prstGeom>
            <a:ln w="190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1380845" y="6298924"/>
              <a:ext cx="3351" cy="274320"/>
            </a:xfrm>
            <a:prstGeom prst="straightConnector1">
              <a:avLst/>
            </a:prstGeom>
            <a:ln w="190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97" y="3166655"/>
            <a:ext cx="1851660" cy="354330"/>
          </a:xfrm>
          <a:prstGeom prst="rect">
            <a:avLst/>
          </a:prstGeom>
        </p:spPr>
      </p:pic>
      <p:grpSp>
        <p:nvGrpSpPr>
          <p:cNvPr id="25" name="Group 24"/>
          <p:cNvGrpSpPr>
            <a:grpSpLocks noChangeAspect="1"/>
          </p:cNvGrpSpPr>
          <p:nvPr/>
        </p:nvGrpSpPr>
        <p:grpSpPr>
          <a:xfrm>
            <a:off x="6676239" y="5072661"/>
            <a:ext cx="2090497" cy="1330313"/>
            <a:chOff x="7251633" y="5551742"/>
            <a:chExt cx="2177602" cy="1385743"/>
          </a:xfrm>
        </p:grpSpPr>
        <p:pic>
          <p:nvPicPr>
            <p:cNvPr id="28" name="Picture 27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7352" y="6671674"/>
              <a:ext cx="1318830" cy="265811"/>
            </a:xfrm>
            <a:prstGeom prst="rect">
              <a:avLst/>
            </a:prstGeom>
          </p:spPr>
        </p:pic>
        <p:pic>
          <p:nvPicPr>
            <p:cNvPr id="29" name="Picture 28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9466" y="5551742"/>
              <a:ext cx="1288159" cy="255587"/>
            </a:xfrm>
            <a:prstGeom prst="rect">
              <a:avLst/>
            </a:prstGeom>
          </p:spPr>
        </p:pic>
        <p:pic>
          <p:nvPicPr>
            <p:cNvPr id="30" name="Picture 29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1633" y="6085166"/>
              <a:ext cx="2177602" cy="306705"/>
            </a:xfrm>
            <a:prstGeom prst="rect">
              <a:avLst/>
            </a:prstGeom>
          </p:spPr>
        </p:pic>
        <p:cxnSp>
          <p:nvCxnSpPr>
            <p:cNvPr id="31" name="Straight Arrow Connector 30"/>
            <p:cNvCxnSpPr/>
            <p:nvPr/>
          </p:nvCxnSpPr>
          <p:spPr>
            <a:xfrm>
              <a:off x="8297903" y="6393113"/>
              <a:ext cx="3854" cy="315468"/>
            </a:xfrm>
            <a:prstGeom prst="straightConnector1">
              <a:avLst/>
            </a:prstGeom>
            <a:ln w="190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8276163" y="5811562"/>
              <a:ext cx="3854" cy="315468"/>
            </a:xfrm>
            <a:prstGeom prst="straightConnector1">
              <a:avLst/>
            </a:prstGeom>
            <a:ln w="190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5852717" y="1676581"/>
            <a:ext cx="3343730" cy="2780443"/>
            <a:chOff x="5852717" y="1923555"/>
            <a:chExt cx="3343730" cy="2780443"/>
          </a:xfrm>
        </p:grpSpPr>
        <p:grpSp>
          <p:nvGrpSpPr>
            <p:cNvPr id="24" name="Group 23"/>
            <p:cNvGrpSpPr/>
            <p:nvPr/>
          </p:nvGrpSpPr>
          <p:grpSpPr>
            <a:xfrm>
              <a:off x="5852717" y="1923555"/>
              <a:ext cx="3343730" cy="2780443"/>
              <a:chOff x="5592757" y="2808075"/>
              <a:chExt cx="3343730" cy="2780443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5592757" y="2808075"/>
                <a:ext cx="3209473" cy="2711429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599158" y="3226310"/>
                <a:ext cx="1485900" cy="317500"/>
              </a:xfrm>
              <a:prstGeom prst="rect">
                <a:avLst/>
              </a:prstGeom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6335271" y="2865043"/>
                <a:ext cx="19721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666666"/>
                    </a:solidFill>
                  </a:rPr>
                  <a:t>TMDs</a:t>
                </a:r>
                <a:endParaRPr lang="en-US" dirty="0">
                  <a:solidFill>
                    <a:srgbClr val="666666"/>
                  </a:solidFill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5592757" y="3526415"/>
                <a:ext cx="3343730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charset="2"/>
                  <a:buChar char="ü"/>
                </a:pPr>
                <a:endParaRPr lang="en-US" sz="1600" dirty="0" smtClean="0">
                  <a:solidFill>
                    <a:srgbClr val="666666"/>
                  </a:solidFill>
                </a:endParaRPr>
              </a:p>
              <a:p>
                <a:pPr marL="285750" indent="-285750">
                  <a:buFont typeface="Wingdings" charset="2"/>
                  <a:buChar char="ü"/>
                </a:pPr>
                <a:r>
                  <a:rPr lang="en-US" sz="1600" dirty="0" smtClean="0">
                    <a:solidFill>
                      <a:srgbClr val="666666"/>
                    </a:solidFill>
                  </a:rPr>
                  <a:t>Collins-</a:t>
                </a:r>
                <a:r>
                  <a:rPr lang="en-US" sz="1600" dirty="0" err="1" smtClean="0">
                    <a:solidFill>
                      <a:srgbClr val="666666"/>
                    </a:solidFill>
                  </a:rPr>
                  <a:t>Soper</a:t>
                </a:r>
                <a:r>
                  <a:rPr lang="en-US" sz="1600" dirty="0" smtClean="0">
                    <a:solidFill>
                      <a:srgbClr val="666666"/>
                    </a:solidFill>
                  </a:rPr>
                  <a:t>/rapidity evolution equation</a:t>
                </a:r>
              </a:p>
              <a:p>
                <a:pPr marL="285750" indent="-285750">
                  <a:buFont typeface="Wingdings" charset="2"/>
                  <a:buChar char="ü"/>
                </a:pPr>
                <a:endParaRPr lang="en-US" sz="1600" dirty="0" smtClean="0">
                  <a:solidFill>
                    <a:srgbClr val="666666"/>
                  </a:solidFill>
                </a:endParaRPr>
              </a:p>
              <a:p>
                <a:pPr marL="285750" indent="-285750">
                  <a:buFont typeface="Wingdings" charset="2"/>
                  <a:buChar char="ü"/>
                </a:pPr>
                <a:r>
                  <a:rPr lang="en-US" sz="1600" dirty="0" err="1" smtClean="0">
                    <a:solidFill>
                      <a:srgbClr val="666666"/>
                    </a:solidFill>
                  </a:rPr>
                  <a:t>Resum</a:t>
                </a:r>
                <a:endParaRPr lang="en-US" sz="1600" dirty="0" smtClean="0">
                  <a:solidFill>
                    <a:srgbClr val="666666"/>
                  </a:solidFill>
                </a:endParaRPr>
              </a:p>
              <a:p>
                <a:endParaRPr lang="en-US" sz="1600" dirty="0" smtClean="0">
                  <a:solidFill>
                    <a:srgbClr val="666666"/>
                  </a:solidFill>
                </a:endParaRPr>
              </a:p>
              <a:p>
                <a:pPr marL="285750" indent="-285750">
                  <a:buFont typeface="Wingdings" charset="2"/>
                  <a:buChar char="ü"/>
                </a:pPr>
                <a:r>
                  <a:rPr lang="en-US" sz="1600" dirty="0" smtClean="0">
                    <a:solidFill>
                      <a:srgbClr val="666666"/>
                    </a:solidFill>
                  </a:rPr>
                  <a:t>Kernel: can be </a:t>
                </a:r>
                <a:r>
                  <a:rPr lang="en-US" sz="1600" dirty="0" smtClean="0">
                    <a:solidFill>
                      <a:srgbClr val="0000FF"/>
                    </a:solidFill>
                  </a:rPr>
                  <a:t>non-</a:t>
                </a:r>
                <a:r>
                  <a:rPr lang="en-US" sz="1600" dirty="0" err="1" smtClean="0">
                    <a:solidFill>
                      <a:srgbClr val="0000FF"/>
                    </a:solidFill>
                  </a:rPr>
                  <a:t>perturbative</a:t>
                </a:r>
                <a:r>
                  <a:rPr lang="en-US" sz="1600" dirty="0" smtClean="0">
                    <a:solidFill>
                      <a:srgbClr val="666666"/>
                    </a:solidFill>
                  </a:rPr>
                  <a:t> when </a:t>
                </a:r>
                <a:endParaRPr lang="en-US" sz="1600" dirty="0">
                  <a:solidFill>
                    <a:srgbClr val="666666"/>
                  </a:solidFill>
                </a:endParaRPr>
              </a:p>
            </p:txBody>
          </p:sp>
        </p:grpSp>
        <p:pic>
          <p:nvPicPr>
            <p:cNvPr id="26" name="Picture 25" descr="latex-image-1.pd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6638" y="4419817"/>
              <a:ext cx="1049020" cy="222250"/>
            </a:xfrm>
            <a:prstGeom prst="rect">
              <a:avLst/>
            </a:prstGeom>
          </p:spPr>
        </p:pic>
        <p:pic>
          <p:nvPicPr>
            <p:cNvPr id="27" name="Picture 26" descr="latex-image-1.pdf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1247" y="3601131"/>
              <a:ext cx="2011680" cy="365760"/>
            </a:xfrm>
            <a:prstGeom prst="rect">
              <a:avLst/>
            </a:prstGeom>
          </p:spPr>
        </p:pic>
      </p:grpSp>
      <p:pic>
        <p:nvPicPr>
          <p:cNvPr id="37" name="Picture 36" descr="zoom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535" y="2580149"/>
            <a:ext cx="2115594" cy="218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59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965804" y="3014297"/>
            <a:ext cx="3431075" cy="969264"/>
          </a:xfrm>
          <a:prstGeom prst="rect">
            <a:avLst/>
          </a:prstGeom>
          <a:solidFill>
            <a:schemeClr val="tx2">
              <a:lumMod val="25000"/>
              <a:lumOff val="75000"/>
              <a:alpha val="92000"/>
            </a:schemeClr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270112" y="3215001"/>
            <a:ext cx="1469356" cy="639959"/>
          </a:xfrm>
          <a:prstGeom prst="rect">
            <a:avLst/>
          </a:prstGeom>
          <a:solidFill>
            <a:schemeClr val="accent4">
              <a:lumMod val="60000"/>
              <a:lumOff val="40000"/>
              <a:alpha val="84000"/>
            </a:schemeClr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>
            <a:spLocks/>
          </p:cNvSpPr>
          <p:nvPr/>
        </p:nvSpPr>
        <p:spPr>
          <a:xfrm>
            <a:off x="6643354" y="3014297"/>
            <a:ext cx="2432304" cy="969264"/>
          </a:xfrm>
          <a:prstGeom prst="rect">
            <a:avLst/>
          </a:prstGeom>
          <a:solidFill>
            <a:schemeClr val="accent5">
              <a:lumMod val="60000"/>
              <a:lumOff val="40000"/>
              <a:alpha val="92000"/>
            </a:schemeClr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1810614" y="3925027"/>
            <a:ext cx="379124" cy="7173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758302" y="4002519"/>
            <a:ext cx="0" cy="8343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831222" y="4021477"/>
            <a:ext cx="369132" cy="7173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TMD 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We have a TMD above measured at a scale Q. It is easier to deal in the Fourier transformed space (convolution → product)</a:t>
            </a:r>
          </a:p>
          <a:p>
            <a:pPr lvl="1"/>
            <a:endParaRPr lang="en-US" dirty="0"/>
          </a:p>
          <a:p>
            <a:r>
              <a:rPr lang="en-US" dirty="0" smtClean="0"/>
              <a:t>QCD evolution of TMDs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985" y="977900"/>
            <a:ext cx="1485900" cy="317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6600" y="2051957"/>
            <a:ext cx="5118100" cy="685800"/>
          </a:xfrm>
          <a:prstGeom prst="rect">
            <a:avLst/>
          </a:prstGeom>
        </p:spPr>
      </p:pic>
      <p:pic>
        <p:nvPicPr>
          <p:cNvPr id="13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8" y="3182026"/>
            <a:ext cx="90487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785454" y="4631237"/>
            <a:ext cx="19714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Evolution of longitudinal/collinear part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477985" y="4851362"/>
            <a:ext cx="1971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Evolution of transverse part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103486" y="4691305"/>
            <a:ext cx="29009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Non-</a:t>
            </a:r>
            <a:r>
              <a:rPr lang="en-US" dirty="0" err="1" smtClean="0"/>
              <a:t>perturbative</a:t>
            </a:r>
            <a:r>
              <a:rPr lang="en-US" dirty="0" smtClean="0"/>
              <a:t> part has to be fitted to experimental data </a:t>
            </a:r>
          </a:p>
        </p:txBody>
      </p:sp>
    </p:spTree>
    <p:extLst>
      <p:ext uri="{BB962C8B-B14F-4D97-AF65-F5344CB8AC3E}">
        <p14:creationId xmlns:p14="http://schemas.microsoft.com/office/powerpoint/2010/main" val="207863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TMD global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796" y="760695"/>
            <a:ext cx="8449434" cy="5624590"/>
          </a:xfrm>
        </p:spPr>
        <p:txBody>
          <a:bodyPr/>
          <a:lstStyle/>
          <a:p>
            <a:r>
              <a:rPr lang="en-US" dirty="0" smtClean="0"/>
              <a:t>Outline of a TMD global analysis: numerically more heavy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15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554453" y="1272262"/>
            <a:ext cx="8191596" cy="5348561"/>
            <a:chOff x="554453" y="1272262"/>
            <a:chExt cx="8191596" cy="5348561"/>
          </a:xfrm>
        </p:grpSpPr>
        <p:sp>
          <p:nvSpPr>
            <p:cNvPr id="38" name="TextBox 37"/>
            <p:cNvSpPr txBox="1"/>
            <p:nvPr/>
          </p:nvSpPr>
          <p:spPr>
            <a:xfrm>
              <a:off x="5392771" y="6282269"/>
              <a:ext cx="126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008040"/>
                  </a:solidFill>
                </a:rPr>
                <a:t>yes</a:t>
              </a:r>
              <a:endParaRPr lang="en-US" sz="1600" b="1" dirty="0">
                <a:solidFill>
                  <a:srgbClr val="008040"/>
                </a:solidFill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554453" y="1272262"/>
              <a:ext cx="8191596" cy="5093936"/>
              <a:chOff x="554453" y="1627855"/>
              <a:chExt cx="8191596" cy="5093936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4256767" y="1627855"/>
                <a:ext cx="2866616" cy="751317"/>
              </a:xfrm>
              <a:prstGeom prst="rect">
                <a:avLst/>
              </a:prstGeom>
              <a:solidFill>
                <a:srgbClr val="00800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Model </a:t>
                </a:r>
                <a:r>
                  <a:rPr lang="en-US" sz="1400" dirty="0" err="1" smtClean="0"/>
                  <a:t>ansatz</a:t>
                </a:r>
                <a:r>
                  <a:rPr lang="en-US" sz="1400" dirty="0" smtClean="0"/>
                  <a:t> for TMDs</a:t>
                </a:r>
              </a:p>
              <a:p>
                <a:pPr algn="ctr"/>
                <a:r>
                  <a:rPr lang="en-US" sz="1400" dirty="0"/>
                  <a:t>w</a:t>
                </a:r>
                <a:r>
                  <a:rPr lang="en-US" sz="1400" dirty="0" smtClean="0"/>
                  <a:t>ith initial set of parameters</a:t>
                </a:r>
                <a:endParaRPr lang="en-US" sz="1400" dirty="0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4256767" y="3068220"/>
                <a:ext cx="2866616" cy="751317"/>
              </a:xfrm>
              <a:prstGeom prst="rect">
                <a:avLst/>
              </a:prstGeom>
              <a:solidFill>
                <a:srgbClr val="00800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Evolve TMDs to relevant scale with TMD evolution</a:t>
                </a:r>
                <a:endParaRPr lang="en-US" sz="1400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554453" y="3032444"/>
                <a:ext cx="2754379" cy="751317"/>
              </a:xfrm>
              <a:prstGeom prst="rect">
                <a:avLst/>
              </a:prstGeom>
              <a:solidFill>
                <a:srgbClr val="3366FF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Model </a:t>
                </a:r>
                <a:r>
                  <a:rPr lang="en-US" sz="1400" dirty="0" err="1" smtClean="0"/>
                  <a:t>ansatz</a:t>
                </a:r>
                <a:r>
                  <a:rPr lang="en-US" sz="1400" dirty="0" smtClean="0"/>
                  <a:t> for non-</a:t>
                </a:r>
                <a:r>
                  <a:rPr lang="en-US" sz="1400" dirty="0" err="1" smtClean="0"/>
                  <a:t>perturbative</a:t>
                </a:r>
                <a:r>
                  <a:rPr lang="en-US" sz="1400" dirty="0" smtClean="0"/>
                  <a:t> evolution kernel</a:t>
                </a:r>
                <a:endParaRPr lang="en-US" sz="1400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4276137" y="5336633"/>
                <a:ext cx="2847246" cy="670322"/>
              </a:xfrm>
              <a:prstGeom prst="rect">
                <a:avLst/>
              </a:prstGeom>
              <a:solidFill>
                <a:srgbClr val="00800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calculate the cross section/asymmetry as well as χ</a:t>
                </a:r>
                <a:r>
                  <a:rPr lang="en-US" sz="1400" baseline="30000" dirty="0" smtClean="0"/>
                  <a:t>2</a:t>
                </a:r>
              </a:p>
            </p:txBody>
          </p:sp>
          <p:cxnSp>
            <p:nvCxnSpPr>
              <p:cNvPr id="10" name="Straight Arrow Connector 9"/>
              <p:cNvCxnSpPr/>
              <p:nvPr/>
            </p:nvCxnSpPr>
            <p:spPr>
              <a:xfrm>
                <a:off x="5615125" y="2379172"/>
                <a:ext cx="0" cy="689048"/>
              </a:xfrm>
              <a:prstGeom prst="straightConnector1">
                <a:avLst/>
              </a:prstGeom>
              <a:ln w="28575" cmpd="sng">
                <a:solidFill>
                  <a:srgbClr val="0000FF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>
                <a:off x="5607502" y="3837425"/>
                <a:ext cx="0" cy="402336"/>
              </a:xfrm>
              <a:prstGeom prst="straightConnector1">
                <a:avLst/>
              </a:prstGeom>
              <a:ln w="28575" cmpd="sng">
                <a:solidFill>
                  <a:srgbClr val="0000FF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>
                <a:off x="5607502" y="6008559"/>
                <a:ext cx="0" cy="713232"/>
              </a:xfrm>
              <a:prstGeom prst="straightConnector1">
                <a:avLst/>
              </a:prstGeom>
              <a:ln w="28575" cmpd="sng">
                <a:solidFill>
                  <a:srgbClr val="0000FF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5608923" y="6349801"/>
                <a:ext cx="2028892" cy="0"/>
              </a:xfrm>
              <a:prstGeom prst="line">
                <a:avLst/>
              </a:prstGeom>
              <a:ln w="28575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7619255" y="2683273"/>
                <a:ext cx="0" cy="3675888"/>
              </a:xfrm>
              <a:prstGeom prst="line">
                <a:avLst/>
              </a:prstGeom>
              <a:ln w="28575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 flipH="1">
                <a:off x="5626135" y="2665385"/>
                <a:ext cx="2011680" cy="0"/>
              </a:xfrm>
              <a:prstGeom prst="straightConnector1">
                <a:avLst/>
              </a:prstGeom>
              <a:ln w="28575" cmpd="sng">
                <a:solidFill>
                  <a:srgbClr val="0000FF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endCxn id="6" idx="1"/>
              </p:cNvCxnSpPr>
              <p:nvPr/>
            </p:nvCxnSpPr>
            <p:spPr>
              <a:xfrm flipV="1">
                <a:off x="3309579" y="3443879"/>
                <a:ext cx="947188" cy="9988"/>
              </a:xfrm>
              <a:prstGeom prst="straightConnector1">
                <a:avLst/>
              </a:prstGeom>
              <a:ln w="28575" cmpd="sng">
                <a:solidFill>
                  <a:srgbClr val="0000FF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 flipV="1">
                <a:off x="3738089" y="3435977"/>
                <a:ext cx="0" cy="2231136"/>
              </a:xfrm>
              <a:prstGeom prst="straightConnector1">
                <a:avLst/>
              </a:prstGeom>
              <a:ln w="28575" cmpd="sng">
                <a:solidFill>
                  <a:srgbClr val="0000FF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 flipV="1">
                <a:off x="3757459" y="5652849"/>
                <a:ext cx="518678" cy="696"/>
              </a:xfrm>
              <a:prstGeom prst="line">
                <a:avLst/>
              </a:prstGeom>
              <a:ln w="28575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/>
              <p:cNvSpPr txBox="1"/>
              <p:nvPr/>
            </p:nvSpPr>
            <p:spPr>
              <a:xfrm>
                <a:off x="6134756" y="4111916"/>
                <a:ext cx="2611293" cy="338554"/>
              </a:xfrm>
              <a:prstGeom prst="rect">
                <a:avLst/>
              </a:prstGeom>
              <a:noFill/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a</a:t>
                </a:r>
                <a:r>
                  <a:rPr lang="en-US" sz="1600" dirty="0" smtClean="0"/>
                  <a:t>djust parameters</a:t>
                </a:r>
                <a:endParaRPr lang="en-US" sz="1600" dirty="0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459447" y="6288261"/>
                <a:ext cx="126987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FF0000"/>
                    </a:solidFill>
                  </a:rPr>
                  <a:t>no</a:t>
                </a:r>
                <a:endParaRPr lang="en-US" sz="1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4014866" y="6147964"/>
                <a:ext cx="17349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i="1" dirty="0" smtClean="0"/>
                  <a:t>χ</a:t>
                </a:r>
                <a:r>
                  <a:rPr lang="en-US" sz="1600" baseline="30000" dirty="0" smtClean="0"/>
                  <a:t>2</a:t>
                </a:r>
                <a:r>
                  <a:rPr lang="en-US" sz="1600" dirty="0" smtClean="0"/>
                  <a:t> minimum?</a:t>
                </a:r>
                <a:endParaRPr lang="en-US" sz="1600" dirty="0"/>
              </a:p>
            </p:txBody>
          </p:sp>
          <p:cxnSp>
            <p:nvCxnSpPr>
              <p:cNvPr id="41" name="Straight Connector 40"/>
              <p:cNvCxnSpPr/>
              <p:nvPr/>
            </p:nvCxnSpPr>
            <p:spPr>
              <a:xfrm flipH="1">
                <a:off x="1949528" y="2665385"/>
                <a:ext cx="3658721" cy="0"/>
              </a:xfrm>
              <a:prstGeom prst="line">
                <a:avLst/>
              </a:prstGeom>
              <a:ln w="28575" cmpd="sng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/>
              <p:nvPr/>
            </p:nvCxnSpPr>
            <p:spPr>
              <a:xfrm>
                <a:off x="1949528" y="2656788"/>
                <a:ext cx="0" cy="365760"/>
              </a:xfrm>
              <a:prstGeom prst="straightConnector1">
                <a:avLst/>
              </a:prstGeom>
              <a:ln w="28575" cmpd="sng">
                <a:solidFill>
                  <a:schemeClr val="accent6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Rectangle 42"/>
              <p:cNvSpPr/>
              <p:nvPr/>
            </p:nvSpPr>
            <p:spPr>
              <a:xfrm>
                <a:off x="2762483" y="4416977"/>
                <a:ext cx="1578778" cy="338554"/>
              </a:xfrm>
              <a:prstGeom prst="rect">
                <a:avLst/>
              </a:prstGeom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txBody>
              <a:bodyPr wrap="none">
                <a:spAutoFit/>
              </a:bodyPr>
              <a:lstStyle/>
              <a:p>
                <a:r>
                  <a:rPr lang="en-US" sz="1600" dirty="0"/>
                  <a:t>a</a:t>
                </a:r>
                <a:r>
                  <a:rPr lang="en-US" sz="1600" dirty="0" smtClean="0"/>
                  <a:t>ll data points</a:t>
                </a:r>
                <a:endParaRPr lang="en-US" sz="1600" dirty="0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4262857" y="4240464"/>
                <a:ext cx="2860526" cy="659851"/>
              </a:xfrm>
              <a:prstGeom prst="rect">
                <a:avLst/>
              </a:prstGeom>
              <a:solidFill>
                <a:srgbClr val="3366FF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chemeClr val="bg1"/>
                    </a:solidFill>
                  </a:rPr>
                  <a:t>Fourier transform </a:t>
                </a:r>
                <a:r>
                  <a:rPr lang="en-US" sz="1400" dirty="0" smtClean="0"/>
                  <a:t>back to momentum space</a:t>
                </a:r>
                <a:endParaRPr lang="en-US" sz="1400" baseline="30000" dirty="0" smtClean="0"/>
              </a:p>
            </p:txBody>
          </p:sp>
          <p:cxnSp>
            <p:nvCxnSpPr>
              <p:cNvPr id="28" name="Straight Arrow Connector 27"/>
              <p:cNvCxnSpPr/>
              <p:nvPr/>
            </p:nvCxnSpPr>
            <p:spPr>
              <a:xfrm>
                <a:off x="5608249" y="4932875"/>
                <a:ext cx="0" cy="402336"/>
              </a:xfrm>
              <a:prstGeom prst="straightConnector1">
                <a:avLst/>
              </a:prstGeom>
              <a:ln w="28575" cmpd="sng">
                <a:solidFill>
                  <a:srgbClr val="0000FF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25995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600" dirty="0" smtClean="0"/>
              <a:t>TMD evolution works: multiplicity distribution in SIDIS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Comparison to COMPASS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007" y="1411049"/>
            <a:ext cx="4225327" cy="50250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576" y="1411049"/>
            <a:ext cx="4225327" cy="502503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419714" y="958334"/>
            <a:ext cx="29895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rgbClr val="0000FF"/>
                </a:solidFill>
              </a:rPr>
              <a:t>Echevarria</a:t>
            </a:r>
            <a:r>
              <a:rPr lang="en-US" sz="1400" dirty="0">
                <a:solidFill>
                  <a:srgbClr val="0000FF"/>
                </a:solidFill>
              </a:rPr>
              <a:t>, </a:t>
            </a:r>
            <a:r>
              <a:rPr lang="en-US" sz="1400" dirty="0" err="1">
                <a:solidFill>
                  <a:srgbClr val="0000FF"/>
                </a:solidFill>
              </a:rPr>
              <a:t>Idilbi</a:t>
            </a:r>
            <a:r>
              <a:rPr lang="en-US" sz="1400" dirty="0">
                <a:solidFill>
                  <a:srgbClr val="0000FF"/>
                </a:solidFill>
              </a:rPr>
              <a:t>, Kang, </a:t>
            </a:r>
            <a:r>
              <a:rPr lang="en-US" sz="1400" dirty="0" err="1">
                <a:solidFill>
                  <a:srgbClr val="0000FF"/>
                </a:solidFill>
              </a:rPr>
              <a:t>Vitev</a:t>
            </a:r>
            <a:r>
              <a:rPr lang="en-US" sz="1400" dirty="0">
                <a:solidFill>
                  <a:srgbClr val="0000FF"/>
                </a:solidFill>
              </a:rPr>
              <a:t>, 14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9362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 err="1" smtClean="0"/>
              <a:t>Drell</a:t>
            </a:r>
            <a:r>
              <a:rPr lang="en-US" sz="2600" dirty="0" smtClean="0"/>
              <a:t>-Yan and W/Z production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666666"/>
                </a:solidFill>
              </a:rPr>
              <a:t>Comparison with DY, W/Z </a:t>
            </a:r>
            <a:r>
              <a:rPr lang="en-US" dirty="0" err="1" smtClean="0">
                <a:solidFill>
                  <a:srgbClr val="666666"/>
                </a:solidFill>
              </a:rPr>
              <a:t>pt</a:t>
            </a:r>
            <a:r>
              <a:rPr lang="en-US" dirty="0" smtClean="0">
                <a:solidFill>
                  <a:srgbClr val="666666"/>
                </a:solidFill>
              </a:rPr>
              <a:t> distribution</a:t>
            </a: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469" y="1372745"/>
            <a:ext cx="3114060" cy="2665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404" y="1319964"/>
            <a:ext cx="3131654" cy="27182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469" y="4083004"/>
            <a:ext cx="3122857" cy="2718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53405" y="5192509"/>
            <a:ext cx="35004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solidFill>
                  <a:srgbClr val="666666"/>
                </a:solidFill>
              </a:rPr>
              <a:t>Works for SIDIS, DY, and W/Z in all the energy ranges</a:t>
            </a:r>
          </a:p>
          <a:p>
            <a:pPr marL="285750" indent="-285750">
              <a:buFont typeface="Wingdings" charset="2"/>
              <a:buChar char="§"/>
            </a:pPr>
            <a:r>
              <a:rPr lang="en-US" i="1" dirty="0" smtClean="0">
                <a:solidFill>
                  <a:srgbClr val="00B050"/>
                </a:solidFill>
              </a:rPr>
              <a:t>Note: same method works for Higgs production </a:t>
            </a:r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816" y="2194444"/>
            <a:ext cx="718285" cy="193087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916" y="2490874"/>
            <a:ext cx="718285" cy="193087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091" y="2795506"/>
            <a:ext cx="718285" cy="193087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392" y="3044036"/>
            <a:ext cx="718285" cy="193087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687" y="2136775"/>
            <a:ext cx="795876" cy="250756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782" y="5654174"/>
            <a:ext cx="795876" cy="25075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99498" y="1385719"/>
            <a:ext cx="924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66666"/>
                </a:solidFill>
              </a:rPr>
              <a:t>DY</a:t>
            </a: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42553" y="4139632"/>
            <a:ext cx="924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66666"/>
                </a:solidFill>
              </a:rPr>
              <a:t>Z</a:t>
            </a: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08259" y="1392872"/>
            <a:ext cx="924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66666"/>
                </a:solidFill>
              </a:rPr>
              <a:t>W</a:t>
            </a:r>
            <a:endParaRPr lang="en-US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70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 of QCD 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evolution does</a:t>
            </a:r>
          </a:p>
          <a:p>
            <a:pPr lvl="1"/>
            <a:r>
              <a:rPr lang="en-US" dirty="0" smtClean="0"/>
              <a:t>Spread out the distribution to much larger </a:t>
            </a:r>
            <a:r>
              <a:rPr lang="en-US" dirty="0" err="1" smtClean="0"/>
              <a:t>kt</a:t>
            </a:r>
            <a:endParaRPr lang="en-US" dirty="0" smtClean="0"/>
          </a:p>
          <a:p>
            <a:pPr lvl="1"/>
            <a:r>
              <a:rPr lang="en-US" dirty="0" smtClean="0"/>
              <a:t>At low </a:t>
            </a:r>
            <a:r>
              <a:rPr lang="en-US" dirty="0" err="1" smtClean="0"/>
              <a:t>kt</a:t>
            </a:r>
            <a:r>
              <a:rPr lang="en-US" dirty="0" smtClean="0"/>
              <a:t>, the distribution decreases due to this spread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Picture 5" descr="u-pdf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894" y="2415103"/>
            <a:ext cx="6302088" cy="33177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36797" y="1981521"/>
            <a:ext cx="38388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Based on </a:t>
            </a:r>
            <a:r>
              <a:rPr lang="en-US" sz="1400" dirty="0" err="1" smtClean="0">
                <a:solidFill>
                  <a:srgbClr val="0000FF"/>
                </a:solidFill>
              </a:rPr>
              <a:t>Echevarria</a:t>
            </a:r>
            <a:r>
              <a:rPr lang="en-US" sz="1400" dirty="0">
                <a:solidFill>
                  <a:srgbClr val="0000FF"/>
                </a:solidFill>
              </a:rPr>
              <a:t>, </a:t>
            </a:r>
            <a:r>
              <a:rPr lang="en-US" sz="1400" dirty="0" err="1">
                <a:solidFill>
                  <a:srgbClr val="0000FF"/>
                </a:solidFill>
              </a:rPr>
              <a:t>Idilbi</a:t>
            </a:r>
            <a:r>
              <a:rPr lang="en-US" sz="1400" dirty="0">
                <a:solidFill>
                  <a:srgbClr val="0000FF"/>
                </a:solidFill>
              </a:rPr>
              <a:t>, Kang, </a:t>
            </a:r>
            <a:r>
              <a:rPr lang="en-US" sz="1400" dirty="0" err="1">
                <a:solidFill>
                  <a:srgbClr val="0000FF"/>
                </a:solidFill>
              </a:rPr>
              <a:t>Vitev</a:t>
            </a:r>
            <a:r>
              <a:rPr lang="en-US" sz="1400" dirty="0">
                <a:solidFill>
                  <a:srgbClr val="0000FF"/>
                </a:solidFill>
              </a:rPr>
              <a:t>, 14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8377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Sivers</a:t>
            </a:r>
            <a:r>
              <a:rPr lang="en-US" dirty="0" smtClean="0"/>
              <a:t> asymmetry from SIDIS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Sivers</a:t>
            </a:r>
            <a:r>
              <a:rPr lang="en-US" dirty="0" smtClean="0"/>
              <a:t> asymmetry has been measured in SIDIS process: HERMES, COMPASS, </a:t>
            </a:r>
            <a:r>
              <a:rPr lang="en-US" dirty="0" err="1" smtClean="0"/>
              <a:t>JLab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8" descr="angle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871"/>
          <a:stretch>
            <a:fillRect/>
          </a:stretch>
        </p:blipFill>
        <p:spPr bwMode="auto">
          <a:xfrm>
            <a:off x="352796" y="1546020"/>
            <a:ext cx="3562067" cy="1995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858" y="2118451"/>
            <a:ext cx="3251200" cy="3683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72" y="3571770"/>
            <a:ext cx="8085058" cy="615167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72" y="4449358"/>
            <a:ext cx="5156200" cy="444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36100" y="4942336"/>
            <a:ext cx="20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00FF"/>
                </a:solidFill>
              </a:rPr>
              <a:t>Sivers</a:t>
            </a:r>
            <a:r>
              <a:rPr lang="en-US" sz="1600" dirty="0" smtClean="0">
                <a:solidFill>
                  <a:srgbClr val="0000FF"/>
                </a:solidFill>
              </a:rPr>
              <a:t> function</a:t>
            </a:r>
            <a:endParaRPr lang="en-US" sz="1600" dirty="0">
              <a:solidFill>
                <a:srgbClr val="0000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172" y="5468870"/>
            <a:ext cx="279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17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352796" y="883786"/>
            <a:ext cx="4343373" cy="2812376"/>
            <a:chOff x="2393040" y="834570"/>
            <a:chExt cx="6405250" cy="4147461"/>
          </a:xfrm>
          <a:effectLst/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93040" y="834570"/>
              <a:ext cx="6405250" cy="4147461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210023" y="4163737"/>
              <a:ext cx="201168" cy="217794"/>
            </a:xfrm>
            <a:prstGeom prst="rect">
              <a:avLst/>
            </a:prstGeom>
            <a:solidFill>
              <a:srgbClr val="FFF8E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TMDs: rich quantum correlations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4687227" y="1225925"/>
            <a:ext cx="4365437" cy="1128196"/>
            <a:chOff x="2844197" y="4945745"/>
            <a:chExt cx="5892190" cy="1635067"/>
          </a:xfrm>
        </p:grpSpPr>
        <p:sp>
          <p:nvSpPr>
            <p:cNvPr id="17" name="Rectangle 16"/>
            <p:cNvSpPr/>
            <p:nvPr/>
          </p:nvSpPr>
          <p:spPr>
            <a:xfrm>
              <a:off x="2857582" y="5667376"/>
              <a:ext cx="5878805" cy="900338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76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 smtClean="0">
                  <a:solidFill>
                    <a:srgbClr val="0000FF"/>
                  </a:solidFill>
                </a:rPr>
                <a:t>Pion</a:t>
              </a:r>
              <a:endParaRPr lang="en-US" sz="1600" b="1" dirty="0">
                <a:solidFill>
                  <a:srgbClr val="0000FF"/>
                </a:solidFill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2844197" y="4945745"/>
              <a:ext cx="5878804" cy="703489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76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00" b="1" dirty="0" smtClean="0">
                  <a:solidFill>
                    <a:srgbClr val="FF0000"/>
                  </a:solidFill>
                </a:rPr>
                <a:t>Quark Polarization</a:t>
              </a:r>
            </a:p>
            <a:p>
              <a:pPr algn="ctr"/>
              <a:r>
                <a:rPr lang="en-US" dirty="0" smtClean="0">
                  <a:solidFill>
                    <a:srgbClr val="0000FF"/>
                  </a:solidFill>
                </a:rPr>
                <a:t>U      </a:t>
              </a:r>
              <a:r>
                <a:rPr lang="en-US" dirty="0" smtClean="0">
                  <a:solidFill>
                    <a:srgbClr val="0000FF"/>
                  </a:solidFill>
                </a:rPr>
                <a:t>           </a:t>
              </a:r>
              <a:r>
                <a:rPr lang="en-US" dirty="0" smtClean="0">
                  <a:solidFill>
                    <a:srgbClr val="0000FF"/>
                  </a:solidFill>
                </a:rPr>
                <a:t>L       </a:t>
              </a:r>
              <a:r>
                <a:rPr lang="en-US" dirty="0" smtClean="0">
                  <a:solidFill>
                    <a:srgbClr val="0000FF"/>
                  </a:solidFill>
                </a:rPr>
                <a:t>           </a:t>
              </a:r>
              <a:r>
                <a:rPr lang="en-US" dirty="0" smtClean="0">
                  <a:solidFill>
                    <a:srgbClr val="0000FF"/>
                  </a:solidFill>
                </a:rPr>
                <a:t>T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pic>
          <p:nvPicPr>
            <p:cNvPr id="11" name="Picture 10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9378" y="6027696"/>
              <a:ext cx="355600" cy="266700"/>
            </a:xfrm>
            <a:prstGeom prst="rect">
              <a:avLst/>
            </a:prstGeom>
          </p:spPr>
        </p:pic>
        <p:pic>
          <p:nvPicPr>
            <p:cNvPr id="13" name="Picture 12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8221" y="5827877"/>
              <a:ext cx="444501" cy="3683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226226" y="6134758"/>
              <a:ext cx="1369076" cy="446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Collins</a:t>
              </a:r>
              <a:endParaRPr lang="en-US" sz="1400" b="1" dirty="0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6527" y="1665385"/>
            <a:ext cx="508309" cy="5297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5245" y="2825103"/>
            <a:ext cx="499610" cy="520646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462" y="4236007"/>
            <a:ext cx="6282324" cy="52615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404" y="4034586"/>
            <a:ext cx="2161048" cy="1162316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347" y="5533093"/>
            <a:ext cx="5994400" cy="53848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546554" y="5318708"/>
            <a:ext cx="2031220" cy="1281650"/>
            <a:chOff x="433038" y="2283201"/>
            <a:chExt cx="2031220" cy="128165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33038" y="2283201"/>
              <a:ext cx="1998658" cy="1281650"/>
            </a:xfrm>
            <a:prstGeom prst="rect">
              <a:avLst/>
            </a:prstGeom>
          </p:spPr>
        </p:pic>
        <p:pic>
          <p:nvPicPr>
            <p:cNvPr id="27" name="Picture 26" descr="latex-image-1.pd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658" y="2834416"/>
              <a:ext cx="355600" cy="2032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8" name="Picture 27" descr="latex-image-1.pdf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296" y="3106656"/>
              <a:ext cx="152400" cy="228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792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Sivers</a:t>
            </a:r>
            <a:r>
              <a:rPr lang="en-US" dirty="0" smtClean="0"/>
              <a:t> function with energy 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Example of the fit: </a:t>
            </a:r>
            <a:r>
              <a:rPr lang="en-US" dirty="0" err="1" smtClean="0"/>
              <a:t>JLab</a:t>
            </a:r>
            <a:r>
              <a:rPr lang="en-US" dirty="0" smtClean="0"/>
              <a:t>, HERMES, COMPASS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801" y="2493818"/>
            <a:ext cx="2490952" cy="3213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796" y="1587737"/>
            <a:ext cx="5591760" cy="484834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19714" y="1266111"/>
            <a:ext cx="25084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</a:rPr>
              <a:t>Echevarria</a:t>
            </a:r>
            <a:r>
              <a:rPr lang="en-US" sz="1200" dirty="0">
                <a:solidFill>
                  <a:srgbClr val="0000FF"/>
                </a:solidFill>
              </a:rPr>
              <a:t>, </a:t>
            </a:r>
            <a:r>
              <a:rPr lang="en-US" sz="1200" dirty="0" err="1">
                <a:solidFill>
                  <a:srgbClr val="0000FF"/>
                </a:solidFill>
              </a:rPr>
              <a:t>Idilbi</a:t>
            </a:r>
            <a:r>
              <a:rPr lang="en-US" sz="1200" dirty="0">
                <a:solidFill>
                  <a:srgbClr val="0000FF"/>
                </a:solidFill>
              </a:rPr>
              <a:t>, </a:t>
            </a:r>
            <a:r>
              <a:rPr lang="en-US" sz="1200" dirty="0" smtClean="0">
                <a:solidFill>
                  <a:srgbClr val="0000FF"/>
                </a:solidFill>
              </a:rPr>
              <a:t>Kang, </a:t>
            </a:r>
            <a:r>
              <a:rPr lang="en-US" sz="1200" dirty="0" err="1" smtClean="0">
                <a:solidFill>
                  <a:srgbClr val="0000FF"/>
                </a:solidFill>
              </a:rPr>
              <a:t>Vitev</a:t>
            </a:r>
            <a:r>
              <a:rPr lang="en-US" sz="1200" dirty="0">
                <a:solidFill>
                  <a:srgbClr val="0000FF"/>
                </a:solidFill>
              </a:rPr>
              <a:t>, 14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508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Extracted </a:t>
            </a:r>
            <a:r>
              <a:rPr lang="en-US" sz="2400" dirty="0" err="1" smtClean="0"/>
              <a:t>Sivers</a:t>
            </a:r>
            <a:r>
              <a:rPr lang="en-US" sz="2400" dirty="0" smtClean="0"/>
              <a:t> function and evolution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796" y="688005"/>
            <a:ext cx="8449434" cy="5748079"/>
          </a:xfrm>
        </p:spPr>
        <p:txBody>
          <a:bodyPr>
            <a:normAutofit/>
          </a:bodyPr>
          <a:lstStyle/>
          <a:p>
            <a:r>
              <a:rPr lang="en-US" sz="1600" dirty="0"/>
              <a:t>χ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/</a:t>
            </a:r>
            <a:r>
              <a:rPr lang="en-US" sz="1600" dirty="0" err="1" smtClean="0"/>
              <a:t>d.o.f</a:t>
            </a:r>
            <a:r>
              <a:rPr lang="en-US" sz="1600" dirty="0" smtClean="0"/>
              <a:t>. = 1.3, the collinear part is plotted: only u and d valence quark </a:t>
            </a:r>
            <a:r>
              <a:rPr lang="en-US" sz="1600" dirty="0" err="1" smtClean="0"/>
              <a:t>Sivers</a:t>
            </a:r>
            <a:r>
              <a:rPr lang="en-US" sz="1600" dirty="0" smtClean="0"/>
              <a:t> are constrained</a:t>
            </a:r>
            <a:endParaRPr lang="en-US" sz="1600" dirty="0"/>
          </a:p>
          <a:p>
            <a:pPr lvl="1"/>
            <a:endParaRPr lang="en-US" sz="1400" dirty="0" smtClean="0"/>
          </a:p>
          <a:p>
            <a:pPr lvl="1"/>
            <a:endParaRPr lang="en-US" sz="1400" dirty="0"/>
          </a:p>
          <a:p>
            <a:pPr lvl="1"/>
            <a:endParaRPr lang="en-US" sz="1400" dirty="0" smtClean="0"/>
          </a:p>
          <a:p>
            <a:pPr lvl="1"/>
            <a:endParaRPr lang="en-US" sz="1400" dirty="0"/>
          </a:p>
          <a:p>
            <a:pPr lvl="1"/>
            <a:endParaRPr lang="en-US" sz="1400" dirty="0" smtClean="0"/>
          </a:p>
          <a:p>
            <a:pPr marL="349250" lvl="1" indent="0">
              <a:buNone/>
            </a:pPr>
            <a:endParaRPr lang="en-US" sz="1400" dirty="0"/>
          </a:p>
          <a:p>
            <a:pPr marL="1209675" lvl="4" indent="-349250">
              <a:spcBef>
                <a:spcPts val="2000"/>
              </a:spcBef>
            </a:pPr>
            <a:endParaRPr lang="en-US" dirty="0" smtClean="0"/>
          </a:p>
          <a:p>
            <a:pPr marL="349250" lvl="1" indent="-34925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dirty="0" smtClean="0"/>
              <a:t>Visualization: positive =  more </a:t>
            </a:r>
            <a:r>
              <a:rPr lang="en-US" dirty="0"/>
              <a:t>quark moves to the </a:t>
            </a:r>
            <a:r>
              <a:rPr lang="en-US" dirty="0" smtClean="0"/>
              <a:t>left (Q</a:t>
            </a:r>
            <a:r>
              <a:rPr lang="en-US" baseline="30000" dirty="0" smtClean="0"/>
              <a:t>2</a:t>
            </a:r>
            <a:r>
              <a:rPr lang="en-US" dirty="0" smtClean="0"/>
              <a:t>=2 – 100 GeV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endParaRPr lang="en-US" dirty="0"/>
          </a:p>
          <a:p>
            <a:endParaRPr lang="en-US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9" name="Picture 8" descr="sim3D-fix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461" y="3996074"/>
            <a:ext cx="3416808" cy="2801493"/>
          </a:xfrm>
          <a:prstGeom prst="rect">
            <a:avLst/>
          </a:prstGeom>
        </p:spPr>
      </p:pic>
      <p:pic>
        <p:nvPicPr>
          <p:cNvPr id="10" name="Picture 9" descr="sim3Ddq-fix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86" y="3999825"/>
            <a:ext cx="3409569" cy="2815971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4442167" y="4426085"/>
            <a:ext cx="0" cy="588603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oval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767" y="3996074"/>
            <a:ext cx="304800" cy="3937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296" y="6343840"/>
            <a:ext cx="279400" cy="2794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671" y="6118584"/>
            <a:ext cx="266700" cy="3175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67841" y="4409805"/>
            <a:ext cx="844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666666"/>
                </a:solidFill>
              </a:rPr>
              <a:t>D</a:t>
            </a:r>
            <a:endParaRPr lang="en-US" b="1" dirty="0">
              <a:solidFill>
                <a:srgbClr val="66666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25866" y="4387667"/>
            <a:ext cx="844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666666"/>
                </a:solidFill>
              </a:rPr>
              <a:t>U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4478" y="1227128"/>
            <a:ext cx="3370578" cy="229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6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 </a:t>
            </a:r>
            <a:r>
              <a:rPr lang="en-US" dirty="0" err="1" smtClean="0"/>
              <a:t>Sivers</a:t>
            </a:r>
            <a:r>
              <a:rPr lang="en-US" dirty="0" smtClean="0"/>
              <a:t> asymmetry with energy 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redictions for future DY experiments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9" y="3726048"/>
            <a:ext cx="3106257" cy="24711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5659" y="3657405"/>
            <a:ext cx="3106257" cy="25405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8566" y="3671878"/>
            <a:ext cx="2997092" cy="25108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55739" y="3287554"/>
            <a:ext cx="1422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COMPASS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314154" y="3277559"/>
            <a:ext cx="1422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Fermilab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407484" y="3277559"/>
            <a:ext cx="1059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RHIC</a:t>
            </a:r>
            <a:endParaRPr lang="en-US" dirty="0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08" y="4125907"/>
            <a:ext cx="1524000" cy="2413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088" y="4144865"/>
            <a:ext cx="1524000" cy="2413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532" y="4751516"/>
            <a:ext cx="1460500" cy="241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8301" y="1452555"/>
            <a:ext cx="3940265" cy="121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01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 change and predictions for W/Z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Sivers</a:t>
            </a:r>
            <a:r>
              <a:rPr lang="en-US" dirty="0" smtClean="0"/>
              <a:t> effect: still need DY/W/Z to verify the sign change, thus fully understand the mechanism of the SSAs</a:t>
            </a:r>
          </a:p>
          <a:p>
            <a:r>
              <a:rPr lang="en-US" dirty="0" smtClean="0"/>
              <a:t>Reverse the sign of </a:t>
            </a:r>
            <a:r>
              <a:rPr lang="en-US" dirty="0" err="1" smtClean="0"/>
              <a:t>Sivers</a:t>
            </a:r>
            <a:r>
              <a:rPr lang="en-US" dirty="0" smtClean="0"/>
              <a:t> function from SIDIS, make predictions for W/Z at 510 </a:t>
            </a:r>
            <a:r>
              <a:rPr lang="en-US" dirty="0" err="1" smtClean="0"/>
              <a:t>GeV</a:t>
            </a:r>
            <a:r>
              <a:rPr lang="en-US" dirty="0" smtClean="0"/>
              <a:t> RHIC energy</a:t>
            </a:r>
          </a:p>
          <a:p>
            <a:pPr lvl="1"/>
            <a:r>
              <a:rPr lang="en-US" sz="1400" dirty="0" smtClean="0"/>
              <a:t>Note: sea quark </a:t>
            </a:r>
            <a:r>
              <a:rPr lang="en-US" sz="1400" dirty="0" err="1" smtClean="0"/>
              <a:t>Sivers</a:t>
            </a:r>
            <a:r>
              <a:rPr lang="en-US" sz="1400" dirty="0" smtClean="0"/>
              <a:t> functions are not constrained from the current data, so the backward rapidity region has large uncertainty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23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534618" y="4537980"/>
            <a:ext cx="8087165" cy="2099767"/>
            <a:chOff x="809243" y="1380344"/>
            <a:chExt cx="7776119" cy="2019007"/>
          </a:xfrm>
        </p:grpSpPr>
        <p:pic>
          <p:nvPicPr>
            <p:cNvPr id="5" name="Picture 4" descr="w_plus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243" y="1385565"/>
              <a:ext cx="2570571" cy="2013786"/>
            </a:xfrm>
            <a:prstGeom prst="rect">
              <a:avLst/>
            </a:prstGeom>
          </p:spPr>
        </p:pic>
        <p:pic>
          <p:nvPicPr>
            <p:cNvPr id="6" name="Picture 5" descr="w_minus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1884" y="1380344"/>
              <a:ext cx="2570571" cy="2013786"/>
            </a:xfrm>
            <a:prstGeom prst="rect">
              <a:avLst/>
            </a:prstGeom>
          </p:spPr>
        </p:pic>
        <p:pic>
          <p:nvPicPr>
            <p:cNvPr id="7" name="Picture 6" descr="z0.e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3220" y="1380344"/>
              <a:ext cx="2562142" cy="1958068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3094" y="2979681"/>
            <a:ext cx="3940265" cy="12100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013991" y="3958851"/>
            <a:ext cx="25509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Kang, 15</a:t>
            </a:r>
            <a:endParaRPr lang="en-US" sz="1200" dirty="0" smtClean="0">
              <a:solidFill>
                <a:srgbClr val="0000FF"/>
              </a:solidFill>
            </a:endParaRPr>
          </a:p>
          <a:p>
            <a:r>
              <a:rPr lang="en-US" sz="1200" dirty="0" smtClean="0">
                <a:solidFill>
                  <a:srgbClr val="0000FF"/>
                </a:solidFill>
              </a:rPr>
              <a:t>Huang, </a:t>
            </a:r>
            <a:r>
              <a:rPr lang="en-US" sz="1200" dirty="0" smtClean="0">
                <a:solidFill>
                  <a:srgbClr val="0000FF"/>
                </a:solidFill>
              </a:rPr>
              <a:t>Kang, </a:t>
            </a:r>
            <a:r>
              <a:rPr lang="en-US" sz="1200" dirty="0" err="1" smtClean="0">
                <a:solidFill>
                  <a:srgbClr val="0000FF"/>
                </a:solidFill>
              </a:rPr>
              <a:t>Vitev</a:t>
            </a:r>
            <a:r>
              <a:rPr lang="en-US" sz="1200" dirty="0" smtClean="0">
                <a:solidFill>
                  <a:srgbClr val="0000FF"/>
                </a:solidFill>
              </a:rPr>
              <a:t>, Xing, PRD 16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1462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evidence of sign change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STAR measurements: the data favors sign change</a:t>
            </a:r>
          </a:p>
          <a:p>
            <a:r>
              <a:rPr lang="en-US" dirty="0" smtClean="0"/>
              <a:t>Both theory and experiment has large uncertainty: hope to be improved in the near future (2017 run)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24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087270" y="2134388"/>
            <a:ext cx="6856670" cy="4360008"/>
            <a:chOff x="1087270" y="2134388"/>
            <a:chExt cx="6856670" cy="4360008"/>
          </a:xfrm>
        </p:grpSpPr>
        <p:pic>
          <p:nvPicPr>
            <p:cNvPr id="5" name="Picture 4" descr="hd_PaperFig_AsymAmpSqrt_chi2Fit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270" y="2134388"/>
              <a:ext cx="6856670" cy="4063212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638501" y="6217397"/>
              <a:ext cx="230543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solidFill>
                    <a:srgbClr val="0000FF"/>
                  </a:solidFill>
                </a:rPr>
                <a:t>STAR</a:t>
              </a:r>
              <a:r>
                <a:rPr lang="en-US" sz="1200" smtClean="0">
                  <a:solidFill>
                    <a:srgbClr val="0000FF"/>
                  </a:solidFill>
                </a:rPr>
                <a:t>, arXiv:1511.06003, PRL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9680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87588" y="3896492"/>
            <a:ext cx="4683599" cy="157158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370192" y="4008019"/>
            <a:ext cx="4683599" cy="1411214"/>
            <a:chOff x="370192" y="3921044"/>
            <a:chExt cx="4683599" cy="1411214"/>
          </a:xfrm>
        </p:grpSpPr>
        <p:pic>
          <p:nvPicPr>
            <p:cNvPr id="6" name="Picture 5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38" y="3921044"/>
              <a:ext cx="3697353" cy="579199"/>
            </a:xfrm>
            <a:prstGeom prst="rect">
              <a:avLst/>
            </a:prstGeom>
          </p:spPr>
        </p:pic>
        <p:pic>
          <p:nvPicPr>
            <p:cNvPr id="7" name="Picture 6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362" y="4769105"/>
              <a:ext cx="3540922" cy="56315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70192" y="3999776"/>
              <a:ext cx="18217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666666"/>
                  </a:solidFill>
                </a:rPr>
                <a:t>Sivers</a:t>
              </a:r>
              <a:endParaRPr lang="en-US" dirty="0">
                <a:solidFill>
                  <a:srgbClr val="666666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70192" y="4402563"/>
              <a:ext cx="29740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666666"/>
                  </a:solidFill>
                </a:rPr>
                <a:t>Transversal </a:t>
              </a:r>
              <a:r>
                <a:rPr lang="en-US" dirty="0" err="1" smtClean="0">
                  <a:solidFill>
                    <a:srgbClr val="666666"/>
                  </a:solidFill>
                </a:rPr>
                <a:t>helicity</a:t>
              </a:r>
              <a:endParaRPr lang="en-US" dirty="0">
                <a:solidFill>
                  <a:srgbClr val="666666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Transverse W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796" y="689729"/>
            <a:ext cx="8449434" cy="5624590"/>
          </a:xfrm>
        </p:spPr>
        <p:txBody>
          <a:bodyPr/>
          <a:lstStyle/>
          <a:p>
            <a:r>
              <a:rPr lang="en-US" dirty="0" smtClean="0"/>
              <a:t>All the spin correlations in polarized </a:t>
            </a:r>
            <a:r>
              <a:rPr lang="en-US" dirty="0" err="1" smtClean="0"/>
              <a:t>p+p</a:t>
            </a:r>
            <a:r>
              <a:rPr lang="en-US" dirty="0" smtClean="0"/>
              <a:t> collisions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20" y="1043703"/>
            <a:ext cx="6767657" cy="2948916"/>
          </a:xfrm>
          <a:prstGeom prst="rect">
            <a:avLst/>
          </a:prstGeom>
        </p:spPr>
      </p:pic>
      <p:pic>
        <p:nvPicPr>
          <p:cNvPr id="8" name="Picture 7" descr="ATU_cos_y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715" y="3957828"/>
            <a:ext cx="3276448" cy="2865381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5296111" y="1514533"/>
            <a:ext cx="1113372" cy="504456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092398" y="1496750"/>
            <a:ext cx="1113372" cy="504456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114" y="5648336"/>
            <a:ext cx="3293228" cy="1152873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V="1">
            <a:off x="1861418" y="5583812"/>
            <a:ext cx="0" cy="539247"/>
          </a:xfrm>
          <a:prstGeom prst="straightConnector1">
            <a:avLst/>
          </a:prstGeom>
          <a:ln w="1905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861419" y="6332251"/>
            <a:ext cx="0" cy="525749"/>
          </a:xfrm>
          <a:prstGeom prst="straightConnector1">
            <a:avLst/>
          </a:prstGeom>
          <a:ln w="19050" cmpd="sng">
            <a:solidFill>
              <a:srgbClr val="0000FF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390174" y="5630941"/>
            <a:ext cx="768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up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64026" y="6340434"/>
            <a:ext cx="768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down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471516" y="1219751"/>
            <a:ext cx="25658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Huang, Kang, Xing, </a:t>
            </a:r>
            <a:r>
              <a:rPr lang="en-US" sz="1200" dirty="0" err="1" smtClean="0">
                <a:solidFill>
                  <a:srgbClr val="0000FF"/>
                </a:solidFill>
              </a:rPr>
              <a:t>Vitev</a:t>
            </a:r>
            <a:r>
              <a:rPr lang="en-US" sz="1200" dirty="0" smtClean="0">
                <a:solidFill>
                  <a:srgbClr val="0000FF"/>
                </a:solidFill>
              </a:rPr>
              <a:t>, PRD16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4501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20233" y="3732620"/>
            <a:ext cx="8674556" cy="26339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20233" y="1326613"/>
            <a:ext cx="8674556" cy="225454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Collins asymmetry from SIDIS and </a:t>
            </a:r>
            <a:r>
              <a:rPr lang="en-US" dirty="0" err="1" smtClean="0"/>
              <a:t>e+e</a:t>
            </a:r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SIDIS and </a:t>
            </a:r>
            <a:r>
              <a:rPr lang="en-US" dirty="0" err="1" smtClean="0"/>
              <a:t>e+e</a:t>
            </a:r>
            <a:r>
              <a:rPr lang="en-US" dirty="0" smtClean="0"/>
              <a:t>-: combined global analysis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60" y="2958628"/>
            <a:ext cx="8305800" cy="561975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586" y="1758110"/>
            <a:ext cx="4228483" cy="3701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83595" y="2159567"/>
            <a:ext cx="16052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00FF"/>
                </a:solidFill>
              </a:rPr>
              <a:t>transversity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88812" y="2177208"/>
            <a:ext cx="20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Collins function</a:t>
            </a:r>
            <a:endParaRPr lang="en-US" sz="1600" dirty="0">
              <a:solidFill>
                <a:srgbClr val="0000FF"/>
              </a:solidFill>
            </a:endParaRPr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76" y="5674196"/>
            <a:ext cx="8331200" cy="645668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268" y="4466018"/>
            <a:ext cx="4470400" cy="3937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403404" y="4928461"/>
            <a:ext cx="20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Collins function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6" name="Picture 5" descr="epem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60" y="3841494"/>
            <a:ext cx="2349677" cy="1629049"/>
          </a:xfrm>
          <a:prstGeom prst="rect">
            <a:avLst/>
          </a:prstGeom>
        </p:spPr>
      </p:pic>
      <p:pic>
        <p:nvPicPr>
          <p:cNvPr id="7" name="Picture 6" descr="sidis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77" y="1328615"/>
            <a:ext cx="2415651" cy="1644274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618" y="4929682"/>
            <a:ext cx="182880" cy="160020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06" y="3885301"/>
            <a:ext cx="190500" cy="12192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38" y="1627234"/>
            <a:ext cx="190500" cy="121920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146" y="1432459"/>
            <a:ext cx="190500" cy="12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2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Collins asymmetry in SIDIS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Fitting of SIDIS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4" descr="compass_proton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803" y="1222272"/>
            <a:ext cx="4385811" cy="2985755"/>
          </a:xfrm>
          <a:prstGeom prst="rect">
            <a:avLst/>
          </a:prstGeom>
        </p:spPr>
      </p:pic>
      <p:pic>
        <p:nvPicPr>
          <p:cNvPr id="7" name="Picture 6" descr="hermes_proton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96" y="1203314"/>
            <a:ext cx="4385810" cy="29857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94086" y="1309012"/>
            <a:ext cx="2369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666666"/>
                </a:solidFill>
              </a:rPr>
              <a:t>HERMES</a:t>
            </a:r>
            <a:endParaRPr lang="en-US" sz="1600" dirty="0">
              <a:solidFill>
                <a:srgbClr val="66666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03265" y="1331501"/>
            <a:ext cx="2369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666666"/>
                </a:solidFill>
              </a:rPr>
              <a:t>COMPASS</a:t>
            </a:r>
            <a:endParaRPr lang="en-US" sz="1600" dirty="0">
              <a:solidFill>
                <a:srgbClr val="666666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14113" y="852045"/>
            <a:ext cx="32362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Kang, </a:t>
            </a:r>
            <a:r>
              <a:rPr lang="en-US" sz="1200" dirty="0" err="1" smtClean="0">
                <a:solidFill>
                  <a:srgbClr val="0000FF"/>
                </a:solidFill>
              </a:rPr>
              <a:t>Prokudin</a:t>
            </a:r>
            <a:r>
              <a:rPr lang="en-US" sz="1200" dirty="0" smtClean="0">
                <a:solidFill>
                  <a:srgbClr val="0000FF"/>
                </a:solidFill>
              </a:rPr>
              <a:t>, Sun, Yuan, PRD 15 &amp; 16</a:t>
            </a:r>
            <a:endParaRPr lang="en-US" sz="1200" dirty="0"/>
          </a:p>
        </p:txBody>
      </p:sp>
      <p:pic>
        <p:nvPicPr>
          <p:cNvPr id="6" name="Picture 5" descr="jlab_neutron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543" y="4208027"/>
            <a:ext cx="3918490" cy="26676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99243" y="4916274"/>
            <a:ext cx="2369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666666"/>
                </a:solidFill>
              </a:rPr>
              <a:t>JLab</a:t>
            </a:r>
            <a:endParaRPr lang="en-US" sz="1600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18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Collins asymmetry in </a:t>
            </a:r>
            <a:r>
              <a:rPr lang="en-US" dirty="0" err="1" smtClean="0"/>
              <a:t>e+e</a:t>
            </a:r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Fitting of </a:t>
            </a:r>
            <a:r>
              <a:rPr lang="en-US" dirty="0" err="1" smtClean="0"/>
              <a:t>e+e</a:t>
            </a:r>
            <a:r>
              <a:rPr lang="en-US" dirty="0" smtClean="0"/>
              <a:t>- data from </a:t>
            </a:r>
            <a:r>
              <a:rPr lang="en-US" dirty="0" err="1" smtClean="0"/>
              <a:t>BaBar</a:t>
            </a:r>
            <a:r>
              <a:rPr lang="en-US" dirty="0" smtClean="0"/>
              <a:t> and Belle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Picture 4" descr="babar_A0UC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5646"/>
            <a:ext cx="4879663" cy="33219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32154" y="1706205"/>
            <a:ext cx="2198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666666"/>
                </a:solidFill>
              </a:rPr>
              <a:t>BaBar</a:t>
            </a:r>
            <a:endParaRPr lang="en-US" dirty="0">
              <a:solidFill>
                <a:srgbClr val="666666"/>
              </a:solidFill>
            </a:endParaRPr>
          </a:p>
        </p:txBody>
      </p:sp>
      <p:pic>
        <p:nvPicPr>
          <p:cNvPr id="10" name="Picture 9" descr="belle_A0U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137" y="2235646"/>
            <a:ext cx="3452000" cy="33664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886138" y="1673939"/>
            <a:ext cx="2198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66666"/>
                </a:solidFill>
              </a:rPr>
              <a:t>Belle</a:t>
            </a:r>
            <a:endParaRPr lang="en-US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80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Fitted TMDs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/>
              <a:t>Fitted quark </a:t>
            </a:r>
            <a:r>
              <a:rPr lang="en-US" sz="1800" dirty="0" err="1" smtClean="0"/>
              <a:t>transversity</a:t>
            </a:r>
            <a:r>
              <a:rPr lang="en-US" sz="1800" dirty="0" smtClean="0"/>
              <a:t> and Collins function: x (z) -dependence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  <a:p>
            <a:r>
              <a:rPr lang="en-US" sz="1800" dirty="0" smtClean="0"/>
              <a:t>Collins function: </a:t>
            </a:r>
            <a:r>
              <a:rPr lang="en-US" sz="1800" dirty="0" err="1" smtClean="0"/>
              <a:t>pt</a:t>
            </a:r>
            <a:r>
              <a:rPr lang="en-US" sz="1800" dirty="0" smtClean="0"/>
              <a:t>-dependence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Picture 4" descr="Collins_H1_kt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41" y="4128449"/>
            <a:ext cx="4082448" cy="2764833"/>
          </a:xfrm>
          <a:prstGeom prst="rect">
            <a:avLst/>
          </a:prstGeom>
        </p:spPr>
      </p:pic>
      <p:pic>
        <p:nvPicPr>
          <p:cNvPr id="6" name="Picture 5" descr="transversity3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90" y="1275347"/>
            <a:ext cx="3968333" cy="2701546"/>
          </a:xfrm>
          <a:prstGeom prst="rect">
            <a:avLst/>
          </a:prstGeom>
        </p:spPr>
      </p:pic>
      <p:pic>
        <p:nvPicPr>
          <p:cNvPr id="7" name="Picture 6" descr="collins3-eps-converted-t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049" y="1253570"/>
            <a:ext cx="4277410" cy="4692326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188" y="5752046"/>
            <a:ext cx="1539810" cy="876099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517" y="4389364"/>
            <a:ext cx="1003300" cy="2667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867" y="4797455"/>
            <a:ext cx="9398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84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TMD work domain and experimental access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TMD factorization works in the domain where there are two observed momenta in the process, such as SIDIS, DY, </a:t>
            </a:r>
            <a:r>
              <a:rPr lang="en-US" dirty="0" err="1" smtClean="0"/>
              <a:t>e+e</a:t>
            </a:r>
            <a:r>
              <a:rPr lang="en-US" dirty="0" smtClean="0"/>
              <a:t>- </a:t>
            </a:r>
          </a:p>
          <a:p>
            <a:r>
              <a:rPr lang="en-US" dirty="0" smtClean="0"/>
              <a:t>Q &gt;&gt; </a:t>
            </a:r>
            <a:r>
              <a:rPr lang="en-US" dirty="0" err="1" smtClean="0"/>
              <a:t>qt</a:t>
            </a:r>
            <a:r>
              <a:rPr lang="en-US" dirty="0" smtClean="0"/>
              <a:t>: Q is large to ensure the use of </a:t>
            </a:r>
            <a:r>
              <a:rPr lang="en-US" dirty="0" err="1" smtClean="0"/>
              <a:t>pQCD</a:t>
            </a:r>
            <a:r>
              <a:rPr lang="en-US" dirty="0" smtClean="0"/>
              <a:t>, </a:t>
            </a:r>
            <a:r>
              <a:rPr lang="en-US" dirty="0" err="1" smtClean="0"/>
              <a:t>qt</a:t>
            </a:r>
            <a:r>
              <a:rPr lang="en-US" dirty="0" smtClean="0"/>
              <a:t> is much smaller such that it is sensitive to </a:t>
            </a:r>
            <a:r>
              <a:rPr lang="en-US" dirty="0" err="1" smtClean="0"/>
              <a:t>parton’s</a:t>
            </a:r>
            <a:r>
              <a:rPr lang="en-US" dirty="0" smtClean="0"/>
              <a:t> transverse momentum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1974" y="2984718"/>
            <a:ext cx="2978966" cy="14894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940" y="2984718"/>
            <a:ext cx="2425066" cy="1820926"/>
          </a:xfrm>
          <a:prstGeom prst="rect">
            <a:avLst/>
          </a:prstGeom>
        </p:spPr>
      </p:pic>
      <p:pic>
        <p:nvPicPr>
          <p:cNvPr id="7" name="Picture 8" descr="angle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871"/>
          <a:stretch>
            <a:fillRect/>
          </a:stretch>
        </p:blipFill>
        <p:spPr bwMode="auto">
          <a:xfrm>
            <a:off x="548801" y="2984718"/>
            <a:ext cx="2629282" cy="1473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466081" y="4865288"/>
            <a:ext cx="2336149" cy="649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</a:t>
            </a:r>
            <a:r>
              <a:rPr lang="en-US" b="1" baseline="30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+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+e</a:t>
            </a:r>
            <a:r>
              <a:rPr lang="en-US" b="1" baseline="30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→h1+h2+X</a:t>
            </a:r>
          </a:p>
          <a:p>
            <a:pPr algn="ctr"/>
            <a:r>
              <a:rPr lang="en-US" b="1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Belle, </a:t>
            </a:r>
            <a:r>
              <a:rPr lang="en-US" b="1" dirty="0" err="1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BarBar</a:t>
            </a:r>
            <a:endParaRPr lang="en-US" b="1" dirty="0">
              <a:ln w="1905"/>
              <a:solidFill>
                <a:srgbClr val="008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8801" y="4802787"/>
            <a:ext cx="2467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SIDIS</a:t>
            </a:r>
          </a:p>
          <a:p>
            <a:pPr algn="ctr"/>
            <a:r>
              <a:rPr lang="en-US" b="1" dirty="0" err="1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JLab</a:t>
            </a:r>
            <a:r>
              <a:rPr lang="en-US" b="1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12, HERMES, </a:t>
            </a:r>
          </a:p>
          <a:p>
            <a:pPr algn="ctr"/>
            <a:r>
              <a:rPr lang="en-US" b="1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COMPASS</a:t>
            </a:r>
            <a:endParaRPr lang="en-US" b="1" dirty="0">
              <a:ln w="1905"/>
              <a:solidFill>
                <a:srgbClr val="008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78083" y="4883222"/>
            <a:ext cx="3364107" cy="652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Drell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-Yan</a:t>
            </a:r>
          </a:p>
          <a:p>
            <a:pPr algn="ctr"/>
            <a:r>
              <a:rPr lang="en-US" b="1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COMPASS, </a:t>
            </a:r>
            <a:r>
              <a:rPr lang="en-US" b="1" dirty="0" err="1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Fermilab</a:t>
            </a:r>
            <a:r>
              <a:rPr lang="en-US" b="1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RHIC</a:t>
            </a:r>
            <a:endParaRPr lang="en-US" b="1" dirty="0">
              <a:ln w="1905"/>
              <a:solidFill>
                <a:srgbClr val="008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830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Collins asymmetry can also be studied through the azimuthal distribution of hadrons inside a jet in </a:t>
            </a:r>
            <a:r>
              <a:rPr lang="en-US" dirty="0" err="1" smtClean="0"/>
              <a:t>p+p</a:t>
            </a:r>
            <a:r>
              <a:rPr lang="en-US" dirty="0" smtClean="0"/>
              <a:t> collisions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Such an asymmetry has been measured by STAR at RHIC</a:t>
            </a:r>
          </a:p>
          <a:p>
            <a:pPr lvl="1"/>
            <a:r>
              <a:rPr lang="en-US" dirty="0" smtClean="0"/>
              <a:t>Could be used to test the universality of the Collins functions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Collins asymmetry in </a:t>
            </a:r>
            <a:r>
              <a:rPr lang="en-US" dirty="0" err="1" smtClean="0"/>
              <a:t>p+p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30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7153363" y="1237310"/>
            <a:ext cx="1352140" cy="2434611"/>
            <a:chOff x="5583158" y="1304507"/>
            <a:chExt cx="2501900" cy="419277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83158" y="2195286"/>
              <a:ext cx="2501900" cy="3302000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H="1" flipV="1">
              <a:off x="6130355" y="1886506"/>
              <a:ext cx="595529" cy="1051958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5781642" y="1304507"/>
              <a:ext cx="11373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h</a:t>
              </a:r>
              <a:endParaRPr lang="en-US" b="1" dirty="0"/>
            </a:p>
          </p:txBody>
        </p:sp>
      </p:grp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76" y="2666600"/>
            <a:ext cx="5615360" cy="651211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7806446" y="1465591"/>
            <a:ext cx="0" cy="948786"/>
          </a:xfrm>
          <a:prstGeom prst="straightConnector1">
            <a:avLst/>
          </a:prstGeom>
          <a:ln w="28575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603929" y="1108620"/>
            <a:ext cx="614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jet</a:t>
            </a:r>
            <a:endParaRPr lang="en-US" b="1" dirty="0"/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92" y="4453631"/>
            <a:ext cx="6154165" cy="20249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45376" y="3526810"/>
            <a:ext cx="8218616" cy="741977"/>
            <a:chOff x="241000" y="3770340"/>
            <a:chExt cx="8218616" cy="741977"/>
          </a:xfrm>
        </p:grpSpPr>
        <p:sp>
          <p:nvSpPr>
            <p:cNvPr id="17" name="Oval 16"/>
            <p:cNvSpPr/>
            <p:nvPr/>
          </p:nvSpPr>
          <p:spPr>
            <a:xfrm>
              <a:off x="4266605" y="3770340"/>
              <a:ext cx="2222273" cy="741977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000" y="3836915"/>
              <a:ext cx="8218616" cy="605823"/>
            </a:xfrm>
            <a:prstGeom prst="rect">
              <a:avLst/>
            </a:prstGeom>
          </p:spPr>
        </p:pic>
      </p:grpSp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21" y="1820735"/>
            <a:ext cx="46482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4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Hadron azimuthal distribution in a jet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dirty="0" smtClean="0"/>
              <a:t>ndicate the universality of the Collins function in </a:t>
            </a:r>
            <a:r>
              <a:rPr lang="en-US" dirty="0" err="1" smtClean="0"/>
              <a:t>pp</a:t>
            </a:r>
            <a:r>
              <a:rPr lang="en-US" dirty="0" smtClean="0"/>
              <a:t> collisions</a:t>
            </a:r>
          </a:p>
          <a:p>
            <a:r>
              <a:rPr lang="en-US" dirty="0" smtClean="0"/>
              <a:t>w/o TMD evolution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31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2376358" y="2015371"/>
            <a:ext cx="3933889" cy="3515072"/>
            <a:chOff x="352796" y="2279988"/>
            <a:chExt cx="3933889" cy="3515072"/>
          </a:xfrm>
        </p:grpSpPr>
        <p:pic>
          <p:nvPicPr>
            <p:cNvPr id="5" name="Picture 4" descr="ATU_z_compare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796" y="2279988"/>
              <a:ext cx="3933889" cy="3515072"/>
            </a:xfrm>
            <a:prstGeom prst="rect">
              <a:avLst/>
            </a:prstGeom>
          </p:spPr>
        </p:pic>
        <p:pic>
          <p:nvPicPr>
            <p:cNvPr id="8" name="Picture 7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975" y="2735846"/>
              <a:ext cx="1402208" cy="240157"/>
            </a:xfrm>
            <a:prstGeom prst="rect">
              <a:avLst/>
            </a:prstGeom>
          </p:spPr>
        </p:pic>
        <p:pic>
          <p:nvPicPr>
            <p:cNvPr id="9" name="Picture 8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975" y="2405204"/>
              <a:ext cx="1402208" cy="240157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970190" y="6370400"/>
            <a:ext cx="67736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666666"/>
                </a:solidFill>
              </a:rPr>
              <a:t>Collins function from a Gaussian fit: </a:t>
            </a:r>
            <a:r>
              <a:rPr lang="en-US" sz="1400" dirty="0" err="1" smtClean="0">
                <a:solidFill>
                  <a:srgbClr val="666666"/>
                </a:solidFill>
              </a:rPr>
              <a:t>Anselmino</a:t>
            </a:r>
            <a:r>
              <a:rPr lang="en-US" sz="1400" dirty="0" smtClean="0">
                <a:solidFill>
                  <a:srgbClr val="666666"/>
                </a:solidFill>
              </a:rPr>
              <a:t>, </a:t>
            </a:r>
            <a:r>
              <a:rPr lang="en-US" sz="1400" dirty="0" err="1" smtClean="0">
                <a:solidFill>
                  <a:srgbClr val="666666"/>
                </a:solidFill>
              </a:rPr>
              <a:t>et.al</a:t>
            </a:r>
            <a:r>
              <a:rPr lang="en-US" sz="1400" dirty="0" smtClean="0">
                <a:solidFill>
                  <a:srgbClr val="666666"/>
                </a:solidFill>
              </a:rPr>
              <a:t>., </a:t>
            </a:r>
            <a:r>
              <a:rPr lang="en-US" sz="1400" dirty="0" err="1" smtClean="0">
                <a:solidFill>
                  <a:srgbClr val="666666"/>
                </a:solidFill>
              </a:rPr>
              <a:t>arXiv</a:t>
            </a:r>
            <a:r>
              <a:rPr lang="en-US" sz="1400" dirty="0" smtClean="0">
                <a:solidFill>
                  <a:srgbClr val="666666"/>
                </a:solidFill>
              </a:rPr>
              <a:t>: 1510.05389</a:t>
            </a:r>
            <a:endParaRPr lang="en-US" sz="1400" dirty="0">
              <a:solidFill>
                <a:srgbClr val="666666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87830" y="6020712"/>
            <a:ext cx="39851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Kang, </a:t>
            </a:r>
            <a:r>
              <a:rPr lang="en-US" sz="1200" dirty="0" err="1" smtClean="0">
                <a:solidFill>
                  <a:srgbClr val="0000FF"/>
                </a:solidFill>
              </a:rPr>
              <a:t>Prokudin</a:t>
            </a:r>
            <a:r>
              <a:rPr lang="en-US" sz="1200" dirty="0" smtClean="0">
                <a:solidFill>
                  <a:srgbClr val="0000FF"/>
                </a:solidFill>
              </a:rPr>
              <a:t>, Ringer, Sun, Yuan, 16, in preparation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3261463" y="4167418"/>
            <a:ext cx="2336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666666"/>
                </a:solidFill>
              </a:rPr>
              <a:t>STAR preliminary data</a:t>
            </a:r>
            <a:endParaRPr lang="en-US" sz="1400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43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Want to learn more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More opportunities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32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402206" y="1825445"/>
            <a:ext cx="4859018" cy="3934752"/>
            <a:chOff x="2541354" y="2282645"/>
            <a:chExt cx="4859018" cy="393475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7572" y="3640421"/>
              <a:ext cx="2082800" cy="1219200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41354" y="2282645"/>
              <a:ext cx="2518837" cy="3934752"/>
            </a:xfrm>
            <a:prstGeom prst="rect">
              <a:avLst/>
            </a:prstGeom>
            <a:effectLst>
              <a:outerShdw blurRad="50800" dist="76200" dir="2700000" algn="tl" rotWithShape="0">
                <a:schemeClr val="accent6">
                  <a:lumMod val="60000"/>
                  <a:lumOff val="40000"/>
                  <a:alpha val="40000"/>
                </a:scheme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13114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RHIC and EIC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 smtClean="0"/>
              <a:t>Look forward to </a:t>
            </a:r>
            <a:r>
              <a:rPr lang="en-US" sz="2200" dirty="0" err="1" smtClean="0"/>
              <a:t>sPHENIX</a:t>
            </a:r>
            <a:r>
              <a:rPr lang="en-US" sz="2200" dirty="0" smtClean="0"/>
              <a:t> and </a:t>
            </a:r>
            <a:r>
              <a:rPr lang="en-US" sz="2200" dirty="0" err="1" smtClean="0"/>
              <a:t>fsPHENIX</a:t>
            </a:r>
            <a:r>
              <a:rPr lang="en-US" sz="2200" dirty="0" smtClean="0"/>
              <a:t> era</a:t>
            </a:r>
          </a:p>
          <a:p>
            <a:r>
              <a:rPr lang="en-US" sz="2200" dirty="0" smtClean="0"/>
              <a:t>EIC: dedicated machine for QCD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17"/>
          <a:stretch/>
        </p:blipFill>
        <p:spPr bwMode="auto">
          <a:xfrm>
            <a:off x="6560883" y="2971419"/>
            <a:ext cx="2116619" cy="315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51" y="2989950"/>
            <a:ext cx="5797489" cy="313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83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QCD perturbation theory has been very successful in interpreting and predicting high energy scattering process</a:t>
            </a:r>
          </a:p>
          <a:p>
            <a:r>
              <a:rPr lang="en-US" dirty="0" smtClean="0"/>
              <a:t>It provides a solid framework to extract information about hadron structure</a:t>
            </a:r>
          </a:p>
          <a:p>
            <a:r>
              <a:rPr lang="en-US" dirty="0" smtClean="0"/>
              <a:t>RHIC produces important/interesting results, and hope this legacy continues; EIC is the highest recommendation for the new construction in nuclear physics – bright future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19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TMD factorization in a nut-shell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Drell</a:t>
            </a:r>
            <a:r>
              <a:rPr lang="en-US" dirty="0" smtClean="0"/>
              <a:t>-Yan:</a:t>
            </a:r>
          </a:p>
          <a:p>
            <a:endParaRPr lang="en-US" dirty="0"/>
          </a:p>
          <a:p>
            <a:pPr marL="2286000" lvl="5" indent="0">
              <a:buNone/>
            </a:pPr>
            <a:endParaRPr lang="en-US" dirty="0"/>
          </a:p>
          <a:p>
            <a:pPr marL="2286000" lvl="5" indent="0">
              <a:buNone/>
            </a:pPr>
            <a:endParaRPr lang="en-US" dirty="0" smtClean="0"/>
          </a:p>
          <a:p>
            <a:pPr marL="2286000" lvl="5" indent="0">
              <a:buNone/>
            </a:pPr>
            <a:endParaRPr lang="en-US" dirty="0"/>
          </a:p>
          <a:p>
            <a:pPr marL="2286000" lvl="5" indent="0">
              <a:buNone/>
            </a:pPr>
            <a:endParaRPr lang="en-US" dirty="0" smtClean="0"/>
          </a:p>
          <a:p>
            <a:pPr lvl="3"/>
            <a:endParaRPr lang="en-US" dirty="0" smtClean="0"/>
          </a:p>
          <a:p>
            <a:r>
              <a:rPr lang="en-US" dirty="0" smtClean="0"/>
              <a:t>Factorized form and mimic “</a:t>
            </a:r>
            <a:r>
              <a:rPr lang="en-US" dirty="0" err="1" smtClean="0"/>
              <a:t>parton</a:t>
            </a:r>
            <a:r>
              <a:rPr lang="en-US" dirty="0" smtClean="0"/>
              <a:t> model”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5213694" y="899699"/>
            <a:ext cx="3405786" cy="2803681"/>
            <a:chOff x="5248974" y="1146673"/>
            <a:chExt cx="3405786" cy="2803681"/>
          </a:xfrm>
        </p:grpSpPr>
        <p:pic>
          <p:nvPicPr>
            <p:cNvPr id="5" name="Picture 4" descr="DY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8974" y="1146673"/>
              <a:ext cx="3405786" cy="2565543"/>
            </a:xfrm>
            <a:prstGeom prst="rect">
              <a:avLst/>
            </a:prstGeom>
          </p:spPr>
        </p:pic>
        <p:pic>
          <p:nvPicPr>
            <p:cNvPr id="6" name="Picture 5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0059" y="1570054"/>
              <a:ext cx="981075" cy="238125"/>
            </a:xfrm>
            <a:prstGeom prst="rect">
              <a:avLst/>
            </a:prstGeom>
          </p:spPr>
        </p:pic>
        <p:pic>
          <p:nvPicPr>
            <p:cNvPr id="7" name="Picture 6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2419" y="3712229"/>
              <a:ext cx="981075" cy="238125"/>
            </a:xfrm>
            <a:prstGeom prst="rect">
              <a:avLst/>
            </a:prstGeom>
          </p:spPr>
        </p:pic>
        <p:pic>
          <p:nvPicPr>
            <p:cNvPr id="11" name="Picture 10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2783" y="2522718"/>
              <a:ext cx="542925" cy="238125"/>
            </a:xfrm>
            <a:prstGeom prst="rect">
              <a:avLst/>
            </a:prstGeom>
          </p:spPr>
        </p:pic>
        <p:pic>
          <p:nvPicPr>
            <p:cNvPr id="12" name="Picture 11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765" y="2681468"/>
              <a:ext cx="590550" cy="238125"/>
            </a:xfrm>
            <a:prstGeom prst="rect">
              <a:avLst/>
            </a:prstGeom>
          </p:spPr>
        </p:pic>
        <p:pic>
          <p:nvPicPr>
            <p:cNvPr id="13" name="Picture 12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1588" y="2235511"/>
              <a:ext cx="262890" cy="262890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655428" y="1215136"/>
            <a:ext cx="2600966" cy="1779956"/>
            <a:chOff x="655428" y="1285700"/>
            <a:chExt cx="2600966" cy="1779956"/>
          </a:xfrm>
        </p:grpSpPr>
        <p:pic>
          <p:nvPicPr>
            <p:cNvPr id="15" name="Picture 14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428" y="2006974"/>
              <a:ext cx="137369" cy="228532"/>
            </a:xfrm>
            <a:prstGeom prst="rect">
              <a:avLst/>
            </a:prstGeom>
          </p:spPr>
        </p:pic>
        <p:pic>
          <p:nvPicPr>
            <p:cNvPr id="16" name="Picture 15" descr="DY-LO.eps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937" y="1301465"/>
              <a:ext cx="2376457" cy="1697469"/>
            </a:xfrm>
            <a:prstGeom prst="rect">
              <a:avLst/>
            </a:prstGeom>
          </p:spPr>
        </p:pic>
        <p:pic>
          <p:nvPicPr>
            <p:cNvPr id="17" name="Picture 16" descr="latex-image-1.pd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047" y="1285700"/>
              <a:ext cx="292100" cy="266700"/>
            </a:xfrm>
            <a:prstGeom prst="rect">
              <a:avLst/>
            </a:prstGeom>
          </p:spPr>
        </p:pic>
        <p:pic>
          <p:nvPicPr>
            <p:cNvPr id="18" name="Picture 17" descr="latex-image-1.pd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614" y="2798956"/>
              <a:ext cx="304800" cy="266700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245927" y="3030375"/>
            <a:ext cx="4305126" cy="5847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666666"/>
                </a:solidFill>
              </a:rPr>
              <a:t>Factorization of regions: </a:t>
            </a:r>
          </a:p>
          <a:p>
            <a:r>
              <a:rPr lang="en-US" sz="1600" dirty="0" smtClean="0">
                <a:solidFill>
                  <a:srgbClr val="666666"/>
                </a:solidFill>
              </a:rPr>
              <a:t>(1) k//P</a:t>
            </a:r>
            <a:r>
              <a:rPr lang="en-US" sz="1600" baseline="-25000" dirty="0" smtClean="0">
                <a:solidFill>
                  <a:srgbClr val="666666"/>
                </a:solidFill>
              </a:rPr>
              <a:t>1</a:t>
            </a:r>
            <a:r>
              <a:rPr lang="en-US" sz="1600" dirty="0" smtClean="0">
                <a:solidFill>
                  <a:srgbClr val="666666"/>
                </a:solidFill>
              </a:rPr>
              <a:t>, (2) k//P</a:t>
            </a:r>
            <a:r>
              <a:rPr lang="en-US" sz="1600" baseline="-25000" dirty="0" smtClean="0">
                <a:solidFill>
                  <a:srgbClr val="666666"/>
                </a:solidFill>
              </a:rPr>
              <a:t>2</a:t>
            </a:r>
            <a:r>
              <a:rPr lang="en-US" sz="1600" dirty="0" smtClean="0">
                <a:solidFill>
                  <a:srgbClr val="666666"/>
                </a:solidFill>
              </a:rPr>
              <a:t>, (3) </a:t>
            </a:r>
            <a:r>
              <a:rPr lang="en-US" sz="1600" dirty="0" smtClean="0">
                <a:solidFill>
                  <a:srgbClr val="FF0000"/>
                </a:solidFill>
              </a:rPr>
              <a:t>k soft</a:t>
            </a:r>
            <a:r>
              <a:rPr lang="en-US" sz="1600" dirty="0" smtClean="0">
                <a:solidFill>
                  <a:srgbClr val="666666"/>
                </a:solidFill>
              </a:rPr>
              <a:t>, (4) </a:t>
            </a:r>
            <a:r>
              <a:rPr lang="en-US" sz="1600" dirty="0" smtClean="0">
                <a:solidFill>
                  <a:srgbClr val="0000FF"/>
                </a:solidFill>
              </a:rPr>
              <a:t>k hard</a:t>
            </a:r>
            <a:endParaRPr lang="en-US" sz="1600" dirty="0">
              <a:solidFill>
                <a:srgbClr val="0000FF"/>
              </a:solidFill>
            </a:endParaRPr>
          </a:p>
        </p:txBody>
      </p:sp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0" y="4130711"/>
            <a:ext cx="9022080" cy="516890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000" y="5318824"/>
            <a:ext cx="3060700" cy="381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/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147" y="4720113"/>
            <a:ext cx="4716061" cy="659589"/>
          </a:xfrm>
          <a:prstGeom prst="rect">
            <a:avLst/>
          </a:prstGeom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147" y="5823666"/>
            <a:ext cx="4242435" cy="647700"/>
          </a:xfrm>
          <a:prstGeom prst="rect">
            <a:avLst/>
          </a:prstGeom>
          <a:ln>
            <a:solidFill>
              <a:srgbClr val="FF0000"/>
            </a:solidFill>
          </a:ln>
          <a:effectLst/>
        </p:spPr>
      </p:pic>
      <p:cxnSp>
        <p:nvCxnSpPr>
          <p:cNvPr id="28" name="Straight Arrow Connector 27"/>
          <p:cNvCxnSpPr/>
          <p:nvPr/>
        </p:nvCxnSpPr>
        <p:spPr>
          <a:xfrm>
            <a:off x="3404470" y="5273856"/>
            <a:ext cx="0" cy="496887"/>
          </a:xfrm>
          <a:prstGeom prst="straightConnector1">
            <a:avLst/>
          </a:prstGeom>
          <a:ln w="28575" cmpd="sng"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005624" y="5972098"/>
            <a:ext cx="2785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dirty="0" smtClean="0">
                <a:solidFill>
                  <a:srgbClr val="FF0000"/>
                </a:solidFill>
              </a:rPr>
              <a:t>imic “</a:t>
            </a:r>
            <a:r>
              <a:rPr lang="en-US" dirty="0" err="1" smtClean="0">
                <a:solidFill>
                  <a:srgbClr val="FF0000"/>
                </a:solidFill>
              </a:rPr>
              <a:t>parton</a:t>
            </a:r>
            <a:r>
              <a:rPr lang="en-US" dirty="0" smtClean="0">
                <a:solidFill>
                  <a:srgbClr val="FF0000"/>
                </a:solidFill>
              </a:rPr>
              <a:t> model”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1" name="Picture 3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210" y="2171639"/>
            <a:ext cx="262890" cy="262890"/>
          </a:xfrm>
          <a:prstGeom prst="rect">
            <a:avLst/>
          </a:prstGeom>
        </p:spPr>
      </p:pic>
      <p:pic>
        <p:nvPicPr>
          <p:cNvPr id="32" name="Picture 31" descr="latex-image-1.pd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216" y="934981"/>
            <a:ext cx="2166784" cy="21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95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Access TMDs from </a:t>
            </a:r>
            <a:r>
              <a:rPr lang="en-US" sz="2400" dirty="0" smtClean="0"/>
              <a:t>SIDIS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Separation of different TMD contributions, e.g., </a:t>
            </a:r>
            <a:r>
              <a:rPr lang="en-US" dirty="0" err="1" smtClean="0"/>
              <a:t>Sivers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Collins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Sivres</a:t>
            </a:r>
            <a:r>
              <a:rPr lang="en-US" dirty="0" smtClean="0"/>
              <a:t> effect (simple </a:t>
            </a:r>
            <a:r>
              <a:rPr lang="en-US" dirty="0" err="1" smtClean="0"/>
              <a:t>parton</a:t>
            </a:r>
            <a:r>
              <a:rPr lang="en-US" dirty="0" smtClean="0"/>
              <a:t> model): TMDs are independent of 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3" y="4040392"/>
            <a:ext cx="8877681" cy="565785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9" y="4835298"/>
            <a:ext cx="6930136" cy="627380"/>
          </a:xfrm>
          <a:prstGeom prst="rect">
            <a:avLst/>
          </a:prstGeom>
        </p:spPr>
      </p:pic>
      <p:pic>
        <p:nvPicPr>
          <p:cNvPr id="8" name="Picture 8" descr="angle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871"/>
          <a:stretch>
            <a:fillRect/>
          </a:stretch>
        </p:blipFill>
        <p:spPr bwMode="auto">
          <a:xfrm>
            <a:off x="352796" y="1320740"/>
            <a:ext cx="3924300" cy="219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4509" y="1632857"/>
            <a:ext cx="5744007" cy="53461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711108" y="5426392"/>
            <a:ext cx="1368891" cy="8209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8" y="5522354"/>
            <a:ext cx="8455152" cy="658241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1" y="6215743"/>
            <a:ext cx="33909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07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Extraction of </a:t>
            </a:r>
            <a:r>
              <a:rPr lang="en-US" dirty="0" err="1" smtClean="0"/>
              <a:t>Sivers</a:t>
            </a:r>
            <a:r>
              <a:rPr lang="en-US" dirty="0" smtClean="0"/>
              <a:t>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Extraction of </a:t>
            </a:r>
            <a:r>
              <a:rPr lang="en-US" dirty="0" err="1" smtClean="0"/>
              <a:t>Sivers</a:t>
            </a:r>
            <a:r>
              <a:rPr lang="en-US" dirty="0" smtClean="0"/>
              <a:t> function from SIDIS: </a:t>
            </a:r>
            <a:r>
              <a:rPr lang="en-US" dirty="0" err="1" smtClean="0"/>
              <a:t>JLab</a:t>
            </a:r>
            <a:r>
              <a:rPr lang="en-US" dirty="0" smtClean="0"/>
              <a:t>, HERMES, COMPASS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048497" y="1800285"/>
            <a:ext cx="3753733" cy="3258975"/>
            <a:chOff x="3702218" y="1239271"/>
            <a:chExt cx="4382840" cy="3657620"/>
          </a:xfrm>
        </p:grpSpPr>
        <p:pic>
          <p:nvPicPr>
            <p:cNvPr id="6" name="Picture 5" descr="f1tperp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179" y="1239271"/>
              <a:ext cx="3133879" cy="3200914"/>
            </a:xfrm>
            <a:prstGeom prst="rect">
              <a:avLst/>
            </a:prstGeom>
          </p:spPr>
        </p:pic>
        <p:pic>
          <p:nvPicPr>
            <p:cNvPr id="7" name="Picture 6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840" y="4757191"/>
              <a:ext cx="165100" cy="139700"/>
            </a:xfrm>
            <a:prstGeom prst="rect">
              <a:avLst/>
            </a:prstGeom>
          </p:spPr>
        </p:pic>
        <p:pic>
          <p:nvPicPr>
            <p:cNvPr id="8" name="Picture 7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8624" y="4440185"/>
              <a:ext cx="526145" cy="251635"/>
            </a:xfrm>
            <a:prstGeom prst="rect">
              <a:avLst/>
            </a:prstGeom>
          </p:spPr>
        </p:pic>
        <p:pic>
          <p:nvPicPr>
            <p:cNvPr id="9" name="Picture 8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0657" y="4440185"/>
              <a:ext cx="526145" cy="251635"/>
            </a:xfrm>
            <a:prstGeom prst="rect">
              <a:avLst/>
            </a:prstGeom>
          </p:spPr>
        </p:pic>
        <p:pic>
          <p:nvPicPr>
            <p:cNvPr id="10" name="Picture 9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2117" y="4499876"/>
              <a:ext cx="102941" cy="194445"/>
            </a:xfrm>
            <a:prstGeom prst="rect">
              <a:avLst/>
            </a:prstGeom>
          </p:spPr>
        </p:pic>
        <p:pic>
          <p:nvPicPr>
            <p:cNvPr id="11" name="Picture 10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6324" y="3173769"/>
              <a:ext cx="480393" cy="194445"/>
            </a:xfrm>
            <a:prstGeom prst="rect">
              <a:avLst/>
            </a:prstGeom>
          </p:spPr>
        </p:pic>
        <p:pic>
          <p:nvPicPr>
            <p:cNvPr id="12" name="Picture 11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3325" y="3753192"/>
              <a:ext cx="468955" cy="194445"/>
            </a:xfrm>
            <a:prstGeom prst="rect">
              <a:avLst/>
            </a:prstGeom>
          </p:spPr>
        </p:pic>
        <p:pic>
          <p:nvPicPr>
            <p:cNvPr id="13" name="Picture 12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7553" y="4305431"/>
              <a:ext cx="125817" cy="194445"/>
            </a:xfrm>
            <a:prstGeom prst="rect">
              <a:avLst/>
            </a:prstGeom>
          </p:spPr>
        </p:pic>
        <p:pic>
          <p:nvPicPr>
            <p:cNvPr id="14" name="Picture 13" descr="latex-image-1.pd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7442" y="2546366"/>
              <a:ext cx="686276" cy="194445"/>
            </a:xfrm>
            <a:prstGeom prst="rect">
              <a:avLst/>
            </a:prstGeom>
          </p:spPr>
        </p:pic>
        <p:pic>
          <p:nvPicPr>
            <p:cNvPr id="15" name="Picture 14" descr="latex-image-1.pd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8880" y="1953964"/>
              <a:ext cx="674838" cy="194445"/>
            </a:xfrm>
            <a:prstGeom prst="rect">
              <a:avLst/>
            </a:prstGeom>
          </p:spPr>
        </p:pic>
        <p:pic>
          <p:nvPicPr>
            <p:cNvPr id="16" name="Picture 15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0900" y="1318841"/>
              <a:ext cx="125817" cy="194445"/>
            </a:xfrm>
            <a:prstGeom prst="rect">
              <a:avLst/>
            </a:prstGeom>
          </p:spPr>
        </p:pic>
        <p:pic>
          <p:nvPicPr>
            <p:cNvPr id="17" name="Picture 16" descr="latex-image-1.pdf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378368" y="2472260"/>
              <a:ext cx="1066800" cy="419100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7409" y="1817386"/>
            <a:ext cx="4884813" cy="311739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584003" y="2236745"/>
            <a:ext cx="51996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</a:t>
            </a:r>
            <a:endParaRPr lang="en-US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95463" y="3492962"/>
            <a:ext cx="53181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</a:t>
            </a:r>
            <a:endParaRPr lang="en-US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623274" y="1294398"/>
            <a:ext cx="33563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>
                <a:solidFill>
                  <a:srgbClr val="0000FF"/>
                </a:solidFill>
              </a:rPr>
              <a:t>Gamberg</a:t>
            </a:r>
            <a:r>
              <a:rPr lang="en-US" sz="1400" dirty="0" smtClean="0">
                <a:solidFill>
                  <a:srgbClr val="0000FF"/>
                </a:solidFill>
              </a:rPr>
              <a:t>, Kang, </a:t>
            </a:r>
            <a:r>
              <a:rPr lang="en-US" sz="1400" dirty="0" err="1" smtClean="0">
                <a:solidFill>
                  <a:srgbClr val="0000FF"/>
                </a:solidFill>
              </a:rPr>
              <a:t>Prokudin</a:t>
            </a:r>
            <a:r>
              <a:rPr lang="en-US" sz="1400" dirty="0" smtClean="0">
                <a:solidFill>
                  <a:srgbClr val="0000FF"/>
                </a:solidFill>
              </a:rPr>
              <a:t>, PRL 2013</a:t>
            </a:r>
            <a:endParaRPr 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89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Understanding the outcome: d quark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Distortion from </a:t>
            </a:r>
            <a:r>
              <a:rPr lang="en-US" dirty="0" err="1" smtClean="0"/>
              <a:t>Sivers</a:t>
            </a:r>
            <a:r>
              <a:rPr lang="en-US" dirty="0" smtClean="0"/>
              <a:t> effect: positive = left preference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 descr="simfuudq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24" y="2005315"/>
            <a:ext cx="4143430" cy="3630510"/>
          </a:xfrm>
          <a:prstGeom prst="rect">
            <a:avLst/>
          </a:prstGeom>
        </p:spPr>
      </p:pic>
      <p:pic>
        <p:nvPicPr>
          <p:cNvPr id="6" name="Picture 5" descr="simsumdq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800" y="2005315"/>
            <a:ext cx="4143430" cy="36305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61926" y="5635825"/>
            <a:ext cx="199044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Unpolarized</a:t>
            </a:r>
            <a:endParaRPr lang="en-US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54070" y="5617835"/>
            <a:ext cx="353669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Transversely polarized</a:t>
            </a:r>
            <a:endParaRPr lang="en-US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6691015" y="1270153"/>
            <a:ext cx="0" cy="588603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oval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814" y="5458667"/>
            <a:ext cx="279400" cy="2794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21" y="3350668"/>
            <a:ext cx="266700" cy="3175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950" y="5412567"/>
            <a:ext cx="279400" cy="2794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478" y="3375727"/>
            <a:ext cx="266700" cy="3175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515" y="1268203"/>
            <a:ext cx="3048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21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the outcome: </a:t>
            </a:r>
            <a:r>
              <a:rPr lang="en-US" dirty="0" smtClean="0"/>
              <a:t>u </a:t>
            </a:r>
            <a:r>
              <a:rPr lang="en-US" dirty="0"/>
              <a:t>quark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4566" y="966389"/>
            <a:ext cx="8449434" cy="5624590"/>
          </a:xfrm>
        </p:spPr>
        <p:txBody>
          <a:bodyPr/>
          <a:lstStyle/>
          <a:p>
            <a:r>
              <a:rPr lang="en-US" dirty="0" smtClean="0"/>
              <a:t>Distortion for u quark: negative = right preference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 descr="simsu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593" y="2227011"/>
            <a:ext cx="4094637" cy="3651319"/>
          </a:xfrm>
          <a:prstGeom prst="rect">
            <a:avLst/>
          </a:prstGeom>
        </p:spPr>
      </p:pic>
      <p:pic>
        <p:nvPicPr>
          <p:cNvPr id="6" name="Picture 5" descr="simfuu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2" y="2227011"/>
            <a:ext cx="4094637" cy="3651319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6721992" y="1533485"/>
            <a:ext cx="0" cy="588603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oval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361926" y="5899155"/>
            <a:ext cx="199044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Unpolarized</a:t>
            </a:r>
            <a:endParaRPr lang="en-US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54070" y="5881165"/>
            <a:ext cx="353669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Transversely polarized</a:t>
            </a:r>
            <a:endParaRPr lang="en-US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9" y="5614343"/>
            <a:ext cx="279400" cy="2794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314" y="3609667"/>
            <a:ext cx="266700" cy="3175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731" y="5659235"/>
            <a:ext cx="279400" cy="2794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5" y="3542775"/>
            <a:ext cx="266700" cy="3175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856" y="1474304"/>
            <a:ext cx="3048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72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prediction: </a:t>
            </a:r>
            <a:r>
              <a:rPr lang="en-US" dirty="0" err="1" smtClean="0"/>
              <a:t>Drell</a:t>
            </a:r>
            <a:r>
              <a:rPr lang="en-US" dirty="0" smtClean="0"/>
              <a:t>-Yan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Sivers</a:t>
            </a:r>
            <a:r>
              <a:rPr lang="en-US" dirty="0"/>
              <a:t> effect: still </a:t>
            </a:r>
            <a:r>
              <a:rPr lang="en-US" dirty="0" smtClean="0"/>
              <a:t>need </a:t>
            </a:r>
            <a:r>
              <a:rPr lang="en-US" dirty="0" err="1"/>
              <a:t>Drell</a:t>
            </a:r>
            <a:r>
              <a:rPr lang="en-US" dirty="0"/>
              <a:t>-Yan to verify the sign change, thus fully understand the mechanism of the </a:t>
            </a:r>
            <a:r>
              <a:rPr lang="en-US" dirty="0" smtClean="0"/>
              <a:t>SSAs</a:t>
            </a:r>
          </a:p>
          <a:p>
            <a:r>
              <a:rPr lang="en-US" dirty="0" smtClean="0"/>
              <a:t>Reverse the sign of </a:t>
            </a:r>
            <a:r>
              <a:rPr lang="en-US" dirty="0" err="1" smtClean="0"/>
              <a:t>Sivers</a:t>
            </a:r>
            <a:r>
              <a:rPr lang="en-US" dirty="0" smtClean="0"/>
              <a:t> function from SIDIS and make predictions for </a:t>
            </a:r>
            <a:r>
              <a:rPr lang="en-US" dirty="0" err="1" smtClean="0"/>
              <a:t>Drell</a:t>
            </a:r>
            <a:r>
              <a:rPr lang="en-US" dirty="0" smtClean="0"/>
              <a:t>-Yan production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7512" y="2650331"/>
            <a:ext cx="2908001" cy="36107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962" y="2979681"/>
            <a:ext cx="3940265" cy="12100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2962" y="5061744"/>
            <a:ext cx="3466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Q = Lepton pair with invariant mass 4 – 9 </a:t>
            </a:r>
            <a:r>
              <a:rPr lang="en-US" b="1" dirty="0" err="1" smtClean="0">
                <a:solidFill>
                  <a:srgbClr val="FF0000"/>
                </a:solidFill>
              </a:rPr>
              <a:t>GeV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94039" y="2328683"/>
            <a:ext cx="15740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Kang, </a:t>
            </a:r>
            <a:r>
              <a:rPr lang="en-US" sz="1400" dirty="0" err="1" smtClean="0">
                <a:solidFill>
                  <a:srgbClr val="0000FF"/>
                </a:solidFill>
              </a:rPr>
              <a:t>Qiu</a:t>
            </a:r>
            <a:r>
              <a:rPr lang="en-US" sz="1400" dirty="0" smtClean="0">
                <a:solidFill>
                  <a:srgbClr val="0000FF"/>
                </a:solidFill>
              </a:rPr>
              <a:t>, 2010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237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9379</TotalTime>
  <Words>1245</Words>
  <Application>Microsoft Macintosh PowerPoint</Application>
  <PresentationFormat>On-screen Show (4:3)</PresentationFormat>
  <Paragraphs>251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Calibri</vt:lpstr>
      <vt:lpstr>News Gothic MT</vt:lpstr>
      <vt:lpstr>Wingdings</vt:lpstr>
      <vt:lpstr>Wingdings 2</vt:lpstr>
      <vt:lpstr>Arial</vt:lpstr>
      <vt:lpstr>Breeze</vt:lpstr>
      <vt:lpstr>Introduction to QCD and TMD physics Lecture 4: TMD factorization and phenomenology</vt:lpstr>
      <vt:lpstr>TMDs: rich quantum correlations</vt:lpstr>
      <vt:lpstr>TMD work domain and experimental access</vt:lpstr>
      <vt:lpstr>TMD factorization in a nut-shell</vt:lpstr>
      <vt:lpstr>Access TMDs from SIDIS</vt:lpstr>
      <vt:lpstr>Extraction of Sivers functions</vt:lpstr>
      <vt:lpstr>Understanding the outcome: d quark</vt:lpstr>
      <vt:lpstr>Understanding the outcome: u quark</vt:lpstr>
      <vt:lpstr>Example prediction: Drell-Yan</vt:lpstr>
      <vt:lpstr>Energy dependence of TMDs</vt:lpstr>
      <vt:lpstr>QCD evolution: meaning</vt:lpstr>
      <vt:lpstr>QCD evolution of collinear PDFs</vt:lpstr>
      <vt:lpstr>TMD evolves</vt:lpstr>
      <vt:lpstr>TMD evolution</vt:lpstr>
      <vt:lpstr>TMD global analysis</vt:lpstr>
      <vt:lpstr>TMD evolution works: multiplicity distribution in SIDIS</vt:lpstr>
      <vt:lpstr>Drell-Yan and W/Z production</vt:lpstr>
      <vt:lpstr>Effect of QCD evolution</vt:lpstr>
      <vt:lpstr>Sivers asymmetry from SIDIS</vt:lpstr>
      <vt:lpstr>Sivers function with energy evolution</vt:lpstr>
      <vt:lpstr>Extracted Sivers function and evolution</vt:lpstr>
      <vt:lpstr>DY Sivers asymmetry with energy evolution</vt:lpstr>
      <vt:lpstr>Sign change and predictions for W/Z</vt:lpstr>
      <vt:lpstr>Experimental evidence of sign change</vt:lpstr>
      <vt:lpstr>Transverse W program</vt:lpstr>
      <vt:lpstr>Collins asymmetry from SIDIS and e+e-</vt:lpstr>
      <vt:lpstr>Collins asymmetry in SIDIS</vt:lpstr>
      <vt:lpstr>Collins asymmetry in e+e-</vt:lpstr>
      <vt:lpstr>Fitted TMDs</vt:lpstr>
      <vt:lpstr>Collins asymmetry in p+p</vt:lpstr>
      <vt:lpstr>Hadron azimuthal distribution in a jet</vt:lpstr>
      <vt:lpstr>Want to learn more</vt:lpstr>
      <vt:lpstr>RHIC and EIC</vt:lpstr>
      <vt:lpstr>Summary</vt:lpstr>
    </vt:vector>
  </TitlesOfParts>
  <Company>Temple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Zein-Eddine Meziani</dc:creator>
  <cp:lastModifiedBy>Microsoft Office User</cp:lastModifiedBy>
  <cp:revision>502</cp:revision>
  <cp:lastPrinted>2014-02-24T15:55:07Z</cp:lastPrinted>
  <dcterms:created xsi:type="dcterms:W3CDTF">2014-06-24T12:03:33Z</dcterms:created>
  <dcterms:modified xsi:type="dcterms:W3CDTF">2016-07-26T16:04:58Z</dcterms:modified>
</cp:coreProperties>
</file>