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Microsoft___1.bin" ContentType="application/vnd.openxmlformats-officedocument.oleObject"/>
  <Override PartName="/ppt/embeddings/Microsoft___2.bin" ContentType="application/vnd.openxmlformats-officedocument.oleObject"/>
  <Override PartName="/ppt/embeddings/Microsoft___3.bin" ContentType="application/vnd.openxmlformats-officedocument.oleObject"/>
  <Override PartName="/ppt/notesSlides/notesSlide1.xml" ContentType="application/vnd.openxmlformats-officedocument.presentationml.notesSlide+xml"/>
  <Override PartName="/ppt/embeddings/Microsoft___4.bin" ContentType="application/vnd.openxmlformats-officedocument.oleObject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Microsoft___5.bin" ContentType="application/vnd.openxmlformats-officedocument.oleObject"/>
  <Override PartName="/ppt/embeddings/Microsoft___6.bin" ContentType="application/vnd.openxmlformats-officedocument.oleObject"/>
  <Override PartName="/ppt/embeddings/Microsoft___7.bin" ContentType="application/vnd.openxmlformats-officedocument.oleObject"/>
  <Override PartName="/ppt/embeddings/Microsoft___8.bin" ContentType="application/vnd.openxmlformats-officedocument.oleObject"/>
  <Override PartName="/ppt/notesSlides/notesSlide2.xml" ContentType="application/vnd.openxmlformats-officedocument.presentationml.notesSlide+xml"/>
  <Override PartName="/ppt/embeddings/Microsoft___9.bin" ContentType="application/vnd.openxmlformats-officedocument.oleObject"/>
  <Override PartName="/ppt/notesSlides/notesSlide3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Microsoft___10.bin" ContentType="application/vnd.openxmlformats-officedocument.oleObject"/>
  <Override PartName="/ppt/notesSlides/notesSlide4.xml" ContentType="application/vnd.openxmlformats-officedocument.presentationml.notesSlide+xml"/>
  <Override PartName="/ppt/embeddings/Microsoft___11.bin" ContentType="application/vnd.openxmlformats-officedocument.oleObject"/>
  <Override PartName="/ppt/notesSlides/notesSlide5.xml" ContentType="application/vnd.openxmlformats-officedocument.presentationml.notesSlide+xml"/>
  <Override PartName="/ppt/embeddings/Microsoft___12.bin" ContentType="application/vnd.openxmlformats-officedocument.oleObject"/>
  <Override PartName="/ppt/embeddings/oleObject7.bin" ContentType="application/vnd.openxmlformats-officedocument.oleObject"/>
  <Override PartName="/ppt/embeddings/Microsoft___13.bin" ContentType="application/vnd.openxmlformats-officedocument.oleObject"/>
  <Override PartName="/ppt/embeddings/oleObject8.bin" ContentType="application/vnd.openxmlformats-officedocument.oleObject"/>
  <Override PartName="/ppt/embeddings/Microsoft___14.bin" ContentType="application/vnd.openxmlformats-officedocument.oleObject"/>
  <Override PartName="/ppt/embeddings/Microsoft___15.bin" ContentType="application/vnd.openxmlformats-officedocument.oleObject"/>
  <Override PartName="/ppt/embeddings/oleObject9.bin" ContentType="application/vnd.openxmlformats-officedocument.oleObject"/>
  <Override PartName="/ppt/embeddings/Microsoft___16.bin" ContentType="application/vnd.openxmlformats-officedocument.oleObject"/>
  <Override PartName="/ppt/embeddings/Microsoft___17.bin" ContentType="application/vnd.openxmlformats-officedocument.oleObject"/>
  <Override PartName="/ppt/embeddings/Microsoft___18.bin" ContentType="application/vnd.openxmlformats-officedocument.oleObject"/>
  <Override PartName="/ppt/notesSlides/notesSlide6.xml" ContentType="application/vnd.openxmlformats-officedocument.presentationml.notesSlide+xml"/>
  <Override PartName="/ppt/embeddings/oleObject10.bin" ContentType="application/vnd.openxmlformats-officedocument.oleObject"/>
  <Override PartName="/ppt/notesSlides/notesSlide7.xml" ContentType="application/vnd.openxmlformats-officedocument.presentationml.notesSlide+xml"/>
  <Override PartName="/ppt/embeddings/oleObject11.bin" ContentType="application/vnd.openxmlformats-officedocument.oleObject"/>
  <Override PartName="/ppt/notesSlides/notesSlide8.xml" ContentType="application/vnd.openxmlformats-officedocument.presentationml.notesSlide+xml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notesSlides/notesSlide9.xml" ContentType="application/vnd.openxmlformats-officedocument.presentationml.notesSlide+xml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318" r:id="rId2"/>
    <p:sldId id="290" r:id="rId3"/>
    <p:sldId id="292" r:id="rId4"/>
    <p:sldId id="293" r:id="rId5"/>
    <p:sldId id="294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310" r:id="rId14"/>
    <p:sldId id="311" r:id="rId15"/>
    <p:sldId id="302" r:id="rId16"/>
    <p:sldId id="303" r:id="rId17"/>
    <p:sldId id="304" r:id="rId18"/>
    <p:sldId id="305" r:id="rId19"/>
    <p:sldId id="306" r:id="rId20"/>
    <p:sldId id="307" r:id="rId21"/>
    <p:sldId id="316" r:id="rId22"/>
    <p:sldId id="312" r:id="rId23"/>
    <p:sldId id="313" r:id="rId24"/>
    <p:sldId id="314" r:id="rId25"/>
    <p:sldId id="315" r:id="rId26"/>
    <p:sldId id="308" r:id="rId27"/>
    <p:sldId id="309" r:id="rId28"/>
    <p:sldId id="317" r:id="rId29"/>
    <p:sldId id="270" r:id="rId30"/>
    <p:sldId id="271" r:id="rId31"/>
    <p:sldId id="273" r:id="rId32"/>
    <p:sldId id="274" r:id="rId33"/>
    <p:sldId id="280" r:id="rId34"/>
    <p:sldId id="279" r:id="rId35"/>
    <p:sldId id="275" r:id="rId36"/>
    <p:sldId id="272" r:id="rId37"/>
    <p:sldId id="257" r:id="rId38"/>
    <p:sldId id="261" r:id="rId39"/>
    <p:sldId id="285" r:id="rId40"/>
    <p:sldId id="284" r:id="rId41"/>
    <p:sldId id="286" r:id="rId42"/>
    <p:sldId id="262" r:id="rId43"/>
    <p:sldId id="264" r:id="rId44"/>
    <p:sldId id="260" r:id="rId45"/>
    <p:sldId id="265" r:id="rId46"/>
    <p:sldId id="266" r:id="rId47"/>
    <p:sldId id="287" r:id="rId48"/>
    <p:sldId id="281" r:id="rId49"/>
    <p:sldId id="283" r:id="rId50"/>
    <p:sldId id="267" r:id="rId51"/>
    <p:sldId id="289" r:id="rId52"/>
    <p:sldId id="277" r:id="rId53"/>
    <p:sldId id="282" r:id="rId54"/>
    <p:sldId id="276" r:id="rId55"/>
    <p:sldId id="288" r:id="rId56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200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テーマ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テーマ 1 - アクセント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FD0F851-EC5A-4D38-B0AD-8093EC10F338}" styleName="淡色 1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中間 1 - アクセント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-139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handoutMaster" Target="handoutMasters/handout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1" Type="http://schemas.openxmlformats.org/officeDocument/2006/relationships/image" Target="../media/image32.emf"/><Relationship Id="rId2" Type="http://schemas.openxmlformats.org/officeDocument/2006/relationships/image" Target="../media/image3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Relationship Id="rId2" Type="http://schemas.openxmlformats.org/officeDocument/2006/relationships/image" Target="../media/image42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Relationship Id="rId2" Type="http://schemas.openxmlformats.org/officeDocument/2006/relationships/image" Target="../media/image46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Relationship Id="rId2" Type="http://schemas.openxmlformats.org/officeDocument/2006/relationships/image" Target="../media/image4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Relationship Id="rId2" Type="http://schemas.openxmlformats.org/officeDocument/2006/relationships/image" Target="../media/image58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4" Type="http://schemas.openxmlformats.org/officeDocument/2006/relationships/image" Target="../media/image66.emf"/><Relationship Id="rId5" Type="http://schemas.openxmlformats.org/officeDocument/2006/relationships/image" Target="../media/image67.emf"/><Relationship Id="rId1" Type="http://schemas.openxmlformats.org/officeDocument/2006/relationships/image" Target="../media/image63.emf"/><Relationship Id="rId2" Type="http://schemas.openxmlformats.org/officeDocument/2006/relationships/image" Target="../media/image64.e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4" Type="http://schemas.openxmlformats.org/officeDocument/2006/relationships/image" Target="../media/image66.emf"/><Relationship Id="rId5" Type="http://schemas.openxmlformats.org/officeDocument/2006/relationships/image" Target="../media/image67.emf"/><Relationship Id="rId1" Type="http://schemas.openxmlformats.org/officeDocument/2006/relationships/image" Target="../media/image63.emf"/><Relationship Id="rId2" Type="http://schemas.openxmlformats.org/officeDocument/2006/relationships/image" Target="../media/image6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1" Type="http://schemas.openxmlformats.org/officeDocument/2006/relationships/image" Target="../media/image19.emf"/><Relationship Id="rId2" Type="http://schemas.openxmlformats.org/officeDocument/2006/relationships/image" Target="../media/image2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1913E6-32AC-4F41-BC24-44C48B03F6D0}" type="datetimeFigureOut">
              <a:rPr kumimoji="1" lang="ja-JP" altLang="en-US" smtClean="0"/>
              <a:t>16/08/06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48AA5A-15F5-7D4C-A0FE-AF485F4C2C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45748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D484F5-8335-084B-AADF-C5194BAF3823}" type="datetimeFigureOut">
              <a:rPr kumimoji="1" lang="ja-JP" altLang="en-US" smtClean="0"/>
              <a:t>16/08/06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AA613B-7F83-8C4B-BE0B-9C60EC8DF4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90368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B50DF-6E47-1145-A3A9-9CB92D9A9489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8386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 smtClean="0"/>
              <a:t>This is 5 times smaller than OPE, but can interfere with UPC</a:t>
            </a:r>
            <a:endParaRPr kumimoji="1" lang="ja-JP" altLang="en-US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B50DF-6E47-1145-A3A9-9CB92D9A9489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1713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E9C094E-7C95-0240-9E9D-9579774125B0}" type="slidenum">
              <a:rPr lang="en-US" altLang="ja-JP"/>
              <a:pPr/>
              <a:t>23</a:t>
            </a:fld>
            <a:endParaRPr lang="en-US" altLang="ja-JP"/>
          </a:p>
        </p:txBody>
      </p:sp>
      <p:sp>
        <p:nvSpPr>
          <p:cNvPr id="819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1518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 smtClean="0"/>
              <a:t>This is 5 times smaller than OPE, but can interfere with UPC</a:t>
            </a:r>
            <a:endParaRPr kumimoji="1" lang="ja-JP" altLang="en-US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B50DF-6E47-1145-A3A9-9CB92D9A9489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1713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 smtClean="0"/>
              <a:t>This is 5 times smaller than OPE, but can interfere with UPC</a:t>
            </a:r>
            <a:endParaRPr kumimoji="1" lang="ja-JP" altLang="en-US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B50DF-6E47-1145-A3A9-9CB92D9A9489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1713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mtClean="0"/>
              <a:t>[Boris]</a:t>
            </a:r>
            <a:r>
              <a:rPr lang="en-US" altLang="ja-JP" baseline="0" smtClean="0"/>
              <a:t> </a:t>
            </a:r>
            <a:r>
              <a:rPr lang="en-US" altLang="ja-JP" smtClean="0"/>
              <a:t>In </a:t>
            </a:r>
            <a:r>
              <a:rPr lang="en-US" altLang="ja-JP" dirty="0" smtClean="0"/>
              <a:t>both diagrams the interfering gamma and pion cover the whole rapidity interval between the colliding p and A. The pion exchange is, as I said, strongly suppressed. However the OPE mechanism, responsible for neutron production, pion exchange cover only a small part of the rapidity interval. The main part in inelastic collision </a:t>
            </a:r>
            <a:r>
              <a:rPr lang="en-US" altLang="ja-JP" dirty="0" err="1" smtClean="0"/>
              <a:t>pi+P</a:t>
            </a:r>
            <a:r>
              <a:rPr lang="en-US" altLang="ja-JP" dirty="0" smtClean="0"/>
              <a:t>(A)=&gt;X. The energy of this collision is very high s(1-z). When we square this inelastic amplitude, we get </a:t>
            </a:r>
            <a:r>
              <a:rPr lang="en-US" altLang="ja-JP" dirty="0" err="1" smtClean="0"/>
              <a:t>Pomeron</a:t>
            </a:r>
            <a:r>
              <a:rPr lang="en-US" altLang="ja-JP" dirty="0" smtClean="0"/>
              <a:t>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B50DF-6E47-1145-A3A9-9CB92D9A9489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7776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mtClean="0"/>
              <a:t>[Boris]</a:t>
            </a:r>
            <a:r>
              <a:rPr lang="en-US" altLang="ja-JP" baseline="0" smtClean="0"/>
              <a:t> </a:t>
            </a:r>
            <a:r>
              <a:rPr lang="en-US" altLang="ja-JP" smtClean="0"/>
              <a:t>In </a:t>
            </a:r>
            <a:r>
              <a:rPr lang="en-US" altLang="ja-JP" dirty="0" smtClean="0"/>
              <a:t>both diagrams the interfering gamma and pion cover the whole rapidity interval between the colliding p and A. The pion exchange is, as I said, strongly suppressed. However the OPE mechanism, responsible for neutron production, pion exchange cover only a small part of the rapidity interval. The main part in inelastic collision </a:t>
            </a:r>
            <a:r>
              <a:rPr lang="en-US" altLang="ja-JP" dirty="0" err="1" smtClean="0"/>
              <a:t>pi+P</a:t>
            </a:r>
            <a:r>
              <a:rPr lang="en-US" altLang="ja-JP" dirty="0" smtClean="0"/>
              <a:t>(A)=&gt;X. The energy of this collision is very high s(1-z). When we square this inelastic amplitude, we get </a:t>
            </a:r>
            <a:r>
              <a:rPr lang="en-US" altLang="ja-JP" dirty="0" err="1" smtClean="0"/>
              <a:t>Pomeron</a:t>
            </a:r>
            <a:r>
              <a:rPr lang="en-US" altLang="ja-JP" dirty="0" smtClean="0"/>
              <a:t>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B50DF-6E47-1145-A3A9-9CB92D9A9489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7776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mtClean="0"/>
              <a:t>[Boris]</a:t>
            </a:r>
            <a:r>
              <a:rPr lang="en-US" altLang="ja-JP" baseline="0" smtClean="0"/>
              <a:t> </a:t>
            </a:r>
            <a:r>
              <a:rPr lang="en-US" altLang="ja-JP" smtClean="0"/>
              <a:t>In </a:t>
            </a:r>
            <a:r>
              <a:rPr lang="en-US" altLang="ja-JP" dirty="0" smtClean="0"/>
              <a:t>both diagrams the interfering gamma and pion cover the whole rapidity interval between the colliding p and A. The pion exchange is, as I said, strongly suppressed. However the OPE mechanism, responsible for neutron production, pion exchange cover only a small part of the rapidity interval. The main part in inelastic collision </a:t>
            </a:r>
            <a:r>
              <a:rPr lang="en-US" altLang="ja-JP" dirty="0" err="1" smtClean="0"/>
              <a:t>pi+P</a:t>
            </a:r>
            <a:r>
              <a:rPr lang="en-US" altLang="ja-JP" dirty="0" smtClean="0"/>
              <a:t>(A)=&gt;X. The energy of this collision is very high s(1-z). When we square this inelastic amplitude, we get </a:t>
            </a:r>
            <a:r>
              <a:rPr lang="en-US" altLang="ja-JP" dirty="0" err="1" smtClean="0"/>
              <a:t>Pomeron</a:t>
            </a:r>
            <a:r>
              <a:rPr lang="en-US" altLang="ja-JP" dirty="0" smtClean="0"/>
              <a:t>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B50DF-6E47-1145-A3A9-9CB92D9A9489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77766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mtClean="0"/>
              <a:t>[Boris]</a:t>
            </a:r>
            <a:r>
              <a:rPr lang="en-US" altLang="ja-JP" baseline="0" smtClean="0"/>
              <a:t> </a:t>
            </a:r>
            <a:r>
              <a:rPr lang="en-US" altLang="ja-JP" smtClean="0"/>
              <a:t>In </a:t>
            </a:r>
            <a:r>
              <a:rPr lang="en-US" altLang="ja-JP" dirty="0" smtClean="0"/>
              <a:t>both diagrams the interfering gamma and pion cover the whole rapidity interval between the colliding p and A. The pion exchange is, as I said, strongly suppressed. However the OPE mechanism, responsible for neutron production, pion exchange cover only a small part of the rapidity interval. The main part in inelastic collision </a:t>
            </a:r>
            <a:r>
              <a:rPr lang="en-US" altLang="ja-JP" dirty="0" err="1" smtClean="0"/>
              <a:t>pi+P</a:t>
            </a:r>
            <a:r>
              <a:rPr lang="en-US" altLang="ja-JP" dirty="0" smtClean="0"/>
              <a:t>(A)=&gt;X. The energy of this collision is very high s(1-z). When we square this inelastic amplitude, we get </a:t>
            </a:r>
            <a:r>
              <a:rPr lang="en-US" altLang="ja-JP" dirty="0" err="1" smtClean="0"/>
              <a:t>Pomeron</a:t>
            </a:r>
            <a:r>
              <a:rPr lang="en-US" altLang="ja-JP" dirty="0" smtClean="0"/>
              <a:t>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B50DF-6E47-1145-A3A9-9CB92D9A9489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7776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F3682-2539-B447-AB84-6F39A458F96F}" type="datetime1">
              <a:rPr kumimoji="1" lang="ja-JP" altLang="en-US" smtClean="0"/>
              <a:t>16/08/06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2F9EC-AA11-E54F-A3E4-80CC9C64288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0360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58A7B-52A4-7342-AA0C-D808B580107C}" type="datetime1">
              <a:rPr kumimoji="1" lang="ja-JP" altLang="en-US" smtClean="0"/>
              <a:t>16/08/06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2F9EC-AA11-E54F-A3E4-80CC9C64288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4609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F9EBC-CF41-244C-A5DF-115687FA194E}" type="datetime1">
              <a:rPr kumimoji="1" lang="ja-JP" altLang="en-US" smtClean="0"/>
              <a:t>16/08/06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2F9EC-AA11-E54F-A3E4-80CC9C64288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0899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タイトル、テキスト、グラ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グラフ プレースホルダー 3"/>
          <p:cNvSpPr>
            <a:spLocks noGrp="1"/>
          </p:cNvSpPr>
          <p:nvPr>
            <p:ph type="chart" sz="half" idx="2"/>
          </p:nvPr>
        </p:nvSpPr>
        <p:spPr>
          <a:xfrm>
            <a:off x="4643438" y="1752600"/>
            <a:ext cx="3924300" cy="4267200"/>
          </a:xfrm>
        </p:spPr>
        <p:txBody>
          <a:bodyPr rtlCol="0">
            <a:normAutofit/>
          </a:bodyPr>
          <a:lstStyle/>
          <a:p>
            <a:pPr lvl="0"/>
            <a:endParaRPr lang="ja-JP" altLang="en-US" noProof="0" smtClean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16/07/12</a:t>
            </a:r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ICNFP2016</a:t>
            </a:r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1981200" cy="476250"/>
          </a:xfrm>
        </p:spPr>
        <p:txBody>
          <a:bodyPr/>
          <a:lstStyle>
            <a:lvl1pPr>
              <a:defRPr/>
            </a:lvl1pPr>
          </a:lstStyle>
          <a:p>
            <a:fld id="{4B3AB3EC-1A0C-8144-A2BD-DAEF1DE5982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68044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78AC2-215B-9D40-A2B1-ABF0BB151F18}" type="datetime1">
              <a:rPr kumimoji="1" lang="ja-JP" altLang="en-US" smtClean="0"/>
              <a:t>16/08/06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2F9EC-AA11-E54F-A3E4-80CC9C64288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1442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92BD9-CDEC-574C-A8FF-A087102E2847}" type="datetime1">
              <a:rPr kumimoji="1" lang="ja-JP" altLang="en-US" smtClean="0"/>
              <a:t>16/08/06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2F9EC-AA11-E54F-A3E4-80CC9C64288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6838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8636D-ABFA-E243-AA9B-9E1C75B26AF8}" type="datetime1">
              <a:rPr kumimoji="1" lang="ja-JP" altLang="en-US" smtClean="0"/>
              <a:t>16/08/06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2F9EC-AA11-E54F-A3E4-80CC9C64288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2636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C14A5-3B09-164F-A858-5CEADD5C3AB6}" type="datetime1">
              <a:rPr kumimoji="1" lang="ja-JP" altLang="en-US" smtClean="0"/>
              <a:t>16/08/06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2F9EC-AA11-E54F-A3E4-80CC9C64288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498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FDAE9-9BA1-F241-AECA-056CAAD7B88C}" type="datetime1">
              <a:rPr kumimoji="1" lang="ja-JP" altLang="en-US" smtClean="0"/>
              <a:t>16/08/06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2F9EC-AA11-E54F-A3E4-80CC9C64288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7830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1CB88-F263-F24F-B64A-C4F8138F168F}" type="datetime1">
              <a:rPr kumimoji="1" lang="ja-JP" altLang="en-US" smtClean="0"/>
              <a:t>16/08/06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2F9EC-AA11-E54F-A3E4-80CC9C64288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2203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BDB50-A307-0945-AB37-FEA9ED07EE10}" type="datetime1">
              <a:rPr kumimoji="1" lang="ja-JP" altLang="en-US" smtClean="0"/>
              <a:t>16/08/06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2F9EC-AA11-E54F-A3E4-80CC9C64288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5309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5331B-3225-CC4C-BA9E-832B50632191}" type="datetime1">
              <a:rPr kumimoji="1" lang="ja-JP" altLang="en-US" smtClean="0"/>
              <a:t>16/08/06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2F9EC-AA11-E54F-A3E4-80CC9C64288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2995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F8C52-1CC0-8F45-A3B3-9F4B7DFCD1AE}" type="datetime1">
              <a:rPr kumimoji="1" lang="ja-JP" altLang="en-US" smtClean="0"/>
              <a:t>16/08/06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2F9EC-AA11-E54F-A3E4-80CC9C64288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5305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emf"/><Relationship Id="rId7" Type="http://schemas.openxmlformats.org/officeDocument/2006/relationships/oleObject" Target="../embeddings/Microsoft___4.bin"/><Relationship Id="rId8" Type="http://schemas.openxmlformats.org/officeDocument/2006/relationships/image" Target="../media/image13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Relationship Id="rId3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9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20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21.emf"/><Relationship Id="rId9" Type="http://schemas.openxmlformats.org/officeDocument/2006/relationships/oleObject" Target="../embeddings/Microsoft___5.bin"/><Relationship Id="rId10" Type="http://schemas.openxmlformats.org/officeDocument/2006/relationships/image" Target="../media/image22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__6.bin"/><Relationship Id="rId4" Type="http://schemas.openxmlformats.org/officeDocument/2006/relationships/image" Target="../media/image26.emf"/><Relationship Id="rId5" Type="http://schemas.openxmlformats.org/officeDocument/2006/relationships/image" Target="../media/image27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__7.bin"/><Relationship Id="rId4" Type="http://schemas.openxmlformats.org/officeDocument/2006/relationships/image" Target="../media/image26.emf"/><Relationship Id="rId5" Type="http://schemas.openxmlformats.org/officeDocument/2006/relationships/image" Target="../media/image28.emf"/><Relationship Id="rId6" Type="http://schemas.openxmlformats.org/officeDocument/2006/relationships/image" Target="../media/image29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__8.bin"/><Relationship Id="rId4" Type="http://schemas.openxmlformats.org/officeDocument/2006/relationships/image" Target="../media/image26.emf"/><Relationship Id="rId5" Type="http://schemas.openxmlformats.org/officeDocument/2006/relationships/image" Target="../media/image30.emf"/><Relationship Id="rId6" Type="http://schemas.openxmlformats.org/officeDocument/2006/relationships/image" Target="../media/image31.emf"/><Relationship Id="rId7" Type="http://schemas.openxmlformats.org/officeDocument/2006/relationships/image" Target="../media/image12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Microsoft___9.bin"/><Relationship Id="rId5" Type="http://schemas.openxmlformats.org/officeDocument/2006/relationships/image" Target="../media/image26.emf"/><Relationship Id="rId6" Type="http://schemas.openxmlformats.org/officeDocument/2006/relationships/image" Target="../media/image11.png"/><Relationship Id="rId7" Type="http://schemas.openxmlformats.org/officeDocument/2006/relationships/image" Target="../media/image10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emf"/><Relationship Id="rId12" Type="http://schemas.openxmlformats.org/officeDocument/2006/relationships/image" Target="../media/image36.png"/><Relationship Id="rId13" Type="http://schemas.openxmlformats.org/officeDocument/2006/relationships/image" Target="../media/image12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32.emf"/><Relationship Id="rId6" Type="http://schemas.openxmlformats.org/officeDocument/2006/relationships/oleObject" Target="../embeddings/oleObject5.bin"/><Relationship Id="rId7" Type="http://schemas.openxmlformats.org/officeDocument/2006/relationships/image" Target="../media/image33.emf"/><Relationship Id="rId8" Type="http://schemas.openxmlformats.org/officeDocument/2006/relationships/oleObject" Target="../embeddings/oleObject6.bin"/><Relationship Id="rId9" Type="http://schemas.openxmlformats.org/officeDocument/2006/relationships/image" Target="../media/image34.emf"/><Relationship Id="rId10" Type="http://schemas.openxmlformats.org/officeDocument/2006/relationships/oleObject" Target="../embeddings/Microsoft___10.bin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Microsoft___11.bin"/><Relationship Id="rId5" Type="http://schemas.openxmlformats.org/officeDocument/2006/relationships/image" Target="../media/image26.emf"/><Relationship Id="rId6" Type="http://schemas.openxmlformats.org/officeDocument/2006/relationships/image" Target="../media/image11.png"/><Relationship Id="rId7" Type="http://schemas.openxmlformats.org/officeDocument/2006/relationships/image" Target="../media/image10.png"/><Relationship Id="rId8" Type="http://schemas.openxmlformats.org/officeDocument/2006/relationships/image" Target="../media/image12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Microsoft___12.bin"/><Relationship Id="rId5" Type="http://schemas.openxmlformats.org/officeDocument/2006/relationships/image" Target="../media/image26.emf"/><Relationship Id="rId6" Type="http://schemas.openxmlformats.org/officeDocument/2006/relationships/image" Target="../media/image11.png"/><Relationship Id="rId7" Type="http://schemas.openxmlformats.org/officeDocument/2006/relationships/image" Target="../media/image10.png"/><Relationship Id="rId8" Type="http://schemas.openxmlformats.org/officeDocument/2006/relationships/image" Target="../media/image12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Relationship Id="rId3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oleObject" Target="../embeddings/oleObject7.bin"/><Relationship Id="rId5" Type="http://schemas.openxmlformats.org/officeDocument/2006/relationships/image" Target="../media/image41.emf"/><Relationship Id="rId6" Type="http://schemas.openxmlformats.org/officeDocument/2006/relationships/image" Target="../media/image44.emf"/><Relationship Id="rId7" Type="http://schemas.openxmlformats.org/officeDocument/2006/relationships/oleObject" Target="../embeddings/Microsoft___13.bin"/><Relationship Id="rId8" Type="http://schemas.openxmlformats.org/officeDocument/2006/relationships/image" Target="../media/image42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45.emf"/><Relationship Id="rId5" Type="http://schemas.openxmlformats.org/officeDocument/2006/relationships/oleObject" Target="../embeddings/Microsoft___14.bin"/><Relationship Id="rId6" Type="http://schemas.openxmlformats.org/officeDocument/2006/relationships/image" Target="../media/image46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__15.bin"/><Relationship Id="rId4" Type="http://schemas.openxmlformats.org/officeDocument/2006/relationships/image" Target="../media/image47.emf"/><Relationship Id="rId5" Type="http://schemas.openxmlformats.org/officeDocument/2006/relationships/image" Target="../media/image43.emf"/><Relationship Id="rId6" Type="http://schemas.openxmlformats.org/officeDocument/2006/relationships/oleObject" Target="../embeddings/oleObject9.bin"/><Relationship Id="rId7" Type="http://schemas.openxmlformats.org/officeDocument/2006/relationships/image" Target="../media/image41.emf"/><Relationship Id="rId8" Type="http://schemas.openxmlformats.org/officeDocument/2006/relationships/image" Target="../media/image48.emf"/><Relationship Id="rId9" Type="http://schemas.openxmlformats.org/officeDocument/2006/relationships/image" Target="../media/image49.emf"/><Relationship Id="rId10" Type="http://schemas.openxmlformats.org/officeDocument/2006/relationships/image" Target="../media/image50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oleObject" Target="../embeddings/Microsoft___16.bin"/><Relationship Id="rId5" Type="http://schemas.openxmlformats.org/officeDocument/2006/relationships/image" Target="../media/image51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g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Relationship Id="rId3" Type="http://schemas.openxmlformats.org/officeDocument/2006/relationships/image" Target="../media/image5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__1.bin"/><Relationship Id="rId4" Type="http://schemas.openxmlformats.org/officeDocument/2006/relationships/image" Target="../media/image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oleObject" Target="../embeddings/Microsoft___17.bin"/><Relationship Id="rId5" Type="http://schemas.openxmlformats.org/officeDocument/2006/relationships/image" Target="../media/image57.emf"/><Relationship Id="rId6" Type="http://schemas.openxmlformats.org/officeDocument/2006/relationships/oleObject" Target="../embeddings/Microsoft___18.bin"/><Relationship Id="rId7" Type="http://schemas.openxmlformats.org/officeDocument/2006/relationships/image" Target="../media/image58.e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12.emf"/><Relationship Id="rId5" Type="http://schemas.openxmlformats.org/officeDocument/2006/relationships/oleObject" Target="../embeddings/oleObject10.bin"/><Relationship Id="rId6" Type="http://schemas.openxmlformats.org/officeDocument/2006/relationships/image" Target="../media/image61.e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12.emf"/><Relationship Id="rId5" Type="http://schemas.openxmlformats.org/officeDocument/2006/relationships/oleObject" Target="../embeddings/oleObject11.bin"/><Relationship Id="rId6" Type="http://schemas.openxmlformats.org/officeDocument/2006/relationships/image" Target="../media/image62.emf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6.emf"/><Relationship Id="rId12" Type="http://schemas.openxmlformats.org/officeDocument/2006/relationships/image" Target="../media/image12.emf"/><Relationship Id="rId13" Type="http://schemas.openxmlformats.org/officeDocument/2006/relationships/oleObject" Target="../embeddings/oleObject16.bin"/><Relationship Id="rId14" Type="http://schemas.openxmlformats.org/officeDocument/2006/relationships/image" Target="../media/image67.emf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12.bin"/><Relationship Id="rId5" Type="http://schemas.openxmlformats.org/officeDocument/2006/relationships/image" Target="../media/image63.emf"/><Relationship Id="rId6" Type="http://schemas.openxmlformats.org/officeDocument/2006/relationships/oleObject" Target="../embeddings/oleObject13.bin"/><Relationship Id="rId7" Type="http://schemas.openxmlformats.org/officeDocument/2006/relationships/image" Target="../media/image64.emf"/><Relationship Id="rId8" Type="http://schemas.openxmlformats.org/officeDocument/2006/relationships/oleObject" Target="../embeddings/oleObject14.bin"/><Relationship Id="rId9" Type="http://schemas.openxmlformats.org/officeDocument/2006/relationships/image" Target="../media/image65.emf"/><Relationship Id="rId10" Type="http://schemas.openxmlformats.org/officeDocument/2006/relationships/oleObject" Target="../embeddings/oleObject15.bin"/></Relationships>
</file>

<file path=ppt/slides/_rels/slide4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6.emf"/><Relationship Id="rId12" Type="http://schemas.openxmlformats.org/officeDocument/2006/relationships/image" Target="../media/image12.emf"/><Relationship Id="rId13" Type="http://schemas.openxmlformats.org/officeDocument/2006/relationships/oleObject" Target="../embeddings/oleObject21.bin"/><Relationship Id="rId14" Type="http://schemas.openxmlformats.org/officeDocument/2006/relationships/image" Target="../media/image67.emf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17.bin"/><Relationship Id="rId5" Type="http://schemas.openxmlformats.org/officeDocument/2006/relationships/image" Target="../media/image63.emf"/><Relationship Id="rId6" Type="http://schemas.openxmlformats.org/officeDocument/2006/relationships/oleObject" Target="../embeddings/oleObject18.bin"/><Relationship Id="rId7" Type="http://schemas.openxmlformats.org/officeDocument/2006/relationships/image" Target="../media/image64.emf"/><Relationship Id="rId8" Type="http://schemas.openxmlformats.org/officeDocument/2006/relationships/oleObject" Target="../embeddings/oleObject19.bin"/><Relationship Id="rId9" Type="http://schemas.openxmlformats.org/officeDocument/2006/relationships/image" Target="../media/image65.emf"/><Relationship Id="rId10" Type="http://schemas.openxmlformats.org/officeDocument/2006/relationships/oleObject" Target="../embeddings/oleObject20.bin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5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__2.bin"/><Relationship Id="rId4" Type="http://schemas.openxmlformats.org/officeDocument/2006/relationships/image" Target="../media/image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oleObject" Target="../embeddings/Microsoft___3.bin"/><Relationship Id="rId5" Type="http://schemas.openxmlformats.org/officeDocument/2006/relationships/image" Target="../media/image7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>
                <a:latin typeface="Comic Sans MS Bold"/>
                <a:cs typeface="Comic Sans MS Bold"/>
              </a:rPr>
              <a:t>Very Forward Neutron Asymmetry in Transversely Polarized </a:t>
            </a:r>
            <a:r>
              <a:rPr lang="en-US" altLang="ja-JP" dirty="0" err="1" smtClean="0">
                <a:latin typeface="Comic Sans MS Bold"/>
                <a:cs typeface="Comic Sans MS Bold"/>
              </a:rPr>
              <a:t>p+A</a:t>
            </a:r>
            <a:r>
              <a:rPr lang="en-US" altLang="ja-JP" dirty="0" smtClean="0">
                <a:latin typeface="Comic Sans MS Bold"/>
                <a:cs typeface="Comic Sans MS Bold"/>
              </a:rPr>
              <a:t> collision</a:t>
            </a:r>
            <a:endParaRPr kumimoji="1" lang="ja-JP" altLang="en-US" dirty="0">
              <a:latin typeface="Comic Sans MS Bold"/>
              <a:cs typeface="Comic Sans MS Bold"/>
            </a:endParaRPr>
          </a:p>
        </p:txBody>
      </p:sp>
      <p:sp>
        <p:nvSpPr>
          <p:cNvPr id="5" name="サブタイトル 4"/>
          <p:cNvSpPr>
            <a:spLocks noGrp="1"/>
          </p:cNvSpPr>
          <p:nvPr>
            <p:ph type="subTitle" idx="1"/>
          </p:nvPr>
        </p:nvSpPr>
        <p:spPr>
          <a:xfrm>
            <a:off x="1092431" y="3886200"/>
            <a:ext cx="7237365" cy="1752600"/>
          </a:xfrm>
        </p:spPr>
        <p:txBody>
          <a:bodyPr/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Itaru Nakagawa</a:t>
            </a:r>
          </a:p>
          <a:p>
            <a:r>
              <a:rPr lang="en-US" altLang="ja-JP" dirty="0" smtClean="0">
                <a:latin typeface="Comic Sans MS"/>
                <a:cs typeface="Comic Sans MS"/>
              </a:rPr>
              <a:t>on behalf of PHENIX Collaboration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2F9EC-AA11-E54F-A3E4-80CC9C642885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2438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" y="274638"/>
            <a:ext cx="9143998" cy="1143000"/>
          </a:xfrm>
        </p:spPr>
        <p:txBody>
          <a:bodyPr>
            <a:norm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What is going on ?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80352" y="3628756"/>
            <a:ext cx="4345113" cy="2595956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dirty="0" err="1" smtClean="0">
                <a:latin typeface="Comic Sans MS"/>
                <a:cs typeface="Comic Sans MS"/>
              </a:rPr>
              <a:t>Isospin</a:t>
            </a:r>
            <a:r>
              <a:rPr lang="ja-JP" altLang="en-US" dirty="0" smtClean="0">
                <a:latin typeface="Comic Sans MS"/>
                <a:cs typeface="Comic Sans MS"/>
              </a:rPr>
              <a:t> </a:t>
            </a:r>
            <a:r>
              <a:rPr lang="en-US" altLang="ja-JP" dirty="0" smtClean="0">
                <a:latin typeface="Comic Sans MS"/>
                <a:cs typeface="Comic Sans MS"/>
              </a:rPr>
              <a:t>Symmetry</a:t>
            </a:r>
          </a:p>
          <a:p>
            <a:r>
              <a:rPr lang="en-US" altLang="ja-JP" dirty="0" smtClean="0">
                <a:latin typeface="Comic Sans MS"/>
                <a:cs typeface="Comic Sans MS"/>
              </a:rPr>
              <a:t>Surface Structure of Nucleus</a:t>
            </a:r>
          </a:p>
          <a:p>
            <a:r>
              <a:rPr lang="en-US" altLang="ja-JP" dirty="0" smtClean="0">
                <a:latin typeface="Comic Sans MS"/>
                <a:cs typeface="Comic Sans MS"/>
              </a:rPr>
              <a:t>QED Process</a:t>
            </a:r>
          </a:p>
          <a:p>
            <a:r>
              <a:rPr lang="en-US" altLang="ja-JP" dirty="0" smtClean="0">
                <a:latin typeface="Comic Sans MS"/>
                <a:cs typeface="Comic Sans MS"/>
              </a:rPr>
              <a:t>Gluon Saturation</a:t>
            </a:r>
          </a:p>
          <a:p>
            <a:r>
              <a:rPr lang="en-US" altLang="ja-JP" dirty="0" smtClean="0">
                <a:latin typeface="Comic Sans MS"/>
                <a:cs typeface="Comic Sans MS"/>
              </a:rPr>
              <a:t>Else…</a:t>
            </a:r>
          </a:p>
          <a:p>
            <a:endParaRPr kumimoji="1" lang="ja-JP" altLang="en-US" dirty="0">
              <a:latin typeface="Comic Sans MS"/>
              <a:cs typeface="Comic Sans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10" y="1600200"/>
            <a:ext cx="4195861" cy="4365859"/>
          </a:xfrm>
          <a:prstGeom prst="rect">
            <a:avLst/>
          </a:prstGeom>
        </p:spPr>
      </p:pic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7520408"/>
              </p:ext>
            </p:extLst>
          </p:nvPr>
        </p:nvGraphicFramePr>
        <p:xfrm>
          <a:off x="4680352" y="1352782"/>
          <a:ext cx="4226578" cy="197561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826416"/>
                <a:gridCol w="1676229"/>
                <a:gridCol w="1723933"/>
              </a:tblGrid>
              <a:tr h="604010"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latin typeface="Comic Sans MS"/>
                          <a:cs typeface="Comic Sans MS"/>
                        </a:rPr>
                        <a:t># of proton</a:t>
                      </a:r>
                      <a:endParaRPr kumimoji="1" lang="ja-JP" altLang="en-US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latin typeface="Comic Sans MS"/>
                          <a:cs typeface="Comic Sans MS"/>
                        </a:rPr>
                        <a:t># of neutron</a:t>
                      </a:r>
                      <a:endParaRPr kumimoji="1" lang="ja-JP" altLang="en-US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</a:tr>
              <a:tr h="34994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Comic Sans MS"/>
                          <a:cs typeface="Comic Sans MS"/>
                        </a:rPr>
                        <a:t>p</a:t>
                      </a:r>
                      <a:endParaRPr kumimoji="1" lang="ja-JP" altLang="en-US" sz="24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Comic Sans MS"/>
                          <a:cs typeface="Comic Sans MS"/>
                        </a:rPr>
                        <a:t>1</a:t>
                      </a:r>
                      <a:endParaRPr kumimoji="1" lang="ja-JP" altLang="en-US" sz="24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Comic Sans MS"/>
                          <a:cs typeface="Comic Sans MS"/>
                        </a:rPr>
                        <a:t>0</a:t>
                      </a:r>
                      <a:endParaRPr kumimoji="1" lang="ja-JP" altLang="en-US" sz="24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</a:tr>
              <a:tr h="34994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Comic Sans MS"/>
                          <a:cs typeface="Comic Sans MS"/>
                        </a:rPr>
                        <a:t>Al</a:t>
                      </a:r>
                      <a:endParaRPr kumimoji="1" lang="ja-JP" altLang="en-US" sz="24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Comic Sans MS"/>
                          <a:cs typeface="Comic Sans MS"/>
                        </a:rPr>
                        <a:t>13</a:t>
                      </a:r>
                      <a:endParaRPr kumimoji="1" lang="ja-JP" altLang="en-US" sz="24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Comic Sans MS"/>
                          <a:cs typeface="Comic Sans MS"/>
                        </a:rPr>
                        <a:t>14</a:t>
                      </a:r>
                      <a:endParaRPr kumimoji="1" lang="ja-JP" altLang="en-US" sz="24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</a:tr>
              <a:tr h="34994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Comic Sans MS"/>
                          <a:cs typeface="Comic Sans MS"/>
                        </a:rPr>
                        <a:t>Au</a:t>
                      </a:r>
                      <a:endParaRPr kumimoji="1" lang="ja-JP" altLang="en-US" sz="24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Comic Sans MS"/>
                          <a:cs typeface="Comic Sans MS"/>
                        </a:rPr>
                        <a:t>79</a:t>
                      </a:r>
                      <a:endParaRPr kumimoji="1" lang="ja-JP" altLang="en-US" sz="24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Comic Sans MS"/>
                          <a:cs typeface="Comic Sans MS"/>
                        </a:rPr>
                        <a:t>118</a:t>
                      </a:r>
                      <a:endParaRPr kumimoji="1" lang="ja-JP" altLang="en-US" sz="24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A00B5-E19E-E84E-B280-8C2AE9424798}" type="slidenum">
              <a:rPr kumimoji="1" lang="ja-JP" altLang="en-US" smtClean="0">
                <a:latin typeface="Comic Sans MS"/>
                <a:cs typeface="Comic Sans MS"/>
              </a:rPr>
              <a:t>10</a:t>
            </a:fld>
            <a:endParaRPr kumimoji="1" lang="ja-JP" altLang="en-US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186011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4186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ja-JP" dirty="0" err="1" smtClean="0">
                <a:latin typeface="Comic Sans MS"/>
                <a:cs typeface="Comic Sans MS"/>
              </a:rPr>
              <a:t>Primakoff</a:t>
            </a:r>
            <a:r>
              <a:rPr lang="en-US" altLang="ja-JP" dirty="0" smtClean="0">
                <a:latin typeface="Comic Sans MS"/>
                <a:cs typeface="Comic Sans MS"/>
              </a:rPr>
              <a:t> Effect</a:t>
            </a:r>
            <a:r>
              <a:rPr lang="en-US" altLang="ja-JP" dirty="0">
                <a:latin typeface="Comic Sans MS"/>
                <a:cs typeface="Comic Sans MS"/>
              </a:rPr>
              <a:t/>
            </a:r>
            <a:br>
              <a:rPr lang="en-US" altLang="ja-JP" dirty="0">
                <a:latin typeface="Comic Sans MS"/>
                <a:cs typeface="Comic Sans MS"/>
              </a:rPr>
            </a:br>
            <a:r>
              <a:rPr lang="en-US" altLang="ja-JP" dirty="0" smtClean="0">
                <a:latin typeface="Comic Sans MS"/>
                <a:cs typeface="Comic Sans MS"/>
              </a:rPr>
              <a:t>Electro</a:t>
            </a:r>
            <a:r>
              <a:rPr kumimoji="1" lang="en-US" altLang="ja-JP" dirty="0" smtClean="0">
                <a:latin typeface="Comic Sans MS"/>
                <a:cs typeface="Comic Sans MS"/>
              </a:rPr>
              <a:t>-Magnetic 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grpSp>
        <p:nvGrpSpPr>
          <p:cNvPr id="10" name="図形グループ 9"/>
          <p:cNvGrpSpPr/>
          <p:nvPr/>
        </p:nvGrpSpPr>
        <p:grpSpPr>
          <a:xfrm>
            <a:off x="4478335" y="1408762"/>
            <a:ext cx="2819400" cy="2384425"/>
            <a:chOff x="4506106" y="2030186"/>
            <a:chExt cx="2819400" cy="2384425"/>
          </a:xfrm>
        </p:grpSpPr>
        <p:pic>
          <p:nvPicPr>
            <p:cNvPr id="4" name="Picture 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6106" y="2030186"/>
              <a:ext cx="2819400" cy="2384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9" name="正方形/長方形 8"/>
            <p:cNvSpPr/>
            <p:nvPr/>
          </p:nvSpPr>
          <p:spPr>
            <a:xfrm>
              <a:off x="4686909" y="2030186"/>
              <a:ext cx="653630" cy="1914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2" name="図形グループ 11"/>
          <p:cNvGrpSpPr/>
          <p:nvPr/>
        </p:nvGrpSpPr>
        <p:grpSpPr>
          <a:xfrm>
            <a:off x="839553" y="1284866"/>
            <a:ext cx="3342109" cy="2508321"/>
            <a:chOff x="839553" y="1660854"/>
            <a:chExt cx="3342109" cy="2508321"/>
          </a:xfrm>
        </p:grpSpPr>
        <p:grpSp>
          <p:nvGrpSpPr>
            <p:cNvPr id="11" name="図形グループ 10"/>
            <p:cNvGrpSpPr/>
            <p:nvPr/>
          </p:nvGrpSpPr>
          <p:grpSpPr>
            <a:xfrm>
              <a:off x="839553" y="1838725"/>
              <a:ext cx="2917825" cy="2330450"/>
              <a:chOff x="839553" y="1838725"/>
              <a:chExt cx="2917825" cy="2330450"/>
            </a:xfrm>
          </p:grpSpPr>
          <p:pic>
            <p:nvPicPr>
              <p:cNvPr id="5" name="Picture 1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9553" y="1838725"/>
                <a:ext cx="2917825" cy="23304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8" name="正方形/長方形 7"/>
              <p:cNvSpPr/>
              <p:nvPr/>
            </p:nvSpPr>
            <p:spPr>
              <a:xfrm>
                <a:off x="839553" y="1838725"/>
                <a:ext cx="653630" cy="1914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6" name="テキスト ボックス 5"/>
            <p:cNvSpPr txBox="1"/>
            <p:nvPr/>
          </p:nvSpPr>
          <p:spPr>
            <a:xfrm>
              <a:off x="3167780" y="1660854"/>
              <a:ext cx="10138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Comic Sans MS"/>
                  <a:cs typeface="Comic Sans MS"/>
                </a:rPr>
                <a:t>neutron</a:t>
              </a:r>
              <a:endParaRPr kumimoji="1" lang="ja-JP" altLang="en-US" dirty="0">
                <a:latin typeface="Comic Sans MS"/>
                <a:cs typeface="Comic Sans MS"/>
              </a:endParaRPr>
            </a:p>
          </p:txBody>
        </p:sp>
      </p:grpSp>
      <p:sp>
        <p:nvSpPr>
          <p:cNvPr id="13" name="テキスト ボックス 12"/>
          <p:cNvSpPr txBox="1"/>
          <p:nvPr/>
        </p:nvSpPr>
        <p:spPr>
          <a:xfrm>
            <a:off x="5296588" y="3799843"/>
            <a:ext cx="806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/>
              <a:t>t</a:t>
            </a:r>
            <a:r>
              <a:rPr lang="ja-JP" altLang="en-US" i="1" dirty="0"/>
              <a:t>　</a:t>
            </a:r>
            <a:r>
              <a:rPr kumimoji="1" lang="en-US" altLang="ja-JP" dirty="0" smtClean="0"/>
              <a:t>→ 0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98667" y="1692501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A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659138" y="1593428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A</a:t>
            </a:r>
            <a:endParaRPr kumimoji="1" lang="ja-JP" altLang="en-US" dirty="0"/>
          </a:p>
        </p:txBody>
      </p:sp>
      <p:sp>
        <p:nvSpPr>
          <p:cNvPr id="66" name="スライド番号プレースホルダー 6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A00B5-E19E-E84E-B280-8C2AE9424798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88" name="円/楕円 87"/>
          <p:cNvSpPr/>
          <p:nvPr/>
        </p:nvSpPr>
        <p:spPr>
          <a:xfrm>
            <a:off x="6266696" y="5990039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9" name="直線コネクタ 88"/>
          <p:cNvCxnSpPr/>
          <p:nvPr/>
        </p:nvCxnSpPr>
        <p:spPr>
          <a:xfrm>
            <a:off x="5237996" y="6064982"/>
            <a:ext cx="1028700" cy="127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2" name="テキスト ボックス 91"/>
          <p:cNvSpPr txBox="1"/>
          <p:nvPr/>
        </p:nvSpPr>
        <p:spPr>
          <a:xfrm>
            <a:off x="4783825" y="5636096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/>
              <a:t>p</a:t>
            </a:r>
            <a:endParaRPr kumimoji="1" lang="ja-JP" altLang="en-US" sz="4000" dirty="0"/>
          </a:p>
        </p:txBody>
      </p:sp>
      <p:sp>
        <p:nvSpPr>
          <p:cNvPr id="93" name="テキスト ボックス 92"/>
          <p:cNvSpPr txBox="1"/>
          <p:nvPr/>
        </p:nvSpPr>
        <p:spPr>
          <a:xfrm>
            <a:off x="4796383" y="4505796"/>
            <a:ext cx="500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/>
              <a:t>A</a:t>
            </a:r>
            <a:endParaRPr kumimoji="1" lang="ja-JP" altLang="en-US" sz="4000" dirty="0"/>
          </a:p>
        </p:txBody>
      </p:sp>
      <p:pic>
        <p:nvPicPr>
          <p:cNvPr id="97" name="図 9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132142">
            <a:off x="5811754" y="5093669"/>
            <a:ext cx="1074984" cy="789590"/>
          </a:xfrm>
          <a:prstGeom prst="rect">
            <a:avLst/>
          </a:prstGeom>
        </p:spPr>
      </p:pic>
      <p:sp>
        <p:nvSpPr>
          <p:cNvPr id="101" name="正方形/長方形 100"/>
          <p:cNvSpPr/>
          <p:nvPr/>
        </p:nvSpPr>
        <p:spPr>
          <a:xfrm>
            <a:off x="5040542" y="5672217"/>
            <a:ext cx="393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↑</a:t>
            </a:r>
            <a:endParaRPr lang="ja-JP" altLang="en-US" dirty="0"/>
          </a:p>
        </p:txBody>
      </p:sp>
      <p:sp>
        <p:nvSpPr>
          <p:cNvPr id="102" name="正方形/長方形 101"/>
          <p:cNvSpPr/>
          <p:nvPr/>
        </p:nvSpPr>
        <p:spPr>
          <a:xfrm rot="2438771">
            <a:off x="6475290" y="5117667"/>
            <a:ext cx="221758" cy="39962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" name="テキスト ボックス 102"/>
          <p:cNvSpPr txBox="1"/>
          <p:nvPr/>
        </p:nvSpPr>
        <p:spPr>
          <a:xfrm>
            <a:off x="6437940" y="5093647"/>
            <a:ext cx="4523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latin typeface="Symbol" charset="2"/>
                <a:cs typeface="Symbol" charset="2"/>
              </a:rPr>
              <a:t>g</a:t>
            </a:r>
            <a:r>
              <a:rPr kumimoji="1" lang="en-US" altLang="ja-JP" sz="2800" baseline="30000" dirty="0">
                <a:latin typeface="Symbol" charset="2"/>
                <a:cs typeface="Symbol" charset="2"/>
              </a:rPr>
              <a:t>*</a:t>
            </a:r>
            <a:endParaRPr kumimoji="1" lang="ja-JP" altLang="en-US" dirty="0">
              <a:latin typeface="Symbol" charset="2"/>
              <a:cs typeface="Symbol" charset="2"/>
            </a:endParaRPr>
          </a:p>
        </p:txBody>
      </p:sp>
      <p:sp>
        <p:nvSpPr>
          <p:cNvPr id="122" name="円/楕円 121"/>
          <p:cNvSpPr/>
          <p:nvPr/>
        </p:nvSpPr>
        <p:spPr>
          <a:xfrm>
            <a:off x="2474556" y="5971683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5" name="直線コネクタ 124"/>
          <p:cNvCxnSpPr/>
          <p:nvPr/>
        </p:nvCxnSpPr>
        <p:spPr>
          <a:xfrm flipV="1">
            <a:off x="2544406" y="4892183"/>
            <a:ext cx="12700" cy="1181100"/>
          </a:xfrm>
          <a:prstGeom prst="line">
            <a:avLst/>
          </a:prstGeom>
          <a:ln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0" name="テキスト ボックス 129"/>
          <p:cNvSpPr txBox="1"/>
          <p:nvPr/>
        </p:nvSpPr>
        <p:spPr>
          <a:xfrm>
            <a:off x="991685" y="5617740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/>
              <a:t>p</a:t>
            </a:r>
            <a:endParaRPr kumimoji="1" lang="ja-JP" altLang="en-US" sz="4000" dirty="0"/>
          </a:p>
        </p:txBody>
      </p:sp>
      <p:sp>
        <p:nvSpPr>
          <p:cNvPr id="131" name="テキスト ボックス 130"/>
          <p:cNvSpPr txBox="1"/>
          <p:nvPr/>
        </p:nvSpPr>
        <p:spPr>
          <a:xfrm>
            <a:off x="1017085" y="4487440"/>
            <a:ext cx="5641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/>
              <a:t>A</a:t>
            </a:r>
            <a:endParaRPr kumimoji="1" lang="ja-JP" altLang="en-US" sz="4000" dirty="0"/>
          </a:p>
        </p:txBody>
      </p:sp>
      <p:sp>
        <p:nvSpPr>
          <p:cNvPr id="132" name="テキスト ボックス 131"/>
          <p:cNvSpPr txBox="1"/>
          <p:nvPr/>
        </p:nvSpPr>
        <p:spPr>
          <a:xfrm>
            <a:off x="2542665" y="5294574"/>
            <a:ext cx="607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>
                <a:latin typeface="Symbol" charset="2"/>
                <a:cs typeface="Symbol" charset="2"/>
              </a:rPr>
              <a:t>p</a:t>
            </a:r>
            <a:r>
              <a:rPr kumimoji="1" lang="en-US" altLang="ja-JP" sz="3600" baseline="30000" dirty="0">
                <a:latin typeface="Symbol" charset="2"/>
                <a:cs typeface="Symbol" charset="2"/>
              </a:rPr>
              <a:t>+</a:t>
            </a:r>
            <a:endParaRPr kumimoji="1" lang="ja-JP" altLang="en-US" sz="3600" baseline="30000" dirty="0">
              <a:latin typeface="Symbol" charset="2"/>
              <a:cs typeface="Symbol" charset="2"/>
            </a:endParaRPr>
          </a:p>
        </p:txBody>
      </p:sp>
      <p:sp>
        <p:nvSpPr>
          <p:cNvPr id="133" name="テキスト ボックス 132"/>
          <p:cNvSpPr txBox="1"/>
          <p:nvPr/>
        </p:nvSpPr>
        <p:spPr>
          <a:xfrm>
            <a:off x="3693688" y="5617740"/>
            <a:ext cx="490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/>
              <a:t>n</a:t>
            </a:r>
            <a:endParaRPr kumimoji="1" lang="ja-JP" altLang="en-US" sz="4400" dirty="0"/>
          </a:p>
        </p:txBody>
      </p:sp>
      <p:cxnSp>
        <p:nvCxnSpPr>
          <p:cNvPr id="134" name="直線矢印コネクタ 133"/>
          <p:cNvCxnSpPr/>
          <p:nvPr/>
        </p:nvCxnSpPr>
        <p:spPr>
          <a:xfrm>
            <a:off x="1406450" y="6047883"/>
            <a:ext cx="2269173" cy="25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4" name="図形グループ 43"/>
          <p:cNvGrpSpPr/>
          <p:nvPr/>
        </p:nvGrpSpPr>
        <p:grpSpPr>
          <a:xfrm>
            <a:off x="1445856" y="4328751"/>
            <a:ext cx="2199044" cy="732199"/>
            <a:chOff x="1445856" y="4328751"/>
            <a:chExt cx="2199044" cy="732199"/>
          </a:xfrm>
        </p:grpSpPr>
        <p:sp>
          <p:nvSpPr>
            <p:cNvPr id="124" name="円/楕円 123"/>
            <p:cNvSpPr/>
            <p:nvPr/>
          </p:nvSpPr>
          <p:spPr>
            <a:xfrm>
              <a:off x="2474556" y="4841383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23" name="直線コネクタ 122"/>
            <p:cNvCxnSpPr/>
            <p:nvPr/>
          </p:nvCxnSpPr>
          <p:spPr>
            <a:xfrm>
              <a:off x="1445856" y="4892183"/>
              <a:ext cx="1028700" cy="127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6" name="直線コネクタ 125"/>
            <p:cNvCxnSpPr>
              <a:stCxn id="124" idx="6"/>
            </p:cNvCxnSpPr>
            <p:nvPr/>
          </p:nvCxnSpPr>
          <p:spPr>
            <a:xfrm flipV="1">
              <a:off x="2639656" y="4686300"/>
              <a:ext cx="1005244" cy="23763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7" name="直線コネクタ 126"/>
            <p:cNvCxnSpPr>
              <a:stCxn id="124" idx="6"/>
            </p:cNvCxnSpPr>
            <p:nvPr/>
          </p:nvCxnSpPr>
          <p:spPr>
            <a:xfrm>
              <a:off x="2639656" y="4923933"/>
              <a:ext cx="992544" cy="1001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8" name="直線コネクタ 127"/>
            <p:cNvCxnSpPr>
              <a:stCxn id="124" idx="6"/>
            </p:cNvCxnSpPr>
            <p:nvPr/>
          </p:nvCxnSpPr>
          <p:spPr>
            <a:xfrm>
              <a:off x="2639656" y="4923933"/>
              <a:ext cx="1005244" cy="13701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9" name="直線コネクタ 128"/>
            <p:cNvCxnSpPr>
              <a:stCxn id="124" idx="6"/>
            </p:cNvCxnSpPr>
            <p:nvPr/>
          </p:nvCxnSpPr>
          <p:spPr>
            <a:xfrm flipV="1">
              <a:off x="2639656" y="4787900"/>
              <a:ext cx="998894" cy="13603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35" name="テキスト ボックス 134"/>
            <p:cNvSpPr txBox="1"/>
            <p:nvPr/>
          </p:nvSpPr>
          <p:spPr>
            <a:xfrm>
              <a:off x="2342930" y="4328751"/>
              <a:ext cx="443551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 smtClean="0">
                  <a:latin typeface="Symbol" charset="2"/>
                  <a:cs typeface="Symbol" charset="2"/>
                </a:rPr>
                <a:t>a</a:t>
              </a:r>
              <a:endParaRPr kumimoji="1" lang="ja-JP" altLang="en-US" sz="3200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136" name="正方形/長方形 135"/>
          <p:cNvSpPr/>
          <p:nvPr/>
        </p:nvSpPr>
        <p:spPr>
          <a:xfrm>
            <a:off x="1220553" y="5590198"/>
            <a:ext cx="393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↑</a:t>
            </a:r>
            <a:endParaRPr lang="ja-JP" altLang="en-US" dirty="0"/>
          </a:p>
        </p:txBody>
      </p:sp>
      <p:sp>
        <p:nvSpPr>
          <p:cNvPr id="140" name="円/楕円 139"/>
          <p:cNvSpPr/>
          <p:nvPr/>
        </p:nvSpPr>
        <p:spPr>
          <a:xfrm>
            <a:off x="6265506" y="4847733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1" name="直線コネクタ 140"/>
          <p:cNvCxnSpPr/>
          <p:nvPr/>
        </p:nvCxnSpPr>
        <p:spPr>
          <a:xfrm>
            <a:off x="5236806" y="4898533"/>
            <a:ext cx="1028700" cy="127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2" name="直線コネクタ 141"/>
          <p:cNvCxnSpPr>
            <a:stCxn id="140" idx="6"/>
          </p:cNvCxnSpPr>
          <p:nvPr/>
        </p:nvCxnSpPr>
        <p:spPr>
          <a:xfrm flipV="1">
            <a:off x="6430606" y="4692650"/>
            <a:ext cx="1005244" cy="2376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3" name="直線コネクタ 142"/>
          <p:cNvCxnSpPr>
            <a:stCxn id="140" idx="6"/>
          </p:cNvCxnSpPr>
          <p:nvPr/>
        </p:nvCxnSpPr>
        <p:spPr>
          <a:xfrm>
            <a:off x="6430606" y="4930283"/>
            <a:ext cx="992544" cy="1001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4" name="直線コネクタ 143"/>
          <p:cNvCxnSpPr>
            <a:stCxn id="140" idx="6"/>
          </p:cNvCxnSpPr>
          <p:nvPr/>
        </p:nvCxnSpPr>
        <p:spPr>
          <a:xfrm>
            <a:off x="6430606" y="4930283"/>
            <a:ext cx="1005244" cy="13701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5" name="直線コネクタ 144"/>
          <p:cNvCxnSpPr>
            <a:stCxn id="140" idx="6"/>
          </p:cNvCxnSpPr>
          <p:nvPr/>
        </p:nvCxnSpPr>
        <p:spPr>
          <a:xfrm flipV="1">
            <a:off x="6430606" y="4794250"/>
            <a:ext cx="998894" cy="1360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6" name="テキスト ボックス 145"/>
          <p:cNvSpPr txBox="1"/>
          <p:nvPr/>
        </p:nvSpPr>
        <p:spPr>
          <a:xfrm>
            <a:off x="6011472" y="4289204"/>
            <a:ext cx="7513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err="1" smtClean="0">
                <a:latin typeface="Symbol" charset="2"/>
                <a:cs typeface="Symbol" charset="2"/>
              </a:rPr>
              <a:t>a</a:t>
            </a:r>
            <a:r>
              <a:rPr kumimoji="1" lang="en-US" altLang="ja-JP" sz="2400" baseline="-25000" dirty="0" err="1" smtClean="0">
                <a:latin typeface="Symbol" charset="2"/>
                <a:cs typeface="Symbol" charset="2"/>
              </a:rPr>
              <a:t>EM</a:t>
            </a:r>
            <a:endParaRPr kumimoji="1" lang="ja-JP" altLang="en-US" sz="2400" dirty="0">
              <a:latin typeface="Symbol" charset="2"/>
              <a:cs typeface="Symbol" charset="2"/>
            </a:endParaRPr>
          </a:p>
        </p:txBody>
      </p:sp>
      <p:grpSp>
        <p:nvGrpSpPr>
          <p:cNvPr id="18" name="図形グループ 17"/>
          <p:cNvGrpSpPr/>
          <p:nvPr/>
        </p:nvGrpSpPr>
        <p:grpSpPr>
          <a:xfrm>
            <a:off x="6371883" y="5569019"/>
            <a:ext cx="1785522" cy="945060"/>
            <a:chOff x="6371883" y="5569019"/>
            <a:chExt cx="1785522" cy="945060"/>
          </a:xfrm>
        </p:grpSpPr>
        <p:cxnSp>
          <p:nvCxnSpPr>
            <p:cNvPr id="95" name="直線矢印コネクタ 94"/>
            <p:cNvCxnSpPr/>
            <p:nvPr/>
          </p:nvCxnSpPr>
          <p:spPr>
            <a:xfrm flipV="1">
              <a:off x="6371883" y="6064983"/>
              <a:ext cx="1371074" cy="83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04" name="テキスト ボックス 103"/>
            <p:cNvSpPr txBox="1"/>
            <p:nvPr/>
          </p:nvSpPr>
          <p:spPr>
            <a:xfrm>
              <a:off x="7722671" y="5692967"/>
              <a:ext cx="43473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600" dirty="0"/>
                <a:t>n</a:t>
              </a:r>
              <a:endParaRPr lang="ja-JP" altLang="en-US" sz="3600" dirty="0"/>
            </a:p>
          </p:txBody>
        </p:sp>
        <p:sp>
          <p:nvSpPr>
            <p:cNvPr id="17" name="禁止 16"/>
            <p:cNvSpPr/>
            <p:nvPr/>
          </p:nvSpPr>
          <p:spPr>
            <a:xfrm>
              <a:off x="6553200" y="5569019"/>
              <a:ext cx="945060" cy="945060"/>
            </a:xfrm>
            <a:prstGeom prst="noSmoking">
              <a:avLst/>
            </a:prstGeom>
            <a:solidFill>
              <a:srgbClr val="FF0000"/>
            </a:solidFill>
            <a:ln>
              <a:solidFill>
                <a:srgbClr val="0000FF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5" name="テキスト ボックス 14"/>
          <p:cNvSpPr txBox="1"/>
          <p:nvPr/>
        </p:nvSpPr>
        <p:spPr>
          <a:xfrm>
            <a:off x="4438979" y="2730911"/>
            <a:ext cx="1136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EM-field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703860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41866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err="1" smtClean="0">
                <a:latin typeface="Comic Sans MS"/>
                <a:cs typeface="Comic Sans MS"/>
              </a:rPr>
              <a:t>Primakoff</a:t>
            </a:r>
            <a:r>
              <a:rPr lang="en-US" altLang="ja-JP" dirty="0">
                <a:latin typeface="Comic Sans MS"/>
                <a:cs typeface="Comic Sans MS"/>
              </a:rPr>
              <a:t> </a:t>
            </a:r>
            <a:r>
              <a:rPr kumimoji="1" lang="en-US" altLang="ja-JP" dirty="0" smtClean="0">
                <a:latin typeface="Comic Sans MS"/>
                <a:cs typeface="Comic Sans MS"/>
              </a:rPr>
              <a:t>Effect </a:t>
            </a:r>
            <a:br>
              <a:rPr kumimoji="1" lang="en-US" altLang="ja-JP" dirty="0" smtClean="0">
                <a:latin typeface="Comic Sans MS"/>
                <a:cs typeface="Comic Sans MS"/>
              </a:rPr>
            </a:br>
            <a:r>
              <a:rPr kumimoji="1" lang="en-US" altLang="ja-JP" dirty="0" smtClean="0">
                <a:latin typeface="Comic Sans MS"/>
                <a:cs typeface="Comic Sans MS"/>
              </a:rPr>
              <a:t>(Electro-Magnetic)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grpSp>
        <p:nvGrpSpPr>
          <p:cNvPr id="10" name="図形グループ 9"/>
          <p:cNvGrpSpPr/>
          <p:nvPr/>
        </p:nvGrpSpPr>
        <p:grpSpPr>
          <a:xfrm>
            <a:off x="4478335" y="1408762"/>
            <a:ext cx="2819400" cy="2384425"/>
            <a:chOff x="4506106" y="2030186"/>
            <a:chExt cx="2819400" cy="2384425"/>
          </a:xfrm>
        </p:grpSpPr>
        <p:pic>
          <p:nvPicPr>
            <p:cNvPr id="4" name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6106" y="2030186"/>
              <a:ext cx="2819400" cy="2384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9" name="正方形/長方形 8"/>
            <p:cNvSpPr/>
            <p:nvPr/>
          </p:nvSpPr>
          <p:spPr>
            <a:xfrm>
              <a:off x="4686909" y="2030186"/>
              <a:ext cx="653630" cy="1914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2" name="図形グループ 11"/>
          <p:cNvGrpSpPr/>
          <p:nvPr/>
        </p:nvGrpSpPr>
        <p:grpSpPr>
          <a:xfrm>
            <a:off x="839553" y="1284866"/>
            <a:ext cx="3342109" cy="2508321"/>
            <a:chOff x="839553" y="1660854"/>
            <a:chExt cx="3342109" cy="2508321"/>
          </a:xfrm>
        </p:grpSpPr>
        <p:grpSp>
          <p:nvGrpSpPr>
            <p:cNvPr id="11" name="図形グループ 10"/>
            <p:cNvGrpSpPr/>
            <p:nvPr/>
          </p:nvGrpSpPr>
          <p:grpSpPr>
            <a:xfrm>
              <a:off x="839553" y="1838725"/>
              <a:ext cx="2917825" cy="2330450"/>
              <a:chOff x="839553" y="1838725"/>
              <a:chExt cx="2917825" cy="2330450"/>
            </a:xfrm>
          </p:grpSpPr>
          <p:pic>
            <p:nvPicPr>
              <p:cNvPr id="5" name="Picture 1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9553" y="1838725"/>
                <a:ext cx="2917825" cy="23304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8" name="正方形/長方形 7"/>
              <p:cNvSpPr/>
              <p:nvPr/>
            </p:nvSpPr>
            <p:spPr>
              <a:xfrm>
                <a:off x="839553" y="1838725"/>
                <a:ext cx="653630" cy="1914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6" name="テキスト ボックス 5"/>
            <p:cNvSpPr txBox="1"/>
            <p:nvPr/>
          </p:nvSpPr>
          <p:spPr>
            <a:xfrm>
              <a:off x="3167780" y="1660854"/>
              <a:ext cx="10138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Comic Sans MS"/>
                  <a:cs typeface="Comic Sans MS"/>
                </a:rPr>
                <a:t>neutron</a:t>
              </a:r>
              <a:endParaRPr kumimoji="1" lang="ja-JP" altLang="en-US" dirty="0">
                <a:latin typeface="Comic Sans MS"/>
                <a:cs typeface="Comic Sans MS"/>
              </a:endParaRPr>
            </a:p>
          </p:txBody>
        </p:sp>
      </p:grpSp>
      <p:sp>
        <p:nvSpPr>
          <p:cNvPr id="13" name="テキスト ボックス 12"/>
          <p:cNvSpPr txBox="1"/>
          <p:nvPr/>
        </p:nvSpPr>
        <p:spPr>
          <a:xfrm>
            <a:off x="5296588" y="3799843"/>
            <a:ext cx="806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/>
              <a:t>t</a:t>
            </a:r>
            <a:r>
              <a:rPr lang="ja-JP" altLang="en-US" i="1" dirty="0"/>
              <a:t>　</a:t>
            </a:r>
            <a:r>
              <a:rPr kumimoji="1" lang="en-US" altLang="ja-JP" dirty="0" smtClean="0"/>
              <a:t>→ 0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98667" y="1692501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A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659138" y="1593428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A</a:t>
            </a:r>
            <a:endParaRPr kumimoji="1" lang="ja-JP" altLang="en-US" dirty="0"/>
          </a:p>
        </p:txBody>
      </p:sp>
      <p:sp>
        <p:nvSpPr>
          <p:cNvPr id="66" name="スライド番号プレースホルダー 6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A00B5-E19E-E84E-B280-8C2AE9424798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526859" y="2714625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latin typeface="Comic Sans MS"/>
                <a:cs typeface="Comic Sans MS"/>
              </a:rPr>
              <a:t>Primakoff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87" name="正方形/長方形 86"/>
          <p:cNvSpPr/>
          <p:nvPr/>
        </p:nvSpPr>
        <p:spPr>
          <a:xfrm>
            <a:off x="6349246" y="5990039"/>
            <a:ext cx="682007" cy="1651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8" name="円/楕円 87"/>
          <p:cNvSpPr/>
          <p:nvPr/>
        </p:nvSpPr>
        <p:spPr>
          <a:xfrm>
            <a:off x="6266696" y="5990039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9" name="直線コネクタ 88"/>
          <p:cNvCxnSpPr/>
          <p:nvPr/>
        </p:nvCxnSpPr>
        <p:spPr>
          <a:xfrm>
            <a:off x="5237996" y="6064982"/>
            <a:ext cx="1028700" cy="127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1" name="直線コネクタ 90"/>
          <p:cNvCxnSpPr/>
          <p:nvPr/>
        </p:nvCxnSpPr>
        <p:spPr>
          <a:xfrm flipV="1">
            <a:off x="7031253" y="5788645"/>
            <a:ext cx="711704" cy="271759"/>
          </a:xfrm>
          <a:prstGeom prst="line">
            <a:avLst/>
          </a:prstGeom>
          <a:ln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2" name="テキスト ボックス 91"/>
          <p:cNvSpPr txBox="1"/>
          <p:nvPr/>
        </p:nvSpPr>
        <p:spPr>
          <a:xfrm>
            <a:off x="4783825" y="5636096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/>
              <a:t>p</a:t>
            </a:r>
            <a:endParaRPr kumimoji="1" lang="ja-JP" altLang="en-US" sz="4000" dirty="0"/>
          </a:p>
        </p:txBody>
      </p:sp>
      <p:sp>
        <p:nvSpPr>
          <p:cNvPr id="93" name="テキスト ボックス 92"/>
          <p:cNvSpPr txBox="1"/>
          <p:nvPr/>
        </p:nvSpPr>
        <p:spPr>
          <a:xfrm>
            <a:off x="4796383" y="4505796"/>
            <a:ext cx="500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/>
              <a:t>A</a:t>
            </a:r>
            <a:endParaRPr kumimoji="1" lang="ja-JP" altLang="en-US" sz="4000" dirty="0"/>
          </a:p>
        </p:txBody>
      </p:sp>
      <p:cxnSp>
        <p:nvCxnSpPr>
          <p:cNvPr id="95" name="直線矢印コネクタ 94"/>
          <p:cNvCxnSpPr>
            <a:stCxn id="87" idx="3"/>
          </p:cNvCxnSpPr>
          <p:nvPr/>
        </p:nvCxnSpPr>
        <p:spPr>
          <a:xfrm flipV="1">
            <a:off x="7031253" y="6064982"/>
            <a:ext cx="711704" cy="760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6" name="正方形/長方形 95"/>
          <p:cNvSpPr/>
          <p:nvPr/>
        </p:nvSpPr>
        <p:spPr>
          <a:xfrm>
            <a:off x="7742957" y="5350460"/>
            <a:ext cx="513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>
                <a:latin typeface="Symbol" charset="2"/>
                <a:cs typeface="Symbol" charset="2"/>
              </a:rPr>
              <a:t>p</a:t>
            </a:r>
            <a:r>
              <a:rPr lang="en-US" altLang="ja-JP" sz="2800" baseline="30000" dirty="0">
                <a:latin typeface="Symbol" charset="2"/>
                <a:cs typeface="Symbol" charset="2"/>
              </a:rPr>
              <a:t>+</a:t>
            </a:r>
            <a:endParaRPr lang="ja-JP" altLang="en-US" sz="2800" dirty="0"/>
          </a:p>
        </p:txBody>
      </p:sp>
      <p:pic>
        <p:nvPicPr>
          <p:cNvPr id="97" name="図 9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132142">
            <a:off x="5811754" y="5093669"/>
            <a:ext cx="1074984" cy="789590"/>
          </a:xfrm>
          <a:prstGeom prst="rect">
            <a:avLst/>
          </a:prstGeom>
        </p:spPr>
      </p:pic>
      <p:sp>
        <p:nvSpPr>
          <p:cNvPr id="98" name="テキスト ボックス 97"/>
          <p:cNvSpPr txBox="1"/>
          <p:nvPr/>
        </p:nvSpPr>
        <p:spPr>
          <a:xfrm>
            <a:off x="6452356" y="6020816"/>
            <a:ext cx="467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>
                <a:latin typeface="Symbol" charset="2"/>
                <a:cs typeface="Symbol" charset="2"/>
              </a:rPr>
              <a:t>D</a:t>
            </a:r>
            <a:endParaRPr kumimoji="1" lang="ja-JP" altLang="en-US" sz="3600" dirty="0">
              <a:latin typeface="Symbol" charset="2"/>
              <a:cs typeface="Symbol" charset="2"/>
            </a:endParaRPr>
          </a:p>
        </p:txBody>
      </p:sp>
      <p:sp>
        <p:nvSpPr>
          <p:cNvPr id="101" name="正方形/長方形 100"/>
          <p:cNvSpPr/>
          <p:nvPr/>
        </p:nvSpPr>
        <p:spPr>
          <a:xfrm>
            <a:off x="5040542" y="5672217"/>
            <a:ext cx="393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↑</a:t>
            </a:r>
            <a:endParaRPr lang="ja-JP" altLang="en-US" dirty="0"/>
          </a:p>
        </p:txBody>
      </p:sp>
      <p:sp>
        <p:nvSpPr>
          <p:cNvPr id="102" name="正方形/長方形 101"/>
          <p:cNvSpPr/>
          <p:nvPr/>
        </p:nvSpPr>
        <p:spPr>
          <a:xfrm rot="2438771">
            <a:off x="6475290" y="5117667"/>
            <a:ext cx="221758" cy="39962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" name="テキスト ボックス 102"/>
          <p:cNvSpPr txBox="1"/>
          <p:nvPr/>
        </p:nvSpPr>
        <p:spPr>
          <a:xfrm>
            <a:off x="6437940" y="5093647"/>
            <a:ext cx="4523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latin typeface="Symbol" charset="2"/>
                <a:cs typeface="Symbol" charset="2"/>
              </a:rPr>
              <a:t>g</a:t>
            </a:r>
            <a:r>
              <a:rPr kumimoji="1" lang="en-US" altLang="ja-JP" sz="2800" baseline="30000" dirty="0">
                <a:latin typeface="Symbol" charset="2"/>
                <a:cs typeface="Symbol" charset="2"/>
              </a:rPr>
              <a:t>*</a:t>
            </a:r>
            <a:endParaRPr kumimoji="1" lang="ja-JP" altLang="en-US" dirty="0">
              <a:latin typeface="Symbol" charset="2"/>
              <a:cs typeface="Symbol" charset="2"/>
            </a:endParaRPr>
          </a:p>
        </p:txBody>
      </p:sp>
      <p:sp>
        <p:nvSpPr>
          <p:cNvPr id="104" name="テキスト ボックス 103"/>
          <p:cNvSpPr txBox="1"/>
          <p:nvPr/>
        </p:nvSpPr>
        <p:spPr>
          <a:xfrm>
            <a:off x="7722671" y="5692967"/>
            <a:ext cx="434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/>
              <a:t>n</a:t>
            </a:r>
            <a:endParaRPr lang="ja-JP" altLang="en-US" sz="3600" dirty="0"/>
          </a:p>
        </p:txBody>
      </p:sp>
      <p:sp>
        <p:nvSpPr>
          <p:cNvPr id="122" name="円/楕円 121"/>
          <p:cNvSpPr/>
          <p:nvPr/>
        </p:nvSpPr>
        <p:spPr>
          <a:xfrm>
            <a:off x="2474556" y="5971683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5" name="直線コネクタ 124"/>
          <p:cNvCxnSpPr/>
          <p:nvPr/>
        </p:nvCxnSpPr>
        <p:spPr>
          <a:xfrm flipV="1">
            <a:off x="2544406" y="4892183"/>
            <a:ext cx="12700" cy="1181100"/>
          </a:xfrm>
          <a:prstGeom prst="line">
            <a:avLst/>
          </a:prstGeom>
          <a:ln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0" name="テキスト ボックス 129"/>
          <p:cNvSpPr txBox="1"/>
          <p:nvPr/>
        </p:nvSpPr>
        <p:spPr>
          <a:xfrm>
            <a:off x="991685" y="5617740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/>
              <a:t>p</a:t>
            </a:r>
            <a:endParaRPr kumimoji="1" lang="ja-JP" altLang="en-US" sz="4000" dirty="0"/>
          </a:p>
        </p:txBody>
      </p:sp>
      <p:sp>
        <p:nvSpPr>
          <p:cNvPr id="131" name="テキスト ボックス 130"/>
          <p:cNvSpPr txBox="1"/>
          <p:nvPr/>
        </p:nvSpPr>
        <p:spPr>
          <a:xfrm>
            <a:off x="1017085" y="4487440"/>
            <a:ext cx="5641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/>
              <a:t>A</a:t>
            </a:r>
            <a:endParaRPr kumimoji="1" lang="ja-JP" altLang="en-US" sz="4000" dirty="0"/>
          </a:p>
        </p:txBody>
      </p:sp>
      <p:sp>
        <p:nvSpPr>
          <p:cNvPr id="132" name="テキスト ボックス 131"/>
          <p:cNvSpPr txBox="1"/>
          <p:nvPr/>
        </p:nvSpPr>
        <p:spPr>
          <a:xfrm>
            <a:off x="2542665" y="5294574"/>
            <a:ext cx="607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>
                <a:latin typeface="Symbol" charset="2"/>
                <a:cs typeface="Symbol" charset="2"/>
              </a:rPr>
              <a:t>p</a:t>
            </a:r>
            <a:r>
              <a:rPr kumimoji="1" lang="en-US" altLang="ja-JP" sz="3600" baseline="30000" dirty="0">
                <a:latin typeface="Symbol" charset="2"/>
                <a:cs typeface="Symbol" charset="2"/>
              </a:rPr>
              <a:t>+</a:t>
            </a:r>
            <a:endParaRPr kumimoji="1" lang="ja-JP" altLang="en-US" sz="3600" baseline="30000" dirty="0">
              <a:latin typeface="Symbol" charset="2"/>
              <a:cs typeface="Symbol" charset="2"/>
            </a:endParaRPr>
          </a:p>
        </p:txBody>
      </p:sp>
      <p:sp>
        <p:nvSpPr>
          <p:cNvPr id="133" name="テキスト ボックス 132"/>
          <p:cNvSpPr txBox="1"/>
          <p:nvPr/>
        </p:nvSpPr>
        <p:spPr>
          <a:xfrm>
            <a:off x="3693688" y="5617740"/>
            <a:ext cx="490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/>
              <a:t>n</a:t>
            </a:r>
            <a:endParaRPr kumimoji="1" lang="ja-JP" altLang="en-US" sz="4400" dirty="0"/>
          </a:p>
        </p:txBody>
      </p:sp>
      <p:cxnSp>
        <p:nvCxnSpPr>
          <p:cNvPr id="134" name="直線矢印コネクタ 133"/>
          <p:cNvCxnSpPr/>
          <p:nvPr/>
        </p:nvCxnSpPr>
        <p:spPr>
          <a:xfrm>
            <a:off x="1406450" y="6047883"/>
            <a:ext cx="2269173" cy="25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4" name="図形グループ 43"/>
          <p:cNvGrpSpPr/>
          <p:nvPr/>
        </p:nvGrpSpPr>
        <p:grpSpPr>
          <a:xfrm>
            <a:off x="1445856" y="4328751"/>
            <a:ext cx="2199044" cy="732199"/>
            <a:chOff x="1445856" y="4328751"/>
            <a:chExt cx="2199044" cy="732199"/>
          </a:xfrm>
        </p:grpSpPr>
        <p:sp>
          <p:nvSpPr>
            <p:cNvPr id="124" name="円/楕円 123"/>
            <p:cNvSpPr/>
            <p:nvPr/>
          </p:nvSpPr>
          <p:spPr>
            <a:xfrm>
              <a:off x="2474556" y="4841383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23" name="直線コネクタ 122"/>
            <p:cNvCxnSpPr/>
            <p:nvPr/>
          </p:nvCxnSpPr>
          <p:spPr>
            <a:xfrm>
              <a:off x="1445856" y="4892183"/>
              <a:ext cx="1028700" cy="127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6" name="直線コネクタ 125"/>
            <p:cNvCxnSpPr>
              <a:stCxn id="124" idx="6"/>
            </p:cNvCxnSpPr>
            <p:nvPr/>
          </p:nvCxnSpPr>
          <p:spPr>
            <a:xfrm flipV="1">
              <a:off x="2639656" y="4686300"/>
              <a:ext cx="1005244" cy="23763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7" name="直線コネクタ 126"/>
            <p:cNvCxnSpPr>
              <a:stCxn id="124" idx="6"/>
            </p:cNvCxnSpPr>
            <p:nvPr/>
          </p:nvCxnSpPr>
          <p:spPr>
            <a:xfrm>
              <a:off x="2639656" y="4923933"/>
              <a:ext cx="992544" cy="1001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8" name="直線コネクタ 127"/>
            <p:cNvCxnSpPr>
              <a:stCxn id="124" idx="6"/>
            </p:cNvCxnSpPr>
            <p:nvPr/>
          </p:nvCxnSpPr>
          <p:spPr>
            <a:xfrm>
              <a:off x="2639656" y="4923933"/>
              <a:ext cx="1005244" cy="13701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9" name="直線コネクタ 128"/>
            <p:cNvCxnSpPr>
              <a:stCxn id="124" idx="6"/>
            </p:cNvCxnSpPr>
            <p:nvPr/>
          </p:nvCxnSpPr>
          <p:spPr>
            <a:xfrm flipV="1">
              <a:off x="2639656" y="4787900"/>
              <a:ext cx="998894" cy="13603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35" name="テキスト ボックス 134"/>
            <p:cNvSpPr txBox="1"/>
            <p:nvPr/>
          </p:nvSpPr>
          <p:spPr>
            <a:xfrm>
              <a:off x="2342930" y="4328751"/>
              <a:ext cx="443551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 smtClean="0">
                  <a:latin typeface="Symbol" charset="2"/>
                  <a:cs typeface="Symbol" charset="2"/>
                </a:rPr>
                <a:t>a</a:t>
              </a:r>
              <a:endParaRPr kumimoji="1" lang="ja-JP" altLang="en-US" sz="3200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136" name="正方形/長方形 135"/>
          <p:cNvSpPr/>
          <p:nvPr/>
        </p:nvSpPr>
        <p:spPr>
          <a:xfrm>
            <a:off x="1220553" y="5590198"/>
            <a:ext cx="393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↑</a:t>
            </a:r>
            <a:endParaRPr lang="ja-JP" altLang="en-US" dirty="0"/>
          </a:p>
        </p:txBody>
      </p:sp>
      <p:graphicFrame>
        <p:nvGraphicFramePr>
          <p:cNvPr id="137" name="オブジェクト 1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9633825"/>
              </p:ext>
            </p:extLst>
          </p:nvPr>
        </p:nvGraphicFramePr>
        <p:xfrm>
          <a:off x="7081838" y="3867150"/>
          <a:ext cx="1676400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7" name="数式" r:id="rId7" imgW="1155700" imgH="317500" progId="Equation.3">
                  <p:embed/>
                </p:oleObj>
              </mc:Choice>
              <mc:Fallback>
                <p:oleObj name="数式" r:id="rId7" imgW="11557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081838" y="3867150"/>
                        <a:ext cx="1676400" cy="460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8" name="テキスト ボックス 137"/>
          <p:cNvSpPr txBox="1"/>
          <p:nvPr/>
        </p:nvSpPr>
        <p:spPr>
          <a:xfrm>
            <a:off x="6687742" y="3469752"/>
            <a:ext cx="2396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Comic Sans MS"/>
                <a:cs typeface="Comic Sans MS"/>
              </a:rPr>
              <a:t>In </a:t>
            </a:r>
            <a:r>
              <a:rPr lang="en-US" altLang="ja-JP" dirty="0" err="1">
                <a:latin typeface="Comic Sans MS"/>
                <a:cs typeface="Comic Sans MS"/>
              </a:rPr>
              <a:t>pAu</a:t>
            </a:r>
            <a:r>
              <a:rPr lang="en-US" altLang="ja-JP" dirty="0">
                <a:latin typeface="Comic Sans MS"/>
                <a:cs typeface="Comic Sans MS"/>
              </a:rPr>
              <a:t> case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140" name="円/楕円 139"/>
          <p:cNvSpPr/>
          <p:nvPr/>
        </p:nvSpPr>
        <p:spPr>
          <a:xfrm>
            <a:off x="6265506" y="4847733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1" name="直線コネクタ 140"/>
          <p:cNvCxnSpPr/>
          <p:nvPr/>
        </p:nvCxnSpPr>
        <p:spPr>
          <a:xfrm>
            <a:off x="5236806" y="4898533"/>
            <a:ext cx="1028700" cy="127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2" name="直線コネクタ 141"/>
          <p:cNvCxnSpPr>
            <a:stCxn id="140" idx="6"/>
          </p:cNvCxnSpPr>
          <p:nvPr/>
        </p:nvCxnSpPr>
        <p:spPr>
          <a:xfrm flipV="1">
            <a:off x="6430606" y="4692650"/>
            <a:ext cx="1005244" cy="2376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3" name="直線コネクタ 142"/>
          <p:cNvCxnSpPr>
            <a:stCxn id="140" idx="6"/>
          </p:cNvCxnSpPr>
          <p:nvPr/>
        </p:nvCxnSpPr>
        <p:spPr>
          <a:xfrm>
            <a:off x="6430606" y="4930283"/>
            <a:ext cx="992544" cy="1001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4" name="直線コネクタ 143"/>
          <p:cNvCxnSpPr>
            <a:stCxn id="140" idx="6"/>
          </p:cNvCxnSpPr>
          <p:nvPr/>
        </p:nvCxnSpPr>
        <p:spPr>
          <a:xfrm>
            <a:off x="6430606" y="4930283"/>
            <a:ext cx="1005244" cy="13701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5" name="直線コネクタ 144"/>
          <p:cNvCxnSpPr>
            <a:stCxn id="140" idx="6"/>
          </p:cNvCxnSpPr>
          <p:nvPr/>
        </p:nvCxnSpPr>
        <p:spPr>
          <a:xfrm flipV="1">
            <a:off x="6430606" y="4794250"/>
            <a:ext cx="998894" cy="1360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6" name="テキスト ボックス 145"/>
          <p:cNvSpPr txBox="1"/>
          <p:nvPr/>
        </p:nvSpPr>
        <p:spPr>
          <a:xfrm>
            <a:off x="6011472" y="4289204"/>
            <a:ext cx="7513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err="1" smtClean="0">
                <a:latin typeface="Symbol" charset="2"/>
                <a:cs typeface="Symbol" charset="2"/>
              </a:rPr>
              <a:t>a</a:t>
            </a:r>
            <a:r>
              <a:rPr kumimoji="1" lang="en-US" altLang="ja-JP" sz="2400" baseline="-25000" dirty="0" err="1" smtClean="0">
                <a:latin typeface="Symbol" charset="2"/>
                <a:cs typeface="Symbol" charset="2"/>
              </a:rPr>
              <a:t>EM</a:t>
            </a:r>
            <a:endParaRPr kumimoji="1" lang="ja-JP" altLang="en-US" sz="2400" dirty="0"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68851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1230"/>
          </a:xfrm>
          <a:prstGeom prst="rect">
            <a:avLst/>
          </a:prstGeom>
        </p:spPr>
      </p:pic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303" r="-245"/>
          <a:stretch/>
        </p:blipFill>
        <p:spPr>
          <a:xfrm>
            <a:off x="4995883" y="946458"/>
            <a:ext cx="4148118" cy="3121445"/>
          </a:xfrm>
        </p:spPr>
      </p:pic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16/07/12</a:t>
            </a:r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ICNFP2016</a:t>
            </a:r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A00B5-E19E-E84E-B280-8C2AE9424798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7676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611" y="843842"/>
            <a:ext cx="6451600" cy="5778500"/>
          </a:xfrm>
          <a:prstGeom prst="rect">
            <a:avLst/>
          </a:prstGeom>
        </p:spPr>
      </p:pic>
      <p:grpSp>
        <p:nvGrpSpPr>
          <p:cNvPr id="42" name="図形グループ 41"/>
          <p:cNvGrpSpPr/>
          <p:nvPr/>
        </p:nvGrpSpPr>
        <p:grpSpPr>
          <a:xfrm>
            <a:off x="4605550" y="2329042"/>
            <a:ext cx="3916038" cy="3759200"/>
            <a:chOff x="3923407" y="2495342"/>
            <a:chExt cx="3916038" cy="3759200"/>
          </a:xfrm>
        </p:grpSpPr>
        <p:grpSp>
          <p:nvGrpSpPr>
            <p:cNvPr id="37" name="図形グループ 36"/>
            <p:cNvGrpSpPr/>
            <p:nvPr/>
          </p:nvGrpSpPr>
          <p:grpSpPr>
            <a:xfrm>
              <a:off x="3923407" y="2495342"/>
              <a:ext cx="3916038" cy="3759200"/>
              <a:chOff x="3923407" y="2495342"/>
              <a:chExt cx="3916038" cy="3759200"/>
            </a:xfrm>
          </p:grpSpPr>
          <p:pic>
            <p:nvPicPr>
              <p:cNvPr id="28" name="図 2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15245" y="2495342"/>
                <a:ext cx="3124200" cy="3759200"/>
              </a:xfrm>
              <a:prstGeom prst="rect">
                <a:avLst/>
              </a:prstGeom>
            </p:spPr>
          </p:pic>
          <p:pic>
            <p:nvPicPr>
              <p:cNvPr id="6" name="図 5" descr="plotrap.v3.pdf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480" t="88450" r="8632"/>
              <a:stretch/>
            </p:blipFill>
            <p:spPr>
              <a:xfrm rot="5400000">
                <a:off x="2790795" y="3712781"/>
                <a:ext cx="3057062" cy="791837"/>
              </a:xfrm>
              <a:prstGeom prst="rect">
                <a:avLst/>
              </a:prstGeom>
            </p:spPr>
          </p:pic>
        </p:grpSp>
        <p:sp>
          <p:nvSpPr>
            <p:cNvPr id="27" name="テキスト ボックス 26"/>
            <p:cNvSpPr txBox="1"/>
            <p:nvPr/>
          </p:nvSpPr>
          <p:spPr>
            <a:xfrm>
              <a:off x="4834229" y="2597535"/>
              <a:ext cx="2793954" cy="33855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/>
                <a:t>Neutral Particle @ 200GeV</a:t>
              </a:r>
              <a:endParaRPr kumimoji="1" lang="ja-JP" altLang="en-US" sz="1600" dirty="0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9123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UPC Monte Carlo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C5B8-EEFC-7D42-8A0F-CFBA9D6D129F}" type="slidenum">
              <a:rPr kumimoji="1" lang="ja-JP" altLang="en-US" smtClean="0"/>
              <a:t>14</a:t>
            </a:fld>
            <a:endParaRPr kumimoji="1" lang="ja-JP" altLang="en-US"/>
          </a:p>
        </p:txBody>
      </p:sp>
      <p:grpSp>
        <p:nvGrpSpPr>
          <p:cNvPr id="38" name="図形グループ 37"/>
          <p:cNvGrpSpPr/>
          <p:nvPr/>
        </p:nvGrpSpPr>
        <p:grpSpPr>
          <a:xfrm>
            <a:off x="6828941" y="3338902"/>
            <a:ext cx="831850" cy="2132031"/>
            <a:chOff x="6146800" y="3505200"/>
            <a:chExt cx="831850" cy="2132031"/>
          </a:xfrm>
        </p:grpSpPr>
        <p:sp>
          <p:nvSpPr>
            <p:cNvPr id="29" name="正方形/長方形 28"/>
            <p:cNvSpPr/>
            <p:nvPr/>
          </p:nvSpPr>
          <p:spPr>
            <a:xfrm>
              <a:off x="6817687" y="4009674"/>
              <a:ext cx="160963" cy="1627557"/>
            </a:xfrm>
            <a:prstGeom prst="rect">
              <a:avLst/>
            </a:prstGeom>
            <a:noFill/>
            <a:ln w="19050" cmpd="sng">
              <a:solidFill>
                <a:srgbClr val="0080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6146800" y="3505200"/>
              <a:ext cx="6548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8000"/>
                  </a:solidFill>
                </a:rPr>
                <a:t>ZDC</a:t>
              </a:r>
              <a:endParaRPr kumimoji="1" lang="ja-JP" altLang="en-US" dirty="0">
                <a:solidFill>
                  <a:srgbClr val="008000"/>
                </a:solidFill>
              </a:endParaRPr>
            </a:p>
          </p:txBody>
        </p:sp>
        <p:cxnSp>
          <p:nvCxnSpPr>
            <p:cNvPr id="32" name="直線コネクタ 31"/>
            <p:cNvCxnSpPr/>
            <p:nvPr/>
          </p:nvCxnSpPr>
          <p:spPr>
            <a:xfrm>
              <a:off x="6673850" y="3810000"/>
              <a:ext cx="120650" cy="190500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1" name="直線コネクタ 40"/>
          <p:cNvCxnSpPr/>
          <p:nvPr/>
        </p:nvCxnSpPr>
        <p:spPr>
          <a:xfrm>
            <a:off x="468729" y="2675924"/>
            <a:ext cx="93745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/>
          <p:cNvSpPr txBox="1"/>
          <p:nvPr/>
        </p:nvSpPr>
        <p:spPr>
          <a:xfrm>
            <a:off x="393128" y="6243823"/>
            <a:ext cx="7914772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Predicts comparable yields between QCD and UPC processes</a:t>
            </a:r>
            <a:endParaRPr kumimoji="1" lang="ja-JP" altLang="en-US" sz="2000" dirty="0"/>
          </a:p>
        </p:txBody>
      </p:sp>
      <p:grpSp>
        <p:nvGrpSpPr>
          <p:cNvPr id="50" name="図形グループ 49"/>
          <p:cNvGrpSpPr/>
          <p:nvPr/>
        </p:nvGrpSpPr>
        <p:grpSpPr>
          <a:xfrm>
            <a:off x="6055749" y="2857666"/>
            <a:ext cx="2287574" cy="1887091"/>
            <a:chOff x="5464328" y="2857666"/>
            <a:chExt cx="2287574" cy="1887091"/>
          </a:xfrm>
        </p:grpSpPr>
        <p:sp>
          <p:nvSpPr>
            <p:cNvPr id="44" name="テキスト ボックス 43"/>
            <p:cNvSpPr txBox="1"/>
            <p:nvPr/>
          </p:nvSpPr>
          <p:spPr>
            <a:xfrm>
              <a:off x="5982517" y="2857666"/>
              <a:ext cx="17693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QCD(DPMJET)</a:t>
              </a:r>
              <a:endParaRPr kumimoji="1" lang="ja-JP" altLang="en-US" dirty="0"/>
            </a:p>
          </p:txBody>
        </p:sp>
        <p:cxnSp>
          <p:nvCxnSpPr>
            <p:cNvPr id="46" name="直線コネクタ 45"/>
            <p:cNvCxnSpPr/>
            <p:nvPr/>
          </p:nvCxnSpPr>
          <p:spPr>
            <a:xfrm flipH="1">
              <a:off x="5795518" y="3168320"/>
              <a:ext cx="321162" cy="3501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テキスト ボックス 46"/>
            <p:cNvSpPr txBox="1"/>
            <p:nvPr/>
          </p:nvSpPr>
          <p:spPr>
            <a:xfrm>
              <a:off x="5464328" y="3941802"/>
              <a:ext cx="118790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smtClean="0"/>
                <a:t>UPC</a:t>
              </a:r>
            </a:p>
            <a:p>
              <a:pPr algn="ctr"/>
              <a:r>
                <a:rPr lang="en-US" altLang="ja-JP" dirty="0" smtClean="0"/>
                <a:t>(SOPHIA)</a:t>
              </a:r>
              <a:endParaRPr kumimoji="1" lang="ja-JP" altLang="en-US" dirty="0"/>
            </a:p>
          </p:txBody>
        </p:sp>
        <p:cxnSp>
          <p:nvCxnSpPr>
            <p:cNvPr id="49" name="直線コネクタ 48"/>
            <p:cNvCxnSpPr/>
            <p:nvPr/>
          </p:nvCxnSpPr>
          <p:spPr>
            <a:xfrm>
              <a:off x="6266716" y="4569566"/>
              <a:ext cx="151952" cy="17519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16/07/12</a:t>
            </a:r>
            <a:endParaRPr kumimoji="1" lang="ja-JP" altLang="en-US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ICNFP2016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848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1978305"/>
              </p:ext>
            </p:extLst>
          </p:nvPr>
        </p:nvGraphicFramePr>
        <p:xfrm>
          <a:off x="408298" y="1579563"/>
          <a:ext cx="2500312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5" name="数式" r:id="rId3" imgW="1409700" imgH="469900" progId="Equation.3">
                  <p:embed/>
                </p:oleObj>
              </mc:Choice>
              <mc:Fallback>
                <p:oleObj name="数式" r:id="rId3" imgW="14097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298" y="1579563"/>
                        <a:ext cx="2500312" cy="876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" name="正方形/長方形 63"/>
          <p:cNvSpPr/>
          <p:nvPr/>
        </p:nvSpPr>
        <p:spPr>
          <a:xfrm>
            <a:off x="730982" y="1288611"/>
            <a:ext cx="779287" cy="18913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Full Description of </a:t>
            </a:r>
            <a:r>
              <a:rPr kumimoji="1" lang="en-US" altLang="ja-JP" i="1" dirty="0" smtClean="0">
                <a:latin typeface="Comic Sans MS"/>
                <a:cs typeface="Comic Sans MS"/>
              </a:rPr>
              <a:t>A</a:t>
            </a:r>
            <a:r>
              <a:rPr kumimoji="1" lang="en-US" altLang="ja-JP" baseline="-25000" dirty="0" smtClean="0">
                <a:latin typeface="Comic Sans MS"/>
                <a:cs typeface="Comic Sans MS"/>
              </a:rPr>
              <a:t>N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grpSp>
        <p:nvGrpSpPr>
          <p:cNvPr id="13" name="図形グループ 12"/>
          <p:cNvGrpSpPr/>
          <p:nvPr/>
        </p:nvGrpSpPr>
        <p:grpSpPr>
          <a:xfrm>
            <a:off x="3164688" y="4404745"/>
            <a:ext cx="5588944" cy="984169"/>
            <a:chOff x="3257616" y="4404745"/>
            <a:chExt cx="5588944" cy="984169"/>
          </a:xfrm>
        </p:grpSpPr>
        <p:grpSp>
          <p:nvGrpSpPr>
            <p:cNvPr id="12" name="図形グループ 11"/>
            <p:cNvGrpSpPr/>
            <p:nvPr/>
          </p:nvGrpSpPr>
          <p:grpSpPr>
            <a:xfrm>
              <a:off x="5651937" y="4927249"/>
              <a:ext cx="2133431" cy="461665"/>
              <a:chOff x="5651937" y="4927249"/>
              <a:chExt cx="2133431" cy="461665"/>
            </a:xfrm>
          </p:grpSpPr>
          <p:sp>
            <p:nvSpPr>
              <p:cNvPr id="6" name="テキスト ボックス 5"/>
              <p:cNvSpPr txBox="1"/>
              <p:nvPr/>
            </p:nvSpPr>
            <p:spPr>
              <a:xfrm>
                <a:off x="6425050" y="4927249"/>
                <a:ext cx="136031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 smtClean="0">
                    <a:latin typeface="Comic Sans MS"/>
                    <a:cs typeface="Comic Sans MS"/>
                  </a:rPr>
                  <a:t>(For </a:t>
                </a:r>
                <a:r>
                  <a:rPr lang="en-US" altLang="ja-JP" sz="2400" dirty="0" err="1" smtClean="0">
                    <a:latin typeface="Comic Sans MS"/>
                    <a:cs typeface="Comic Sans MS"/>
                  </a:rPr>
                  <a:t>pp</a:t>
                </a:r>
                <a:r>
                  <a:rPr lang="en-US" altLang="ja-JP" sz="2400" dirty="0" smtClean="0">
                    <a:latin typeface="Comic Sans MS"/>
                    <a:cs typeface="Comic Sans MS"/>
                  </a:rPr>
                  <a:t>) </a:t>
                </a:r>
              </a:p>
            </p:txBody>
          </p:sp>
          <p:graphicFrame>
            <p:nvGraphicFramePr>
              <p:cNvPr id="9" name="オブジェクト 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54662564"/>
                  </p:ext>
                </p:extLst>
              </p:nvPr>
            </p:nvGraphicFramePr>
            <p:xfrm>
              <a:off x="5651937" y="4969814"/>
              <a:ext cx="773113" cy="4191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8466" name="数式" r:id="rId5" imgW="304800" imgH="165100" progId="Equation.3">
                      <p:embed/>
                    </p:oleObj>
                  </mc:Choice>
                  <mc:Fallback>
                    <p:oleObj name="数式" r:id="rId5" imgW="304800" imgH="16510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5651937" y="4969814"/>
                            <a:ext cx="773113" cy="4191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0" name="左中かっこ 9"/>
            <p:cNvSpPr/>
            <p:nvPr/>
          </p:nvSpPr>
          <p:spPr>
            <a:xfrm rot="16200000">
              <a:off x="5861588" y="1800773"/>
              <a:ext cx="381000" cy="5588944"/>
            </a:xfrm>
            <a:prstGeom prst="leftBrac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omic Sans MS"/>
                <a:cs typeface="Comic Sans MS"/>
              </a:endParaRPr>
            </a:p>
          </p:txBody>
        </p:sp>
      </p:grpSp>
      <p:grpSp>
        <p:nvGrpSpPr>
          <p:cNvPr id="3" name="図形グループ 2"/>
          <p:cNvGrpSpPr/>
          <p:nvPr/>
        </p:nvGrpSpPr>
        <p:grpSpPr>
          <a:xfrm>
            <a:off x="324306" y="2242091"/>
            <a:ext cx="2902029" cy="1301994"/>
            <a:chOff x="324306" y="2242091"/>
            <a:chExt cx="2902029" cy="1301994"/>
          </a:xfrm>
        </p:grpSpPr>
        <p:sp>
          <p:nvSpPr>
            <p:cNvPr id="5" name="正方形/長方形 4"/>
            <p:cNvSpPr/>
            <p:nvPr/>
          </p:nvSpPr>
          <p:spPr>
            <a:xfrm>
              <a:off x="324306" y="2259001"/>
              <a:ext cx="2902029" cy="97611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omic Sans MS"/>
                <a:cs typeface="Comic Sans MS"/>
              </a:endParaRPr>
            </a:p>
          </p:txBody>
        </p:sp>
        <p:graphicFrame>
          <p:nvGraphicFramePr>
            <p:cNvPr id="2" name="オブジェクト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92018725"/>
                </p:ext>
              </p:extLst>
            </p:nvPr>
          </p:nvGraphicFramePr>
          <p:xfrm>
            <a:off x="381058" y="2242091"/>
            <a:ext cx="2743486" cy="13019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67" name="数式" r:id="rId7" imgW="1498600" imgH="711200" progId="Equation.3">
                    <p:embed/>
                  </p:oleObj>
                </mc:Choice>
                <mc:Fallback>
                  <p:oleObj name="数式" r:id="rId7" imgW="1498600" imgH="711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81058" y="2242091"/>
                          <a:ext cx="2743486" cy="130199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" name="図形グループ 10"/>
          <p:cNvGrpSpPr/>
          <p:nvPr/>
        </p:nvGrpSpPr>
        <p:grpSpPr>
          <a:xfrm>
            <a:off x="366713" y="2865778"/>
            <a:ext cx="8532545" cy="1531597"/>
            <a:chOff x="366713" y="2865778"/>
            <a:chExt cx="8532545" cy="1531597"/>
          </a:xfrm>
        </p:grpSpPr>
        <p:sp>
          <p:nvSpPr>
            <p:cNvPr id="7" name="テキスト ボックス 6"/>
            <p:cNvSpPr txBox="1"/>
            <p:nvPr/>
          </p:nvSpPr>
          <p:spPr>
            <a:xfrm>
              <a:off x="5074586" y="2865778"/>
              <a:ext cx="3824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latin typeface="Comic Sans MS"/>
                  <a:cs typeface="Comic Sans MS"/>
                </a:rPr>
                <a:t>d</a:t>
              </a:r>
              <a:r>
                <a:rPr lang="en-US" altLang="ja-JP" baseline="-25000" dirty="0" smtClean="0">
                  <a:latin typeface="Comic Sans MS"/>
                  <a:cs typeface="Comic Sans MS"/>
                </a:rPr>
                <a:t>1~4</a:t>
              </a:r>
              <a:r>
                <a:rPr kumimoji="1" lang="en-US" altLang="ja-JP" dirty="0" smtClean="0">
                  <a:latin typeface="Comic Sans MS"/>
                  <a:cs typeface="Comic Sans MS"/>
                </a:rPr>
                <a:t> : relative phase of amplitudes</a:t>
              </a:r>
              <a:endParaRPr kumimoji="1" lang="ja-JP" altLang="en-US" dirty="0">
                <a:latin typeface="Comic Sans MS"/>
                <a:cs typeface="Comic Sans MS"/>
              </a:endParaRPr>
            </a:p>
          </p:txBody>
        </p:sp>
        <p:graphicFrame>
          <p:nvGraphicFramePr>
            <p:cNvPr id="8" name="オブジェクト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28628679"/>
                </p:ext>
              </p:extLst>
            </p:nvPr>
          </p:nvGraphicFramePr>
          <p:xfrm>
            <a:off x="366713" y="3360738"/>
            <a:ext cx="8497887" cy="10366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68" name="数式" r:id="rId9" imgW="4787900" imgH="584200" progId="Equation.3">
                    <p:embed/>
                  </p:oleObj>
                </mc:Choice>
                <mc:Fallback>
                  <p:oleObj name="数式" r:id="rId9" imgW="4787900" imgH="584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366713" y="3360738"/>
                          <a:ext cx="8497887" cy="10366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6" name="スライド番号プレースホルダー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C5B8-EEFC-7D42-8A0F-CFBA9D6D129F}" type="slidenum">
              <a:rPr kumimoji="1" lang="ja-JP" altLang="en-US" smtClean="0">
                <a:latin typeface="Comic Sans MS"/>
                <a:cs typeface="Comic Sans MS"/>
              </a:rPr>
              <a:t>15</a:t>
            </a:fld>
            <a:endParaRPr kumimoji="1" lang="ja-JP" altLang="en-US">
              <a:latin typeface="Comic Sans MS"/>
              <a:cs typeface="Comic Sans MS"/>
            </a:endParaRPr>
          </a:p>
        </p:txBody>
      </p:sp>
      <p:grpSp>
        <p:nvGrpSpPr>
          <p:cNvPr id="14" name="図形グループ 13"/>
          <p:cNvGrpSpPr/>
          <p:nvPr/>
        </p:nvGrpSpPr>
        <p:grpSpPr>
          <a:xfrm>
            <a:off x="316443" y="5490039"/>
            <a:ext cx="8400073" cy="642001"/>
            <a:chOff x="316443" y="5490039"/>
            <a:chExt cx="8400073" cy="642001"/>
          </a:xfrm>
        </p:grpSpPr>
        <p:sp>
          <p:nvSpPr>
            <p:cNvPr id="17" name="テキスト ボックス 16"/>
            <p:cNvSpPr txBox="1"/>
            <p:nvPr/>
          </p:nvSpPr>
          <p:spPr>
            <a:xfrm>
              <a:off x="7697637" y="5490039"/>
              <a:ext cx="10188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 smtClean="0">
                  <a:latin typeface="Comic Sans MS"/>
                  <a:cs typeface="Comic Sans MS"/>
                </a:rPr>
                <a:t>small</a:t>
              </a:r>
              <a:endParaRPr kumimoji="1" lang="ja-JP" altLang="en-US" dirty="0">
                <a:latin typeface="Comic Sans MS"/>
                <a:cs typeface="Comic Sans MS"/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316443" y="5535394"/>
              <a:ext cx="10265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 smtClean="0">
                  <a:latin typeface="Comic Sans MS"/>
                  <a:cs typeface="Comic Sans MS"/>
                </a:rPr>
                <a:t>large</a:t>
              </a:r>
              <a:endParaRPr kumimoji="1" lang="ja-JP" altLang="en-US" sz="2800" dirty="0">
                <a:latin typeface="Comic Sans MS"/>
                <a:cs typeface="Comic Sans MS"/>
              </a:endParaRPr>
            </a:p>
          </p:txBody>
        </p:sp>
        <p:sp>
          <p:nvSpPr>
            <p:cNvPr id="19" name="左矢印 18"/>
            <p:cNvSpPr/>
            <p:nvPr/>
          </p:nvSpPr>
          <p:spPr>
            <a:xfrm>
              <a:off x="1296646" y="5651698"/>
              <a:ext cx="6400991" cy="329161"/>
            </a:xfrm>
            <a:prstGeom prst="leftArrow">
              <a:avLst/>
            </a:prstGeom>
            <a:gradFill flip="none" rotWithShape="1">
              <a:gsLst>
                <a:gs pos="0">
                  <a:schemeClr val="dk1">
                    <a:tint val="100000"/>
                    <a:shade val="100000"/>
                    <a:satMod val="130000"/>
                  </a:schemeClr>
                </a:gs>
                <a:gs pos="81000">
                  <a:schemeClr val="dk1">
                    <a:tint val="50000"/>
                    <a:shade val="100000"/>
                    <a:satMod val="3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omic Sans MS"/>
                <a:cs typeface="Comic Sans MS"/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4445305" y="5547264"/>
              <a:ext cx="652527" cy="58477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kumimoji="1" lang="en-US" altLang="ja-JP" sz="3200" dirty="0" smtClean="0">
                  <a:latin typeface="Comic Sans MS"/>
                  <a:cs typeface="Comic Sans MS"/>
                </a:rPr>
                <a:t>-</a:t>
              </a:r>
              <a:r>
                <a:rPr kumimoji="1" lang="en-US" altLang="ja-JP" sz="3200" i="1" dirty="0" smtClean="0">
                  <a:latin typeface="Comic Sans MS"/>
                  <a:cs typeface="Comic Sans MS"/>
                </a:rPr>
                <a:t>t</a:t>
              </a:r>
              <a:endParaRPr kumimoji="1" lang="ja-JP" altLang="en-US" sz="3200" i="1" dirty="0">
                <a:latin typeface="Comic Sans MS"/>
                <a:cs typeface="Comic Sans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9357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54202"/>
            <a:ext cx="8229600" cy="1143000"/>
          </a:xfrm>
        </p:spPr>
        <p:txBody>
          <a:bodyPr/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Beam-Beam Counter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C5B8-EEFC-7D42-8A0F-CFBA9D6D129F}" type="slidenum">
              <a:rPr kumimoji="1" lang="ja-JP" altLang="en-US" smtClean="0">
                <a:latin typeface="Comic Sans MS"/>
                <a:cs typeface="Comic Sans MS"/>
              </a:rPr>
              <a:t>16</a:t>
            </a:fld>
            <a:endParaRPr kumimoji="1" lang="ja-JP" altLang="en-US">
              <a:latin typeface="Comic Sans MS"/>
              <a:cs typeface="Comic Sans MS"/>
            </a:endParaRPr>
          </a:p>
        </p:txBody>
      </p:sp>
      <p:pic>
        <p:nvPicPr>
          <p:cNvPr id="6" name="Picture 8" descr="ph_bw_b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931" y="904132"/>
            <a:ext cx="4503737" cy="33131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338931" y="904132"/>
            <a:ext cx="216026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PHENIX Detector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grpSp>
        <p:nvGrpSpPr>
          <p:cNvPr id="34" name="図形グループ 33"/>
          <p:cNvGrpSpPr/>
          <p:nvPr/>
        </p:nvGrpSpPr>
        <p:grpSpPr>
          <a:xfrm>
            <a:off x="3956508" y="4408831"/>
            <a:ext cx="5335108" cy="2007991"/>
            <a:chOff x="3956508" y="4408831"/>
            <a:chExt cx="5335108" cy="2007991"/>
          </a:xfrm>
        </p:grpSpPr>
        <p:pic>
          <p:nvPicPr>
            <p:cNvPr id="8" name="Picture 4" descr="970205a_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956508" y="4408831"/>
              <a:ext cx="2596692" cy="1947519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0" name="Text Box 15"/>
            <p:cNvSpPr txBox="1">
              <a:spLocks noChangeArrowheads="1"/>
            </p:cNvSpPr>
            <p:nvPr/>
          </p:nvSpPr>
          <p:spPr bwMode="auto">
            <a:xfrm>
              <a:off x="5052186" y="5955157"/>
              <a:ext cx="423943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en-US" altLang="ja-JP" sz="2400" dirty="0" smtClean="0">
                  <a:latin typeface="Comic Sans MS"/>
                  <a:cs typeface="Comic Sans MS"/>
                </a:rPr>
                <a:t>Quartz </a:t>
              </a:r>
              <a:r>
                <a:rPr lang="en-US" altLang="ja-JP" sz="2400" dirty="0">
                  <a:latin typeface="Comic Sans MS"/>
                  <a:cs typeface="Comic Sans MS"/>
                </a:rPr>
                <a:t>Cherenkov </a:t>
              </a:r>
              <a:r>
                <a:rPr lang="en-US" altLang="ja-JP" sz="2400" dirty="0" smtClean="0">
                  <a:latin typeface="Comic Sans MS"/>
                  <a:cs typeface="Comic Sans MS"/>
                </a:rPr>
                <a:t>radiator</a:t>
              </a:r>
              <a:endParaRPr lang="en-US" altLang="ja-JP" sz="2000" b="0" dirty="0">
                <a:latin typeface="Comic Sans MS"/>
                <a:cs typeface="Comic Sans MS"/>
              </a:endParaRPr>
            </a:p>
          </p:txBody>
        </p:sp>
      </p:grpSp>
      <p:cxnSp>
        <p:nvCxnSpPr>
          <p:cNvPr id="21" name="直線コネクタ 20"/>
          <p:cNvCxnSpPr/>
          <p:nvPr/>
        </p:nvCxnSpPr>
        <p:spPr>
          <a:xfrm>
            <a:off x="4699000" y="3030295"/>
            <a:ext cx="2483141" cy="6954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直方体 26"/>
          <p:cNvSpPr/>
          <p:nvPr/>
        </p:nvSpPr>
        <p:spPr>
          <a:xfrm rot="845452">
            <a:off x="7212391" y="3673725"/>
            <a:ext cx="695534" cy="365086"/>
          </a:xfrm>
          <a:prstGeom prst="cub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latin typeface="Comic Sans MS"/>
                <a:cs typeface="Comic Sans MS"/>
              </a:rPr>
              <a:t>ZDC</a:t>
            </a:r>
            <a:endParaRPr kumimoji="1" lang="ja-JP" altLang="en-US" sz="1600" dirty="0">
              <a:latin typeface="Comic Sans MS"/>
              <a:cs typeface="Comic Sans MS"/>
            </a:endParaRPr>
          </a:p>
        </p:txBody>
      </p:sp>
      <p:cxnSp>
        <p:nvCxnSpPr>
          <p:cNvPr id="29" name="直線矢印コネクタ 28"/>
          <p:cNvCxnSpPr/>
          <p:nvPr/>
        </p:nvCxnSpPr>
        <p:spPr>
          <a:xfrm flipH="1">
            <a:off x="4394083" y="2219087"/>
            <a:ext cx="1182461" cy="6861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sp>
        <p:nvSpPr>
          <p:cNvPr id="30" name="テキスト ボックス 29"/>
          <p:cNvSpPr txBox="1"/>
          <p:nvPr/>
        </p:nvSpPr>
        <p:spPr>
          <a:xfrm>
            <a:off x="5537079" y="1830662"/>
            <a:ext cx="2896496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Comic Sans MS"/>
                <a:cs typeface="Comic Sans MS"/>
              </a:rPr>
              <a:t>Dipole Bending Magnet</a:t>
            </a:r>
            <a:endParaRPr kumimoji="1" lang="ja-JP" altLang="en-US" sz="2000" dirty="0">
              <a:latin typeface="Comic Sans MS"/>
              <a:cs typeface="Comic Sans MS"/>
            </a:endParaRPr>
          </a:p>
        </p:txBody>
      </p:sp>
      <p:grpSp>
        <p:nvGrpSpPr>
          <p:cNvPr id="33" name="図形グループ 32"/>
          <p:cNvGrpSpPr/>
          <p:nvPr/>
        </p:nvGrpSpPr>
        <p:grpSpPr>
          <a:xfrm>
            <a:off x="1214485" y="2351940"/>
            <a:ext cx="2752629" cy="3643015"/>
            <a:chOff x="1203879" y="2356267"/>
            <a:chExt cx="2752629" cy="3643015"/>
          </a:xfrm>
        </p:grpSpPr>
        <p:pic>
          <p:nvPicPr>
            <p:cNvPr id="9" name="Picture 12" descr="970715b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03879" y="3932985"/>
              <a:ext cx="2752629" cy="2064471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cxnSp>
          <p:nvCxnSpPr>
            <p:cNvPr id="12" name="直線コネクタ 11"/>
            <p:cNvCxnSpPr/>
            <p:nvPr/>
          </p:nvCxnSpPr>
          <p:spPr>
            <a:xfrm flipV="1">
              <a:off x="2580194" y="2511073"/>
              <a:ext cx="149686" cy="142191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>
              <a:stCxn id="9" idx="0"/>
            </p:cNvCxnSpPr>
            <p:nvPr/>
          </p:nvCxnSpPr>
          <p:spPr>
            <a:xfrm flipH="1" flipV="1">
              <a:off x="2210759" y="2356267"/>
              <a:ext cx="369435" cy="157671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テキスト ボックス 31"/>
            <p:cNvSpPr txBox="1"/>
            <p:nvPr/>
          </p:nvSpPr>
          <p:spPr>
            <a:xfrm>
              <a:off x="1203879" y="5629950"/>
              <a:ext cx="6374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Comic Sans MS"/>
                  <a:cs typeface="Comic Sans MS"/>
                </a:rPr>
                <a:t>BBC</a:t>
              </a:r>
              <a:endParaRPr kumimoji="1" lang="ja-JP" altLang="en-US" dirty="0">
                <a:latin typeface="Comic Sans MS"/>
                <a:cs typeface="Comic Sans MS"/>
              </a:endParaRPr>
            </a:p>
          </p:txBody>
        </p:sp>
      </p:grpSp>
      <p:sp>
        <p:nvSpPr>
          <p:cNvPr id="16" name="右矢印 15"/>
          <p:cNvSpPr/>
          <p:nvPr/>
        </p:nvSpPr>
        <p:spPr>
          <a:xfrm rot="991948">
            <a:off x="3445195" y="5255732"/>
            <a:ext cx="511313" cy="350382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17" name="円/楕円 16"/>
          <p:cNvSpPr/>
          <p:nvPr/>
        </p:nvSpPr>
        <p:spPr>
          <a:xfrm rot="19814347">
            <a:off x="2205369" y="5036932"/>
            <a:ext cx="1235547" cy="306585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208249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799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>
                <a:latin typeface="Comic Sans MS"/>
                <a:cs typeface="Comic Sans MS"/>
              </a:rPr>
              <a:t>Can we identify </a:t>
            </a:r>
            <a:r>
              <a:rPr lang="en-US" altLang="ja-JP" dirty="0" err="1" smtClean="0">
                <a:latin typeface="Comic Sans MS"/>
                <a:cs typeface="Comic Sans MS"/>
              </a:rPr>
              <a:t>Primakoff</a:t>
            </a:r>
            <a:r>
              <a:rPr lang="en-US" altLang="ja-JP" dirty="0" smtClean="0">
                <a:latin typeface="Comic Sans MS"/>
                <a:cs typeface="Comic Sans MS"/>
              </a:rPr>
              <a:t> events?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A00B5-E19E-E84E-B280-8C2AE9424798}" type="slidenum">
              <a:rPr kumimoji="1" lang="ja-JP" altLang="en-US" smtClean="0">
                <a:latin typeface="Comic Sans MS"/>
                <a:cs typeface="Comic Sans MS"/>
              </a:rPr>
              <a:t>17</a:t>
            </a:fld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051041" y="648206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7" name="円柱 6"/>
          <p:cNvSpPr/>
          <p:nvPr/>
        </p:nvSpPr>
        <p:spPr>
          <a:xfrm rot="16200000">
            <a:off x="2702956" y="1918893"/>
            <a:ext cx="1273318" cy="1693513"/>
          </a:xfrm>
          <a:prstGeom prst="ca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8" name="円/楕円 7"/>
          <p:cNvSpPr/>
          <p:nvPr/>
        </p:nvSpPr>
        <p:spPr>
          <a:xfrm>
            <a:off x="2551250" y="2473667"/>
            <a:ext cx="151704" cy="569371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cxnSp>
        <p:nvCxnSpPr>
          <p:cNvPr id="12" name="直線コネクタ 11"/>
          <p:cNvCxnSpPr>
            <a:endCxn id="8" idx="6"/>
          </p:cNvCxnSpPr>
          <p:nvPr/>
        </p:nvCxnSpPr>
        <p:spPr>
          <a:xfrm flipV="1">
            <a:off x="401792" y="2758353"/>
            <a:ext cx="2301162" cy="218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flipV="1">
            <a:off x="4186372" y="2736455"/>
            <a:ext cx="2102152" cy="218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3026278" y="2461261"/>
            <a:ext cx="9492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latin typeface="Comic Sans MS"/>
                <a:cs typeface="Comic Sans MS"/>
              </a:rPr>
              <a:t>BBC</a:t>
            </a:r>
            <a:endParaRPr kumimoji="1" lang="ja-JP" altLang="en-US" sz="3200" dirty="0">
              <a:latin typeface="Comic Sans MS"/>
              <a:cs typeface="Comic Sans MS"/>
            </a:endParaRPr>
          </a:p>
        </p:txBody>
      </p:sp>
      <p:cxnSp>
        <p:nvCxnSpPr>
          <p:cNvPr id="17" name="直線コネクタ 16"/>
          <p:cNvCxnSpPr>
            <a:endCxn id="8" idx="0"/>
          </p:cNvCxnSpPr>
          <p:nvPr/>
        </p:nvCxnSpPr>
        <p:spPr>
          <a:xfrm flipV="1">
            <a:off x="401792" y="2473667"/>
            <a:ext cx="2225310" cy="30658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 flipV="1">
            <a:off x="401792" y="2137885"/>
            <a:ext cx="2223500" cy="6423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円/楕円 27"/>
          <p:cNvSpPr/>
          <p:nvPr/>
        </p:nvSpPr>
        <p:spPr>
          <a:xfrm>
            <a:off x="274794" y="2646043"/>
            <a:ext cx="287866" cy="28786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>
              <a:latin typeface="Comic Sans MS"/>
              <a:cs typeface="Comic Sans MS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15313" y="2514540"/>
            <a:ext cx="466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 smtClean="0">
                <a:latin typeface="Symbol" charset="2"/>
                <a:cs typeface="Symbol" charset="2"/>
              </a:rPr>
              <a:t>D</a:t>
            </a:r>
            <a:endParaRPr kumimoji="1" lang="ja-JP" altLang="en-US" sz="2400" i="1" dirty="0">
              <a:latin typeface="Symbol" charset="2"/>
              <a:cs typeface="Symbol" charset="2"/>
            </a:endParaRPr>
          </a:p>
        </p:txBody>
      </p:sp>
      <p:sp>
        <p:nvSpPr>
          <p:cNvPr id="30" name="円柱 29"/>
          <p:cNvSpPr/>
          <p:nvPr/>
        </p:nvSpPr>
        <p:spPr>
          <a:xfrm rot="16200000">
            <a:off x="7952013" y="1920309"/>
            <a:ext cx="483888" cy="1612588"/>
          </a:xfrm>
          <a:prstGeom prst="ca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cxnSp>
        <p:nvCxnSpPr>
          <p:cNvPr id="32" name="曲線コネクタ 31"/>
          <p:cNvCxnSpPr/>
          <p:nvPr/>
        </p:nvCxnSpPr>
        <p:spPr>
          <a:xfrm rot="5400000">
            <a:off x="6106769" y="2675663"/>
            <a:ext cx="460317" cy="209176"/>
          </a:xfrm>
          <a:prstGeom prst="curvedConnector3">
            <a:avLst>
              <a:gd name="adj1" fmla="val 40262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曲線コネクタ 36"/>
          <p:cNvCxnSpPr/>
          <p:nvPr/>
        </p:nvCxnSpPr>
        <p:spPr>
          <a:xfrm rot="5400000">
            <a:off x="6178642" y="2701487"/>
            <a:ext cx="460317" cy="209176"/>
          </a:xfrm>
          <a:prstGeom prst="curvedConnector3">
            <a:avLst>
              <a:gd name="adj1" fmla="val 40262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>
            <a:off x="6513389" y="2725506"/>
            <a:ext cx="93083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/>
          <p:cNvSpPr txBox="1"/>
          <p:nvPr/>
        </p:nvSpPr>
        <p:spPr>
          <a:xfrm>
            <a:off x="7766101" y="2383276"/>
            <a:ext cx="101261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latin typeface="Comic Sans MS"/>
                <a:cs typeface="Comic Sans MS"/>
              </a:rPr>
              <a:t>ZDC</a:t>
            </a:r>
            <a:endParaRPr kumimoji="1" lang="ja-JP" altLang="en-US" sz="3200" dirty="0">
              <a:latin typeface="Comic Sans MS"/>
              <a:cs typeface="Comic Sans MS"/>
            </a:endParaRPr>
          </a:p>
        </p:txBody>
      </p:sp>
      <p:sp>
        <p:nvSpPr>
          <p:cNvPr id="42" name="パイ 41"/>
          <p:cNvSpPr/>
          <p:nvPr/>
        </p:nvSpPr>
        <p:spPr>
          <a:xfrm rot="10987750">
            <a:off x="3985089" y="1980821"/>
            <a:ext cx="1891300" cy="1138542"/>
          </a:xfrm>
          <a:prstGeom prst="pie">
            <a:avLst>
              <a:gd name="adj1" fmla="val 8694438"/>
              <a:gd name="adj2" fmla="val 1621544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4930739" y="1850781"/>
            <a:ext cx="85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Dipole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44" name="円/楕円 43"/>
          <p:cNvSpPr/>
          <p:nvPr/>
        </p:nvSpPr>
        <p:spPr>
          <a:xfrm>
            <a:off x="6623247" y="2635086"/>
            <a:ext cx="254000" cy="254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6595542" y="2472244"/>
            <a:ext cx="346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Comic Sans MS"/>
                <a:cs typeface="Comic Sans MS"/>
              </a:rPr>
              <a:t>n</a:t>
            </a:r>
            <a:endParaRPr kumimoji="1" lang="ja-JP" altLang="en-US" sz="2400" dirty="0">
              <a:latin typeface="Comic Sans MS"/>
              <a:cs typeface="Comic Sans MS"/>
            </a:endParaRPr>
          </a:p>
        </p:txBody>
      </p:sp>
      <p:cxnSp>
        <p:nvCxnSpPr>
          <p:cNvPr id="49" name="直線矢印コネクタ 48"/>
          <p:cNvCxnSpPr/>
          <p:nvPr/>
        </p:nvCxnSpPr>
        <p:spPr>
          <a:xfrm>
            <a:off x="6912029" y="2792469"/>
            <a:ext cx="517907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円/楕円 49"/>
          <p:cNvSpPr/>
          <p:nvPr/>
        </p:nvSpPr>
        <p:spPr>
          <a:xfrm>
            <a:off x="5978339" y="1966113"/>
            <a:ext cx="254000" cy="254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5950634" y="1803271"/>
            <a:ext cx="353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Symbol" charset="2"/>
                <a:cs typeface="Symbol" charset="2"/>
              </a:rPr>
              <a:t>p</a:t>
            </a:r>
            <a:endParaRPr kumimoji="1" lang="ja-JP" altLang="en-US" sz="2400" dirty="0">
              <a:latin typeface="Symbol" charset="2"/>
              <a:cs typeface="Symbol" charset="2"/>
            </a:endParaRPr>
          </a:p>
        </p:txBody>
      </p:sp>
      <p:cxnSp>
        <p:nvCxnSpPr>
          <p:cNvPr id="52" name="直線矢印コネクタ 51"/>
          <p:cNvCxnSpPr/>
          <p:nvPr/>
        </p:nvCxnSpPr>
        <p:spPr>
          <a:xfrm flipV="1">
            <a:off x="6267121" y="1791058"/>
            <a:ext cx="501606" cy="23508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5" name="テキスト ボックス 54"/>
          <p:cNvSpPr txBox="1"/>
          <p:nvPr/>
        </p:nvSpPr>
        <p:spPr>
          <a:xfrm>
            <a:off x="6082298" y="176855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+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58" name="正方形/長方形 57"/>
          <p:cNvSpPr/>
          <p:nvPr/>
        </p:nvSpPr>
        <p:spPr>
          <a:xfrm>
            <a:off x="4631267" y="6155266"/>
            <a:ext cx="3352800" cy="1756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00986" y="3748942"/>
            <a:ext cx="4729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latin typeface="Comic Sans MS"/>
                <a:cs typeface="Comic Sans MS"/>
              </a:rPr>
              <a:t>Primakoff</a:t>
            </a:r>
            <a:r>
              <a:rPr kumimoji="1" lang="en-US" altLang="ja-JP" dirty="0" smtClean="0">
                <a:latin typeface="Comic Sans MS"/>
                <a:cs typeface="Comic Sans MS"/>
              </a:rPr>
              <a:t> MC </a:t>
            </a:r>
            <a:r>
              <a:rPr lang="en-US" altLang="ja-JP" dirty="0" smtClean="0">
                <a:latin typeface="Comic Sans MS"/>
                <a:cs typeface="Comic Sans MS"/>
              </a:rPr>
              <a:t>: </a:t>
            </a:r>
            <a:r>
              <a:rPr kumimoji="1" lang="en-US" altLang="ja-JP" dirty="0" smtClean="0">
                <a:latin typeface="Comic Sans MS"/>
                <a:cs typeface="Comic Sans MS"/>
              </a:rPr>
              <a:t>SOPHIA</a:t>
            </a:r>
          </a:p>
          <a:p>
            <a:r>
              <a:rPr lang="en-US" altLang="ja-JP" dirty="0" smtClean="0">
                <a:latin typeface="Comic Sans MS"/>
                <a:cs typeface="Comic Sans MS"/>
              </a:rPr>
              <a:t>G. </a:t>
            </a:r>
            <a:r>
              <a:rPr lang="en-US" altLang="ja-JP" dirty="0" err="1" smtClean="0">
                <a:latin typeface="Comic Sans MS"/>
                <a:cs typeface="Comic Sans MS"/>
              </a:rPr>
              <a:t>Mitsuka</a:t>
            </a:r>
            <a:r>
              <a:rPr lang="en-US" altLang="ja-JP" dirty="0" smtClean="0">
                <a:latin typeface="Comic Sans MS"/>
                <a:cs typeface="Comic Sans MS"/>
              </a:rPr>
              <a:t>, Eur. Phys. J.C. (2015) 75:614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graphicFrame>
        <p:nvGraphicFramePr>
          <p:cNvPr id="57" name="表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2051296"/>
              </p:ext>
            </p:extLst>
          </p:nvPr>
        </p:nvGraphicFramePr>
        <p:xfrm>
          <a:off x="1696333" y="4672272"/>
          <a:ext cx="5180914" cy="144102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086214"/>
                <a:gridCol w="1529405"/>
                <a:gridCol w="1565295"/>
              </a:tblGrid>
              <a:tr h="72051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 smtClean="0">
                          <a:latin typeface="Comic Sans MS"/>
                          <a:cs typeface="Comic Sans MS"/>
                        </a:rPr>
                        <a:t>BBC</a:t>
                      </a:r>
                      <a:endParaRPr kumimoji="1" lang="ja-JP" altLang="en-US" sz="32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 smtClean="0">
                          <a:latin typeface="Comic Sans MS"/>
                          <a:cs typeface="Comic Sans MS"/>
                        </a:rPr>
                        <a:t>tag</a:t>
                      </a:r>
                      <a:endParaRPr kumimoji="1" lang="ja-JP" altLang="en-US" sz="32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3200" dirty="0" smtClean="0">
                          <a:latin typeface="Comic Sans MS"/>
                          <a:cs typeface="Comic Sans MS"/>
                        </a:rPr>
                        <a:t>veto</a:t>
                      </a:r>
                      <a:r>
                        <a:rPr kumimoji="1" lang="ja-JP" altLang="en-US" sz="3200" dirty="0" smtClean="0">
                          <a:latin typeface="Comic Sans MS"/>
                          <a:cs typeface="Comic Sans MS"/>
                        </a:rPr>
                        <a:t>　</a:t>
                      </a:r>
                    </a:p>
                  </a:txBody>
                  <a:tcPr anchor="ctr"/>
                </a:tc>
              </a:tr>
              <a:tr h="72051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 err="1" smtClean="0">
                          <a:latin typeface="Comic Sans MS"/>
                          <a:cs typeface="Comic Sans MS"/>
                        </a:rPr>
                        <a:t>Primakoff</a:t>
                      </a:r>
                      <a:endParaRPr kumimoji="1" lang="ja-JP" altLang="en-US" sz="32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 smtClean="0">
                          <a:latin typeface="Comic Sans MS"/>
                          <a:cs typeface="Comic Sans MS"/>
                        </a:rPr>
                        <a:t>Small</a:t>
                      </a:r>
                      <a:endParaRPr kumimoji="1" lang="ja-JP" altLang="en-US" sz="32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 smtClean="0">
                          <a:latin typeface="Comic Sans MS"/>
                          <a:cs typeface="Comic Sans MS"/>
                        </a:rPr>
                        <a:t>Large</a:t>
                      </a:r>
                      <a:endParaRPr kumimoji="1" lang="ja-JP" altLang="en-US" sz="32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1" name="テキスト ボックス 20"/>
          <p:cNvSpPr txBox="1"/>
          <p:nvPr/>
        </p:nvSpPr>
        <p:spPr>
          <a:xfrm>
            <a:off x="74887" y="1347152"/>
            <a:ext cx="2306341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Comic Sans MS"/>
                <a:cs typeface="Comic Sans MS"/>
              </a:rPr>
              <a:t>Semi-Inclusive </a:t>
            </a:r>
            <a:endParaRPr kumimoji="1" lang="ja-JP" altLang="en-US" sz="2400" dirty="0">
              <a:latin typeface="Comic Sans MS"/>
              <a:cs typeface="Comic Sans MS"/>
            </a:endParaRPr>
          </a:p>
        </p:txBody>
      </p:sp>
      <p:sp>
        <p:nvSpPr>
          <p:cNvPr id="23" name="右矢印 22"/>
          <p:cNvSpPr/>
          <p:nvPr/>
        </p:nvSpPr>
        <p:spPr>
          <a:xfrm>
            <a:off x="1902673" y="2494863"/>
            <a:ext cx="695520" cy="55432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902673" y="2570274"/>
            <a:ext cx="65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94%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60" name="右矢印 59"/>
          <p:cNvSpPr/>
          <p:nvPr/>
        </p:nvSpPr>
        <p:spPr>
          <a:xfrm rot="20970021">
            <a:off x="1860253" y="2310387"/>
            <a:ext cx="597343" cy="20719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 rot="20998169">
            <a:off x="1850913" y="2223795"/>
            <a:ext cx="514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6%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61" name="円/楕円 60"/>
          <p:cNvSpPr/>
          <p:nvPr/>
        </p:nvSpPr>
        <p:spPr>
          <a:xfrm>
            <a:off x="1442333" y="2316274"/>
            <a:ext cx="254000" cy="254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1414628" y="2153432"/>
            <a:ext cx="353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Symbol" charset="2"/>
                <a:cs typeface="Symbol" charset="2"/>
              </a:rPr>
              <a:t>p</a:t>
            </a:r>
            <a:endParaRPr kumimoji="1" lang="ja-JP" altLang="en-US" sz="2400" dirty="0">
              <a:latin typeface="Symbol" charset="2"/>
              <a:cs typeface="Symbol" charset="2"/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1546292" y="211871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+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702964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オブジェクト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9807399"/>
              </p:ext>
            </p:extLst>
          </p:nvPr>
        </p:nvGraphicFramePr>
        <p:xfrm>
          <a:off x="1459405" y="6167993"/>
          <a:ext cx="5473433" cy="3767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5" name="数式" r:id="rId3" imgW="3136900" imgH="215900" progId="Equation.3">
                  <p:embed/>
                </p:oleObj>
              </mc:Choice>
              <mc:Fallback>
                <p:oleObj name="数式" r:id="rId3" imgW="31369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59405" y="6167993"/>
                        <a:ext cx="5473433" cy="3767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BBC </a:t>
            </a:r>
            <a:r>
              <a:rPr lang="en-US" altLang="ja-JP" dirty="0" smtClean="0">
                <a:latin typeface="Comic Sans MS"/>
                <a:cs typeface="Comic Sans MS"/>
              </a:rPr>
              <a:t>Tagging and Vetoing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C5B8-EEFC-7D42-8A0F-CFBA9D6D129F}" type="slidenum">
              <a:rPr kumimoji="1" lang="ja-JP" altLang="en-US" smtClean="0">
                <a:latin typeface="Comic Sans MS"/>
                <a:cs typeface="Comic Sans MS"/>
              </a:rPr>
              <a:t>18</a:t>
            </a:fld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2032000" y="6143274"/>
            <a:ext cx="4900837" cy="3767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03" y="1442357"/>
            <a:ext cx="3612268" cy="4676198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3855371" y="2862112"/>
            <a:ext cx="1163337" cy="36933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Comic Sans MS"/>
                <a:cs typeface="Comic Sans MS"/>
              </a:rPr>
              <a:t>Inclusive</a:t>
            </a:r>
            <a:endParaRPr kumimoji="1" lang="ja-JP" altLang="en-US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47943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オブジェクト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0671430"/>
              </p:ext>
            </p:extLst>
          </p:nvPr>
        </p:nvGraphicFramePr>
        <p:xfrm>
          <a:off x="1459405" y="6167993"/>
          <a:ext cx="5473433" cy="3767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9" name="数式" r:id="rId3" imgW="3136900" imgH="215900" progId="Equation.3">
                  <p:embed/>
                </p:oleObj>
              </mc:Choice>
              <mc:Fallback>
                <p:oleObj name="数式" r:id="rId3" imgW="31369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59405" y="6167993"/>
                        <a:ext cx="5473433" cy="3767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BBC </a:t>
            </a:r>
            <a:r>
              <a:rPr lang="en-US" altLang="ja-JP" dirty="0" smtClean="0">
                <a:latin typeface="Comic Sans MS"/>
                <a:cs typeface="Comic Sans MS"/>
              </a:rPr>
              <a:t>Tagging 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  <a:latin typeface="Comic Sans MS"/>
                <a:cs typeface="Comic Sans MS"/>
              </a:rPr>
              <a:t>and Vetoing</a:t>
            </a:r>
            <a:endParaRPr kumimoji="1" lang="ja-JP" altLang="en-US" dirty="0">
              <a:solidFill>
                <a:schemeClr val="bg1">
                  <a:lumMod val="75000"/>
                </a:schemeClr>
              </a:solidFill>
              <a:latin typeface="Comic Sans MS"/>
              <a:cs typeface="Comic Sans M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C5B8-EEFC-7D42-8A0F-CFBA9D6D129F}" type="slidenum">
              <a:rPr kumimoji="1" lang="ja-JP" altLang="en-US" smtClean="0">
                <a:latin typeface="Comic Sans MS"/>
                <a:cs typeface="Comic Sans MS"/>
              </a:rPr>
              <a:t>19</a:t>
            </a:fld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2049237" y="6167993"/>
            <a:ext cx="1082344" cy="376714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953581" y="4078598"/>
            <a:ext cx="1598289" cy="369332"/>
          </a:xfrm>
          <a:prstGeom prst="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Comic Sans MS"/>
                <a:cs typeface="Comic Sans MS"/>
              </a:rPr>
              <a:t>BBC Tagging</a:t>
            </a:r>
            <a:endParaRPr kumimoji="1" lang="ja-JP" altLang="en-US" b="1" dirty="0">
              <a:latin typeface="Comic Sans MS"/>
              <a:cs typeface="Comic Sans M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03" y="1442357"/>
            <a:ext cx="3612268" cy="467619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0911" y="4486297"/>
            <a:ext cx="5523089" cy="729172"/>
          </a:xfrm>
          <a:prstGeom prst="rect">
            <a:avLst/>
          </a:prstGeom>
        </p:spPr>
      </p:pic>
      <p:sp>
        <p:nvSpPr>
          <p:cNvPr id="9" name="左中かっこ 8"/>
          <p:cNvSpPr/>
          <p:nvPr/>
        </p:nvSpPr>
        <p:spPr>
          <a:xfrm rot="5400000" flipV="1">
            <a:off x="4953000" y="4291213"/>
            <a:ext cx="254002" cy="3499557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237646" y="5475111"/>
            <a:ext cx="2047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EM </a:t>
            </a:r>
            <a:r>
              <a:rPr kumimoji="1" lang="en-US" altLang="ja-JP" dirty="0" err="1" smtClean="0">
                <a:latin typeface="Comic Sans MS"/>
                <a:cs typeface="Comic Sans MS"/>
              </a:rPr>
              <a:t>surpressed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734886" y="2611532"/>
            <a:ext cx="2160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Non-diffractive</a:t>
            </a:r>
            <a:endParaRPr kumimoji="1" lang="ja-JP" altLang="en-US" sz="20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grpSp>
        <p:nvGrpSpPr>
          <p:cNvPr id="15" name="図形グループ 14"/>
          <p:cNvGrpSpPr/>
          <p:nvPr/>
        </p:nvGrpSpPr>
        <p:grpSpPr>
          <a:xfrm>
            <a:off x="4221011" y="1949633"/>
            <a:ext cx="2618423" cy="1483016"/>
            <a:chOff x="4948087" y="4075644"/>
            <a:chExt cx="3180817" cy="1925406"/>
          </a:xfrm>
        </p:grpSpPr>
        <p:sp>
          <p:nvSpPr>
            <p:cNvPr id="16" name="円/楕円 15"/>
            <p:cNvSpPr/>
            <p:nvPr/>
          </p:nvSpPr>
          <p:spPr>
            <a:xfrm>
              <a:off x="6486719" y="5585552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omic Sans MS"/>
                <a:cs typeface="Comic Sans MS"/>
              </a:endParaRPr>
            </a:p>
          </p:txBody>
        </p:sp>
        <p:cxnSp>
          <p:nvCxnSpPr>
            <p:cNvPr id="17" name="直線コネクタ 16"/>
            <p:cNvCxnSpPr/>
            <p:nvPr/>
          </p:nvCxnSpPr>
          <p:spPr>
            <a:xfrm>
              <a:off x="5458019" y="4506052"/>
              <a:ext cx="1028700" cy="127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円/楕円 17"/>
            <p:cNvSpPr/>
            <p:nvPr/>
          </p:nvSpPr>
          <p:spPr>
            <a:xfrm>
              <a:off x="6486719" y="4455252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omic Sans MS"/>
                <a:cs typeface="Comic Sans MS"/>
              </a:endParaRPr>
            </a:p>
          </p:txBody>
        </p:sp>
        <p:cxnSp>
          <p:nvCxnSpPr>
            <p:cNvPr id="19" name="直線コネクタ 18"/>
            <p:cNvCxnSpPr/>
            <p:nvPr/>
          </p:nvCxnSpPr>
          <p:spPr>
            <a:xfrm flipV="1">
              <a:off x="6556569" y="4506052"/>
              <a:ext cx="12700" cy="1181100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>
            <a:xfrm flipV="1">
              <a:off x="6651819" y="4125052"/>
              <a:ext cx="869950" cy="3683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>
            <a:xfrm>
              <a:off x="6651819" y="4588602"/>
              <a:ext cx="768350" cy="42545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>
              <a:off x="6651819" y="4540977"/>
              <a:ext cx="869950" cy="19685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>
              <a:stCxn id="18" idx="6"/>
            </p:cNvCxnSpPr>
            <p:nvPr/>
          </p:nvCxnSpPr>
          <p:spPr>
            <a:xfrm flipV="1">
              <a:off x="6651819" y="4344128"/>
              <a:ext cx="850900" cy="19367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テキスト ボックス 23"/>
            <p:cNvSpPr txBox="1"/>
            <p:nvPr/>
          </p:nvSpPr>
          <p:spPr>
            <a:xfrm>
              <a:off x="4948087" y="5231609"/>
              <a:ext cx="490866" cy="759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 smtClean="0">
                  <a:latin typeface="Comic Sans MS"/>
                  <a:cs typeface="Comic Sans MS"/>
                </a:rPr>
                <a:t>p</a:t>
              </a:r>
              <a:endParaRPr kumimoji="1" lang="ja-JP" altLang="en-US" sz="3200" dirty="0">
                <a:latin typeface="Comic Sans MS"/>
                <a:cs typeface="Comic Sans MS"/>
              </a:endParaRP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4977676" y="4075644"/>
              <a:ext cx="567054" cy="759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3200" dirty="0">
                  <a:latin typeface="Comic Sans MS"/>
                  <a:cs typeface="Comic Sans MS"/>
                </a:rPr>
                <a:t>A</a:t>
              </a:r>
              <a:endParaRPr kumimoji="1" lang="ja-JP" altLang="en-US" sz="3200" dirty="0">
                <a:latin typeface="Comic Sans MS"/>
                <a:cs typeface="Comic Sans MS"/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6554828" y="4737827"/>
              <a:ext cx="518159" cy="8391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600" dirty="0" smtClean="0">
                  <a:latin typeface="Comic Sans MS"/>
                  <a:cs typeface="Comic Sans MS"/>
                </a:rPr>
                <a:t>?</a:t>
              </a:r>
              <a:endParaRPr kumimoji="1" lang="ja-JP" altLang="en-US" sz="3600" baseline="30000" dirty="0">
                <a:latin typeface="Comic Sans MS"/>
                <a:cs typeface="Comic Sans MS"/>
              </a:endParaRPr>
            </a:p>
          </p:txBody>
        </p:sp>
        <p:cxnSp>
          <p:nvCxnSpPr>
            <p:cNvPr id="27" name="直線矢印コネクタ 26"/>
            <p:cNvCxnSpPr/>
            <p:nvPr/>
          </p:nvCxnSpPr>
          <p:spPr>
            <a:xfrm>
              <a:off x="5418613" y="5661752"/>
              <a:ext cx="2269173" cy="254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テキスト ボックス 27"/>
            <p:cNvSpPr txBox="1"/>
            <p:nvPr/>
          </p:nvSpPr>
          <p:spPr>
            <a:xfrm>
              <a:off x="5149679" y="5194723"/>
              <a:ext cx="504740" cy="479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Comic Sans MS"/>
                  <a:cs typeface="Comic Sans MS"/>
                </a:rPr>
                <a:t>↑</a:t>
              </a:r>
              <a:endParaRPr kumimoji="1" lang="ja-JP" altLang="en-US" dirty="0">
                <a:latin typeface="Comic Sans MS"/>
                <a:cs typeface="Comic Sans MS"/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7649820" y="5231609"/>
              <a:ext cx="47908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200" dirty="0" smtClean="0">
                  <a:latin typeface="Comic Sans MS"/>
                  <a:cs typeface="Comic Sans MS"/>
                </a:rPr>
                <a:t>n</a:t>
              </a:r>
              <a:endParaRPr kumimoji="1" lang="ja-JP" altLang="en-US" sz="3200" dirty="0">
                <a:latin typeface="Comic Sans MS"/>
                <a:cs typeface="Comic Sans MS"/>
              </a:endParaRPr>
            </a:p>
          </p:txBody>
        </p:sp>
      </p:grpSp>
      <p:grpSp>
        <p:nvGrpSpPr>
          <p:cNvPr id="31" name="図形グループ 30"/>
          <p:cNvGrpSpPr/>
          <p:nvPr/>
        </p:nvGrpSpPr>
        <p:grpSpPr>
          <a:xfrm rot="2597140">
            <a:off x="6033725" y="2225839"/>
            <a:ext cx="637427" cy="443288"/>
            <a:chOff x="5568955" y="2820717"/>
            <a:chExt cx="637427" cy="443288"/>
          </a:xfrm>
        </p:grpSpPr>
        <p:sp>
          <p:nvSpPr>
            <p:cNvPr id="32" name="爆発 1 31"/>
            <p:cNvSpPr/>
            <p:nvPr/>
          </p:nvSpPr>
          <p:spPr>
            <a:xfrm rot="20222958">
              <a:off x="5571074" y="2894673"/>
              <a:ext cx="520379" cy="369332"/>
            </a:xfrm>
            <a:prstGeom prst="irregularSeal1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omic Sans MS"/>
                <a:cs typeface="Comic Sans MS"/>
              </a:endParaRPr>
            </a:p>
          </p:txBody>
        </p:sp>
        <p:sp>
          <p:nvSpPr>
            <p:cNvPr id="33" name="テキスト ボックス 32"/>
            <p:cNvSpPr txBox="1"/>
            <p:nvPr/>
          </p:nvSpPr>
          <p:spPr>
            <a:xfrm rot="19956206">
              <a:off x="5568955" y="2820717"/>
              <a:ext cx="6374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Comic Sans MS"/>
                  <a:cs typeface="Comic Sans MS"/>
                </a:rPr>
                <a:t>BBC</a:t>
              </a:r>
              <a:endParaRPr kumimoji="1" lang="ja-JP" altLang="en-US" dirty="0">
                <a:latin typeface="Comic Sans MS"/>
                <a:cs typeface="Comic Sans MS"/>
              </a:endParaRPr>
            </a:p>
          </p:txBody>
        </p:sp>
      </p:grpSp>
      <p:cxnSp>
        <p:nvCxnSpPr>
          <p:cNvPr id="34" name="直線コネクタ 33"/>
          <p:cNvCxnSpPr/>
          <p:nvPr/>
        </p:nvCxnSpPr>
        <p:spPr>
          <a:xfrm flipV="1">
            <a:off x="5555555" y="2855518"/>
            <a:ext cx="677037" cy="28662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>
            <a:off x="5555555" y="3216275"/>
            <a:ext cx="597967" cy="33110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>
            <a:off x="5555555" y="3179211"/>
            <a:ext cx="677037" cy="15319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 flipV="1">
            <a:off x="5555555" y="3026014"/>
            <a:ext cx="662212" cy="15072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8" name="図形グループ 37"/>
          <p:cNvGrpSpPr/>
          <p:nvPr/>
        </p:nvGrpSpPr>
        <p:grpSpPr>
          <a:xfrm rot="2563116">
            <a:off x="5904161" y="3329445"/>
            <a:ext cx="637427" cy="429506"/>
            <a:chOff x="5559114" y="2834499"/>
            <a:chExt cx="637427" cy="429506"/>
          </a:xfrm>
        </p:grpSpPr>
        <p:sp>
          <p:nvSpPr>
            <p:cNvPr id="39" name="爆発 1 38"/>
            <p:cNvSpPr/>
            <p:nvPr/>
          </p:nvSpPr>
          <p:spPr>
            <a:xfrm rot="20222958">
              <a:off x="5571074" y="2894673"/>
              <a:ext cx="520379" cy="369332"/>
            </a:xfrm>
            <a:prstGeom prst="irregularSeal1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omic Sans MS"/>
                <a:cs typeface="Comic Sans MS"/>
              </a:endParaRPr>
            </a:p>
          </p:txBody>
        </p:sp>
        <p:sp>
          <p:nvSpPr>
            <p:cNvPr id="40" name="テキスト ボックス 39"/>
            <p:cNvSpPr txBox="1"/>
            <p:nvPr/>
          </p:nvSpPr>
          <p:spPr>
            <a:xfrm rot="19956206">
              <a:off x="5559114" y="2834499"/>
              <a:ext cx="6374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Comic Sans MS"/>
                  <a:cs typeface="Comic Sans MS"/>
                </a:rPr>
                <a:t>BBC</a:t>
              </a:r>
              <a:endParaRPr kumimoji="1" lang="ja-JP" altLang="en-US" dirty="0">
                <a:latin typeface="Comic Sans MS"/>
                <a:cs typeface="Comic Sans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1652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Transverse</a:t>
            </a:r>
            <a:r>
              <a:rPr kumimoji="1" lang="ja-JP" altLang="en-US" dirty="0" smtClean="0">
                <a:latin typeface="Comic Sans MS"/>
                <a:cs typeface="Comic Sans MS"/>
              </a:rPr>
              <a:t> </a:t>
            </a:r>
            <a:r>
              <a:rPr kumimoji="1" lang="en-US" altLang="ja-JP" dirty="0" smtClean="0">
                <a:latin typeface="Comic Sans MS"/>
                <a:cs typeface="Comic Sans MS"/>
              </a:rPr>
              <a:t>Single</a:t>
            </a:r>
            <a:r>
              <a:rPr kumimoji="1" lang="ja-JP" altLang="en-US" dirty="0" smtClean="0">
                <a:latin typeface="Comic Sans MS"/>
                <a:cs typeface="Comic Sans MS"/>
              </a:rPr>
              <a:t> </a:t>
            </a:r>
            <a:r>
              <a:rPr kumimoji="1" lang="en-US" altLang="ja-JP" dirty="0" smtClean="0">
                <a:latin typeface="Comic Sans MS"/>
                <a:cs typeface="Comic Sans MS"/>
              </a:rPr>
              <a:t>Spin Asymmetry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Forward 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p</a:t>
            </a:r>
            <a:r>
              <a:rPr kumimoji="1" lang="en-US" altLang="ja-JP" baseline="30000" dirty="0" smtClean="0">
                <a:latin typeface="Comic Sans MS"/>
                <a:cs typeface="Comic Sans MS"/>
              </a:rPr>
              <a:t>0</a:t>
            </a:r>
            <a:r>
              <a:rPr kumimoji="1" lang="en-US" altLang="ja-JP" dirty="0" smtClean="0">
                <a:latin typeface="Comic Sans MS"/>
                <a:cs typeface="Comic Sans MS"/>
              </a:rPr>
              <a:t> and very</a:t>
            </a:r>
            <a:r>
              <a:rPr kumimoji="1" lang="ja-JP" altLang="en-US" dirty="0" smtClean="0">
                <a:latin typeface="Comic Sans MS"/>
                <a:cs typeface="Comic Sans MS"/>
              </a:rPr>
              <a:t> </a:t>
            </a:r>
            <a:r>
              <a:rPr kumimoji="1" lang="en-US" altLang="ja-JP" dirty="0" smtClean="0">
                <a:latin typeface="Comic Sans MS"/>
                <a:cs typeface="Comic Sans MS"/>
              </a:rPr>
              <a:t>forward</a:t>
            </a:r>
            <a:r>
              <a:rPr kumimoji="1" lang="ja-JP" altLang="en-US" dirty="0" smtClean="0">
                <a:latin typeface="Comic Sans MS"/>
                <a:cs typeface="Comic Sans MS"/>
              </a:rPr>
              <a:t> </a:t>
            </a:r>
            <a:r>
              <a:rPr kumimoji="1" lang="en-US" altLang="ja-JP" dirty="0" smtClean="0">
                <a:latin typeface="Comic Sans MS"/>
                <a:cs typeface="Comic Sans MS"/>
              </a:rPr>
              <a:t>neutron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pic>
        <p:nvPicPr>
          <p:cNvPr id="4" name="コンテンツ プレースホルダー 3"/>
          <p:cNvPicPr>
            <a:picLocks noChangeAspect="1"/>
          </p:cNvPicPr>
          <p:nvPr/>
        </p:nvPicPr>
        <p:blipFill>
          <a:blip r:embed="rId2"/>
          <a:srcRect l="754" r="754"/>
          <a:stretch>
            <a:fillRect/>
          </a:stretch>
        </p:blipFill>
        <p:spPr>
          <a:xfrm>
            <a:off x="1816742" y="586276"/>
            <a:ext cx="5803928" cy="319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57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オブジェクト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0878461"/>
              </p:ext>
            </p:extLst>
          </p:nvPr>
        </p:nvGraphicFramePr>
        <p:xfrm>
          <a:off x="1459405" y="6167993"/>
          <a:ext cx="5473433" cy="3767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3" name="数式" r:id="rId3" imgW="3136900" imgH="215900" progId="Equation.3">
                  <p:embed/>
                </p:oleObj>
              </mc:Choice>
              <mc:Fallback>
                <p:oleObj name="数式" r:id="rId3" imgW="31369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59405" y="6167993"/>
                        <a:ext cx="5473433" cy="3767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BBC 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  <a:latin typeface="Comic Sans MS"/>
                <a:cs typeface="Comic Sans MS"/>
              </a:rPr>
              <a:t>Tagging and </a:t>
            </a:r>
            <a:r>
              <a:rPr lang="en-US" altLang="ja-JP" dirty="0" smtClean="0">
                <a:latin typeface="Comic Sans MS"/>
                <a:cs typeface="Comic Sans MS"/>
              </a:rPr>
              <a:t>Vetoing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C5B8-EEFC-7D42-8A0F-CFBA9D6D129F}" type="slidenum">
              <a:rPr kumimoji="1" lang="ja-JP" altLang="en-US" smtClean="0">
                <a:latin typeface="Comic Sans MS"/>
                <a:cs typeface="Comic Sans MS"/>
              </a:rPr>
              <a:t>20</a:t>
            </a:fld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3305064" y="6143274"/>
            <a:ext cx="3627773" cy="37671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3952789" y="1501399"/>
            <a:ext cx="1569660" cy="369332"/>
          </a:xfrm>
          <a:prstGeom prst="rect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Comic Sans MS"/>
                <a:cs typeface="Comic Sans MS"/>
              </a:rPr>
              <a:t>BBC Vetoing</a:t>
            </a:r>
            <a:endParaRPr kumimoji="1" lang="ja-JP" altLang="en-US" b="1" dirty="0">
              <a:latin typeface="Comic Sans MS"/>
              <a:cs typeface="Comic Sans M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37" y="1443132"/>
            <a:ext cx="3612268" cy="467619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7222" y="2088813"/>
            <a:ext cx="5708328" cy="919675"/>
          </a:xfrm>
          <a:prstGeom prst="rect">
            <a:avLst/>
          </a:prstGeom>
        </p:spPr>
      </p:pic>
      <p:sp>
        <p:nvSpPr>
          <p:cNvPr id="15" name="左中かっこ 14"/>
          <p:cNvSpPr/>
          <p:nvPr/>
        </p:nvSpPr>
        <p:spPr>
          <a:xfrm rot="5400000" flipV="1">
            <a:off x="4953001" y="4242551"/>
            <a:ext cx="254002" cy="3499557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435202" y="5482893"/>
            <a:ext cx="2117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EM enhanced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grpSp>
        <p:nvGrpSpPr>
          <p:cNvPr id="21" name="図形グループ 20"/>
          <p:cNvGrpSpPr/>
          <p:nvPr/>
        </p:nvGrpSpPr>
        <p:grpSpPr>
          <a:xfrm>
            <a:off x="3989228" y="3569109"/>
            <a:ext cx="2683268" cy="1472243"/>
            <a:chOff x="5641534" y="1724955"/>
            <a:chExt cx="2683268" cy="1472243"/>
          </a:xfrm>
        </p:grpSpPr>
        <p:sp>
          <p:nvSpPr>
            <p:cNvPr id="22" name="正方形/長方形 21"/>
            <p:cNvSpPr/>
            <p:nvPr/>
          </p:nvSpPr>
          <p:spPr>
            <a:xfrm>
              <a:off x="6837611" y="2834498"/>
              <a:ext cx="491350" cy="12342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omic Sans MS"/>
                <a:cs typeface="Comic Sans MS"/>
              </a:endParaRPr>
            </a:p>
          </p:txBody>
        </p:sp>
        <p:sp>
          <p:nvSpPr>
            <p:cNvPr id="23" name="円/楕円 22"/>
            <p:cNvSpPr/>
            <p:nvPr/>
          </p:nvSpPr>
          <p:spPr>
            <a:xfrm>
              <a:off x="6778138" y="2834498"/>
              <a:ext cx="118946" cy="12342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omic Sans MS"/>
                <a:cs typeface="Comic Sans MS"/>
              </a:endParaRPr>
            </a:p>
          </p:txBody>
        </p:sp>
        <p:cxnSp>
          <p:nvCxnSpPr>
            <p:cNvPr id="24" name="直線コネクタ 23"/>
            <p:cNvCxnSpPr/>
            <p:nvPr/>
          </p:nvCxnSpPr>
          <p:spPr>
            <a:xfrm>
              <a:off x="6037014" y="2890521"/>
              <a:ext cx="741124" cy="949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>
            <a:xfrm flipV="1">
              <a:off x="7328961" y="2683946"/>
              <a:ext cx="512745" cy="203153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テキスト ボックス 25"/>
            <p:cNvSpPr txBox="1"/>
            <p:nvPr/>
          </p:nvSpPr>
          <p:spPr>
            <a:xfrm>
              <a:off x="5641534" y="2569908"/>
              <a:ext cx="404077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>
                  <a:latin typeface="Comic Sans MS"/>
                  <a:cs typeface="Comic Sans MS"/>
                </a:rPr>
                <a:t>p</a:t>
              </a:r>
              <a:endParaRPr kumimoji="1" lang="ja-JP" altLang="en-US" sz="3200" dirty="0">
                <a:latin typeface="Comic Sans MS"/>
                <a:cs typeface="Comic Sans MS"/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5650581" y="1724955"/>
              <a:ext cx="488235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dirty="0">
                  <a:latin typeface="Comic Sans MS"/>
                  <a:cs typeface="Comic Sans MS"/>
                </a:rPr>
                <a:t>A</a:t>
              </a:r>
              <a:endParaRPr kumimoji="1" lang="ja-JP" altLang="en-US" sz="3200" dirty="0">
                <a:latin typeface="Comic Sans MS"/>
                <a:cs typeface="Comic Sans MS"/>
              </a:endParaRPr>
            </a:p>
          </p:txBody>
        </p:sp>
        <p:cxnSp>
          <p:nvCxnSpPr>
            <p:cNvPr id="28" name="直線矢印コネクタ 27"/>
            <p:cNvCxnSpPr>
              <a:stCxn id="22" idx="3"/>
            </p:cNvCxnSpPr>
            <p:nvPr/>
          </p:nvCxnSpPr>
          <p:spPr>
            <a:xfrm flipV="1">
              <a:off x="7328961" y="2890521"/>
              <a:ext cx="512745" cy="568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正方形/長方形 28"/>
            <p:cNvSpPr/>
            <p:nvPr/>
          </p:nvSpPr>
          <p:spPr>
            <a:xfrm>
              <a:off x="7828052" y="2301762"/>
              <a:ext cx="49675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800" dirty="0">
                  <a:latin typeface="Symbol" charset="2"/>
                  <a:cs typeface="Symbol" charset="2"/>
                </a:rPr>
                <a:t>p</a:t>
              </a:r>
              <a:r>
                <a:rPr lang="en-US" altLang="ja-JP" sz="2800" baseline="30000" dirty="0">
                  <a:latin typeface="Comic Sans MS"/>
                  <a:cs typeface="Comic Sans MS"/>
                </a:rPr>
                <a:t>+</a:t>
              </a:r>
              <a:endParaRPr lang="ja-JP" altLang="en-US" sz="2800" dirty="0">
                <a:latin typeface="Comic Sans MS"/>
                <a:cs typeface="Comic Sans MS"/>
              </a:endParaRPr>
            </a:p>
          </p:txBody>
        </p:sp>
        <p:pic>
          <p:nvPicPr>
            <p:cNvPr id="30" name="図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3132142">
              <a:off x="6435810" y="2175117"/>
              <a:ext cx="803602" cy="568858"/>
            </a:xfrm>
            <a:prstGeom prst="rect">
              <a:avLst/>
            </a:prstGeom>
          </p:spPr>
        </p:pic>
        <p:sp>
          <p:nvSpPr>
            <p:cNvPr id="31" name="正方形/長方形 30"/>
            <p:cNvSpPr/>
            <p:nvPr/>
          </p:nvSpPr>
          <p:spPr>
            <a:xfrm>
              <a:off x="5826483" y="2596910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Comic Sans MS"/>
                  <a:cs typeface="Comic Sans MS"/>
                </a:rPr>
                <a:t>↑</a:t>
              </a:r>
              <a:endParaRPr lang="ja-JP" altLang="en-US" dirty="0">
                <a:latin typeface="Comic Sans MS"/>
                <a:cs typeface="Comic Sans MS"/>
              </a:endParaRPr>
            </a:p>
          </p:txBody>
        </p:sp>
        <p:sp>
          <p:nvSpPr>
            <p:cNvPr id="32" name="正方形/長方形 31"/>
            <p:cNvSpPr/>
            <p:nvPr/>
          </p:nvSpPr>
          <p:spPr>
            <a:xfrm rot="2438771">
              <a:off x="6928419" y="2182358"/>
              <a:ext cx="159765" cy="29874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omic Sans MS"/>
                <a:cs typeface="Comic Sans MS"/>
              </a:endParaRP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6901510" y="2164402"/>
              <a:ext cx="4591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>
                  <a:latin typeface="Symbol" charset="2"/>
                  <a:cs typeface="Symbol" charset="2"/>
                </a:rPr>
                <a:t>g</a:t>
              </a:r>
              <a:r>
                <a:rPr kumimoji="1" lang="en-US" altLang="ja-JP" sz="2800" baseline="30000" dirty="0">
                  <a:latin typeface="Comic Sans MS"/>
                  <a:cs typeface="Comic Sans MS"/>
                </a:rPr>
                <a:t>*</a:t>
              </a:r>
              <a:endParaRPr kumimoji="1" lang="ja-JP" altLang="en-US" dirty="0">
                <a:latin typeface="Comic Sans MS"/>
                <a:cs typeface="Comic Sans MS"/>
              </a:endParaRPr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7827092" y="2612422"/>
              <a:ext cx="39946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dirty="0">
                  <a:latin typeface="Comic Sans MS"/>
                  <a:cs typeface="Comic Sans MS"/>
                </a:rPr>
                <a:t>n</a:t>
              </a:r>
              <a:endParaRPr lang="ja-JP" altLang="en-US" sz="3200" dirty="0">
                <a:latin typeface="Comic Sans MS"/>
                <a:cs typeface="Comic Sans MS"/>
              </a:endParaRPr>
            </a:p>
          </p:txBody>
        </p:sp>
        <p:sp>
          <p:nvSpPr>
            <p:cNvPr id="36" name="円/楕円 35"/>
            <p:cNvSpPr/>
            <p:nvPr/>
          </p:nvSpPr>
          <p:spPr>
            <a:xfrm>
              <a:off x="6777281" y="1980569"/>
              <a:ext cx="118946" cy="12342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omic Sans MS"/>
                <a:cs typeface="Comic Sans MS"/>
              </a:endParaRPr>
            </a:p>
          </p:txBody>
        </p:sp>
        <p:cxnSp>
          <p:nvCxnSpPr>
            <p:cNvPr id="37" name="直線コネクタ 36"/>
            <p:cNvCxnSpPr/>
            <p:nvPr/>
          </p:nvCxnSpPr>
          <p:spPr>
            <a:xfrm>
              <a:off x="6036156" y="2018545"/>
              <a:ext cx="741124" cy="949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直線コネクタ 37"/>
            <p:cNvCxnSpPr/>
            <p:nvPr/>
          </p:nvCxnSpPr>
          <p:spPr>
            <a:xfrm flipV="1">
              <a:off x="6795649" y="2018545"/>
              <a:ext cx="1031443" cy="949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テキスト ボックス 39"/>
          <p:cNvSpPr txBox="1"/>
          <p:nvPr/>
        </p:nvSpPr>
        <p:spPr>
          <a:xfrm>
            <a:off x="6932838" y="4044730"/>
            <a:ext cx="1818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Diffractive</a:t>
            </a:r>
            <a:endParaRPr kumimoji="1" lang="ja-JP" altLang="en-US" sz="24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191612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Fractions</a:t>
            </a:r>
            <a:endParaRPr kumimoji="1" lang="ja-JP" altLang="en-US" dirty="0"/>
          </a:p>
        </p:txBody>
      </p:sp>
      <p:graphicFrame>
        <p:nvGraphicFramePr>
          <p:cNvPr id="6" name="コンテンツ プレースホルダー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432414"/>
              </p:ext>
            </p:extLst>
          </p:nvPr>
        </p:nvGraphicFramePr>
        <p:xfrm>
          <a:off x="457200" y="1600200"/>
          <a:ext cx="8229600" cy="2072639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 err="1" smtClean="0"/>
                        <a:t>p+p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800" dirty="0" err="1" smtClean="0"/>
                        <a:t>p+Al</a:t>
                      </a:r>
                      <a:endParaRPr kumimoji="1" lang="ja-JP" altLang="en-US" sz="2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800" dirty="0" err="1" smtClean="0"/>
                        <a:t>p+Au</a:t>
                      </a:r>
                      <a:endParaRPr kumimoji="1" lang="ja-JP" altLang="en-US" sz="28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800" dirty="0" smtClean="0">
                          <a:solidFill>
                            <a:srgbClr val="FF0000"/>
                          </a:solidFill>
                        </a:rPr>
                        <a:t>Inclusive</a:t>
                      </a:r>
                      <a:endParaRPr kumimoji="1" lang="ja-JP" alt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36 %</a:t>
                      </a:r>
                      <a:endParaRPr lang="ja-JP" sz="2800" dirty="0">
                        <a:solidFill>
                          <a:srgbClr val="FF0000"/>
                        </a:solidFill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34 %</a:t>
                      </a:r>
                      <a:endParaRPr lang="ja-JP" sz="2800" dirty="0">
                        <a:solidFill>
                          <a:srgbClr val="FF0000"/>
                        </a:solidFill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13 %</a:t>
                      </a:r>
                      <a:endParaRPr lang="ja-JP" sz="2800" dirty="0">
                        <a:solidFill>
                          <a:srgbClr val="FF0000"/>
                        </a:solidFill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800" dirty="0" smtClean="0">
                          <a:solidFill>
                            <a:srgbClr val="0000FF"/>
                          </a:solidFill>
                        </a:rPr>
                        <a:t>BBC veto</a:t>
                      </a:r>
                      <a:endParaRPr kumimoji="1" lang="ja-JP" altLang="en-US" sz="28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</a:rPr>
                        <a:t>24 %</a:t>
                      </a:r>
                      <a:endParaRPr lang="ja-JP" sz="2800" dirty="0">
                        <a:solidFill>
                          <a:srgbClr val="0000FF"/>
                        </a:solidFill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</a:rPr>
                        <a:t>31 %</a:t>
                      </a:r>
                      <a:endParaRPr lang="ja-JP" sz="2800" dirty="0">
                        <a:solidFill>
                          <a:srgbClr val="0000FF"/>
                        </a:solidFill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00FF"/>
                          </a:solidFill>
                          <a:effectLst/>
                        </a:rPr>
                        <a:t>67 %</a:t>
                      </a:r>
                      <a:endParaRPr lang="ja-JP" sz="2800" dirty="0">
                        <a:solidFill>
                          <a:srgbClr val="0000FF"/>
                        </a:solidFill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800" dirty="0" smtClean="0">
                          <a:solidFill>
                            <a:srgbClr val="008000"/>
                          </a:solidFill>
                        </a:rPr>
                        <a:t>BBC tag</a:t>
                      </a:r>
                      <a:endParaRPr kumimoji="1" lang="ja-JP" altLang="en-US" sz="28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8000"/>
                          </a:solidFill>
                          <a:effectLst/>
                        </a:rPr>
                        <a:t>36 %</a:t>
                      </a:r>
                      <a:endParaRPr lang="ja-JP" sz="2800" dirty="0">
                        <a:solidFill>
                          <a:srgbClr val="008000"/>
                        </a:solidFill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8000"/>
                          </a:solidFill>
                          <a:effectLst/>
                        </a:rPr>
                        <a:t>34 %</a:t>
                      </a:r>
                      <a:endParaRPr lang="ja-JP" sz="2800" dirty="0">
                        <a:solidFill>
                          <a:srgbClr val="008000"/>
                        </a:solidFill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8000"/>
                          </a:solidFill>
                          <a:effectLst/>
                        </a:rPr>
                        <a:t>13 %</a:t>
                      </a:r>
                      <a:endParaRPr lang="ja-JP" sz="2800" dirty="0">
                        <a:solidFill>
                          <a:srgbClr val="008000"/>
                        </a:solidFill>
                        <a:effectLst/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2F9EC-AA11-E54F-A3E4-80CC9C642885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5696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3" name="オブジェクト 8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898651"/>
              </p:ext>
            </p:extLst>
          </p:nvPr>
        </p:nvGraphicFramePr>
        <p:xfrm>
          <a:off x="1459405" y="6167993"/>
          <a:ext cx="5473433" cy="3767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4" name="数式" r:id="rId4" imgW="3136900" imgH="215900" progId="Equation.3">
                  <p:embed/>
                </p:oleObj>
              </mc:Choice>
              <mc:Fallback>
                <p:oleObj name="数式" r:id="rId4" imgW="31369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59405" y="6167993"/>
                        <a:ext cx="5473433" cy="3767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2899" y="0"/>
            <a:ext cx="8896449" cy="1143000"/>
          </a:xfrm>
        </p:spPr>
        <p:txBody>
          <a:bodyPr>
            <a:norm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C</a:t>
            </a:r>
            <a:r>
              <a:rPr kumimoji="1" lang="en-US" altLang="ja-JP" dirty="0" smtClean="0"/>
              <a:t>oulomb</a:t>
            </a:r>
            <a:r>
              <a:rPr lang="ja-JP" altLang="en-US" dirty="0" smtClean="0"/>
              <a:t>-</a:t>
            </a:r>
            <a:r>
              <a:rPr lang="en-US" altLang="ja-JP" dirty="0" smtClean="0">
                <a:solidFill>
                  <a:srgbClr val="FF0000"/>
                </a:solidFill>
              </a:rPr>
              <a:t>N</a:t>
            </a:r>
            <a:r>
              <a:rPr lang="en-US" altLang="ja-JP" dirty="0" smtClean="0"/>
              <a:t>uclear </a:t>
            </a:r>
            <a:r>
              <a:rPr lang="en-US" altLang="ja-JP" dirty="0" smtClean="0">
                <a:solidFill>
                  <a:srgbClr val="FF0000"/>
                </a:solidFill>
              </a:rPr>
              <a:t>I</a:t>
            </a:r>
            <a:r>
              <a:rPr lang="en-US" altLang="ja-JP" dirty="0" smtClean="0"/>
              <a:t>nterference</a:t>
            </a:r>
            <a:endParaRPr kumimoji="1" lang="ja-JP" altLang="en-US" dirty="0"/>
          </a:p>
        </p:txBody>
      </p:sp>
      <p:pic>
        <p:nvPicPr>
          <p:cNvPr id="53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38" y="1248415"/>
            <a:ext cx="2917825" cy="233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62" name="直線コネクタ 61"/>
          <p:cNvCxnSpPr/>
          <p:nvPr/>
        </p:nvCxnSpPr>
        <p:spPr>
          <a:xfrm flipV="1">
            <a:off x="2440406" y="1835532"/>
            <a:ext cx="494515" cy="497085"/>
          </a:xfrm>
          <a:prstGeom prst="line">
            <a:avLst/>
          </a:prstGeom>
          <a:ln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4" name="正方形/長方形 63"/>
          <p:cNvSpPr/>
          <p:nvPr/>
        </p:nvSpPr>
        <p:spPr>
          <a:xfrm>
            <a:off x="730982" y="1288611"/>
            <a:ext cx="779287" cy="18913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正方形/長方形 66"/>
          <p:cNvSpPr/>
          <p:nvPr/>
        </p:nvSpPr>
        <p:spPr>
          <a:xfrm>
            <a:off x="2737015" y="1484201"/>
            <a:ext cx="395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Symbol" charset="2"/>
                <a:cs typeface="Symbol" charset="2"/>
              </a:rPr>
              <a:t>p</a:t>
            </a:r>
            <a:r>
              <a:rPr lang="en-US" altLang="ja-JP" baseline="30000" dirty="0">
                <a:latin typeface="Symbol" charset="2"/>
                <a:cs typeface="Symbol" charset="2"/>
              </a:rPr>
              <a:t>+</a:t>
            </a:r>
            <a:endParaRPr lang="ja-JP" altLang="en-US" dirty="0"/>
          </a:p>
        </p:txBody>
      </p:sp>
      <p:grpSp>
        <p:nvGrpSpPr>
          <p:cNvPr id="85" name="図形グループ 84"/>
          <p:cNvGrpSpPr/>
          <p:nvPr/>
        </p:nvGrpSpPr>
        <p:grpSpPr>
          <a:xfrm>
            <a:off x="4742028" y="1140761"/>
            <a:ext cx="2819400" cy="2384425"/>
            <a:chOff x="4506106" y="2030186"/>
            <a:chExt cx="2819400" cy="2384425"/>
          </a:xfrm>
        </p:grpSpPr>
        <p:pic>
          <p:nvPicPr>
            <p:cNvPr id="86" name="Picture 1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6106" y="2030186"/>
              <a:ext cx="2819400" cy="2384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87" name="正方形/長方形 86"/>
            <p:cNvSpPr/>
            <p:nvPr/>
          </p:nvSpPr>
          <p:spPr>
            <a:xfrm>
              <a:off x="4686909" y="2030186"/>
              <a:ext cx="653630" cy="1914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6" name="正方形/長方形 105"/>
          <p:cNvSpPr/>
          <p:nvPr/>
        </p:nvSpPr>
        <p:spPr>
          <a:xfrm rot="20338544">
            <a:off x="6446611" y="2135213"/>
            <a:ext cx="325064" cy="1716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7" name="直線コネクタ 106"/>
          <p:cNvCxnSpPr/>
          <p:nvPr/>
        </p:nvCxnSpPr>
        <p:spPr>
          <a:xfrm flipV="1">
            <a:off x="6791652" y="1585532"/>
            <a:ext cx="494515" cy="497085"/>
          </a:xfrm>
          <a:prstGeom prst="line">
            <a:avLst/>
          </a:prstGeom>
          <a:ln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8" name="正方形/長方形 107"/>
          <p:cNvSpPr/>
          <p:nvPr/>
        </p:nvSpPr>
        <p:spPr>
          <a:xfrm>
            <a:off x="7165617" y="1205276"/>
            <a:ext cx="395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Symbol" charset="2"/>
                <a:cs typeface="Symbol" charset="2"/>
              </a:rPr>
              <a:t>p</a:t>
            </a:r>
            <a:r>
              <a:rPr lang="en-US" altLang="ja-JP" baseline="30000" dirty="0">
                <a:latin typeface="Symbol" charset="2"/>
                <a:cs typeface="Symbol" charset="2"/>
              </a:rPr>
              <a:t>+</a:t>
            </a:r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3321050" y="6127028"/>
            <a:ext cx="2324100" cy="376714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709359" y="940728"/>
            <a:ext cx="12176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FF0000"/>
                </a:solidFill>
              </a:rPr>
              <a:t>(CNI)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16/07/12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ICNFP2016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C5B8-EEFC-7D42-8A0F-CFBA9D6D129F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9434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オブジェクト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8824691"/>
              </p:ext>
            </p:extLst>
          </p:nvPr>
        </p:nvGraphicFramePr>
        <p:xfrm>
          <a:off x="870904" y="911226"/>
          <a:ext cx="6081358" cy="5982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9" name="数式" r:id="rId4" imgW="2844800" imgH="279400" progId="Equation.3">
                  <p:embed/>
                </p:oleObj>
              </mc:Choice>
              <mc:Fallback>
                <p:oleObj name="数式" r:id="rId4" imgW="28448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70904" y="911226"/>
                        <a:ext cx="6081358" cy="5982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305800" cy="762000"/>
          </a:xfrm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noAutofit/>
          </a:bodyPr>
          <a:lstStyle/>
          <a:p>
            <a:r>
              <a:rPr lang="en-US" altLang="ja-JP" sz="2800" dirty="0" smtClean="0"/>
              <a:t>Elastic A</a:t>
            </a:r>
            <a:r>
              <a:rPr lang="en-US" altLang="ja-JP" sz="2800" baseline="-25000" dirty="0" smtClean="0"/>
              <a:t>N</a:t>
            </a:r>
            <a:r>
              <a:rPr lang="en-US" altLang="ja-JP" sz="2800" dirty="0" smtClean="0"/>
              <a:t> at </a:t>
            </a:r>
            <a:r>
              <a:rPr lang="en-US" altLang="ja-JP" sz="2800" dirty="0" smtClean="0">
                <a:solidFill>
                  <a:srgbClr val="FF0000"/>
                </a:solidFill>
              </a:rPr>
              <a:t>C</a:t>
            </a:r>
            <a:r>
              <a:rPr lang="en-US" altLang="ja-JP" sz="2800" dirty="0" smtClean="0"/>
              <a:t>oulomb </a:t>
            </a:r>
            <a:r>
              <a:rPr lang="en-US" altLang="ja-JP" sz="2800" dirty="0">
                <a:solidFill>
                  <a:srgbClr val="FF0000"/>
                </a:solidFill>
              </a:rPr>
              <a:t>N</a:t>
            </a:r>
            <a:r>
              <a:rPr lang="en-US" altLang="ja-JP" sz="2800" dirty="0"/>
              <a:t>uclear </a:t>
            </a:r>
            <a:r>
              <a:rPr lang="en-US" altLang="ja-JP" sz="2800" dirty="0" smtClean="0">
                <a:solidFill>
                  <a:srgbClr val="FF0000"/>
                </a:solidFill>
              </a:rPr>
              <a:t>I</a:t>
            </a:r>
            <a:r>
              <a:rPr lang="en-US" altLang="ja-JP" sz="2800" dirty="0" smtClean="0"/>
              <a:t>nterference</a:t>
            </a:r>
            <a:endParaRPr lang="en-US" altLang="ja-JP" sz="2800" dirty="0"/>
          </a:p>
        </p:txBody>
      </p:sp>
      <p:sp>
        <p:nvSpPr>
          <p:cNvPr id="16387" name="AutoShape 4"/>
          <p:cNvSpPr>
            <a:spLocks noChangeArrowheads="1"/>
          </p:cNvSpPr>
          <p:nvPr/>
        </p:nvSpPr>
        <p:spPr bwMode="auto">
          <a:xfrm>
            <a:off x="5513857" y="1533992"/>
            <a:ext cx="762000" cy="609600"/>
          </a:xfrm>
          <a:prstGeom prst="upArrowCallout">
            <a:avLst>
              <a:gd name="adj1" fmla="val 31250"/>
              <a:gd name="adj2" fmla="val 31250"/>
              <a:gd name="adj3" fmla="val 16667"/>
              <a:gd name="adj4" fmla="val 66667"/>
            </a:avLst>
          </a:prstGeom>
          <a:solidFill>
            <a:srgbClr val="8797B7">
              <a:alpha val="65097"/>
            </a:srgbClr>
          </a:solidFill>
          <a:ln w="9525">
            <a:solidFill>
              <a:srgbClr val="8797B7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ja-JP" altLang="en-US" sz="1800" i="0"/>
          </a:p>
        </p:txBody>
      </p:sp>
      <p:sp>
        <p:nvSpPr>
          <p:cNvPr id="16388" name="AutoShape 5"/>
          <p:cNvSpPr>
            <a:spLocks noChangeArrowheads="1"/>
          </p:cNvSpPr>
          <p:nvPr/>
        </p:nvSpPr>
        <p:spPr bwMode="auto">
          <a:xfrm>
            <a:off x="4609748" y="1533992"/>
            <a:ext cx="838200" cy="609600"/>
          </a:xfrm>
          <a:prstGeom prst="upArrowCallout">
            <a:avLst>
              <a:gd name="adj1" fmla="val 34375"/>
              <a:gd name="adj2" fmla="val 34375"/>
              <a:gd name="adj3" fmla="val 16667"/>
              <a:gd name="adj4" fmla="val 66667"/>
            </a:avLst>
          </a:prstGeom>
          <a:solidFill>
            <a:srgbClr val="8797B7">
              <a:alpha val="65097"/>
            </a:srgbClr>
          </a:solidFill>
          <a:ln w="9525">
            <a:solidFill>
              <a:srgbClr val="8797B7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ja-JP" altLang="en-US" sz="1800" i="0"/>
          </a:p>
        </p:txBody>
      </p:sp>
      <p:graphicFrame>
        <p:nvGraphicFramePr>
          <p:cNvPr id="1638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3328891"/>
              </p:ext>
            </p:extLst>
          </p:nvPr>
        </p:nvGraphicFramePr>
        <p:xfrm>
          <a:off x="4685948" y="1762592"/>
          <a:ext cx="685800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0" name="数式" r:id="rId6" imgW="533400" imgH="279400" progId="Equation.3">
                  <p:embed/>
                </p:oleObj>
              </mc:Choice>
              <mc:Fallback>
                <p:oleObj name="数式" r:id="rId6" imgW="5334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5948" y="1762592"/>
                        <a:ext cx="685800" cy="358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9615589"/>
              </p:ext>
            </p:extLst>
          </p:nvPr>
        </p:nvGraphicFramePr>
        <p:xfrm>
          <a:off x="5513857" y="1838792"/>
          <a:ext cx="762000" cy="258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1" name="数式" r:id="rId8" imgW="596900" imgH="203200" progId="Equation.3">
                  <p:embed/>
                </p:oleObj>
              </mc:Choice>
              <mc:Fallback>
                <p:oleObj name="数式" r:id="rId8" imgW="5969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3857" y="1838792"/>
                        <a:ext cx="762000" cy="258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1" name="AutoShape 8"/>
          <p:cNvSpPr>
            <a:spLocks noChangeArrowheads="1"/>
          </p:cNvSpPr>
          <p:nvPr/>
        </p:nvSpPr>
        <p:spPr bwMode="auto">
          <a:xfrm>
            <a:off x="2211169" y="1541929"/>
            <a:ext cx="762000" cy="609600"/>
          </a:xfrm>
          <a:prstGeom prst="upArrowCallout">
            <a:avLst>
              <a:gd name="adj1" fmla="val 31250"/>
              <a:gd name="adj2" fmla="val 31250"/>
              <a:gd name="adj3" fmla="val 16667"/>
              <a:gd name="adj4" fmla="val 66667"/>
            </a:avLst>
          </a:prstGeom>
          <a:solidFill>
            <a:srgbClr val="8797B7">
              <a:alpha val="65097"/>
            </a:srgbClr>
          </a:solidFill>
          <a:ln w="9525">
            <a:solidFill>
              <a:srgbClr val="8797B7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ja-JP" altLang="en-US" sz="1800" i="0"/>
          </a:p>
        </p:txBody>
      </p:sp>
      <p:graphicFrame>
        <p:nvGraphicFramePr>
          <p:cNvPr id="16392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5537480"/>
              </p:ext>
            </p:extLst>
          </p:nvPr>
        </p:nvGraphicFramePr>
        <p:xfrm>
          <a:off x="2363569" y="1770529"/>
          <a:ext cx="503238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2" name="数式" r:id="rId10" imgW="393700" imgH="241300" progId="Equation.3">
                  <p:embed/>
                </p:oleObj>
              </mc:Choice>
              <mc:Fallback>
                <p:oleObj name="数式" r:id="rId10" imgW="3937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3569" y="1770529"/>
                        <a:ext cx="503238" cy="32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3" name="AutoShape 10"/>
          <p:cNvSpPr>
            <a:spLocks noChangeArrowheads="1"/>
          </p:cNvSpPr>
          <p:nvPr/>
        </p:nvSpPr>
        <p:spPr bwMode="auto">
          <a:xfrm>
            <a:off x="3048128" y="1541929"/>
            <a:ext cx="997571" cy="579438"/>
          </a:xfrm>
          <a:prstGeom prst="upArrowCallout">
            <a:avLst>
              <a:gd name="adj1" fmla="val 31250"/>
              <a:gd name="adj2" fmla="val 31250"/>
              <a:gd name="adj3" fmla="val 16667"/>
              <a:gd name="adj4" fmla="val 66667"/>
            </a:avLst>
          </a:prstGeom>
          <a:solidFill>
            <a:srgbClr val="8797B7">
              <a:alpha val="65097"/>
            </a:srgbClr>
          </a:solidFill>
          <a:ln w="9525">
            <a:solidFill>
              <a:srgbClr val="8797B7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ja-JP" altLang="en-US" sz="1800" i="0"/>
          </a:p>
        </p:txBody>
      </p:sp>
      <p:sp>
        <p:nvSpPr>
          <p:cNvPr id="16394" name="Text Box 11"/>
          <p:cNvSpPr txBox="1">
            <a:spLocks noChangeArrowheads="1"/>
          </p:cNvSpPr>
          <p:nvPr/>
        </p:nvSpPr>
        <p:spPr bwMode="auto">
          <a:xfrm>
            <a:off x="2997329" y="1707118"/>
            <a:ext cx="1193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dirty="0" err="1" smtClean="0">
                <a:solidFill>
                  <a:srgbClr val="FF0000"/>
                </a:solidFill>
              </a:rPr>
              <a:t>Pomeron</a:t>
            </a:r>
            <a:endParaRPr lang="en-US" altLang="ja-JP" i="0" dirty="0">
              <a:solidFill>
                <a:srgbClr val="FF0000"/>
              </a:solidFill>
            </a:endParaRPr>
          </a:p>
        </p:txBody>
      </p:sp>
      <p:sp>
        <p:nvSpPr>
          <p:cNvPr id="16395" name="Rectangle 12"/>
          <p:cNvSpPr>
            <a:spLocks noChangeArrowheads="1"/>
          </p:cNvSpPr>
          <p:nvPr/>
        </p:nvSpPr>
        <p:spPr bwMode="auto">
          <a:xfrm>
            <a:off x="2407424" y="990600"/>
            <a:ext cx="779968" cy="457200"/>
          </a:xfrm>
          <a:prstGeom prst="rect">
            <a:avLst/>
          </a:prstGeom>
          <a:solidFill>
            <a:srgbClr val="FF0000">
              <a:alpha val="14117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 i="0"/>
          </a:p>
        </p:txBody>
      </p:sp>
      <p:sp>
        <p:nvSpPr>
          <p:cNvPr id="16396" name="Rectangle 13"/>
          <p:cNvSpPr>
            <a:spLocks noChangeArrowheads="1"/>
          </p:cNvSpPr>
          <p:nvPr/>
        </p:nvSpPr>
        <p:spPr bwMode="auto">
          <a:xfrm>
            <a:off x="5513857" y="990600"/>
            <a:ext cx="604085" cy="457200"/>
          </a:xfrm>
          <a:prstGeom prst="rect">
            <a:avLst/>
          </a:prstGeom>
          <a:solidFill>
            <a:srgbClr val="FF0000">
              <a:alpha val="14117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 i="0"/>
          </a:p>
        </p:txBody>
      </p:sp>
      <p:sp>
        <p:nvSpPr>
          <p:cNvPr id="16397" name="Rectangle 14"/>
          <p:cNvSpPr>
            <a:spLocks noChangeArrowheads="1"/>
          </p:cNvSpPr>
          <p:nvPr/>
        </p:nvSpPr>
        <p:spPr bwMode="auto">
          <a:xfrm>
            <a:off x="4710003" y="990600"/>
            <a:ext cx="790659" cy="457200"/>
          </a:xfrm>
          <a:prstGeom prst="rect">
            <a:avLst/>
          </a:prstGeom>
          <a:solidFill>
            <a:srgbClr val="0080FF">
              <a:alpha val="14117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 i="0"/>
          </a:p>
        </p:txBody>
      </p:sp>
      <p:sp>
        <p:nvSpPr>
          <p:cNvPr id="16398" name="Rectangle 15"/>
          <p:cNvSpPr>
            <a:spLocks noChangeArrowheads="1"/>
          </p:cNvSpPr>
          <p:nvPr/>
        </p:nvSpPr>
        <p:spPr bwMode="auto">
          <a:xfrm>
            <a:off x="3187392" y="990600"/>
            <a:ext cx="546408" cy="457200"/>
          </a:xfrm>
          <a:prstGeom prst="rect">
            <a:avLst/>
          </a:prstGeom>
          <a:solidFill>
            <a:srgbClr val="0080FF">
              <a:alpha val="14117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 i="0"/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152400" y="2362200"/>
            <a:ext cx="4144963" cy="3852863"/>
            <a:chOff x="240" y="1488"/>
            <a:chExt cx="2470" cy="2189"/>
          </a:xfrm>
        </p:grpSpPr>
        <p:pic>
          <p:nvPicPr>
            <p:cNvPr id="80914" name="Picture 18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15" t="1985" r="10315" b="29005"/>
            <a:stretch>
              <a:fillRect/>
            </a:stretch>
          </p:blipFill>
          <p:spPr bwMode="auto">
            <a:xfrm>
              <a:off x="240" y="1488"/>
              <a:ext cx="2304" cy="2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80915" name="Text Box 19"/>
            <p:cNvSpPr txBox="1">
              <a:spLocks noChangeArrowheads="1"/>
            </p:cNvSpPr>
            <p:nvPr/>
          </p:nvSpPr>
          <p:spPr bwMode="auto">
            <a:xfrm>
              <a:off x="1824" y="2016"/>
              <a:ext cx="716" cy="294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1400" i="0">
                  <a:latin typeface="Times New Roman" charset="0"/>
                  <a:ea typeface="ＭＳ Ｐゴシック" charset="0"/>
                  <a:cs typeface="ＭＳ Ｐゴシック" charset="0"/>
                </a:rPr>
                <a:t>zero hadronic </a:t>
              </a:r>
            </a:p>
            <a:p>
              <a:pPr>
                <a:defRPr/>
              </a:pPr>
              <a:r>
                <a:rPr lang="en-US" altLang="ja-JP" sz="1400" i="0">
                  <a:latin typeface="Times New Roman" charset="0"/>
                  <a:ea typeface="ＭＳ Ｐゴシック" charset="0"/>
                  <a:cs typeface="ＭＳ Ｐゴシック" charset="0"/>
                </a:rPr>
                <a:t>spin-flip</a:t>
              </a:r>
            </a:p>
          </p:txBody>
        </p:sp>
        <p:sp>
          <p:nvSpPr>
            <p:cNvPr id="80916" name="Text Box 20"/>
            <p:cNvSpPr txBox="1">
              <a:spLocks noChangeArrowheads="1"/>
            </p:cNvSpPr>
            <p:nvPr/>
          </p:nvSpPr>
          <p:spPr bwMode="auto">
            <a:xfrm>
              <a:off x="1920" y="2544"/>
              <a:ext cx="790" cy="294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1400" i="0" dirty="0">
                  <a:latin typeface="Times New Roman" charset="0"/>
                  <a:ea typeface="ＭＳ Ｐゴシック" charset="0"/>
                  <a:cs typeface="ＭＳ Ｐゴシック" charset="0"/>
                </a:rPr>
                <a:t>With </a:t>
              </a:r>
              <a:r>
                <a:rPr lang="en-US" altLang="ja-JP" sz="1400" i="0" dirty="0" err="1">
                  <a:latin typeface="Times New Roman" charset="0"/>
                  <a:ea typeface="ＭＳ Ｐゴシック" charset="0"/>
                  <a:cs typeface="ＭＳ Ｐゴシック" charset="0"/>
                </a:rPr>
                <a:t>hadronic</a:t>
              </a:r>
              <a:r>
                <a:rPr lang="en-US" altLang="ja-JP" sz="1400" i="0" dirty="0">
                  <a:latin typeface="Times New Roman" charset="0"/>
                  <a:ea typeface="ＭＳ Ｐゴシック" charset="0"/>
                  <a:cs typeface="ＭＳ Ｐゴシック" charset="0"/>
                </a:rPr>
                <a:t> </a:t>
              </a:r>
            </a:p>
            <a:p>
              <a:pPr>
                <a:defRPr/>
              </a:pPr>
              <a:r>
                <a:rPr lang="en-US" altLang="ja-JP" sz="1400" i="0" dirty="0">
                  <a:latin typeface="Times New Roman" charset="0"/>
                  <a:ea typeface="ＭＳ Ｐゴシック" charset="0"/>
                  <a:cs typeface="ＭＳ Ｐゴシック" charset="0"/>
                </a:rPr>
                <a:t>spin-flip (E950)</a:t>
              </a:r>
            </a:p>
          </p:txBody>
        </p:sp>
        <p:sp>
          <p:nvSpPr>
            <p:cNvPr id="80917" name="Text Box 21"/>
            <p:cNvSpPr txBox="1">
              <a:spLocks noChangeArrowheads="1"/>
            </p:cNvSpPr>
            <p:nvPr/>
          </p:nvSpPr>
          <p:spPr bwMode="auto">
            <a:xfrm>
              <a:off x="672" y="3504"/>
              <a:ext cx="163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kumimoji="0" lang="en-US" altLang="ja-JP" sz="1400">
                  <a:ea typeface="ＭＳ Ｐゴシック" charset="0"/>
                  <a:cs typeface="ＭＳ Ｐゴシック" charset="0"/>
                </a:rPr>
                <a:t>Phys.Rev.Lett.,89,052302(2002)</a:t>
              </a:r>
            </a:p>
          </p:txBody>
        </p:sp>
        <p:sp>
          <p:nvSpPr>
            <p:cNvPr id="80918" name="Text Box 22"/>
            <p:cNvSpPr txBox="1">
              <a:spLocks noChangeArrowheads="1"/>
            </p:cNvSpPr>
            <p:nvPr/>
          </p:nvSpPr>
          <p:spPr bwMode="auto">
            <a:xfrm>
              <a:off x="912" y="1488"/>
              <a:ext cx="1379" cy="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kumimoji="0" lang="en-US" altLang="ja-JP" sz="2000">
                  <a:solidFill>
                    <a:schemeClr val="accent2"/>
                  </a:solidFill>
                  <a:latin typeface="Times New Roman" charset="0"/>
                </a:rPr>
                <a:t>pC</a:t>
              </a:r>
              <a:r>
                <a:rPr kumimoji="0" lang="en-US" altLang="ja-JP" sz="2000" i="0">
                  <a:solidFill>
                    <a:schemeClr val="accent2"/>
                  </a:solidFill>
                  <a:latin typeface="Times New Roman" charset="0"/>
                </a:rPr>
                <a:t> Analyzing Power</a:t>
              </a:r>
              <a:endParaRPr kumimoji="0" lang="en-US" altLang="ja-JP" i="0" baseline="-20000">
                <a:solidFill>
                  <a:schemeClr val="tx2"/>
                </a:solidFill>
                <a:latin typeface="Times New Roman" charset="0"/>
              </a:endParaRPr>
            </a:p>
          </p:txBody>
        </p:sp>
        <p:sp>
          <p:nvSpPr>
            <p:cNvPr id="16415" name="Line 23"/>
            <p:cNvSpPr>
              <a:spLocks noChangeShapeType="1"/>
            </p:cNvSpPr>
            <p:nvPr/>
          </p:nvSpPr>
          <p:spPr bwMode="auto">
            <a:xfrm flipH="1">
              <a:off x="1440" y="2208"/>
              <a:ext cx="38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6416" name="Line 24"/>
            <p:cNvSpPr>
              <a:spLocks noChangeShapeType="1"/>
            </p:cNvSpPr>
            <p:nvPr/>
          </p:nvSpPr>
          <p:spPr bwMode="auto">
            <a:xfrm flipH="1">
              <a:off x="1440" y="2688"/>
              <a:ext cx="48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80925" name="Text Box 29"/>
          <p:cNvSpPr txBox="1">
            <a:spLocks noChangeArrowheads="1"/>
          </p:cNvSpPr>
          <p:nvPr/>
        </p:nvSpPr>
        <p:spPr bwMode="auto">
          <a:xfrm>
            <a:off x="1371600" y="6248400"/>
            <a:ext cx="1881188" cy="3667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800">
                <a:solidFill>
                  <a:srgbClr val="FF0000"/>
                </a:solidFill>
              </a:rPr>
              <a:t>E</a:t>
            </a:r>
            <a:r>
              <a:rPr lang="en-US" altLang="ja-JP" sz="1800" baseline="-25000">
                <a:solidFill>
                  <a:srgbClr val="FF0000"/>
                </a:solidFill>
              </a:rPr>
              <a:t>beam</a:t>
            </a:r>
            <a:r>
              <a:rPr lang="en-US" altLang="ja-JP" sz="1800" i="0">
                <a:solidFill>
                  <a:srgbClr val="FF0000"/>
                </a:solidFill>
              </a:rPr>
              <a:t> = 21.7GeV</a:t>
            </a:r>
          </a:p>
        </p:txBody>
      </p:sp>
      <p:sp>
        <p:nvSpPr>
          <p:cNvPr id="16402" name="Text Box 38"/>
          <p:cNvSpPr txBox="1">
            <a:spLocks noChangeArrowheads="1"/>
          </p:cNvSpPr>
          <p:nvPr/>
        </p:nvSpPr>
        <p:spPr bwMode="auto">
          <a:xfrm>
            <a:off x="6599104" y="1801812"/>
            <a:ext cx="20304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000" i="0" dirty="0"/>
              <a:t>(</a:t>
            </a:r>
            <a:r>
              <a:rPr lang="en-US" altLang="ja-JP" sz="1200" i="0" dirty="0"/>
              <a:t>High energy &amp; small </a:t>
            </a:r>
            <a:r>
              <a:rPr lang="en-US" altLang="ja-JP" sz="1200" dirty="0"/>
              <a:t>t</a:t>
            </a:r>
            <a:r>
              <a:rPr lang="en-US" altLang="ja-JP" sz="1200" i="0" dirty="0"/>
              <a:t> limit</a:t>
            </a:r>
            <a:r>
              <a:rPr lang="en-US" altLang="ja-JP" sz="1000" i="0" dirty="0"/>
              <a:t>)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77D42-6602-9A4C-8D28-E64114B23514}" type="slidenum">
              <a:rPr lang="en-US" altLang="ja-JP"/>
              <a:pPr/>
              <a:t>23</a:t>
            </a:fld>
            <a:endParaRPr lang="en-US" altLang="ja-JP"/>
          </a:p>
        </p:txBody>
      </p:sp>
      <p:sp>
        <p:nvSpPr>
          <p:cNvPr id="36" name="円/楕円 35"/>
          <p:cNvSpPr/>
          <p:nvPr/>
        </p:nvSpPr>
        <p:spPr>
          <a:xfrm>
            <a:off x="6537287" y="5936224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4976976" y="5582281"/>
            <a:ext cx="4541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/>
              <a:t>p</a:t>
            </a:r>
            <a:endParaRPr kumimoji="1" lang="ja-JP" altLang="en-US" sz="4000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4989534" y="4476805"/>
            <a:ext cx="6016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/>
              <a:t>C</a:t>
            </a:r>
            <a:endParaRPr kumimoji="1" lang="ja-JP" altLang="en-US" sz="4000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7957503" y="5582281"/>
            <a:ext cx="5695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 smtClean="0"/>
              <a:t>p</a:t>
            </a:r>
            <a:endParaRPr kumimoji="1" lang="ja-JP" altLang="en-US" sz="4400" dirty="0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7980711" y="4476805"/>
            <a:ext cx="6016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/>
              <a:t>C</a:t>
            </a:r>
            <a:endParaRPr kumimoji="1" lang="ja-JP" altLang="en-US" sz="4000" dirty="0"/>
          </a:p>
        </p:txBody>
      </p:sp>
      <p:sp>
        <p:nvSpPr>
          <p:cNvPr id="47" name="円/楕円 46"/>
          <p:cNvSpPr/>
          <p:nvPr/>
        </p:nvSpPr>
        <p:spPr>
          <a:xfrm>
            <a:off x="6538319" y="4806021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48" name="図形グループ 47"/>
          <p:cNvGrpSpPr/>
          <p:nvPr/>
        </p:nvGrpSpPr>
        <p:grpSpPr>
          <a:xfrm>
            <a:off x="6471882" y="4881531"/>
            <a:ext cx="351769" cy="628241"/>
            <a:chOff x="6128866" y="2545530"/>
            <a:chExt cx="351769" cy="1096173"/>
          </a:xfrm>
        </p:grpSpPr>
        <p:grpSp>
          <p:nvGrpSpPr>
            <p:cNvPr id="49" name="図形グループ 48"/>
            <p:cNvGrpSpPr/>
            <p:nvPr/>
          </p:nvGrpSpPr>
          <p:grpSpPr>
            <a:xfrm>
              <a:off x="6128866" y="2545530"/>
              <a:ext cx="351769" cy="1018937"/>
              <a:chOff x="5595564" y="2836820"/>
              <a:chExt cx="351769" cy="1168597"/>
            </a:xfrm>
          </p:grpSpPr>
          <p:cxnSp>
            <p:nvCxnSpPr>
              <p:cNvPr id="51" name="直線コネクタ 50"/>
              <p:cNvCxnSpPr/>
              <p:nvPr/>
            </p:nvCxnSpPr>
            <p:spPr>
              <a:xfrm>
                <a:off x="5599797" y="2836820"/>
                <a:ext cx="335302" cy="169373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直線コネクタ 51"/>
              <p:cNvCxnSpPr/>
              <p:nvPr/>
            </p:nvCxnSpPr>
            <p:spPr>
              <a:xfrm>
                <a:off x="5609519" y="3167059"/>
                <a:ext cx="335302" cy="169373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直線コネクタ 52"/>
              <p:cNvCxnSpPr/>
              <p:nvPr/>
            </p:nvCxnSpPr>
            <p:spPr>
              <a:xfrm flipV="1">
                <a:off x="5612031" y="2997686"/>
                <a:ext cx="335302" cy="169373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54" name="図形グループ 53"/>
              <p:cNvGrpSpPr/>
              <p:nvPr/>
            </p:nvGrpSpPr>
            <p:grpSpPr>
              <a:xfrm flipH="1">
                <a:off x="5595564" y="3336432"/>
                <a:ext cx="347536" cy="499612"/>
                <a:chOff x="5145976" y="2989220"/>
                <a:chExt cx="347536" cy="499612"/>
              </a:xfrm>
            </p:grpSpPr>
            <p:cxnSp>
              <p:nvCxnSpPr>
                <p:cNvPr id="56" name="直線コネクタ 55"/>
                <p:cNvCxnSpPr/>
                <p:nvPr/>
              </p:nvCxnSpPr>
              <p:spPr>
                <a:xfrm>
                  <a:off x="5145976" y="2989220"/>
                  <a:ext cx="335302" cy="169373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線コネクタ 56"/>
                <p:cNvCxnSpPr/>
                <p:nvPr/>
              </p:nvCxnSpPr>
              <p:spPr>
                <a:xfrm>
                  <a:off x="5155698" y="3319459"/>
                  <a:ext cx="335302" cy="169373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線コネクタ 57"/>
                <p:cNvCxnSpPr/>
                <p:nvPr/>
              </p:nvCxnSpPr>
              <p:spPr>
                <a:xfrm flipV="1">
                  <a:off x="5158210" y="3150086"/>
                  <a:ext cx="335302" cy="169373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5" name="直線コネクタ 54"/>
              <p:cNvCxnSpPr/>
              <p:nvPr/>
            </p:nvCxnSpPr>
            <p:spPr>
              <a:xfrm>
                <a:off x="5595564" y="3836044"/>
                <a:ext cx="335302" cy="169373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50" name="直線コネクタ 49"/>
            <p:cNvCxnSpPr/>
            <p:nvPr/>
          </p:nvCxnSpPr>
          <p:spPr>
            <a:xfrm flipH="1">
              <a:off x="6327832" y="3564467"/>
              <a:ext cx="136336" cy="7723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" name="図形グループ 6"/>
          <p:cNvGrpSpPr/>
          <p:nvPr/>
        </p:nvGrpSpPr>
        <p:grpSpPr>
          <a:xfrm>
            <a:off x="6777153" y="5162949"/>
            <a:ext cx="397164" cy="523220"/>
            <a:chOff x="6326611" y="4971121"/>
            <a:chExt cx="397164" cy="523220"/>
          </a:xfrm>
        </p:grpSpPr>
        <p:sp>
          <p:nvSpPr>
            <p:cNvPr id="59" name="テキスト ボックス 58"/>
            <p:cNvSpPr txBox="1"/>
            <p:nvPr/>
          </p:nvSpPr>
          <p:spPr>
            <a:xfrm>
              <a:off x="6326611" y="4971121"/>
              <a:ext cx="3971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 smtClean="0"/>
                <a:t>P</a:t>
              </a:r>
              <a:endParaRPr kumimoji="1" lang="ja-JP" altLang="en-US" sz="2800" dirty="0"/>
            </a:p>
          </p:txBody>
        </p:sp>
        <p:cxnSp>
          <p:nvCxnSpPr>
            <p:cNvPr id="60" name="直線コネクタ 59"/>
            <p:cNvCxnSpPr/>
            <p:nvPr/>
          </p:nvCxnSpPr>
          <p:spPr>
            <a:xfrm>
              <a:off x="6501720" y="5140545"/>
              <a:ext cx="0" cy="23325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2" name="円/楕円 61"/>
          <p:cNvSpPr/>
          <p:nvPr/>
        </p:nvSpPr>
        <p:spPr>
          <a:xfrm>
            <a:off x="6561113" y="3812323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3" name="直線コネクタ 62"/>
          <p:cNvCxnSpPr/>
          <p:nvPr/>
        </p:nvCxnSpPr>
        <p:spPr>
          <a:xfrm>
            <a:off x="5532413" y="3887266"/>
            <a:ext cx="1028700" cy="127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4" name="円/楕円 63"/>
          <p:cNvSpPr/>
          <p:nvPr/>
        </p:nvSpPr>
        <p:spPr>
          <a:xfrm>
            <a:off x="6561113" y="2682023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5078242" y="3458380"/>
            <a:ext cx="4541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/>
              <a:t>p</a:t>
            </a:r>
            <a:endParaRPr kumimoji="1" lang="ja-JP" altLang="en-US" sz="4000" dirty="0"/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5028848" y="2328080"/>
            <a:ext cx="6016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/>
              <a:t>C</a:t>
            </a:r>
            <a:endParaRPr kumimoji="1" lang="ja-JP" altLang="en-US" sz="4000" dirty="0"/>
          </a:p>
        </p:txBody>
      </p:sp>
      <p:cxnSp>
        <p:nvCxnSpPr>
          <p:cNvPr id="68" name="直線矢印コネクタ 67"/>
          <p:cNvCxnSpPr/>
          <p:nvPr/>
        </p:nvCxnSpPr>
        <p:spPr>
          <a:xfrm>
            <a:off x="5532413" y="2732823"/>
            <a:ext cx="2504961" cy="25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直線矢印コネクタ 68"/>
          <p:cNvCxnSpPr/>
          <p:nvPr/>
        </p:nvCxnSpPr>
        <p:spPr>
          <a:xfrm flipV="1">
            <a:off x="6651587" y="3887267"/>
            <a:ext cx="1385787" cy="1269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1" name="図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3132142">
            <a:off x="6106171" y="2915953"/>
            <a:ext cx="1074984" cy="789590"/>
          </a:xfrm>
          <a:prstGeom prst="rect">
            <a:avLst/>
          </a:prstGeom>
        </p:spPr>
      </p:pic>
      <p:sp>
        <p:nvSpPr>
          <p:cNvPr id="72" name="正方形/長方形 71"/>
          <p:cNvSpPr/>
          <p:nvPr/>
        </p:nvSpPr>
        <p:spPr>
          <a:xfrm>
            <a:off x="7973152" y="2331094"/>
            <a:ext cx="6016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4000" dirty="0"/>
              <a:t>C</a:t>
            </a:r>
            <a:endParaRPr lang="ja-JP" altLang="en-US" sz="4000" dirty="0"/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6744174" y="2911134"/>
            <a:ext cx="48097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Symbol" charset="2"/>
                <a:cs typeface="Symbol" charset="2"/>
              </a:rPr>
              <a:t>g</a:t>
            </a:r>
            <a:r>
              <a:rPr kumimoji="1" lang="en-US" altLang="ja-JP" sz="2800" baseline="30000" dirty="0" smtClean="0">
                <a:latin typeface="Symbol" charset="2"/>
                <a:cs typeface="Symbol" charset="2"/>
              </a:rPr>
              <a:t>*</a:t>
            </a:r>
            <a:endParaRPr kumimoji="1" lang="ja-JP" altLang="en-US" dirty="0">
              <a:latin typeface="Symbol" charset="2"/>
              <a:cs typeface="Symbol" charset="2"/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7991471" y="3425673"/>
            <a:ext cx="5695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 smtClean="0"/>
              <a:t>p</a:t>
            </a:r>
            <a:endParaRPr kumimoji="1" lang="ja-JP" altLang="en-US" sz="4400" dirty="0"/>
          </a:p>
        </p:txBody>
      </p:sp>
      <p:grpSp>
        <p:nvGrpSpPr>
          <p:cNvPr id="75" name="図形グループ 74"/>
          <p:cNvGrpSpPr/>
          <p:nvPr/>
        </p:nvGrpSpPr>
        <p:grpSpPr>
          <a:xfrm>
            <a:off x="6479662" y="5386164"/>
            <a:ext cx="351769" cy="628241"/>
            <a:chOff x="6128866" y="2545530"/>
            <a:chExt cx="351769" cy="1096173"/>
          </a:xfrm>
        </p:grpSpPr>
        <p:grpSp>
          <p:nvGrpSpPr>
            <p:cNvPr id="76" name="図形グループ 75"/>
            <p:cNvGrpSpPr/>
            <p:nvPr/>
          </p:nvGrpSpPr>
          <p:grpSpPr>
            <a:xfrm>
              <a:off x="6128866" y="2545530"/>
              <a:ext cx="351769" cy="1018937"/>
              <a:chOff x="5595564" y="2836820"/>
              <a:chExt cx="351769" cy="1168597"/>
            </a:xfrm>
          </p:grpSpPr>
          <p:cxnSp>
            <p:nvCxnSpPr>
              <p:cNvPr id="78" name="直線コネクタ 77"/>
              <p:cNvCxnSpPr/>
              <p:nvPr/>
            </p:nvCxnSpPr>
            <p:spPr>
              <a:xfrm>
                <a:off x="5599797" y="2836820"/>
                <a:ext cx="335302" cy="169373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" name="直線コネクタ 78"/>
              <p:cNvCxnSpPr/>
              <p:nvPr/>
            </p:nvCxnSpPr>
            <p:spPr>
              <a:xfrm>
                <a:off x="5609519" y="3167059"/>
                <a:ext cx="335302" cy="169373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直線コネクタ 79"/>
              <p:cNvCxnSpPr/>
              <p:nvPr/>
            </p:nvCxnSpPr>
            <p:spPr>
              <a:xfrm flipV="1">
                <a:off x="5612031" y="2997686"/>
                <a:ext cx="335302" cy="169373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81" name="図形グループ 80"/>
              <p:cNvGrpSpPr/>
              <p:nvPr/>
            </p:nvGrpSpPr>
            <p:grpSpPr>
              <a:xfrm flipH="1">
                <a:off x="5595564" y="3336432"/>
                <a:ext cx="347536" cy="499612"/>
                <a:chOff x="5145976" y="2989220"/>
                <a:chExt cx="347536" cy="499612"/>
              </a:xfrm>
            </p:grpSpPr>
            <p:cxnSp>
              <p:nvCxnSpPr>
                <p:cNvPr id="83" name="直線コネクタ 82"/>
                <p:cNvCxnSpPr/>
                <p:nvPr/>
              </p:nvCxnSpPr>
              <p:spPr>
                <a:xfrm>
                  <a:off x="5145976" y="2989220"/>
                  <a:ext cx="335302" cy="169373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直線コネクタ 83"/>
                <p:cNvCxnSpPr/>
                <p:nvPr/>
              </p:nvCxnSpPr>
              <p:spPr>
                <a:xfrm>
                  <a:off x="5155698" y="3319459"/>
                  <a:ext cx="335302" cy="169373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直線コネクタ 84"/>
                <p:cNvCxnSpPr/>
                <p:nvPr/>
              </p:nvCxnSpPr>
              <p:spPr>
                <a:xfrm flipV="1">
                  <a:off x="5158210" y="3150086"/>
                  <a:ext cx="335302" cy="169373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2" name="直線コネクタ 81"/>
              <p:cNvCxnSpPr/>
              <p:nvPr/>
            </p:nvCxnSpPr>
            <p:spPr>
              <a:xfrm>
                <a:off x="5595564" y="3836044"/>
                <a:ext cx="335302" cy="169373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77" name="直線コネクタ 76"/>
            <p:cNvCxnSpPr/>
            <p:nvPr/>
          </p:nvCxnSpPr>
          <p:spPr>
            <a:xfrm flipH="1">
              <a:off x="6327832" y="3564467"/>
              <a:ext cx="136336" cy="7723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89" name="直線コネクタ 88"/>
          <p:cNvCxnSpPr/>
          <p:nvPr/>
        </p:nvCxnSpPr>
        <p:spPr>
          <a:xfrm>
            <a:off x="5500663" y="6022422"/>
            <a:ext cx="1028700" cy="127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0" name="直線矢印コネクタ 89"/>
          <p:cNvCxnSpPr/>
          <p:nvPr/>
        </p:nvCxnSpPr>
        <p:spPr>
          <a:xfrm>
            <a:off x="5500663" y="4867979"/>
            <a:ext cx="2504961" cy="25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1" name="直線矢印コネクタ 90"/>
          <p:cNvCxnSpPr/>
          <p:nvPr/>
        </p:nvCxnSpPr>
        <p:spPr>
          <a:xfrm flipV="1">
            <a:off x="6619837" y="6022423"/>
            <a:ext cx="1385787" cy="1269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4357029" y="2326423"/>
            <a:ext cx="63250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EM</a:t>
            </a:r>
            <a:endParaRPr kumimoji="1" lang="ja-JP" altLang="en-US" sz="2400" dirty="0"/>
          </a:p>
        </p:txBody>
      </p:sp>
      <p:sp>
        <p:nvSpPr>
          <p:cNvPr id="93" name="テキスト ボックス 92"/>
          <p:cNvSpPr txBox="1"/>
          <p:nvPr/>
        </p:nvSpPr>
        <p:spPr>
          <a:xfrm>
            <a:off x="4381005" y="4252719"/>
            <a:ext cx="79345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400" dirty="0" smtClean="0"/>
              <a:t>had</a:t>
            </a:r>
            <a:endParaRPr kumimoji="1" lang="ja-JP" altLang="en-US" sz="2400" dirty="0"/>
          </a:p>
        </p:txBody>
      </p:sp>
      <p:sp>
        <p:nvSpPr>
          <p:cNvPr id="5" name="正方形/長方形 4"/>
          <p:cNvSpPr/>
          <p:nvPr/>
        </p:nvSpPr>
        <p:spPr>
          <a:xfrm>
            <a:off x="5320475" y="3468449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↑</a:t>
            </a:r>
            <a:endParaRPr lang="ja-JP" altLang="en-US" dirty="0"/>
          </a:p>
        </p:txBody>
      </p:sp>
      <p:sp>
        <p:nvSpPr>
          <p:cNvPr id="86" name="正方形/長方形 85"/>
          <p:cNvSpPr/>
          <p:nvPr/>
        </p:nvSpPr>
        <p:spPr>
          <a:xfrm>
            <a:off x="5240199" y="5595697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↑</a:t>
            </a:r>
            <a:endParaRPr lang="ja-JP" altLang="en-US" dirty="0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16/07/12</a:t>
            </a:r>
            <a:endParaRPr lang="en-US" altLang="ja-JP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ICNFP2016</a:t>
            </a: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33635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/>
          <a:srcRect t="13941" b="30118"/>
          <a:stretch/>
        </p:blipFill>
        <p:spPr>
          <a:xfrm>
            <a:off x="-343647" y="1359647"/>
            <a:ext cx="8915400" cy="3687256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2096823" y="1194370"/>
            <a:ext cx="528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Plot from Oleg </a:t>
            </a:r>
            <a:r>
              <a:rPr lang="en-US" altLang="ja-JP" dirty="0" err="1" smtClean="0"/>
              <a:t>Eyser</a:t>
            </a:r>
            <a:r>
              <a:rPr lang="en-US" altLang="ja-JP" dirty="0" smtClean="0"/>
              <a:t> (The </a:t>
            </a:r>
            <a:r>
              <a:rPr lang="en-US" altLang="ja-JP" dirty="0"/>
              <a:t>2015 </a:t>
            </a:r>
            <a:r>
              <a:rPr lang="en-US" altLang="ja-JP" dirty="0" smtClean="0"/>
              <a:t>PSTP workshop) </a:t>
            </a:r>
            <a:endParaRPr kumimoji="1" lang="ja-JP" altLang="en-US" dirty="0"/>
          </a:p>
        </p:txBody>
      </p:sp>
      <p:sp>
        <p:nvSpPr>
          <p:cNvPr id="2" name="正方形/長方形 1"/>
          <p:cNvSpPr/>
          <p:nvPr/>
        </p:nvSpPr>
        <p:spPr>
          <a:xfrm>
            <a:off x="5737411" y="5443123"/>
            <a:ext cx="3331169" cy="95410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ja-JP" sz="2800" dirty="0" smtClean="0"/>
              <a:t>Forward Neutron</a:t>
            </a:r>
          </a:p>
          <a:p>
            <a:r>
              <a:rPr lang="en-US" altLang="ja-JP" sz="2800" dirty="0" smtClean="0"/>
              <a:t>0.02 &lt; -t &lt; 0.5 </a:t>
            </a:r>
            <a:r>
              <a:rPr lang="en-US" altLang="ja-JP" sz="1400" dirty="0"/>
              <a:t>(</a:t>
            </a:r>
            <a:r>
              <a:rPr lang="en-US" altLang="ja-JP" sz="1400" dirty="0" err="1"/>
              <a:t>Gev</a:t>
            </a:r>
            <a:r>
              <a:rPr lang="en-US" altLang="ja-JP" sz="1400" dirty="0"/>
              <a:t>/c)</a:t>
            </a:r>
            <a:r>
              <a:rPr lang="en-US" altLang="ja-JP" sz="1400" baseline="30000" dirty="0" smtClean="0"/>
              <a:t>2</a:t>
            </a:r>
            <a:endParaRPr lang="en-US" altLang="ja-JP" sz="1400" baseline="30000" dirty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Run15 </a:t>
            </a:r>
            <a:r>
              <a:rPr kumimoji="1" lang="en-US" altLang="ja-JP" dirty="0" err="1" smtClean="0"/>
              <a:t>Au,Al</a:t>
            </a:r>
            <a:r>
              <a:rPr kumimoji="1" lang="en-US" altLang="ja-JP" dirty="0" smtClean="0"/>
              <a:t> beam + p target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6441074" y="211276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/>
              <a:t>↑</a:t>
            </a:r>
            <a:endParaRPr lang="ja-JP" altLang="en-US" sz="28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036708" y="1962666"/>
            <a:ext cx="791052" cy="461665"/>
          </a:xfrm>
          <a:prstGeom prst="rect">
            <a:avLst/>
          </a:prstGeom>
          <a:noFill/>
          <a:ln w="12700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/>
              <a:t>p+p</a:t>
            </a:r>
            <a:r>
              <a:rPr kumimoji="1" lang="en-US" altLang="ja-JP" sz="2400" dirty="0" smtClean="0"/>
              <a:t> </a:t>
            </a:r>
            <a:endParaRPr kumimoji="1" lang="ja-JP" altLang="en-US" sz="2400" dirty="0"/>
          </a:p>
        </p:txBody>
      </p:sp>
      <p:sp>
        <p:nvSpPr>
          <p:cNvPr id="12" name="正方形/長方形 11"/>
          <p:cNvSpPr/>
          <p:nvPr/>
        </p:nvSpPr>
        <p:spPr>
          <a:xfrm>
            <a:off x="7540905" y="1962151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↑</a:t>
            </a:r>
            <a:endParaRPr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984813" y="2530680"/>
            <a:ext cx="870401" cy="461665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/>
              <a:t>Al+p</a:t>
            </a:r>
            <a:endParaRPr kumimoji="1" lang="ja-JP" altLang="en-US" sz="2400" dirty="0"/>
          </a:p>
        </p:txBody>
      </p:sp>
      <p:sp>
        <p:nvSpPr>
          <p:cNvPr id="14" name="正方形/長方形 13"/>
          <p:cNvSpPr/>
          <p:nvPr/>
        </p:nvSpPr>
        <p:spPr>
          <a:xfrm>
            <a:off x="7557471" y="2523815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↑</a:t>
            </a:r>
            <a:endParaRPr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114412" y="3705430"/>
            <a:ext cx="995886" cy="461665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/>
              <a:t>Au+p</a:t>
            </a:r>
            <a:endParaRPr kumimoji="1" lang="ja-JP" altLang="en-US" sz="2400" dirty="0"/>
          </a:p>
        </p:txBody>
      </p:sp>
      <p:sp>
        <p:nvSpPr>
          <p:cNvPr id="19" name="正方形/長方形 18"/>
          <p:cNvSpPr/>
          <p:nvPr/>
        </p:nvSpPr>
        <p:spPr>
          <a:xfrm>
            <a:off x="6827864" y="3698565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↑</a:t>
            </a:r>
            <a:endParaRPr lang="ja-JP" altLang="en-US" dirty="0"/>
          </a:p>
        </p:txBody>
      </p:sp>
      <p:sp>
        <p:nvSpPr>
          <p:cNvPr id="20" name="正方形/長方形 19"/>
          <p:cNvSpPr/>
          <p:nvPr/>
        </p:nvSpPr>
        <p:spPr>
          <a:xfrm>
            <a:off x="1827638" y="3578087"/>
            <a:ext cx="1471404" cy="85192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0" y="5011340"/>
            <a:ext cx="4390946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ja-JP" sz="2800" dirty="0" smtClean="0"/>
              <a:t>Strong A-Dependence</a:t>
            </a:r>
          </a:p>
          <a:p>
            <a:pPr marL="285750" indent="-285750">
              <a:buFont typeface="Arial"/>
              <a:buChar char="•"/>
            </a:pPr>
            <a:r>
              <a:rPr lang="en-US" altLang="ja-JP" sz="2800" dirty="0" smtClean="0"/>
              <a:t>Flips sign of </a:t>
            </a:r>
            <a:r>
              <a:rPr lang="en-US" altLang="ja-JP" sz="2800" i="1" dirty="0" smtClean="0"/>
              <a:t>A</a:t>
            </a:r>
            <a:r>
              <a:rPr lang="en-US" altLang="ja-JP" sz="2800" baseline="-25000" dirty="0" smtClean="0"/>
              <a:t>N</a:t>
            </a:r>
            <a:r>
              <a:rPr lang="en-US" altLang="ja-JP" sz="2800" dirty="0" smtClean="0"/>
              <a:t> in </a:t>
            </a:r>
            <a:r>
              <a:rPr lang="en-US" altLang="ja-JP" sz="2800" dirty="0" err="1" smtClean="0"/>
              <a:t>Au+p</a:t>
            </a:r>
            <a:endParaRPr lang="en-US" altLang="ja-JP" sz="2800" dirty="0" smtClean="0"/>
          </a:p>
          <a:p>
            <a:pPr marL="285750" indent="-285750">
              <a:buFont typeface="Arial"/>
              <a:buChar char="•"/>
            </a:pPr>
            <a:r>
              <a:rPr kumimoji="1" lang="en-US" altLang="ja-JP" sz="2800" dirty="0" smtClean="0"/>
              <a:t>0.002 &lt; -t &lt; 0.014 </a:t>
            </a:r>
            <a:r>
              <a:rPr kumimoji="1" lang="en-US" altLang="ja-JP" sz="1600" dirty="0" smtClean="0"/>
              <a:t>(</a:t>
            </a:r>
            <a:r>
              <a:rPr kumimoji="1" lang="en-US" altLang="ja-JP" sz="1600" dirty="0" err="1" smtClean="0"/>
              <a:t>Gev</a:t>
            </a:r>
            <a:r>
              <a:rPr kumimoji="1" lang="en-US" altLang="ja-JP" sz="1600" dirty="0" smtClean="0"/>
              <a:t>/c)</a:t>
            </a:r>
            <a:r>
              <a:rPr kumimoji="1" lang="en-US" altLang="ja-JP" sz="2000" baseline="30000" dirty="0" smtClean="0"/>
              <a:t>2</a:t>
            </a:r>
          </a:p>
          <a:p>
            <a:endParaRPr kumimoji="1" lang="ja-JP" altLang="en-US" dirty="0"/>
          </a:p>
        </p:txBody>
      </p:sp>
      <p:sp>
        <p:nvSpPr>
          <p:cNvPr id="22" name="正方形/長方形 21"/>
          <p:cNvSpPr/>
          <p:nvPr/>
        </p:nvSpPr>
        <p:spPr>
          <a:xfrm>
            <a:off x="4066855" y="5443123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↑</a:t>
            </a:r>
            <a:endParaRPr lang="ja-JP" altLang="en-US" dirty="0"/>
          </a:p>
        </p:txBody>
      </p:sp>
      <p:sp>
        <p:nvSpPr>
          <p:cNvPr id="23" name="左右矢印 22"/>
          <p:cNvSpPr/>
          <p:nvPr/>
        </p:nvSpPr>
        <p:spPr>
          <a:xfrm>
            <a:off x="4482353" y="6018327"/>
            <a:ext cx="1001059" cy="313765"/>
          </a:xfrm>
          <a:prstGeom prst="left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図形グループ 31"/>
          <p:cNvGrpSpPr/>
          <p:nvPr/>
        </p:nvGrpSpPr>
        <p:grpSpPr>
          <a:xfrm>
            <a:off x="1241689" y="1698766"/>
            <a:ext cx="7830135" cy="2641600"/>
            <a:chOff x="1241689" y="1698766"/>
            <a:chExt cx="7830135" cy="2641600"/>
          </a:xfrm>
        </p:grpSpPr>
        <p:cxnSp>
          <p:nvCxnSpPr>
            <p:cNvPr id="25" name="直線コネクタ 24"/>
            <p:cNvCxnSpPr/>
            <p:nvPr/>
          </p:nvCxnSpPr>
          <p:spPr>
            <a:xfrm>
              <a:off x="1299882" y="4340366"/>
              <a:ext cx="7271871" cy="0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>
              <a:off x="1241689" y="1698766"/>
              <a:ext cx="7330064" cy="0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0" name="直線矢印コネクタ 29"/>
            <p:cNvCxnSpPr/>
            <p:nvPr/>
          </p:nvCxnSpPr>
          <p:spPr>
            <a:xfrm>
              <a:off x="8411882" y="1792941"/>
              <a:ext cx="14942" cy="2532484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31" name="テキスト ボックス 30"/>
            <p:cNvSpPr txBox="1"/>
            <p:nvPr/>
          </p:nvSpPr>
          <p:spPr>
            <a:xfrm>
              <a:off x="8011918" y="2773619"/>
              <a:ext cx="1059906" cy="584776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kumimoji="1" lang="ja-JP" altLang="en-US" sz="3200" dirty="0" smtClean="0"/>
                <a:t>±</a:t>
              </a:r>
              <a:r>
                <a:rPr kumimoji="1" lang="en-US" altLang="ja-JP" sz="3200" dirty="0" smtClean="0"/>
                <a:t>5%</a:t>
              </a:r>
              <a:endParaRPr kumimoji="1" lang="ja-JP" altLang="en-US" sz="3200" dirty="0"/>
            </a:p>
          </p:txBody>
        </p:sp>
      </p:grpSp>
      <p:sp>
        <p:nvSpPr>
          <p:cNvPr id="33" name="日付プレースホルダー 3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16/07/12</a:t>
            </a:r>
            <a:endParaRPr kumimoji="1" lang="ja-JP" altLang="en-US"/>
          </a:p>
        </p:txBody>
      </p:sp>
      <p:sp>
        <p:nvSpPr>
          <p:cNvPr id="34" name="フッター プレースホルダー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ICNFP2016</a:t>
            </a:r>
            <a:endParaRPr kumimoji="1" lang="ja-JP" altLang="en-US"/>
          </a:p>
        </p:txBody>
      </p:sp>
      <p:sp>
        <p:nvSpPr>
          <p:cNvPr id="35" name="スライド番号プレースホルダー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C5B8-EEFC-7D42-8A0F-CFBA9D6D129F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166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/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7486454" y="3293678"/>
            <a:ext cx="507105" cy="5553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" y="107750"/>
            <a:ext cx="9039068" cy="902371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Underlying</a:t>
            </a:r>
            <a:r>
              <a:rPr lang="ja-JP" altLang="en-US" dirty="0" smtClean="0"/>
              <a:t> </a:t>
            </a:r>
            <a:r>
              <a:rPr lang="en-US" altLang="ja-JP" dirty="0" smtClean="0"/>
              <a:t>Mechanism Comparison</a:t>
            </a:r>
            <a:endParaRPr kumimoji="1" lang="ja-JP" altLang="en-US" dirty="0"/>
          </a:p>
        </p:txBody>
      </p:sp>
      <p:sp>
        <p:nvSpPr>
          <p:cNvPr id="6" name="円/楕円 5"/>
          <p:cNvSpPr/>
          <p:nvPr/>
        </p:nvSpPr>
        <p:spPr>
          <a:xfrm>
            <a:off x="6267322" y="3495072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コネクタ 7"/>
          <p:cNvCxnSpPr/>
          <p:nvPr/>
        </p:nvCxnSpPr>
        <p:spPr>
          <a:xfrm>
            <a:off x="5238622" y="2415572"/>
            <a:ext cx="1028700" cy="127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円/楕円 8"/>
          <p:cNvSpPr/>
          <p:nvPr/>
        </p:nvSpPr>
        <p:spPr>
          <a:xfrm>
            <a:off x="6267322" y="2364772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" name="直線コネクタ 12"/>
          <p:cNvCxnSpPr/>
          <p:nvPr/>
        </p:nvCxnSpPr>
        <p:spPr>
          <a:xfrm flipV="1">
            <a:off x="6337172" y="2415572"/>
            <a:ext cx="12700" cy="1181100"/>
          </a:xfrm>
          <a:prstGeom prst="line">
            <a:avLst/>
          </a:prstGeom>
          <a:ln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 flipV="1">
            <a:off x="6432422" y="2034572"/>
            <a:ext cx="869950" cy="3683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直線コネクタ 17"/>
          <p:cNvCxnSpPr>
            <a:stCxn id="9" idx="5"/>
          </p:cNvCxnSpPr>
          <p:nvPr/>
        </p:nvCxnSpPr>
        <p:spPr>
          <a:xfrm rot="16200000" flipH="1">
            <a:off x="6784482" y="2129456"/>
            <a:ext cx="141653" cy="89412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直線コネクタ 19"/>
          <p:cNvCxnSpPr>
            <a:stCxn id="9" idx="6"/>
          </p:cNvCxnSpPr>
          <p:nvPr/>
        </p:nvCxnSpPr>
        <p:spPr>
          <a:xfrm flipV="1">
            <a:off x="6432422" y="2253648"/>
            <a:ext cx="850900" cy="19367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4753475" y="3110149"/>
            <a:ext cx="4541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/>
              <a:t>p</a:t>
            </a:r>
            <a:endParaRPr kumimoji="1" lang="ja-JP" altLang="en-US" sz="40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750545" y="1998821"/>
            <a:ext cx="5641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 smtClean="0"/>
              <a:t>A</a:t>
            </a:r>
            <a:endParaRPr kumimoji="1" lang="ja-JP" altLang="en-US" sz="40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432422" y="2589042"/>
            <a:ext cx="13889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latin typeface="Symbol" charset="2"/>
                <a:cs typeface="Symbol" charset="2"/>
              </a:rPr>
              <a:t>p</a:t>
            </a:r>
            <a:r>
              <a:rPr kumimoji="1" lang="en-US" altLang="ja-JP" sz="3600" baseline="30000" dirty="0" smtClean="0">
                <a:latin typeface="Symbol" charset="2"/>
                <a:cs typeface="Symbol" charset="2"/>
              </a:rPr>
              <a:t>+</a:t>
            </a:r>
            <a:r>
              <a:rPr kumimoji="1" lang="en-US" altLang="ja-JP" sz="3600" dirty="0" smtClean="0">
                <a:latin typeface="Symbol" charset="2"/>
                <a:cs typeface="Symbol" charset="2"/>
              </a:rPr>
              <a:t>,</a:t>
            </a:r>
            <a:r>
              <a:rPr kumimoji="1" lang="en-US" altLang="ja-JP" sz="3600" dirty="0" smtClean="0">
                <a:latin typeface="Times"/>
                <a:cs typeface="Times"/>
              </a:rPr>
              <a:t>a</a:t>
            </a:r>
            <a:r>
              <a:rPr kumimoji="1" lang="en-US" altLang="ja-JP" sz="3600" baseline="-25000" dirty="0" smtClean="0">
                <a:latin typeface="Times"/>
                <a:cs typeface="Times"/>
              </a:rPr>
              <a:t>1, ..</a:t>
            </a:r>
            <a:r>
              <a:rPr kumimoji="1" lang="ja-JP" altLang="en-US" sz="3600" dirty="0" smtClean="0">
                <a:latin typeface="Symbol" charset="2"/>
                <a:cs typeface="Symbol" charset="2"/>
              </a:rPr>
              <a:t> </a:t>
            </a:r>
            <a:endParaRPr kumimoji="1" lang="ja-JP" altLang="en-US" sz="3600" baseline="30000" dirty="0">
              <a:latin typeface="Symbol" charset="2"/>
              <a:cs typeface="Symbol" charset="2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7483877" y="3165832"/>
            <a:ext cx="4811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 smtClean="0"/>
              <a:t>n</a:t>
            </a:r>
            <a:endParaRPr kumimoji="1" lang="ja-JP" altLang="en-US" sz="4400" dirty="0"/>
          </a:p>
        </p:txBody>
      </p:sp>
      <p:cxnSp>
        <p:nvCxnSpPr>
          <p:cNvPr id="40" name="直線矢印コネクタ 39"/>
          <p:cNvCxnSpPr/>
          <p:nvPr/>
        </p:nvCxnSpPr>
        <p:spPr>
          <a:xfrm>
            <a:off x="5199216" y="3571272"/>
            <a:ext cx="2269173" cy="25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円/楕円 41"/>
          <p:cNvSpPr/>
          <p:nvPr/>
        </p:nvSpPr>
        <p:spPr>
          <a:xfrm>
            <a:off x="2401079" y="3458992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円/楕円 43"/>
          <p:cNvSpPr/>
          <p:nvPr/>
        </p:nvSpPr>
        <p:spPr>
          <a:xfrm>
            <a:off x="2401079" y="2328692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863314" y="3089559"/>
            <a:ext cx="4541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/>
              <a:t>p</a:t>
            </a:r>
            <a:endParaRPr kumimoji="1" lang="ja-JP" altLang="en-US" sz="4000" dirty="0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899790" y="1969861"/>
            <a:ext cx="5641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 smtClean="0"/>
              <a:t>A</a:t>
            </a:r>
            <a:endParaRPr kumimoji="1" lang="ja-JP" altLang="en-US" sz="4000" dirty="0"/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3536217" y="3054174"/>
            <a:ext cx="5345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err="1" smtClean="0"/>
              <a:t>p</a:t>
            </a:r>
            <a:endParaRPr kumimoji="1" lang="ja-JP" altLang="en-US" sz="4000" dirty="0"/>
          </a:p>
        </p:txBody>
      </p:sp>
      <p:cxnSp>
        <p:nvCxnSpPr>
          <p:cNvPr id="54" name="直線矢印コネクタ 53"/>
          <p:cNvCxnSpPr/>
          <p:nvPr/>
        </p:nvCxnSpPr>
        <p:spPr>
          <a:xfrm>
            <a:off x="1332973" y="3535192"/>
            <a:ext cx="2269173" cy="25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8EC20-58E9-FF41-82E1-0C7199A0D608}" type="slidenum">
              <a:rPr kumimoji="1" lang="ja-JP" altLang="en-US" smtClean="0"/>
              <a:pPr/>
              <a:t>25</a:t>
            </a:fld>
            <a:endParaRPr kumimoji="1" lang="ja-JP" altLang="en-US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2727999" y="2686753"/>
            <a:ext cx="15152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err="1" smtClean="0"/>
              <a:t>Pomeron</a:t>
            </a:r>
            <a:endParaRPr kumimoji="1" lang="ja-JP" altLang="en-US" sz="2800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3551154" y="1967841"/>
            <a:ext cx="566098" cy="7099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4000" dirty="0" smtClean="0"/>
              <a:t>A</a:t>
            </a:r>
            <a:endParaRPr kumimoji="1" lang="ja-JP" altLang="en-US" sz="4000" dirty="0"/>
          </a:p>
        </p:txBody>
      </p:sp>
      <p:cxnSp>
        <p:nvCxnSpPr>
          <p:cNvPr id="41" name="直線矢印コネクタ 40"/>
          <p:cNvCxnSpPr/>
          <p:nvPr/>
        </p:nvCxnSpPr>
        <p:spPr>
          <a:xfrm>
            <a:off x="1332973" y="2386997"/>
            <a:ext cx="2269173" cy="25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1332973" y="1073539"/>
            <a:ext cx="2783665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3600" dirty="0" err="1" smtClean="0"/>
              <a:t>Polarimeter</a:t>
            </a:r>
            <a:r>
              <a:rPr kumimoji="1" lang="en-US" altLang="ja-JP" sz="3600" dirty="0" smtClean="0"/>
              <a:t> </a:t>
            </a:r>
            <a:endParaRPr kumimoji="1" lang="ja-JP" altLang="en-US" sz="36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132174" y="1070078"/>
            <a:ext cx="2600495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3600" dirty="0" smtClean="0"/>
              <a:t>Forward n</a:t>
            </a:r>
            <a:endParaRPr kumimoji="1" lang="ja-JP" altLang="en-US" sz="3600" dirty="0"/>
          </a:p>
        </p:txBody>
      </p:sp>
      <p:graphicFrame>
        <p:nvGraphicFramePr>
          <p:cNvPr id="12" name="表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156580"/>
              </p:ext>
            </p:extLst>
          </p:nvPr>
        </p:nvGraphicFramePr>
        <p:xfrm>
          <a:off x="735879" y="4002565"/>
          <a:ext cx="7625642" cy="251754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812821"/>
                <a:gridCol w="3812821"/>
              </a:tblGrid>
              <a:tr h="62938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3200" b="0" dirty="0" smtClean="0"/>
                        <a:t>Elastic</a:t>
                      </a:r>
                      <a:endParaRPr kumimoji="1" lang="ja-JP" altLang="en-US" sz="3200" b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3200" b="0" dirty="0" smtClean="0"/>
                        <a:t>Inelastic</a:t>
                      </a:r>
                      <a:endParaRPr kumimoji="1" lang="ja-JP" altLang="en-US" sz="3200" b="0" dirty="0" smtClean="0"/>
                    </a:p>
                  </a:txBody>
                  <a:tcPr anchor="ctr"/>
                </a:tc>
              </a:tr>
              <a:tr h="62938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 smtClean="0"/>
                        <a:t>√s</a:t>
                      </a:r>
                      <a:r>
                        <a:rPr kumimoji="1" lang="en-US" altLang="ja-JP" sz="3200" baseline="0" dirty="0" smtClean="0"/>
                        <a:t> = 14 </a:t>
                      </a:r>
                      <a:r>
                        <a:rPr kumimoji="1" lang="en-US" altLang="ja-JP" sz="3200" baseline="0" dirty="0" err="1" smtClean="0"/>
                        <a:t>GeV</a:t>
                      </a:r>
                      <a:endParaRPr kumimoji="1" lang="ja-JP" alt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 smtClean="0"/>
                        <a:t>√s</a:t>
                      </a:r>
                      <a:r>
                        <a:rPr kumimoji="1" lang="en-US" altLang="ja-JP" sz="3200" baseline="0" dirty="0" smtClean="0"/>
                        <a:t> = 200 </a:t>
                      </a:r>
                      <a:r>
                        <a:rPr kumimoji="1" lang="en-US" altLang="ja-JP" sz="3200" baseline="0" dirty="0" err="1" smtClean="0"/>
                        <a:t>GeV</a:t>
                      </a:r>
                      <a:endParaRPr kumimoji="1" lang="ja-JP" altLang="en-US" sz="3200" dirty="0"/>
                    </a:p>
                  </a:txBody>
                  <a:tcPr anchor="ctr"/>
                </a:tc>
              </a:tr>
              <a:tr h="62938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 smtClean="0"/>
                        <a:t>0.002 &lt; -t &lt; 0.014 </a:t>
                      </a:r>
                      <a:endParaRPr kumimoji="1" lang="ja-JP" alt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3200" dirty="0" smtClean="0"/>
                        <a:t>0.02 &lt; -t &lt; 0.5 </a:t>
                      </a:r>
                      <a:endParaRPr kumimoji="1" lang="ja-JP" altLang="en-US" sz="3200" dirty="0"/>
                    </a:p>
                  </a:txBody>
                  <a:tcPr anchor="ctr"/>
                </a:tc>
              </a:tr>
              <a:tr h="62938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3200" i="1" dirty="0" smtClean="0">
                          <a:latin typeface="Symbol" charset="2"/>
                          <a:cs typeface="Symbol" charset="2"/>
                        </a:rPr>
                        <a:t>D</a:t>
                      </a:r>
                      <a:r>
                        <a:rPr lang="en-US" altLang="ja-JP" sz="3200" i="1" dirty="0" smtClean="0">
                          <a:latin typeface="+mj-ea"/>
                        </a:rPr>
                        <a:t>I</a:t>
                      </a:r>
                      <a:r>
                        <a:rPr lang="en-US" altLang="ja-JP" sz="3200" dirty="0" smtClean="0">
                          <a:latin typeface="+mj-ea"/>
                        </a:rPr>
                        <a:t> =0</a:t>
                      </a:r>
                      <a:endParaRPr lang="ja-JP" altLang="en-US" sz="3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3200" i="1" dirty="0" smtClean="0">
                          <a:latin typeface="Symbol" charset="2"/>
                          <a:cs typeface="Symbol" charset="2"/>
                        </a:rPr>
                        <a:t>D</a:t>
                      </a:r>
                      <a:r>
                        <a:rPr lang="en-US" altLang="ja-JP" sz="3200" i="1" dirty="0" smtClean="0">
                          <a:latin typeface="+mj-ea"/>
                        </a:rPr>
                        <a:t>I</a:t>
                      </a:r>
                      <a:r>
                        <a:rPr lang="en-US" altLang="ja-JP" sz="3200" dirty="0" smtClean="0">
                          <a:latin typeface="+mj-ea"/>
                        </a:rPr>
                        <a:t> =1</a:t>
                      </a:r>
                      <a:endParaRPr lang="ja-JP" altLang="en-US" sz="3200" dirty="0" smtClean="0"/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16" name="図形グループ 15"/>
          <p:cNvGrpSpPr/>
          <p:nvPr/>
        </p:nvGrpSpPr>
        <p:grpSpPr>
          <a:xfrm>
            <a:off x="2343035" y="2386997"/>
            <a:ext cx="351769" cy="1018937"/>
            <a:chOff x="5595564" y="2836820"/>
            <a:chExt cx="351769" cy="1168597"/>
          </a:xfrm>
        </p:grpSpPr>
        <p:cxnSp>
          <p:nvCxnSpPr>
            <p:cNvPr id="10" name="直線コネクタ 9"/>
            <p:cNvCxnSpPr/>
            <p:nvPr/>
          </p:nvCxnSpPr>
          <p:spPr>
            <a:xfrm>
              <a:off x="5599797" y="2836820"/>
              <a:ext cx="335302" cy="16937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>
              <a:off x="5609519" y="3167059"/>
              <a:ext cx="335302" cy="16937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直線コネクタ 35"/>
            <p:cNvCxnSpPr/>
            <p:nvPr/>
          </p:nvCxnSpPr>
          <p:spPr>
            <a:xfrm flipV="1">
              <a:off x="5612031" y="2997686"/>
              <a:ext cx="335302" cy="16937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11" name="図形グループ 10"/>
            <p:cNvGrpSpPr/>
            <p:nvPr/>
          </p:nvGrpSpPr>
          <p:grpSpPr>
            <a:xfrm flipH="1">
              <a:off x="5595564" y="3336432"/>
              <a:ext cx="347536" cy="499612"/>
              <a:chOff x="5145976" y="2989220"/>
              <a:chExt cx="347536" cy="499612"/>
            </a:xfrm>
          </p:grpSpPr>
          <p:cxnSp>
            <p:nvCxnSpPr>
              <p:cNvPr id="37" name="直線コネクタ 36"/>
              <p:cNvCxnSpPr/>
              <p:nvPr/>
            </p:nvCxnSpPr>
            <p:spPr>
              <a:xfrm>
                <a:off x="5145976" y="2989220"/>
                <a:ext cx="335302" cy="169373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直線コネクタ 42"/>
              <p:cNvCxnSpPr/>
              <p:nvPr/>
            </p:nvCxnSpPr>
            <p:spPr>
              <a:xfrm>
                <a:off x="5155698" y="3319459"/>
                <a:ext cx="335302" cy="169373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直線コネクタ 45"/>
              <p:cNvCxnSpPr/>
              <p:nvPr/>
            </p:nvCxnSpPr>
            <p:spPr>
              <a:xfrm flipV="1">
                <a:off x="5158210" y="3150086"/>
                <a:ext cx="335302" cy="169373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47" name="直線コネクタ 46"/>
            <p:cNvCxnSpPr/>
            <p:nvPr/>
          </p:nvCxnSpPr>
          <p:spPr>
            <a:xfrm>
              <a:off x="5595564" y="3836044"/>
              <a:ext cx="335302" cy="16937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2" name="直線コネクタ 21"/>
          <p:cNvCxnSpPr>
            <a:endCxn id="42" idx="7"/>
          </p:cNvCxnSpPr>
          <p:nvPr/>
        </p:nvCxnSpPr>
        <p:spPr>
          <a:xfrm flipH="1">
            <a:off x="2542001" y="3405934"/>
            <a:ext cx="136336" cy="7723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7294322" y="2015726"/>
            <a:ext cx="670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/>
              <a:t>X</a:t>
            </a:r>
            <a:r>
              <a:rPr kumimoji="1" lang="en-US" altLang="ja-JP" sz="3600" dirty="0" smtClean="0">
                <a:latin typeface="Symbol" charset="2"/>
                <a:cs typeface="Symbol" charset="2"/>
              </a:rPr>
              <a:t>?</a:t>
            </a:r>
            <a:endParaRPr kumimoji="1" lang="ja-JP" altLang="en-US" sz="3600" dirty="0">
              <a:latin typeface="Symbol" charset="2"/>
              <a:cs typeface="Symbol" charset="2"/>
            </a:endParaRPr>
          </a:p>
        </p:txBody>
      </p:sp>
      <p:sp>
        <p:nvSpPr>
          <p:cNvPr id="27" name="日付プレースホルダー 2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16/07/12</a:t>
            </a:r>
            <a:endParaRPr kumimoji="1" lang="ja-JP" altLang="en-US"/>
          </a:p>
        </p:txBody>
      </p:sp>
      <p:sp>
        <p:nvSpPr>
          <p:cNvPr id="28" name="フッター プレースホルダー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ICNFP2016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0247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2875182" y="3901206"/>
            <a:ext cx="892086" cy="1916486"/>
          </a:xfrm>
          <a:prstGeom prst="rect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83" name="オブジェクト 8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3696291"/>
              </p:ext>
            </p:extLst>
          </p:nvPr>
        </p:nvGraphicFramePr>
        <p:xfrm>
          <a:off x="1459405" y="6167993"/>
          <a:ext cx="5473433" cy="3767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7" name="数式" r:id="rId4" imgW="3136900" imgH="215900" progId="Equation.3">
                  <p:embed/>
                </p:oleObj>
              </mc:Choice>
              <mc:Fallback>
                <p:oleObj name="数式" r:id="rId4" imgW="31369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59405" y="6167993"/>
                        <a:ext cx="5473433" cy="3767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2899" y="0"/>
            <a:ext cx="8896449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latin typeface="Comic Sans MS"/>
                <a:cs typeface="Comic Sans MS"/>
              </a:rPr>
              <a:t>C</a:t>
            </a:r>
            <a:r>
              <a:rPr kumimoji="1" lang="en-US" altLang="ja-JP" dirty="0" smtClean="0">
                <a:latin typeface="Comic Sans MS"/>
                <a:cs typeface="Comic Sans MS"/>
              </a:rPr>
              <a:t>oulomb</a:t>
            </a:r>
            <a:r>
              <a:rPr lang="ja-JP" altLang="en-US" dirty="0" smtClean="0">
                <a:latin typeface="Comic Sans MS"/>
                <a:cs typeface="Comic Sans MS"/>
              </a:rPr>
              <a:t>-</a:t>
            </a:r>
            <a:r>
              <a:rPr lang="en-US" altLang="ja-JP" dirty="0" smtClean="0">
                <a:solidFill>
                  <a:srgbClr val="FF0000"/>
                </a:solidFill>
                <a:latin typeface="Comic Sans MS"/>
                <a:cs typeface="Comic Sans MS"/>
              </a:rPr>
              <a:t>N</a:t>
            </a:r>
            <a:r>
              <a:rPr lang="en-US" altLang="ja-JP" dirty="0" smtClean="0">
                <a:latin typeface="Comic Sans MS"/>
                <a:cs typeface="Comic Sans MS"/>
              </a:rPr>
              <a:t>uclear </a:t>
            </a:r>
            <a:r>
              <a:rPr lang="en-US" altLang="ja-JP" dirty="0" smtClean="0">
                <a:solidFill>
                  <a:srgbClr val="FF0000"/>
                </a:solidFill>
                <a:latin typeface="Comic Sans MS"/>
                <a:cs typeface="Comic Sans MS"/>
              </a:rPr>
              <a:t>I</a:t>
            </a:r>
            <a:r>
              <a:rPr lang="en-US" altLang="ja-JP" dirty="0" smtClean="0">
                <a:latin typeface="Comic Sans MS"/>
                <a:cs typeface="Comic Sans MS"/>
              </a:rPr>
              <a:t>nterference in Forward Neutron Production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pic>
        <p:nvPicPr>
          <p:cNvPr id="53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38" y="1248415"/>
            <a:ext cx="2917825" cy="233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62" name="直線コネクタ 61"/>
          <p:cNvCxnSpPr/>
          <p:nvPr/>
        </p:nvCxnSpPr>
        <p:spPr>
          <a:xfrm flipV="1">
            <a:off x="2440406" y="1835532"/>
            <a:ext cx="494515" cy="497085"/>
          </a:xfrm>
          <a:prstGeom prst="line">
            <a:avLst/>
          </a:prstGeom>
          <a:ln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4" name="正方形/長方形 63"/>
          <p:cNvSpPr/>
          <p:nvPr/>
        </p:nvSpPr>
        <p:spPr>
          <a:xfrm>
            <a:off x="730982" y="1288611"/>
            <a:ext cx="779287" cy="18913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正方形/長方形 66"/>
          <p:cNvSpPr/>
          <p:nvPr/>
        </p:nvSpPr>
        <p:spPr>
          <a:xfrm>
            <a:off x="2737015" y="1484201"/>
            <a:ext cx="395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Symbol" charset="2"/>
                <a:cs typeface="Symbol" charset="2"/>
              </a:rPr>
              <a:t>p</a:t>
            </a:r>
            <a:r>
              <a:rPr lang="en-US" altLang="ja-JP" baseline="30000" dirty="0">
                <a:latin typeface="Symbol" charset="2"/>
                <a:cs typeface="Symbol" charset="2"/>
              </a:rPr>
              <a:t>+</a:t>
            </a:r>
            <a:endParaRPr lang="ja-JP" altLang="en-US" dirty="0"/>
          </a:p>
        </p:txBody>
      </p:sp>
      <p:sp>
        <p:nvSpPr>
          <p:cNvPr id="69" name="円/楕円 68"/>
          <p:cNvSpPr/>
          <p:nvPr/>
        </p:nvSpPr>
        <p:spPr>
          <a:xfrm>
            <a:off x="1928463" y="5402958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円/楕円 69"/>
          <p:cNvSpPr/>
          <p:nvPr/>
        </p:nvSpPr>
        <p:spPr>
          <a:xfrm>
            <a:off x="1935732" y="4949777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71" name="直線コネクタ 70"/>
          <p:cNvCxnSpPr/>
          <p:nvPr/>
        </p:nvCxnSpPr>
        <p:spPr>
          <a:xfrm flipV="1">
            <a:off x="2011013" y="5049015"/>
            <a:ext cx="0" cy="474609"/>
          </a:xfrm>
          <a:prstGeom prst="line">
            <a:avLst/>
          </a:prstGeom>
          <a:ln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2" name="テキスト ボックス 71"/>
          <p:cNvSpPr txBox="1"/>
          <p:nvPr/>
        </p:nvSpPr>
        <p:spPr>
          <a:xfrm>
            <a:off x="368152" y="5049015"/>
            <a:ext cx="4541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/>
              <a:t>p</a:t>
            </a:r>
            <a:endParaRPr kumimoji="1" lang="ja-JP" altLang="en-US" sz="4000" dirty="0"/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380710" y="3943539"/>
            <a:ext cx="4814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 smtClean="0"/>
              <a:t>A</a:t>
            </a:r>
            <a:endParaRPr kumimoji="1" lang="ja-JP" altLang="en-US" sz="4000" dirty="0"/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3062929" y="5049015"/>
            <a:ext cx="4811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 smtClean="0"/>
              <a:t>n</a:t>
            </a:r>
            <a:endParaRPr kumimoji="1" lang="ja-JP" altLang="en-US" sz="4400" dirty="0"/>
          </a:p>
        </p:txBody>
      </p:sp>
      <p:cxnSp>
        <p:nvCxnSpPr>
          <p:cNvPr id="76" name="直線矢印コネクタ 75"/>
          <p:cNvCxnSpPr/>
          <p:nvPr/>
        </p:nvCxnSpPr>
        <p:spPr>
          <a:xfrm>
            <a:off x="834841" y="5494087"/>
            <a:ext cx="2269173" cy="25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7" name="直線矢印コネクタ 76"/>
          <p:cNvCxnSpPr/>
          <p:nvPr/>
        </p:nvCxnSpPr>
        <p:spPr>
          <a:xfrm>
            <a:off x="820547" y="4342308"/>
            <a:ext cx="2269173" cy="25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8" name="直線コネクタ 77"/>
          <p:cNvCxnSpPr/>
          <p:nvPr/>
        </p:nvCxnSpPr>
        <p:spPr>
          <a:xfrm>
            <a:off x="2033472" y="5024127"/>
            <a:ext cx="1028026" cy="0"/>
          </a:xfrm>
          <a:prstGeom prst="line">
            <a:avLst/>
          </a:prstGeom>
          <a:ln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9" name="正方形/長方形 78"/>
          <p:cNvSpPr/>
          <p:nvPr/>
        </p:nvSpPr>
        <p:spPr>
          <a:xfrm>
            <a:off x="3127154" y="4642017"/>
            <a:ext cx="513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>
                <a:latin typeface="Symbol" charset="2"/>
                <a:cs typeface="Symbol" charset="2"/>
              </a:rPr>
              <a:t>p</a:t>
            </a:r>
            <a:r>
              <a:rPr lang="en-US" altLang="ja-JP" sz="2800" baseline="30000" dirty="0">
                <a:latin typeface="Symbol" charset="2"/>
                <a:cs typeface="Symbol" charset="2"/>
              </a:rPr>
              <a:t>+</a:t>
            </a:r>
            <a:endParaRPr lang="ja-JP" altLang="en-US" sz="2800" dirty="0"/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3086137" y="3943539"/>
            <a:ext cx="4814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 smtClean="0"/>
              <a:t>A</a:t>
            </a:r>
            <a:endParaRPr kumimoji="1" lang="ja-JP" altLang="en-US" sz="4000" dirty="0"/>
          </a:p>
        </p:txBody>
      </p:sp>
      <p:grpSp>
        <p:nvGrpSpPr>
          <p:cNvPr id="85" name="図形グループ 84"/>
          <p:cNvGrpSpPr/>
          <p:nvPr/>
        </p:nvGrpSpPr>
        <p:grpSpPr>
          <a:xfrm>
            <a:off x="4742028" y="1140761"/>
            <a:ext cx="2819400" cy="2384425"/>
            <a:chOff x="4506106" y="2030186"/>
            <a:chExt cx="2819400" cy="2384425"/>
          </a:xfrm>
        </p:grpSpPr>
        <p:pic>
          <p:nvPicPr>
            <p:cNvPr id="86" name="Picture 1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6106" y="2030186"/>
              <a:ext cx="2819400" cy="2384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87" name="正方形/長方形 86"/>
            <p:cNvSpPr/>
            <p:nvPr/>
          </p:nvSpPr>
          <p:spPr>
            <a:xfrm>
              <a:off x="4686909" y="2030186"/>
              <a:ext cx="653630" cy="1914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8" name="テキスト ボックス 87"/>
          <p:cNvSpPr txBox="1"/>
          <p:nvPr/>
        </p:nvSpPr>
        <p:spPr>
          <a:xfrm>
            <a:off x="5560281" y="3531842"/>
            <a:ext cx="806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/>
              <a:t>t</a:t>
            </a:r>
            <a:r>
              <a:rPr lang="ja-JP" altLang="en-US" i="1" dirty="0"/>
              <a:t>　</a:t>
            </a:r>
            <a:r>
              <a:rPr kumimoji="1" lang="en-US" altLang="ja-JP" dirty="0" smtClean="0"/>
              <a:t>→ 0</a:t>
            </a:r>
            <a:endParaRPr kumimoji="1" lang="ja-JP" altLang="en-US" dirty="0"/>
          </a:p>
        </p:txBody>
      </p:sp>
      <p:sp>
        <p:nvSpPr>
          <p:cNvPr id="90" name="正方形/長方形 89"/>
          <p:cNvSpPr/>
          <p:nvPr/>
        </p:nvSpPr>
        <p:spPr>
          <a:xfrm>
            <a:off x="6228643" y="5492846"/>
            <a:ext cx="682007" cy="1651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1" name="円/楕円 90"/>
          <p:cNvSpPr/>
          <p:nvPr/>
        </p:nvSpPr>
        <p:spPr>
          <a:xfrm>
            <a:off x="6146093" y="5492846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2" name="直線コネクタ 91"/>
          <p:cNvCxnSpPr/>
          <p:nvPr/>
        </p:nvCxnSpPr>
        <p:spPr>
          <a:xfrm>
            <a:off x="5117393" y="5567789"/>
            <a:ext cx="1028700" cy="127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3" name="円/楕円 92"/>
          <p:cNvSpPr/>
          <p:nvPr/>
        </p:nvSpPr>
        <p:spPr>
          <a:xfrm>
            <a:off x="6146093" y="4362546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4" name="直線コネクタ 93"/>
          <p:cNvCxnSpPr/>
          <p:nvPr/>
        </p:nvCxnSpPr>
        <p:spPr>
          <a:xfrm flipV="1">
            <a:off x="6910650" y="5291452"/>
            <a:ext cx="711704" cy="271759"/>
          </a:xfrm>
          <a:prstGeom prst="line">
            <a:avLst/>
          </a:prstGeom>
          <a:ln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5" name="テキスト ボックス 94"/>
          <p:cNvSpPr txBox="1"/>
          <p:nvPr/>
        </p:nvSpPr>
        <p:spPr>
          <a:xfrm>
            <a:off x="4663222" y="5138903"/>
            <a:ext cx="4541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/>
              <a:t>p</a:t>
            </a:r>
            <a:endParaRPr kumimoji="1" lang="ja-JP" altLang="en-US" sz="4000" dirty="0"/>
          </a:p>
        </p:txBody>
      </p:sp>
      <p:sp>
        <p:nvSpPr>
          <p:cNvPr id="96" name="テキスト ボックス 95"/>
          <p:cNvSpPr txBox="1"/>
          <p:nvPr/>
        </p:nvSpPr>
        <p:spPr>
          <a:xfrm>
            <a:off x="4675780" y="4008603"/>
            <a:ext cx="4814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 smtClean="0"/>
              <a:t>A</a:t>
            </a:r>
            <a:endParaRPr kumimoji="1" lang="ja-JP" altLang="en-US" sz="4000" dirty="0"/>
          </a:p>
        </p:txBody>
      </p:sp>
      <p:cxnSp>
        <p:nvCxnSpPr>
          <p:cNvPr id="98" name="直線矢印コネクタ 97"/>
          <p:cNvCxnSpPr/>
          <p:nvPr/>
        </p:nvCxnSpPr>
        <p:spPr>
          <a:xfrm>
            <a:off x="5117393" y="4413346"/>
            <a:ext cx="2504961" cy="25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9" name="直線矢印コネクタ 98"/>
          <p:cNvCxnSpPr>
            <a:stCxn id="90" idx="3"/>
          </p:cNvCxnSpPr>
          <p:nvPr/>
        </p:nvCxnSpPr>
        <p:spPr>
          <a:xfrm flipV="1">
            <a:off x="6910650" y="5567789"/>
            <a:ext cx="711704" cy="760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0" name="正方形/長方形 99"/>
          <p:cNvSpPr/>
          <p:nvPr/>
        </p:nvSpPr>
        <p:spPr>
          <a:xfrm>
            <a:off x="7622354" y="4853267"/>
            <a:ext cx="513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>
                <a:latin typeface="Symbol" charset="2"/>
                <a:cs typeface="Symbol" charset="2"/>
              </a:rPr>
              <a:t>p</a:t>
            </a:r>
            <a:r>
              <a:rPr lang="en-US" altLang="ja-JP" sz="2800" baseline="30000" dirty="0">
                <a:latin typeface="Symbol" charset="2"/>
                <a:cs typeface="Symbol" charset="2"/>
              </a:rPr>
              <a:t>+</a:t>
            </a:r>
            <a:endParaRPr lang="ja-JP" altLang="en-US" sz="2800" dirty="0"/>
          </a:p>
        </p:txBody>
      </p:sp>
      <p:pic>
        <p:nvPicPr>
          <p:cNvPr id="101" name="図 10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32142">
            <a:off x="5691151" y="4596476"/>
            <a:ext cx="1074984" cy="789590"/>
          </a:xfrm>
          <a:prstGeom prst="rect">
            <a:avLst/>
          </a:prstGeom>
        </p:spPr>
      </p:pic>
      <p:sp>
        <p:nvSpPr>
          <p:cNvPr id="102" name="テキスト ボックス 101"/>
          <p:cNvSpPr txBox="1"/>
          <p:nvPr/>
        </p:nvSpPr>
        <p:spPr>
          <a:xfrm>
            <a:off x="6331753" y="5523623"/>
            <a:ext cx="467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latin typeface="Symbol" charset="2"/>
                <a:cs typeface="Symbol" charset="2"/>
              </a:rPr>
              <a:t>D</a:t>
            </a:r>
            <a:endParaRPr kumimoji="1" lang="ja-JP" altLang="en-US" sz="3600" dirty="0">
              <a:latin typeface="Symbol" charset="2"/>
              <a:cs typeface="Symbol" charset="2"/>
            </a:endParaRPr>
          </a:p>
        </p:txBody>
      </p:sp>
      <p:sp>
        <p:nvSpPr>
          <p:cNvPr id="106" name="正方形/長方形 105"/>
          <p:cNvSpPr/>
          <p:nvPr/>
        </p:nvSpPr>
        <p:spPr>
          <a:xfrm rot="20338544">
            <a:off x="6446611" y="2135213"/>
            <a:ext cx="325064" cy="1716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7" name="直線コネクタ 106"/>
          <p:cNvCxnSpPr/>
          <p:nvPr/>
        </p:nvCxnSpPr>
        <p:spPr>
          <a:xfrm flipV="1">
            <a:off x="6791652" y="1585532"/>
            <a:ext cx="494515" cy="497085"/>
          </a:xfrm>
          <a:prstGeom prst="line">
            <a:avLst/>
          </a:prstGeom>
          <a:ln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8" name="正方形/長方形 107"/>
          <p:cNvSpPr/>
          <p:nvPr/>
        </p:nvSpPr>
        <p:spPr>
          <a:xfrm>
            <a:off x="7165617" y="1205276"/>
            <a:ext cx="395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Symbol" charset="2"/>
                <a:cs typeface="Symbol" charset="2"/>
              </a:rPr>
              <a:t>p</a:t>
            </a:r>
            <a:r>
              <a:rPr lang="en-US" altLang="ja-JP" baseline="30000" dirty="0">
                <a:latin typeface="Symbol" charset="2"/>
                <a:cs typeface="Symbol" charset="2"/>
              </a:rPr>
              <a:t>+</a:t>
            </a:r>
            <a:endParaRPr lang="ja-JP" altLang="en-US" dirty="0"/>
          </a:p>
        </p:txBody>
      </p:sp>
      <p:sp>
        <p:nvSpPr>
          <p:cNvPr id="109" name="正方形/長方形 108"/>
          <p:cNvSpPr/>
          <p:nvPr/>
        </p:nvSpPr>
        <p:spPr>
          <a:xfrm>
            <a:off x="7558132" y="4011617"/>
            <a:ext cx="4814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4000" dirty="0"/>
              <a:t>A</a:t>
            </a:r>
            <a:endParaRPr lang="ja-JP" altLang="en-US" sz="4000" dirty="0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6329154" y="4591657"/>
            <a:ext cx="48097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Symbol" charset="2"/>
                <a:cs typeface="Symbol" charset="2"/>
              </a:rPr>
              <a:t>g</a:t>
            </a:r>
            <a:r>
              <a:rPr kumimoji="1" lang="en-US" altLang="ja-JP" sz="2800" baseline="30000" dirty="0" smtClean="0">
                <a:latin typeface="Symbol" charset="2"/>
                <a:cs typeface="Symbol" charset="2"/>
              </a:rPr>
              <a:t>*</a:t>
            </a:r>
            <a:endParaRPr kumimoji="1" lang="ja-JP" altLang="en-US" dirty="0">
              <a:latin typeface="Symbol" charset="2"/>
              <a:cs typeface="Symbol" charset="2"/>
            </a:endParaRPr>
          </a:p>
        </p:txBody>
      </p:sp>
      <p:sp>
        <p:nvSpPr>
          <p:cNvPr id="56" name="円/楕円 55"/>
          <p:cNvSpPr/>
          <p:nvPr/>
        </p:nvSpPr>
        <p:spPr>
          <a:xfrm>
            <a:off x="1929495" y="4272755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58" name="図形グループ 57"/>
          <p:cNvGrpSpPr/>
          <p:nvPr/>
        </p:nvGrpSpPr>
        <p:grpSpPr>
          <a:xfrm>
            <a:off x="1863058" y="4348265"/>
            <a:ext cx="351769" cy="628241"/>
            <a:chOff x="6128866" y="2545530"/>
            <a:chExt cx="351769" cy="1096173"/>
          </a:xfrm>
        </p:grpSpPr>
        <p:grpSp>
          <p:nvGrpSpPr>
            <p:cNvPr id="59" name="図形グループ 58"/>
            <p:cNvGrpSpPr/>
            <p:nvPr/>
          </p:nvGrpSpPr>
          <p:grpSpPr>
            <a:xfrm>
              <a:off x="6128866" y="2545530"/>
              <a:ext cx="351769" cy="1018937"/>
              <a:chOff x="5595564" y="2836820"/>
              <a:chExt cx="351769" cy="1168597"/>
            </a:xfrm>
          </p:grpSpPr>
          <p:cxnSp>
            <p:nvCxnSpPr>
              <p:cNvPr id="61" name="直線コネクタ 60"/>
              <p:cNvCxnSpPr/>
              <p:nvPr/>
            </p:nvCxnSpPr>
            <p:spPr>
              <a:xfrm>
                <a:off x="5599797" y="2836820"/>
                <a:ext cx="335302" cy="169373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" name="直線コネクタ 62"/>
              <p:cNvCxnSpPr/>
              <p:nvPr/>
            </p:nvCxnSpPr>
            <p:spPr>
              <a:xfrm>
                <a:off x="5609519" y="3167059"/>
                <a:ext cx="335302" cy="169373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直線コネクタ 64"/>
              <p:cNvCxnSpPr/>
              <p:nvPr/>
            </p:nvCxnSpPr>
            <p:spPr>
              <a:xfrm flipV="1">
                <a:off x="5612031" y="2997686"/>
                <a:ext cx="335302" cy="169373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66" name="図形グループ 65"/>
              <p:cNvGrpSpPr/>
              <p:nvPr/>
            </p:nvGrpSpPr>
            <p:grpSpPr>
              <a:xfrm flipH="1">
                <a:off x="5595564" y="3336432"/>
                <a:ext cx="347536" cy="499612"/>
                <a:chOff x="5145976" y="2989220"/>
                <a:chExt cx="347536" cy="499612"/>
              </a:xfrm>
            </p:grpSpPr>
            <p:cxnSp>
              <p:nvCxnSpPr>
                <p:cNvPr id="113" name="直線コネクタ 112"/>
                <p:cNvCxnSpPr/>
                <p:nvPr/>
              </p:nvCxnSpPr>
              <p:spPr>
                <a:xfrm>
                  <a:off x="5145976" y="2989220"/>
                  <a:ext cx="335302" cy="169373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直線コネクタ 113"/>
                <p:cNvCxnSpPr/>
                <p:nvPr/>
              </p:nvCxnSpPr>
              <p:spPr>
                <a:xfrm>
                  <a:off x="5155698" y="3319459"/>
                  <a:ext cx="335302" cy="169373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直線コネクタ 114"/>
                <p:cNvCxnSpPr/>
                <p:nvPr/>
              </p:nvCxnSpPr>
              <p:spPr>
                <a:xfrm flipV="1">
                  <a:off x="5158210" y="3150086"/>
                  <a:ext cx="335302" cy="169373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1" name="直線コネクタ 110"/>
              <p:cNvCxnSpPr/>
              <p:nvPr/>
            </p:nvCxnSpPr>
            <p:spPr>
              <a:xfrm>
                <a:off x="5595564" y="3836044"/>
                <a:ext cx="335302" cy="169373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60" name="直線コネクタ 59"/>
            <p:cNvCxnSpPr/>
            <p:nvPr/>
          </p:nvCxnSpPr>
          <p:spPr>
            <a:xfrm flipH="1">
              <a:off x="6327832" y="3564467"/>
              <a:ext cx="136336" cy="7723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6" name="テキスト ボックス 115"/>
          <p:cNvSpPr txBox="1"/>
          <p:nvPr/>
        </p:nvSpPr>
        <p:spPr>
          <a:xfrm>
            <a:off x="2144320" y="4437855"/>
            <a:ext cx="3971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P</a:t>
            </a:r>
            <a:endParaRPr kumimoji="1" lang="ja-JP" altLang="en-US" sz="2800" dirty="0"/>
          </a:p>
        </p:txBody>
      </p:sp>
      <p:cxnSp>
        <p:nvCxnSpPr>
          <p:cNvPr id="7" name="直線コネクタ 6"/>
          <p:cNvCxnSpPr/>
          <p:nvPr/>
        </p:nvCxnSpPr>
        <p:spPr>
          <a:xfrm>
            <a:off x="2319429" y="4607279"/>
            <a:ext cx="0" cy="23325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4" name="テキスト ボックス 73"/>
          <p:cNvSpPr txBox="1"/>
          <p:nvPr/>
        </p:nvSpPr>
        <p:spPr>
          <a:xfrm>
            <a:off x="7565910" y="5090584"/>
            <a:ext cx="4811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 smtClean="0"/>
              <a:t>n</a:t>
            </a:r>
            <a:endParaRPr kumimoji="1" lang="ja-JP" altLang="en-US" sz="4400" dirty="0"/>
          </a:p>
        </p:txBody>
      </p:sp>
      <p:sp>
        <p:nvSpPr>
          <p:cNvPr id="81" name="正方形/長方形 80"/>
          <p:cNvSpPr/>
          <p:nvPr/>
        </p:nvSpPr>
        <p:spPr>
          <a:xfrm>
            <a:off x="7342211" y="3928319"/>
            <a:ext cx="892086" cy="1916486"/>
          </a:xfrm>
          <a:prstGeom prst="rect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" name="図形グループ 9"/>
          <p:cNvGrpSpPr/>
          <p:nvPr/>
        </p:nvGrpSpPr>
        <p:grpSpPr>
          <a:xfrm>
            <a:off x="3228406" y="3503439"/>
            <a:ext cx="4709993" cy="560742"/>
            <a:chOff x="3228406" y="3503439"/>
            <a:chExt cx="4709993" cy="560742"/>
          </a:xfrm>
        </p:grpSpPr>
        <p:sp>
          <p:nvSpPr>
            <p:cNvPr id="27" name="曲折矢印 26"/>
            <p:cNvSpPr/>
            <p:nvPr/>
          </p:nvSpPr>
          <p:spPr>
            <a:xfrm rot="5400000" flipV="1">
              <a:off x="3838404" y="3034169"/>
              <a:ext cx="420014" cy="1640009"/>
            </a:xfrm>
            <a:prstGeom prst="ben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12" name="曲折矢印 111"/>
            <p:cNvSpPr/>
            <p:nvPr/>
          </p:nvSpPr>
          <p:spPr>
            <a:xfrm rot="16200000" flipH="1" flipV="1">
              <a:off x="6908388" y="3034169"/>
              <a:ext cx="420014" cy="1640009"/>
            </a:xfrm>
            <a:prstGeom prst="ben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4543491" y="3503439"/>
              <a:ext cx="2033579" cy="36933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Same</a:t>
              </a:r>
              <a:r>
                <a:rPr kumimoji="1" lang="ja-JP" altLang="en-US" dirty="0" smtClean="0"/>
                <a:t> </a:t>
              </a:r>
              <a:r>
                <a:rPr kumimoji="1" lang="en-US" altLang="ja-JP" dirty="0" smtClean="0"/>
                <a:t>Final</a:t>
              </a:r>
              <a:r>
                <a:rPr kumimoji="1" lang="ja-JP" altLang="en-US" dirty="0" smtClean="0"/>
                <a:t> </a:t>
              </a:r>
              <a:r>
                <a:rPr kumimoji="1" lang="en-US" altLang="ja-JP" dirty="0" smtClean="0"/>
                <a:t>State</a:t>
              </a:r>
              <a:endParaRPr kumimoji="1" lang="ja-JP" altLang="en-US" dirty="0"/>
            </a:p>
          </p:txBody>
        </p:sp>
      </p:grpSp>
      <p:sp>
        <p:nvSpPr>
          <p:cNvPr id="9" name="正方形/長方形 8"/>
          <p:cNvSpPr/>
          <p:nvPr/>
        </p:nvSpPr>
        <p:spPr>
          <a:xfrm>
            <a:off x="3321050" y="6127028"/>
            <a:ext cx="2324100" cy="376714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023555" y="6543286"/>
            <a:ext cx="3436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Diffractive Process Required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?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C5B8-EEFC-7D42-8A0F-CFBA9D6D129F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9058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2875182" y="3901206"/>
            <a:ext cx="892086" cy="191648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83" name="オブジェクト 8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8340405"/>
              </p:ext>
            </p:extLst>
          </p:nvPr>
        </p:nvGraphicFramePr>
        <p:xfrm>
          <a:off x="1459405" y="6167993"/>
          <a:ext cx="5473433" cy="3767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1" name="数式" r:id="rId4" imgW="3136900" imgH="215900" progId="Equation.3">
                  <p:embed/>
                </p:oleObj>
              </mc:Choice>
              <mc:Fallback>
                <p:oleObj name="数式" r:id="rId4" imgW="31369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59405" y="6167993"/>
                        <a:ext cx="5473433" cy="3767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2899" y="0"/>
            <a:ext cx="8896449" cy="1143000"/>
          </a:xfrm>
        </p:spPr>
        <p:txBody>
          <a:bodyPr>
            <a:norm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Non-Diffractive Events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pic>
        <p:nvPicPr>
          <p:cNvPr id="53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38" y="1248415"/>
            <a:ext cx="2917825" cy="233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62" name="直線コネクタ 61"/>
          <p:cNvCxnSpPr/>
          <p:nvPr/>
        </p:nvCxnSpPr>
        <p:spPr>
          <a:xfrm flipV="1">
            <a:off x="2440406" y="1835532"/>
            <a:ext cx="494515" cy="497085"/>
          </a:xfrm>
          <a:prstGeom prst="line">
            <a:avLst/>
          </a:prstGeom>
          <a:ln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4" name="正方形/長方形 63"/>
          <p:cNvSpPr/>
          <p:nvPr/>
        </p:nvSpPr>
        <p:spPr>
          <a:xfrm>
            <a:off x="730982" y="1288611"/>
            <a:ext cx="779287" cy="18913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正方形/長方形 66"/>
          <p:cNvSpPr/>
          <p:nvPr/>
        </p:nvSpPr>
        <p:spPr>
          <a:xfrm>
            <a:off x="2737015" y="1484201"/>
            <a:ext cx="395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Symbol" charset="2"/>
                <a:cs typeface="Symbol" charset="2"/>
              </a:rPr>
              <a:t>p</a:t>
            </a:r>
            <a:r>
              <a:rPr lang="en-US" altLang="ja-JP" baseline="30000" dirty="0">
                <a:latin typeface="Symbol" charset="2"/>
                <a:cs typeface="Symbol" charset="2"/>
              </a:rPr>
              <a:t>+</a:t>
            </a:r>
            <a:endParaRPr lang="ja-JP" altLang="en-US" dirty="0"/>
          </a:p>
        </p:txBody>
      </p:sp>
      <p:sp>
        <p:nvSpPr>
          <p:cNvPr id="69" name="円/楕円 68"/>
          <p:cNvSpPr/>
          <p:nvPr/>
        </p:nvSpPr>
        <p:spPr>
          <a:xfrm>
            <a:off x="1928463" y="5402958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円/楕円 69"/>
          <p:cNvSpPr/>
          <p:nvPr/>
        </p:nvSpPr>
        <p:spPr>
          <a:xfrm>
            <a:off x="1935732" y="4949777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71" name="直線コネクタ 70"/>
          <p:cNvCxnSpPr/>
          <p:nvPr/>
        </p:nvCxnSpPr>
        <p:spPr>
          <a:xfrm flipV="1">
            <a:off x="2011013" y="5049015"/>
            <a:ext cx="0" cy="474609"/>
          </a:xfrm>
          <a:prstGeom prst="line">
            <a:avLst/>
          </a:prstGeom>
          <a:ln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2" name="テキスト ボックス 71"/>
          <p:cNvSpPr txBox="1"/>
          <p:nvPr/>
        </p:nvSpPr>
        <p:spPr>
          <a:xfrm>
            <a:off x="368152" y="5049015"/>
            <a:ext cx="4541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/>
              <a:t>p</a:t>
            </a:r>
            <a:endParaRPr kumimoji="1" lang="ja-JP" altLang="en-US" sz="4000" dirty="0"/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380710" y="3943539"/>
            <a:ext cx="4814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 smtClean="0"/>
              <a:t>A</a:t>
            </a:r>
            <a:endParaRPr kumimoji="1" lang="ja-JP" altLang="en-US" sz="4000" dirty="0"/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3062929" y="5049015"/>
            <a:ext cx="4811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 smtClean="0"/>
              <a:t>n</a:t>
            </a:r>
            <a:endParaRPr kumimoji="1" lang="ja-JP" altLang="en-US" sz="4400" dirty="0"/>
          </a:p>
        </p:txBody>
      </p:sp>
      <p:cxnSp>
        <p:nvCxnSpPr>
          <p:cNvPr id="76" name="直線矢印コネクタ 75"/>
          <p:cNvCxnSpPr/>
          <p:nvPr/>
        </p:nvCxnSpPr>
        <p:spPr>
          <a:xfrm>
            <a:off x="834841" y="5494087"/>
            <a:ext cx="2269173" cy="25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8" name="直線コネクタ 77"/>
          <p:cNvCxnSpPr/>
          <p:nvPr/>
        </p:nvCxnSpPr>
        <p:spPr>
          <a:xfrm>
            <a:off x="2033472" y="5024127"/>
            <a:ext cx="1028026" cy="0"/>
          </a:xfrm>
          <a:prstGeom prst="line">
            <a:avLst/>
          </a:prstGeom>
          <a:ln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9" name="正方形/長方形 78"/>
          <p:cNvSpPr/>
          <p:nvPr/>
        </p:nvSpPr>
        <p:spPr>
          <a:xfrm>
            <a:off x="3127154" y="4642017"/>
            <a:ext cx="513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>
                <a:latin typeface="Symbol" charset="2"/>
                <a:cs typeface="Symbol" charset="2"/>
              </a:rPr>
              <a:t>p</a:t>
            </a:r>
            <a:r>
              <a:rPr lang="en-US" altLang="ja-JP" sz="2800" baseline="30000" dirty="0">
                <a:latin typeface="Symbol" charset="2"/>
                <a:cs typeface="Symbol" charset="2"/>
              </a:rPr>
              <a:t>+</a:t>
            </a:r>
            <a:endParaRPr lang="ja-JP" altLang="en-US" sz="2800" dirty="0"/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3086137" y="3943539"/>
            <a:ext cx="497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/>
              <a:t>X</a:t>
            </a:r>
            <a:endParaRPr kumimoji="1" lang="ja-JP" altLang="en-US" sz="4000" dirty="0"/>
          </a:p>
        </p:txBody>
      </p:sp>
      <p:grpSp>
        <p:nvGrpSpPr>
          <p:cNvPr id="85" name="図形グループ 84"/>
          <p:cNvGrpSpPr/>
          <p:nvPr/>
        </p:nvGrpSpPr>
        <p:grpSpPr>
          <a:xfrm>
            <a:off x="4742028" y="1140761"/>
            <a:ext cx="2819400" cy="2384425"/>
            <a:chOff x="4506106" y="2030186"/>
            <a:chExt cx="2819400" cy="2384425"/>
          </a:xfrm>
        </p:grpSpPr>
        <p:pic>
          <p:nvPicPr>
            <p:cNvPr id="86" name="Picture 1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6106" y="2030186"/>
              <a:ext cx="2819400" cy="2384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87" name="正方形/長方形 86"/>
            <p:cNvSpPr/>
            <p:nvPr/>
          </p:nvSpPr>
          <p:spPr>
            <a:xfrm>
              <a:off x="4686909" y="2030186"/>
              <a:ext cx="653630" cy="1914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8" name="テキスト ボックス 87"/>
          <p:cNvSpPr txBox="1"/>
          <p:nvPr/>
        </p:nvSpPr>
        <p:spPr>
          <a:xfrm>
            <a:off x="5560281" y="3531842"/>
            <a:ext cx="806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/>
              <a:t>t</a:t>
            </a:r>
            <a:r>
              <a:rPr lang="ja-JP" altLang="en-US" i="1" dirty="0"/>
              <a:t>　</a:t>
            </a:r>
            <a:r>
              <a:rPr kumimoji="1" lang="en-US" altLang="ja-JP" dirty="0" smtClean="0"/>
              <a:t>→ 0</a:t>
            </a:r>
            <a:endParaRPr kumimoji="1" lang="ja-JP" altLang="en-US" dirty="0"/>
          </a:p>
        </p:txBody>
      </p:sp>
      <p:sp>
        <p:nvSpPr>
          <p:cNvPr id="90" name="正方形/長方形 89"/>
          <p:cNvSpPr/>
          <p:nvPr/>
        </p:nvSpPr>
        <p:spPr>
          <a:xfrm>
            <a:off x="6228643" y="5492846"/>
            <a:ext cx="682007" cy="1651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1" name="円/楕円 90"/>
          <p:cNvSpPr/>
          <p:nvPr/>
        </p:nvSpPr>
        <p:spPr>
          <a:xfrm>
            <a:off x="6146093" y="5492846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2" name="直線コネクタ 91"/>
          <p:cNvCxnSpPr/>
          <p:nvPr/>
        </p:nvCxnSpPr>
        <p:spPr>
          <a:xfrm>
            <a:off x="5117393" y="5567789"/>
            <a:ext cx="1028700" cy="127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3" name="円/楕円 92"/>
          <p:cNvSpPr/>
          <p:nvPr/>
        </p:nvSpPr>
        <p:spPr>
          <a:xfrm>
            <a:off x="6146093" y="4362546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4" name="直線コネクタ 93"/>
          <p:cNvCxnSpPr/>
          <p:nvPr/>
        </p:nvCxnSpPr>
        <p:spPr>
          <a:xfrm flipV="1">
            <a:off x="6910650" y="5291452"/>
            <a:ext cx="711704" cy="271759"/>
          </a:xfrm>
          <a:prstGeom prst="line">
            <a:avLst/>
          </a:prstGeom>
          <a:ln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5" name="テキスト ボックス 94"/>
          <p:cNvSpPr txBox="1"/>
          <p:nvPr/>
        </p:nvSpPr>
        <p:spPr>
          <a:xfrm>
            <a:off x="4663222" y="5138903"/>
            <a:ext cx="4541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/>
              <a:t>p</a:t>
            </a:r>
            <a:endParaRPr kumimoji="1" lang="ja-JP" altLang="en-US" sz="4000" dirty="0"/>
          </a:p>
        </p:txBody>
      </p:sp>
      <p:sp>
        <p:nvSpPr>
          <p:cNvPr id="96" name="テキスト ボックス 95"/>
          <p:cNvSpPr txBox="1"/>
          <p:nvPr/>
        </p:nvSpPr>
        <p:spPr>
          <a:xfrm>
            <a:off x="4675780" y="4008603"/>
            <a:ext cx="4814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 smtClean="0"/>
              <a:t>A</a:t>
            </a:r>
            <a:endParaRPr kumimoji="1" lang="ja-JP" altLang="en-US" sz="4000" dirty="0"/>
          </a:p>
        </p:txBody>
      </p:sp>
      <p:cxnSp>
        <p:nvCxnSpPr>
          <p:cNvPr id="99" name="直線矢印コネクタ 98"/>
          <p:cNvCxnSpPr>
            <a:stCxn id="90" idx="3"/>
          </p:cNvCxnSpPr>
          <p:nvPr/>
        </p:nvCxnSpPr>
        <p:spPr>
          <a:xfrm flipV="1">
            <a:off x="6910650" y="5567789"/>
            <a:ext cx="711704" cy="760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0" name="正方形/長方形 99"/>
          <p:cNvSpPr/>
          <p:nvPr/>
        </p:nvSpPr>
        <p:spPr>
          <a:xfrm>
            <a:off x="7622354" y="4853267"/>
            <a:ext cx="513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>
                <a:latin typeface="Symbol" charset="2"/>
                <a:cs typeface="Symbol" charset="2"/>
              </a:rPr>
              <a:t>p</a:t>
            </a:r>
            <a:r>
              <a:rPr lang="en-US" altLang="ja-JP" sz="2800" baseline="30000" dirty="0">
                <a:latin typeface="Symbol" charset="2"/>
                <a:cs typeface="Symbol" charset="2"/>
              </a:rPr>
              <a:t>+</a:t>
            </a:r>
            <a:endParaRPr lang="ja-JP" altLang="en-US" sz="2800" dirty="0"/>
          </a:p>
        </p:txBody>
      </p:sp>
      <p:pic>
        <p:nvPicPr>
          <p:cNvPr id="101" name="図 10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32142">
            <a:off x="5691151" y="4596476"/>
            <a:ext cx="1074984" cy="789590"/>
          </a:xfrm>
          <a:prstGeom prst="rect">
            <a:avLst/>
          </a:prstGeom>
        </p:spPr>
      </p:pic>
      <p:sp>
        <p:nvSpPr>
          <p:cNvPr id="102" name="テキスト ボックス 101"/>
          <p:cNvSpPr txBox="1"/>
          <p:nvPr/>
        </p:nvSpPr>
        <p:spPr>
          <a:xfrm>
            <a:off x="6331753" y="5523623"/>
            <a:ext cx="467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latin typeface="Symbol" charset="2"/>
                <a:cs typeface="Symbol" charset="2"/>
              </a:rPr>
              <a:t>D</a:t>
            </a:r>
            <a:endParaRPr kumimoji="1" lang="ja-JP" altLang="en-US" sz="3600" dirty="0">
              <a:latin typeface="Symbol" charset="2"/>
              <a:cs typeface="Symbol" charset="2"/>
            </a:endParaRPr>
          </a:p>
        </p:txBody>
      </p:sp>
      <p:sp>
        <p:nvSpPr>
          <p:cNvPr id="106" name="正方形/長方形 105"/>
          <p:cNvSpPr/>
          <p:nvPr/>
        </p:nvSpPr>
        <p:spPr>
          <a:xfrm rot="20338544">
            <a:off x="6446611" y="2135213"/>
            <a:ext cx="325064" cy="1716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7" name="直線コネクタ 106"/>
          <p:cNvCxnSpPr/>
          <p:nvPr/>
        </p:nvCxnSpPr>
        <p:spPr>
          <a:xfrm flipV="1">
            <a:off x="6791652" y="1585532"/>
            <a:ext cx="494515" cy="497085"/>
          </a:xfrm>
          <a:prstGeom prst="line">
            <a:avLst/>
          </a:prstGeom>
          <a:ln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8" name="正方形/長方形 107"/>
          <p:cNvSpPr/>
          <p:nvPr/>
        </p:nvSpPr>
        <p:spPr>
          <a:xfrm>
            <a:off x="7165617" y="1205276"/>
            <a:ext cx="395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Symbol" charset="2"/>
                <a:cs typeface="Symbol" charset="2"/>
              </a:rPr>
              <a:t>p</a:t>
            </a:r>
            <a:r>
              <a:rPr lang="en-US" altLang="ja-JP" baseline="30000" dirty="0">
                <a:latin typeface="Symbol" charset="2"/>
                <a:cs typeface="Symbol" charset="2"/>
              </a:rPr>
              <a:t>+</a:t>
            </a:r>
            <a:endParaRPr lang="ja-JP" altLang="en-US" dirty="0"/>
          </a:p>
        </p:txBody>
      </p:sp>
      <p:sp>
        <p:nvSpPr>
          <p:cNvPr id="109" name="正方形/長方形 108"/>
          <p:cNvSpPr/>
          <p:nvPr/>
        </p:nvSpPr>
        <p:spPr>
          <a:xfrm>
            <a:off x="7558132" y="4040864"/>
            <a:ext cx="4970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4000" dirty="0" smtClean="0"/>
              <a:t>X</a:t>
            </a:r>
            <a:endParaRPr lang="ja-JP" altLang="en-US" sz="4000" dirty="0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6329154" y="4591657"/>
            <a:ext cx="48097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Symbol" charset="2"/>
                <a:cs typeface="Symbol" charset="2"/>
              </a:rPr>
              <a:t>g</a:t>
            </a:r>
            <a:r>
              <a:rPr kumimoji="1" lang="en-US" altLang="ja-JP" sz="2800" baseline="30000" dirty="0" smtClean="0">
                <a:latin typeface="Symbol" charset="2"/>
                <a:cs typeface="Symbol" charset="2"/>
              </a:rPr>
              <a:t>*</a:t>
            </a:r>
            <a:endParaRPr kumimoji="1" lang="ja-JP" altLang="en-US" dirty="0">
              <a:latin typeface="Symbol" charset="2"/>
              <a:cs typeface="Symbol" charset="2"/>
            </a:endParaRPr>
          </a:p>
        </p:txBody>
      </p:sp>
      <p:sp>
        <p:nvSpPr>
          <p:cNvPr id="56" name="円/楕円 55"/>
          <p:cNvSpPr/>
          <p:nvPr/>
        </p:nvSpPr>
        <p:spPr>
          <a:xfrm>
            <a:off x="1929495" y="4272755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58" name="図形グループ 57"/>
          <p:cNvGrpSpPr/>
          <p:nvPr/>
        </p:nvGrpSpPr>
        <p:grpSpPr>
          <a:xfrm>
            <a:off x="1863058" y="4348265"/>
            <a:ext cx="351769" cy="628241"/>
            <a:chOff x="6128866" y="2545530"/>
            <a:chExt cx="351769" cy="1096173"/>
          </a:xfrm>
        </p:grpSpPr>
        <p:grpSp>
          <p:nvGrpSpPr>
            <p:cNvPr id="59" name="図形グループ 58"/>
            <p:cNvGrpSpPr/>
            <p:nvPr/>
          </p:nvGrpSpPr>
          <p:grpSpPr>
            <a:xfrm>
              <a:off x="6128866" y="2545530"/>
              <a:ext cx="351769" cy="1018937"/>
              <a:chOff x="5595564" y="2836820"/>
              <a:chExt cx="351769" cy="1168597"/>
            </a:xfrm>
          </p:grpSpPr>
          <p:cxnSp>
            <p:nvCxnSpPr>
              <p:cNvPr id="61" name="直線コネクタ 60"/>
              <p:cNvCxnSpPr/>
              <p:nvPr/>
            </p:nvCxnSpPr>
            <p:spPr>
              <a:xfrm>
                <a:off x="5599797" y="2836820"/>
                <a:ext cx="335302" cy="169373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" name="直線コネクタ 62"/>
              <p:cNvCxnSpPr/>
              <p:nvPr/>
            </p:nvCxnSpPr>
            <p:spPr>
              <a:xfrm>
                <a:off x="5609519" y="3167059"/>
                <a:ext cx="335302" cy="169373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直線コネクタ 64"/>
              <p:cNvCxnSpPr/>
              <p:nvPr/>
            </p:nvCxnSpPr>
            <p:spPr>
              <a:xfrm flipV="1">
                <a:off x="5612031" y="2997686"/>
                <a:ext cx="335302" cy="169373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66" name="図形グループ 65"/>
              <p:cNvGrpSpPr/>
              <p:nvPr/>
            </p:nvGrpSpPr>
            <p:grpSpPr>
              <a:xfrm flipH="1">
                <a:off x="5595564" y="3336432"/>
                <a:ext cx="347536" cy="499612"/>
                <a:chOff x="5145976" y="2989220"/>
                <a:chExt cx="347536" cy="499612"/>
              </a:xfrm>
            </p:grpSpPr>
            <p:cxnSp>
              <p:nvCxnSpPr>
                <p:cNvPr id="113" name="直線コネクタ 112"/>
                <p:cNvCxnSpPr/>
                <p:nvPr/>
              </p:nvCxnSpPr>
              <p:spPr>
                <a:xfrm>
                  <a:off x="5145976" y="2989220"/>
                  <a:ext cx="335302" cy="169373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直線コネクタ 113"/>
                <p:cNvCxnSpPr/>
                <p:nvPr/>
              </p:nvCxnSpPr>
              <p:spPr>
                <a:xfrm>
                  <a:off x="5155698" y="3319459"/>
                  <a:ext cx="335302" cy="169373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直線コネクタ 114"/>
                <p:cNvCxnSpPr/>
                <p:nvPr/>
              </p:nvCxnSpPr>
              <p:spPr>
                <a:xfrm flipV="1">
                  <a:off x="5158210" y="3150086"/>
                  <a:ext cx="335302" cy="169373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1" name="直線コネクタ 110"/>
              <p:cNvCxnSpPr/>
              <p:nvPr/>
            </p:nvCxnSpPr>
            <p:spPr>
              <a:xfrm>
                <a:off x="5595564" y="3836044"/>
                <a:ext cx="335302" cy="169373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60" name="直線コネクタ 59"/>
            <p:cNvCxnSpPr/>
            <p:nvPr/>
          </p:nvCxnSpPr>
          <p:spPr>
            <a:xfrm flipH="1">
              <a:off x="6327832" y="3564467"/>
              <a:ext cx="136336" cy="7723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6" name="テキスト ボックス 115"/>
          <p:cNvSpPr txBox="1"/>
          <p:nvPr/>
        </p:nvSpPr>
        <p:spPr>
          <a:xfrm>
            <a:off x="2144320" y="4437855"/>
            <a:ext cx="3971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P</a:t>
            </a:r>
            <a:endParaRPr kumimoji="1" lang="ja-JP" altLang="en-US" sz="2800" dirty="0"/>
          </a:p>
        </p:txBody>
      </p:sp>
      <p:cxnSp>
        <p:nvCxnSpPr>
          <p:cNvPr id="7" name="直線コネクタ 6"/>
          <p:cNvCxnSpPr/>
          <p:nvPr/>
        </p:nvCxnSpPr>
        <p:spPr>
          <a:xfrm>
            <a:off x="2319429" y="4607279"/>
            <a:ext cx="0" cy="23325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4" name="テキスト ボックス 73"/>
          <p:cNvSpPr txBox="1"/>
          <p:nvPr/>
        </p:nvSpPr>
        <p:spPr>
          <a:xfrm>
            <a:off x="7565910" y="5090584"/>
            <a:ext cx="4811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 smtClean="0"/>
              <a:t>n</a:t>
            </a:r>
            <a:endParaRPr kumimoji="1" lang="ja-JP" altLang="en-US" sz="4400" dirty="0"/>
          </a:p>
        </p:txBody>
      </p:sp>
      <p:sp>
        <p:nvSpPr>
          <p:cNvPr id="81" name="正方形/長方形 80"/>
          <p:cNvSpPr/>
          <p:nvPr/>
        </p:nvSpPr>
        <p:spPr>
          <a:xfrm>
            <a:off x="7342211" y="3928319"/>
            <a:ext cx="892086" cy="1916486"/>
          </a:xfrm>
          <a:prstGeom prst="rect">
            <a:avLst/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曲折矢印 26"/>
          <p:cNvSpPr/>
          <p:nvPr/>
        </p:nvSpPr>
        <p:spPr>
          <a:xfrm rot="5400000" flipV="1">
            <a:off x="3838404" y="3034169"/>
            <a:ext cx="420014" cy="1640009"/>
          </a:xfrm>
          <a:prstGeom prst="ben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2" name="曲折矢印 111"/>
          <p:cNvSpPr/>
          <p:nvPr/>
        </p:nvSpPr>
        <p:spPr>
          <a:xfrm rot="16200000" flipH="1" flipV="1">
            <a:off x="6908388" y="3034169"/>
            <a:ext cx="420014" cy="1640009"/>
          </a:xfrm>
          <a:prstGeom prst="ben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490311" y="3459500"/>
            <a:ext cx="412933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Little chance to be same</a:t>
            </a:r>
            <a:r>
              <a:rPr kumimoji="1" lang="ja-JP" altLang="en-US" dirty="0" smtClean="0">
                <a:latin typeface="Comic Sans MS"/>
                <a:cs typeface="Comic Sans MS"/>
              </a:rPr>
              <a:t> </a:t>
            </a:r>
            <a:r>
              <a:rPr lang="en-US" altLang="ja-JP" dirty="0">
                <a:latin typeface="Comic Sans MS"/>
                <a:cs typeface="Comic Sans MS"/>
              </a:rPr>
              <a:t>f</a:t>
            </a:r>
            <a:r>
              <a:rPr kumimoji="1" lang="en-US" altLang="ja-JP" dirty="0" smtClean="0">
                <a:latin typeface="Comic Sans MS"/>
                <a:cs typeface="Comic Sans MS"/>
              </a:rPr>
              <a:t>inal</a:t>
            </a:r>
            <a:r>
              <a:rPr kumimoji="1" lang="ja-JP" altLang="en-US" dirty="0" smtClean="0">
                <a:latin typeface="Comic Sans MS"/>
                <a:cs typeface="Comic Sans MS"/>
              </a:rPr>
              <a:t> </a:t>
            </a:r>
            <a:r>
              <a:rPr lang="en-US" altLang="ja-JP" dirty="0">
                <a:latin typeface="Comic Sans MS"/>
                <a:cs typeface="Comic Sans MS"/>
              </a:rPr>
              <a:t>s</a:t>
            </a:r>
            <a:r>
              <a:rPr kumimoji="1" lang="en-US" altLang="ja-JP" dirty="0" smtClean="0">
                <a:latin typeface="Comic Sans MS"/>
                <a:cs typeface="Comic Sans MS"/>
              </a:rPr>
              <a:t>tate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cxnSp>
        <p:nvCxnSpPr>
          <p:cNvPr id="68" name="直線コネクタ 67"/>
          <p:cNvCxnSpPr/>
          <p:nvPr/>
        </p:nvCxnSpPr>
        <p:spPr>
          <a:xfrm>
            <a:off x="5157252" y="4420205"/>
            <a:ext cx="1028700" cy="127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2" name="直線コネクタ 81"/>
          <p:cNvCxnSpPr/>
          <p:nvPr/>
        </p:nvCxnSpPr>
        <p:spPr>
          <a:xfrm flipV="1">
            <a:off x="6202139" y="4272755"/>
            <a:ext cx="1363771" cy="16015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4" name="直線コネクタ 83"/>
          <p:cNvCxnSpPr/>
          <p:nvPr/>
        </p:nvCxnSpPr>
        <p:spPr>
          <a:xfrm>
            <a:off x="6265333" y="4437855"/>
            <a:ext cx="1292799" cy="8979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9" name="直線コネクタ 88"/>
          <p:cNvCxnSpPr/>
          <p:nvPr/>
        </p:nvCxnSpPr>
        <p:spPr>
          <a:xfrm>
            <a:off x="6228643" y="4437855"/>
            <a:ext cx="1329489" cy="2135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7" name="直線コネクタ 96"/>
          <p:cNvCxnSpPr/>
          <p:nvPr/>
        </p:nvCxnSpPr>
        <p:spPr>
          <a:xfrm flipV="1">
            <a:off x="6228643" y="4178301"/>
            <a:ext cx="1329489" cy="2595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3" name="直線コネクタ 102"/>
          <p:cNvCxnSpPr>
            <a:endCxn id="109" idx="1"/>
          </p:cNvCxnSpPr>
          <p:nvPr/>
        </p:nvCxnSpPr>
        <p:spPr>
          <a:xfrm flipV="1">
            <a:off x="6313511" y="4394807"/>
            <a:ext cx="1244621" cy="4304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4" name="直線コネクタ 103"/>
          <p:cNvCxnSpPr/>
          <p:nvPr/>
        </p:nvCxnSpPr>
        <p:spPr>
          <a:xfrm flipV="1">
            <a:off x="862182" y="4341169"/>
            <a:ext cx="1111091" cy="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5" name="直線コネクタ 104"/>
          <p:cNvCxnSpPr/>
          <p:nvPr/>
        </p:nvCxnSpPr>
        <p:spPr>
          <a:xfrm flipV="1">
            <a:off x="1989460" y="4181019"/>
            <a:ext cx="1191890" cy="1601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0" name="直線コネクタ 109"/>
          <p:cNvCxnSpPr/>
          <p:nvPr/>
        </p:nvCxnSpPr>
        <p:spPr>
          <a:xfrm>
            <a:off x="2052654" y="4346119"/>
            <a:ext cx="1128696" cy="9173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7" name="直線コネクタ 116"/>
          <p:cNvCxnSpPr/>
          <p:nvPr/>
        </p:nvCxnSpPr>
        <p:spPr>
          <a:xfrm>
            <a:off x="2015964" y="4346119"/>
            <a:ext cx="1165386" cy="2135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8" name="直線コネクタ 117"/>
          <p:cNvCxnSpPr/>
          <p:nvPr/>
        </p:nvCxnSpPr>
        <p:spPr>
          <a:xfrm flipV="1">
            <a:off x="2015964" y="4064181"/>
            <a:ext cx="1165386" cy="28193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9" name="直線コネクタ 118"/>
          <p:cNvCxnSpPr/>
          <p:nvPr/>
        </p:nvCxnSpPr>
        <p:spPr>
          <a:xfrm>
            <a:off x="2100832" y="4346119"/>
            <a:ext cx="1127574" cy="214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6" name="正方形/長方形 125"/>
          <p:cNvSpPr/>
          <p:nvPr/>
        </p:nvSpPr>
        <p:spPr>
          <a:xfrm>
            <a:off x="3269371" y="6154338"/>
            <a:ext cx="2358862" cy="376714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7" name="テキスト ボックス 126"/>
          <p:cNvSpPr txBox="1"/>
          <p:nvPr/>
        </p:nvSpPr>
        <p:spPr>
          <a:xfrm>
            <a:off x="3809858" y="6476431"/>
            <a:ext cx="1597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Suppressed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?</a:t>
            </a:r>
            <a:endParaRPr kumimoji="1" lang="ja-JP" altLang="en-US" dirty="0">
              <a:latin typeface="Symbol" charset="2"/>
              <a:cs typeface="Symbol" charset="2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C5B8-EEFC-7D42-8A0F-CFBA9D6D129F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8801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45797" y="1417638"/>
            <a:ext cx="8766769" cy="4708525"/>
          </a:xfrm>
        </p:spPr>
        <p:txBody>
          <a:bodyPr>
            <a:normAutofit fontScale="85000" lnSpcReduction="10000"/>
          </a:bodyPr>
          <a:lstStyle/>
          <a:p>
            <a:r>
              <a:rPr kumimoji="1" lang="en-US" altLang="ja-JP" dirty="0" smtClean="0"/>
              <a:t>Observed large asymmetry in very forward neutron A</a:t>
            </a:r>
            <a:r>
              <a:rPr kumimoji="1" lang="en-US" altLang="ja-JP" baseline="-25000" dirty="0" smtClean="0"/>
              <a:t>N</a:t>
            </a:r>
            <a:r>
              <a:rPr lang="en-US" altLang="ja-JP" dirty="0"/>
              <a:t> </a:t>
            </a:r>
            <a:r>
              <a:rPr lang="en-US" altLang="ja-JP" dirty="0" smtClean="0"/>
              <a:t>in </a:t>
            </a:r>
            <a:r>
              <a:rPr lang="en-US" altLang="ja-JP" dirty="0" err="1" smtClean="0"/>
              <a:t>p+A</a:t>
            </a:r>
            <a:r>
              <a:rPr lang="en-US" altLang="ja-JP" dirty="0" smtClean="0"/>
              <a:t> collision.</a:t>
            </a:r>
          </a:p>
          <a:p>
            <a:r>
              <a:rPr lang="en-US" altLang="ja-JP" dirty="0" smtClean="0"/>
              <a:t>Strong A-dependence in neutron + BBC vetoed events and flips the sign of A</a:t>
            </a:r>
            <a:r>
              <a:rPr lang="en-US" altLang="ja-JP" baseline="-25000" dirty="0" smtClean="0"/>
              <a:t>N</a:t>
            </a:r>
            <a:r>
              <a:rPr lang="en-US" altLang="ja-JP" dirty="0" smtClean="0"/>
              <a:t> between </a:t>
            </a:r>
            <a:r>
              <a:rPr lang="en-US" altLang="ja-JP" dirty="0" err="1" smtClean="0"/>
              <a:t>p+p</a:t>
            </a:r>
            <a:r>
              <a:rPr lang="en-US" altLang="ja-JP" dirty="0" smtClean="0"/>
              <a:t> and </a:t>
            </a:r>
            <a:r>
              <a:rPr lang="en-US" altLang="ja-JP" dirty="0" err="1" smtClean="0"/>
              <a:t>p+Al</a:t>
            </a:r>
            <a:r>
              <a:rPr lang="en-US" altLang="ja-JP" dirty="0" smtClean="0"/>
              <a:t>.</a:t>
            </a:r>
          </a:p>
          <a:p>
            <a:r>
              <a:rPr lang="en-US" altLang="ja-JP" dirty="0" smtClean="0"/>
              <a:t>Indication of EM from related experiments</a:t>
            </a:r>
          </a:p>
          <a:p>
            <a:pPr lvl="1"/>
            <a:r>
              <a:rPr lang="en-US" altLang="ja-JP" dirty="0" err="1" smtClean="0"/>
              <a:t>LHCf</a:t>
            </a:r>
            <a:r>
              <a:rPr lang="en-US" altLang="ja-JP" dirty="0" smtClean="0"/>
              <a:t> observed </a:t>
            </a:r>
            <a:r>
              <a:rPr lang="en-US" altLang="ja-JP" dirty="0" err="1" smtClean="0"/>
              <a:t>Primakoff</a:t>
            </a:r>
            <a:r>
              <a:rPr lang="en-US" altLang="ja-JP" dirty="0" smtClean="0"/>
              <a:t> Peak in </a:t>
            </a:r>
            <a:r>
              <a:rPr lang="en-US" altLang="ja-JP" dirty="0" err="1" smtClean="0"/>
              <a:t>p+Pb</a:t>
            </a:r>
            <a:r>
              <a:rPr lang="en-US" altLang="ja-JP" dirty="0" smtClean="0"/>
              <a:t>-&gt;</a:t>
            </a:r>
            <a:r>
              <a:rPr lang="en-US" altLang="ja-JP" dirty="0" err="1" smtClean="0"/>
              <a:t>n+X</a:t>
            </a:r>
            <a:endParaRPr lang="en-US" altLang="ja-JP" dirty="0" smtClean="0"/>
          </a:p>
          <a:p>
            <a:pPr lvl="1"/>
            <a:r>
              <a:rPr lang="en-US" altLang="ja-JP" dirty="0" err="1" smtClean="0"/>
              <a:t>Primakoff</a:t>
            </a:r>
            <a:r>
              <a:rPr lang="en-US" altLang="ja-JP" dirty="0" smtClean="0"/>
              <a:t> MC indicates EM is relatively enhanced in BBC veto events where large positive A</a:t>
            </a:r>
            <a:r>
              <a:rPr lang="en-US" altLang="ja-JP" baseline="-25000" dirty="0" smtClean="0"/>
              <a:t>N</a:t>
            </a:r>
            <a:r>
              <a:rPr lang="en-US" altLang="ja-JP" dirty="0" smtClean="0"/>
              <a:t> is observed.</a:t>
            </a:r>
          </a:p>
          <a:p>
            <a:pPr lvl="1"/>
            <a:r>
              <a:rPr lang="en-US" altLang="ja-JP" dirty="0" smtClean="0"/>
              <a:t>Elastic </a:t>
            </a:r>
            <a:r>
              <a:rPr lang="en-US" altLang="ja-JP" dirty="0" err="1" smtClean="0"/>
              <a:t>p+p</a:t>
            </a:r>
            <a:r>
              <a:rPr lang="en-US" altLang="ja-JP" dirty="0" smtClean="0"/>
              <a:t>, </a:t>
            </a:r>
            <a:r>
              <a:rPr lang="en-US" altLang="ja-JP" dirty="0" err="1" smtClean="0"/>
              <a:t>p+C</a:t>
            </a:r>
            <a:r>
              <a:rPr lang="en-US" altLang="ja-JP" dirty="0" smtClean="0"/>
              <a:t> at high energy also shows A</a:t>
            </a:r>
            <a:r>
              <a:rPr lang="en-US" altLang="ja-JP" baseline="-25000" dirty="0" smtClean="0"/>
              <a:t>N</a:t>
            </a:r>
            <a:r>
              <a:rPr lang="en-US" altLang="ja-JP" dirty="0" smtClean="0"/>
              <a:t>&lt;5% due to interference between EM and strong force. </a:t>
            </a:r>
          </a:p>
          <a:p>
            <a:pPr marL="457200" lvl="1" indent="0">
              <a:buNone/>
            </a:pPr>
            <a:endParaRPr lang="en-US" altLang="ja-JP" dirty="0" smtClean="0"/>
          </a:p>
          <a:p>
            <a:endParaRPr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2F9EC-AA11-E54F-A3E4-80CC9C642885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7039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Primakoff</a:t>
            </a:r>
            <a:r>
              <a:rPr kumimoji="1" lang="en-US" altLang="ja-JP" dirty="0" smtClean="0"/>
              <a:t> Effect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 smtClean="0"/>
              <a:t>Itaru Nakagawa</a:t>
            </a:r>
          </a:p>
          <a:p>
            <a:r>
              <a:rPr kumimoji="1" lang="en-US" altLang="ja-JP" dirty="0" smtClean="0"/>
              <a:t>RIKEN/RBRC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2F9EC-AA11-E54F-A3E4-80CC9C642885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1863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335251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i="1" dirty="0" smtClean="0">
                <a:latin typeface="Comic Sans MS"/>
                <a:cs typeface="Comic Sans MS"/>
              </a:rPr>
              <a:t>Production Mechanism of Forward Neutron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811" t="-6908" r="28897" b="9391"/>
          <a:stretch/>
        </p:blipFill>
        <p:spPr>
          <a:xfrm>
            <a:off x="5394142" y="1844361"/>
            <a:ext cx="3406437" cy="3084444"/>
          </a:xfrm>
        </p:spPr>
      </p:pic>
      <p:sp>
        <p:nvSpPr>
          <p:cNvPr id="7" name="テキスト ボックス 6"/>
          <p:cNvSpPr txBox="1"/>
          <p:nvPr/>
        </p:nvSpPr>
        <p:spPr>
          <a:xfrm>
            <a:off x="6169856" y="2125233"/>
            <a:ext cx="1807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PRD88,032006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8" name="円/楕円 7"/>
          <p:cNvSpPr/>
          <p:nvPr/>
        </p:nvSpPr>
        <p:spPr>
          <a:xfrm>
            <a:off x="2736682" y="4383533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cxnSp>
        <p:nvCxnSpPr>
          <p:cNvPr id="9" name="直線コネクタ 8"/>
          <p:cNvCxnSpPr/>
          <p:nvPr/>
        </p:nvCxnSpPr>
        <p:spPr>
          <a:xfrm>
            <a:off x="1707982" y="3304033"/>
            <a:ext cx="1028700" cy="127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円/楕円 9"/>
          <p:cNvSpPr/>
          <p:nvPr/>
        </p:nvSpPr>
        <p:spPr>
          <a:xfrm>
            <a:off x="2736682" y="3253233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cxnSp>
        <p:nvCxnSpPr>
          <p:cNvPr id="11" name="直線コネクタ 10"/>
          <p:cNvCxnSpPr/>
          <p:nvPr/>
        </p:nvCxnSpPr>
        <p:spPr>
          <a:xfrm flipV="1">
            <a:off x="2806532" y="3304033"/>
            <a:ext cx="12700" cy="1181100"/>
          </a:xfrm>
          <a:prstGeom prst="line">
            <a:avLst/>
          </a:prstGeom>
          <a:ln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 flipV="1">
            <a:off x="2901782" y="2923033"/>
            <a:ext cx="869950" cy="3683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2901782" y="3386583"/>
            <a:ext cx="768350" cy="42545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2901782" y="3338958"/>
            <a:ext cx="869950" cy="19685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直線コネクタ 14"/>
          <p:cNvCxnSpPr>
            <a:stCxn id="10" idx="6"/>
          </p:cNvCxnSpPr>
          <p:nvPr/>
        </p:nvCxnSpPr>
        <p:spPr>
          <a:xfrm flipV="1">
            <a:off x="2901782" y="3142109"/>
            <a:ext cx="850900" cy="19367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1253811" y="4029590"/>
            <a:ext cx="4589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>
                <a:latin typeface="Comic Sans MS"/>
                <a:cs typeface="Comic Sans MS"/>
              </a:rPr>
              <a:t>p</a:t>
            </a:r>
            <a:endParaRPr kumimoji="1" lang="ja-JP" altLang="en-US" sz="4000" dirty="0">
              <a:latin typeface="Comic Sans MS"/>
              <a:cs typeface="Comic Sans MS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279211" y="2899290"/>
            <a:ext cx="4589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>
                <a:latin typeface="Comic Sans MS"/>
                <a:cs typeface="Comic Sans MS"/>
              </a:rPr>
              <a:t>p</a:t>
            </a:r>
            <a:endParaRPr kumimoji="1" lang="ja-JP" altLang="en-US" sz="4000" dirty="0">
              <a:latin typeface="Comic Sans MS"/>
              <a:cs typeface="Comic Sans MS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804791" y="3706424"/>
            <a:ext cx="585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latin typeface="Symbol" charset="2"/>
                <a:cs typeface="Symbol" charset="2"/>
              </a:rPr>
              <a:t>p</a:t>
            </a:r>
            <a:r>
              <a:rPr kumimoji="1" lang="en-US" altLang="ja-JP" sz="3600" baseline="30000" dirty="0" smtClean="0">
                <a:latin typeface="Comic Sans MS"/>
                <a:cs typeface="Comic Sans MS"/>
              </a:rPr>
              <a:t>+</a:t>
            </a:r>
            <a:endParaRPr kumimoji="1" lang="ja-JP" altLang="en-US" sz="3600" baseline="30000" dirty="0">
              <a:latin typeface="Comic Sans MS"/>
              <a:cs typeface="Comic Sans MS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921179" y="4155137"/>
            <a:ext cx="4811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 smtClean="0">
                <a:latin typeface="Comic Sans MS"/>
                <a:cs typeface="Comic Sans MS"/>
              </a:rPr>
              <a:t>n</a:t>
            </a:r>
            <a:endParaRPr kumimoji="1" lang="ja-JP" altLang="en-US" sz="4400" dirty="0">
              <a:latin typeface="Comic Sans MS"/>
              <a:cs typeface="Comic Sans MS"/>
            </a:endParaRPr>
          </a:p>
        </p:txBody>
      </p:sp>
      <p:cxnSp>
        <p:nvCxnSpPr>
          <p:cNvPr id="20" name="直線矢印コネクタ 19"/>
          <p:cNvCxnSpPr/>
          <p:nvPr/>
        </p:nvCxnSpPr>
        <p:spPr>
          <a:xfrm>
            <a:off x="2762082" y="4466083"/>
            <a:ext cx="1124118" cy="15038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テキスト ボックス 42"/>
          <p:cNvSpPr txBox="1"/>
          <p:nvPr/>
        </p:nvSpPr>
        <p:spPr>
          <a:xfrm>
            <a:off x="203188" y="2220565"/>
            <a:ext cx="2488657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Comic Sans MS"/>
                <a:cs typeface="Comic Sans MS"/>
              </a:rPr>
              <a:t>Cross Section</a:t>
            </a:r>
            <a:endParaRPr kumimoji="1" lang="ja-JP" altLang="en-US" sz="2800" dirty="0">
              <a:latin typeface="Comic Sans MS"/>
              <a:cs typeface="Comic Sans MS"/>
            </a:endParaRPr>
          </a:p>
        </p:txBody>
      </p:sp>
      <p:sp>
        <p:nvSpPr>
          <p:cNvPr id="50" name="スライド番号プレースホルダー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A00B5-E19E-E84E-B280-8C2AE9424798}" type="slidenum">
              <a:rPr kumimoji="1" lang="ja-JP" altLang="en-US" smtClean="0">
                <a:latin typeface="Comic Sans MS"/>
                <a:cs typeface="Comic Sans MS"/>
              </a:rPr>
              <a:t>3</a:t>
            </a:fld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 rot="16200000">
            <a:off x="4561242" y="3023727"/>
            <a:ext cx="1665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Comic Sans MS"/>
                <a:cs typeface="Comic Sans MS"/>
              </a:rPr>
              <a:t>Cross Section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5476785" y="4734552"/>
            <a:ext cx="291618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latin typeface="Comic Sans MS"/>
                <a:cs typeface="Comic Sans MS"/>
              </a:rPr>
              <a:t>Neutron Energy</a:t>
            </a:r>
            <a:r>
              <a:rPr lang="ja-JP" altLang="en-US" sz="1400" dirty="0" smtClean="0">
                <a:latin typeface="Comic Sans MS"/>
                <a:cs typeface="Comic Sans MS"/>
              </a:rPr>
              <a:t>／</a:t>
            </a:r>
            <a:r>
              <a:rPr lang="en-US" altLang="ja-JP" sz="1400" dirty="0" smtClean="0">
                <a:latin typeface="Comic Sans MS"/>
                <a:cs typeface="Comic Sans MS"/>
              </a:rPr>
              <a:t>Proton Energy</a:t>
            </a:r>
            <a:endParaRPr kumimoji="1" lang="ja-JP" altLang="en-US" sz="1400" dirty="0">
              <a:latin typeface="Comic Sans MS"/>
              <a:cs typeface="Comic Sans MS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5917634" y="5450916"/>
            <a:ext cx="2475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Well Explained by </a:t>
            </a:r>
            <a:r>
              <a:rPr kumimoji="1" lang="en-US" altLang="ja-JP" dirty="0" smtClean="0">
                <a:solidFill>
                  <a:srgbClr val="FF0000"/>
                </a:solidFill>
                <a:latin typeface="Comic Sans MS"/>
                <a:cs typeface="Comic Sans MS"/>
              </a:rPr>
              <a:t>One-Pion Exchange </a:t>
            </a:r>
            <a:endParaRPr kumimoji="1" lang="ja-JP" altLang="en-US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352334" y="5127750"/>
            <a:ext cx="4679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latin typeface="Comic Sans MS"/>
                <a:cs typeface="Comic Sans MS"/>
              </a:rPr>
              <a:t>Momentum Transfer ~ 100MeV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cxnSp>
        <p:nvCxnSpPr>
          <p:cNvPr id="33" name="直線コネクタ 32"/>
          <p:cNvCxnSpPr/>
          <p:nvPr/>
        </p:nvCxnSpPr>
        <p:spPr>
          <a:xfrm>
            <a:off x="1733382" y="4453383"/>
            <a:ext cx="1028700" cy="127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>
            <a:off x="2835912" y="4467038"/>
            <a:ext cx="1028700" cy="12700"/>
          </a:xfrm>
          <a:prstGeom prst="line">
            <a:avLst/>
          </a:prstGeom>
          <a:ln w="3175" cmpd="sng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4004850" y="3844924"/>
            <a:ext cx="1124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+mj-ea"/>
                <a:ea typeface="+mj-ea"/>
                <a:cs typeface="Comic Sans MS"/>
              </a:rPr>
              <a:t>&lt;</a:t>
            </a:r>
            <a:r>
              <a:rPr kumimoji="1" lang="en-US" altLang="ja-JP" dirty="0" smtClean="0">
                <a:latin typeface="Comic Sans MS"/>
                <a:cs typeface="Comic Sans MS"/>
              </a:rPr>
              <a:t> 2mrad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cxnSp>
        <p:nvCxnSpPr>
          <p:cNvPr id="29" name="直線コネクタ 28"/>
          <p:cNvCxnSpPr/>
          <p:nvPr/>
        </p:nvCxnSpPr>
        <p:spPr>
          <a:xfrm flipH="1">
            <a:off x="3537239" y="4155137"/>
            <a:ext cx="732167" cy="3595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 flipV="1">
            <a:off x="1639707" y="4168906"/>
            <a:ext cx="0" cy="2591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015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コンテンツ プレースホルダー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673" r="-220"/>
          <a:stretch/>
        </p:blipFill>
        <p:spPr>
          <a:xfrm>
            <a:off x="457200" y="953384"/>
            <a:ext cx="6096000" cy="5128084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2F9EC-AA11-E54F-A3E4-80CC9C642885}" type="slidenum">
              <a:rPr kumimoji="1" lang="ja-JP" altLang="en-US" smtClean="0"/>
              <a:t>30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0" y="6368851"/>
            <a:ext cx="502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altLang="ja-JP" dirty="0" smtClean="0"/>
              <a:t>Henry </a:t>
            </a:r>
            <a:r>
              <a:rPr lang="fi-FI" altLang="ja-JP" dirty="0" err="1"/>
              <a:t>Primakoff</a:t>
            </a:r>
            <a:r>
              <a:rPr lang="fi-FI" altLang="ja-JP" dirty="0"/>
              <a:t>, </a:t>
            </a:r>
            <a:r>
              <a:rPr lang="fi-FI" altLang="ja-JP" dirty="0" err="1"/>
              <a:t>Phys</a:t>
            </a:r>
            <a:r>
              <a:rPr lang="fi-FI" altLang="ja-JP" dirty="0"/>
              <a:t>. </a:t>
            </a:r>
            <a:r>
              <a:rPr lang="fi-FI" altLang="ja-JP" dirty="0" err="1"/>
              <a:t>Rev</a:t>
            </a:r>
            <a:r>
              <a:rPr lang="fi-FI" altLang="ja-JP" dirty="0"/>
              <a:t>. 81, 899 (1951). </a:t>
            </a:r>
            <a:endParaRPr lang="fi-FI" altLang="ja-JP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6100" y="2267364"/>
            <a:ext cx="2247900" cy="36068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Primakoff</a:t>
            </a:r>
            <a:r>
              <a:rPr kumimoji="1" lang="en-US" altLang="ja-JP" dirty="0" smtClean="0"/>
              <a:t> Paper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05873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コンテンツ プレースホルダー 6" descr="primakoff_effect_large.gi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5" t="10109" r="-2409" b="7648"/>
          <a:stretch/>
        </p:blipFill>
        <p:spPr>
          <a:xfrm>
            <a:off x="1576943" y="1297182"/>
            <a:ext cx="6780164" cy="5366241"/>
          </a:xfr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err="1" smtClean="0"/>
              <a:t>Primakoff</a:t>
            </a:r>
            <a:r>
              <a:rPr kumimoji="1" lang="en-US" altLang="ja-JP" dirty="0" smtClean="0"/>
              <a:t> Experiment (Hall-B, </a:t>
            </a:r>
            <a:r>
              <a:rPr kumimoji="1" lang="en-US" altLang="ja-JP" dirty="0" err="1" smtClean="0"/>
              <a:t>Jlab</a:t>
            </a:r>
            <a:r>
              <a:rPr kumimoji="1" lang="en-US" altLang="ja-JP" dirty="0" smtClean="0"/>
              <a:t>) 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177520" y="6524923"/>
            <a:ext cx="16624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aseline="30000" dirty="0"/>
              <a:t>PRL 106, 162303 (2011)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50014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152636"/>
            <a:ext cx="8229600" cy="1143000"/>
          </a:xfrm>
        </p:spPr>
        <p:txBody>
          <a:bodyPr/>
          <a:lstStyle/>
          <a:p>
            <a:r>
              <a:rPr kumimoji="1" lang="en-US" altLang="ja-JP" dirty="0" smtClean="0">
                <a:latin typeface="Symbol" charset="2"/>
                <a:cs typeface="Symbol" charset="2"/>
              </a:rPr>
              <a:t>p</a:t>
            </a:r>
            <a:r>
              <a:rPr kumimoji="1" lang="en-US" altLang="ja-JP" baseline="30000" dirty="0" smtClean="0"/>
              <a:t>0</a:t>
            </a:r>
            <a:r>
              <a:rPr kumimoji="1" lang="en-US" altLang="ja-JP" dirty="0" smtClean="0"/>
              <a:t> angular distribution</a:t>
            </a:r>
            <a:endParaRPr kumimoji="1" lang="ja-JP" altLang="en-US" dirty="0"/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1716" r="515"/>
          <a:stretch/>
        </p:blipFill>
        <p:spPr>
          <a:xfrm>
            <a:off x="457200" y="1198809"/>
            <a:ext cx="4287553" cy="4014326"/>
          </a:xfrm>
        </p:spPr>
      </p:pic>
      <p:graphicFrame>
        <p:nvGraphicFramePr>
          <p:cNvPr id="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1321902"/>
              </p:ext>
            </p:extLst>
          </p:nvPr>
        </p:nvGraphicFramePr>
        <p:xfrm>
          <a:off x="1446846" y="5817905"/>
          <a:ext cx="6449147" cy="9991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3" name="数式" r:id="rId4" imgW="2705100" imgH="419100" progId="Equation.3">
                  <p:embed/>
                </p:oleObj>
              </mc:Choice>
              <mc:Fallback>
                <p:oleObj name="数式" r:id="rId4" imgW="27051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6846" y="5817905"/>
                        <a:ext cx="6449147" cy="9991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" name="図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2917" y="800100"/>
            <a:ext cx="3585877" cy="5066734"/>
          </a:xfrm>
          <a:prstGeom prst="rect">
            <a:avLst/>
          </a:prstGeom>
        </p:spPr>
      </p:pic>
      <p:graphicFrame>
        <p:nvGraphicFramePr>
          <p:cNvPr id="36" name="オブジェクト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1790519"/>
              </p:ext>
            </p:extLst>
          </p:nvPr>
        </p:nvGraphicFramePr>
        <p:xfrm>
          <a:off x="7241389" y="1060343"/>
          <a:ext cx="1309208" cy="6400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4" name="数式" r:id="rId7" imgW="571500" imgH="279400" progId="Equation.3">
                  <p:embed/>
                </p:oleObj>
              </mc:Choice>
              <mc:Fallback>
                <p:oleObj name="数式" r:id="rId7" imgW="5715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241389" y="1060343"/>
                        <a:ext cx="1309208" cy="6400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46316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altLang="ja-JP" sz="3600" dirty="0" smtClean="0"/>
              <a:t>Nuclear Electromagnetic Form Factor</a:t>
            </a:r>
            <a:endParaRPr lang="ja-JP" altLang="en-US" sz="3600" dirty="0"/>
          </a:p>
        </p:txBody>
      </p:sp>
      <p:sp>
        <p:nvSpPr>
          <p:cNvPr id="4" name="円/楕円 3"/>
          <p:cNvSpPr/>
          <p:nvPr/>
        </p:nvSpPr>
        <p:spPr>
          <a:xfrm>
            <a:off x="4462231" y="2466980"/>
            <a:ext cx="2479216" cy="2479216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81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81000"/>
                </a:schemeClr>
              </a:gs>
            </a:gsLst>
            <a:lin ang="16200000" scaled="0"/>
            <a:tileRect/>
          </a:gradFill>
          <a:ln>
            <a:solidFill>
              <a:schemeClr val="accent2">
                <a:shade val="95000"/>
                <a:satMod val="105000"/>
                <a:alpha val="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5" name="オブジェクト 4"/>
          <p:cNvGraphicFramePr>
            <a:graphicFrameLocks noChangeAspect="1"/>
          </p:cNvGraphicFramePr>
          <p:nvPr/>
        </p:nvGraphicFramePr>
        <p:xfrm>
          <a:off x="1077133" y="5403903"/>
          <a:ext cx="4160351" cy="10324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3" name="数式" r:id="rId3" imgW="1739900" imgH="431800" progId="Equation.3">
                  <p:embed/>
                </p:oleObj>
              </mc:Choice>
              <mc:Fallback>
                <p:oleObj name="数式" r:id="rId3" imgW="17399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7133" y="5403903"/>
                        <a:ext cx="4160351" cy="103249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直線矢印コネクタ 6"/>
          <p:cNvCxnSpPr/>
          <p:nvPr/>
        </p:nvCxnSpPr>
        <p:spPr>
          <a:xfrm flipV="1">
            <a:off x="1386584" y="2773004"/>
            <a:ext cx="4033808" cy="25914"/>
          </a:xfrm>
          <a:prstGeom prst="straightConnector1">
            <a:avLst/>
          </a:prstGeom>
          <a:ln w="85725" cap="flat" cmpd="sng" algn="ctr">
            <a:solidFill>
              <a:schemeClr val="accent1">
                <a:alpha val="56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/>
          <p:cNvCxnSpPr/>
          <p:nvPr/>
        </p:nvCxnSpPr>
        <p:spPr>
          <a:xfrm rot="5400000" flipH="1" flipV="1">
            <a:off x="5921795" y="1796092"/>
            <a:ext cx="475508" cy="1478314"/>
          </a:xfrm>
          <a:prstGeom prst="straightConnector1">
            <a:avLst/>
          </a:prstGeom>
          <a:ln w="85725" cap="flat" cmpd="sng" algn="ctr">
            <a:solidFill>
              <a:schemeClr val="accent1">
                <a:alpha val="56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フリーフォーム 8"/>
          <p:cNvSpPr/>
          <p:nvPr/>
        </p:nvSpPr>
        <p:spPr>
          <a:xfrm>
            <a:off x="5237484" y="2773003"/>
            <a:ext cx="464355" cy="678133"/>
          </a:xfrm>
          <a:custGeom>
            <a:avLst/>
            <a:gdLst>
              <a:gd name="connsiteX0" fmla="*/ 192222 w 464355"/>
              <a:gd name="connsiteY0" fmla="*/ 0 h 678133"/>
              <a:gd name="connsiteX1" fmla="*/ 23758 w 464355"/>
              <a:gd name="connsiteY1" fmla="*/ 207328 h 678133"/>
              <a:gd name="connsiteX2" fmla="*/ 334768 w 464355"/>
              <a:gd name="connsiteY2" fmla="*/ 233244 h 678133"/>
              <a:gd name="connsiteX3" fmla="*/ 140387 w 464355"/>
              <a:gd name="connsiteY3" fmla="*/ 414655 h 678133"/>
              <a:gd name="connsiteX4" fmla="*/ 438437 w 464355"/>
              <a:gd name="connsiteY4" fmla="*/ 414655 h 678133"/>
              <a:gd name="connsiteX5" fmla="*/ 257015 w 464355"/>
              <a:gd name="connsiteY5" fmla="*/ 634940 h 678133"/>
              <a:gd name="connsiteX6" fmla="*/ 464355 w 464355"/>
              <a:gd name="connsiteY6" fmla="*/ 673814 h 67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4355" h="678133">
                <a:moveTo>
                  <a:pt x="192222" y="0"/>
                </a:moveTo>
                <a:cubicBezTo>
                  <a:pt x="96111" y="84227"/>
                  <a:pt x="0" y="168454"/>
                  <a:pt x="23758" y="207328"/>
                </a:cubicBezTo>
                <a:cubicBezTo>
                  <a:pt x="47516" y="246202"/>
                  <a:pt x="315330" y="198690"/>
                  <a:pt x="334768" y="233244"/>
                </a:cubicBezTo>
                <a:cubicBezTo>
                  <a:pt x="354206" y="267799"/>
                  <a:pt x="123109" y="384420"/>
                  <a:pt x="140387" y="414655"/>
                </a:cubicBezTo>
                <a:cubicBezTo>
                  <a:pt x="157665" y="444890"/>
                  <a:pt x="418999" y="377941"/>
                  <a:pt x="438437" y="414655"/>
                </a:cubicBezTo>
                <a:cubicBezTo>
                  <a:pt x="457875" y="451369"/>
                  <a:pt x="252695" y="591747"/>
                  <a:pt x="257015" y="634940"/>
                </a:cubicBezTo>
                <a:cubicBezTo>
                  <a:pt x="261335" y="678133"/>
                  <a:pt x="464355" y="673814"/>
                  <a:pt x="464355" y="673814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弧 9"/>
          <p:cNvSpPr/>
          <p:nvPr/>
        </p:nvSpPr>
        <p:spPr>
          <a:xfrm rot="7270804">
            <a:off x="4961052" y="2985337"/>
            <a:ext cx="2333392" cy="1856218"/>
          </a:xfrm>
          <a:prstGeom prst="arc">
            <a:avLst>
              <a:gd name="adj1" fmla="val 16200000"/>
              <a:gd name="adj2" fmla="val 19808787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105882" y="5403903"/>
            <a:ext cx="2390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 smtClean="0"/>
              <a:t>q</a:t>
            </a:r>
            <a:r>
              <a:rPr kumimoji="1" lang="en-US" altLang="ja-JP" dirty="0" smtClean="0"/>
              <a:t>: </a:t>
            </a:r>
            <a:r>
              <a:rPr lang="en-US" altLang="ja-JP" dirty="0" smtClean="0"/>
              <a:t>Momentum Transfer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016867" y="2964118"/>
            <a:ext cx="1535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Momentum </a:t>
            </a:r>
            <a:r>
              <a:rPr kumimoji="1" lang="en-US" altLang="ja-JP" b="1" i="1" dirty="0" smtClean="0"/>
              <a:t>p</a:t>
            </a:r>
            <a:endParaRPr kumimoji="1" lang="ja-JP" altLang="en-US" b="1" i="1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502224" y="1821165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Momentum </a:t>
            </a:r>
            <a:r>
              <a:rPr kumimoji="1" lang="en-US" altLang="ja-JP" b="1" i="1" dirty="0" smtClean="0"/>
              <a:t>p’</a:t>
            </a:r>
            <a:endParaRPr kumimoji="1" lang="ja-JP" altLang="en-US" b="1" i="1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983910" y="2542171"/>
            <a:ext cx="402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/>
              <a:t>e</a:t>
            </a:r>
            <a:r>
              <a:rPr kumimoji="1" lang="en-US" altLang="ja-JP" sz="2400" baseline="30000" dirty="0" smtClean="0"/>
              <a:t>-</a:t>
            </a:r>
            <a:endParaRPr kumimoji="1" lang="ja-JP" altLang="en-US" sz="2400" baseline="300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850732" y="6436399"/>
            <a:ext cx="2827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Electromagnetic form factor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872479" y="3010284"/>
            <a:ext cx="530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err="1" smtClean="0">
                <a:latin typeface="Symbol" charset="2"/>
                <a:cs typeface="Symbol" charset="2"/>
              </a:rPr>
              <a:t>g</a:t>
            </a:r>
            <a:r>
              <a:rPr kumimoji="1" lang="en-US" altLang="ja-JP" sz="3600" baseline="30000" dirty="0" smtClean="0">
                <a:latin typeface="Symbol" charset="2"/>
                <a:cs typeface="Symbol" charset="2"/>
              </a:rPr>
              <a:t>*</a:t>
            </a:r>
            <a:endParaRPr kumimoji="1" lang="ja-JP" altLang="en-US" sz="3600" baseline="30000" dirty="0">
              <a:latin typeface="Symbol" charset="2"/>
              <a:cs typeface="Symbol" charset="2"/>
            </a:endParaRPr>
          </a:p>
        </p:txBody>
      </p:sp>
      <p:graphicFrame>
        <p:nvGraphicFramePr>
          <p:cNvPr id="19" name="オブジェクト 18"/>
          <p:cNvGraphicFramePr>
            <a:graphicFrameLocks noChangeAspect="1"/>
          </p:cNvGraphicFramePr>
          <p:nvPr/>
        </p:nvGraphicFramePr>
        <p:xfrm>
          <a:off x="5701839" y="2798918"/>
          <a:ext cx="1581284" cy="4612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4" name="数式" r:id="rId5" imgW="609600" imgH="177800" progId="Equation.3">
                  <p:embed/>
                </p:oleObj>
              </mc:Choice>
              <mc:Fallback>
                <p:oleObj name="数式" r:id="rId5" imgW="6096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1839" y="2798918"/>
                        <a:ext cx="1581284" cy="46120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テキスト ボックス 20"/>
          <p:cNvSpPr txBox="1"/>
          <p:nvPr/>
        </p:nvSpPr>
        <p:spPr>
          <a:xfrm>
            <a:off x="3478889" y="3518116"/>
            <a:ext cx="1545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Virtual Photon</a:t>
            </a:r>
            <a:endParaRPr kumimoji="1" lang="ja-JP" altLang="en-US" dirty="0"/>
          </a:p>
        </p:txBody>
      </p:sp>
      <p:sp>
        <p:nvSpPr>
          <p:cNvPr id="22" name="スライド番号プレースホルダ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85071-E9B1-F64E-9F60-140B257AE06A}" type="slidenum">
              <a:rPr lang="ja-JP" altLang="en-US" smtClean="0"/>
              <a:t>33</a:t>
            </a:fld>
            <a:endParaRPr lang="ja-JP" altLang="en-US"/>
          </a:p>
        </p:txBody>
      </p:sp>
      <p:sp>
        <p:nvSpPr>
          <p:cNvPr id="23" name="円弧 22"/>
          <p:cNvSpPr/>
          <p:nvPr/>
        </p:nvSpPr>
        <p:spPr>
          <a:xfrm rot="7270804">
            <a:off x="4977435" y="3106386"/>
            <a:ext cx="2333392" cy="1856218"/>
          </a:xfrm>
          <a:prstGeom prst="arc">
            <a:avLst>
              <a:gd name="adj1" fmla="val 16200000"/>
              <a:gd name="adj2" fmla="val 19808787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483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オブジェクト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8680335"/>
              </p:ext>
            </p:extLst>
          </p:nvPr>
        </p:nvGraphicFramePr>
        <p:xfrm>
          <a:off x="4321678" y="5332691"/>
          <a:ext cx="501123" cy="4295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5" name="数式" r:id="rId3" imgW="177800" imgH="152400" progId="Equation.3">
                  <p:embed/>
                </p:oleObj>
              </mc:Choice>
              <mc:Fallback>
                <p:oleObj name="数式" r:id="rId3" imgW="177800" imgH="15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21678" y="5332691"/>
                        <a:ext cx="501123" cy="42953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152636"/>
            <a:ext cx="8229600" cy="1143000"/>
          </a:xfrm>
        </p:spPr>
        <p:txBody>
          <a:bodyPr/>
          <a:lstStyle/>
          <a:p>
            <a:r>
              <a:rPr kumimoji="1" lang="en-US" altLang="ja-JP" dirty="0" smtClean="0">
                <a:latin typeface="Symbol" charset="2"/>
                <a:cs typeface="Symbol" charset="2"/>
              </a:rPr>
              <a:t>p</a:t>
            </a:r>
            <a:r>
              <a:rPr kumimoji="1" lang="en-US" altLang="ja-JP" baseline="30000" dirty="0" smtClean="0"/>
              <a:t>0</a:t>
            </a:r>
            <a:r>
              <a:rPr kumimoji="1" lang="en-US" altLang="ja-JP" dirty="0" smtClean="0"/>
              <a:t> angular distribution</a:t>
            </a:r>
            <a:endParaRPr kumimoji="1" lang="ja-JP" altLang="en-US" dirty="0"/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-1716" r="515"/>
          <a:stretch/>
        </p:blipFill>
        <p:spPr>
          <a:xfrm>
            <a:off x="2409922" y="1321700"/>
            <a:ext cx="4287553" cy="4014326"/>
          </a:xfrm>
        </p:spPr>
      </p:pic>
      <p:graphicFrame>
        <p:nvGraphicFramePr>
          <p:cNvPr id="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0294065"/>
              </p:ext>
            </p:extLst>
          </p:nvPr>
        </p:nvGraphicFramePr>
        <p:xfrm>
          <a:off x="1446846" y="5817905"/>
          <a:ext cx="6449147" cy="9991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6" name="数式" r:id="rId6" imgW="2705100" imgH="419100" progId="Equation.3">
                  <p:embed/>
                </p:oleObj>
              </mc:Choice>
              <mc:Fallback>
                <p:oleObj name="数式" r:id="rId6" imgW="27051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6846" y="5817905"/>
                        <a:ext cx="6449147" cy="9991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図形グループ 2"/>
          <p:cNvGrpSpPr/>
          <p:nvPr/>
        </p:nvGrpSpPr>
        <p:grpSpPr>
          <a:xfrm>
            <a:off x="150837" y="1392106"/>
            <a:ext cx="2259085" cy="1565714"/>
            <a:chOff x="150837" y="1392106"/>
            <a:chExt cx="2259085" cy="1565714"/>
          </a:xfrm>
        </p:grpSpPr>
        <p:pic>
          <p:nvPicPr>
            <p:cNvPr id="28" name="図 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0837" y="1526799"/>
              <a:ext cx="2259085" cy="1431021"/>
            </a:xfrm>
            <a:prstGeom prst="rect">
              <a:avLst/>
            </a:prstGeom>
          </p:spPr>
        </p:pic>
        <p:sp>
          <p:nvSpPr>
            <p:cNvPr id="31" name="テキスト ボックス 30"/>
            <p:cNvSpPr txBox="1"/>
            <p:nvPr/>
          </p:nvSpPr>
          <p:spPr>
            <a:xfrm>
              <a:off x="167662" y="1392106"/>
              <a:ext cx="1095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 smtClean="0">
                  <a:solidFill>
                    <a:srgbClr val="E200D4"/>
                  </a:solidFill>
                </a:rPr>
                <a:t>Primakoff</a:t>
              </a:r>
              <a:endParaRPr kumimoji="1" lang="ja-JP" altLang="en-US" dirty="0">
                <a:solidFill>
                  <a:srgbClr val="E200D4"/>
                </a:solidFill>
              </a:endParaRPr>
            </a:p>
          </p:txBody>
        </p:sp>
      </p:grpSp>
      <p:grpSp>
        <p:nvGrpSpPr>
          <p:cNvPr id="4" name="図形グループ 3"/>
          <p:cNvGrpSpPr/>
          <p:nvPr/>
        </p:nvGrpSpPr>
        <p:grpSpPr>
          <a:xfrm>
            <a:off x="0" y="3487366"/>
            <a:ext cx="2409922" cy="1711236"/>
            <a:chOff x="0" y="3487366"/>
            <a:chExt cx="2409922" cy="1711236"/>
          </a:xfrm>
        </p:grpSpPr>
        <p:pic>
          <p:nvPicPr>
            <p:cNvPr id="29" name="図 2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3672032"/>
              <a:ext cx="2409922" cy="1526570"/>
            </a:xfrm>
            <a:prstGeom prst="rect">
              <a:avLst/>
            </a:prstGeom>
          </p:spPr>
        </p:pic>
        <p:sp>
          <p:nvSpPr>
            <p:cNvPr id="32" name="テキスト ボックス 31"/>
            <p:cNvSpPr txBox="1"/>
            <p:nvPr/>
          </p:nvSpPr>
          <p:spPr>
            <a:xfrm>
              <a:off x="150837" y="3487366"/>
              <a:ext cx="15953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 smtClean="0">
                  <a:solidFill>
                    <a:srgbClr val="0000FF"/>
                  </a:solidFill>
                </a:rPr>
                <a:t>Nucl</a:t>
              </a:r>
              <a:r>
                <a:rPr kumimoji="1" lang="en-US" altLang="ja-JP" dirty="0" smtClean="0">
                  <a:solidFill>
                    <a:srgbClr val="0000FF"/>
                  </a:solidFill>
                </a:rPr>
                <a:t>. Coherent</a:t>
              </a:r>
              <a:endParaRPr kumimoji="1" lang="ja-JP" altLang="en-US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5" name="図形グループ 4"/>
          <p:cNvGrpSpPr/>
          <p:nvPr/>
        </p:nvGrpSpPr>
        <p:grpSpPr>
          <a:xfrm>
            <a:off x="6697475" y="2957820"/>
            <a:ext cx="2327143" cy="1726849"/>
            <a:chOff x="6697475" y="2957820"/>
            <a:chExt cx="2327143" cy="1726849"/>
          </a:xfrm>
        </p:grpSpPr>
        <p:pic>
          <p:nvPicPr>
            <p:cNvPr id="30" name="図 2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697475" y="3207663"/>
              <a:ext cx="2327143" cy="1477006"/>
            </a:xfrm>
            <a:prstGeom prst="rect">
              <a:avLst/>
            </a:prstGeom>
          </p:spPr>
        </p:pic>
        <p:sp>
          <p:nvSpPr>
            <p:cNvPr id="33" name="テキスト ボックス 32"/>
            <p:cNvSpPr txBox="1"/>
            <p:nvPr/>
          </p:nvSpPr>
          <p:spPr>
            <a:xfrm>
              <a:off x="6697475" y="2957820"/>
              <a:ext cx="1749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 smtClean="0">
                  <a:solidFill>
                    <a:srgbClr val="008000"/>
                  </a:solidFill>
                </a:rPr>
                <a:t>Nucl</a:t>
              </a:r>
              <a:r>
                <a:rPr kumimoji="1" lang="en-US" altLang="ja-JP" dirty="0" smtClean="0">
                  <a:solidFill>
                    <a:srgbClr val="008000"/>
                  </a:solidFill>
                </a:rPr>
                <a:t>. Incoherent</a:t>
              </a:r>
              <a:endParaRPr kumimoji="1" lang="ja-JP" altLang="en-US" dirty="0">
                <a:solidFill>
                  <a:srgbClr val="008000"/>
                </a:solidFill>
              </a:endParaRPr>
            </a:p>
          </p:txBody>
        </p:sp>
      </p:grpSp>
      <p:sp>
        <p:nvSpPr>
          <p:cNvPr id="8" name="右矢印 7"/>
          <p:cNvSpPr/>
          <p:nvPr/>
        </p:nvSpPr>
        <p:spPr>
          <a:xfrm>
            <a:off x="2963223" y="5404301"/>
            <a:ext cx="3550405" cy="289650"/>
          </a:xfrm>
          <a:prstGeom prst="rightArrow">
            <a:avLst/>
          </a:prstGeom>
          <a:gradFill flip="none" rotWithShape="1">
            <a:gsLst>
              <a:gs pos="0">
                <a:schemeClr val="dk1">
                  <a:tint val="100000"/>
                  <a:shade val="100000"/>
                  <a:satMod val="130000"/>
                  <a:alpha val="42000"/>
                </a:schemeClr>
              </a:gs>
              <a:gs pos="100000">
                <a:schemeClr val="dk1">
                  <a:tint val="50000"/>
                  <a:shade val="100000"/>
                  <a:satMod val="350000"/>
                  <a:alpha val="42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565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円/楕円 9"/>
          <p:cNvSpPr/>
          <p:nvPr/>
        </p:nvSpPr>
        <p:spPr>
          <a:xfrm>
            <a:off x="4082966" y="5967040"/>
            <a:ext cx="341153" cy="34115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/>
          <a:srcRect l="3314" r="3314"/>
          <a:stretch>
            <a:fillRect/>
          </a:stretch>
        </p:blipFill>
        <p:spPr>
          <a:xfrm>
            <a:off x="457200" y="521490"/>
            <a:ext cx="8229600" cy="4525963"/>
          </a:xfr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1201"/>
          </a:xfrm>
        </p:spPr>
        <p:txBody>
          <a:bodyPr/>
          <a:lstStyle/>
          <a:p>
            <a:r>
              <a:rPr kumimoji="1" lang="en-US" altLang="ja-JP" dirty="0" smtClean="0"/>
              <a:t>A(Z)-Dependence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620052" y="5320275"/>
            <a:ext cx="1844500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800" dirty="0" err="1" smtClean="0"/>
              <a:t>Primakoff</a:t>
            </a:r>
            <a:endParaRPr lang="ja-JP" altLang="en-US" sz="2800" dirty="0"/>
          </a:p>
        </p:txBody>
      </p:sp>
      <p:cxnSp>
        <p:nvCxnSpPr>
          <p:cNvPr id="6" name="直線矢印コネクタ 5"/>
          <p:cNvCxnSpPr>
            <a:stCxn id="3" idx="0"/>
          </p:cNvCxnSpPr>
          <p:nvPr/>
        </p:nvCxnSpPr>
        <p:spPr>
          <a:xfrm flipV="1">
            <a:off x="4542302" y="3891549"/>
            <a:ext cx="837927" cy="14287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直線矢印コネクタ 7"/>
          <p:cNvCxnSpPr>
            <a:stCxn id="3" idx="0"/>
          </p:cNvCxnSpPr>
          <p:nvPr/>
        </p:nvCxnSpPr>
        <p:spPr>
          <a:xfrm flipH="1" flipV="1">
            <a:off x="996846" y="4205603"/>
            <a:ext cx="3545456" cy="11146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aphicFrame>
        <p:nvGraphicFramePr>
          <p:cNvPr id="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9922866"/>
              </p:ext>
            </p:extLst>
          </p:nvPr>
        </p:nvGraphicFramePr>
        <p:xfrm>
          <a:off x="1417638" y="5845175"/>
          <a:ext cx="6508750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5" name="数式" r:id="rId4" imgW="2730500" imgH="431800" progId="Equation.3">
                  <p:embed/>
                </p:oleObj>
              </mc:Choice>
              <mc:Fallback>
                <p:oleObj name="数式" r:id="rId4" imgW="27305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7638" y="5845175"/>
                        <a:ext cx="6508750" cy="102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37456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6" descr="primakoff_effect_large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44219" r="45099" b="7649"/>
          <a:stretch/>
        </p:blipFill>
        <p:spPr>
          <a:xfrm>
            <a:off x="7717250" y="432735"/>
            <a:ext cx="1360436" cy="233492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Primakoff</a:t>
            </a:r>
            <a:r>
              <a:rPr kumimoji="1" lang="en-US" altLang="ja-JP" dirty="0" smtClean="0"/>
              <a:t> Summary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ja-JP" dirty="0" smtClean="0"/>
              <a:t>Photon pick up from the Coulomb </a:t>
            </a:r>
          </a:p>
          <a:p>
            <a:pPr marL="0" indent="0">
              <a:buNone/>
            </a:pPr>
            <a:r>
              <a:rPr lang="en-US" altLang="ja-JP" dirty="0" smtClean="0"/>
              <a:t>	field of nucleus</a:t>
            </a:r>
          </a:p>
          <a:p>
            <a:r>
              <a:rPr lang="en-US" altLang="ja-JP" dirty="0" smtClean="0"/>
              <a:t>Out-going products through </a:t>
            </a:r>
            <a:r>
              <a:rPr lang="en-US" altLang="ja-JP" dirty="0" err="1" smtClean="0"/>
              <a:t>Primakoff</a:t>
            </a:r>
            <a:r>
              <a:rPr lang="en-US" altLang="ja-JP" dirty="0" smtClean="0"/>
              <a:t> effect has strongly forward boosted.</a:t>
            </a:r>
          </a:p>
          <a:p>
            <a:r>
              <a:rPr lang="en-US" altLang="ja-JP" dirty="0" err="1" smtClean="0"/>
              <a:t>Primakoff</a:t>
            </a:r>
            <a:r>
              <a:rPr lang="en-US" altLang="ja-JP" dirty="0" smtClean="0"/>
              <a:t> effect is suppressed rapidly as a function of emission angle or momentum transfers.</a:t>
            </a:r>
          </a:p>
          <a:p>
            <a:r>
              <a:rPr lang="en-US" altLang="ja-JP" dirty="0" err="1" smtClean="0"/>
              <a:t>Primakoff</a:t>
            </a:r>
            <a:r>
              <a:rPr lang="en-US" altLang="ja-JP" dirty="0" smtClean="0"/>
              <a:t> effect gets stronger as a function of Z.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2F9EC-AA11-E54F-A3E4-80CC9C642885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7943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rcRect l="-14137" r="-14137"/>
          <a:stretch>
            <a:fillRect/>
          </a:stretch>
        </p:blipFill>
        <p:spPr>
          <a:xfrm>
            <a:off x="0" y="885825"/>
            <a:ext cx="9242784" cy="5083175"/>
          </a:xfr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2F9EC-AA11-E54F-A3E4-80CC9C642885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03856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The origin of Asymmetry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rcRect t="-116" b="-116"/>
          <a:stretch>
            <a:fillRect/>
          </a:stretch>
        </p:blipFill>
        <p:spPr/>
      </p:pic>
      <p:cxnSp>
        <p:nvCxnSpPr>
          <p:cNvPr id="6" name="直線コネクタ 5"/>
          <p:cNvCxnSpPr/>
          <p:nvPr/>
        </p:nvCxnSpPr>
        <p:spPr>
          <a:xfrm>
            <a:off x="2032000" y="2428875"/>
            <a:ext cx="24288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>
            <a:off x="793750" y="2603500"/>
            <a:ext cx="36671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793750" y="2794000"/>
            <a:ext cx="36671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793750" y="2936875"/>
            <a:ext cx="36671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2F9EC-AA11-E54F-A3E4-80CC9C642885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87126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Experiment</a:t>
            </a:r>
            <a:endParaRPr kumimoji="1" lang="ja-JP" altLang="en-US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/>
          <a:srcRect l="-5838" r="-5838"/>
          <a:stretch>
            <a:fillRect/>
          </a:stretch>
        </p:blipFill>
        <p:spPr/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2F9EC-AA11-E54F-A3E4-80CC9C642885}" type="slidenum">
              <a:rPr kumimoji="1" lang="ja-JP" altLang="en-US" smtClean="0"/>
              <a:t>39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188" y="6126163"/>
            <a:ext cx="4109012" cy="40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190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/>
          <p:cNvSpPr/>
          <p:nvPr/>
        </p:nvSpPr>
        <p:spPr>
          <a:xfrm>
            <a:off x="2997322" y="4438174"/>
            <a:ext cx="1460192" cy="5547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4629997" y="4438174"/>
            <a:ext cx="841614" cy="55477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graphicFrame>
        <p:nvGraphicFramePr>
          <p:cNvPr id="13" name="オブジェクト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6660023"/>
              </p:ext>
            </p:extLst>
          </p:nvPr>
        </p:nvGraphicFramePr>
        <p:xfrm>
          <a:off x="1555750" y="4146550"/>
          <a:ext cx="5316538" cy="186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5" name="数式" r:id="rId3" imgW="1409700" imgH="495300" progId="Equation.3">
                  <p:embed/>
                </p:oleObj>
              </mc:Choice>
              <mc:Fallback>
                <p:oleObj name="数式" r:id="rId3" imgW="1409700" imgH="495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55750" y="4146550"/>
                        <a:ext cx="5316538" cy="1868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図形グループ 21"/>
          <p:cNvGrpSpPr/>
          <p:nvPr/>
        </p:nvGrpSpPr>
        <p:grpSpPr>
          <a:xfrm>
            <a:off x="664480" y="5183653"/>
            <a:ext cx="6127995" cy="1342479"/>
            <a:chOff x="664480" y="5183653"/>
            <a:chExt cx="6127995" cy="1342479"/>
          </a:xfrm>
        </p:grpSpPr>
        <p:sp>
          <p:nvSpPr>
            <p:cNvPr id="7" name="円/楕円 6"/>
            <p:cNvSpPr/>
            <p:nvPr/>
          </p:nvSpPr>
          <p:spPr>
            <a:xfrm>
              <a:off x="3041847" y="5183653"/>
              <a:ext cx="3750628" cy="886094"/>
            </a:xfrm>
            <a:prstGeom prst="ellipse">
              <a:avLst/>
            </a:prstGeom>
            <a:noFill/>
            <a:ln w="76200" cmpd="sng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omic Sans MS"/>
                <a:cs typeface="Comic Sans MS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664480" y="6156800"/>
              <a:ext cx="30559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 smtClean="0">
                  <a:latin typeface="Comic Sans MS"/>
                  <a:cs typeface="Comic Sans MS"/>
                </a:rPr>
                <a:t>Unpolarized</a:t>
              </a:r>
              <a:r>
                <a:rPr kumimoji="1" lang="en-US" altLang="ja-JP" dirty="0" smtClean="0">
                  <a:latin typeface="Comic Sans MS"/>
                  <a:cs typeface="Comic Sans MS"/>
                </a:rPr>
                <a:t> Cross Section</a:t>
              </a:r>
              <a:endParaRPr kumimoji="1" lang="ja-JP" altLang="en-US" dirty="0">
                <a:latin typeface="Comic Sans MS"/>
                <a:cs typeface="Comic Sans MS"/>
              </a:endParaRPr>
            </a:p>
          </p:txBody>
        </p:sp>
        <p:cxnSp>
          <p:nvCxnSpPr>
            <p:cNvPr id="15" name="直線矢印コネクタ 14"/>
            <p:cNvCxnSpPr/>
            <p:nvPr/>
          </p:nvCxnSpPr>
          <p:spPr>
            <a:xfrm flipV="1">
              <a:off x="2835120" y="5936833"/>
              <a:ext cx="561124" cy="280595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149645"/>
            <a:ext cx="8229600" cy="1549224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latin typeface="Comic Sans MS"/>
                <a:cs typeface="Comic Sans MS"/>
              </a:rPr>
              <a:t>p</a:t>
            </a:r>
            <a:r>
              <a:rPr lang="en-US" altLang="ja-JP" sz="3600" baseline="30000" dirty="0" smtClean="0">
                <a:latin typeface="Comic Sans MS"/>
                <a:cs typeface="Comic Sans MS"/>
              </a:rPr>
              <a:t>↑</a:t>
            </a:r>
            <a:r>
              <a:rPr lang="en-US" altLang="ja-JP" sz="3600" dirty="0">
                <a:latin typeface="Comic Sans MS"/>
                <a:cs typeface="Comic Sans MS"/>
              </a:rPr>
              <a:t>+</a:t>
            </a:r>
            <a:r>
              <a:rPr lang="en-US" altLang="ja-JP" dirty="0" smtClean="0">
                <a:latin typeface="Comic Sans MS"/>
                <a:cs typeface="Comic Sans MS"/>
              </a:rPr>
              <a:t>p</a:t>
            </a:r>
            <a:r>
              <a:rPr lang="ja-JP" altLang="ja-JP" dirty="0" smtClean="0">
                <a:latin typeface="Comic Sans MS"/>
                <a:cs typeface="Comic Sans MS"/>
              </a:rPr>
              <a:t> </a:t>
            </a:r>
            <a:r>
              <a:rPr lang="en-US" altLang="ja-JP" dirty="0" smtClean="0">
                <a:latin typeface="Comic Sans MS"/>
                <a:cs typeface="Comic Sans MS"/>
              </a:rPr>
              <a:t>Forward</a:t>
            </a:r>
            <a:r>
              <a:rPr lang="ja-JP" altLang="en-US" dirty="0" smtClean="0">
                <a:latin typeface="Comic Sans MS"/>
                <a:cs typeface="Comic Sans MS"/>
              </a:rPr>
              <a:t> </a:t>
            </a:r>
            <a:r>
              <a:rPr lang="en-US" altLang="ja-JP" dirty="0" smtClean="0">
                <a:latin typeface="Comic Sans MS"/>
                <a:cs typeface="Comic Sans MS"/>
              </a:rPr>
              <a:t>Neutron</a:t>
            </a:r>
            <a:r>
              <a:rPr lang="ja-JP" altLang="en-US" dirty="0" smtClean="0">
                <a:latin typeface="Comic Sans MS"/>
                <a:cs typeface="Comic Sans MS"/>
              </a:rPr>
              <a:t> </a:t>
            </a:r>
            <a:r>
              <a:rPr lang="en-US" altLang="ja-JP" i="1" dirty="0" smtClean="0">
                <a:latin typeface="Comic Sans MS"/>
                <a:cs typeface="Comic Sans MS"/>
              </a:rPr>
              <a:t>A</a:t>
            </a:r>
            <a:r>
              <a:rPr lang="en-US" altLang="ja-JP" baseline="-25000" dirty="0" smtClean="0">
                <a:latin typeface="Comic Sans MS"/>
                <a:cs typeface="Comic Sans MS"/>
              </a:rPr>
              <a:t>N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50" name="スライド番号プレースホルダー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A00B5-E19E-E84E-B280-8C2AE9424798}" type="slidenum">
              <a:rPr kumimoji="1" lang="ja-JP" altLang="en-US" smtClean="0">
                <a:latin typeface="Comic Sans MS"/>
                <a:cs typeface="Comic Sans MS"/>
              </a:rPr>
              <a:t>4</a:t>
            </a:fld>
            <a:endParaRPr kumimoji="1" lang="ja-JP" altLang="en-US">
              <a:latin typeface="Comic Sans MS"/>
              <a:cs typeface="Comic Sans MS"/>
            </a:endParaRPr>
          </a:p>
        </p:txBody>
      </p:sp>
      <p:grpSp>
        <p:nvGrpSpPr>
          <p:cNvPr id="56" name="図形グループ 55"/>
          <p:cNvGrpSpPr/>
          <p:nvPr/>
        </p:nvGrpSpPr>
        <p:grpSpPr>
          <a:xfrm>
            <a:off x="4741033" y="1143666"/>
            <a:ext cx="4068268" cy="2848173"/>
            <a:chOff x="4741033" y="1321218"/>
            <a:chExt cx="4068268" cy="2848173"/>
          </a:xfrm>
        </p:grpSpPr>
        <p:sp>
          <p:nvSpPr>
            <p:cNvPr id="54" name="正方形/長方形 53"/>
            <p:cNvSpPr/>
            <p:nvPr/>
          </p:nvSpPr>
          <p:spPr>
            <a:xfrm>
              <a:off x="4741033" y="1321218"/>
              <a:ext cx="4068268" cy="284817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omic Sans MS"/>
                <a:cs typeface="Comic Sans MS"/>
              </a:endParaRPr>
            </a:p>
          </p:txBody>
        </p:sp>
        <p:grpSp>
          <p:nvGrpSpPr>
            <p:cNvPr id="33" name="図形グループ 32"/>
            <p:cNvGrpSpPr/>
            <p:nvPr/>
          </p:nvGrpSpPr>
          <p:grpSpPr>
            <a:xfrm>
              <a:off x="4741033" y="1385107"/>
              <a:ext cx="3379275" cy="2768076"/>
              <a:chOff x="333063" y="1484695"/>
              <a:chExt cx="3379275" cy="2768076"/>
            </a:xfrm>
          </p:grpSpPr>
          <p:sp>
            <p:nvSpPr>
              <p:cNvPr id="43" name="テキスト ボックス 42"/>
              <p:cNvSpPr txBox="1"/>
              <p:nvPr/>
            </p:nvSpPr>
            <p:spPr>
              <a:xfrm>
                <a:off x="401769" y="1484695"/>
                <a:ext cx="1226618" cy="40011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kumimoji="1" lang="en-US" altLang="ja-JP" sz="2000" b="1" dirty="0" smtClean="0">
                    <a:latin typeface="Comic Sans MS"/>
                    <a:cs typeface="Comic Sans MS"/>
                  </a:rPr>
                  <a:t>Spin flip</a:t>
                </a:r>
                <a:endParaRPr kumimoji="1" lang="ja-JP" altLang="en-US" sz="2000" b="1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5" name="テキスト ボックス 4"/>
              <p:cNvSpPr txBox="1"/>
              <p:nvPr/>
            </p:nvSpPr>
            <p:spPr>
              <a:xfrm>
                <a:off x="2384025" y="1773047"/>
                <a:ext cx="98446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b="1" dirty="0" smtClean="0">
                    <a:latin typeface="Comic Sans MS"/>
                    <a:cs typeface="Comic Sans MS"/>
                  </a:rPr>
                  <a:t>Neutron</a:t>
                </a:r>
                <a:endParaRPr kumimoji="1" lang="ja-JP" altLang="en-US" sz="1600" b="1" dirty="0">
                  <a:latin typeface="Comic Sans MS"/>
                  <a:cs typeface="Comic Sans MS"/>
                </a:endParaRPr>
              </a:p>
            </p:txBody>
          </p:sp>
          <p:cxnSp>
            <p:nvCxnSpPr>
              <p:cNvPr id="10" name="直線矢印コネクタ 9"/>
              <p:cNvCxnSpPr/>
              <p:nvPr/>
            </p:nvCxnSpPr>
            <p:spPr>
              <a:xfrm flipV="1">
                <a:off x="2155498" y="2582755"/>
                <a:ext cx="0" cy="1080345"/>
              </a:xfrm>
              <a:prstGeom prst="straightConnector1">
                <a:avLst/>
              </a:prstGeom>
              <a:ln w="38100" cmpd="sng">
                <a:solidFill>
                  <a:srgbClr val="0000FF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" name="円/楕円 2"/>
              <p:cNvSpPr/>
              <p:nvPr/>
            </p:nvSpPr>
            <p:spPr>
              <a:xfrm>
                <a:off x="1866507" y="2875707"/>
                <a:ext cx="562819" cy="562819"/>
              </a:xfrm>
              <a:prstGeom prst="ellipse">
                <a:avLst/>
              </a:prstGeom>
              <a:gradFill flip="none" rotWithShape="1">
                <a:gsLst>
                  <a:gs pos="8000">
                    <a:srgbClr val="3366FF">
                      <a:alpha val="90000"/>
                    </a:srgbClr>
                  </a:gs>
                  <a:gs pos="97000">
                    <a:srgbClr val="FFFFFF">
                      <a:alpha val="9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omic Sans MS"/>
                  <a:cs typeface="Comic Sans MS"/>
                </a:endParaRPr>
              </a:p>
            </p:txBody>
          </p:sp>
          <p:cxnSp>
            <p:nvCxnSpPr>
              <p:cNvPr id="19" name="直線矢印コネクタ 18"/>
              <p:cNvCxnSpPr/>
              <p:nvPr/>
            </p:nvCxnSpPr>
            <p:spPr>
              <a:xfrm flipV="1">
                <a:off x="3438510" y="1795362"/>
                <a:ext cx="0" cy="1080345"/>
              </a:xfrm>
              <a:prstGeom prst="straightConnector1">
                <a:avLst/>
              </a:prstGeom>
              <a:ln w="38100" cmpd="sng">
                <a:solidFill>
                  <a:srgbClr val="0000FF"/>
                </a:solidFill>
                <a:headEnd type="triangl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円/楕円 19"/>
              <p:cNvSpPr/>
              <p:nvPr/>
            </p:nvSpPr>
            <p:spPr>
              <a:xfrm>
                <a:off x="3149519" y="2088314"/>
                <a:ext cx="562819" cy="562819"/>
              </a:xfrm>
              <a:prstGeom prst="ellipse">
                <a:avLst/>
              </a:prstGeom>
              <a:gradFill flip="none" rotWithShape="1">
                <a:gsLst>
                  <a:gs pos="8000">
                    <a:srgbClr val="3366FF">
                      <a:alpha val="90000"/>
                    </a:srgbClr>
                  </a:gs>
                  <a:gs pos="97000">
                    <a:srgbClr val="FFFFFF">
                      <a:alpha val="9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21" name="円/楕円 20"/>
              <p:cNvSpPr/>
              <p:nvPr/>
            </p:nvSpPr>
            <p:spPr>
              <a:xfrm>
                <a:off x="1174678" y="2651133"/>
                <a:ext cx="562819" cy="562819"/>
              </a:xfrm>
              <a:prstGeom prst="ellipse">
                <a:avLst/>
              </a:prstGeom>
              <a:gradFill flip="none" rotWithShape="1">
                <a:gsLst>
                  <a:gs pos="8000">
                    <a:srgbClr val="3366FF">
                      <a:alpha val="90000"/>
                    </a:srgbClr>
                  </a:gs>
                  <a:gs pos="97000">
                    <a:srgbClr val="FFFFFF">
                      <a:alpha val="9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omic Sans MS"/>
                  <a:cs typeface="Comic Sans MS"/>
                </a:endParaRPr>
              </a:p>
            </p:txBody>
          </p:sp>
          <p:cxnSp>
            <p:nvCxnSpPr>
              <p:cNvPr id="16" name="直線コネクタ 15"/>
              <p:cNvCxnSpPr/>
              <p:nvPr/>
            </p:nvCxnSpPr>
            <p:spPr>
              <a:xfrm flipV="1">
                <a:off x="1265004" y="3104344"/>
                <a:ext cx="890494" cy="1138742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直線コネクタ 24"/>
              <p:cNvCxnSpPr/>
              <p:nvPr/>
            </p:nvCxnSpPr>
            <p:spPr>
              <a:xfrm flipV="1">
                <a:off x="2155498" y="2369723"/>
                <a:ext cx="1283012" cy="734622"/>
              </a:xfrm>
              <a:prstGeom prst="line">
                <a:avLst/>
              </a:prstGeom>
              <a:ln>
                <a:headEnd type="none"/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直線コネクタ 29"/>
              <p:cNvCxnSpPr/>
              <p:nvPr/>
            </p:nvCxnSpPr>
            <p:spPr>
              <a:xfrm flipV="1">
                <a:off x="1265004" y="3683400"/>
                <a:ext cx="452547" cy="569371"/>
              </a:xfrm>
              <a:prstGeom prst="line">
                <a:avLst/>
              </a:prstGeom>
              <a:ln>
                <a:headEnd type="none"/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直線コネクタ 27"/>
              <p:cNvCxnSpPr/>
              <p:nvPr/>
            </p:nvCxnSpPr>
            <p:spPr>
              <a:xfrm flipH="1" flipV="1">
                <a:off x="1440183" y="2932542"/>
                <a:ext cx="715315" cy="171804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1" name="テキスト ボックス 30"/>
              <p:cNvSpPr txBox="1"/>
              <p:nvPr/>
            </p:nvSpPr>
            <p:spPr>
              <a:xfrm>
                <a:off x="2414728" y="3198040"/>
                <a:ext cx="8913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b="1" dirty="0" smtClean="0">
                    <a:latin typeface="Comic Sans MS"/>
                    <a:cs typeface="Comic Sans MS"/>
                  </a:rPr>
                  <a:t>proton</a:t>
                </a:r>
                <a:endParaRPr kumimoji="1" lang="ja-JP" altLang="en-US" b="1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36" name="テキスト ボックス 35"/>
              <p:cNvSpPr txBox="1"/>
              <p:nvPr/>
            </p:nvSpPr>
            <p:spPr>
              <a:xfrm>
                <a:off x="333063" y="2414460"/>
                <a:ext cx="8913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latin typeface="Comic Sans MS"/>
                    <a:cs typeface="Comic Sans MS"/>
                  </a:rPr>
                  <a:t>proton</a:t>
                </a:r>
                <a:endParaRPr kumimoji="1" lang="ja-JP" altLang="en-US" dirty="0">
                  <a:latin typeface="Comic Sans MS"/>
                  <a:cs typeface="Comic Sans MS"/>
                </a:endParaRPr>
              </a:p>
            </p:txBody>
          </p:sp>
        </p:grpSp>
      </p:grpSp>
      <p:grpSp>
        <p:nvGrpSpPr>
          <p:cNvPr id="57" name="図形グループ 56"/>
          <p:cNvGrpSpPr/>
          <p:nvPr/>
        </p:nvGrpSpPr>
        <p:grpSpPr>
          <a:xfrm>
            <a:off x="457200" y="1143666"/>
            <a:ext cx="4068268" cy="2848173"/>
            <a:chOff x="457200" y="1321218"/>
            <a:chExt cx="4068268" cy="2848173"/>
          </a:xfrm>
        </p:grpSpPr>
        <p:sp>
          <p:nvSpPr>
            <p:cNvPr id="35" name="正方形/長方形 34"/>
            <p:cNvSpPr/>
            <p:nvPr/>
          </p:nvSpPr>
          <p:spPr>
            <a:xfrm>
              <a:off x="457200" y="1321218"/>
              <a:ext cx="4068268" cy="284817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omic Sans MS"/>
                <a:cs typeface="Comic Sans MS"/>
              </a:endParaRPr>
            </a:p>
          </p:txBody>
        </p:sp>
        <p:grpSp>
          <p:nvGrpSpPr>
            <p:cNvPr id="32" name="図形グループ 31"/>
            <p:cNvGrpSpPr/>
            <p:nvPr/>
          </p:nvGrpSpPr>
          <p:grpSpPr>
            <a:xfrm>
              <a:off x="559498" y="1382847"/>
              <a:ext cx="3564120" cy="2786544"/>
              <a:chOff x="4349538" y="1432402"/>
              <a:chExt cx="3564120" cy="2786544"/>
            </a:xfrm>
          </p:grpSpPr>
          <p:sp>
            <p:nvSpPr>
              <p:cNvPr id="12" name="テキスト ボックス 11"/>
              <p:cNvSpPr txBox="1"/>
              <p:nvPr/>
            </p:nvSpPr>
            <p:spPr>
              <a:xfrm>
                <a:off x="4349538" y="1432402"/>
                <a:ext cx="1786542" cy="40011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kumimoji="1" lang="en-US" altLang="ja-JP" sz="2000" b="1" dirty="0" smtClean="0">
                    <a:latin typeface="Comic Sans MS"/>
                    <a:cs typeface="Comic Sans MS"/>
                  </a:rPr>
                  <a:t>Spin non-flip</a:t>
                </a:r>
                <a:endParaRPr kumimoji="1" lang="ja-JP" altLang="en-US" sz="2000" b="1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37" name="テキスト ボックス 36"/>
              <p:cNvSpPr txBox="1"/>
              <p:nvPr/>
            </p:nvSpPr>
            <p:spPr>
              <a:xfrm>
                <a:off x="6585345" y="1739222"/>
                <a:ext cx="98446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b="1" dirty="0" smtClean="0">
                    <a:latin typeface="Comic Sans MS"/>
                    <a:cs typeface="Comic Sans MS"/>
                  </a:rPr>
                  <a:t>Neutron</a:t>
                </a:r>
                <a:endParaRPr kumimoji="1" lang="ja-JP" altLang="en-US" sz="1600" b="1" dirty="0">
                  <a:latin typeface="Comic Sans MS"/>
                  <a:cs typeface="Comic Sans MS"/>
                </a:endParaRPr>
              </a:p>
            </p:txBody>
          </p:sp>
          <p:cxnSp>
            <p:nvCxnSpPr>
              <p:cNvPr id="38" name="直線矢印コネクタ 37"/>
              <p:cNvCxnSpPr/>
              <p:nvPr/>
            </p:nvCxnSpPr>
            <p:spPr>
              <a:xfrm flipV="1">
                <a:off x="6356818" y="2548930"/>
                <a:ext cx="0" cy="1080345"/>
              </a:xfrm>
              <a:prstGeom prst="straightConnector1">
                <a:avLst/>
              </a:prstGeom>
              <a:ln w="38100" cmpd="sng">
                <a:solidFill>
                  <a:srgbClr val="0000FF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円/楕円 38"/>
              <p:cNvSpPr/>
              <p:nvPr/>
            </p:nvSpPr>
            <p:spPr>
              <a:xfrm>
                <a:off x="6067827" y="2841882"/>
                <a:ext cx="562819" cy="562819"/>
              </a:xfrm>
              <a:prstGeom prst="ellipse">
                <a:avLst/>
              </a:prstGeom>
              <a:gradFill flip="none" rotWithShape="1">
                <a:gsLst>
                  <a:gs pos="8000">
                    <a:srgbClr val="3366FF">
                      <a:alpha val="90000"/>
                    </a:srgbClr>
                  </a:gs>
                  <a:gs pos="97000">
                    <a:srgbClr val="FFFFFF">
                      <a:alpha val="9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omic Sans MS"/>
                  <a:cs typeface="Comic Sans MS"/>
                </a:endParaRPr>
              </a:p>
            </p:txBody>
          </p:sp>
          <p:cxnSp>
            <p:nvCxnSpPr>
              <p:cNvPr id="40" name="直線矢印コネクタ 39"/>
              <p:cNvCxnSpPr/>
              <p:nvPr/>
            </p:nvCxnSpPr>
            <p:spPr>
              <a:xfrm flipV="1">
                <a:off x="7639830" y="1761537"/>
                <a:ext cx="0" cy="1080345"/>
              </a:xfrm>
              <a:prstGeom prst="straightConnector1">
                <a:avLst/>
              </a:prstGeom>
              <a:ln w="38100" cmpd="sng">
                <a:solidFill>
                  <a:srgbClr val="0000FF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円/楕円 43"/>
              <p:cNvSpPr/>
              <p:nvPr/>
            </p:nvSpPr>
            <p:spPr>
              <a:xfrm>
                <a:off x="7350839" y="2054489"/>
                <a:ext cx="562819" cy="562819"/>
              </a:xfrm>
              <a:prstGeom prst="ellipse">
                <a:avLst/>
              </a:prstGeom>
              <a:gradFill flip="none" rotWithShape="1">
                <a:gsLst>
                  <a:gs pos="8000">
                    <a:srgbClr val="3366FF">
                      <a:alpha val="90000"/>
                    </a:srgbClr>
                  </a:gs>
                  <a:gs pos="97000">
                    <a:srgbClr val="FFFFFF">
                      <a:alpha val="9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5" name="円/楕円 44"/>
              <p:cNvSpPr/>
              <p:nvPr/>
            </p:nvSpPr>
            <p:spPr>
              <a:xfrm>
                <a:off x="5375998" y="2617308"/>
                <a:ext cx="562819" cy="562819"/>
              </a:xfrm>
              <a:prstGeom prst="ellipse">
                <a:avLst/>
              </a:prstGeom>
              <a:gradFill flip="none" rotWithShape="1">
                <a:gsLst>
                  <a:gs pos="8000">
                    <a:srgbClr val="3366FF">
                      <a:alpha val="90000"/>
                    </a:srgbClr>
                  </a:gs>
                  <a:gs pos="97000">
                    <a:srgbClr val="FFFFFF">
                      <a:alpha val="9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omic Sans MS"/>
                  <a:cs typeface="Comic Sans MS"/>
                </a:endParaRPr>
              </a:p>
            </p:txBody>
          </p:sp>
          <p:cxnSp>
            <p:nvCxnSpPr>
              <p:cNvPr id="46" name="直線コネクタ 45"/>
              <p:cNvCxnSpPr/>
              <p:nvPr/>
            </p:nvCxnSpPr>
            <p:spPr>
              <a:xfrm flipV="1">
                <a:off x="5466324" y="3070519"/>
                <a:ext cx="890494" cy="1138742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直線コネクタ 46"/>
              <p:cNvCxnSpPr/>
              <p:nvPr/>
            </p:nvCxnSpPr>
            <p:spPr>
              <a:xfrm flipV="1">
                <a:off x="6356818" y="2335898"/>
                <a:ext cx="1283012" cy="734622"/>
              </a:xfrm>
              <a:prstGeom prst="line">
                <a:avLst/>
              </a:prstGeom>
              <a:ln>
                <a:headEnd type="none"/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直線コネクタ 47"/>
              <p:cNvCxnSpPr/>
              <p:nvPr/>
            </p:nvCxnSpPr>
            <p:spPr>
              <a:xfrm flipV="1">
                <a:off x="5466324" y="3649575"/>
                <a:ext cx="452547" cy="569371"/>
              </a:xfrm>
              <a:prstGeom prst="line">
                <a:avLst/>
              </a:prstGeom>
              <a:ln>
                <a:headEnd type="none"/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直線コネクタ 48"/>
              <p:cNvCxnSpPr/>
              <p:nvPr/>
            </p:nvCxnSpPr>
            <p:spPr>
              <a:xfrm flipH="1" flipV="1">
                <a:off x="5641503" y="2898717"/>
                <a:ext cx="715315" cy="171804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1" name="テキスト ボックス 50"/>
              <p:cNvSpPr txBox="1"/>
              <p:nvPr/>
            </p:nvSpPr>
            <p:spPr>
              <a:xfrm>
                <a:off x="6616048" y="3164215"/>
                <a:ext cx="8913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b="1" dirty="0" smtClean="0">
                    <a:latin typeface="Comic Sans MS"/>
                    <a:cs typeface="Comic Sans MS"/>
                  </a:rPr>
                  <a:t>proton</a:t>
                </a:r>
                <a:endParaRPr kumimoji="1" lang="ja-JP" altLang="en-US" b="1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52" name="テキスト ボックス 51"/>
              <p:cNvSpPr txBox="1"/>
              <p:nvPr/>
            </p:nvSpPr>
            <p:spPr>
              <a:xfrm>
                <a:off x="4534383" y="2380635"/>
                <a:ext cx="8913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latin typeface="Comic Sans MS"/>
                    <a:cs typeface="Comic Sans MS"/>
                  </a:rPr>
                  <a:t>proton</a:t>
                </a:r>
                <a:endParaRPr kumimoji="1" lang="ja-JP" altLang="en-US" dirty="0">
                  <a:latin typeface="Comic Sans MS"/>
                  <a:cs typeface="Comic Sans MS"/>
                </a:endParaRPr>
              </a:p>
            </p:txBody>
          </p:sp>
        </p:grpSp>
      </p:grpSp>
      <p:sp>
        <p:nvSpPr>
          <p:cNvPr id="55" name="テキスト ボックス 54"/>
          <p:cNvSpPr txBox="1"/>
          <p:nvPr/>
        </p:nvSpPr>
        <p:spPr>
          <a:xfrm>
            <a:off x="6943658" y="5712006"/>
            <a:ext cx="2289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 smtClean="0">
                <a:latin typeface="Symbol" charset="2"/>
                <a:cs typeface="Symbol" charset="2"/>
              </a:rPr>
              <a:t>d</a:t>
            </a:r>
            <a:r>
              <a:rPr kumimoji="1" lang="en-US" altLang="ja-JP" sz="2400" dirty="0" smtClean="0">
                <a:latin typeface="Comic Sans MS"/>
                <a:cs typeface="Comic Sans MS"/>
              </a:rPr>
              <a:t> : phase shift</a:t>
            </a:r>
            <a:endParaRPr kumimoji="1" lang="ja-JP" altLang="en-US" sz="24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066590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Invariant Mass Distribution</a:t>
            </a:r>
            <a:endParaRPr kumimoji="1" lang="ja-JP" altLang="en-US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1011" r="-141"/>
          <a:stretch/>
        </p:blipFill>
        <p:spPr>
          <a:xfrm>
            <a:off x="1624993" y="1417638"/>
            <a:ext cx="5694304" cy="5314209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2F9EC-AA11-E54F-A3E4-80CC9C642885}" type="slidenum">
              <a:rPr kumimoji="1" lang="ja-JP" altLang="en-US" smtClean="0"/>
              <a:t>40</a:t>
            </a:fld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3090333" y="1538111"/>
            <a:ext cx="1086003" cy="3418492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  <a:alpha val="32000"/>
                </a:schemeClr>
              </a:gs>
              <a:gs pos="35000">
                <a:schemeClr val="accent3">
                  <a:tint val="37000"/>
                  <a:satMod val="300000"/>
                  <a:alpha val="32000"/>
                </a:schemeClr>
              </a:gs>
              <a:gs pos="100000">
                <a:schemeClr val="accent3">
                  <a:tint val="15000"/>
                  <a:satMod val="350000"/>
                  <a:alpha val="32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6" name="オブジェクト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8506568"/>
              </p:ext>
            </p:extLst>
          </p:nvPr>
        </p:nvGraphicFramePr>
        <p:xfrm>
          <a:off x="3073401" y="4120147"/>
          <a:ext cx="1157510" cy="5466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9" name="数式" r:id="rId4" imgW="457200" imgH="215900" progId="Equation.3">
                  <p:embed/>
                </p:oleObj>
              </mc:Choice>
              <mc:Fallback>
                <p:oleObj name="数式" r:id="rId4" imgW="4572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73401" y="4120147"/>
                        <a:ext cx="1157510" cy="5466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正方形/長方形 10"/>
          <p:cNvSpPr/>
          <p:nvPr/>
        </p:nvSpPr>
        <p:spPr>
          <a:xfrm>
            <a:off x="4176338" y="1538111"/>
            <a:ext cx="759730" cy="3418492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  <a:alpha val="18000"/>
                </a:schemeClr>
              </a:gs>
              <a:gs pos="35000">
                <a:schemeClr val="accent5">
                  <a:tint val="37000"/>
                  <a:satMod val="300000"/>
                  <a:alpha val="18000"/>
                </a:schemeClr>
              </a:gs>
              <a:gs pos="100000">
                <a:schemeClr val="accent5">
                  <a:tint val="15000"/>
                  <a:satMod val="350000"/>
                  <a:alpha val="18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9" name="オブジェクト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5265009"/>
              </p:ext>
            </p:extLst>
          </p:nvPr>
        </p:nvGraphicFramePr>
        <p:xfrm>
          <a:off x="5348111" y="3846303"/>
          <a:ext cx="2832100" cy="547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0" name="数式" r:id="rId6" imgW="1117600" imgH="215900" progId="Equation.3">
                  <p:embed/>
                </p:oleObj>
              </mc:Choice>
              <mc:Fallback>
                <p:oleObj name="数式" r:id="rId6" imgW="11176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348111" y="3846303"/>
                        <a:ext cx="2832100" cy="5476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コネクタ 12"/>
          <p:cNvCxnSpPr/>
          <p:nvPr/>
        </p:nvCxnSpPr>
        <p:spPr>
          <a:xfrm flipH="1" flipV="1">
            <a:off x="4658431" y="3725333"/>
            <a:ext cx="689680" cy="39481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8101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i="1" dirty="0" smtClean="0"/>
              <a:t>-t </a:t>
            </a:r>
            <a:r>
              <a:rPr kumimoji="1" lang="en-US" altLang="ja-JP" dirty="0" smtClean="0"/>
              <a:t>Distribution</a:t>
            </a:r>
            <a:endParaRPr kumimoji="1" lang="ja-JP" altLang="en-US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3" r="-531"/>
          <a:stretch/>
        </p:blipFill>
        <p:spPr>
          <a:xfrm>
            <a:off x="457200" y="1417638"/>
            <a:ext cx="4813786" cy="4985896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2F9EC-AA11-E54F-A3E4-80CC9C642885}" type="slidenum">
              <a:rPr kumimoji="1" lang="ja-JP" altLang="en-US" smtClean="0"/>
              <a:t>41</a:t>
            </a:fld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3263305" y="1665856"/>
            <a:ext cx="165695" cy="2840147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  <a:alpha val="27000"/>
                </a:schemeClr>
              </a:gs>
              <a:gs pos="35000">
                <a:schemeClr val="accent5">
                  <a:tint val="37000"/>
                  <a:satMod val="300000"/>
                  <a:alpha val="27000"/>
                </a:schemeClr>
              </a:gs>
              <a:gs pos="100000">
                <a:schemeClr val="accent5">
                  <a:tint val="15000"/>
                  <a:satMod val="350000"/>
                  <a:alpha val="27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9" name="表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0538473"/>
              </p:ext>
            </p:extLst>
          </p:nvPr>
        </p:nvGraphicFramePr>
        <p:xfrm>
          <a:off x="5432777" y="1417638"/>
          <a:ext cx="3584223" cy="2271888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194741"/>
                <a:gridCol w="1194741"/>
                <a:gridCol w="1194741"/>
              </a:tblGrid>
              <a:tr h="757296"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&lt; 1.36</a:t>
                      </a:r>
                    </a:p>
                    <a:p>
                      <a:pPr algn="ctr"/>
                      <a:r>
                        <a:rPr kumimoji="1" lang="en-US" altLang="ja-JP" sz="1400" dirty="0" smtClean="0"/>
                        <a:t>[</a:t>
                      </a:r>
                      <a:r>
                        <a:rPr kumimoji="1" lang="en-US" altLang="ja-JP" sz="1400" dirty="0" err="1" smtClean="0"/>
                        <a:t>GeV</a:t>
                      </a:r>
                      <a:r>
                        <a:rPr kumimoji="1" lang="en-US" altLang="ja-JP" sz="1400" dirty="0" smtClean="0"/>
                        <a:t>]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1.36 – 1.62</a:t>
                      </a:r>
                    </a:p>
                    <a:p>
                      <a:pPr algn="ctr"/>
                      <a:r>
                        <a:rPr kumimoji="1" lang="en-US" altLang="ja-JP" sz="1400" dirty="0" smtClean="0"/>
                        <a:t>[</a:t>
                      </a:r>
                      <a:r>
                        <a:rPr kumimoji="1" lang="en-US" altLang="ja-JP" sz="1400" dirty="0" err="1" smtClean="0"/>
                        <a:t>GeV</a:t>
                      </a:r>
                      <a:r>
                        <a:rPr kumimoji="1" lang="en-US" altLang="ja-JP" sz="1400" dirty="0" smtClean="0"/>
                        <a:t>]</a:t>
                      </a:r>
                      <a:endParaRPr kumimoji="1" lang="ja-JP" altLang="en-US" sz="1400" dirty="0"/>
                    </a:p>
                  </a:txBody>
                  <a:tcPr anchor="ctr"/>
                </a:tc>
              </a:tr>
              <a:tr h="75729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&lt; 0.001</a:t>
                      </a:r>
                    </a:p>
                    <a:p>
                      <a:pPr algn="ctr"/>
                      <a:r>
                        <a:rPr kumimoji="1" lang="en-US" altLang="ja-JP" dirty="0" smtClean="0"/>
                        <a:t>(</a:t>
                      </a:r>
                      <a:r>
                        <a:rPr kumimoji="1" lang="en-US" altLang="ja-JP" dirty="0" err="1" smtClean="0"/>
                        <a:t>GeV</a:t>
                      </a:r>
                      <a:r>
                        <a:rPr kumimoji="1" lang="en-US" altLang="ja-JP" dirty="0" smtClean="0"/>
                        <a:t>/c)</a:t>
                      </a:r>
                      <a:r>
                        <a:rPr kumimoji="1" lang="en-US" altLang="ja-JP" baseline="30000" dirty="0" smtClean="0"/>
                        <a:t>2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4000" dirty="0" smtClean="0"/>
                        <a:t>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dirty="0" smtClean="0"/>
                        <a:t>⭕️</a:t>
                      </a:r>
                      <a:endParaRPr kumimoji="1" lang="ja-JP" altLang="en-US" sz="4000" dirty="0"/>
                    </a:p>
                  </a:txBody>
                  <a:tcPr anchor="ctr"/>
                </a:tc>
              </a:tr>
              <a:tr h="75729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&gt; </a:t>
                      </a:r>
                      <a:r>
                        <a:rPr kumimoji="1" lang="en-US" altLang="ja-JP" dirty="0" smtClean="0"/>
                        <a:t>0.001 </a:t>
                      </a:r>
                      <a:endParaRPr kumimoji="1" lang="en-US" altLang="ja-JP" dirty="0" smtClean="0"/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(</a:t>
                      </a:r>
                      <a:r>
                        <a:rPr kumimoji="1" lang="en-US" altLang="ja-JP" dirty="0" err="1" smtClean="0"/>
                        <a:t>GeV</a:t>
                      </a:r>
                      <a:r>
                        <a:rPr kumimoji="1" lang="en-US" altLang="ja-JP" dirty="0" smtClean="0"/>
                        <a:t>/c)</a:t>
                      </a:r>
                      <a:r>
                        <a:rPr kumimoji="1" lang="en-US" altLang="ja-JP" baseline="30000" dirty="0" smtClean="0"/>
                        <a:t>2</a:t>
                      </a:r>
                      <a:endParaRPr kumimoji="1" lang="ja-JP" alt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4000" dirty="0" smtClean="0"/>
                        <a:t>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4000" dirty="0" smtClean="0"/>
                        <a:t>❌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0" name="テキスト ボックス 9"/>
          <p:cNvSpPr txBox="1"/>
          <p:nvPr/>
        </p:nvSpPr>
        <p:spPr>
          <a:xfrm>
            <a:off x="5432777" y="1712748"/>
            <a:ext cx="510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i="1" dirty="0" smtClean="0"/>
              <a:t>-t</a:t>
            </a:r>
            <a:endParaRPr kumimoji="1" lang="ja-JP" altLang="en-US" sz="2800" i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073422" y="1361194"/>
            <a:ext cx="527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 smtClean="0"/>
              <a:t>M</a:t>
            </a:r>
            <a:endParaRPr kumimoji="1" lang="ja-JP" altLang="en-US" sz="2400" i="1" dirty="0"/>
          </a:p>
        </p:txBody>
      </p:sp>
      <p:cxnSp>
        <p:nvCxnSpPr>
          <p:cNvPr id="13" name="直線コネクタ 12"/>
          <p:cNvCxnSpPr/>
          <p:nvPr/>
        </p:nvCxnSpPr>
        <p:spPr>
          <a:xfrm flipH="1" flipV="1">
            <a:off x="5432777" y="1417638"/>
            <a:ext cx="1196628" cy="761886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6898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2899" y="0"/>
            <a:ext cx="8889667" cy="1143000"/>
          </a:xfrm>
        </p:spPr>
        <p:txBody>
          <a:bodyPr>
            <a:normAutofit/>
          </a:bodyPr>
          <a:lstStyle/>
          <a:p>
            <a:r>
              <a:rPr lang="en-US" altLang="ja-JP" dirty="0"/>
              <a:t>Origin</a:t>
            </a:r>
            <a:r>
              <a:rPr lang="ja-JP" altLang="en-US" dirty="0"/>
              <a:t> </a:t>
            </a:r>
            <a:r>
              <a:rPr lang="en-US" altLang="ja-JP" dirty="0"/>
              <a:t>of</a:t>
            </a:r>
            <a:r>
              <a:rPr lang="ja-JP" altLang="en-US" dirty="0"/>
              <a:t> </a:t>
            </a:r>
            <a:r>
              <a:rPr lang="en-US" altLang="ja-JP" dirty="0"/>
              <a:t>the</a:t>
            </a:r>
            <a:r>
              <a:rPr lang="ja-JP" altLang="en-US" dirty="0"/>
              <a:t> </a:t>
            </a:r>
            <a:r>
              <a:rPr lang="en-US" altLang="ja-JP" dirty="0"/>
              <a:t>Asymmetry</a:t>
            </a:r>
            <a:endParaRPr kumimoji="1" lang="ja-JP" altLang="en-US" dirty="0"/>
          </a:p>
        </p:txBody>
      </p:sp>
      <p:sp>
        <p:nvSpPr>
          <p:cNvPr id="64" name="正方形/長方形 63"/>
          <p:cNvSpPr/>
          <p:nvPr/>
        </p:nvSpPr>
        <p:spPr>
          <a:xfrm>
            <a:off x="730982" y="1288611"/>
            <a:ext cx="779287" cy="18913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9" name="図形グループ 88"/>
          <p:cNvGrpSpPr/>
          <p:nvPr/>
        </p:nvGrpSpPr>
        <p:grpSpPr>
          <a:xfrm>
            <a:off x="580212" y="1739189"/>
            <a:ext cx="3593918" cy="2161351"/>
            <a:chOff x="4376621" y="4670477"/>
            <a:chExt cx="3593918" cy="2161351"/>
          </a:xfrm>
        </p:grpSpPr>
        <p:sp>
          <p:nvSpPr>
            <p:cNvPr id="90" name="正方形/長方形 89"/>
            <p:cNvSpPr/>
            <p:nvPr/>
          </p:nvSpPr>
          <p:spPr>
            <a:xfrm>
              <a:off x="5942042" y="6154720"/>
              <a:ext cx="682007" cy="16510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1" name="円/楕円 90"/>
            <p:cNvSpPr/>
            <p:nvPr/>
          </p:nvSpPr>
          <p:spPr>
            <a:xfrm>
              <a:off x="5859492" y="6154720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92" name="直線コネクタ 91"/>
            <p:cNvCxnSpPr/>
            <p:nvPr/>
          </p:nvCxnSpPr>
          <p:spPr>
            <a:xfrm>
              <a:off x="4830792" y="6229663"/>
              <a:ext cx="1028700" cy="127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3" name="円/楕円 92"/>
            <p:cNvSpPr/>
            <p:nvPr/>
          </p:nvSpPr>
          <p:spPr>
            <a:xfrm>
              <a:off x="5859492" y="5024420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94" name="直線コネクタ 93"/>
            <p:cNvCxnSpPr/>
            <p:nvPr/>
          </p:nvCxnSpPr>
          <p:spPr>
            <a:xfrm flipV="1">
              <a:off x="6624049" y="5953326"/>
              <a:ext cx="711704" cy="271759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5" name="テキスト ボックス 94"/>
            <p:cNvSpPr txBox="1"/>
            <p:nvPr/>
          </p:nvSpPr>
          <p:spPr>
            <a:xfrm>
              <a:off x="4376621" y="5800777"/>
              <a:ext cx="4541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 smtClean="0"/>
                <a:t>p</a:t>
              </a:r>
              <a:endParaRPr kumimoji="1" lang="ja-JP" altLang="en-US" sz="4000" dirty="0"/>
            </a:p>
          </p:txBody>
        </p:sp>
        <p:sp>
          <p:nvSpPr>
            <p:cNvPr id="96" name="テキスト ボックス 95"/>
            <p:cNvSpPr txBox="1"/>
            <p:nvPr/>
          </p:nvSpPr>
          <p:spPr>
            <a:xfrm>
              <a:off x="4389179" y="4670477"/>
              <a:ext cx="4814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000" dirty="0" smtClean="0"/>
                <a:t>A</a:t>
              </a:r>
              <a:endParaRPr kumimoji="1" lang="ja-JP" altLang="en-US" sz="4000" dirty="0"/>
            </a:p>
          </p:txBody>
        </p:sp>
        <p:grpSp>
          <p:nvGrpSpPr>
            <p:cNvPr id="97" name="図形グループ 96"/>
            <p:cNvGrpSpPr/>
            <p:nvPr/>
          </p:nvGrpSpPr>
          <p:grpSpPr>
            <a:xfrm>
              <a:off x="7463434" y="5897705"/>
              <a:ext cx="507105" cy="769441"/>
              <a:chOff x="7264605" y="6040927"/>
              <a:chExt cx="507105" cy="769441"/>
            </a:xfrm>
          </p:grpSpPr>
          <p:sp>
            <p:nvSpPr>
              <p:cNvPr id="103" name="正方形/長方形 102"/>
              <p:cNvSpPr/>
              <p:nvPr/>
            </p:nvSpPr>
            <p:spPr>
              <a:xfrm>
                <a:off x="7264605" y="6193476"/>
                <a:ext cx="507105" cy="555337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04" name="テキスト ボックス 103"/>
              <p:cNvSpPr txBox="1"/>
              <p:nvPr/>
            </p:nvSpPr>
            <p:spPr>
              <a:xfrm>
                <a:off x="7264605" y="6040927"/>
                <a:ext cx="48112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4400" dirty="0" smtClean="0"/>
                  <a:t>p</a:t>
                </a:r>
                <a:endParaRPr kumimoji="1" lang="ja-JP" altLang="en-US" sz="4400" dirty="0"/>
              </a:p>
            </p:txBody>
          </p:sp>
        </p:grpSp>
        <p:cxnSp>
          <p:nvCxnSpPr>
            <p:cNvPr id="98" name="直線矢印コネクタ 97"/>
            <p:cNvCxnSpPr/>
            <p:nvPr/>
          </p:nvCxnSpPr>
          <p:spPr>
            <a:xfrm>
              <a:off x="4830792" y="5075220"/>
              <a:ext cx="2269173" cy="254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9" name="直線矢印コネクタ 98"/>
            <p:cNvCxnSpPr>
              <a:stCxn id="90" idx="3"/>
            </p:cNvCxnSpPr>
            <p:nvPr/>
          </p:nvCxnSpPr>
          <p:spPr>
            <a:xfrm flipV="1">
              <a:off x="6624049" y="6229663"/>
              <a:ext cx="711704" cy="760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00" name="正方形/長方形 99"/>
            <p:cNvSpPr/>
            <p:nvPr/>
          </p:nvSpPr>
          <p:spPr>
            <a:xfrm>
              <a:off x="7335753" y="5515141"/>
              <a:ext cx="50142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800" dirty="0" smtClean="0">
                  <a:latin typeface="Symbol" charset="2"/>
                  <a:cs typeface="Symbol" charset="2"/>
                </a:rPr>
                <a:t>p</a:t>
              </a:r>
              <a:r>
                <a:rPr lang="en-US" altLang="ja-JP" sz="2800" baseline="30000" dirty="0" smtClean="0">
                  <a:latin typeface="Symbol" charset="2"/>
                  <a:cs typeface="Symbol" charset="2"/>
                </a:rPr>
                <a:t>0</a:t>
              </a:r>
              <a:endParaRPr lang="ja-JP" altLang="en-US" sz="2800" baseline="30000" dirty="0"/>
            </a:p>
          </p:txBody>
        </p:sp>
        <p:pic>
          <p:nvPicPr>
            <p:cNvPr id="101" name="図 10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3132142">
              <a:off x="5404550" y="5258350"/>
              <a:ext cx="1074984" cy="789590"/>
            </a:xfrm>
            <a:prstGeom prst="rect">
              <a:avLst/>
            </a:prstGeom>
          </p:spPr>
        </p:pic>
        <p:sp>
          <p:nvSpPr>
            <p:cNvPr id="102" name="テキスト ボックス 101"/>
            <p:cNvSpPr txBox="1"/>
            <p:nvPr/>
          </p:nvSpPr>
          <p:spPr>
            <a:xfrm>
              <a:off x="6045152" y="6185497"/>
              <a:ext cx="4671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600" dirty="0" smtClean="0">
                  <a:latin typeface="Symbol" charset="2"/>
                  <a:cs typeface="Symbol" charset="2"/>
                </a:rPr>
                <a:t>D</a:t>
              </a:r>
              <a:endParaRPr kumimoji="1" lang="ja-JP" altLang="en-US" sz="3600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109" name="正方形/長方形 108"/>
          <p:cNvSpPr/>
          <p:nvPr/>
        </p:nvSpPr>
        <p:spPr>
          <a:xfrm>
            <a:off x="3277679" y="1701238"/>
            <a:ext cx="4814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4000" dirty="0"/>
              <a:t>A</a:t>
            </a:r>
            <a:endParaRPr lang="ja-JP" altLang="en-US" sz="4000" dirty="0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2246144" y="2322243"/>
            <a:ext cx="48097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Symbol" charset="2"/>
                <a:cs typeface="Symbol" charset="2"/>
              </a:rPr>
              <a:t>g</a:t>
            </a:r>
            <a:r>
              <a:rPr kumimoji="1" lang="en-US" altLang="ja-JP" sz="2800" baseline="30000" dirty="0" smtClean="0">
                <a:latin typeface="Symbol" charset="2"/>
                <a:cs typeface="Symbol" charset="2"/>
              </a:rPr>
              <a:t>*</a:t>
            </a:r>
            <a:endParaRPr kumimoji="1" lang="ja-JP" altLang="en-US" dirty="0">
              <a:latin typeface="Symbol" charset="2"/>
              <a:cs typeface="Symbol" charset="2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C5B8-EEFC-7D42-8A0F-CFBA9D6D129F}" type="slidenum">
              <a:rPr kumimoji="1" lang="ja-JP" altLang="en-US" smtClean="0"/>
              <a:t>42</a:t>
            </a:fld>
            <a:endParaRPr kumimoji="1" lang="ja-JP" altLang="en-US"/>
          </a:p>
        </p:txBody>
      </p:sp>
      <p:grpSp>
        <p:nvGrpSpPr>
          <p:cNvPr id="58" name="図形グループ 57"/>
          <p:cNvGrpSpPr/>
          <p:nvPr/>
        </p:nvGrpSpPr>
        <p:grpSpPr>
          <a:xfrm>
            <a:off x="4819741" y="1732157"/>
            <a:ext cx="3593918" cy="2161351"/>
            <a:chOff x="4376621" y="4670477"/>
            <a:chExt cx="3593918" cy="2161351"/>
          </a:xfrm>
        </p:grpSpPr>
        <p:sp>
          <p:nvSpPr>
            <p:cNvPr id="59" name="正方形/長方形 58"/>
            <p:cNvSpPr/>
            <p:nvPr/>
          </p:nvSpPr>
          <p:spPr>
            <a:xfrm>
              <a:off x="5942042" y="6154720"/>
              <a:ext cx="682007" cy="16510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円/楕円 59"/>
            <p:cNvSpPr/>
            <p:nvPr/>
          </p:nvSpPr>
          <p:spPr>
            <a:xfrm>
              <a:off x="5859492" y="6154720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3" name="直線コネクタ 62"/>
            <p:cNvCxnSpPr/>
            <p:nvPr/>
          </p:nvCxnSpPr>
          <p:spPr>
            <a:xfrm>
              <a:off x="4830792" y="6229663"/>
              <a:ext cx="1028700" cy="127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5" name="円/楕円 64"/>
            <p:cNvSpPr/>
            <p:nvPr/>
          </p:nvSpPr>
          <p:spPr>
            <a:xfrm>
              <a:off x="5859492" y="5024420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6" name="直線コネクタ 65"/>
            <p:cNvCxnSpPr/>
            <p:nvPr/>
          </p:nvCxnSpPr>
          <p:spPr>
            <a:xfrm flipV="1">
              <a:off x="6624049" y="5953326"/>
              <a:ext cx="711704" cy="271759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8" name="テキスト ボックス 77"/>
            <p:cNvSpPr txBox="1"/>
            <p:nvPr/>
          </p:nvSpPr>
          <p:spPr>
            <a:xfrm>
              <a:off x="4376621" y="5800777"/>
              <a:ext cx="4541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 smtClean="0"/>
                <a:t>p</a:t>
              </a:r>
              <a:endParaRPr kumimoji="1" lang="ja-JP" altLang="en-US" sz="4000" dirty="0"/>
            </a:p>
          </p:txBody>
        </p:sp>
        <p:sp>
          <p:nvSpPr>
            <p:cNvPr id="79" name="テキスト ボックス 78"/>
            <p:cNvSpPr txBox="1"/>
            <p:nvPr/>
          </p:nvSpPr>
          <p:spPr>
            <a:xfrm>
              <a:off x="4389179" y="4670477"/>
              <a:ext cx="4814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000" dirty="0" smtClean="0"/>
                <a:t>A</a:t>
              </a:r>
              <a:endParaRPr kumimoji="1" lang="ja-JP" altLang="en-US" sz="4000" dirty="0"/>
            </a:p>
          </p:txBody>
        </p:sp>
        <p:grpSp>
          <p:nvGrpSpPr>
            <p:cNvPr id="81" name="図形グループ 80"/>
            <p:cNvGrpSpPr/>
            <p:nvPr/>
          </p:nvGrpSpPr>
          <p:grpSpPr>
            <a:xfrm>
              <a:off x="7463434" y="5897705"/>
              <a:ext cx="507105" cy="769441"/>
              <a:chOff x="7264605" y="6040927"/>
              <a:chExt cx="507105" cy="769441"/>
            </a:xfrm>
          </p:grpSpPr>
          <p:sp>
            <p:nvSpPr>
              <p:cNvPr id="116" name="正方形/長方形 115"/>
              <p:cNvSpPr/>
              <p:nvPr/>
            </p:nvSpPr>
            <p:spPr>
              <a:xfrm>
                <a:off x="7264605" y="6193476"/>
                <a:ext cx="507105" cy="555337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17" name="テキスト ボックス 116"/>
              <p:cNvSpPr txBox="1"/>
              <p:nvPr/>
            </p:nvSpPr>
            <p:spPr>
              <a:xfrm>
                <a:off x="7264605" y="6040927"/>
                <a:ext cx="48112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4400" dirty="0"/>
                  <a:t>p</a:t>
                </a:r>
                <a:endParaRPr kumimoji="1" lang="ja-JP" altLang="en-US" sz="4400" dirty="0"/>
              </a:p>
            </p:txBody>
          </p:sp>
        </p:grpSp>
        <p:cxnSp>
          <p:nvCxnSpPr>
            <p:cNvPr id="84" name="直線矢印コネクタ 83"/>
            <p:cNvCxnSpPr/>
            <p:nvPr/>
          </p:nvCxnSpPr>
          <p:spPr>
            <a:xfrm>
              <a:off x="4830792" y="5075220"/>
              <a:ext cx="2269173" cy="254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直線矢印コネクタ 110"/>
            <p:cNvCxnSpPr>
              <a:stCxn id="59" idx="3"/>
            </p:cNvCxnSpPr>
            <p:nvPr/>
          </p:nvCxnSpPr>
          <p:spPr>
            <a:xfrm flipV="1">
              <a:off x="6624049" y="6229663"/>
              <a:ext cx="711704" cy="760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13" name="正方形/長方形 112"/>
            <p:cNvSpPr/>
            <p:nvPr/>
          </p:nvSpPr>
          <p:spPr>
            <a:xfrm>
              <a:off x="7335753" y="5515141"/>
              <a:ext cx="50142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800" dirty="0" smtClean="0">
                  <a:latin typeface="Symbol" charset="2"/>
                  <a:cs typeface="Symbol" charset="2"/>
                </a:rPr>
                <a:t>p</a:t>
              </a:r>
              <a:r>
                <a:rPr lang="en-US" altLang="ja-JP" sz="2800" baseline="30000" dirty="0">
                  <a:latin typeface="Symbol" charset="2"/>
                  <a:cs typeface="Symbol" charset="2"/>
                </a:rPr>
                <a:t>0</a:t>
              </a:r>
              <a:endParaRPr lang="ja-JP" altLang="en-US" sz="2800" dirty="0"/>
            </a:p>
          </p:txBody>
        </p:sp>
        <p:pic>
          <p:nvPicPr>
            <p:cNvPr id="114" name="図 1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3132142">
              <a:off x="5404550" y="5258350"/>
              <a:ext cx="1074984" cy="789590"/>
            </a:xfrm>
            <a:prstGeom prst="rect">
              <a:avLst/>
            </a:prstGeom>
          </p:spPr>
        </p:pic>
        <p:sp>
          <p:nvSpPr>
            <p:cNvPr id="115" name="テキスト ボックス 114"/>
            <p:cNvSpPr txBox="1"/>
            <p:nvPr/>
          </p:nvSpPr>
          <p:spPr>
            <a:xfrm>
              <a:off x="6045152" y="6185497"/>
              <a:ext cx="6719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600" dirty="0" smtClean="0">
                  <a:latin typeface="Symbol" charset="2"/>
                  <a:cs typeface="Symbol" charset="2"/>
                </a:rPr>
                <a:t>N</a:t>
              </a:r>
              <a:r>
                <a:rPr kumimoji="1" lang="en-US" altLang="ja-JP" sz="3600" baseline="30000" dirty="0" smtClean="0">
                  <a:latin typeface="Symbol" charset="2"/>
                  <a:cs typeface="Symbol" charset="2"/>
                </a:rPr>
                <a:t>*</a:t>
              </a:r>
              <a:endParaRPr kumimoji="1" lang="ja-JP" altLang="en-US" sz="3600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119" name="正方形/長方形 118"/>
          <p:cNvSpPr/>
          <p:nvPr/>
        </p:nvSpPr>
        <p:spPr>
          <a:xfrm>
            <a:off x="7517208" y="1694206"/>
            <a:ext cx="4814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4000" dirty="0"/>
              <a:t>A</a:t>
            </a:r>
            <a:endParaRPr lang="ja-JP" altLang="en-US" sz="4000" dirty="0"/>
          </a:p>
        </p:txBody>
      </p:sp>
      <p:sp>
        <p:nvSpPr>
          <p:cNvPr id="120" name="テキスト ボックス 119"/>
          <p:cNvSpPr txBox="1"/>
          <p:nvPr/>
        </p:nvSpPr>
        <p:spPr>
          <a:xfrm>
            <a:off x="6485673" y="2315211"/>
            <a:ext cx="48097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Symbol" charset="2"/>
                <a:cs typeface="Symbol" charset="2"/>
              </a:rPr>
              <a:t>g</a:t>
            </a:r>
            <a:r>
              <a:rPr kumimoji="1" lang="en-US" altLang="ja-JP" sz="2800" baseline="30000" dirty="0" smtClean="0">
                <a:latin typeface="Symbol" charset="2"/>
                <a:cs typeface="Symbol" charset="2"/>
              </a:rPr>
              <a:t>*</a:t>
            </a:r>
            <a:endParaRPr kumimoji="1" lang="ja-JP" altLang="en-US" dirty="0">
              <a:latin typeface="Symbol" charset="2"/>
              <a:cs typeface="Symbol" charset="2"/>
            </a:endParaRPr>
          </a:p>
        </p:txBody>
      </p:sp>
      <p:graphicFrame>
        <p:nvGraphicFramePr>
          <p:cNvPr id="123" name="オブジェクト 1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2950333"/>
              </p:ext>
            </p:extLst>
          </p:nvPr>
        </p:nvGraphicFramePr>
        <p:xfrm>
          <a:off x="514350" y="5828702"/>
          <a:ext cx="8159750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7" name="数式" r:id="rId5" imgW="4597400" imgH="254000" progId="Equation.3">
                  <p:embed/>
                </p:oleObj>
              </mc:Choice>
              <mc:Fallback>
                <p:oleObj name="数式" r:id="rId5" imgW="45974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4350" y="5828702"/>
                        <a:ext cx="8159750" cy="450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正方形/長方形 6"/>
          <p:cNvSpPr/>
          <p:nvPr/>
        </p:nvSpPr>
        <p:spPr>
          <a:xfrm>
            <a:off x="6889750" y="5644552"/>
            <a:ext cx="1844675" cy="68262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316626" y="2500157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×</a:t>
            </a:r>
            <a:endParaRPr kumimoji="1" lang="ja-JP" altLang="en-US" sz="28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064824" y="4031729"/>
            <a:ext cx="3246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N</a:t>
            </a:r>
            <a:r>
              <a:rPr kumimoji="1" lang="en-US" altLang="ja-JP" sz="2400" baseline="30000" dirty="0" smtClean="0"/>
              <a:t>*</a:t>
            </a:r>
            <a:r>
              <a:rPr kumimoji="1" lang="en-US" altLang="ja-JP" sz="2400" dirty="0" smtClean="0"/>
              <a:t>(1440 and higher) P11</a:t>
            </a:r>
          </a:p>
        </p:txBody>
      </p:sp>
      <p:sp>
        <p:nvSpPr>
          <p:cNvPr id="5" name="屈折矢印 4"/>
          <p:cNvSpPr/>
          <p:nvPr/>
        </p:nvSpPr>
        <p:spPr>
          <a:xfrm rot="5400000">
            <a:off x="5386233" y="4535228"/>
            <a:ext cx="285091" cy="369906"/>
          </a:xfrm>
          <a:prstGeom prst="bentUp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711330" y="4540123"/>
            <a:ext cx="20675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/>
              <a:t>N</a:t>
            </a:r>
            <a:r>
              <a:rPr kumimoji="1" lang="en-US" altLang="ja-JP" sz="2400" dirty="0" err="1" smtClean="0">
                <a:latin typeface="Symbol" charset="2"/>
                <a:cs typeface="Symbol" charset="2"/>
              </a:rPr>
              <a:t>p</a:t>
            </a:r>
            <a:r>
              <a:rPr kumimoji="1" lang="en-US" altLang="ja-JP" sz="2400" dirty="0" smtClean="0">
                <a:latin typeface="Symbol" charset="2"/>
                <a:cs typeface="Symbol" charset="2"/>
              </a:rPr>
              <a:t>   (60~70%)</a:t>
            </a:r>
          </a:p>
          <a:p>
            <a:r>
              <a:rPr lang="en-US" altLang="ja-JP" sz="2400" dirty="0" err="1" smtClean="0">
                <a:latin typeface="Symbol" charset="2"/>
                <a:cs typeface="Symbol" charset="2"/>
              </a:rPr>
              <a:t>Npp</a:t>
            </a:r>
            <a:r>
              <a:rPr lang="en-US" altLang="ja-JP" sz="2400" dirty="0" smtClean="0">
                <a:latin typeface="Symbol" charset="2"/>
                <a:cs typeface="Symbol" charset="2"/>
              </a:rPr>
              <a:t> (30~40%)</a:t>
            </a:r>
            <a:endParaRPr kumimoji="1" lang="ja-JP" altLang="en-US" sz="2400" dirty="0">
              <a:latin typeface="Symbol" charset="2"/>
              <a:cs typeface="Symbol" charset="2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1144727" y="4027362"/>
            <a:ext cx="1826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latin typeface="Symbol" charset="2"/>
                <a:cs typeface="Symbol" charset="2"/>
              </a:rPr>
              <a:t>D</a:t>
            </a:r>
            <a:r>
              <a:rPr kumimoji="1" lang="en-US" altLang="ja-JP" sz="2400" baseline="30000" dirty="0" smtClean="0"/>
              <a:t>*</a:t>
            </a:r>
            <a:r>
              <a:rPr kumimoji="1" lang="en-US" altLang="ja-JP" sz="2400" dirty="0" smtClean="0"/>
              <a:t>(1232) P33</a:t>
            </a:r>
          </a:p>
        </p:txBody>
      </p:sp>
      <p:sp>
        <p:nvSpPr>
          <p:cNvPr id="49" name="屈折矢印 48"/>
          <p:cNvSpPr/>
          <p:nvPr/>
        </p:nvSpPr>
        <p:spPr>
          <a:xfrm rot="5400000">
            <a:off x="1466136" y="4530861"/>
            <a:ext cx="285091" cy="369906"/>
          </a:xfrm>
          <a:prstGeom prst="bentUp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1818200" y="4521896"/>
            <a:ext cx="1721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/>
              <a:t>N</a:t>
            </a:r>
            <a:r>
              <a:rPr kumimoji="1" lang="en-US" altLang="ja-JP" sz="2400" dirty="0" err="1" smtClean="0">
                <a:latin typeface="Symbol" charset="2"/>
                <a:cs typeface="Symbol" charset="2"/>
              </a:rPr>
              <a:t>p</a:t>
            </a:r>
            <a:r>
              <a:rPr kumimoji="1" lang="en-US" altLang="ja-JP" sz="2400" dirty="0" smtClean="0">
                <a:latin typeface="Symbol" charset="2"/>
                <a:cs typeface="Symbol" charset="2"/>
              </a:rPr>
              <a:t>   (&gt;99%)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678197" y="1323333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Spin flip</a:t>
            </a:r>
            <a:endParaRPr kumimoji="1" lang="ja-JP" altLang="en-US" dirty="0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5831140" y="1288611"/>
            <a:ext cx="1422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Spin non-flip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54862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Fermi Experiment Summary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04831" y="1600200"/>
            <a:ext cx="8684837" cy="4525963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Large asymmetry observed in Fermi forward pi0 production in pol(p)+</a:t>
            </a:r>
            <a:r>
              <a:rPr lang="en-US" altLang="ja-JP" dirty="0" err="1" smtClean="0"/>
              <a:t>Pb</a:t>
            </a:r>
            <a:r>
              <a:rPr lang="en-US" altLang="ja-JP" dirty="0" smtClean="0"/>
              <a:t>. </a:t>
            </a:r>
            <a:endParaRPr lang="en-US" altLang="ja-JP" dirty="0" smtClean="0"/>
          </a:p>
          <a:p>
            <a:r>
              <a:rPr lang="en-US" altLang="ja-JP" dirty="0" smtClean="0"/>
              <a:t>Large asymmetry is observed </a:t>
            </a:r>
            <a:r>
              <a:rPr lang="en-US" altLang="ja-JP" dirty="0" smtClean="0"/>
              <a:t>by selecting </a:t>
            </a:r>
            <a:r>
              <a:rPr lang="en-US" altLang="ja-JP" dirty="0" err="1" smtClean="0"/>
              <a:t>Primakoff</a:t>
            </a:r>
            <a:r>
              <a:rPr lang="en-US" altLang="ja-JP" dirty="0" smtClean="0"/>
              <a:t> kinematics (Small –t).</a:t>
            </a:r>
          </a:p>
          <a:p>
            <a:r>
              <a:rPr lang="en-US" altLang="ja-JP" dirty="0" smtClean="0"/>
              <a:t>The asymmetry is </a:t>
            </a:r>
            <a:r>
              <a:rPr lang="en-US" altLang="ja-JP" dirty="0" smtClean="0"/>
              <a:t>known in photo pion production as a consequence of interference </a:t>
            </a:r>
            <a:r>
              <a:rPr lang="en-US" altLang="ja-JP" dirty="0" smtClean="0"/>
              <a:t>between Delta and N*.</a:t>
            </a:r>
          </a:p>
          <a:p>
            <a:pPr marL="0" indent="0">
              <a:buNone/>
            </a:pPr>
            <a:endParaRPr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2F9EC-AA11-E54F-A3E4-80CC9C642885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7906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2899" y="0"/>
            <a:ext cx="8889667" cy="1143000"/>
          </a:xfrm>
        </p:spPr>
        <p:txBody>
          <a:bodyPr>
            <a:normAutofit/>
          </a:bodyPr>
          <a:lstStyle/>
          <a:p>
            <a:r>
              <a:rPr lang="en-US" altLang="ja-JP" dirty="0"/>
              <a:t>Origin</a:t>
            </a:r>
            <a:r>
              <a:rPr lang="ja-JP" altLang="en-US" dirty="0"/>
              <a:t> </a:t>
            </a:r>
            <a:r>
              <a:rPr lang="en-US" altLang="ja-JP" dirty="0"/>
              <a:t>of</a:t>
            </a:r>
            <a:r>
              <a:rPr lang="ja-JP" altLang="en-US" dirty="0"/>
              <a:t> </a:t>
            </a:r>
            <a:r>
              <a:rPr lang="en-US" altLang="ja-JP" dirty="0"/>
              <a:t>the</a:t>
            </a:r>
            <a:r>
              <a:rPr lang="ja-JP" altLang="en-US" dirty="0"/>
              <a:t> </a:t>
            </a:r>
            <a:r>
              <a:rPr lang="en-US" altLang="ja-JP" dirty="0"/>
              <a:t>Asymmetry</a:t>
            </a:r>
            <a:endParaRPr kumimoji="1" lang="ja-JP" altLang="en-US" dirty="0"/>
          </a:p>
        </p:txBody>
      </p:sp>
      <p:sp>
        <p:nvSpPr>
          <p:cNvPr id="64" name="正方形/長方形 63"/>
          <p:cNvSpPr/>
          <p:nvPr/>
        </p:nvSpPr>
        <p:spPr>
          <a:xfrm>
            <a:off x="1296354" y="1237379"/>
            <a:ext cx="779287" cy="18913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9" name="図形グループ 88"/>
          <p:cNvGrpSpPr/>
          <p:nvPr/>
        </p:nvGrpSpPr>
        <p:grpSpPr>
          <a:xfrm>
            <a:off x="1119600" y="3852134"/>
            <a:ext cx="3593918" cy="2161351"/>
            <a:chOff x="4376621" y="4670477"/>
            <a:chExt cx="3593918" cy="2161351"/>
          </a:xfrm>
        </p:grpSpPr>
        <p:sp>
          <p:nvSpPr>
            <p:cNvPr id="90" name="正方形/長方形 89"/>
            <p:cNvSpPr/>
            <p:nvPr/>
          </p:nvSpPr>
          <p:spPr>
            <a:xfrm>
              <a:off x="5942042" y="6154720"/>
              <a:ext cx="682007" cy="16510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1" name="円/楕円 90"/>
            <p:cNvSpPr/>
            <p:nvPr/>
          </p:nvSpPr>
          <p:spPr>
            <a:xfrm>
              <a:off x="5859492" y="6154720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92" name="直線コネクタ 91"/>
            <p:cNvCxnSpPr/>
            <p:nvPr/>
          </p:nvCxnSpPr>
          <p:spPr>
            <a:xfrm>
              <a:off x="4830792" y="6229663"/>
              <a:ext cx="1028700" cy="127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3" name="円/楕円 92"/>
            <p:cNvSpPr/>
            <p:nvPr/>
          </p:nvSpPr>
          <p:spPr>
            <a:xfrm>
              <a:off x="5859492" y="5024420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94" name="直線コネクタ 93"/>
            <p:cNvCxnSpPr/>
            <p:nvPr/>
          </p:nvCxnSpPr>
          <p:spPr>
            <a:xfrm flipV="1">
              <a:off x="6624049" y="5953326"/>
              <a:ext cx="711704" cy="271759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5" name="テキスト ボックス 94"/>
            <p:cNvSpPr txBox="1"/>
            <p:nvPr/>
          </p:nvSpPr>
          <p:spPr>
            <a:xfrm>
              <a:off x="4376621" y="5800777"/>
              <a:ext cx="4541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 smtClean="0"/>
                <a:t>p</a:t>
              </a:r>
              <a:endParaRPr kumimoji="1" lang="ja-JP" altLang="en-US" sz="4000" dirty="0"/>
            </a:p>
          </p:txBody>
        </p:sp>
        <p:sp>
          <p:nvSpPr>
            <p:cNvPr id="96" name="テキスト ボックス 95"/>
            <p:cNvSpPr txBox="1"/>
            <p:nvPr/>
          </p:nvSpPr>
          <p:spPr>
            <a:xfrm>
              <a:off x="4389179" y="4670477"/>
              <a:ext cx="4814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000" dirty="0" smtClean="0"/>
                <a:t>A</a:t>
              </a:r>
              <a:endParaRPr kumimoji="1" lang="ja-JP" altLang="en-US" sz="4000" dirty="0"/>
            </a:p>
          </p:txBody>
        </p:sp>
        <p:grpSp>
          <p:nvGrpSpPr>
            <p:cNvPr id="97" name="図形グループ 96"/>
            <p:cNvGrpSpPr/>
            <p:nvPr/>
          </p:nvGrpSpPr>
          <p:grpSpPr>
            <a:xfrm>
              <a:off x="7463434" y="5897705"/>
              <a:ext cx="507105" cy="769441"/>
              <a:chOff x="7264605" y="6040927"/>
              <a:chExt cx="507105" cy="769441"/>
            </a:xfrm>
          </p:grpSpPr>
          <p:sp>
            <p:nvSpPr>
              <p:cNvPr id="103" name="正方形/長方形 102"/>
              <p:cNvSpPr/>
              <p:nvPr/>
            </p:nvSpPr>
            <p:spPr>
              <a:xfrm>
                <a:off x="7264605" y="6193476"/>
                <a:ext cx="507105" cy="555337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04" name="テキスト ボックス 103"/>
              <p:cNvSpPr txBox="1"/>
              <p:nvPr/>
            </p:nvSpPr>
            <p:spPr>
              <a:xfrm>
                <a:off x="7264605" y="6040927"/>
                <a:ext cx="48112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4400" dirty="0" smtClean="0"/>
                  <a:t>n</a:t>
                </a:r>
                <a:endParaRPr kumimoji="1" lang="ja-JP" altLang="en-US" sz="4400" dirty="0"/>
              </a:p>
            </p:txBody>
          </p:sp>
        </p:grpSp>
        <p:cxnSp>
          <p:nvCxnSpPr>
            <p:cNvPr id="98" name="直線矢印コネクタ 97"/>
            <p:cNvCxnSpPr/>
            <p:nvPr/>
          </p:nvCxnSpPr>
          <p:spPr>
            <a:xfrm>
              <a:off x="4830792" y="5075220"/>
              <a:ext cx="2269173" cy="254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9" name="直線矢印コネクタ 98"/>
            <p:cNvCxnSpPr>
              <a:stCxn id="90" idx="3"/>
            </p:cNvCxnSpPr>
            <p:nvPr/>
          </p:nvCxnSpPr>
          <p:spPr>
            <a:xfrm flipV="1">
              <a:off x="6624049" y="6229663"/>
              <a:ext cx="711704" cy="760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00" name="正方形/長方形 99"/>
            <p:cNvSpPr/>
            <p:nvPr/>
          </p:nvSpPr>
          <p:spPr>
            <a:xfrm>
              <a:off x="7335753" y="5515141"/>
              <a:ext cx="51311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800" dirty="0" smtClean="0">
                  <a:latin typeface="Symbol" charset="2"/>
                  <a:cs typeface="Symbol" charset="2"/>
                </a:rPr>
                <a:t>p</a:t>
              </a:r>
              <a:r>
                <a:rPr lang="en-US" altLang="ja-JP" sz="2800" baseline="30000" dirty="0">
                  <a:latin typeface="Symbol" charset="2"/>
                  <a:cs typeface="Symbol" charset="2"/>
                </a:rPr>
                <a:t>+</a:t>
              </a:r>
              <a:endParaRPr lang="ja-JP" altLang="en-US" sz="2800" dirty="0"/>
            </a:p>
          </p:txBody>
        </p:sp>
        <p:pic>
          <p:nvPicPr>
            <p:cNvPr id="101" name="図 10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3132142">
              <a:off x="5404550" y="5258350"/>
              <a:ext cx="1074984" cy="789590"/>
            </a:xfrm>
            <a:prstGeom prst="rect">
              <a:avLst/>
            </a:prstGeom>
          </p:spPr>
        </p:pic>
        <p:sp>
          <p:nvSpPr>
            <p:cNvPr id="102" name="テキスト ボックス 101"/>
            <p:cNvSpPr txBox="1"/>
            <p:nvPr/>
          </p:nvSpPr>
          <p:spPr>
            <a:xfrm>
              <a:off x="6045152" y="6185497"/>
              <a:ext cx="4671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600" dirty="0" smtClean="0">
                  <a:latin typeface="Symbol" charset="2"/>
                  <a:cs typeface="Symbol" charset="2"/>
                </a:rPr>
                <a:t>D</a:t>
              </a:r>
              <a:endParaRPr kumimoji="1" lang="ja-JP" altLang="en-US" sz="3600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109" name="正方形/長方形 108"/>
          <p:cNvSpPr/>
          <p:nvPr/>
        </p:nvSpPr>
        <p:spPr>
          <a:xfrm>
            <a:off x="3817067" y="3814183"/>
            <a:ext cx="4814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4000" dirty="0"/>
              <a:t>A</a:t>
            </a:r>
            <a:endParaRPr lang="ja-JP" altLang="en-US" sz="4000" dirty="0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2785532" y="4435188"/>
            <a:ext cx="48097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Symbol" charset="2"/>
                <a:cs typeface="Symbol" charset="2"/>
              </a:rPr>
              <a:t>g</a:t>
            </a:r>
            <a:r>
              <a:rPr kumimoji="1" lang="en-US" altLang="ja-JP" sz="2800" baseline="30000" dirty="0" smtClean="0">
                <a:latin typeface="Symbol" charset="2"/>
                <a:cs typeface="Symbol" charset="2"/>
              </a:rPr>
              <a:t>*</a:t>
            </a:r>
            <a:endParaRPr kumimoji="1" lang="ja-JP" altLang="en-US" dirty="0">
              <a:latin typeface="Symbol" charset="2"/>
              <a:cs typeface="Symbol" charset="2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C5B8-EEFC-7D42-8A0F-CFBA9D6D129F}" type="slidenum">
              <a:rPr kumimoji="1" lang="ja-JP" altLang="en-US" smtClean="0"/>
              <a:t>44</a:t>
            </a:fld>
            <a:endParaRPr kumimoji="1" lang="ja-JP" altLang="en-US"/>
          </a:p>
        </p:txBody>
      </p:sp>
      <p:grpSp>
        <p:nvGrpSpPr>
          <p:cNvPr id="58" name="図形グループ 57"/>
          <p:cNvGrpSpPr/>
          <p:nvPr/>
        </p:nvGrpSpPr>
        <p:grpSpPr>
          <a:xfrm>
            <a:off x="5359129" y="3845102"/>
            <a:ext cx="3593918" cy="2161351"/>
            <a:chOff x="4376621" y="4670477"/>
            <a:chExt cx="3593918" cy="2161351"/>
          </a:xfrm>
        </p:grpSpPr>
        <p:sp>
          <p:nvSpPr>
            <p:cNvPr id="59" name="正方形/長方形 58"/>
            <p:cNvSpPr/>
            <p:nvPr/>
          </p:nvSpPr>
          <p:spPr>
            <a:xfrm>
              <a:off x="5942042" y="6154720"/>
              <a:ext cx="682007" cy="16510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円/楕円 59"/>
            <p:cNvSpPr/>
            <p:nvPr/>
          </p:nvSpPr>
          <p:spPr>
            <a:xfrm>
              <a:off x="5859492" y="6154720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3" name="直線コネクタ 62"/>
            <p:cNvCxnSpPr/>
            <p:nvPr/>
          </p:nvCxnSpPr>
          <p:spPr>
            <a:xfrm>
              <a:off x="4830792" y="6229663"/>
              <a:ext cx="1028700" cy="127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5" name="円/楕円 64"/>
            <p:cNvSpPr/>
            <p:nvPr/>
          </p:nvSpPr>
          <p:spPr>
            <a:xfrm>
              <a:off x="5859492" y="5024420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6" name="直線コネクタ 65"/>
            <p:cNvCxnSpPr/>
            <p:nvPr/>
          </p:nvCxnSpPr>
          <p:spPr>
            <a:xfrm flipV="1">
              <a:off x="6624049" y="5953326"/>
              <a:ext cx="711704" cy="271759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8" name="テキスト ボックス 77"/>
            <p:cNvSpPr txBox="1"/>
            <p:nvPr/>
          </p:nvSpPr>
          <p:spPr>
            <a:xfrm>
              <a:off x="4376621" y="5800777"/>
              <a:ext cx="4541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 smtClean="0"/>
                <a:t>p</a:t>
              </a:r>
              <a:endParaRPr kumimoji="1" lang="ja-JP" altLang="en-US" sz="4000" dirty="0"/>
            </a:p>
          </p:txBody>
        </p:sp>
        <p:sp>
          <p:nvSpPr>
            <p:cNvPr id="79" name="テキスト ボックス 78"/>
            <p:cNvSpPr txBox="1"/>
            <p:nvPr/>
          </p:nvSpPr>
          <p:spPr>
            <a:xfrm>
              <a:off x="4389179" y="4670477"/>
              <a:ext cx="4814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000" dirty="0" smtClean="0"/>
                <a:t>A</a:t>
              </a:r>
              <a:endParaRPr kumimoji="1" lang="ja-JP" altLang="en-US" sz="4000" dirty="0"/>
            </a:p>
          </p:txBody>
        </p:sp>
        <p:grpSp>
          <p:nvGrpSpPr>
            <p:cNvPr id="81" name="図形グループ 80"/>
            <p:cNvGrpSpPr/>
            <p:nvPr/>
          </p:nvGrpSpPr>
          <p:grpSpPr>
            <a:xfrm>
              <a:off x="7463434" y="5897705"/>
              <a:ext cx="507105" cy="769441"/>
              <a:chOff x="7264605" y="6040927"/>
              <a:chExt cx="507105" cy="769441"/>
            </a:xfrm>
          </p:grpSpPr>
          <p:sp>
            <p:nvSpPr>
              <p:cNvPr id="116" name="正方形/長方形 115"/>
              <p:cNvSpPr/>
              <p:nvPr/>
            </p:nvSpPr>
            <p:spPr>
              <a:xfrm>
                <a:off x="7264605" y="6193476"/>
                <a:ext cx="507105" cy="555337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17" name="テキスト ボックス 116"/>
              <p:cNvSpPr txBox="1"/>
              <p:nvPr/>
            </p:nvSpPr>
            <p:spPr>
              <a:xfrm>
                <a:off x="7264605" y="6040927"/>
                <a:ext cx="48112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4400" dirty="0" smtClean="0"/>
                  <a:t>n</a:t>
                </a:r>
                <a:endParaRPr kumimoji="1" lang="ja-JP" altLang="en-US" sz="4400" dirty="0"/>
              </a:p>
            </p:txBody>
          </p:sp>
        </p:grpSp>
        <p:cxnSp>
          <p:nvCxnSpPr>
            <p:cNvPr id="84" name="直線矢印コネクタ 83"/>
            <p:cNvCxnSpPr/>
            <p:nvPr/>
          </p:nvCxnSpPr>
          <p:spPr>
            <a:xfrm>
              <a:off x="4830792" y="5075220"/>
              <a:ext cx="2269173" cy="254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直線矢印コネクタ 110"/>
            <p:cNvCxnSpPr>
              <a:stCxn id="59" idx="3"/>
            </p:cNvCxnSpPr>
            <p:nvPr/>
          </p:nvCxnSpPr>
          <p:spPr>
            <a:xfrm flipV="1">
              <a:off x="6624049" y="6229663"/>
              <a:ext cx="711704" cy="760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13" name="正方形/長方形 112"/>
            <p:cNvSpPr/>
            <p:nvPr/>
          </p:nvSpPr>
          <p:spPr>
            <a:xfrm>
              <a:off x="7335753" y="5515141"/>
              <a:ext cx="51311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800" dirty="0">
                  <a:latin typeface="Symbol" charset="2"/>
                  <a:cs typeface="Symbol" charset="2"/>
                </a:rPr>
                <a:t>p</a:t>
              </a:r>
              <a:r>
                <a:rPr lang="en-US" altLang="ja-JP" sz="2800" baseline="30000" dirty="0">
                  <a:latin typeface="Symbol" charset="2"/>
                  <a:cs typeface="Symbol" charset="2"/>
                </a:rPr>
                <a:t>+</a:t>
              </a:r>
              <a:endParaRPr lang="ja-JP" altLang="en-US" sz="2800" dirty="0"/>
            </a:p>
          </p:txBody>
        </p:sp>
        <p:pic>
          <p:nvPicPr>
            <p:cNvPr id="114" name="図 1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3132142">
              <a:off x="5404550" y="5258350"/>
              <a:ext cx="1074984" cy="789590"/>
            </a:xfrm>
            <a:prstGeom prst="rect">
              <a:avLst/>
            </a:prstGeom>
          </p:spPr>
        </p:pic>
        <p:sp>
          <p:nvSpPr>
            <p:cNvPr id="115" name="テキスト ボックス 114"/>
            <p:cNvSpPr txBox="1"/>
            <p:nvPr/>
          </p:nvSpPr>
          <p:spPr>
            <a:xfrm>
              <a:off x="6045152" y="6185497"/>
              <a:ext cx="6719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600" dirty="0" smtClean="0">
                  <a:latin typeface="Symbol" charset="2"/>
                  <a:cs typeface="Symbol" charset="2"/>
                </a:rPr>
                <a:t>N</a:t>
              </a:r>
              <a:r>
                <a:rPr kumimoji="1" lang="en-US" altLang="ja-JP" sz="3600" baseline="30000" dirty="0" smtClean="0">
                  <a:latin typeface="Symbol" charset="2"/>
                  <a:cs typeface="Symbol" charset="2"/>
                </a:rPr>
                <a:t>*</a:t>
              </a:r>
              <a:endParaRPr kumimoji="1" lang="ja-JP" altLang="en-US" sz="3600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119" name="正方形/長方形 118"/>
          <p:cNvSpPr/>
          <p:nvPr/>
        </p:nvSpPr>
        <p:spPr>
          <a:xfrm>
            <a:off x="8056596" y="3807151"/>
            <a:ext cx="4814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4000" dirty="0"/>
              <a:t>A</a:t>
            </a:r>
            <a:endParaRPr lang="ja-JP" altLang="en-US" sz="4000" dirty="0"/>
          </a:p>
        </p:txBody>
      </p:sp>
      <p:sp>
        <p:nvSpPr>
          <p:cNvPr id="120" name="テキスト ボックス 119"/>
          <p:cNvSpPr txBox="1"/>
          <p:nvPr/>
        </p:nvSpPr>
        <p:spPr>
          <a:xfrm>
            <a:off x="7025061" y="4428156"/>
            <a:ext cx="48097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Symbol" charset="2"/>
                <a:cs typeface="Symbol" charset="2"/>
              </a:rPr>
              <a:t>g</a:t>
            </a:r>
            <a:r>
              <a:rPr kumimoji="1" lang="en-US" altLang="ja-JP" sz="2800" baseline="30000" dirty="0" smtClean="0">
                <a:latin typeface="Symbol" charset="2"/>
                <a:cs typeface="Symbol" charset="2"/>
              </a:rPr>
              <a:t>*</a:t>
            </a:r>
            <a:endParaRPr kumimoji="1" lang="ja-JP" altLang="en-US" dirty="0">
              <a:latin typeface="Symbol" charset="2"/>
              <a:cs typeface="Symbol" charset="2"/>
            </a:endParaRPr>
          </a:p>
        </p:txBody>
      </p:sp>
      <p:graphicFrame>
        <p:nvGraphicFramePr>
          <p:cNvPr id="123" name="オブジェクト 1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3111914"/>
              </p:ext>
            </p:extLst>
          </p:nvPr>
        </p:nvGraphicFramePr>
        <p:xfrm>
          <a:off x="266467" y="6270625"/>
          <a:ext cx="8159750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9" name="数式" r:id="rId5" imgW="4597400" imgH="254000" progId="Equation.3">
                  <p:embed/>
                </p:oleObj>
              </mc:Choice>
              <mc:Fallback>
                <p:oleObj name="数式" r:id="rId5" imgW="45974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6467" y="6270625"/>
                        <a:ext cx="8159750" cy="450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正方形/長方形 6"/>
          <p:cNvSpPr/>
          <p:nvPr/>
        </p:nvSpPr>
        <p:spPr>
          <a:xfrm>
            <a:off x="6633305" y="6051436"/>
            <a:ext cx="1844675" cy="68262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856014" y="4613102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×</a:t>
            </a:r>
            <a:endParaRPr kumimoji="1" lang="ja-JP" altLang="en-US" sz="2800" dirty="0"/>
          </a:p>
        </p:txBody>
      </p:sp>
      <p:grpSp>
        <p:nvGrpSpPr>
          <p:cNvPr id="44" name="図形グループ 43"/>
          <p:cNvGrpSpPr/>
          <p:nvPr/>
        </p:nvGrpSpPr>
        <p:grpSpPr>
          <a:xfrm>
            <a:off x="1145584" y="1375281"/>
            <a:ext cx="3593918" cy="2161351"/>
            <a:chOff x="4376621" y="4670477"/>
            <a:chExt cx="3593918" cy="2161351"/>
          </a:xfrm>
        </p:grpSpPr>
        <p:sp>
          <p:nvSpPr>
            <p:cNvPr id="45" name="正方形/長方形 44"/>
            <p:cNvSpPr/>
            <p:nvPr/>
          </p:nvSpPr>
          <p:spPr>
            <a:xfrm>
              <a:off x="5942042" y="6154720"/>
              <a:ext cx="682007" cy="16510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円/楕円 45"/>
            <p:cNvSpPr/>
            <p:nvPr/>
          </p:nvSpPr>
          <p:spPr>
            <a:xfrm>
              <a:off x="5859492" y="6154720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7" name="直線コネクタ 46"/>
            <p:cNvCxnSpPr/>
            <p:nvPr/>
          </p:nvCxnSpPr>
          <p:spPr>
            <a:xfrm>
              <a:off x="4830792" y="6229663"/>
              <a:ext cx="1028700" cy="127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円/楕円 47"/>
            <p:cNvSpPr/>
            <p:nvPr/>
          </p:nvSpPr>
          <p:spPr>
            <a:xfrm>
              <a:off x="5859492" y="5024420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9" name="直線コネクタ 48"/>
            <p:cNvCxnSpPr/>
            <p:nvPr/>
          </p:nvCxnSpPr>
          <p:spPr>
            <a:xfrm flipV="1">
              <a:off x="6624049" y="5953326"/>
              <a:ext cx="711704" cy="271759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テキスト ボックス 49"/>
            <p:cNvSpPr txBox="1"/>
            <p:nvPr/>
          </p:nvSpPr>
          <p:spPr>
            <a:xfrm>
              <a:off x="4376621" y="5800777"/>
              <a:ext cx="4541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 smtClean="0"/>
                <a:t>p</a:t>
              </a:r>
              <a:endParaRPr kumimoji="1" lang="ja-JP" altLang="en-US" sz="4000" dirty="0"/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4389179" y="4670477"/>
              <a:ext cx="4814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000" dirty="0" smtClean="0"/>
                <a:t>A</a:t>
              </a:r>
              <a:endParaRPr kumimoji="1" lang="ja-JP" altLang="en-US" sz="4000" dirty="0"/>
            </a:p>
          </p:txBody>
        </p:sp>
        <p:grpSp>
          <p:nvGrpSpPr>
            <p:cNvPr id="52" name="図形グループ 51"/>
            <p:cNvGrpSpPr/>
            <p:nvPr/>
          </p:nvGrpSpPr>
          <p:grpSpPr>
            <a:xfrm>
              <a:off x="7463434" y="5897705"/>
              <a:ext cx="507105" cy="769441"/>
              <a:chOff x="7264605" y="6040927"/>
              <a:chExt cx="507105" cy="769441"/>
            </a:xfrm>
          </p:grpSpPr>
          <p:sp>
            <p:nvSpPr>
              <p:cNvPr id="62" name="正方形/長方形 61"/>
              <p:cNvSpPr/>
              <p:nvPr/>
            </p:nvSpPr>
            <p:spPr>
              <a:xfrm>
                <a:off x="7264605" y="6193476"/>
                <a:ext cx="507105" cy="555337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7" name="テキスト ボックス 66"/>
              <p:cNvSpPr txBox="1"/>
              <p:nvPr/>
            </p:nvSpPr>
            <p:spPr>
              <a:xfrm>
                <a:off x="7264605" y="6040927"/>
                <a:ext cx="48112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4400" dirty="0" smtClean="0"/>
                  <a:t>p</a:t>
                </a:r>
                <a:endParaRPr kumimoji="1" lang="ja-JP" altLang="en-US" sz="4400" dirty="0"/>
              </a:p>
            </p:txBody>
          </p:sp>
        </p:grpSp>
        <p:cxnSp>
          <p:nvCxnSpPr>
            <p:cNvPr id="53" name="直線矢印コネクタ 52"/>
            <p:cNvCxnSpPr/>
            <p:nvPr/>
          </p:nvCxnSpPr>
          <p:spPr>
            <a:xfrm>
              <a:off x="4830792" y="5075220"/>
              <a:ext cx="2269173" cy="254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直線矢印コネクタ 54"/>
            <p:cNvCxnSpPr>
              <a:stCxn id="45" idx="3"/>
            </p:cNvCxnSpPr>
            <p:nvPr/>
          </p:nvCxnSpPr>
          <p:spPr>
            <a:xfrm flipV="1">
              <a:off x="6624049" y="6229663"/>
              <a:ext cx="711704" cy="760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6" name="正方形/長方形 55"/>
            <p:cNvSpPr/>
            <p:nvPr/>
          </p:nvSpPr>
          <p:spPr>
            <a:xfrm>
              <a:off x="7335753" y="5515141"/>
              <a:ext cx="50142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800" dirty="0" smtClean="0">
                  <a:latin typeface="Symbol" charset="2"/>
                  <a:cs typeface="Symbol" charset="2"/>
                </a:rPr>
                <a:t>p</a:t>
              </a:r>
              <a:r>
                <a:rPr lang="en-US" altLang="ja-JP" sz="2800" baseline="30000" dirty="0" smtClean="0">
                  <a:latin typeface="Symbol" charset="2"/>
                  <a:cs typeface="Symbol" charset="2"/>
                </a:rPr>
                <a:t>0</a:t>
              </a:r>
              <a:endParaRPr lang="ja-JP" altLang="en-US" sz="2800" baseline="30000" dirty="0"/>
            </a:p>
          </p:txBody>
        </p:sp>
        <p:pic>
          <p:nvPicPr>
            <p:cNvPr id="57" name="図 5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3132142">
              <a:off x="5404550" y="5258350"/>
              <a:ext cx="1074984" cy="789590"/>
            </a:xfrm>
            <a:prstGeom prst="rect">
              <a:avLst/>
            </a:prstGeom>
          </p:spPr>
        </p:pic>
        <p:sp>
          <p:nvSpPr>
            <p:cNvPr id="61" name="テキスト ボックス 60"/>
            <p:cNvSpPr txBox="1"/>
            <p:nvPr/>
          </p:nvSpPr>
          <p:spPr>
            <a:xfrm>
              <a:off x="6045152" y="6185497"/>
              <a:ext cx="4671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600" dirty="0" smtClean="0">
                  <a:latin typeface="Symbol" charset="2"/>
                  <a:cs typeface="Symbol" charset="2"/>
                </a:rPr>
                <a:t>D</a:t>
              </a:r>
              <a:endParaRPr kumimoji="1" lang="ja-JP" altLang="en-US" sz="3600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68" name="正方形/長方形 67"/>
          <p:cNvSpPr/>
          <p:nvPr/>
        </p:nvSpPr>
        <p:spPr>
          <a:xfrm>
            <a:off x="3843051" y="1337330"/>
            <a:ext cx="4814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4000" dirty="0"/>
              <a:t>A</a:t>
            </a:r>
            <a:endParaRPr lang="ja-JP" altLang="en-US" sz="4000" dirty="0"/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2811516" y="1958335"/>
            <a:ext cx="48097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Symbol" charset="2"/>
                <a:cs typeface="Symbol" charset="2"/>
              </a:rPr>
              <a:t>g</a:t>
            </a:r>
            <a:r>
              <a:rPr kumimoji="1" lang="en-US" altLang="ja-JP" sz="2800" baseline="30000" dirty="0" smtClean="0">
                <a:latin typeface="Symbol" charset="2"/>
                <a:cs typeface="Symbol" charset="2"/>
              </a:rPr>
              <a:t>*</a:t>
            </a:r>
            <a:endParaRPr kumimoji="1" lang="ja-JP" altLang="en-US" dirty="0">
              <a:latin typeface="Symbol" charset="2"/>
              <a:cs typeface="Symbol" charset="2"/>
            </a:endParaRPr>
          </a:p>
        </p:txBody>
      </p:sp>
      <p:grpSp>
        <p:nvGrpSpPr>
          <p:cNvPr id="70" name="図形グループ 69"/>
          <p:cNvGrpSpPr/>
          <p:nvPr/>
        </p:nvGrpSpPr>
        <p:grpSpPr>
          <a:xfrm>
            <a:off x="5385113" y="1368249"/>
            <a:ext cx="3593918" cy="2161351"/>
            <a:chOff x="4376621" y="4670477"/>
            <a:chExt cx="3593918" cy="2161351"/>
          </a:xfrm>
        </p:grpSpPr>
        <p:sp>
          <p:nvSpPr>
            <p:cNvPr id="71" name="正方形/長方形 70"/>
            <p:cNvSpPr/>
            <p:nvPr/>
          </p:nvSpPr>
          <p:spPr>
            <a:xfrm>
              <a:off x="5942042" y="6154720"/>
              <a:ext cx="682007" cy="16510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" name="円/楕円 71"/>
            <p:cNvSpPr/>
            <p:nvPr/>
          </p:nvSpPr>
          <p:spPr>
            <a:xfrm>
              <a:off x="5859492" y="6154720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3" name="直線コネクタ 72"/>
            <p:cNvCxnSpPr/>
            <p:nvPr/>
          </p:nvCxnSpPr>
          <p:spPr>
            <a:xfrm>
              <a:off x="4830792" y="6229663"/>
              <a:ext cx="1028700" cy="127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4" name="円/楕円 73"/>
            <p:cNvSpPr/>
            <p:nvPr/>
          </p:nvSpPr>
          <p:spPr>
            <a:xfrm>
              <a:off x="5859492" y="5024420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5" name="直線コネクタ 74"/>
            <p:cNvCxnSpPr/>
            <p:nvPr/>
          </p:nvCxnSpPr>
          <p:spPr>
            <a:xfrm flipV="1">
              <a:off x="6624049" y="5953326"/>
              <a:ext cx="711704" cy="271759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6" name="テキスト ボックス 75"/>
            <p:cNvSpPr txBox="1"/>
            <p:nvPr/>
          </p:nvSpPr>
          <p:spPr>
            <a:xfrm>
              <a:off x="4376621" y="5800777"/>
              <a:ext cx="4541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 smtClean="0"/>
                <a:t>p</a:t>
              </a:r>
              <a:endParaRPr kumimoji="1" lang="ja-JP" altLang="en-US" sz="4000" dirty="0"/>
            </a:p>
          </p:txBody>
        </p:sp>
        <p:sp>
          <p:nvSpPr>
            <p:cNvPr id="77" name="テキスト ボックス 76"/>
            <p:cNvSpPr txBox="1"/>
            <p:nvPr/>
          </p:nvSpPr>
          <p:spPr>
            <a:xfrm>
              <a:off x="4389179" y="4670477"/>
              <a:ext cx="4814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000" dirty="0" smtClean="0"/>
                <a:t>A</a:t>
              </a:r>
              <a:endParaRPr kumimoji="1" lang="ja-JP" altLang="en-US" sz="4000" dirty="0"/>
            </a:p>
          </p:txBody>
        </p:sp>
        <p:grpSp>
          <p:nvGrpSpPr>
            <p:cNvPr id="80" name="図形グループ 79"/>
            <p:cNvGrpSpPr/>
            <p:nvPr/>
          </p:nvGrpSpPr>
          <p:grpSpPr>
            <a:xfrm>
              <a:off x="7463434" y="5897705"/>
              <a:ext cx="507105" cy="769441"/>
              <a:chOff x="7264605" y="6040927"/>
              <a:chExt cx="507105" cy="769441"/>
            </a:xfrm>
          </p:grpSpPr>
          <p:sp>
            <p:nvSpPr>
              <p:cNvPr id="88" name="正方形/長方形 87"/>
              <p:cNvSpPr/>
              <p:nvPr/>
            </p:nvSpPr>
            <p:spPr>
              <a:xfrm>
                <a:off x="7264605" y="6193476"/>
                <a:ext cx="507105" cy="555337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05" name="テキスト ボックス 104"/>
              <p:cNvSpPr txBox="1"/>
              <p:nvPr/>
            </p:nvSpPr>
            <p:spPr>
              <a:xfrm>
                <a:off x="7264605" y="6040927"/>
                <a:ext cx="48112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4400" dirty="0"/>
                  <a:t>p</a:t>
                </a:r>
                <a:endParaRPr kumimoji="1" lang="ja-JP" altLang="en-US" sz="4400" dirty="0"/>
              </a:p>
            </p:txBody>
          </p:sp>
        </p:grpSp>
        <p:cxnSp>
          <p:nvCxnSpPr>
            <p:cNvPr id="82" name="直線矢印コネクタ 81"/>
            <p:cNvCxnSpPr/>
            <p:nvPr/>
          </p:nvCxnSpPr>
          <p:spPr>
            <a:xfrm>
              <a:off x="4830792" y="5075220"/>
              <a:ext cx="2269173" cy="254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3" name="直線矢印コネクタ 82"/>
            <p:cNvCxnSpPr>
              <a:stCxn id="71" idx="3"/>
            </p:cNvCxnSpPr>
            <p:nvPr/>
          </p:nvCxnSpPr>
          <p:spPr>
            <a:xfrm flipV="1">
              <a:off x="6624049" y="6229663"/>
              <a:ext cx="711704" cy="760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5" name="正方形/長方形 84"/>
            <p:cNvSpPr/>
            <p:nvPr/>
          </p:nvSpPr>
          <p:spPr>
            <a:xfrm>
              <a:off x="7335753" y="5515141"/>
              <a:ext cx="50142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800" dirty="0" smtClean="0">
                  <a:latin typeface="Symbol" charset="2"/>
                  <a:cs typeface="Symbol" charset="2"/>
                </a:rPr>
                <a:t>p</a:t>
              </a:r>
              <a:r>
                <a:rPr lang="en-US" altLang="ja-JP" sz="2800" baseline="30000" dirty="0">
                  <a:latin typeface="Symbol" charset="2"/>
                  <a:cs typeface="Symbol" charset="2"/>
                </a:rPr>
                <a:t>0</a:t>
              </a:r>
              <a:endParaRPr lang="ja-JP" altLang="en-US" sz="2800" dirty="0"/>
            </a:p>
          </p:txBody>
        </p:sp>
        <p:pic>
          <p:nvPicPr>
            <p:cNvPr id="86" name="図 8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3132142">
              <a:off x="5404550" y="5258350"/>
              <a:ext cx="1074984" cy="789590"/>
            </a:xfrm>
            <a:prstGeom prst="rect">
              <a:avLst/>
            </a:prstGeom>
          </p:spPr>
        </p:pic>
        <p:sp>
          <p:nvSpPr>
            <p:cNvPr id="87" name="テキスト ボックス 86"/>
            <p:cNvSpPr txBox="1"/>
            <p:nvPr/>
          </p:nvSpPr>
          <p:spPr>
            <a:xfrm>
              <a:off x="6045152" y="6185497"/>
              <a:ext cx="6719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600" dirty="0" smtClean="0">
                  <a:latin typeface="Symbol" charset="2"/>
                  <a:cs typeface="Symbol" charset="2"/>
                </a:rPr>
                <a:t>N</a:t>
              </a:r>
              <a:r>
                <a:rPr kumimoji="1" lang="en-US" altLang="ja-JP" sz="3600" baseline="30000" dirty="0" smtClean="0">
                  <a:latin typeface="Symbol" charset="2"/>
                  <a:cs typeface="Symbol" charset="2"/>
                </a:rPr>
                <a:t>*</a:t>
              </a:r>
              <a:endParaRPr kumimoji="1" lang="ja-JP" altLang="en-US" sz="3600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106" name="正方形/長方形 105"/>
          <p:cNvSpPr/>
          <p:nvPr/>
        </p:nvSpPr>
        <p:spPr>
          <a:xfrm>
            <a:off x="8082580" y="1330298"/>
            <a:ext cx="4814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4000" dirty="0"/>
              <a:t>A</a:t>
            </a:r>
            <a:endParaRPr lang="ja-JP" altLang="en-US" sz="4000" dirty="0"/>
          </a:p>
        </p:txBody>
      </p:sp>
      <p:sp>
        <p:nvSpPr>
          <p:cNvPr id="107" name="テキスト ボックス 106"/>
          <p:cNvSpPr txBox="1"/>
          <p:nvPr/>
        </p:nvSpPr>
        <p:spPr>
          <a:xfrm>
            <a:off x="7051045" y="1951303"/>
            <a:ext cx="48097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Symbol" charset="2"/>
                <a:cs typeface="Symbol" charset="2"/>
              </a:rPr>
              <a:t>g</a:t>
            </a:r>
            <a:r>
              <a:rPr kumimoji="1" lang="en-US" altLang="ja-JP" sz="2800" baseline="30000" dirty="0" smtClean="0">
                <a:latin typeface="Symbol" charset="2"/>
                <a:cs typeface="Symbol" charset="2"/>
              </a:rPr>
              <a:t>*</a:t>
            </a:r>
            <a:endParaRPr kumimoji="1" lang="ja-JP" altLang="en-US" dirty="0">
              <a:latin typeface="Symbol" charset="2"/>
              <a:cs typeface="Symbol" charset="2"/>
            </a:endParaRPr>
          </a:p>
        </p:txBody>
      </p:sp>
      <p:sp>
        <p:nvSpPr>
          <p:cNvPr id="108" name="テキスト ボックス 107"/>
          <p:cNvSpPr txBox="1"/>
          <p:nvPr/>
        </p:nvSpPr>
        <p:spPr>
          <a:xfrm>
            <a:off x="4881998" y="2136249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×</a:t>
            </a:r>
            <a:endParaRPr kumimoji="1" lang="ja-JP" altLang="en-US" sz="28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22899" y="2219945"/>
            <a:ext cx="723425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 smtClean="0"/>
              <a:t>Fermi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37497" y="4671498"/>
            <a:ext cx="646331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RHIC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22508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左右矢印 199"/>
          <p:cNvSpPr/>
          <p:nvPr/>
        </p:nvSpPr>
        <p:spPr>
          <a:xfrm rot="2677901" flipV="1">
            <a:off x="3849315" y="4102430"/>
            <a:ext cx="1413030" cy="287948"/>
          </a:xfrm>
          <a:prstGeom prst="left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9" name="左右矢印 198"/>
          <p:cNvSpPr/>
          <p:nvPr/>
        </p:nvSpPr>
        <p:spPr>
          <a:xfrm rot="18922099">
            <a:off x="3818687" y="4089190"/>
            <a:ext cx="1413030" cy="287948"/>
          </a:xfrm>
          <a:prstGeom prst="left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7" name="左右矢印 196"/>
          <p:cNvSpPr/>
          <p:nvPr/>
        </p:nvSpPr>
        <p:spPr>
          <a:xfrm>
            <a:off x="3883433" y="5315355"/>
            <a:ext cx="1413030" cy="287948"/>
          </a:xfrm>
          <a:prstGeom prst="left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左右矢印 25"/>
          <p:cNvSpPr/>
          <p:nvPr/>
        </p:nvSpPr>
        <p:spPr>
          <a:xfrm>
            <a:off x="3870875" y="2571678"/>
            <a:ext cx="1413030" cy="287948"/>
          </a:xfrm>
          <a:prstGeom prst="left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6388819" y="6492875"/>
            <a:ext cx="2133600" cy="365125"/>
          </a:xfrm>
        </p:spPr>
        <p:txBody>
          <a:bodyPr/>
          <a:lstStyle/>
          <a:p>
            <a:fld id="{F844C5B8-EEFC-7D42-8A0F-CFBA9D6D129F}" type="slidenum">
              <a:rPr kumimoji="1" lang="ja-JP" altLang="en-US" smtClean="0"/>
              <a:t>45</a:t>
            </a:fld>
            <a:endParaRPr kumimoji="1" lang="ja-JP" altLang="en-US" dirty="0"/>
          </a:p>
        </p:txBody>
      </p:sp>
      <p:graphicFrame>
        <p:nvGraphicFramePr>
          <p:cNvPr id="123" name="オブジェクト 1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6271897"/>
              </p:ext>
            </p:extLst>
          </p:nvPr>
        </p:nvGraphicFramePr>
        <p:xfrm>
          <a:off x="110094" y="250779"/>
          <a:ext cx="8662435" cy="47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3" name="数式" r:id="rId4" imgW="4597400" imgH="254000" progId="Equation.3">
                  <p:embed/>
                </p:oleObj>
              </mc:Choice>
              <mc:Fallback>
                <p:oleObj name="数式" r:id="rId4" imgW="45974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0094" y="250779"/>
                        <a:ext cx="8662435" cy="47862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" name="正方形/長方形 63"/>
          <p:cNvSpPr/>
          <p:nvPr/>
        </p:nvSpPr>
        <p:spPr>
          <a:xfrm>
            <a:off x="495432" y="1571223"/>
            <a:ext cx="779287" cy="18913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正方形/長方形 44"/>
          <p:cNvSpPr/>
          <p:nvPr/>
        </p:nvSpPr>
        <p:spPr>
          <a:xfrm>
            <a:off x="1910083" y="3193368"/>
            <a:ext cx="682007" cy="1651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円/楕円 45"/>
          <p:cNvSpPr/>
          <p:nvPr/>
        </p:nvSpPr>
        <p:spPr>
          <a:xfrm>
            <a:off x="1827533" y="3193368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7" name="直線コネクタ 46"/>
          <p:cNvCxnSpPr/>
          <p:nvPr/>
        </p:nvCxnSpPr>
        <p:spPr>
          <a:xfrm>
            <a:off x="798833" y="3268311"/>
            <a:ext cx="1028700" cy="127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円/楕円 47"/>
          <p:cNvSpPr/>
          <p:nvPr/>
        </p:nvSpPr>
        <p:spPr>
          <a:xfrm>
            <a:off x="1827533" y="2063068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9" name="直線コネクタ 48"/>
          <p:cNvCxnSpPr/>
          <p:nvPr/>
        </p:nvCxnSpPr>
        <p:spPr>
          <a:xfrm flipV="1">
            <a:off x="2592090" y="2991974"/>
            <a:ext cx="711704" cy="271759"/>
          </a:xfrm>
          <a:prstGeom prst="line">
            <a:avLst/>
          </a:prstGeom>
          <a:ln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テキスト ボックス 49"/>
          <p:cNvSpPr txBox="1"/>
          <p:nvPr/>
        </p:nvSpPr>
        <p:spPr>
          <a:xfrm>
            <a:off x="344662" y="2839425"/>
            <a:ext cx="4541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/>
              <a:t>p</a:t>
            </a:r>
            <a:endParaRPr kumimoji="1" lang="ja-JP" altLang="en-US" sz="4000" dirty="0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357220" y="1709125"/>
            <a:ext cx="4814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 smtClean="0"/>
              <a:t>A</a:t>
            </a:r>
            <a:endParaRPr kumimoji="1" lang="ja-JP" altLang="en-US" sz="4000" dirty="0"/>
          </a:p>
        </p:txBody>
      </p:sp>
      <p:grpSp>
        <p:nvGrpSpPr>
          <p:cNvPr id="52" name="図形グループ 51"/>
          <p:cNvGrpSpPr/>
          <p:nvPr/>
        </p:nvGrpSpPr>
        <p:grpSpPr>
          <a:xfrm>
            <a:off x="3270048" y="2829532"/>
            <a:ext cx="507105" cy="707886"/>
            <a:chOff x="7264605" y="6040927"/>
            <a:chExt cx="507105" cy="707886"/>
          </a:xfrm>
          <a:noFill/>
        </p:grpSpPr>
        <p:sp>
          <p:nvSpPr>
            <p:cNvPr id="62" name="正方形/長方形 61"/>
            <p:cNvSpPr/>
            <p:nvPr/>
          </p:nvSpPr>
          <p:spPr>
            <a:xfrm>
              <a:off x="7264605" y="6193476"/>
              <a:ext cx="507105" cy="555337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7" name="テキスト ボックス 66"/>
            <p:cNvSpPr txBox="1"/>
            <p:nvPr/>
          </p:nvSpPr>
          <p:spPr>
            <a:xfrm>
              <a:off x="7264605" y="6040927"/>
              <a:ext cx="454171" cy="70788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ja-JP" sz="4000" dirty="0" smtClean="0"/>
                <a:t>p</a:t>
              </a:r>
              <a:endParaRPr kumimoji="1" lang="ja-JP" altLang="en-US" sz="4000" dirty="0"/>
            </a:p>
          </p:txBody>
        </p:sp>
      </p:grpSp>
      <p:cxnSp>
        <p:nvCxnSpPr>
          <p:cNvPr id="53" name="直線矢印コネクタ 52"/>
          <p:cNvCxnSpPr/>
          <p:nvPr/>
        </p:nvCxnSpPr>
        <p:spPr>
          <a:xfrm>
            <a:off x="798833" y="2113868"/>
            <a:ext cx="2269173" cy="25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直線矢印コネクタ 54"/>
          <p:cNvCxnSpPr>
            <a:stCxn id="45" idx="3"/>
          </p:cNvCxnSpPr>
          <p:nvPr/>
        </p:nvCxnSpPr>
        <p:spPr>
          <a:xfrm flipV="1">
            <a:off x="2592090" y="3268311"/>
            <a:ext cx="711704" cy="760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6" name="正方形/長方形 55"/>
          <p:cNvSpPr/>
          <p:nvPr/>
        </p:nvSpPr>
        <p:spPr>
          <a:xfrm>
            <a:off x="3303794" y="2553789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latin typeface="Symbol" charset="2"/>
                <a:cs typeface="Symbol" charset="2"/>
              </a:rPr>
              <a:t>p</a:t>
            </a:r>
            <a:r>
              <a:rPr lang="en-US" altLang="ja-JP" sz="2800" baseline="30000" dirty="0" smtClean="0">
                <a:latin typeface="Symbol" charset="2"/>
                <a:cs typeface="Symbol" charset="2"/>
              </a:rPr>
              <a:t>0</a:t>
            </a:r>
            <a:endParaRPr lang="ja-JP" altLang="en-US" sz="2800" baseline="30000" dirty="0"/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2013193" y="3224145"/>
            <a:ext cx="467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latin typeface="Symbol" charset="2"/>
                <a:cs typeface="Symbol" charset="2"/>
              </a:rPr>
              <a:t>D</a:t>
            </a:r>
            <a:endParaRPr kumimoji="1" lang="ja-JP" altLang="en-US" sz="3600" dirty="0">
              <a:latin typeface="Symbol" charset="2"/>
              <a:cs typeface="Symbol" charset="2"/>
            </a:endParaRPr>
          </a:p>
        </p:txBody>
      </p:sp>
      <p:sp>
        <p:nvSpPr>
          <p:cNvPr id="68" name="正方形/長方形 67"/>
          <p:cNvSpPr/>
          <p:nvPr/>
        </p:nvSpPr>
        <p:spPr>
          <a:xfrm>
            <a:off x="3042129" y="1671174"/>
            <a:ext cx="4814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4000" dirty="0"/>
              <a:t>A</a:t>
            </a:r>
            <a:endParaRPr lang="ja-JP" altLang="en-US" sz="4000" dirty="0"/>
          </a:p>
        </p:txBody>
      </p:sp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1620679"/>
              </p:ext>
            </p:extLst>
          </p:nvPr>
        </p:nvGraphicFramePr>
        <p:xfrm>
          <a:off x="951826" y="1389837"/>
          <a:ext cx="615963" cy="638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4" name="数式" r:id="rId6" imgW="279400" imgH="254000" progId="Equation.3">
                  <p:embed/>
                </p:oleObj>
              </mc:Choice>
              <mc:Fallback>
                <p:oleObj name="数式" r:id="rId6" imgW="2794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51826" y="1389837"/>
                        <a:ext cx="615963" cy="638576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" name="オブジェクト 1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3110844"/>
              </p:ext>
            </p:extLst>
          </p:nvPr>
        </p:nvGraphicFramePr>
        <p:xfrm>
          <a:off x="984282" y="4116602"/>
          <a:ext cx="615963" cy="638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5" name="数式" r:id="rId8" imgW="279400" imgH="254000" progId="Equation.3">
                  <p:embed/>
                </p:oleObj>
              </mc:Choice>
              <mc:Fallback>
                <p:oleObj name="数式" r:id="rId8" imgW="2794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84282" y="4116602"/>
                        <a:ext cx="615963" cy="638576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9" name="正方形/長方形 138"/>
          <p:cNvSpPr/>
          <p:nvPr/>
        </p:nvSpPr>
        <p:spPr>
          <a:xfrm>
            <a:off x="8009439" y="1671174"/>
            <a:ext cx="4814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4000" dirty="0"/>
              <a:t>A</a:t>
            </a:r>
            <a:endParaRPr lang="ja-JP" altLang="en-US" sz="4000" dirty="0"/>
          </a:p>
        </p:txBody>
      </p:sp>
      <p:graphicFrame>
        <p:nvGraphicFramePr>
          <p:cNvPr id="110" name="オブジェクト 10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5279970"/>
              </p:ext>
            </p:extLst>
          </p:nvPr>
        </p:nvGraphicFramePr>
        <p:xfrm>
          <a:off x="5816632" y="1423463"/>
          <a:ext cx="979487" cy="56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6" name="数式" r:id="rId10" imgW="444500" imgH="254000" progId="Equation.3">
                  <p:embed/>
                </p:oleObj>
              </mc:Choice>
              <mc:Fallback>
                <p:oleObj name="数式" r:id="rId10" imgW="4445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816632" y="1423463"/>
                        <a:ext cx="979487" cy="560387"/>
                      </a:xfrm>
                      <a:prstGeom prst="rect">
                        <a:avLst/>
                      </a:prstGeom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図形グループ 9"/>
          <p:cNvGrpSpPr/>
          <p:nvPr/>
        </p:nvGrpSpPr>
        <p:grpSpPr>
          <a:xfrm>
            <a:off x="410317" y="4377138"/>
            <a:ext cx="3460558" cy="2199302"/>
            <a:chOff x="410317" y="4655458"/>
            <a:chExt cx="3460558" cy="2199302"/>
          </a:xfrm>
        </p:grpSpPr>
        <p:sp>
          <p:nvSpPr>
            <p:cNvPr id="90" name="正方形/長方形 89"/>
            <p:cNvSpPr/>
            <p:nvPr/>
          </p:nvSpPr>
          <p:spPr>
            <a:xfrm>
              <a:off x="1975738" y="6177652"/>
              <a:ext cx="682007" cy="16510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1" name="円/楕円 90"/>
            <p:cNvSpPr/>
            <p:nvPr/>
          </p:nvSpPr>
          <p:spPr>
            <a:xfrm>
              <a:off x="1893188" y="6177652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92" name="直線コネクタ 91"/>
            <p:cNvCxnSpPr/>
            <p:nvPr/>
          </p:nvCxnSpPr>
          <p:spPr>
            <a:xfrm>
              <a:off x="864488" y="6252595"/>
              <a:ext cx="1028700" cy="127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3" name="円/楕円 92"/>
            <p:cNvSpPr/>
            <p:nvPr/>
          </p:nvSpPr>
          <p:spPr>
            <a:xfrm>
              <a:off x="1893188" y="5047352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94" name="直線コネクタ 93"/>
            <p:cNvCxnSpPr/>
            <p:nvPr/>
          </p:nvCxnSpPr>
          <p:spPr>
            <a:xfrm flipV="1">
              <a:off x="2657745" y="5976258"/>
              <a:ext cx="711704" cy="271759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5" name="テキスト ボックス 94"/>
            <p:cNvSpPr txBox="1"/>
            <p:nvPr/>
          </p:nvSpPr>
          <p:spPr>
            <a:xfrm>
              <a:off x="410317" y="5823709"/>
              <a:ext cx="4541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 smtClean="0"/>
                <a:t>p</a:t>
              </a:r>
              <a:endParaRPr kumimoji="1" lang="ja-JP" altLang="en-US" sz="4000" dirty="0"/>
            </a:p>
          </p:txBody>
        </p:sp>
        <p:sp>
          <p:nvSpPr>
            <p:cNvPr id="96" name="テキスト ボックス 95"/>
            <p:cNvSpPr txBox="1"/>
            <p:nvPr/>
          </p:nvSpPr>
          <p:spPr>
            <a:xfrm>
              <a:off x="422875" y="4693409"/>
              <a:ext cx="4814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000" dirty="0" smtClean="0"/>
                <a:t>A</a:t>
              </a:r>
              <a:endParaRPr kumimoji="1" lang="ja-JP" altLang="en-US" sz="4000" dirty="0"/>
            </a:p>
          </p:txBody>
        </p:sp>
        <p:cxnSp>
          <p:nvCxnSpPr>
            <p:cNvPr id="98" name="直線矢印コネクタ 97"/>
            <p:cNvCxnSpPr/>
            <p:nvPr/>
          </p:nvCxnSpPr>
          <p:spPr>
            <a:xfrm>
              <a:off x="864488" y="5098152"/>
              <a:ext cx="2269173" cy="254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9" name="直線矢印コネクタ 98"/>
            <p:cNvCxnSpPr>
              <a:stCxn id="90" idx="3"/>
            </p:cNvCxnSpPr>
            <p:nvPr/>
          </p:nvCxnSpPr>
          <p:spPr>
            <a:xfrm flipV="1">
              <a:off x="2657745" y="6252595"/>
              <a:ext cx="711704" cy="760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00" name="正方形/長方形 99"/>
            <p:cNvSpPr/>
            <p:nvPr/>
          </p:nvSpPr>
          <p:spPr>
            <a:xfrm>
              <a:off x="3369449" y="5538073"/>
              <a:ext cx="50142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800" dirty="0" smtClean="0">
                  <a:latin typeface="Symbol" charset="2"/>
                  <a:cs typeface="Symbol" charset="2"/>
                </a:rPr>
                <a:t>p</a:t>
              </a:r>
              <a:r>
                <a:rPr lang="en-US" altLang="ja-JP" sz="2800" baseline="30000" dirty="0">
                  <a:latin typeface="Symbol" charset="2"/>
                  <a:cs typeface="Symbol" charset="2"/>
                </a:rPr>
                <a:t>0</a:t>
              </a:r>
              <a:endParaRPr lang="ja-JP" altLang="en-US" sz="2800" dirty="0"/>
            </a:p>
          </p:txBody>
        </p:sp>
        <p:pic>
          <p:nvPicPr>
            <p:cNvPr id="101" name="図 10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3132142">
              <a:off x="1438246" y="5281282"/>
              <a:ext cx="1074984" cy="789590"/>
            </a:xfrm>
            <a:prstGeom prst="rect">
              <a:avLst/>
            </a:prstGeom>
          </p:spPr>
        </p:pic>
        <p:sp>
          <p:nvSpPr>
            <p:cNvPr id="102" name="テキスト ボックス 101"/>
            <p:cNvSpPr txBox="1"/>
            <p:nvPr/>
          </p:nvSpPr>
          <p:spPr>
            <a:xfrm>
              <a:off x="2078848" y="6208429"/>
              <a:ext cx="4671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600" dirty="0" smtClean="0">
                  <a:latin typeface="Symbol" charset="2"/>
                  <a:cs typeface="Symbol" charset="2"/>
                </a:rPr>
                <a:t>D</a:t>
              </a:r>
              <a:endParaRPr kumimoji="1" lang="ja-JP" altLang="en-US" sz="3600" dirty="0">
                <a:latin typeface="Symbol" charset="2"/>
                <a:cs typeface="Symbol" charset="2"/>
              </a:endParaRPr>
            </a:p>
          </p:txBody>
        </p:sp>
        <p:sp>
          <p:nvSpPr>
            <p:cNvPr id="109" name="正方形/長方形 108"/>
            <p:cNvSpPr/>
            <p:nvPr/>
          </p:nvSpPr>
          <p:spPr>
            <a:xfrm>
              <a:off x="3107784" y="4655458"/>
              <a:ext cx="48147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4000" dirty="0"/>
                <a:t>A</a:t>
              </a:r>
              <a:endParaRPr lang="ja-JP" altLang="en-US" sz="4000" dirty="0"/>
            </a:p>
          </p:txBody>
        </p:sp>
        <p:sp>
          <p:nvSpPr>
            <p:cNvPr id="54" name="テキスト ボックス 53"/>
            <p:cNvSpPr txBox="1"/>
            <p:nvPr/>
          </p:nvSpPr>
          <p:spPr>
            <a:xfrm>
              <a:off x="2076249" y="5276463"/>
              <a:ext cx="480971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 smtClean="0">
                  <a:latin typeface="Symbol" charset="2"/>
                  <a:cs typeface="Symbol" charset="2"/>
                </a:rPr>
                <a:t>g</a:t>
              </a:r>
              <a:r>
                <a:rPr kumimoji="1" lang="en-US" altLang="ja-JP" sz="2800" baseline="30000" dirty="0" smtClean="0">
                  <a:latin typeface="Symbol" charset="2"/>
                  <a:cs typeface="Symbol" charset="2"/>
                </a:rPr>
                <a:t>*</a:t>
              </a:r>
              <a:endParaRPr kumimoji="1" lang="ja-JP" altLang="en-US" dirty="0">
                <a:latin typeface="Symbol" charset="2"/>
                <a:cs typeface="Symbol" charset="2"/>
              </a:endParaRPr>
            </a:p>
          </p:txBody>
        </p:sp>
        <p:sp>
          <p:nvSpPr>
            <p:cNvPr id="143" name="テキスト ボックス 142"/>
            <p:cNvSpPr txBox="1"/>
            <p:nvPr/>
          </p:nvSpPr>
          <p:spPr>
            <a:xfrm>
              <a:off x="3346720" y="5811699"/>
              <a:ext cx="4541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 smtClean="0"/>
                <a:t>p</a:t>
              </a:r>
              <a:endParaRPr kumimoji="1" lang="ja-JP" altLang="en-US" sz="4000" dirty="0"/>
            </a:p>
          </p:txBody>
        </p:sp>
      </p:grpSp>
      <p:grpSp>
        <p:nvGrpSpPr>
          <p:cNvPr id="144" name="図形グループ 143"/>
          <p:cNvGrpSpPr/>
          <p:nvPr/>
        </p:nvGrpSpPr>
        <p:grpSpPr>
          <a:xfrm>
            <a:off x="5283905" y="4459078"/>
            <a:ext cx="3460558" cy="2199302"/>
            <a:chOff x="410317" y="4655458"/>
            <a:chExt cx="3460558" cy="2199302"/>
          </a:xfrm>
        </p:grpSpPr>
        <p:sp>
          <p:nvSpPr>
            <p:cNvPr id="145" name="正方形/長方形 144"/>
            <p:cNvSpPr/>
            <p:nvPr/>
          </p:nvSpPr>
          <p:spPr>
            <a:xfrm>
              <a:off x="1975738" y="6177652"/>
              <a:ext cx="682007" cy="16510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6" name="円/楕円 145"/>
            <p:cNvSpPr/>
            <p:nvPr/>
          </p:nvSpPr>
          <p:spPr>
            <a:xfrm>
              <a:off x="1893188" y="6177652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47" name="直線コネクタ 146"/>
            <p:cNvCxnSpPr/>
            <p:nvPr/>
          </p:nvCxnSpPr>
          <p:spPr>
            <a:xfrm>
              <a:off x="864488" y="6252595"/>
              <a:ext cx="1028700" cy="127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48" name="円/楕円 147"/>
            <p:cNvSpPr/>
            <p:nvPr/>
          </p:nvSpPr>
          <p:spPr>
            <a:xfrm>
              <a:off x="1893188" y="5047352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49" name="直線コネクタ 148"/>
            <p:cNvCxnSpPr/>
            <p:nvPr/>
          </p:nvCxnSpPr>
          <p:spPr>
            <a:xfrm flipV="1">
              <a:off x="2657745" y="5976258"/>
              <a:ext cx="711704" cy="271759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50" name="テキスト ボックス 149"/>
            <p:cNvSpPr txBox="1"/>
            <p:nvPr/>
          </p:nvSpPr>
          <p:spPr>
            <a:xfrm>
              <a:off x="410317" y="5823709"/>
              <a:ext cx="4541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 smtClean="0"/>
                <a:t>p</a:t>
              </a:r>
              <a:endParaRPr kumimoji="1" lang="ja-JP" altLang="en-US" sz="4000" dirty="0"/>
            </a:p>
          </p:txBody>
        </p:sp>
        <p:sp>
          <p:nvSpPr>
            <p:cNvPr id="151" name="テキスト ボックス 150"/>
            <p:cNvSpPr txBox="1"/>
            <p:nvPr/>
          </p:nvSpPr>
          <p:spPr>
            <a:xfrm>
              <a:off x="422875" y="4693409"/>
              <a:ext cx="4814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000" dirty="0" smtClean="0"/>
                <a:t>A</a:t>
              </a:r>
              <a:endParaRPr kumimoji="1" lang="ja-JP" altLang="en-US" sz="4000" dirty="0"/>
            </a:p>
          </p:txBody>
        </p:sp>
        <p:cxnSp>
          <p:nvCxnSpPr>
            <p:cNvPr id="152" name="直線矢印コネクタ 151"/>
            <p:cNvCxnSpPr/>
            <p:nvPr/>
          </p:nvCxnSpPr>
          <p:spPr>
            <a:xfrm>
              <a:off x="864488" y="5098152"/>
              <a:ext cx="2269173" cy="254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3" name="直線矢印コネクタ 152"/>
            <p:cNvCxnSpPr>
              <a:stCxn id="145" idx="3"/>
            </p:cNvCxnSpPr>
            <p:nvPr/>
          </p:nvCxnSpPr>
          <p:spPr>
            <a:xfrm flipV="1">
              <a:off x="2657745" y="6252595"/>
              <a:ext cx="711704" cy="760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54" name="正方形/長方形 153"/>
            <p:cNvSpPr/>
            <p:nvPr/>
          </p:nvSpPr>
          <p:spPr>
            <a:xfrm>
              <a:off x="3369449" y="5538073"/>
              <a:ext cx="50142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800" dirty="0" smtClean="0">
                  <a:latin typeface="Symbol" charset="2"/>
                  <a:cs typeface="Symbol" charset="2"/>
                </a:rPr>
                <a:t>p</a:t>
              </a:r>
              <a:r>
                <a:rPr lang="en-US" altLang="ja-JP" sz="2800" baseline="30000" dirty="0">
                  <a:latin typeface="Symbol" charset="2"/>
                  <a:cs typeface="Symbol" charset="2"/>
                </a:rPr>
                <a:t>0</a:t>
              </a:r>
              <a:endParaRPr lang="ja-JP" altLang="en-US" sz="2800" dirty="0"/>
            </a:p>
          </p:txBody>
        </p:sp>
        <p:pic>
          <p:nvPicPr>
            <p:cNvPr id="155" name="図 15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3132142">
              <a:off x="1438246" y="5281282"/>
              <a:ext cx="1074984" cy="789590"/>
            </a:xfrm>
            <a:prstGeom prst="rect">
              <a:avLst/>
            </a:prstGeom>
          </p:spPr>
        </p:pic>
        <p:sp>
          <p:nvSpPr>
            <p:cNvPr id="156" name="テキスト ボックス 155"/>
            <p:cNvSpPr txBox="1"/>
            <p:nvPr/>
          </p:nvSpPr>
          <p:spPr>
            <a:xfrm>
              <a:off x="2078848" y="6208429"/>
              <a:ext cx="6719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600" dirty="0" smtClean="0">
                  <a:latin typeface="Symbol" charset="2"/>
                  <a:cs typeface="Symbol" charset="2"/>
                </a:rPr>
                <a:t>N</a:t>
              </a:r>
              <a:r>
                <a:rPr lang="en-US" altLang="ja-JP" sz="3600" baseline="30000" dirty="0" smtClean="0">
                  <a:latin typeface="Symbol" charset="2"/>
                  <a:cs typeface="Symbol" charset="2"/>
                </a:rPr>
                <a:t>*</a:t>
              </a:r>
              <a:endParaRPr kumimoji="1" lang="ja-JP" altLang="en-US" sz="3600" dirty="0">
                <a:latin typeface="Symbol" charset="2"/>
                <a:cs typeface="Symbol" charset="2"/>
              </a:endParaRPr>
            </a:p>
          </p:txBody>
        </p:sp>
        <p:sp>
          <p:nvSpPr>
            <p:cNvPr id="157" name="正方形/長方形 156"/>
            <p:cNvSpPr/>
            <p:nvPr/>
          </p:nvSpPr>
          <p:spPr>
            <a:xfrm>
              <a:off x="3107784" y="4655458"/>
              <a:ext cx="48147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4000" dirty="0"/>
                <a:t>A</a:t>
              </a:r>
              <a:endParaRPr lang="ja-JP" altLang="en-US" sz="4000" dirty="0"/>
            </a:p>
          </p:txBody>
        </p:sp>
        <p:sp>
          <p:nvSpPr>
            <p:cNvPr id="158" name="テキスト ボックス 157"/>
            <p:cNvSpPr txBox="1"/>
            <p:nvPr/>
          </p:nvSpPr>
          <p:spPr>
            <a:xfrm>
              <a:off x="2076249" y="5276463"/>
              <a:ext cx="480971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 smtClean="0">
                  <a:latin typeface="Symbol" charset="2"/>
                  <a:cs typeface="Symbol" charset="2"/>
                </a:rPr>
                <a:t>g</a:t>
              </a:r>
              <a:r>
                <a:rPr kumimoji="1" lang="en-US" altLang="ja-JP" sz="2800" baseline="30000" dirty="0" smtClean="0">
                  <a:latin typeface="Symbol" charset="2"/>
                  <a:cs typeface="Symbol" charset="2"/>
                </a:rPr>
                <a:t>*</a:t>
              </a:r>
              <a:endParaRPr kumimoji="1" lang="ja-JP" altLang="en-US" dirty="0">
                <a:latin typeface="Symbol" charset="2"/>
                <a:cs typeface="Symbol" charset="2"/>
              </a:endParaRPr>
            </a:p>
          </p:txBody>
        </p:sp>
        <p:sp>
          <p:nvSpPr>
            <p:cNvPr id="159" name="テキスト ボックス 158"/>
            <p:cNvSpPr txBox="1"/>
            <p:nvPr/>
          </p:nvSpPr>
          <p:spPr>
            <a:xfrm>
              <a:off x="3346720" y="5811699"/>
              <a:ext cx="4541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 smtClean="0"/>
                <a:t>p</a:t>
              </a:r>
              <a:endParaRPr kumimoji="1" lang="ja-JP" altLang="en-US" sz="4000" dirty="0"/>
            </a:p>
          </p:txBody>
        </p:sp>
      </p:grpSp>
      <p:graphicFrame>
        <p:nvGraphicFramePr>
          <p:cNvPr id="122" name="オブジェクト 1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6432656"/>
              </p:ext>
            </p:extLst>
          </p:nvPr>
        </p:nvGraphicFramePr>
        <p:xfrm>
          <a:off x="5784105" y="4201711"/>
          <a:ext cx="979487" cy="56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7" name="数式" r:id="rId13" imgW="444500" imgH="254000" progId="Equation.3">
                  <p:embed/>
                </p:oleObj>
              </mc:Choice>
              <mc:Fallback>
                <p:oleObj name="数式" r:id="rId13" imgW="4445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784105" y="4201711"/>
                        <a:ext cx="979487" cy="560387"/>
                      </a:xfrm>
                      <a:prstGeom prst="rect">
                        <a:avLst/>
                      </a:prstGeom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コネクタ 12"/>
          <p:cNvCxnSpPr>
            <a:stCxn id="48" idx="0"/>
            <a:endCxn id="46" idx="4"/>
          </p:cNvCxnSpPr>
          <p:nvPr/>
        </p:nvCxnSpPr>
        <p:spPr>
          <a:xfrm>
            <a:off x="1910083" y="2063068"/>
            <a:ext cx="0" cy="1295400"/>
          </a:xfrm>
          <a:prstGeom prst="line">
            <a:avLst/>
          </a:prstGeom>
          <a:ln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0" name="正方形/長方形 159"/>
          <p:cNvSpPr/>
          <p:nvPr/>
        </p:nvSpPr>
        <p:spPr>
          <a:xfrm>
            <a:off x="1910083" y="2379060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latin typeface="Symbol" charset="2"/>
                <a:cs typeface="Symbol" charset="2"/>
              </a:rPr>
              <a:t>p</a:t>
            </a:r>
            <a:r>
              <a:rPr lang="en-US" altLang="ja-JP" sz="2800" baseline="30000" dirty="0" smtClean="0">
                <a:latin typeface="Symbol" charset="2"/>
                <a:cs typeface="Symbol" charset="2"/>
              </a:rPr>
              <a:t>0</a:t>
            </a:r>
            <a:endParaRPr lang="ja-JP" altLang="en-US" sz="2800" baseline="30000" dirty="0"/>
          </a:p>
        </p:txBody>
      </p:sp>
      <p:grpSp>
        <p:nvGrpSpPr>
          <p:cNvPr id="23" name="図形グループ 22"/>
          <p:cNvGrpSpPr/>
          <p:nvPr/>
        </p:nvGrpSpPr>
        <p:grpSpPr>
          <a:xfrm>
            <a:off x="5311972" y="1709125"/>
            <a:ext cx="3460558" cy="2161351"/>
            <a:chOff x="5311972" y="1987445"/>
            <a:chExt cx="3460558" cy="2161351"/>
          </a:xfrm>
        </p:grpSpPr>
        <p:sp>
          <p:nvSpPr>
            <p:cNvPr id="126" name="正方形/長方形 125"/>
            <p:cNvSpPr/>
            <p:nvPr/>
          </p:nvSpPr>
          <p:spPr>
            <a:xfrm>
              <a:off x="6877393" y="3471688"/>
              <a:ext cx="682007" cy="16510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28" name="直線コネクタ 127"/>
            <p:cNvCxnSpPr/>
            <p:nvPr/>
          </p:nvCxnSpPr>
          <p:spPr>
            <a:xfrm>
              <a:off x="5766143" y="3546631"/>
              <a:ext cx="1028700" cy="127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0" name="直線コネクタ 129"/>
            <p:cNvCxnSpPr/>
            <p:nvPr/>
          </p:nvCxnSpPr>
          <p:spPr>
            <a:xfrm flipV="1">
              <a:off x="7559400" y="3270294"/>
              <a:ext cx="711704" cy="271759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31" name="テキスト ボックス 130"/>
            <p:cNvSpPr txBox="1"/>
            <p:nvPr/>
          </p:nvSpPr>
          <p:spPr>
            <a:xfrm>
              <a:off x="5311972" y="3117745"/>
              <a:ext cx="4541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 smtClean="0"/>
                <a:t>p</a:t>
              </a:r>
              <a:endParaRPr kumimoji="1" lang="ja-JP" altLang="en-US" sz="4000" dirty="0"/>
            </a:p>
          </p:txBody>
        </p:sp>
        <p:sp>
          <p:nvSpPr>
            <p:cNvPr id="132" name="テキスト ボックス 131"/>
            <p:cNvSpPr txBox="1"/>
            <p:nvPr/>
          </p:nvSpPr>
          <p:spPr>
            <a:xfrm>
              <a:off x="5324530" y="1987445"/>
              <a:ext cx="4814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000" dirty="0" smtClean="0"/>
                <a:t>A</a:t>
              </a:r>
              <a:endParaRPr kumimoji="1" lang="ja-JP" altLang="en-US" sz="4000" dirty="0"/>
            </a:p>
          </p:txBody>
        </p:sp>
        <p:grpSp>
          <p:nvGrpSpPr>
            <p:cNvPr id="133" name="図形グループ 132"/>
            <p:cNvGrpSpPr/>
            <p:nvPr/>
          </p:nvGrpSpPr>
          <p:grpSpPr>
            <a:xfrm>
              <a:off x="8237358" y="3107852"/>
              <a:ext cx="507105" cy="707886"/>
              <a:chOff x="7264605" y="6040927"/>
              <a:chExt cx="507105" cy="707886"/>
            </a:xfrm>
            <a:noFill/>
          </p:grpSpPr>
          <p:sp>
            <p:nvSpPr>
              <p:cNvPr id="141" name="正方形/長方形 140"/>
              <p:cNvSpPr/>
              <p:nvPr/>
            </p:nvSpPr>
            <p:spPr>
              <a:xfrm>
                <a:off x="7264605" y="6193476"/>
                <a:ext cx="507105" cy="55533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42" name="テキスト ボックス 141"/>
              <p:cNvSpPr txBox="1"/>
              <p:nvPr/>
            </p:nvSpPr>
            <p:spPr>
              <a:xfrm>
                <a:off x="7264605" y="6040927"/>
                <a:ext cx="454171" cy="707886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4000" dirty="0" smtClean="0"/>
                  <a:t>p</a:t>
                </a:r>
                <a:endParaRPr kumimoji="1" lang="ja-JP" altLang="en-US" sz="4000" dirty="0"/>
              </a:p>
            </p:txBody>
          </p:sp>
        </p:grpSp>
        <p:cxnSp>
          <p:nvCxnSpPr>
            <p:cNvPr id="134" name="直線矢印コネクタ 133"/>
            <p:cNvCxnSpPr/>
            <p:nvPr/>
          </p:nvCxnSpPr>
          <p:spPr>
            <a:xfrm>
              <a:off x="5766143" y="2392188"/>
              <a:ext cx="2269173" cy="254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5" name="直線矢印コネクタ 134"/>
            <p:cNvCxnSpPr>
              <a:stCxn id="126" idx="3"/>
            </p:cNvCxnSpPr>
            <p:nvPr/>
          </p:nvCxnSpPr>
          <p:spPr>
            <a:xfrm flipV="1">
              <a:off x="7559400" y="3546631"/>
              <a:ext cx="711704" cy="760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36" name="正方形/長方形 135"/>
            <p:cNvSpPr/>
            <p:nvPr/>
          </p:nvSpPr>
          <p:spPr>
            <a:xfrm>
              <a:off x="8271104" y="2832109"/>
              <a:ext cx="50142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800" dirty="0" smtClean="0">
                  <a:latin typeface="Symbol" charset="2"/>
                  <a:cs typeface="Symbol" charset="2"/>
                </a:rPr>
                <a:t>p</a:t>
              </a:r>
              <a:r>
                <a:rPr lang="en-US" altLang="ja-JP" sz="2800" baseline="30000" dirty="0" smtClean="0">
                  <a:latin typeface="Symbol" charset="2"/>
                  <a:cs typeface="Symbol" charset="2"/>
                </a:rPr>
                <a:t>0</a:t>
              </a:r>
              <a:endParaRPr lang="ja-JP" altLang="en-US" sz="2800" baseline="30000" dirty="0"/>
            </a:p>
          </p:txBody>
        </p:sp>
        <p:sp>
          <p:nvSpPr>
            <p:cNvPr id="138" name="テキスト ボックス 137"/>
            <p:cNvSpPr txBox="1"/>
            <p:nvPr/>
          </p:nvSpPr>
          <p:spPr>
            <a:xfrm>
              <a:off x="6980503" y="3502465"/>
              <a:ext cx="6719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600" dirty="0" smtClean="0">
                  <a:latin typeface="Symbol" charset="2"/>
                  <a:cs typeface="Symbol" charset="2"/>
                </a:rPr>
                <a:t>N</a:t>
              </a:r>
              <a:r>
                <a:rPr lang="en-US" altLang="ja-JP" sz="3600" baseline="30000" dirty="0" smtClean="0">
                  <a:latin typeface="Symbol" charset="2"/>
                  <a:cs typeface="Symbol" charset="2"/>
                </a:rPr>
                <a:t>*</a:t>
              </a:r>
              <a:endParaRPr kumimoji="1" lang="ja-JP" altLang="en-US" sz="3600" dirty="0">
                <a:latin typeface="Symbol" charset="2"/>
                <a:cs typeface="Symbol" charset="2"/>
              </a:endParaRPr>
            </a:p>
          </p:txBody>
        </p:sp>
        <p:grpSp>
          <p:nvGrpSpPr>
            <p:cNvPr id="16" name="図形グループ 15"/>
            <p:cNvGrpSpPr/>
            <p:nvPr/>
          </p:nvGrpSpPr>
          <p:grpSpPr>
            <a:xfrm>
              <a:off x="6628734" y="2341388"/>
              <a:ext cx="351769" cy="1295400"/>
              <a:chOff x="6628734" y="2341388"/>
              <a:chExt cx="351769" cy="1295400"/>
            </a:xfrm>
          </p:grpSpPr>
          <p:sp>
            <p:nvSpPr>
              <p:cNvPr id="127" name="円/楕円 126"/>
              <p:cNvSpPr/>
              <p:nvPr/>
            </p:nvSpPr>
            <p:spPr>
              <a:xfrm>
                <a:off x="6794843" y="3471688"/>
                <a:ext cx="165100" cy="1651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9" name="円/楕円 128"/>
              <p:cNvSpPr/>
              <p:nvPr/>
            </p:nvSpPr>
            <p:spPr>
              <a:xfrm>
                <a:off x="6794843" y="2341388"/>
                <a:ext cx="165100" cy="1651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161" name="図形グループ 160"/>
              <p:cNvGrpSpPr/>
              <p:nvPr/>
            </p:nvGrpSpPr>
            <p:grpSpPr>
              <a:xfrm>
                <a:off x="6628734" y="2527262"/>
                <a:ext cx="351769" cy="1018946"/>
                <a:chOff x="5595564" y="2836813"/>
                <a:chExt cx="351769" cy="1168604"/>
              </a:xfrm>
            </p:grpSpPr>
            <p:cxnSp>
              <p:nvCxnSpPr>
                <p:cNvPr id="162" name="直線コネクタ 161"/>
                <p:cNvCxnSpPr/>
                <p:nvPr/>
              </p:nvCxnSpPr>
              <p:spPr>
                <a:xfrm>
                  <a:off x="5599797" y="2836813"/>
                  <a:ext cx="335302" cy="169373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直線コネクタ 162"/>
                <p:cNvCxnSpPr/>
                <p:nvPr/>
              </p:nvCxnSpPr>
              <p:spPr>
                <a:xfrm>
                  <a:off x="5609519" y="3167051"/>
                  <a:ext cx="335302" cy="169373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直線コネクタ 163"/>
                <p:cNvCxnSpPr/>
                <p:nvPr/>
              </p:nvCxnSpPr>
              <p:spPr>
                <a:xfrm flipV="1">
                  <a:off x="5612031" y="2997678"/>
                  <a:ext cx="335302" cy="169373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165" name="図形グループ 164"/>
                <p:cNvGrpSpPr/>
                <p:nvPr/>
              </p:nvGrpSpPr>
              <p:grpSpPr>
                <a:xfrm flipH="1">
                  <a:off x="5595564" y="3336426"/>
                  <a:ext cx="347536" cy="499611"/>
                  <a:chOff x="5145976" y="2989220"/>
                  <a:chExt cx="347536" cy="499612"/>
                </a:xfrm>
              </p:grpSpPr>
              <p:cxnSp>
                <p:nvCxnSpPr>
                  <p:cNvPr id="167" name="直線コネクタ 166"/>
                  <p:cNvCxnSpPr/>
                  <p:nvPr/>
                </p:nvCxnSpPr>
                <p:spPr>
                  <a:xfrm>
                    <a:off x="5145976" y="2989220"/>
                    <a:ext cx="335302" cy="169373"/>
                  </a:xfrm>
                  <a:prstGeom prst="line">
                    <a:avLst/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8" name="直線コネクタ 167"/>
                  <p:cNvCxnSpPr/>
                  <p:nvPr/>
                </p:nvCxnSpPr>
                <p:spPr>
                  <a:xfrm>
                    <a:off x="5155698" y="3319459"/>
                    <a:ext cx="335302" cy="169373"/>
                  </a:xfrm>
                  <a:prstGeom prst="line">
                    <a:avLst/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9" name="直線コネクタ 168"/>
                  <p:cNvCxnSpPr/>
                  <p:nvPr/>
                </p:nvCxnSpPr>
                <p:spPr>
                  <a:xfrm flipV="1">
                    <a:off x="5158210" y="3150086"/>
                    <a:ext cx="335302" cy="169373"/>
                  </a:xfrm>
                  <a:prstGeom prst="line">
                    <a:avLst/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66" name="直線コネクタ 165"/>
                <p:cNvCxnSpPr/>
                <p:nvPr/>
              </p:nvCxnSpPr>
              <p:spPr>
                <a:xfrm>
                  <a:off x="5595564" y="3836044"/>
                  <a:ext cx="335302" cy="169373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5" name="直線コネクタ 14"/>
              <p:cNvCxnSpPr>
                <a:endCxn id="129" idx="7"/>
              </p:cNvCxnSpPr>
              <p:nvPr/>
            </p:nvCxnSpPr>
            <p:spPr>
              <a:xfrm flipV="1">
                <a:off x="6645201" y="2365566"/>
                <a:ext cx="290564" cy="161695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8" name="テキスト ボックス 17"/>
            <p:cNvSpPr txBox="1"/>
            <p:nvPr/>
          </p:nvSpPr>
          <p:spPr>
            <a:xfrm>
              <a:off x="7040734" y="2489756"/>
              <a:ext cx="47616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400" dirty="0" smtClean="0"/>
                <a:t>P</a:t>
              </a:r>
              <a:endParaRPr kumimoji="1" lang="ja-JP" altLang="en-US" sz="4400" dirty="0"/>
            </a:p>
          </p:txBody>
        </p:sp>
        <p:cxnSp>
          <p:nvCxnSpPr>
            <p:cNvPr id="20" name="直線コネクタ 19"/>
            <p:cNvCxnSpPr/>
            <p:nvPr/>
          </p:nvCxnSpPr>
          <p:spPr>
            <a:xfrm>
              <a:off x="7264400" y="2752481"/>
              <a:ext cx="0" cy="350675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4" name="テキスト ボックス 23"/>
          <p:cNvSpPr txBox="1"/>
          <p:nvPr/>
        </p:nvSpPr>
        <p:spPr>
          <a:xfrm>
            <a:off x="4227333" y="5093188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 smtClean="0"/>
              <a:t>×</a:t>
            </a:r>
            <a:endParaRPr kumimoji="1" lang="ja-JP" altLang="en-US" sz="4000" dirty="0"/>
          </a:p>
        </p:txBody>
      </p:sp>
      <p:sp>
        <p:nvSpPr>
          <p:cNvPr id="194" name="テキスト ボックス 193"/>
          <p:cNvSpPr txBox="1"/>
          <p:nvPr/>
        </p:nvSpPr>
        <p:spPr>
          <a:xfrm>
            <a:off x="4194310" y="2330627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 smtClean="0"/>
              <a:t>×</a:t>
            </a:r>
            <a:endParaRPr kumimoji="1" lang="ja-JP" altLang="en-US" sz="4000" dirty="0"/>
          </a:p>
        </p:txBody>
      </p:sp>
      <p:sp>
        <p:nvSpPr>
          <p:cNvPr id="195" name="テキスト ボックス 194"/>
          <p:cNvSpPr txBox="1"/>
          <p:nvPr/>
        </p:nvSpPr>
        <p:spPr>
          <a:xfrm>
            <a:off x="4194310" y="3847768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 smtClean="0"/>
              <a:t>×</a:t>
            </a:r>
            <a:endParaRPr kumimoji="1" lang="ja-JP" altLang="en-US" sz="4000" dirty="0"/>
          </a:p>
        </p:txBody>
      </p:sp>
      <p:sp>
        <p:nvSpPr>
          <p:cNvPr id="196" name="左右矢印 195"/>
          <p:cNvSpPr/>
          <p:nvPr/>
        </p:nvSpPr>
        <p:spPr>
          <a:xfrm>
            <a:off x="713620" y="729404"/>
            <a:ext cx="1413030" cy="287948"/>
          </a:xfrm>
          <a:prstGeom prst="left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8" name="左右矢印 197"/>
          <p:cNvSpPr/>
          <p:nvPr/>
        </p:nvSpPr>
        <p:spPr>
          <a:xfrm>
            <a:off x="6931876" y="729404"/>
            <a:ext cx="1413030" cy="287948"/>
          </a:xfrm>
          <a:prstGeom prst="left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1" name="左右矢印 200"/>
          <p:cNvSpPr/>
          <p:nvPr/>
        </p:nvSpPr>
        <p:spPr>
          <a:xfrm flipV="1">
            <a:off x="2814303" y="729404"/>
            <a:ext cx="3393648" cy="287948"/>
          </a:xfrm>
          <a:prstGeom prst="left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895686" y="827026"/>
            <a:ext cx="1011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hadronic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194310" y="862222"/>
            <a:ext cx="514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CNI</a:t>
            </a:r>
            <a:endParaRPr kumimoji="1" lang="ja-JP" altLang="en-US" dirty="0"/>
          </a:p>
        </p:txBody>
      </p:sp>
      <p:sp>
        <p:nvSpPr>
          <p:cNvPr id="103" name="テキスト ボックス 102"/>
          <p:cNvSpPr txBox="1"/>
          <p:nvPr/>
        </p:nvSpPr>
        <p:spPr>
          <a:xfrm>
            <a:off x="7175932" y="853244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Primakoff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089425" y="6323205"/>
            <a:ext cx="3765107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800" dirty="0"/>
              <a:t>Fermi (p+</a:t>
            </a:r>
            <a:r>
              <a:rPr lang="en-US" altLang="ja-JP" sz="2800" dirty="0">
                <a:latin typeface="Symbol" charset="2"/>
                <a:cs typeface="Symbol" charset="2"/>
              </a:rPr>
              <a:t>p</a:t>
            </a:r>
            <a:r>
              <a:rPr lang="en-US" altLang="ja-JP" sz="2800" baseline="30000" dirty="0"/>
              <a:t>0</a:t>
            </a:r>
            <a:r>
              <a:rPr lang="en-US" altLang="ja-JP" sz="2800" dirty="0"/>
              <a:t> channel</a:t>
            </a:r>
            <a:r>
              <a:rPr lang="en-US" altLang="ja-JP" sz="2800" dirty="0" smtClean="0"/>
              <a:t>)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512241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左右矢印 199"/>
          <p:cNvSpPr/>
          <p:nvPr/>
        </p:nvSpPr>
        <p:spPr>
          <a:xfrm rot="2677901" flipV="1">
            <a:off x="3849315" y="4102430"/>
            <a:ext cx="1413030" cy="287948"/>
          </a:xfrm>
          <a:prstGeom prst="left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9" name="左右矢印 198"/>
          <p:cNvSpPr/>
          <p:nvPr/>
        </p:nvSpPr>
        <p:spPr>
          <a:xfrm rot="18922099">
            <a:off x="3818687" y="4089190"/>
            <a:ext cx="1413030" cy="287948"/>
          </a:xfrm>
          <a:prstGeom prst="left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7" name="左右矢印 196"/>
          <p:cNvSpPr/>
          <p:nvPr/>
        </p:nvSpPr>
        <p:spPr>
          <a:xfrm>
            <a:off x="3883433" y="5315355"/>
            <a:ext cx="1413030" cy="287948"/>
          </a:xfrm>
          <a:prstGeom prst="left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左右矢印 25"/>
          <p:cNvSpPr/>
          <p:nvPr/>
        </p:nvSpPr>
        <p:spPr>
          <a:xfrm>
            <a:off x="3870875" y="2571678"/>
            <a:ext cx="1413030" cy="287948"/>
          </a:xfrm>
          <a:prstGeom prst="left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6423901" y="6492875"/>
            <a:ext cx="2133600" cy="365125"/>
          </a:xfrm>
        </p:spPr>
        <p:txBody>
          <a:bodyPr/>
          <a:lstStyle/>
          <a:p>
            <a:fld id="{F844C5B8-EEFC-7D42-8A0F-CFBA9D6D129F}" type="slidenum">
              <a:rPr kumimoji="1" lang="ja-JP" altLang="en-US" smtClean="0"/>
              <a:t>46</a:t>
            </a:fld>
            <a:endParaRPr kumimoji="1" lang="ja-JP" altLang="en-US" dirty="0"/>
          </a:p>
        </p:txBody>
      </p:sp>
      <p:graphicFrame>
        <p:nvGraphicFramePr>
          <p:cNvPr id="123" name="オブジェクト 1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7267146"/>
              </p:ext>
            </p:extLst>
          </p:nvPr>
        </p:nvGraphicFramePr>
        <p:xfrm>
          <a:off x="110094" y="250779"/>
          <a:ext cx="8662435" cy="47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6" name="数式" r:id="rId4" imgW="4597400" imgH="254000" progId="Equation.3">
                  <p:embed/>
                </p:oleObj>
              </mc:Choice>
              <mc:Fallback>
                <p:oleObj name="数式" r:id="rId4" imgW="45974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0094" y="250779"/>
                        <a:ext cx="8662435" cy="47862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" name="正方形/長方形 63"/>
          <p:cNvSpPr/>
          <p:nvPr/>
        </p:nvSpPr>
        <p:spPr>
          <a:xfrm>
            <a:off x="495432" y="1571223"/>
            <a:ext cx="779287" cy="18913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正方形/長方形 44"/>
          <p:cNvSpPr/>
          <p:nvPr/>
        </p:nvSpPr>
        <p:spPr>
          <a:xfrm>
            <a:off x="1910083" y="3193368"/>
            <a:ext cx="682007" cy="1651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円/楕円 45"/>
          <p:cNvSpPr/>
          <p:nvPr/>
        </p:nvSpPr>
        <p:spPr>
          <a:xfrm>
            <a:off x="1827533" y="3193368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7" name="直線コネクタ 46"/>
          <p:cNvCxnSpPr/>
          <p:nvPr/>
        </p:nvCxnSpPr>
        <p:spPr>
          <a:xfrm>
            <a:off x="798833" y="3268311"/>
            <a:ext cx="1028700" cy="127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円/楕円 47"/>
          <p:cNvSpPr/>
          <p:nvPr/>
        </p:nvSpPr>
        <p:spPr>
          <a:xfrm>
            <a:off x="1827533" y="2063068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9" name="直線コネクタ 48"/>
          <p:cNvCxnSpPr/>
          <p:nvPr/>
        </p:nvCxnSpPr>
        <p:spPr>
          <a:xfrm flipV="1">
            <a:off x="2592090" y="2991974"/>
            <a:ext cx="711704" cy="271759"/>
          </a:xfrm>
          <a:prstGeom prst="line">
            <a:avLst/>
          </a:prstGeom>
          <a:ln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テキスト ボックス 49"/>
          <p:cNvSpPr txBox="1"/>
          <p:nvPr/>
        </p:nvSpPr>
        <p:spPr>
          <a:xfrm>
            <a:off x="344662" y="2839425"/>
            <a:ext cx="4541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/>
              <a:t>p</a:t>
            </a:r>
            <a:endParaRPr kumimoji="1" lang="ja-JP" altLang="en-US" sz="4000" dirty="0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357220" y="1709125"/>
            <a:ext cx="4814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 smtClean="0"/>
              <a:t>A</a:t>
            </a:r>
            <a:endParaRPr kumimoji="1" lang="ja-JP" altLang="en-US" sz="4000" dirty="0"/>
          </a:p>
        </p:txBody>
      </p:sp>
      <p:grpSp>
        <p:nvGrpSpPr>
          <p:cNvPr id="52" name="図形グループ 51"/>
          <p:cNvGrpSpPr/>
          <p:nvPr/>
        </p:nvGrpSpPr>
        <p:grpSpPr>
          <a:xfrm>
            <a:off x="3270048" y="2829532"/>
            <a:ext cx="507105" cy="707886"/>
            <a:chOff x="7264605" y="6040927"/>
            <a:chExt cx="507105" cy="707886"/>
          </a:xfrm>
          <a:noFill/>
        </p:grpSpPr>
        <p:sp>
          <p:nvSpPr>
            <p:cNvPr id="62" name="正方形/長方形 61"/>
            <p:cNvSpPr/>
            <p:nvPr/>
          </p:nvSpPr>
          <p:spPr>
            <a:xfrm>
              <a:off x="7264605" y="6193476"/>
              <a:ext cx="507105" cy="555337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7" name="テキスト ボックス 66"/>
            <p:cNvSpPr txBox="1"/>
            <p:nvPr/>
          </p:nvSpPr>
          <p:spPr>
            <a:xfrm>
              <a:off x="7264605" y="6040927"/>
              <a:ext cx="454171" cy="70788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ja-JP" sz="4000" dirty="0" smtClean="0"/>
                <a:t>n</a:t>
              </a:r>
              <a:endParaRPr kumimoji="1" lang="ja-JP" altLang="en-US" sz="4000" dirty="0"/>
            </a:p>
          </p:txBody>
        </p:sp>
      </p:grpSp>
      <p:cxnSp>
        <p:nvCxnSpPr>
          <p:cNvPr id="53" name="直線矢印コネクタ 52"/>
          <p:cNvCxnSpPr/>
          <p:nvPr/>
        </p:nvCxnSpPr>
        <p:spPr>
          <a:xfrm>
            <a:off x="798833" y="2113868"/>
            <a:ext cx="2269173" cy="25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直線矢印コネクタ 54"/>
          <p:cNvCxnSpPr>
            <a:stCxn id="45" idx="3"/>
          </p:cNvCxnSpPr>
          <p:nvPr/>
        </p:nvCxnSpPr>
        <p:spPr>
          <a:xfrm flipV="1">
            <a:off x="2592090" y="3268311"/>
            <a:ext cx="711704" cy="760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6" name="正方形/長方形 55"/>
          <p:cNvSpPr/>
          <p:nvPr/>
        </p:nvSpPr>
        <p:spPr>
          <a:xfrm>
            <a:off x="3303794" y="2553789"/>
            <a:ext cx="513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latin typeface="Symbol" charset="2"/>
                <a:cs typeface="Symbol" charset="2"/>
              </a:rPr>
              <a:t>p</a:t>
            </a:r>
            <a:r>
              <a:rPr lang="en-US" altLang="ja-JP" sz="2800" baseline="30000" dirty="0" smtClean="0">
                <a:latin typeface="Symbol" charset="2"/>
                <a:cs typeface="Symbol" charset="2"/>
              </a:rPr>
              <a:t>+</a:t>
            </a:r>
            <a:endParaRPr lang="ja-JP" altLang="en-US" sz="2800" baseline="30000" dirty="0"/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2013193" y="3224145"/>
            <a:ext cx="467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latin typeface="Symbol" charset="2"/>
                <a:cs typeface="Symbol" charset="2"/>
              </a:rPr>
              <a:t>D</a:t>
            </a:r>
            <a:endParaRPr kumimoji="1" lang="ja-JP" altLang="en-US" sz="3600" dirty="0">
              <a:latin typeface="Symbol" charset="2"/>
              <a:cs typeface="Symbol" charset="2"/>
            </a:endParaRPr>
          </a:p>
        </p:txBody>
      </p:sp>
      <p:sp>
        <p:nvSpPr>
          <p:cNvPr id="68" name="正方形/長方形 67"/>
          <p:cNvSpPr/>
          <p:nvPr/>
        </p:nvSpPr>
        <p:spPr>
          <a:xfrm>
            <a:off x="3042129" y="1671174"/>
            <a:ext cx="4814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4000" dirty="0"/>
              <a:t>A</a:t>
            </a:r>
            <a:endParaRPr lang="ja-JP" altLang="en-US" sz="4000" dirty="0"/>
          </a:p>
        </p:txBody>
      </p:sp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8587982"/>
              </p:ext>
            </p:extLst>
          </p:nvPr>
        </p:nvGraphicFramePr>
        <p:xfrm>
          <a:off x="951826" y="1389837"/>
          <a:ext cx="615963" cy="638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7" name="数式" r:id="rId6" imgW="279400" imgH="254000" progId="Equation.3">
                  <p:embed/>
                </p:oleObj>
              </mc:Choice>
              <mc:Fallback>
                <p:oleObj name="数式" r:id="rId6" imgW="2794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51826" y="1389837"/>
                        <a:ext cx="615963" cy="638576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" name="オブジェクト 1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4735382"/>
              </p:ext>
            </p:extLst>
          </p:nvPr>
        </p:nvGraphicFramePr>
        <p:xfrm>
          <a:off x="984282" y="4116602"/>
          <a:ext cx="615963" cy="638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8" name="数式" r:id="rId8" imgW="279400" imgH="254000" progId="Equation.3">
                  <p:embed/>
                </p:oleObj>
              </mc:Choice>
              <mc:Fallback>
                <p:oleObj name="数式" r:id="rId8" imgW="2794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84282" y="4116602"/>
                        <a:ext cx="615963" cy="638576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9" name="正方形/長方形 138"/>
          <p:cNvSpPr/>
          <p:nvPr/>
        </p:nvSpPr>
        <p:spPr>
          <a:xfrm>
            <a:off x="8009439" y="1671174"/>
            <a:ext cx="4814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4000" dirty="0"/>
              <a:t>A</a:t>
            </a:r>
            <a:endParaRPr lang="ja-JP" altLang="en-US" sz="4000" dirty="0"/>
          </a:p>
        </p:txBody>
      </p:sp>
      <p:graphicFrame>
        <p:nvGraphicFramePr>
          <p:cNvPr id="110" name="オブジェクト 10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7124532"/>
              </p:ext>
            </p:extLst>
          </p:nvPr>
        </p:nvGraphicFramePr>
        <p:xfrm>
          <a:off x="5816632" y="1423463"/>
          <a:ext cx="979487" cy="56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9" name="数式" r:id="rId10" imgW="444500" imgH="254000" progId="Equation.3">
                  <p:embed/>
                </p:oleObj>
              </mc:Choice>
              <mc:Fallback>
                <p:oleObj name="数式" r:id="rId10" imgW="4445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816632" y="1423463"/>
                        <a:ext cx="979487" cy="560387"/>
                      </a:xfrm>
                      <a:prstGeom prst="rect">
                        <a:avLst/>
                      </a:prstGeom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図形グループ 9"/>
          <p:cNvGrpSpPr/>
          <p:nvPr/>
        </p:nvGrpSpPr>
        <p:grpSpPr>
          <a:xfrm>
            <a:off x="410317" y="4377138"/>
            <a:ext cx="3472246" cy="2199302"/>
            <a:chOff x="410317" y="4655458"/>
            <a:chExt cx="3472246" cy="2199302"/>
          </a:xfrm>
        </p:grpSpPr>
        <p:sp>
          <p:nvSpPr>
            <p:cNvPr id="90" name="正方形/長方形 89"/>
            <p:cNvSpPr/>
            <p:nvPr/>
          </p:nvSpPr>
          <p:spPr>
            <a:xfrm>
              <a:off x="1975738" y="6177652"/>
              <a:ext cx="682007" cy="16510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1" name="円/楕円 90"/>
            <p:cNvSpPr/>
            <p:nvPr/>
          </p:nvSpPr>
          <p:spPr>
            <a:xfrm>
              <a:off x="1893188" y="6177652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92" name="直線コネクタ 91"/>
            <p:cNvCxnSpPr/>
            <p:nvPr/>
          </p:nvCxnSpPr>
          <p:spPr>
            <a:xfrm>
              <a:off x="864488" y="6252595"/>
              <a:ext cx="1028700" cy="127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3" name="円/楕円 92"/>
            <p:cNvSpPr/>
            <p:nvPr/>
          </p:nvSpPr>
          <p:spPr>
            <a:xfrm>
              <a:off x="1893188" y="5047352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94" name="直線コネクタ 93"/>
            <p:cNvCxnSpPr/>
            <p:nvPr/>
          </p:nvCxnSpPr>
          <p:spPr>
            <a:xfrm flipV="1">
              <a:off x="2657745" y="5976258"/>
              <a:ext cx="711704" cy="271759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5" name="テキスト ボックス 94"/>
            <p:cNvSpPr txBox="1"/>
            <p:nvPr/>
          </p:nvSpPr>
          <p:spPr>
            <a:xfrm>
              <a:off x="410317" y="5823709"/>
              <a:ext cx="4541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 smtClean="0"/>
                <a:t>p</a:t>
              </a:r>
              <a:endParaRPr kumimoji="1" lang="ja-JP" altLang="en-US" sz="4000" dirty="0"/>
            </a:p>
          </p:txBody>
        </p:sp>
        <p:sp>
          <p:nvSpPr>
            <p:cNvPr id="96" name="テキスト ボックス 95"/>
            <p:cNvSpPr txBox="1"/>
            <p:nvPr/>
          </p:nvSpPr>
          <p:spPr>
            <a:xfrm>
              <a:off x="422875" y="4693409"/>
              <a:ext cx="4814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000" dirty="0" smtClean="0"/>
                <a:t>A</a:t>
              </a:r>
              <a:endParaRPr kumimoji="1" lang="ja-JP" altLang="en-US" sz="4000" dirty="0"/>
            </a:p>
          </p:txBody>
        </p:sp>
        <p:cxnSp>
          <p:nvCxnSpPr>
            <p:cNvPr id="98" name="直線矢印コネクタ 97"/>
            <p:cNvCxnSpPr/>
            <p:nvPr/>
          </p:nvCxnSpPr>
          <p:spPr>
            <a:xfrm>
              <a:off x="864488" y="5098152"/>
              <a:ext cx="2269173" cy="254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9" name="直線矢印コネクタ 98"/>
            <p:cNvCxnSpPr>
              <a:stCxn id="90" idx="3"/>
            </p:cNvCxnSpPr>
            <p:nvPr/>
          </p:nvCxnSpPr>
          <p:spPr>
            <a:xfrm flipV="1">
              <a:off x="2657745" y="6252595"/>
              <a:ext cx="711704" cy="760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00" name="正方形/長方形 99"/>
            <p:cNvSpPr/>
            <p:nvPr/>
          </p:nvSpPr>
          <p:spPr>
            <a:xfrm>
              <a:off x="3369449" y="5538073"/>
              <a:ext cx="51311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800" dirty="0" smtClean="0">
                  <a:latin typeface="Symbol" charset="2"/>
                  <a:cs typeface="Symbol" charset="2"/>
                </a:rPr>
                <a:t>p</a:t>
              </a:r>
              <a:r>
                <a:rPr lang="en-US" altLang="ja-JP" sz="2800" baseline="30000" dirty="0" smtClean="0">
                  <a:latin typeface="Symbol" charset="2"/>
                  <a:cs typeface="Symbol" charset="2"/>
                </a:rPr>
                <a:t>+</a:t>
              </a:r>
              <a:endParaRPr lang="ja-JP" altLang="en-US" sz="2800" dirty="0"/>
            </a:p>
          </p:txBody>
        </p:sp>
        <p:pic>
          <p:nvPicPr>
            <p:cNvPr id="101" name="図 10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3132142">
              <a:off x="1438246" y="5281282"/>
              <a:ext cx="1074984" cy="789590"/>
            </a:xfrm>
            <a:prstGeom prst="rect">
              <a:avLst/>
            </a:prstGeom>
          </p:spPr>
        </p:pic>
        <p:sp>
          <p:nvSpPr>
            <p:cNvPr id="102" name="テキスト ボックス 101"/>
            <p:cNvSpPr txBox="1"/>
            <p:nvPr/>
          </p:nvSpPr>
          <p:spPr>
            <a:xfrm>
              <a:off x="2078848" y="6208429"/>
              <a:ext cx="4671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600" dirty="0" smtClean="0">
                  <a:latin typeface="Symbol" charset="2"/>
                  <a:cs typeface="Symbol" charset="2"/>
                </a:rPr>
                <a:t>D</a:t>
              </a:r>
              <a:endParaRPr kumimoji="1" lang="ja-JP" altLang="en-US" sz="3600" dirty="0">
                <a:latin typeface="Symbol" charset="2"/>
                <a:cs typeface="Symbol" charset="2"/>
              </a:endParaRPr>
            </a:p>
          </p:txBody>
        </p:sp>
        <p:sp>
          <p:nvSpPr>
            <p:cNvPr id="109" name="正方形/長方形 108"/>
            <p:cNvSpPr/>
            <p:nvPr/>
          </p:nvSpPr>
          <p:spPr>
            <a:xfrm>
              <a:off x="3107784" y="4655458"/>
              <a:ext cx="48147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4000" dirty="0"/>
                <a:t>A</a:t>
              </a:r>
              <a:endParaRPr lang="ja-JP" altLang="en-US" sz="4000" dirty="0"/>
            </a:p>
          </p:txBody>
        </p:sp>
        <p:sp>
          <p:nvSpPr>
            <p:cNvPr id="54" name="テキスト ボックス 53"/>
            <p:cNvSpPr txBox="1"/>
            <p:nvPr/>
          </p:nvSpPr>
          <p:spPr>
            <a:xfrm>
              <a:off x="2076249" y="5276463"/>
              <a:ext cx="480971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 smtClean="0">
                  <a:latin typeface="Symbol" charset="2"/>
                  <a:cs typeface="Symbol" charset="2"/>
                </a:rPr>
                <a:t>g</a:t>
              </a:r>
              <a:r>
                <a:rPr kumimoji="1" lang="en-US" altLang="ja-JP" sz="2800" baseline="30000" dirty="0" smtClean="0">
                  <a:latin typeface="Symbol" charset="2"/>
                  <a:cs typeface="Symbol" charset="2"/>
                </a:rPr>
                <a:t>*</a:t>
              </a:r>
              <a:endParaRPr kumimoji="1" lang="ja-JP" altLang="en-US" dirty="0">
                <a:latin typeface="Symbol" charset="2"/>
                <a:cs typeface="Symbol" charset="2"/>
              </a:endParaRPr>
            </a:p>
          </p:txBody>
        </p:sp>
        <p:sp>
          <p:nvSpPr>
            <p:cNvPr id="143" name="テキスト ボックス 142"/>
            <p:cNvSpPr txBox="1"/>
            <p:nvPr/>
          </p:nvSpPr>
          <p:spPr>
            <a:xfrm>
              <a:off x="3346720" y="5811699"/>
              <a:ext cx="4541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000" dirty="0"/>
                <a:t>n</a:t>
              </a:r>
              <a:endParaRPr kumimoji="1" lang="ja-JP" altLang="en-US" sz="4000" dirty="0"/>
            </a:p>
          </p:txBody>
        </p:sp>
      </p:grpSp>
      <p:grpSp>
        <p:nvGrpSpPr>
          <p:cNvPr id="144" name="図形グループ 143"/>
          <p:cNvGrpSpPr/>
          <p:nvPr/>
        </p:nvGrpSpPr>
        <p:grpSpPr>
          <a:xfrm>
            <a:off x="5283905" y="4459078"/>
            <a:ext cx="3472246" cy="2199302"/>
            <a:chOff x="410317" y="4655458"/>
            <a:chExt cx="3472246" cy="2199302"/>
          </a:xfrm>
        </p:grpSpPr>
        <p:sp>
          <p:nvSpPr>
            <p:cNvPr id="145" name="正方形/長方形 144"/>
            <p:cNvSpPr/>
            <p:nvPr/>
          </p:nvSpPr>
          <p:spPr>
            <a:xfrm>
              <a:off x="1975738" y="6177652"/>
              <a:ext cx="682007" cy="16510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6" name="円/楕円 145"/>
            <p:cNvSpPr/>
            <p:nvPr/>
          </p:nvSpPr>
          <p:spPr>
            <a:xfrm>
              <a:off x="1893188" y="6177652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47" name="直線コネクタ 146"/>
            <p:cNvCxnSpPr/>
            <p:nvPr/>
          </p:nvCxnSpPr>
          <p:spPr>
            <a:xfrm>
              <a:off x="864488" y="6252595"/>
              <a:ext cx="1028700" cy="127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48" name="円/楕円 147"/>
            <p:cNvSpPr/>
            <p:nvPr/>
          </p:nvSpPr>
          <p:spPr>
            <a:xfrm>
              <a:off x="1893188" y="5047352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49" name="直線コネクタ 148"/>
            <p:cNvCxnSpPr/>
            <p:nvPr/>
          </p:nvCxnSpPr>
          <p:spPr>
            <a:xfrm flipV="1">
              <a:off x="2657745" y="5976258"/>
              <a:ext cx="711704" cy="271759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50" name="テキスト ボックス 149"/>
            <p:cNvSpPr txBox="1"/>
            <p:nvPr/>
          </p:nvSpPr>
          <p:spPr>
            <a:xfrm>
              <a:off x="410317" y="5823709"/>
              <a:ext cx="4541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 smtClean="0"/>
                <a:t>p</a:t>
              </a:r>
              <a:endParaRPr kumimoji="1" lang="ja-JP" altLang="en-US" sz="4000" dirty="0"/>
            </a:p>
          </p:txBody>
        </p:sp>
        <p:sp>
          <p:nvSpPr>
            <p:cNvPr id="151" name="テキスト ボックス 150"/>
            <p:cNvSpPr txBox="1"/>
            <p:nvPr/>
          </p:nvSpPr>
          <p:spPr>
            <a:xfrm>
              <a:off x="422875" y="4693409"/>
              <a:ext cx="4814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000" dirty="0" smtClean="0"/>
                <a:t>A</a:t>
              </a:r>
              <a:endParaRPr kumimoji="1" lang="ja-JP" altLang="en-US" sz="4000" dirty="0"/>
            </a:p>
          </p:txBody>
        </p:sp>
        <p:cxnSp>
          <p:nvCxnSpPr>
            <p:cNvPr id="152" name="直線矢印コネクタ 151"/>
            <p:cNvCxnSpPr/>
            <p:nvPr/>
          </p:nvCxnSpPr>
          <p:spPr>
            <a:xfrm>
              <a:off x="864488" y="5098152"/>
              <a:ext cx="2269173" cy="254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3" name="直線矢印コネクタ 152"/>
            <p:cNvCxnSpPr>
              <a:stCxn id="145" idx="3"/>
            </p:cNvCxnSpPr>
            <p:nvPr/>
          </p:nvCxnSpPr>
          <p:spPr>
            <a:xfrm flipV="1">
              <a:off x="2657745" y="6252595"/>
              <a:ext cx="711704" cy="760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54" name="正方形/長方形 153"/>
            <p:cNvSpPr/>
            <p:nvPr/>
          </p:nvSpPr>
          <p:spPr>
            <a:xfrm>
              <a:off x="3369449" y="5538073"/>
              <a:ext cx="51311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800" dirty="0" smtClean="0">
                  <a:latin typeface="Symbol" charset="2"/>
                  <a:cs typeface="Symbol" charset="2"/>
                </a:rPr>
                <a:t>p</a:t>
              </a:r>
              <a:r>
                <a:rPr lang="en-US" altLang="ja-JP" sz="2800" baseline="30000" dirty="0" smtClean="0">
                  <a:latin typeface="Symbol" charset="2"/>
                  <a:cs typeface="Symbol" charset="2"/>
                </a:rPr>
                <a:t>+</a:t>
              </a:r>
              <a:endParaRPr lang="ja-JP" altLang="en-US" sz="2800" dirty="0"/>
            </a:p>
          </p:txBody>
        </p:sp>
        <p:pic>
          <p:nvPicPr>
            <p:cNvPr id="155" name="図 15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3132142">
              <a:off x="1438246" y="5281282"/>
              <a:ext cx="1074984" cy="789590"/>
            </a:xfrm>
            <a:prstGeom prst="rect">
              <a:avLst/>
            </a:prstGeom>
          </p:spPr>
        </p:pic>
        <p:sp>
          <p:nvSpPr>
            <p:cNvPr id="156" name="テキスト ボックス 155"/>
            <p:cNvSpPr txBox="1"/>
            <p:nvPr/>
          </p:nvSpPr>
          <p:spPr>
            <a:xfrm>
              <a:off x="2078848" y="6208429"/>
              <a:ext cx="6719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600" dirty="0" smtClean="0">
                  <a:latin typeface="Symbol" charset="2"/>
                  <a:cs typeface="Symbol" charset="2"/>
                </a:rPr>
                <a:t>N</a:t>
              </a:r>
              <a:r>
                <a:rPr lang="en-US" altLang="ja-JP" sz="3600" baseline="30000" dirty="0" smtClean="0">
                  <a:latin typeface="Symbol" charset="2"/>
                  <a:cs typeface="Symbol" charset="2"/>
                </a:rPr>
                <a:t>*</a:t>
              </a:r>
              <a:endParaRPr kumimoji="1" lang="ja-JP" altLang="en-US" sz="3600" dirty="0">
                <a:latin typeface="Symbol" charset="2"/>
                <a:cs typeface="Symbol" charset="2"/>
              </a:endParaRPr>
            </a:p>
          </p:txBody>
        </p:sp>
        <p:sp>
          <p:nvSpPr>
            <p:cNvPr id="157" name="正方形/長方形 156"/>
            <p:cNvSpPr/>
            <p:nvPr/>
          </p:nvSpPr>
          <p:spPr>
            <a:xfrm>
              <a:off x="3107784" y="4655458"/>
              <a:ext cx="48147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4000" dirty="0"/>
                <a:t>A</a:t>
              </a:r>
              <a:endParaRPr lang="ja-JP" altLang="en-US" sz="4000" dirty="0"/>
            </a:p>
          </p:txBody>
        </p:sp>
        <p:sp>
          <p:nvSpPr>
            <p:cNvPr id="158" name="テキスト ボックス 157"/>
            <p:cNvSpPr txBox="1"/>
            <p:nvPr/>
          </p:nvSpPr>
          <p:spPr>
            <a:xfrm>
              <a:off x="2076249" y="5276463"/>
              <a:ext cx="480971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 smtClean="0">
                  <a:latin typeface="Symbol" charset="2"/>
                  <a:cs typeface="Symbol" charset="2"/>
                </a:rPr>
                <a:t>g</a:t>
              </a:r>
              <a:r>
                <a:rPr kumimoji="1" lang="en-US" altLang="ja-JP" sz="2800" baseline="30000" dirty="0" smtClean="0">
                  <a:latin typeface="Symbol" charset="2"/>
                  <a:cs typeface="Symbol" charset="2"/>
                </a:rPr>
                <a:t>*</a:t>
              </a:r>
              <a:endParaRPr kumimoji="1" lang="ja-JP" altLang="en-US" dirty="0">
                <a:latin typeface="Symbol" charset="2"/>
                <a:cs typeface="Symbol" charset="2"/>
              </a:endParaRPr>
            </a:p>
          </p:txBody>
        </p:sp>
        <p:sp>
          <p:nvSpPr>
            <p:cNvPr id="159" name="テキスト ボックス 158"/>
            <p:cNvSpPr txBox="1"/>
            <p:nvPr/>
          </p:nvSpPr>
          <p:spPr>
            <a:xfrm>
              <a:off x="3346720" y="5811699"/>
              <a:ext cx="4541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000" dirty="0"/>
                <a:t>n</a:t>
              </a:r>
              <a:endParaRPr kumimoji="1" lang="ja-JP" altLang="en-US" sz="4000" dirty="0"/>
            </a:p>
          </p:txBody>
        </p:sp>
      </p:grpSp>
      <p:graphicFrame>
        <p:nvGraphicFramePr>
          <p:cNvPr id="122" name="オブジェクト 1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5560556"/>
              </p:ext>
            </p:extLst>
          </p:nvPr>
        </p:nvGraphicFramePr>
        <p:xfrm>
          <a:off x="5784105" y="4201711"/>
          <a:ext cx="979487" cy="56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0" name="数式" r:id="rId13" imgW="444500" imgH="254000" progId="Equation.3">
                  <p:embed/>
                </p:oleObj>
              </mc:Choice>
              <mc:Fallback>
                <p:oleObj name="数式" r:id="rId13" imgW="4445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784105" y="4201711"/>
                        <a:ext cx="979487" cy="560387"/>
                      </a:xfrm>
                      <a:prstGeom prst="rect">
                        <a:avLst/>
                      </a:prstGeom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コネクタ 12"/>
          <p:cNvCxnSpPr>
            <a:stCxn id="48" idx="0"/>
            <a:endCxn id="46" idx="4"/>
          </p:cNvCxnSpPr>
          <p:nvPr/>
        </p:nvCxnSpPr>
        <p:spPr>
          <a:xfrm>
            <a:off x="1910083" y="2063068"/>
            <a:ext cx="0" cy="1295400"/>
          </a:xfrm>
          <a:prstGeom prst="line">
            <a:avLst/>
          </a:prstGeom>
          <a:ln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0" name="正方形/長方形 159"/>
          <p:cNvSpPr/>
          <p:nvPr/>
        </p:nvSpPr>
        <p:spPr>
          <a:xfrm>
            <a:off x="1910083" y="2379060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latin typeface="Symbol" charset="2"/>
                <a:cs typeface="Symbol" charset="2"/>
              </a:rPr>
              <a:t>p</a:t>
            </a:r>
            <a:r>
              <a:rPr lang="en-US" altLang="ja-JP" sz="2800" baseline="30000" dirty="0" smtClean="0">
                <a:latin typeface="Symbol" charset="2"/>
                <a:cs typeface="Symbol" charset="2"/>
              </a:rPr>
              <a:t>0</a:t>
            </a:r>
            <a:endParaRPr lang="ja-JP" altLang="en-US" sz="2800" baseline="30000" dirty="0"/>
          </a:p>
        </p:txBody>
      </p:sp>
      <p:grpSp>
        <p:nvGrpSpPr>
          <p:cNvPr id="23" name="図形グループ 22"/>
          <p:cNvGrpSpPr/>
          <p:nvPr/>
        </p:nvGrpSpPr>
        <p:grpSpPr>
          <a:xfrm>
            <a:off x="5311972" y="1709125"/>
            <a:ext cx="3472246" cy="2161351"/>
            <a:chOff x="5311972" y="1987445"/>
            <a:chExt cx="3472246" cy="2161351"/>
          </a:xfrm>
        </p:grpSpPr>
        <p:sp>
          <p:nvSpPr>
            <p:cNvPr id="126" name="正方形/長方形 125"/>
            <p:cNvSpPr/>
            <p:nvPr/>
          </p:nvSpPr>
          <p:spPr>
            <a:xfrm>
              <a:off x="6877393" y="3471688"/>
              <a:ext cx="682007" cy="16510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28" name="直線コネクタ 127"/>
            <p:cNvCxnSpPr/>
            <p:nvPr/>
          </p:nvCxnSpPr>
          <p:spPr>
            <a:xfrm>
              <a:off x="5766143" y="3546631"/>
              <a:ext cx="1028700" cy="127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0" name="直線コネクタ 129"/>
            <p:cNvCxnSpPr/>
            <p:nvPr/>
          </p:nvCxnSpPr>
          <p:spPr>
            <a:xfrm flipV="1">
              <a:off x="7559400" y="3270294"/>
              <a:ext cx="711704" cy="271759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31" name="テキスト ボックス 130"/>
            <p:cNvSpPr txBox="1"/>
            <p:nvPr/>
          </p:nvSpPr>
          <p:spPr>
            <a:xfrm>
              <a:off x="5311972" y="3117745"/>
              <a:ext cx="4541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 smtClean="0"/>
                <a:t>p</a:t>
              </a:r>
              <a:endParaRPr kumimoji="1" lang="ja-JP" altLang="en-US" sz="4000" dirty="0"/>
            </a:p>
          </p:txBody>
        </p:sp>
        <p:sp>
          <p:nvSpPr>
            <p:cNvPr id="132" name="テキスト ボックス 131"/>
            <p:cNvSpPr txBox="1"/>
            <p:nvPr/>
          </p:nvSpPr>
          <p:spPr>
            <a:xfrm>
              <a:off x="5324530" y="1987445"/>
              <a:ext cx="4814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000" dirty="0" smtClean="0"/>
                <a:t>A</a:t>
              </a:r>
              <a:endParaRPr kumimoji="1" lang="ja-JP" altLang="en-US" sz="4000" dirty="0"/>
            </a:p>
          </p:txBody>
        </p:sp>
        <p:grpSp>
          <p:nvGrpSpPr>
            <p:cNvPr id="133" name="図形グループ 132"/>
            <p:cNvGrpSpPr/>
            <p:nvPr/>
          </p:nvGrpSpPr>
          <p:grpSpPr>
            <a:xfrm>
              <a:off x="8237358" y="3107852"/>
              <a:ext cx="507105" cy="707886"/>
              <a:chOff x="7264605" y="6040927"/>
              <a:chExt cx="507105" cy="707886"/>
            </a:xfrm>
            <a:noFill/>
          </p:grpSpPr>
          <p:sp>
            <p:nvSpPr>
              <p:cNvPr id="141" name="正方形/長方形 140"/>
              <p:cNvSpPr/>
              <p:nvPr/>
            </p:nvSpPr>
            <p:spPr>
              <a:xfrm>
                <a:off x="7264605" y="6193476"/>
                <a:ext cx="507105" cy="55533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42" name="テキスト ボックス 141"/>
              <p:cNvSpPr txBox="1"/>
              <p:nvPr/>
            </p:nvSpPr>
            <p:spPr>
              <a:xfrm>
                <a:off x="7264605" y="6040927"/>
                <a:ext cx="454171" cy="707886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4000" dirty="0" smtClean="0"/>
                  <a:t>n</a:t>
                </a:r>
                <a:endParaRPr kumimoji="1" lang="ja-JP" altLang="en-US" sz="4000" dirty="0"/>
              </a:p>
            </p:txBody>
          </p:sp>
        </p:grpSp>
        <p:cxnSp>
          <p:nvCxnSpPr>
            <p:cNvPr id="134" name="直線矢印コネクタ 133"/>
            <p:cNvCxnSpPr/>
            <p:nvPr/>
          </p:nvCxnSpPr>
          <p:spPr>
            <a:xfrm>
              <a:off x="5766143" y="2392188"/>
              <a:ext cx="2269173" cy="254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5" name="直線矢印コネクタ 134"/>
            <p:cNvCxnSpPr>
              <a:stCxn id="126" idx="3"/>
            </p:cNvCxnSpPr>
            <p:nvPr/>
          </p:nvCxnSpPr>
          <p:spPr>
            <a:xfrm flipV="1">
              <a:off x="7559400" y="3546631"/>
              <a:ext cx="711704" cy="760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36" name="正方形/長方形 135"/>
            <p:cNvSpPr/>
            <p:nvPr/>
          </p:nvSpPr>
          <p:spPr>
            <a:xfrm>
              <a:off x="8271104" y="2832109"/>
              <a:ext cx="51311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800" dirty="0" smtClean="0">
                  <a:latin typeface="Symbol" charset="2"/>
                  <a:cs typeface="Symbol" charset="2"/>
                </a:rPr>
                <a:t>p</a:t>
              </a:r>
              <a:r>
                <a:rPr lang="en-US" altLang="ja-JP" sz="2800" baseline="30000" dirty="0" smtClean="0">
                  <a:latin typeface="Symbol" charset="2"/>
                  <a:cs typeface="Symbol" charset="2"/>
                </a:rPr>
                <a:t>+</a:t>
              </a:r>
              <a:endParaRPr lang="ja-JP" altLang="en-US" sz="2800" baseline="30000" dirty="0"/>
            </a:p>
          </p:txBody>
        </p:sp>
        <p:sp>
          <p:nvSpPr>
            <p:cNvPr id="138" name="テキスト ボックス 137"/>
            <p:cNvSpPr txBox="1"/>
            <p:nvPr/>
          </p:nvSpPr>
          <p:spPr>
            <a:xfrm>
              <a:off x="6980503" y="3502465"/>
              <a:ext cx="6719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600" dirty="0" smtClean="0">
                  <a:latin typeface="Symbol" charset="2"/>
                  <a:cs typeface="Symbol" charset="2"/>
                </a:rPr>
                <a:t>N</a:t>
              </a:r>
              <a:r>
                <a:rPr lang="en-US" altLang="ja-JP" sz="3600" baseline="30000" dirty="0" smtClean="0">
                  <a:latin typeface="Symbol" charset="2"/>
                  <a:cs typeface="Symbol" charset="2"/>
                </a:rPr>
                <a:t>*</a:t>
              </a:r>
              <a:endParaRPr kumimoji="1" lang="ja-JP" altLang="en-US" sz="3600" dirty="0">
                <a:latin typeface="Symbol" charset="2"/>
                <a:cs typeface="Symbol" charset="2"/>
              </a:endParaRPr>
            </a:p>
          </p:txBody>
        </p:sp>
        <p:grpSp>
          <p:nvGrpSpPr>
            <p:cNvPr id="16" name="図形グループ 15"/>
            <p:cNvGrpSpPr/>
            <p:nvPr/>
          </p:nvGrpSpPr>
          <p:grpSpPr>
            <a:xfrm>
              <a:off x="6628734" y="2341388"/>
              <a:ext cx="351769" cy="1295400"/>
              <a:chOff x="6628734" y="2341388"/>
              <a:chExt cx="351769" cy="1295400"/>
            </a:xfrm>
          </p:grpSpPr>
          <p:sp>
            <p:nvSpPr>
              <p:cNvPr id="127" name="円/楕円 126"/>
              <p:cNvSpPr/>
              <p:nvPr/>
            </p:nvSpPr>
            <p:spPr>
              <a:xfrm>
                <a:off x="6794843" y="3471688"/>
                <a:ext cx="165100" cy="1651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9" name="円/楕円 128"/>
              <p:cNvSpPr/>
              <p:nvPr/>
            </p:nvSpPr>
            <p:spPr>
              <a:xfrm>
                <a:off x="6794843" y="2341388"/>
                <a:ext cx="165100" cy="1651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161" name="図形グループ 160"/>
              <p:cNvGrpSpPr/>
              <p:nvPr/>
            </p:nvGrpSpPr>
            <p:grpSpPr>
              <a:xfrm>
                <a:off x="6628734" y="2527262"/>
                <a:ext cx="351769" cy="1018946"/>
                <a:chOff x="5595564" y="2836813"/>
                <a:chExt cx="351769" cy="1168604"/>
              </a:xfrm>
            </p:grpSpPr>
            <p:cxnSp>
              <p:nvCxnSpPr>
                <p:cNvPr id="162" name="直線コネクタ 161"/>
                <p:cNvCxnSpPr/>
                <p:nvPr/>
              </p:nvCxnSpPr>
              <p:spPr>
                <a:xfrm>
                  <a:off x="5599797" y="2836813"/>
                  <a:ext cx="335302" cy="169373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直線コネクタ 162"/>
                <p:cNvCxnSpPr/>
                <p:nvPr/>
              </p:nvCxnSpPr>
              <p:spPr>
                <a:xfrm>
                  <a:off x="5609519" y="3167051"/>
                  <a:ext cx="335302" cy="169373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直線コネクタ 163"/>
                <p:cNvCxnSpPr/>
                <p:nvPr/>
              </p:nvCxnSpPr>
              <p:spPr>
                <a:xfrm flipV="1">
                  <a:off x="5612031" y="2997678"/>
                  <a:ext cx="335302" cy="169373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165" name="図形グループ 164"/>
                <p:cNvGrpSpPr/>
                <p:nvPr/>
              </p:nvGrpSpPr>
              <p:grpSpPr>
                <a:xfrm flipH="1">
                  <a:off x="5595564" y="3336426"/>
                  <a:ext cx="347536" cy="499611"/>
                  <a:chOff x="5145976" y="2989220"/>
                  <a:chExt cx="347536" cy="499612"/>
                </a:xfrm>
              </p:grpSpPr>
              <p:cxnSp>
                <p:nvCxnSpPr>
                  <p:cNvPr id="167" name="直線コネクタ 166"/>
                  <p:cNvCxnSpPr/>
                  <p:nvPr/>
                </p:nvCxnSpPr>
                <p:spPr>
                  <a:xfrm>
                    <a:off x="5145976" y="2989220"/>
                    <a:ext cx="335302" cy="169373"/>
                  </a:xfrm>
                  <a:prstGeom prst="line">
                    <a:avLst/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8" name="直線コネクタ 167"/>
                  <p:cNvCxnSpPr/>
                  <p:nvPr/>
                </p:nvCxnSpPr>
                <p:spPr>
                  <a:xfrm>
                    <a:off x="5155698" y="3319459"/>
                    <a:ext cx="335302" cy="169373"/>
                  </a:xfrm>
                  <a:prstGeom prst="line">
                    <a:avLst/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9" name="直線コネクタ 168"/>
                  <p:cNvCxnSpPr/>
                  <p:nvPr/>
                </p:nvCxnSpPr>
                <p:spPr>
                  <a:xfrm flipV="1">
                    <a:off x="5158210" y="3150086"/>
                    <a:ext cx="335302" cy="169373"/>
                  </a:xfrm>
                  <a:prstGeom prst="line">
                    <a:avLst/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66" name="直線コネクタ 165"/>
                <p:cNvCxnSpPr/>
                <p:nvPr/>
              </p:nvCxnSpPr>
              <p:spPr>
                <a:xfrm>
                  <a:off x="5595564" y="3836044"/>
                  <a:ext cx="335302" cy="169373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5" name="直線コネクタ 14"/>
              <p:cNvCxnSpPr>
                <a:endCxn id="129" idx="7"/>
              </p:cNvCxnSpPr>
              <p:nvPr/>
            </p:nvCxnSpPr>
            <p:spPr>
              <a:xfrm flipV="1">
                <a:off x="6645201" y="2365566"/>
                <a:ext cx="290564" cy="161695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8" name="テキスト ボックス 17"/>
            <p:cNvSpPr txBox="1"/>
            <p:nvPr/>
          </p:nvSpPr>
          <p:spPr>
            <a:xfrm>
              <a:off x="7040734" y="2489756"/>
              <a:ext cx="47616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400" dirty="0" smtClean="0"/>
                <a:t>P</a:t>
              </a:r>
              <a:endParaRPr kumimoji="1" lang="ja-JP" altLang="en-US" sz="4400" dirty="0"/>
            </a:p>
          </p:txBody>
        </p:sp>
        <p:cxnSp>
          <p:nvCxnSpPr>
            <p:cNvPr id="20" name="直線コネクタ 19"/>
            <p:cNvCxnSpPr/>
            <p:nvPr/>
          </p:nvCxnSpPr>
          <p:spPr>
            <a:xfrm>
              <a:off x="7264400" y="2752481"/>
              <a:ext cx="0" cy="350675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4" name="テキスト ボックス 23"/>
          <p:cNvSpPr txBox="1"/>
          <p:nvPr/>
        </p:nvSpPr>
        <p:spPr>
          <a:xfrm>
            <a:off x="4227333" y="5093188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 smtClean="0"/>
              <a:t>×</a:t>
            </a:r>
            <a:endParaRPr kumimoji="1" lang="ja-JP" altLang="en-US" sz="4000" dirty="0"/>
          </a:p>
        </p:txBody>
      </p:sp>
      <p:sp>
        <p:nvSpPr>
          <p:cNvPr id="194" name="テキスト ボックス 193"/>
          <p:cNvSpPr txBox="1"/>
          <p:nvPr/>
        </p:nvSpPr>
        <p:spPr>
          <a:xfrm>
            <a:off x="4194310" y="2330627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 smtClean="0"/>
              <a:t>×</a:t>
            </a:r>
            <a:endParaRPr kumimoji="1" lang="ja-JP" altLang="en-US" sz="4000" dirty="0"/>
          </a:p>
        </p:txBody>
      </p:sp>
      <p:sp>
        <p:nvSpPr>
          <p:cNvPr id="195" name="テキスト ボックス 194"/>
          <p:cNvSpPr txBox="1"/>
          <p:nvPr/>
        </p:nvSpPr>
        <p:spPr>
          <a:xfrm>
            <a:off x="4194310" y="3847768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 smtClean="0"/>
              <a:t>×</a:t>
            </a:r>
            <a:endParaRPr kumimoji="1" lang="ja-JP" altLang="en-US" sz="4000" dirty="0"/>
          </a:p>
        </p:txBody>
      </p:sp>
      <p:sp>
        <p:nvSpPr>
          <p:cNvPr id="196" name="左右矢印 195"/>
          <p:cNvSpPr/>
          <p:nvPr/>
        </p:nvSpPr>
        <p:spPr>
          <a:xfrm>
            <a:off x="713620" y="729404"/>
            <a:ext cx="1413030" cy="287948"/>
          </a:xfrm>
          <a:prstGeom prst="left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8" name="左右矢印 197"/>
          <p:cNvSpPr/>
          <p:nvPr/>
        </p:nvSpPr>
        <p:spPr>
          <a:xfrm>
            <a:off x="6931876" y="729404"/>
            <a:ext cx="1413030" cy="287948"/>
          </a:xfrm>
          <a:prstGeom prst="left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1" name="左右矢印 200"/>
          <p:cNvSpPr/>
          <p:nvPr/>
        </p:nvSpPr>
        <p:spPr>
          <a:xfrm flipV="1">
            <a:off x="2814303" y="729404"/>
            <a:ext cx="3393648" cy="287948"/>
          </a:xfrm>
          <a:prstGeom prst="left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895686" y="827026"/>
            <a:ext cx="1011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hadronic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194310" y="862222"/>
            <a:ext cx="514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CNI</a:t>
            </a:r>
            <a:endParaRPr kumimoji="1" lang="ja-JP" altLang="en-US" dirty="0"/>
          </a:p>
        </p:txBody>
      </p:sp>
      <p:sp>
        <p:nvSpPr>
          <p:cNvPr id="103" name="テキスト ボックス 102"/>
          <p:cNvSpPr txBox="1"/>
          <p:nvPr/>
        </p:nvSpPr>
        <p:spPr>
          <a:xfrm>
            <a:off x="7175932" y="853244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Primakoff</a:t>
            </a:r>
            <a:endParaRPr kumimoji="1" lang="ja-JP" altLang="en-US" dirty="0"/>
          </a:p>
        </p:txBody>
      </p:sp>
      <p:sp>
        <p:nvSpPr>
          <p:cNvPr id="104" name="テキスト ボックス 103"/>
          <p:cNvSpPr txBox="1"/>
          <p:nvPr/>
        </p:nvSpPr>
        <p:spPr>
          <a:xfrm>
            <a:off x="3089425" y="6323205"/>
            <a:ext cx="3673643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800" dirty="0"/>
              <a:t>RHIC (</a:t>
            </a:r>
            <a:r>
              <a:rPr lang="en-US" altLang="ja-JP" sz="2800" dirty="0" err="1"/>
              <a:t>n+</a:t>
            </a:r>
            <a:r>
              <a:rPr lang="en-US" altLang="ja-JP" sz="2800" dirty="0" err="1">
                <a:latin typeface="Symbol" charset="2"/>
                <a:cs typeface="Symbol" charset="2"/>
              </a:rPr>
              <a:t>p</a:t>
            </a:r>
            <a:r>
              <a:rPr lang="en-US" altLang="ja-JP" sz="2800" baseline="30000" dirty="0"/>
              <a:t>+</a:t>
            </a:r>
            <a:r>
              <a:rPr lang="en-US" altLang="ja-JP" sz="2800" dirty="0"/>
              <a:t> channel</a:t>
            </a:r>
            <a:r>
              <a:rPr lang="en-US" altLang="ja-JP" sz="2800" dirty="0" smtClean="0"/>
              <a:t>)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416200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8856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Comparison between two</a:t>
            </a:r>
            <a:endParaRPr kumimoji="1" lang="ja-JP" altLang="en-US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1254750"/>
              </p:ext>
            </p:extLst>
          </p:nvPr>
        </p:nvGraphicFramePr>
        <p:xfrm>
          <a:off x="457200" y="1135945"/>
          <a:ext cx="8229600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0925"/>
                <a:gridCol w="3165475"/>
                <a:gridCol w="2743200"/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Fermi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BNL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Beam Energy [</a:t>
                      </a:r>
                      <a:r>
                        <a:rPr kumimoji="1" lang="en-US" altLang="ja-JP" dirty="0" err="1" smtClean="0"/>
                        <a:t>GeV</a:t>
                      </a:r>
                      <a:r>
                        <a:rPr kumimoji="1" lang="en-US" altLang="ja-JP" dirty="0" smtClean="0"/>
                        <a:t>]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185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100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√</a:t>
                      </a:r>
                      <a:r>
                        <a:rPr kumimoji="1" lang="en-US" altLang="ja-JP" dirty="0" smtClean="0"/>
                        <a:t>s [</a:t>
                      </a:r>
                      <a:r>
                        <a:rPr kumimoji="1" lang="en-US" altLang="ja-JP" dirty="0" err="1" smtClean="0"/>
                        <a:t>GeV</a:t>
                      </a:r>
                      <a:r>
                        <a:rPr kumimoji="1" lang="en-US" altLang="ja-JP" dirty="0" smtClean="0"/>
                        <a:t>]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19.5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200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Target 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err="1" smtClean="0"/>
                        <a:t>Pb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Au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Observables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p + </a:t>
                      </a:r>
                      <a:r>
                        <a:rPr kumimoji="1" lang="en-US" altLang="ja-JP" dirty="0" smtClean="0">
                          <a:latin typeface="Symbol" charset="2"/>
                          <a:cs typeface="Symbol" charset="2"/>
                        </a:rPr>
                        <a:t>p</a:t>
                      </a:r>
                      <a:r>
                        <a:rPr kumimoji="1" lang="en-US" altLang="ja-JP" baseline="30000" dirty="0" smtClean="0"/>
                        <a:t>0</a:t>
                      </a:r>
                      <a:endParaRPr kumimoji="1" lang="ja-JP" altLang="en-US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n ( + charged)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t'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aseline="0" dirty="0" smtClean="0"/>
                        <a:t>&lt; 0.001</a:t>
                      </a:r>
                      <a:endParaRPr kumimoji="1" lang="ja-JP" altLang="en-US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0.02 &lt; -t &lt; 0.5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aseline="0" dirty="0" smtClean="0"/>
                        <a:t>1.36 &lt; M(</a:t>
                      </a:r>
                      <a:r>
                        <a:rPr kumimoji="1" lang="en-US" altLang="ja-JP" dirty="0" smtClean="0">
                          <a:latin typeface="Symbol" charset="2"/>
                          <a:cs typeface="Symbol" charset="2"/>
                        </a:rPr>
                        <a:t>p</a:t>
                      </a:r>
                      <a:r>
                        <a:rPr kumimoji="1" lang="en-US" altLang="ja-JP" baseline="30000" dirty="0" smtClean="0"/>
                        <a:t>0</a:t>
                      </a:r>
                      <a:r>
                        <a:rPr kumimoji="1" lang="en-US" altLang="ja-JP" baseline="0" dirty="0" smtClean="0"/>
                        <a:t>p)&lt;1.52</a:t>
                      </a:r>
                      <a:endParaRPr kumimoji="1" lang="ja-JP" altLang="en-US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?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A</a:t>
                      </a:r>
                      <a:r>
                        <a:rPr kumimoji="1" lang="en-US" altLang="ja-JP" baseline="-25000" dirty="0" smtClean="0"/>
                        <a:t>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aseline="0" dirty="0" smtClean="0"/>
                        <a:t>- 0.57 ± (0.12)</a:t>
                      </a:r>
                      <a:r>
                        <a:rPr kumimoji="1" lang="en-US" altLang="ja-JP" baseline="-25000" dirty="0" err="1" smtClean="0"/>
                        <a:t>sta</a:t>
                      </a:r>
                      <a:r>
                        <a:rPr kumimoji="1" lang="en-US" altLang="ja-JP" baseline="0" dirty="0" smtClean="0"/>
                        <a:t>+ 0.21 - 0.18 </a:t>
                      </a:r>
                      <a:endParaRPr kumimoji="1" lang="ja-JP" altLang="en-US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 </a:t>
                      </a:r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+</a:t>
                      </a:r>
                      <a:r>
                        <a:rPr kumimoji="1" lang="en-US" altLang="ja-JP" dirty="0" smtClean="0"/>
                        <a:t>  0.27 </a:t>
                      </a:r>
                      <a:r>
                        <a:rPr kumimoji="1" lang="en-US" altLang="ja-JP" baseline="0" dirty="0" smtClean="0"/>
                        <a:t>±</a:t>
                      </a:r>
                      <a:r>
                        <a:rPr kumimoji="1" lang="en-US" altLang="ja-JP" dirty="0" smtClean="0"/>
                        <a:t> 0.003 (BBC veto)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2F9EC-AA11-E54F-A3E4-80CC9C642885}" type="slidenum">
              <a:rPr kumimoji="1" lang="ja-JP" altLang="en-US" smtClean="0"/>
              <a:t>47</a:t>
            </a:fld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 rot="664231">
            <a:off x="2723518" y="6073512"/>
            <a:ext cx="682007" cy="1651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2650473" y="5995126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直線コネクタ 8"/>
          <p:cNvCxnSpPr/>
          <p:nvPr/>
        </p:nvCxnSpPr>
        <p:spPr>
          <a:xfrm>
            <a:off x="1621773" y="6070069"/>
            <a:ext cx="1028700" cy="127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円/楕円 9"/>
          <p:cNvSpPr/>
          <p:nvPr/>
        </p:nvSpPr>
        <p:spPr>
          <a:xfrm>
            <a:off x="2650473" y="4864826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コネクタ 10"/>
          <p:cNvCxnSpPr/>
          <p:nvPr/>
        </p:nvCxnSpPr>
        <p:spPr>
          <a:xfrm flipV="1">
            <a:off x="3424536" y="6160227"/>
            <a:ext cx="702198" cy="62244"/>
          </a:xfrm>
          <a:prstGeom prst="line">
            <a:avLst/>
          </a:prstGeom>
          <a:ln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1167602" y="5641183"/>
            <a:ext cx="4541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/>
              <a:t>p</a:t>
            </a:r>
            <a:endParaRPr kumimoji="1" lang="ja-JP" altLang="en-US" sz="40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126734" y="6160227"/>
            <a:ext cx="5318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 smtClean="0"/>
              <a:t>p</a:t>
            </a:r>
            <a:endParaRPr kumimoji="1" lang="ja-JP" altLang="en-US" sz="4400" dirty="0"/>
          </a:p>
        </p:txBody>
      </p:sp>
      <p:cxnSp>
        <p:nvCxnSpPr>
          <p:cNvPr id="16" name="直線矢印コネクタ 15"/>
          <p:cNvCxnSpPr/>
          <p:nvPr/>
        </p:nvCxnSpPr>
        <p:spPr>
          <a:xfrm>
            <a:off x="3424536" y="6222471"/>
            <a:ext cx="702198" cy="32316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正方形/長方形 16"/>
          <p:cNvSpPr/>
          <p:nvPr/>
        </p:nvSpPr>
        <p:spPr>
          <a:xfrm>
            <a:off x="4126734" y="5833130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latin typeface="Symbol" charset="2"/>
                <a:cs typeface="Symbol" charset="2"/>
              </a:rPr>
              <a:t>p</a:t>
            </a:r>
            <a:r>
              <a:rPr lang="en-US" altLang="ja-JP" sz="2800" baseline="30000" dirty="0">
                <a:latin typeface="Symbol" charset="2"/>
                <a:cs typeface="Symbol" charset="2"/>
              </a:rPr>
              <a:t>0</a:t>
            </a:r>
            <a:endParaRPr lang="ja-JP" altLang="en-US" sz="2800" dirty="0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132142">
            <a:off x="2195531" y="5098756"/>
            <a:ext cx="1074984" cy="789590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2836133" y="6025903"/>
            <a:ext cx="467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latin typeface="Symbol" charset="2"/>
                <a:cs typeface="Symbol" charset="2"/>
              </a:rPr>
              <a:t>D</a:t>
            </a:r>
            <a:endParaRPr kumimoji="1" lang="ja-JP" altLang="en-US" sz="3600" dirty="0">
              <a:latin typeface="Symbol" charset="2"/>
              <a:cs typeface="Symbol" charset="2"/>
            </a:endParaRPr>
          </a:p>
        </p:txBody>
      </p:sp>
      <p:cxnSp>
        <p:nvCxnSpPr>
          <p:cNvPr id="28" name="直線コネクタ 27"/>
          <p:cNvCxnSpPr>
            <a:stCxn id="8" idx="2"/>
          </p:cNvCxnSpPr>
          <p:nvPr/>
        </p:nvCxnSpPr>
        <p:spPr>
          <a:xfrm>
            <a:off x="2650473" y="6077676"/>
            <a:ext cx="2188227" cy="5093"/>
          </a:xfrm>
          <a:prstGeom prst="line">
            <a:avLst/>
          </a:prstGeom>
          <a:ln>
            <a:prstDash val="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832980" y="4414305"/>
            <a:ext cx="716908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If the asymmetry is induced at D or N* excitation, </a:t>
            </a:r>
            <a:r>
              <a:rPr lang="en-US" altLang="ja-JP" dirty="0" smtClean="0"/>
              <a:t>does</a:t>
            </a:r>
            <a:r>
              <a:rPr kumimoji="1" lang="en-US" altLang="ja-JP" dirty="0" smtClean="0"/>
              <a:t> the sign suppose to be the same?</a:t>
            </a:r>
            <a:endParaRPr kumimoji="1" lang="ja-JP" altLang="en-US" dirty="0"/>
          </a:p>
        </p:txBody>
      </p:sp>
      <p:sp>
        <p:nvSpPr>
          <p:cNvPr id="23" name="正方形/長方形 22"/>
          <p:cNvSpPr/>
          <p:nvPr/>
        </p:nvSpPr>
        <p:spPr>
          <a:xfrm rot="664231">
            <a:off x="6464218" y="6090597"/>
            <a:ext cx="682007" cy="1651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円/楕円 23"/>
          <p:cNvSpPr/>
          <p:nvPr/>
        </p:nvSpPr>
        <p:spPr>
          <a:xfrm>
            <a:off x="6391173" y="6012211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5" name="直線コネクタ 24"/>
          <p:cNvCxnSpPr/>
          <p:nvPr/>
        </p:nvCxnSpPr>
        <p:spPr>
          <a:xfrm>
            <a:off x="5362473" y="6087154"/>
            <a:ext cx="1028700" cy="127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円/楕円 25"/>
          <p:cNvSpPr/>
          <p:nvPr/>
        </p:nvSpPr>
        <p:spPr>
          <a:xfrm>
            <a:off x="6391173" y="4881911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7" name="直線コネクタ 26"/>
          <p:cNvCxnSpPr/>
          <p:nvPr/>
        </p:nvCxnSpPr>
        <p:spPr>
          <a:xfrm flipV="1">
            <a:off x="7165236" y="6177312"/>
            <a:ext cx="702198" cy="62244"/>
          </a:xfrm>
          <a:prstGeom prst="line">
            <a:avLst/>
          </a:prstGeom>
          <a:ln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4908302" y="5658268"/>
            <a:ext cx="4541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/>
              <a:t>p</a:t>
            </a:r>
            <a:endParaRPr kumimoji="1" lang="ja-JP" altLang="en-US" sz="4000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7867434" y="6177312"/>
            <a:ext cx="4811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 smtClean="0"/>
              <a:t>n</a:t>
            </a:r>
            <a:endParaRPr kumimoji="1" lang="ja-JP" altLang="en-US" sz="4400" dirty="0"/>
          </a:p>
        </p:txBody>
      </p:sp>
      <p:cxnSp>
        <p:nvCxnSpPr>
          <p:cNvPr id="36" name="直線矢印コネクタ 35"/>
          <p:cNvCxnSpPr/>
          <p:nvPr/>
        </p:nvCxnSpPr>
        <p:spPr>
          <a:xfrm>
            <a:off x="7165236" y="6239556"/>
            <a:ext cx="702198" cy="32316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正方形/長方形 36"/>
          <p:cNvSpPr/>
          <p:nvPr/>
        </p:nvSpPr>
        <p:spPr>
          <a:xfrm>
            <a:off x="7867434" y="5850215"/>
            <a:ext cx="513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latin typeface="Symbol" charset="2"/>
                <a:cs typeface="Symbol" charset="2"/>
              </a:rPr>
              <a:t>p</a:t>
            </a:r>
            <a:r>
              <a:rPr lang="en-US" altLang="ja-JP" sz="2800" baseline="30000" dirty="0">
                <a:latin typeface="Symbol" charset="2"/>
                <a:cs typeface="Symbol" charset="2"/>
              </a:rPr>
              <a:t>+</a:t>
            </a:r>
            <a:endParaRPr lang="ja-JP" altLang="en-US" sz="2800" dirty="0"/>
          </a:p>
        </p:txBody>
      </p:sp>
      <p:pic>
        <p:nvPicPr>
          <p:cNvPr id="38" name="図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132142">
            <a:off x="5936231" y="5115841"/>
            <a:ext cx="1074984" cy="789590"/>
          </a:xfrm>
          <a:prstGeom prst="rect">
            <a:avLst/>
          </a:prstGeom>
        </p:spPr>
      </p:pic>
      <p:sp>
        <p:nvSpPr>
          <p:cNvPr id="39" name="テキスト ボックス 38"/>
          <p:cNvSpPr txBox="1"/>
          <p:nvPr/>
        </p:nvSpPr>
        <p:spPr>
          <a:xfrm>
            <a:off x="6576833" y="6042988"/>
            <a:ext cx="467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latin typeface="Symbol" charset="2"/>
                <a:cs typeface="Symbol" charset="2"/>
              </a:rPr>
              <a:t>D</a:t>
            </a:r>
            <a:endParaRPr kumimoji="1" lang="ja-JP" altLang="en-US" sz="3600" dirty="0">
              <a:latin typeface="Symbol" charset="2"/>
              <a:cs typeface="Symbol" charset="2"/>
            </a:endParaRPr>
          </a:p>
        </p:txBody>
      </p:sp>
      <p:cxnSp>
        <p:nvCxnSpPr>
          <p:cNvPr id="40" name="直線コネクタ 39"/>
          <p:cNvCxnSpPr>
            <a:stCxn id="24" idx="2"/>
          </p:cNvCxnSpPr>
          <p:nvPr/>
        </p:nvCxnSpPr>
        <p:spPr>
          <a:xfrm>
            <a:off x="6391173" y="6094761"/>
            <a:ext cx="2188227" cy="5093"/>
          </a:xfrm>
          <a:prstGeom prst="line">
            <a:avLst/>
          </a:prstGeom>
          <a:ln>
            <a:prstDash val="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曲折矢印 5"/>
          <p:cNvSpPr/>
          <p:nvPr/>
        </p:nvSpPr>
        <p:spPr>
          <a:xfrm rot="11287792" flipH="1">
            <a:off x="2872972" y="5486122"/>
            <a:ext cx="501426" cy="611257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1" name="曲折矢印 40"/>
          <p:cNvSpPr/>
          <p:nvPr/>
        </p:nvSpPr>
        <p:spPr>
          <a:xfrm rot="11491823" flipH="1">
            <a:off x="6085947" y="5909004"/>
            <a:ext cx="1582302" cy="611257"/>
          </a:xfrm>
          <a:prstGeom prst="bentArrow">
            <a:avLst>
              <a:gd name="adj1" fmla="val 25000"/>
              <a:gd name="adj2" fmla="val 19994"/>
              <a:gd name="adj3" fmla="val 25000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050346" y="5387698"/>
            <a:ext cx="34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-t</a:t>
            </a:r>
            <a:endParaRPr kumimoji="1" lang="ja-JP" altLang="en-US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2962031" y="5455426"/>
            <a:ext cx="34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-t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410093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円/楕円 33"/>
          <p:cNvSpPr/>
          <p:nvPr/>
        </p:nvSpPr>
        <p:spPr>
          <a:xfrm>
            <a:off x="5954889" y="4964118"/>
            <a:ext cx="1573740" cy="157374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円/楕円 32"/>
          <p:cNvSpPr/>
          <p:nvPr/>
        </p:nvSpPr>
        <p:spPr>
          <a:xfrm>
            <a:off x="6226879" y="5221997"/>
            <a:ext cx="1036461" cy="1036461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8856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Comparison between two</a:t>
            </a:r>
            <a:endParaRPr kumimoji="1" lang="ja-JP" altLang="en-US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9443316"/>
              </p:ext>
            </p:extLst>
          </p:nvPr>
        </p:nvGraphicFramePr>
        <p:xfrm>
          <a:off x="457200" y="1135945"/>
          <a:ext cx="8229600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0925"/>
                <a:gridCol w="3165475"/>
                <a:gridCol w="2743200"/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Fermi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BNL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Beam Energy [</a:t>
                      </a:r>
                      <a:r>
                        <a:rPr kumimoji="1" lang="en-US" altLang="ja-JP" dirty="0" err="1" smtClean="0"/>
                        <a:t>GeV</a:t>
                      </a:r>
                      <a:r>
                        <a:rPr kumimoji="1" lang="en-US" altLang="ja-JP" dirty="0" smtClean="0"/>
                        <a:t>]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185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100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√</a:t>
                      </a:r>
                      <a:r>
                        <a:rPr kumimoji="1" lang="en-US" altLang="ja-JP" dirty="0" smtClean="0"/>
                        <a:t>s [</a:t>
                      </a:r>
                      <a:r>
                        <a:rPr kumimoji="1" lang="en-US" altLang="ja-JP" dirty="0" err="1" smtClean="0"/>
                        <a:t>GeV</a:t>
                      </a:r>
                      <a:r>
                        <a:rPr kumimoji="1" lang="en-US" altLang="ja-JP" dirty="0" smtClean="0"/>
                        <a:t>]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19.5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200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Target 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err="1" smtClean="0"/>
                        <a:t>Pb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Au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Observables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p + </a:t>
                      </a:r>
                      <a:r>
                        <a:rPr kumimoji="1" lang="en-US" altLang="ja-JP" dirty="0" smtClean="0">
                          <a:latin typeface="Symbol" charset="2"/>
                          <a:cs typeface="Symbol" charset="2"/>
                        </a:rPr>
                        <a:t>p</a:t>
                      </a:r>
                      <a:r>
                        <a:rPr kumimoji="1" lang="en-US" altLang="ja-JP" baseline="30000" dirty="0" smtClean="0"/>
                        <a:t>0</a:t>
                      </a:r>
                      <a:endParaRPr kumimoji="1" lang="ja-JP" altLang="en-US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n ( + charged)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t'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aseline="0" dirty="0" smtClean="0"/>
                        <a:t>&lt; 0.001</a:t>
                      </a:r>
                      <a:endParaRPr kumimoji="1" lang="ja-JP" altLang="en-US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0.02 &lt; -t &lt; 0.5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aseline="0" dirty="0" smtClean="0"/>
                        <a:t>1.36 &lt; M(</a:t>
                      </a:r>
                      <a:r>
                        <a:rPr kumimoji="1" lang="en-US" altLang="ja-JP" dirty="0" smtClean="0">
                          <a:latin typeface="Symbol" charset="2"/>
                          <a:cs typeface="Symbol" charset="2"/>
                        </a:rPr>
                        <a:t>p</a:t>
                      </a:r>
                      <a:r>
                        <a:rPr kumimoji="1" lang="en-US" altLang="ja-JP" baseline="30000" dirty="0" smtClean="0"/>
                        <a:t>0</a:t>
                      </a:r>
                      <a:r>
                        <a:rPr kumimoji="1" lang="en-US" altLang="ja-JP" baseline="0" dirty="0" smtClean="0"/>
                        <a:t>p)&lt;1.52</a:t>
                      </a:r>
                      <a:endParaRPr kumimoji="1" lang="ja-JP" altLang="en-US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?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A</a:t>
                      </a:r>
                      <a:r>
                        <a:rPr kumimoji="1" lang="en-US" altLang="ja-JP" baseline="-25000" dirty="0" smtClean="0"/>
                        <a:t>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aseline="0" dirty="0" smtClean="0"/>
                        <a:t>- 0.57 ± (0.12)</a:t>
                      </a:r>
                      <a:r>
                        <a:rPr kumimoji="1" lang="en-US" altLang="ja-JP" baseline="-25000" dirty="0" err="1" smtClean="0"/>
                        <a:t>sta</a:t>
                      </a:r>
                      <a:r>
                        <a:rPr kumimoji="1" lang="en-US" altLang="ja-JP" baseline="0" dirty="0" smtClean="0"/>
                        <a:t>+ 0.21 - 0.18 </a:t>
                      </a:r>
                      <a:endParaRPr kumimoji="1" lang="ja-JP" altLang="en-US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 </a:t>
                      </a:r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+</a:t>
                      </a:r>
                      <a:r>
                        <a:rPr kumimoji="1" lang="en-US" altLang="ja-JP" dirty="0" smtClean="0"/>
                        <a:t>  0.27 </a:t>
                      </a:r>
                      <a:r>
                        <a:rPr kumimoji="1" lang="en-US" altLang="ja-JP" baseline="0" dirty="0" smtClean="0"/>
                        <a:t>±</a:t>
                      </a:r>
                      <a:r>
                        <a:rPr kumimoji="1" lang="en-US" altLang="ja-JP" dirty="0" smtClean="0"/>
                        <a:t> 0.003 (BBC veto)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2F9EC-AA11-E54F-A3E4-80CC9C642885}" type="slidenum">
              <a:rPr kumimoji="1" lang="ja-JP" altLang="en-US" smtClean="0"/>
              <a:t>48</a:t>
            </a:fld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 rot="664231">
            <a:off x="2723518" y="6073512"/>
            <a:ext cx="682007" cy="1651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2650473" y="5995126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直線コネクタ 8"/>
          <p:cNvCxnSpPr/>
          <p:nvPr/>
        </p:nvCxnSpPr>
        <p:spPr>
          <a:xfrm>
            <a:off x="1621773" y="6070069"/>
            <a:ext cx="1028700" cy="127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円/楕円 9"/>
          <p:cNvSpPr/>
          <p:nvPr/>
        </p:nvSpPr>
        <p:spPr>
          <a:xfrm>
            <a:off x="2650473" y="4864826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コネクタ 10"/>
          <p:cNvCxnSpPr/>
          <p:nvPr/>
        </p:nvCxnSpPr>
        <p:spPr>
          <a:xfrm flipV="1">
            <a:off x="3424536" y="6160227"/>
            <a:ext cx="702198" cy="62244"/>
          </a:xfrm>
          <a:prstGeom prst="line">
            <a:avLst/>
          </a:prstGeom>
          <a:ln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1167602" y="5641183"/>
            <a:ext cx="4541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/>
              <a:t>p</a:t>
            </a:r>
            <a:endParaRPr kumimoji="1" lang="ja-JP" altLang="en-US" sz="40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126734" y="6160227"/>
            <a:ext cx="4811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 smtClean="0"/>
              <a:t>n</a:t>
            </a:r>
            <a:endParaRPr kumimoji="1" lang="ja-JP" altLang="en-US" sz="4400" dirty="0"/>
          </a:p>
        </p:txBody>
      </p:sp>
      <p:cxnSp>
        <p:nvCxnSpPr>
          <p:cNvPr id="16" name="直線矢印コネクタ 15"/>
          <p:cNvCxnSpPr/>
          <p:nvPr/>
        </p:nvCxnSpPr>
        <p:spPr>
          <a:xfrm>
            <a:off x="3424536" y="6222471"/>
            <a:ext cx="702198" cy="32316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正方形/長方形 16"/>
          <p:cNvSpPr/>
          <p:nvPr/>
        </p:nvSpPr>
        <p:spPr>
          <a:xfrm>
            <a:off x="4126734" y="5833130"/>
            <a:ext cx="513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latin typeface="Symbol" charset="2"/>
                <a:cs typeface="Symbol" charset="2"/>
              </a:rPr>
              <a:t>p</a:t>
            </a:r>
            <a:r>
              <a:rPr lang="en-US" altLang="ja-JP" sz="2800" baseline="30000" dirty="0">
                <a:latin typeface="Symbol" charset="2"/>
                <a:cs typeface="Symbol" charset="2"/>
              </a:rPr>
              <a:t>+</a:t>
            </a:r>
            <a:endParaRPr lang="ja-JP" altLang="en-US" sz="2800" dirty="0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132142">
            <a:off x="2195531" y="5098756"/>
            <a:ext cx="1074984" cy="789590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2836133" y="6025903"/>
            <a:ext cx="467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latin typeface="Symbol" charset="2"/>
                <a:cs typeface="Symbol" charset="2"/>
              </a:rPr>
              <a:t>D</a:t>
            </a:r>
            <a:endParaRPr kumimoji="1" lang="ja-JP" altLang="en-US" sz="3600" dirty="0">
              <a:latin typeface="Symbol" charset="2"/>
              <a:cs typeface="Symbol" charset="2"/>
            </a:endParaRPr>
          </a:p>
        </p:txBody>
      </p:sp>
      <p:cxnSp>
        <p:nvCxnSpPr>
          <p:cNvPr id="28" name="直線コネクタ 27"/>
          <p:cNvCxnSpPr>
            <a:stCxn id="8" idx="2"/>
          </p:cNvCxnSpPr>
          <p:nvPr/>
        </p:nvCxnSpPr>
        <p:spPr>
          <a:xfrm>
            <a:off x="2650473" y="6077676"/>
            <a:ext cx="2188227" cy="5093"/>
          </a:xfrm>
          <a:prstGeom prst="line">
            <a:avLst/>
          </a:prstGeom>
          <a:ln>
            <a:prstDash val="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832980" y="4414305"/>
            <a:ext cx="716908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If the asymmetry is induced at D or N* excitation, </a:t>
            </a:r>
            <a:r>
              <a:rPr lang="en-US" altLang="ja-JP" dirty="0" smtClean="0"/>
              <a:t>does</a:t>
            </a:r>
            <a:r>
              <a:rPr kumimoji="1" lang="en-US" altLang="ja-JP" dirty="0" smtClean="0"/>
              <a:t> the sign suppose to be the same?</a:t>
            </a:r>
            <a:endParaRPr kumimoji="1" lang="ja-JP" altLang="en-US" dirty="0"/>
          </a:p>
        </p:txBody>
      </p:sp>
      <p:cxnSp>
        <p:nvCxnSpPr>
          <p:cNvPr id="30" name="直線コネクタ 29"/>
          <p:cNvCxnSpPr/>
          <p:nvPr/>
        </p:nvCxnSpPr>
        <p:spPr>
          <a:xfrm>
            <a:off x="6378222" y="5060636"/>
            <a:ext cx="0" cy="1611598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円/楕円 30"/>
          <p:cNvSpPr/>
          <p:nvPr/>
        </p:nvSpPr>
        <p:spPr>
          <a:xfrm>
            <a:off x="6646333" y="5669405"/>
            <a:ext cx="191947" cy="19194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025444" y="6561211"/>
            <a:ext cx="798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beam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503548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UPC MC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2F9EC-AA11-E54F-A3E4-80CC9C642885}" type="slidenum">
              <a:rPr kumimoji="1" lang="ja-JP" altLang="en-US" smtClean="0"/>
              <a:t>49</a:t>
            </a:fld>
            <a:endParaRPr kumimoji="1" lang="ja-JP" altLang="en-US"/>
          </a:p>
        </p:txBody>
      </p:sp>
      <p:pic>
        <p:nvPicPr>
          <p:cNvPr id="5" name="Picture 7" descr="스크린샷 2016-06-22 오후 2.54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86" y="1021656"/>
            <a:ext cx="7556478" cy="5098347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48132" y="6376987"/>
            <a:ext cx="2890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Plot made by Minho Kim</a:t>
            </a:r>
            <a:endParaRPr kumimoji="1" lang="ja-JP" altLang="en-US" dirty="0"/>
          </a:p>
        </p:txBody>
      </p:sp>
      <p:cxnSp>
        <p:nvCxnSpPr>
          <p:cNvPr id="8" name="直線コネクタ 7"/>
          <p:cNvCxnSpPr/>
          <p:nvPr/>
        </p:nvCxnSpPr>
        <p:spPr>
          <a:xfrm flipH="1">
            <a:off x="4301455" y="1542965"/>
            <a:ext cx="13656" cy="4273875"/>
          </a:xfrm>
          <a:prstGeom prst="line">
            <a:avLst/>
          </a:prstGeom>
          <a:ln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 rot="16200000">
            <a:off x="3847843" y="1976417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1232MeV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038654" y="5935337"/>
            <a:ext cx="3063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n+</a:t>
            </a:r>
            <a:r>
              <a:rPr kumimoji="1" lang="en-US" altLang="ja-JP" dirty="0" err="1" smtClean="0">
                <a:latin typeface="Symbol" charset="2"/>
                <a:cs typeface="Symbol" charset="2"/>
              </a:rPr>
              <a:t>p</a:t>
            </a:r>
            <a:r>
              <a:rPr kumimoji="1" lang="en-US" altLang="ja-JP" baseline="30000" dirty="0" smtClean="0"/>
              <a:t>+</a:t>
            </a:r>
            <a:r>
              <a:rPr kumimoji="1" lang="en-US" altLang="ja-JP" dirty="0" smtClean="0"/>
              <a:t> Invariant Mass [</a:t>
            </a:r>
            <a:r>
              <a:rPr kumimoji="1" lang="en-US" altLang="ja-JP" dirty="0" err="1" smtClean="0"/>
              <a:t>GeV</a:t>
            </a:r>
            <a:r>
              <a:rPr kumimoji="1" lang="en-US" altLang="ja-JP" dirty="0" smtClean="0"/>
              <a:t>]</a:t>
            </a:r>
            <a:endParaRPr kumimoji="1" lang="ja-JP" altLang="en-US" dirty="0"/>
          </a:p>
        </p:txBody>
      </p:sp>
      <p:cxnSp>
        <p:nvCxnSpPr>
          <p:cNvPr id="14" name="直線矢印コネクタ 13"/>
          <p:cNvCxnSpPr/>
          <p:nvPr/>
        </p:nvCxnSpPr>
        <p:spPr>
          <a:xfrm>
            <a:off x="3960067" y="5379894"/>
            <a:ext cx="69056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>
            <a:off x="4623317" y="5379894"/>
            <a:ext cx="50113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7" name="コンテンツ プレースホルダー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1011" r="-141" b="23556"/>
          <a:stretch/>
        </p:blipFill>
        <p:spPr>
          <a:xfrm>
            <a:off x="5124450" y="910210"/>
            <a:ext cx="4005340" cy="2857458"/>
          </a:xfrm>
        </p:spPr>
      </p:pic>
      <p:sp>
        <p:nvSpPr>
          <p:cNvPr id="18" name="正方形/長方形 17"/>
          <p:cNvSpPr/>
          <p:nvPr/>
        </p:nvSpPr>
        <p:spPr>
          <a:xfrm>
            <a:off x="6171256" y="993434"/>
            <a:ext cx="763888" cy="2404547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  <a:alpha val="32000"/>
                </a:schemeClr>
              </a:gs>
              <a:gs pos="35000">
                <a:schemeClr val="accent3">
                  <a:tint val="37000"/>
                  <a:satMod val="300000"/>
                  <a:alpha val="32000"/>
                </a:schemeClr>
              </a:gs>
              <a:gs pos="100000">
                <a:schemeClr val="accent3">
                  <a:tint val="15000"/>
                  <a:satMod val="350000"/>
                  <a:alpha val="32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6935144" y="993434"/>
            <a:ext cx="534390" cy="2404549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  <a:alpha val="18000"/>
                </a:schemeClr>
              </a:gs>
              <a:gs pos="35000">
                <a:schemeClr val="accent5">
                  <a:tint val="37000"/>
                  <a:satMod val="300000"/>
                  <a:alpha val="18000"/>
                </a:schemeClr>
              </a:gs>
              <a:gs pos="100000">
                <a:schemeClr val="accent5">
                  <a:tint val="15000"/>
                  <a:satMod val="350000"/>
                  <a:alpha val="18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4883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/>
          <p:cNvSpPr/>
          <p:nvPr/>
        </p:nvSpPr>
        <p:spPr>
          <a:xfrm>
            <a:off x="3046165" y="4438174"/>
            <a:ext cx="1460192" cy="5547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4678840" y="4438174"/>
            <a:ext cx="841614" cy="55477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graphicFrame>
        <p:nvGraphicFramePr>
          <p:cNvPr id="13" name="オブジェクト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6592413"/>
              </p:ext>
            </p:extLst>
          </p:nvPr>
        </p:nvGraphicFramePr>
        <p:xfrm>
          <a:off x="1557338" y="4146550"/>
          <a:ext cx="5316537" cy="186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9" name="数式" r:id="rId3" imgW="1409700" imgH="495300" progId="Equation.3">
                  <p:embed/>
                </p:oleObj>
              </mc:Choice>
              <mc:Fallback>
                <p:oleObj name="数式" r:id="rId3" imgW="1409700" imgH="495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57338" y="4146550"/>
                        <a:ext cx="5316537" cy="1868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149645"/>
            <a:ext cx="8229600" cy="1549224"/>
          </a:xfrm>
        </p:spPr>
        <p:txBody>
          <a:bodyPr>
            <a:normAutofit/>
          </a:bodyPr>
          <a:lstStyle/>
          <a:p>
            <a:r>
              <a:rPr lang="en-US" altLang="ja-JP" dirty="0">
                <a:latin typeface="Comic Sans MS"/>
                <a:cs typeface="Comic Sans MS"/>
              </a:rPr>
              <a:t>p</a:t>
            </a:r>
            <a:r>
              <a:rPr lang="en-US" altLang="ja-JP" sz="3600" baseline="30000" dirty="0">
                <a:latin typeface="Comic Sans MS"/>
                <a:cs typeface="Comic Sans MS"/>
              </a:rPr>
              <a:t>↑</a:t>
            </a:r>
            <a:r>
              <a:rPr lang="en-US" altLang="ja-JP" sz="3600" dirty="0">
                <a:latin typeface="Comic Sans MS"/>
                <a:cs typeface="Comic Sans MS"/>
              </a:rPr>
              <a:t>+</a:t>
            </a:r>
            <a:r>
              <a:rPr lang="en-US" altLang="ja-JP" dirty="0">
                <a:latin typeface="Comic Sans MS"/>
                <a:cs typeface="Comic Sans MS"/>
              </a:rPr>
              <a:t>p</a:t>
            </a:r>
            <a:r>
              <a:rPr lang="ja-JP" altLang="ja-JP" dirty="0">
                <a:latin typeface="Comic Sans MS"/>
                <a:cs typeface="Comic Sans MS"/>
              </a:rPr>
              <a:t> </a:t>
            </a:r>
            <a:r>
              <a:rPr lang="en-US" altLang="ja-JP" dirty="0">
                <a:latin typeface="Comic Sans MS"/>
                <a:cs typeface="Comic Sans MS"/>
              </a:rPr>
              <a:t>Forward</a:t>
            </a:r>
            <a:r>
              <a:rPr lang="ja-JP" altLang="en-US" dirty="0">
                <a:latin typeface="Comic Sans MS"/>
                <a:cs typeface="Comic Sans MS"/>
              </a:rPr>
              <a:t> </a:t>
            </a:r>
            <a:r>
              <a:rPr lang="en-US" altLang="ja-JP" dirty="0">
                <a:latin typeface="Comic Sans MS"/>
                <a:cs typeface="Comic Sans MS"/>
              </a:rPr>
              <a:t>Neutron</a:t>
            </a:r>
            <a:r>
              <a:rPr lang="ja-JP" altLang="en-US" dirty="0">
                <a:latin typeface="Comic Sans MS"/>
                <a:cs typeface="Comic Sans MS"/>
              </a:rPr>
              <a:t> </a:t>
            </a:r>
            <a:r>
              <a:rPr lang="en-US" altLang="ja-JP" i="1" dirty="0">
                <a:latin typeface="Comic Sans MS"/>
                <a:cs typeface="Comic Sans MS"/>
              </a:rPr>
              <a:t>A</a:t>
            </a:r>
            <a:r>
              <a:rPr lang="en-US" altLang="ja-JP" baseline="-25000" dirty="0">
                <a:latin typeface="Comic Sans MS"/>
                <a:cs typeface="Comic Sans MS"/>
              </a:rPr>
              <a:t>N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50" name="スライド番号プレースホルダー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A00B5-E19E-E84E-B280-8C2AE9424798}" type="slidenum">
              <a:rPr kumimoji="1" lang="ja-JP" altLang="en-US" smtClean="0">
                <a:latin typeface="Comic Sans MS"/>
                <a:cs typeface="Comic Sans MS"/>
              </a:rPr>
              <a:t>5</a:t>
            </a:fld>
            <a:endParaRPr kumimoji="1" lang="ja-JP" altLang="en-US">
              <a:latin typeface="Comic Sans MS"/>
              <a:cs typeface="Comic Sans MS"/>
            </a:endParaRPr>
          </a:p>
        </p:txBody>
      </p:sp>
      <p:grpSp>
        <p:nvGrpSpPr>
          <p:cNvPr id="56" name="図形グループ 55"/>
          <p:cNvGrpSpPr/>
          <p:nvPr/>
        </p:nvGrpSpPr>
        <p:grpSpPr>
          <a:xfrm>
            <a:off x="4741033" y="1143666"/>
            <a:ext cx="4068268" cy="2848173"/>
            <a:chOff x="4741033" y="1321218"/>
            <a:chExt cx="4068268" cy="2848173"/>
          </a:xfrm>
        </p:grpSpPr>
        <p:sp>
          <p:nvSpPr>
            <p:cNvPr id="54" name="正方形/長方形 53"/>
            <p:cNvSpPr/>
            <p:nvPr/>
          </p:nvSpPr>
          <p:spPr>
            <a:xfrm>
              <a:off x="4741033" y="1321218"/>
              <a:ext cx="4068268" cy="284817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omic Sans MS"/>
                <a:cs typeface="Comic Sans MS"/>
              </a:endParaRPr>
            </a:p>
          </p:txBody>
        </p:sp>
        <p:grpSp>
          <p:nvGrpSpPr>
            <p:cNvPr id="33" name="図形グループ 32"/>
            <p:cNvGrpSpPr/>
            <p:nvPr/>
          </p:nvGrpSpPr>
          <p:grpSpPr>
            <a:xfrm>
              <a:off x="4741033" y="1385107"/>
              <a:ext cx="3379275" cy="2768076"/>
              <a:chOff x="333063" y="1484695"/>
              <a:chExt cx="3379275" cy="2768076"/>
            </a:xfrm>
          </p:grpSpPr>
          <p:sp>
            <p:nvSpPr>
              <p:cNvPr id="43" name="テキスト ボックス 42"/>
              <p:cNvSpPr txBox="1"/>
              <p:nvPr/>
            </p:nvSpPr>
            <p:spPr>
              <a:xfrm>
                <a:off x="401769" y="1484695"/>
                <a:ext cx="1226618" cy="40011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kumimoji="1" lang="en-US" altLang="ja-JP" sz="2000" b="1" dirty="0" smtClean="0">
                    <a:latin typeface="Comic Sans MS"/>
                    <a:cs typeface="Comic Sans MS"/>
                  </a:rPr>
                  <a:t>Spin flip</a:t>
                </a:r>
                <a:endParaRPr kumimoji="1" lang="ja-JP" altLang="en-US" sz="2000" b="1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5" name="テキスト ボックス 4"/>
              <p:cNvSpPr txBox="1"/>
              <p:nvPr/>
            </p:nvSpPr>
            <p:spPr>
              <a:xfrm>
                <a:off x="2384025" y="1773047"/>
                <a:ext cx="98446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b="1" dirty="0" smtClean="0">
                    <a:latin typeface="Comic Sans MS"/>
                    <a:cs typeface="Comic Sans MS"/>
                  </a:rPr>
                  <a:t>Neutron</a:t>
                </a:r>
                <a:endParaRPr kumimoji="1" lang="ja-JP" altLang="en-US" sz="1600" b="1" dirty="0">
                  <a:latin typeface="Comic Sans MS"/>
                  <a:cs typeface="Comic Sans MS"/>
                </a:endParaRPr>
              </a:p>
            </p:txBody>
          </p:sp>
          <p:cxnSp>
            <p:nvCxnSpPr>
              <p:cNvPr id="10" name="直線矢印コネクタ 9"/>
              <p:cNvCxnSpPr/>
              <p:nvPr/>
            </p:nvCxnSpPr>
            <p:spPr>
              <a:xfrm flipV="1">
                <a:off x="2155498" y="2582755"/>
                <a:ext cx="0" cy="1080345"/>
              </a:xfrm>
              <a:prstGeom prst="straightConnector1">
                <a:avLst/>
              </a:prstGeom>
              <a:ln w="38100" cmpd="sng">
                <a:solidFill>
                  <a:srgbClr val="0000FF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" name="円/楕円 2"/>
              <p:cNvSpPr/>
              <p:nvPr/>
            </p:nvSpPr>
            <p:spPr>
              <a:xfrm>
                <a:off x="1866507" y="2875707"/>
                <a:ext cx="562819" cy="562819"/>
              </a:xfrm>
              <a:prstGeom prst="ellipse">
                <a:avLst/>
              </a:prstGeom>
              <a:gradFill flip="none" rotWithShape="1">
                <a:gsLst>
                  <a:gs pos="8000">
                    <a:srgbClr val="3366FF">
                      <a:alpha val="90000"/>
                    </a:srgbClr>
                  </a:gs>
                  <a:gs pos="97000">
                    <a:srgbClr val="FFFFFF">
                      <a:alpha val="9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omic Sans MS"/>
                  <a:cs typeface="Comic Sans MS"/>
                </a:endParaRPr>
              </a:p>
            </p:txBody>
          </p:sp>
          <p:cxnSp>
            <p:nvCxnSpPr>
              <p:cNvPr id="19" name="直線矢印コネクタ 18"/>
              <p:cNvCxnSpPr/>
              <p:nvPr/>
            </p:nvCxnSpPr>
            <p:spPr>
              <a:xfrm flipV="1">
                <a:off x="3438510" y="1795362"/>
                <a:ext cx="0" cy="1080345"/>
              </a:xfrm>
              <a:prstGeom prst="straightConnector1">
                <a:avLst/>
              </a:prstGeom>
              <a:ln w="38100" cmpd="sng">
                <a:solidFill>
                  <a:srgbClr val="0000FF"/>
                </a:solidFill>
                <a:headEnd type="triangl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円/楕円 19"/>
              <p:cNvSpPr/>
              <p:nvPr/>
            </p:nvSpPr>
            <p:spPr>
              <a:xfrm>
                <a:off x="3149519" y="2088314"/>
                <a:ext cx="562819" cy="562819"/>
              </a:xfrm>
              <a:prstGeom prst="ellipse">
                <a:avLst/>
              </a:prstGeom>
              <a:gradFill flip="none" rotWithShape="1">
                <a:gsLst>
                  <a:gs pos="8000">
                    <a:srgbClr val="3366FF">
                      <a:alpha val="90000"/>
                    </a:srgbClr>
                  </a:gs>
                  <a:gs pos="97000">
                    <a:srgbClr val="FFFFFF">
                      <a:alpha val="9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21" name="円/楕円 20"/>
              <p:cNvSpPr/>
              <p:nvPr/>
            </p:nvSpPr>
            <p:spPr>
              <a:xfrm>
                <a:off x="1174678" y="2651133"/>
                <a:ext cx="562819" cy="562819"/>
              </a:xfrm>
              <a:prstGeom prst="ellipse">
                <a:avLst/>
              </a:prstGeom>
              <a:gradFill flip="none" rotWithShape="1">
                <a:gsLst>
                  <a:gs pos="8000">
                    <a:srgbClr val="3366FF">
                      <a:alpha val="90000"/>
                    </a:srgbClr>
                  </a:gs>
                  <a:gs pos="97000">
                    <a:srgbClr val="FFFFFF">
                      <a:alpha val="9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omic Sans MS"/>
                  <a:cs typeface="Comic Sans MS"/>
                </a:endParaRPr>
              </a:p>
            </p:txBody>
          </p:sp>
          <p:cxnSp>
            <p:nvCxnSpPr>
              <p:cNvPr id="16" name="直線コネクタ 15"/>
              <p:cNvCxnSpPr/>
              <p:nvPr/>
            </p:nvCxnSpPr>
            <p:spPr>
              <a:xfrm flipV="1">
                <a:off x="1265004" y="3104344"/>
                <a:ext cx="890494" cy="1138742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直線コネクタ 24"/>
              <p:cNvCxnSpPr/>
              <p:nvPr/>
            </p:nvCxnSpPr>
            <p:spPr>
              <a:xfrm flipV="1">
                <a:off x="2155498" y="2369723"/>
                <a:ext cx="1283012" cy="734622"/>
              </a:xfrm>
              <a:prstGeom prst="line">
                <a:avLst/>
              </a:prstGeom>
              <a:ln>
                <a:headEnd type="none"/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直線コネクタ 29"/>
              <p:cNvCxnSpPr/>
              <p:nvPr/>
            </p:nvCxnSpPr>
            <p:spPr>
              <a:xfrm flipV="1">
                <a:off x="1265004" y="3683400"/>
                <a:ext cx="452547" cy="569371"/>
              </a:xfrm>
              <a:prstGeom prst="line">
                <a:avLst/>
              </a:prstGeom>
              <a:ln>
                <a:headEnd type="none"/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直線コネクタ 27"/>
              <p:cNvCxnSpPr/>
              <p:nvPr/>
            </p:nvCxnSpPr>
            <p:spPr>
              <a:xfrm flipH="1" flipV="1">
                <a:off x="1440183" y="2932542"/>
                <a:ext cx="715315" cy="171804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1" name="テキスト ボックス 30"/>
              <p:cNvSpPr txBox="1"/>
              <p:nvPr/>
            </p:nvSpPr>
            <p:spPr>
              <a:xfrm>
                <a:off x="2414728" y="3198040"/>
                <a:ext cx="8913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b="1" dirty="0" smtClean="0">
                    <a:latin typeface="Comic Sans MS"/>
                    <a:cs typeface="Comic Sans MS"/>
                  </a:rPr>
                  <a:t>proton</a:t>
                </a:r>
                <a:endParaRPr kumimoji="1" lang="ja-JP" altLang="en-US" b="1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36" name="テキスト ボックス 35"/>
              <p:cNvSpPr txBox="1"/>
              <p:nvPr/>
            </p:nvSpPr>
            <p:spPr>
              <a:xfrm>
                <a:off x="333063" y="2414460"/>
                <a:ext cx="8913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latin typeface="Comic Sans MS"/>
                    <a:cs typeface="Comic Sans MS"/>
                  </a:rPr>
                  <a:t>proton</a:t>
                </a:r>
                <a:endParaRPr kumimoji="1" lang="ja-JP" altLang="en-US" dirty="0">
                  <a:latin typeface="Comic Sans MS"/>
                  <a:cs typeface="Comic Sans MS"/>
                </a:endParaRPr>
              </a:p>
            </p:txBody>
          </p:sp>
        </p:grpSp>
      </p:grpSp>
      <p:grpSp>
        <p:nvGrpSpPr>
          <p:cNvPr id="57" name="図形グループ 56"/>
          <p:cNvGrpSpPr/>
          <p:nvPr/>
        </p:nvGrpSpPr>
        <p:grpSpPr>
          <a:xfrm>
            <a:off x="457200" y="1143666"/>
            <a:ext cx="4068268" cy="2848173"/>
            <a:chOff x="457200" y="1321218"/>
            <a:chExt cx="4068268" cy="2848173"/>
          </a:xfrm>
        </p:grpSpPr>
        <p:sp>
          <p:nvSpPr>
            <p:cNvPr id="35" name="正方形/長方形 34"/>
            <p:cNvSpPr/>
            <p:nvPr/>
          </p:nvSpPr>
          <p:spPr>
            <a:xfrm>
              <a:off x="457200" y="1321218"/>
              <a:ext cx="4068268" cy="284817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omic Sans MS"/>
                <a:cs typeface="Comic Sans MS"/>
              </a:endParaRPr>
            </a:p>
          </p:txBody>
        </p:sp>
        <p:grpSp>
          <p:nvGrpSpPr>
            <p:cNvPr id="32" name="図形グループ 31"/>
            <p:cNvGrpSpPr/>
            <p:nvPr/>
          </p:nvGrpSpPr>
          <p:grpSpPr>
            <a:xfrm>
              <a:off x="559498" y="1382847"/>
              <a:ext cx="3564120" cy="2786544"/>
              <a:chOff x="4349538" y="1432402"/>
              <a:chExt cx="3564120" cy="2786544"/>
            </a:xfrm>
          </p:grpSpPr>
          <p:sp>
            <p:nvSpPr>
              <p:cNvPr id="12" name="テキスト ボックス 11"/>
              <p:cNvSpPr txBox="1"/>
              <p:nvPr/>
            </p:nvSpPr>
            <p:spPr>
              <a:xfrm>
                <a:off x="4349538" y="1432402"/>
                <a:ext cx="1786542" cy="40011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kumimoji="1" lang="en-US" altLang="ja-JP" sz="2000" b="1" dirty="0" smtClean="0">
                    <a:latin typeface="Comic Sans MS"/>
                    <a:cs typeface="Comic Sans MS"/>
                  </a:rPr>
                  <a:t>Spin non-flip</a:t>
                </a:r>
                <a:endParaRPr kumimoji="1" lang="ja-JP" altLang="en-US" sz="2000" b="1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37" name="テキスト ボックス 36"/>
              <p:cNvSpPr txBox="1"/>
              <p:nvPr/>
            </p:nvSpPr>
            <p:spPr>
              <a:xfrm>
                <a:off x="6585345" y="1739222"/>
                <a:ext cx="98446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b="1" dirty="0" smtClean="0">
                    <a:latin typeface="Comic Sans MS"/>
                    <a:cs typeface="Comic Sans MS"/>
                  </a:rPr>
                  <a:t>Neutron</a:t>
                </a:r>
                <a:endParaRPr kumimoji="1" lang="ja-JP" altLang="en-US" sz="1600" b="1" dirty="0">
                  <a:latin typeface="Comic Sans MS"/>
                  <a:cs typeface="Comic Sans MS"/>
                </a:endParaRPr>
              </a:p>
            </p:txBody>
          </p:sp>
          <p:cxnSp>
            <p:nvCxnSpPr>
              <p:cNvPr id="38" name="直線矢印コネクタ 37"/>
              <p:cNvCxnSpPr/>
              <p:nvPr/>
            </p:nvCxnSpPr>
            <p:spPr>
              <a:xfrm flipV="1">
                <a:off x="6356818" y="2548930"/>
                <a:ext cx="0" cy="1080345"/>
              </a:xfrm>
              <a:prstGeom prst="straightConnector1">
                <a:avLst/>
              </a:prstGeom>
              <a:ln w="38100" cmpd="sng">
                <a:solidFill>
                  <a:srgbClr val="0000FF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円/楕円 38"/>
              <p:cNvSpPr/>
              <p:nvPr/>
            </p:nvSpPr>
            <p:spPr>
              <a:xfrm>
                <a:off x="6067827" y="2841882"/>
                <a:ext cx="562819" cy="562819"/>
              </a:xfrm>
              <a:prstGeom prst="ellipse">
                <a:avLst/>
              </a:prstGeom>
              <a:gradFill flip="none" rotWithShape="1">
                <a:gsLst>
                  <a:gs pos="8000">
                    <a:srgbClr val="3366FF">
                      <a:alpha val="90000"/>
                    </a:srgbClr>
                  </a:gs>
                  <a:gs pos="97000">
                    <a:srgbClr val="FFFFFF">
                      <a:alpha val="9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omic Sans MS"/>
                  <a:cs typeface="Comic Sans MS"/>
                </a:endParaRPr>
              </a:p>
            </p:txBody>
          </p:sp>
          <p:cxnSp>
            <p:nvCxnSpPr>
              <p:cNvPr id="40" name="直線矢印コネクタ 39"/>
              <p:cNvCxnSpPr/>
              <p:nvPr/>
            </p:nvCxnSpPr>
            <p:spPr>
              <a:xfrm flipV="1">
                <a:off x="7639830" y="1761537"/>
                <a:ext cx="0" cy="1080345"/>
              </a:xfrm>
              <a:prstGeom prst="straightConnector1">
                <a:avLst/>
              </a:prstGeom>
              <a:ln w="38100" cmpd="sng">
                <a:solidFill>
                  <a:srgbClr val="0000FF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円/楕円 43"/>
              <p:cNvSpPr/>
              <p:nvPr/>
            </p:nvSpPr>
            <p:spPr>
              <a:xfrm>
                <a:off x="7350839" y="2054489"/>
                <a:ext cx="562819" cy="562819"/>
              </a:xfrm>
              <a:prstGeom prst="ellipse">
                <a:avLst/>
              </a:prstGeom>
              <a:gradFill flip="none" rotWithShape="1">
                <a:gsLst>
                  <a:gs pos="8000">
                    <a:srgbClr val="3366FF">
                      <a:alpha val="90000"/>
                    </a:srgbClr>
                  </a:gs>
                  <a:gs pos="97000">
                    <a:srgbClr val="FFFFFF">
                      <a:alpha val="9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5" name="円/楕円 44"/>
              <p:cNvSpPr/>
              <p:nvPr/>
            </p:nvSpPr>
            <p:spPr>
              <a:xfrm>
                <a:off x="5375998" y="2617308"/>
                <a:ext cx="562819" cy="562819"/>
              </a:xfrm>
              <a:prstGeom prst="ellipse">
                <a:avLst/>
              </a:prstGeom>
              <a:gradFill flip="none" rotWithShape="1">
                <a:gsLst>
                  <a:gs pos="8000">
                    <a:srgbClr val="3366FF">
                      <a:alpha val="90000"/>
                    </a:srgbClr>
                  </a:gs>
                  <a:gs pos="97000">
                    <a:srgbClr val="FFFFFF">
                      <a:alpha val="9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omic Sans MS"/>
                  <a:cs typeface="Comic Sans MS"/>
                </a:endParaRPr>
              </a:p>
            </p:txBody>
          </p:sp>
          <p:cxnSp>
            <p:nvCxnSpPr>
              <p:cNvPr id="46" name="直線コネクタ 45"/>
              <p:cNvCxnSpPr/>
              <p:nvPr/>
            </p:nvCxnSpPr>
            <p:spPr>
              <a:xfrm flipV="1">
                <a:off x="5466324" y="3070519"/>
                <a:ext cx="890494" cy="1138742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直線コネクタ 46"/>
              <p:cNvCxnSpPr/>
              <p:nvPr/>
            </p:nvCxnSpPr>
            <p:spPr>
              <a:xfrm flipV="1">
                <a:off x="6356818" y="2335898"/>
                <a:ext cx="1283012" cy="734622"/>
              </a:xfrm>
              <a:prstGeom prst="line">
                <a:avLst/>
              </a:prstGeom>
              <a:ln>
                <a:headEnd type="none"/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直線コネクタ 47"/>
              <p:cNvCxnSpPr/>
              <p:nvPr/>
            </p:nvCxnSpPr>
            <p:spPr>
              <a:xfrm flipV="1">
                <a:off x="5466324" y="3649575"/>
                <a:ext cx="452547" cy="569371"/>
              </a:xfrm>
              <a:prstGeom prst="line">
                <a:avLst/>
              </a:prstGeom>
              <a:ln>
                <a:headEnd type="none"/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直線コネクタ 48"/>
              <p:cNvCxnSpPr/>
              <p:nvPr/>
            </p:nvCxnSpPr>
            <p:spPr>
              <a:xfrm flipH="1" flipV="1">
                <a:off x="5641503" y="2898717"/>
                <a:ext cx="715315" cy="171804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1" name="テキスト ボックス 50"/>
              <p:cNvSpPr txBox="1"/>
              <p:nvPr/>
            </p:nvSpPr>
            <p:spPr>
              <a:xfrm>
                <a:off x="6616048" y="3164215"/>
                <a:ext cx="8913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b="1" dirty="0" smtClean="0">
                    <a:latin typeface="Comic Sans MS"/>
                    <a:cs typeface="Comic Sans MS"/>
                  </a:rPr>
                  <a:t>proton</a:t>
                </a:r>
                <a:endParaRPr kumimoji="1" lang="ja-JP" altLang="en-US" b="1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52" name="テキスト ボックス 51"/>
              <p:cNvSpPr txBox="1"/>
              <p:nvPr/>
            </p:nvSpPr>
            <p:spPr>
              <a:xfrm>
                <a:off x="4534383" y="2380635"/>
                <a:ext cx="8913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latin typeface="Comic Sans MS"/>
                    <a:cs typeface="Comic Sans MS"/>
                  </a:rPr>
                  <a:t>proton</a:t>
                </a:r>
                <a:endParaRPr kumimoji="1" lang="ja-JP" altLang="en-US" dirty="0">
                  <a:latin typeface="Comic Sans MS"/>
                  <a:cs typeface="Comic Sans MS"/>
                </a:endParaRPr>
              </a:p>
            </p:txBody>
          </p:sp>
        </p:grpSp>
      </p:grpSp>
      <p:sp>
        <p:nvSpPr>
          <p:cNvPr id="41" name="テキスト ボックス 40"/>
          <p:cNvSpPr txBox="1"/>
          <p:nvPr/>
        </p:nvSpPr>
        <p:spPr>
          <a:xfrm>
            <a:off x="5992699" y="2200220"/>
            <a:ext cx="54133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latin typeface="Symbol" charset="2"/>
                <a:cs typeface="Symbol" charset="2"/>
              </a:rPr>
              <a:t>p</a:t>
            </a:r>
            <a:r>
              <a:rPr kumimoji="1" lang="en-US" altLang="ja-JP" sz="3200" baseline="30000" dirty="0" smtClean="0">
                <a:latin typeface="Comic Sans MS"/>
                <a:cs typeface="Comic Sans MS"/>
              </a:rPr>
              <a:t>+</a:t>
            </a:r>
            <a:endParaRPr kumimoji="1" lang="ja-JP" altLang="en-US" sz="3200" baseline="30000" dirty="0">
              <a:latin typeface="Comic Sans MS"/>
              <a:cs typeface="Comic Sans MS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1925861" y="2246651"/>
            <a:ext cx="476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Comic Sans MS"/>
                <a:cs typeface="Comic Sans MS"/>
              </a:rPr>
              <a:t>a</a:t>
            </a:r>
            <a:r>
              <a:rPr kumimoji="1" lang="en-US" altLang="ja-JP" sz="2800" baseline="-25000" dirty="0" smtClean="0">
                <a:latin typeface="Comic Sans MS"/>
                <a:cs typeface="Comic Sans MS"/>
              </a:rPr>
              <a:t>1</a:t>
            </a:r>
            <a:endParaRPr kumimoji="1" lang="ja-JP" altLang="en-US" sz="2800" dirty="0">
              <a:latin typeface="Comic Sans MS"/>
              <a:cs typeface="Comic Sans MS"/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6943658" y="5712006"/>
            <a:ext cx="2289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 smtClean="0">
                <a:latin typeface="Symbol" charset="2"/>
                <a:cs typeface="Symbol" charset="2"/>
              </a:rPr>
              <a:t>d</a:t>
            </a:r>
            <a:r>
              <a:rPr kumimoji="1" lang="en-US" altLang="ja-JP" sz="2400" dirty="0" smtClean="0">
                <a:latin typeface="Comic Sans MS"/>
                <a:cs typeface="Comic Sans MS"/>
              </a:rPr>
              <a:t> : phase shift</a:t>
            </a:r>
            <a:endParaRPr kumimoji="1" lang="ja-JP" altLang="en-US" sz="24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552474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直線コネクタ 12"/>
          <p:cNvCxnSpPr/>
          <p:nvPr/>
        </p:nvCxnSpPr>
        <p:spPr>
          <a:xfrm flipV="1">
            <a:off x="2785231" y="1096703"/>
            <a:ext cx="0" cy="4891871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1978512" y="721515"/>
            <a:ext cx="806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-t&lt;10</a:t>
            </a:r>
            <a:r>
              <a:rPr lang="en-US" altLang="ja-JP" baseline="30000" dirty="0" smtClean="0"/>
              <a:t>-5</a:t>
            </a:r>
            <a:endParaRPr kumimoji="1" lang="ja-JP" altLang="en-US" baseline="30000" dirty="0"/>
          </a:p>
        </p:txBody>
      </p:sp>
      <p:sp>
        <p:nvSpPr>
          <p:cNvPr id="15" name="左右矢印 14"/>
          <p:cNvSpPr/>
          <p:nvPr/>
        </p:nvSpPr>
        <p:spPr>
          <a:xfrm>
            <a:off x="2956975" y="1204652"/>
            <a:ext cx="3551518" cy="212986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213925" y="835320"/>
            <a:ext cx="1167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CNI region</a:t>
            </a:r>
            <a:endParaRPr kumimoji="1" lang="ja-JP" altLang="en-US" dirty="0"/>
          </a:p>
        </p:txBody>
      </p:sp>
      <p:cxnSp>
        <p:nvCxnSpPr>
          <p:cNvPr id="19" name="直線矢印コネクタ 18"/>
          <p:cNvCxnSpPr/>
          <p:nvPr/>
        </p:nvCxnSpPr>
        <p:spPr>
          <a:xfrm flipV="1">
            <a:off x="1933787" y="1558473"/>
            <a:ext cx="14432" cy="46898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 flipV="1">
            <a:off x="1933787" y="4632126"/>
            <a:ext cx="5252975" cy="144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7248385" y="4447460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-t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725004" y="1096703"/>
            <a:ext cx="417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</a:t>
            </a:r>
            <a:r>
              <a:rPr kumimoji="1" lang="en-US" altLang="ja-JP" baseline="-25000" dirty="0" smtClean="0"/>
              <a:t>N</a:t>
            </a:r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632127" y="446189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</a:t>
            </a:r>
            <a:endParaRPr kumimoji="1" lang="ja-JP" altLang="en-US" dirty="0"/>
          </a:p>
        </p:txBody>
      </p:sp>
      <p:sp>
        <p:nvSpPr>
          <p:cNvPr id="26" name="フリーフォーム 25"/>
          <p:cNvSpPr/>
          <p:nvPr/>
        </p:nvSpPr>
        <p:spPr>
          <a:xfrm>
            <a:off x="2106962" y="2188387"/>
            <a:ext cx="4892194" cy="4002212"/>
          </a:xfrm>
          <a:custGeom>
            <a:avLst/>
            <a:gdLst>
              <a:gd name="connsiteX0" fmla="*/ 0 w 4892194"/>
              <a:gd name="connsiteY0" fmla="*/ 2054121 h 4002212"/>
              <a:gd name="connsiteX1" fmla="*/ 28863 w 4892194"/>
              <a:gd name="connsiteY1" fmla="*/ 1852097 h 4002212"/>
              <a:gd name="connsiteX2" fmla="*/ 43294 w 4892194"/>
              <a:gd name="connsiteY2" fmla="*/ 1808806 h 4002212"/>
              <a:gd name="connsiteX3" fmla="*/ 72157 w 4892194"/>
              <a:gd name="connsiteY3" fmla="*/ 1707794 h 4002212"/>
              <a:gd name="connsiteX4" fmla="*/ 115450 w 4892194"/>
              <a:gd name="connsiteY4" fmla="*/ 1635642 h 4002212"/>
              <a:gd name="connsiteX5" fmla="*/ 129882 w 4892194"/>
              <a:gd name="connsiteY5" fmla="*/ 942988 h 4002212"/>
              <a:gd name="connsiteX6" fmla="*/ 144313 w 4892194"/>
              <a:gd name="connsiteY6" fmla="*/ 870837 h 4002212"/>
              <a:gd name="connsiteX7" fmla="*/ 158744 w 4892194"/>
              <a:gd name="connsiteY7" fmla="*/ 755394 h 4002212"/>
              <a:gd name="connsiteX8" fmla="*/ 173175 w 4892194"/>
              <a:gd name="connsiteY8" fmla="*/ 654382 h 4002212"/>
              <a:gd name="connsiteX9" fmla="*/ 202038 w 4892194"/>
              <a:gd name="connsiteY9" fmla="*/ 336915 h 4002212"/>
              <a:gd name="connsiteX10" fmla="*/ 245332 w 4892194"/>
              <a:gd name="connsiteY10" fmla="*/ 178182 h 4002212"/>
              <a:gd name="connsiteX11" fmla="*/ 274194 w 4892194"/>
              <a:gd name="connsiteY11" fmla="*/ 134891 h 4002212"/>
              <a:gd name="connsiteX12" fmla="*/ 288625 w 4892194"/>
              <a:gd name="connsiteY12" fmla="*/ 91600 h 4002212"/>
              <a:gd name="connsiteX13" fmla="*/ 360782 w 4892194"/>
              <a:gd name="connsiteY13" fmla="*/ 33879 h 4002212"/>
              <a:gd name="connsiteX14" fmla="*/ 447369 w 4892194"/>
              <a:gd name="connsiteY14" fmla="*/ 5019 h 4002212"/>
              <a:gd name="connsiteX15" fmla="*/ 764857 w 4892194"/>
              <a:gd name="connsiteY15" fmla="*/ 48309 h 4002212"/>
              <a:gd name="connsiteX16" fmla="*/ 880306 w 4892194"/>
              <a:gd name="connsiteY16" fmla="*/ 178182 h 4002212"/>
              <a:gd name="connsiteX17" fmla="*/ 952463 w 4892194"/>
              <a:gd name="connsiteY17" fmla="*/ 250334 h 4002212"/>
              <a:gd name="connsiteX18" fmla="*/ 966894 w 4892194"/>
              <a:gd name="connsiteY18" fmla="*/ 293625 h 4002212"/>
              <a:gd name="connsiteX19" fmla="*/ 1010188 w 4892194"/>
              <a:gd name="connsiteY19" fmla="*/ 336915 h 4002212"/>
              <a:gd name="connsiteX20" fmla="*/ 1067913 w 4892194"/>
              <a:gd name="connsiteY20" fmla="*/ 423497 h 4002212"/>
              <a:gd name="connsiteX21" fmla="*/ 1096775 w 4892194"/>
              <a:gd name="connsiteY21" fmla="*/ 481218 h 4002212"/>
              <a:gd name="connsiteX22" fmla="*/ 1111206 w 4892194"/>
              <a:gd name="connsiteY22" fmla="*/ 524509 h 4002212"/>
              <a:gd name="connsiteX23" fmla="*/ 1140069 w 4892194"/>
              <a:gd name="connsiteY23" fmla="*/ 553370 h 4002212"/>
              <a:gd name="connsiteX24" fmla="*/ 1197794 w 4892194"/>
              <a:gd name="connsiteY24" fmla="*/ 668812 h 4002212"/>
              <a:gd name="connsiteX25" fmla="*/ 1226656 w 4892194"/>
              <a:gd name="connsiteY25" fmla="*/ 726534 h 4002212"/>
              <a:gd name="connsiteX26" fmla="*/ 1255519 w 4892194"/>
              <a:gd name="connsiteY26" fmla="*/ 769824 h 4002212"/>
              <a:gd name="connsiteX27" fmla="*/ 1313244 w 4892194"/>
              <a:gd name="connsiteY27" fmla="*/ 870837 h 4002212"/>
              <a:gd name="connsiteX28" fmla="*/ 1342106 w 4892194"/>
              <a:gd name="connsiteY28" fmla="*/ 928558 h 4002212"/>
              <a:gd name="connsiteX29" fmla="*/ 1385400 w 4892194"/>
              <a:gd name="connsiteY29" fmla="*/ 986279 h 4002212"/>
              <a:gd name="connsiteX30" fmla="*/ 1414263 w 4892194"/>
              <a:gd name="connsiteY30" fmla="*/ 1058430 h 4002212"/>
              <a:gd name="connsiteX31" fmla="*/ 1471988 w 4892194"/>
              <a:gd name="connsiteY31" fmla="*/ 1145012 h 4002212"/>
              <a:gd name="connsiteX32" fmla="*/ 1500850 w 4892194"/>
              <a:gd name="connsiteY32" fmla="*/ 1188303 h 4002212"/>
              <a:gd name="connsiteX33" fmla="*/ 1529713 w 4892194"/>
              <a:gd name="connsiteY33" fmla="*/ 1231594 h 4002212"/>
              <a:gd name="connsiteX34" fmla="*/ 1587438 w 4892194"/>
              <a:gd name="connsiteY34" fmla="*/ 1318176 h 4002212"/>
              <a:gd name="connsiteX35" fmla="*/ 1702888 w 4892194"/>
              <a:gd name="connsiteY35" fmla="*/ 1419188 h 4002212"/>
              <a:gd name="connsiteX36" fmla="*/ 1731750 w 4892194"/>
              <a:gd name="connsiteY36" fmla="*/ 1462479 h 4002212"/>
              <a:gd name="connsiteX37" fmla="*/ 1760613 w 4892194"/>
              <a:gd name="connsiteY37" fmla="*/ 1520200 h 4002212"/>
              <a:gd name="connsiteX38" fmla="*/ 1847200 w 4892194"/>
              <a:gd name="connsiteY38" fmla="*/ 1621212 h 4002212"/>
              <a:gd name="connsiteX39" fmla="*/ 1861631 w 4892194"/>
              <a:gd name="connsiteY39" fmla="*/ 1664503 h 4002212"/>
              <a:gd name="connsiteX40" fmla="*/ 1933788 w 4892194"/>
              <a:gd name="connsiteY40" fmla="*/ 1765515 h 4002212"/>
              <a:gd name="connsiteX41" fmla="*/ 1962650 w 4892194"/>
              <a:gd name="connsiteY41" fmla="*/ 1823236 h 4002212"/>
              <a:gd name="connsiteX42" fmla="*/ 1991513 w 4892194"/>
              <a:gd name="connsiteY42" fmla="*/ 1866527 h 4002212"/>
              <a:gd name="connsiteX43" fmla="*/ 2005944 w 4892194"/>
              <a:gd name="connsiteY43" fmla="*/ 1909818 h 4002212"/>
              <a:gd name="connsiteX44" fmla="*/ 2092531 w 4892194"/>
              <a:gd name="connsiteY44" fmla="*/ 2010830 h 4002212"/>
              <a:gd name="connsiteX45" fmla="*/ 2135825 w 4892194"/>
              <a:gd name="connsiteY45" fmla="*/ 2039691 h 4002212"/>
              <a:gd name="connsiteX46" fmla="*/ 2164688 w 4892194"/>
              <a:gd name="connsiteY46" fmla="*/ 2068551 h 4002212"/>
              <a:gd name="connsiteX47" fmla="*/ 2207981 w 4892194"/>
              <a:gd name="connsiteY47" fmla="*/ 2097412 h 4002212"/>
              <a:gd name="connsiteX48" fmla="*/ 2309000 w 4892194"/>
              <a:gd name="connsiteY48" fmla="*/ 2227285 h 4002212"/>
              <a:gd name="connsiteX49" fmla="*/ 2381156 w 4892194"/>
              <a:gd name="connsiteY49" fmla="*/ 2328297 h 4002212"/>
              <a:gd name="connsiteX50" fmla="*/ 2410019 w 4892194"/>
              <a:gd name="connsiteY50" fmla="*/ 2357157 h 4002212"/>
              <a:gd name="connsiteX51" fmla="*/ 2453313 w 4892194"/>
              <a:gd name="connsiteY51" fmla="*/ 2414879 h 4002212"/>
              <a:gd name="connsiteX52" fmla="*/ 2482175 w 4892194"/>
              <a:gd name="connsiteY52" fmla="*/ 2458170 h 4002212"/>
              <a:gd name="connsiteX53" fmla="*/ 2539900 w 4892194"/>
              <a:gd name="connsiteY53" fmla="*/ 2472600 h 4002212"/>
              <a:gd name="connsiteX54" fmla="*/ 2669781 w 4892194"/>
              <a:gd name="connsiteY54" fmla="*/ 2573612 h 4002212"/>
              <a:gd name="connsiteX55" fmla="*/ 2713075 w 4892194"/>
              <a:gd name="connsiteY55" fmla="*/ 2631333 h 4002212"/>
              <a:gd name="connsiteX56" fmla="*/ 2770800 w 4892194"/>
              <a:gd name="connsiteY56" fmla="*/ 2689054 h 4002212"/>
              <a:gd name="connsiteX57" fmla="*/ 2900681 w 4892194"/>
              <a:gd name="connsiteY57" fmla="*/ 2847788 h 4002212"/>
              <a:gd name="connsiteX58" fmla="*/ 3016131 w 4892194"/>
              <a:gd name="connsiteY58" fmla="*/ 2934369 h 4002212"/>
              <a:gd name="connsiteX59" fmla="*/ 3059425 w 4892194"/>
              <a:gd name="connsiteY59" fmla="*/ 2963230 h 4002212"/>
              <a:gd name="connsiteX60" fmla="*/ 3088288 w 4892194"/>
              <a:gd name="connsiteY60" fmla="*/ 3006521 h 4002212"/>
              <a:gd name="connsiteX61" fmla="*/ 3203738 w 4892194"/>
              <a:gd name="connsiteY61" fmla="*/ 3107533 h 4002212"/>
              <a:gd name="connsiteX62" fmla="*/ 3232600 w 4892194"/>
              <a:gd name="connsiteY62" fmla="*/ 3150824 h 4002212"/>
              <a:gd name="connsiteX63" fmla="*/ 3275894 w 4892194"/>
              <a:gd name="connsiteY63" fmla="*/ 3179685 h 4002212"/>
              <a:gd name="connsiteX64" fmla="*/ 3290325 w 4892194"/>
              <a:gd name="connsiteY64" fmla="*/ 3222975 h 4002212"/>
              <a:gd name="connsiteX65" fmla="*/ 3362481 w 4892194"/>
              <a:gd name="connsiteY65" fmla="*/ 3280697 h 4002212"/>
              <a:gd name="connsiteX66" fmla="*/ 3578950 w 4892194"/>
              <a:gd name="connsiteY66" fmla="*/ 3295127 h 4002212"/>
              <a:gd name="connsiteX67" fmla="*/ 3838712 w 4892194"/>
              <a:gd name="connsiteY67" fmla="*/ 3468291 h 4002212"/>
              <a:gd name="connsiteX68" fmla="*/ 3968594 w 4892194"/>
              <a:gd name="connsiteY68" fmla="*/ 3540442 h 4002212"/>
              <a:gd name="connsiteX69" fmla="*/ 4055181 w 4892194"/>
              <a:gd name="connsiteY69" fmla="*/ 3612594 h 4002212"/>
              <a:gd name="connsiteX70" fmla="*/ 4098475 w 4892194"/>
              <a:gd name="connsiteY70" fmla="*/ 3627024 h 4002212"/>
              <a:gd name="connsiteX71" fmla="*/ 4141769 w 4892194"/>
              <a:gd name="connsiteY71" fmla="*/ 3655884 h 4002212"/>
              <a:gd name="connsiteX72" fmla="*/ 4185062 w 4892194"/>
              <a:gd name="connsiteY72" fmla="*/ 3670315 h 4002212"/>
              <a:gd name="connsiteX73" fmla="*/ 4228356 w 4892194"/>
              <a:gd name="connsiteY73" fmla="*/ 3699175 h 4002212"/>
              <a:gd name="connsiteX74" fmla="*/ 4286081 w 4892194"/>
              <a:gd name="connsiteY74" fmla="*/ 3728036 h 4002212"/>
              <a:gd name="connsiteX75" fmla="*/ 4314944 w 4892194"/>
              <a:gd name="connsiteY75" fmla="*/ 3756897 h 4002212"/>
              <a:gd name="connsiteX76" fmla="*/ 4358237 w 4892194"/>
              <a:gd name="connsiteY76" fmla="*/ 3785757 h 4002212"/>
              <a:gd name="connsiteX77" fmla="*/ 4415962 w 4892194"/>
              <a:gd name="connsiteY77" fmla="*/ 3829048 h 4002212"/>
              <a:gd name="connsiteX78" fmla="*/ 4516981 w 4892194"/>
              <a:gd name="connsiteY78" fmla="*/ 3872339 h 4002212"/>
              <a:gd name="connsiteX79" fmla="*/ 4603569 w 4892194"/>
              <a:gd name="connsiteY79" fmla="*/ 3915630 h 4002212"/>
              <a:gd name="connsiteX80" fmla="*/ 4675725 w 4892194"/>
              <a:gd name="connsiteY80" fmla="*/ 3944490 h 4002212"/>
              <a:gd name="connsiteX81" fmla="*/ 4762312 w 4892194"/>
              <a:gd name="connsiteY81" fmla="*/ 3958921 h 4002212"/>
              <a:gd name="connsiteX82" fmla="*/ 4834469 w 4892194"/>
              <a:gd name="connsiteY82" fmla="*/ 3973351 h 4002212"/>
              <a:gd name="connsiteX83" fmla="*/ 4892194 w 4892194"/>
              <a:gd name="connsiteY83" fmla="*/ 4002212 h 4002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4892194" h="4002212">
                <a:moveTo>
                  <a:pt x="0" y="2054121"/>
                </a:moveTo>
                <a:cubicBezTo>
                  <a:pt x="8980" y="1973309"/>
                  <a:pt x="10484" y="1925607"/>
                  <a:pt x="28863" y="1852097"/>
                </a:cubicBezTo>
                <a:cubicBezTo>
                  <a:pt x="32552" y="1837340"/>
                  <a:pt x="39115" y="1823432"/>
                  <a:pt x="43294" y="1808806"/>
                </a:cubicBezTo>
                <a:cubicBezTo>
                  <a:pt x="49461" y="1787221"/>
                  <a:pt x="60620" y="1730866"/>
                  <a:pt x="72157" y="1707794"/>
                </a:cubicBezTo>
                <a:cubicBezTo>
                  <a:pt x="84701" y="1682707"/>
                  <a:pt x="101019" y="1659693"/>
                  <a:pt x="115450" y="1635642"/>
                </a:cubicBezTo>
                <a:cubicBezTo>
                  <a:pt x="120261" y="1404757"/>
                  <a:pt x="121173" y="1173759"/>
                  <a:pt x="129882" y="942988"/>
                </a:cubicBezTo>
                <a:cubicBezTo>
                  <a:pt x="130807" y="918479"/>
                  <a:pt x="140583" y="895078"/>
                  <a:pt x="144313" y="870837"/>
                </a:cubicBezTo>
                <a:cubicBezTo>
                  <a:pt x="150210" y="832508"/>
                  <a:pt x="153618" y="793834"/>
                  <a:pt x="158744" y="755394"/>
                </a:cubicBezTo>
                <a:cubicBezTo>
                  <a:pt x="163239" y="721680"/>
                  <a:pt x="168365" y="688053"/>
                  <a:pt x="173175" y="654382"/>
                </a:cubicBezTo>
                <a:cubicBezTo>
                  <a:pt x="186785" y="450251"/>
                  <a:pt x="178831" y="487753"/>
                  <a:pt x="202038" y="336915"/>
                </a:cubicBezTo>
                <a:cubicBezTo>
                  <a:pt x="213665" y="261342"/>
                  <a:pt x="211855" y="245132"/>
                  <a:pt x="245332" y="178182"/>
                </a:cubicBezTo>
                <a:cubicBezTo>
                  <a:pt x="253089" y="162670"/>
                  <a:pt x="266438" y="150403"/>
                  <a:pt x="274194" y="134891"/>
                </a:cubicBezTo>
                <a:cubicBezTo>
                  <a:pt x="280997" y="121286"/>
                  <a:pt x="280799" y="104643"/>
                  <a:pt x="288625" y="91600"/>
                </a:cubicBezTo>
                <a:cubicBezTo>
                  <a:pt x="299529" y="73429"/>
                  <a:pt x="344697" y="41028"/>
                  <a:pt x="360782" y="33879"/>
                </a:cubicBezTo>
                <a:cubicBezTo>
                  <a:pt x="388583" y="21524"/>
                  <a:pt x="447369" y="5019"/>
                  <a:pt x="447369" y="5019"/>
                </a:cubicBezTo>
                <a:cubicBezTo>
                  <a:pt x="579184" y="11956"/>
                  <a:pt x="675671" y="-29724"/>
                  <a:pt x="764857" y="48309"/>
                </a:cubicBezTo>
                <a:cubicBezTo>
                  <a:pt x="884515" y="153002"/>
                  <a:pt x="795042" y="82266"/>
                  <a:pt x="880306" y="178182"/>
                </a:cubicBezTo>
                <a:cubicBezTo>
                  <a:pt x="902904" y="203604"/>
                  <a:pt x="952463" y="250334"/>
                  <a:pt x="952463" y="250334"/>
                </a:cubicBezTo>
                <a:cubicBezTo>
                  <a:pt x="957273" y="264764"/>
                  <a:pt x="958456" y="280969"/>
                  <a:pt x="966894" y="293625"/>
                </a:cubicBezTo>
                <a:cubicBezTo>
                  <a:pt x="978215" y="310605"/>
                  <a:pt x="997658" y="320806"/>
                  <a:pt x="1010188" y="336915"/>
                </a:cubicBezTo>
                <a:cubicBezTo>
                  <a:pt x="1031485" y="364294"/>
                  <a:pt x="1052400" y="392472"/>
                  <a:pt x="1067913" y="423497"/>
                </a:cubicBezTo>
                <a:cubicBezTo>
                  <a:pt x="1077534" y="442737"/>
                  <a:pt x="1088301" y="461446"/>
                  <a:pt x="1096775" y="481218"/>
                </a:cubicBezTo>
                <a:cubicBezTo>
                  <a:pt x="1102767" y="495199"/>
                  <a:pt x="1103380" y="511466"/>
                  <a:pt x="1111206" y="524509"/>
                </a:cubicBezTo>
                <a:cubicBezTo>
                  <a:pt x="1118206" y="536176"/>
                  <a:pt x="1130448" y="543750"/>
                  <a:pt x="1140069" y="553370"/>
                </a:cubicBezTo>
                <a:cubicBezTo>
                  <a:pt x="1166451" y="632512"/>
                  <a:pt x="1140992" y="566575"/>
                  <a:pt x="1197794" y="668812"/>
                </a:cubicBezTo>
                <a:cubicBezTo>
                  <a:pt x="1208242" y="687616"/>
                  <a:pt x="1215983" y="707857"/>
                  <a:pt x="1226656" y="726534"/>
                </a:cubicBezTo>
                <a:cubicBezTo>
                  <a:pt x="1235261" y="741592"/>
                  <a:pt x="1247762" y="754312"/>
                  <a:pt x="1255519" y="769824"/>
                </a:cubicBezTo>
                <a:cubicBezTo>
                  <a:pt x="1306394" y="871567"/>
                  <a:pt x="1257156" y="814753"/>
                  <a:pt x="1313244" y="870837"/>
                </a:cubicBezTo>
                <a:cubicBezTo>
                  <a:pt x="1322865" y="890077"/>
                  <a:pt x="1330704" y="910317"/>
                  <a:pt x="1342106" y="928558"/>
                </a:cubicBezTo>
                <a:cubicBezTo>
                  <a:pt x="1354854" y="948953"/>
                  <a:pt x="1373719" y="965255"/>
                  <a:pt x="1385400" y="986279"/>
                </a:cubicBezTo>
                <a:cubicBezTo>
                  <a:pt x="1397981" y="1008922"/>
                  <a:pt x="1401858" y="1035690"/>
                  <a:pt x="1414263" y="1058430"/>
                </a:cubicBezTo>
                <a:cubicBezTo>
                  <a:pt x="1430874" y="1088881"/>
                  <a:pt x="1452746" y="1116151"/>
                  <a:pt x="1471988" y="1145012"/>
                </a:cubicBezTo>
                <a:lnTo>
                  <a:pt x="1500850" y="1188303"/>
                </a:lnTo>
                <a:lnTo>
                  <a:pt x="1529713" y="1231594"/>
                </a:lnTo>
                <a:cubicBezTo>
                  <a:pt x="1548955" y="1260455"/>
                  <a:pt x="1562910" y="1293650"/>
                  <a:pt x="1587438" y="1318176"/>
                </a:cubicBezTo>
                <a:cubicBezTo>
                  <a:pt x="1671858" y="1402591"/>
                  <a:pt x="1631293" y="1371460"/>
                  <a:pt x="1702888" y="1419188"/>
                </a:cubicBezTo>
                <a:cubicBezTo>
                  <a:pt x="1712509" y="1433618"/>
                  <a:pt x="1723145" y="1447421"/>
                  <a:pt x="1731750" y="1462479"/>
                </a:cubicBezTo>
                <a:cubicBezTo>
                  <a:pt x="1742423" y="1481156"/>
                  <a:pt x="1747705" y="1502991"/>
                  <a:pt x="1760613" y="1520200"/>
                </a:cubicBezTo>
                <a:cubicBezTo>
                  <a:pt x="1813872" y="1591206"/>
                  <a:pt x="1813907" y="1554629"/>
                  <a:pt x="1847200" y="1621212"/>
                </a:cubicBezTo>
                <a:cubicBezTo>
                  <a:pt x="1854003" y="1634817"/>
                  <a:pt x="1854828" y="1650898"/>
                  <a:pt x="1861631" y="1664503"/>
                </a:cubicBezTo>
                <a:cubicBezTo>
                  <a:pt x="1876895" y="1695029"/>
                  <a:pt x="1917448" y="1739372"/>
                  <a:pt x="1933788" y="1765515"/>
                </a:cubicBezTo>
                <a:cubicBezTo>
                  <a:pt x="1945190" y="1783756"/>
                  <a:pt x="1951977" y="1804559"/>
                  <a:pt x="1962650" y="1823236"/>
                </a:cubicBezTo>
                <a:cubicBezTo>
                  <a:pt x="1971255" y="1838294"/>
                  <a:pt x="1981892" y="1852097"/>
                  <a:pt x="1991513" y="1866527"/>
                </a:cubicBezTo>
                <a:cubicBezTo>
                  <a:pt x="1996323" y="1880957"/>
                  <a:pt x="1999141" y="1896213"/>
                  <a:pt x="2005944" y="1909818"/>
                </a:cubicBezTo>
                <a:cubicBezTo>
                  <a:pt x="2025094" y="1948116"/>
                  <a:pt x="2061462" y="1984201"/>
                  <a:pt x="2092531" y="2010830"/>
                </a:cubicBezTo>
                <a:cubicBezTo>
                  <a:pt x="2105700" y="2022117"/>
                  <a:pt x="2122281" y="2028857"/>
                  <a:pt x="2135825" y="2039691"/>
                </a:cubicBezTo>
                <a:cubicBezTo>
                  <a:pt x="2146449" y="2048190"/>
                  <a:pt x="2154064" y="2060052"/>
                  <a:pt x="2164688" y="2068551"/>
                </a:cubicBezTo>
                <a:cubicBezTo>
                  <a:pt x="2178232" y="2079385"/>
                  <a:pt x="2196314" y="2084579"/>
                  <a:pt x="2207981" y="2097412"/>
                </a:cubicBezTo>
                <a:cubicBezTo>
                  <a:pt x="2244875" y="2137993"/>
                  <a:pt x="2278576" y="2181652"/>
                  <a:pt x="2309000" y="2227285"/>
                </a:cubicBezTo>
                <a:cubicBezTo>
                  <a:pt x="2333990" y="2264767"/>
                  <a:pt x="2351329" y="2292507"/>
                  <a:pt x="2381156" y="2328297"/>
                </a:cubicBezTo>
                <a:cubicBezTo>
                  <a:pt x="2389866" y="2338749"/>
                  <a:pt x="2401309" y="2346705"/>
                  <a:pt x="2410019" y="2357157"/>
                </a:cubicBezTo>
                <a:cubicBezTo>
                  <a:pt x="2425417" y="2375633"/>
                  <a:pt x="2439333" y="2395308"/>
                  <a:pt x="2453313" y="2414879"/>
                </a:cubicBezTo>
                <a:cubicBezTo>
                  <a:pt x="2463394" y="2428992"/>
                  <a:pt x="2467744" y="2448550"/>
                  <a:pt x="2482175" y="2458170"/>
                </a:cubicBezTo>
                <a:cubicBezTo>
                  <a:pt x="2498678" y="2469171"/>
                  <a:pt x="2520658" y="2467790"/>
                  <a:pt x="2539900" y="2472600"/>
                </a:cubicBezTo>
                <a:cubicBezTo>
                  <a:pt x="2583194" y="2506271"/>
                  <a:pt x="2636872" y="2529737"/>
                  <a:pt x="2669781" y="2573612"/>
                </a:cubicBezTo>
                <a:cubicBezTo>
                  <a:pt x="2684212" y="2592852"/>
                  <a:pt x="2697237" y="2613233"/>
                  <a:pt x="2713075" y="2631333"/>
                </a:cubicBezTo>
                <a:cubicBezTo>
                  <a:pt x="2730994" y="2651811"/>
                  <a:pt x="2754093" y="2667576"/>
                  <a:pt x="2770800" y="2689054"/>
                </a:cubicBezTo>
                <a:cubicBezTo>
                  <a:pt x="2920818" y="2881921"/>
                  <a:pt x="2669514" y="2616637"/>
                  <a:pt x="2900681" y="2847788"/>
                </a:cubicBezTo>
                <a:cubicBezTo>
                  <a:pt x="2954068" y="2901171"/>
                  <a:pt x="2918237" y="2869110"/>
                  <a:pt x="3016131" y="2934369"/>
                </a:cubicBezTo>
                <a:lnTo>
                  <a:pt x="3059425" y="2963230"/>
                </a:lnTo>
                <a:cubicBezTo>
                  <a:pt x="3069046" y="2977660"/>
                  <a:pt x="3076867" y="2993469"/>
                  <a:pt x="3088288" y="3006521"/>
                </a:cubicBezTo>
                <a:cubicBezTo>
                  <a:pt x="3147382" y="3074052"/>
                  <a:pt x="3145057" y="3068414"/>
                  <a:pt x="3203738" y="3107533"/>
                </a:cubicBezTo>
                <a:cubicBezTo>
                  <a:pt x="3213359" y="3121963"/>
                  <a:pt x="3220336" y="3138561"/>
                  <a:pt x="3232600" y="3150824"/>
                </a:cubicBezTo>
                <a:cubicBezTo>
                  <a:pt x="3244864" y="3163088"/>
                  <a:pt x="3265059" y="3166142"/>
                  <a:pt x="3275894" y="3179685"/>
                </a:cubicBezTo>
                <a:cubicBezTo>
                  <a:pt x="3285396" y="3191562"/>
                  <a:pt x="3282499" y="3209932"/>
                  <a:pt x="3290325" y="3222975"/>
                </a:cubicBezTo>
                <a:cubicBezTo>
                  <a:pt x="3298892" y="3237252"/>
                  <a:pt x="3349373" y="3278513"/>
                  <a:pt x="3362481" y="3280697"/>
                </a:cubicBezTo>
                <a:cubicBezTo>
                  <a:pt x="3433814" y="3292585"/>
                  <a:pt x="3506794" y="3290317"/>
                  <a:pt x="3578950" y="3295127"/>
                </a:cubicBezTo>
                <a:cubicBezTo>
                  <a:pt x="3668539" y="3357146"/>
                  <a:pt x="3745988" y="3416781"/>
                  <a:pt x="3838712" y="3468291"/>
                </a:cubicBezTo>
                <a:cubicBezTo>
                  <a:pt x="3891581" y="3497661"/>
                  <a:pt x="3917032" y="3501773"/>
                  <a:pt x="3968594" y="3540442"/>
                </a:cubicBezTo>
                <a:cubicBezTo>
                  <a:pt x="4032428" y="3588315"/>
                  <a:pt x="3987872" y="3578942"/>
                  <a:pt x="4055181" y="3612594"/>
                </a:cubicBezTo>
                <a:cubicBezTo>
                  <a:pt x="4068787" y="3619397"/>
                  <a:pt x="4084869" y="3620222"/>
                  <a:pt x="4098475" y="3627024"/>
                </a:cubicBezTo>
                <a:cubicBezTo>
                  <a:pt x="4113988" y="3634780"/>
                  <a:pt x="4126256" y="3648128"/>
                  <a:pt x="4141769" y="3655884"/>
                </a:cubicBezTo>
                <a:cubicBezTo>
                  <a:pt x="4155375" y="3662687"/>
                  <a:pt x="4171456" y="3663512"/>
                  <a:pt x="4185062" y="3670315"/>
                </a:cubicBezTo>
                <a:cubicBezTo>
                  <a:pt x="4200575" y="3678071"/>
                  <a:pt x="4213297" y="3690571"/>
                  <a:pt x="4228356" y="3699175"/>
                </a:cubicBezTo>
                <a:cubicBezTo>
                  <a:pt x="4247035" y="3709848"/>
                  <a:pt x="4268181" y="3716103"/>
                  <a:pt x="4286081" y="3728036"/>
                </a:cubicBezTo>
                <a:cubicBezTo>
                  <a:pt x="4297402" y="3735583"/>
                  <a:pt x="4304319" y="3748398"/>
                  <a:pt x="4314944" y="3756897"/>
                </a:cubicBezTo>
                <a:cubicBezTo>
                  <a:pt x="4328487" y="3767731"/>
                  <a:pt x="4344124" y="3775677"/>
                  <a:pt x="4358237" y="3785757"/>
                </a:cubicBezTo>
                <a:cubicBezTo>
                  <a:pt x="4377809" y="3799736"/>
                  <a:pt x="4395566" y="3816301"/>
                  <a:pt x="4415962" y="3829048"/>
                </a:cubicBezTo>
                <a:cubicBezTo>
                  <a:pt x="4456725" y="3854523"/>
                  <a:pt x="4474893" y="3858311"/>
                  <a:pt x="4516981" y="3872339"/>
                </a:cubicBezTo>
                <a:cubicBezTo>
                  <a:pt x="4582664" y="3916125"/>
                  <a:pt x="4535286" y="3890026"/>
                  <a:pt x="4603569" y="3915630"/>
                </a:cubicBezTo>
                <a:cubicBezTo>
                  <a:pt x="4627824" y="3924725"/>
                  <a:pt x="4650733" y="3937674"/>
                  <a:pt x="4675725" y="3944490"/>
                </a:cubicBezTo>
                <a:cubicBezTo>
                  <a:pt x="4703955" y="3952189"/>
                  <a:pt x="4733523" y="3953687"/>
                  <a:pt x="4762312" y="3958921"/>
                </a:cubicBezTo>
                <a:cubicBezTo>
                  <a:pt x="4786445" y="3963309"/>
                  <a:pt x="4810673" y="3967402"/>
                  <a:pt x="4834469" y="3973351"/>
                </a:cubicBezTo>
                <a:cubicBezTo>
                  <a:pt x="4878688" y="3984405"/>
                  <a:pt x="4869478" y="3979497"/>
                  <a:pt x="4892194" y="4002212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7" name="直線コネクタ 26"/>
          <p:cNvCxnSpPr/>
          <p:nvPr/>
        </p:nvCxnSpPr>
        <p:spPr>
          <a:xfrm flipV="1">
            <a:off x="6537355" y="1204652"/>
            <a:ext cx="0" cy="4891871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>
            <a:off x="6105133" y="650654"/>
            <a:ext cx="806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-t&lt;10</a:t>
            </a:r>
            <a:r>
              <a:rPr lang="en-US" altLang="ja-JP" baseline="30000" dirty="0" smtClean="0"/>
              <a:t>-3</a:t>
            </a:r>
            <a:endParaRPr kumimoji="1" lang="ja-JP" altLang="en-US" baseline="300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869944" y="1846453"/>
            <a:ext cx="1087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</a:t>
            </a:r>
            <a:r>
              <a:rPr kumimoji="1" lang="en-US" altLang="ja-JP" baseline="-25000" dirty="0" smtClean="0"/>
              <a:t>N </a:t>
            </a:r>
            <a:r>
              <a:rPr kumimoji="1" lang="en-US" altLang="ja-JP" dirty="0" smtClean="0"/>
              <a:t>~ large</a:t>
            </a:r>
            <a:endParaRPr kumimoji="1" lang="ja-JP" altLang="en-US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4213925" y="1831397"/>
            <a:ext cx="1555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Average A</a:t>
            </a:r>
            <a:r>
              <a:rPr kumimoji="1" lang="en-US" altLang="ja-JP" baseline="-25000" dirty="0" smtClean="0"/>
              <a:t>N </a:t>
            </a:r>
            <a:r>
              <a:rPr kumimoji="1" lang="en-US" altLang="ja-JP" dirty="0" smtClean="0"/>
              <a:t>~ 0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0682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A</a:t>
            </a:r>
            <a:r>
              <a:rPr lang="en-US" altLang="ja-JP" baseline="-25000" dirty="0" smtClean="0"/>
              <a:t>N</a:t>
            </a:r>
            <a:r>
              <a:rPr lang="en-US" altLang="ja-JP" dirty="0" smtClean="0"/>
              <a:t>~ 0 at CNI ?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2F9EC-AA11-E54F-A3E4-80CC9C642885}" type="slidenum">
              <a:rPr kumimoji="1" lang="ja-JP" altLang="en-US" smtClean="0"/>
              <a:t>50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65794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What we can learn from Fermi Exp.?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ja-JP" dirty="0"/>
              <a:t>If we consider the difference between PHENIX neutron and p+pi0 as just a difference in the decay channels from Delta and N*, then both mechanisms are similar.</a:t>
            </a:r>
          </a:p>
          <a:p>
            <a:r>
              <a:rPr lang="en-US" altLang="ja-JP" dirty="0" smtClean="0"/>
              <a:t>PHENIX </a:t>
            </a:r>
            <a:r>
              <a:rPr lang="en-US" altLang="ja-JP" dirty="0"/>
              <a:t>–t is expected to be larger than Fermi, so CNI may be important in </a:t>
            </a:r>
            <a:r>
              <a:rPr lang="en-US" altLang="ja-JP" dirty="0" smtClean="0"/>
              <a:t>PHENIX.</a:t>
            </a:r>
            <a:endParaRPr lang="en-US" altLang="ja-JP" dirty="0"/>
          </a:p>
          <a:p>
            <a:pPr lvl="1"/>
            <a:r>
              <a:rPr lang="en-US" altLang="ja-JP" dirty="0"/>
              <a:t>Although Fermi claims A</a:t>
            </a:r>
            <a:r>
              <a:rPr lang="en-US" altLang="ja-JP" baseline="-25000" dirty="0"/>
              <a:t>N</a:t>
            </a:r>
            <a:r>
              <a:rPr lang="en-US" altLang="ja-JP" dirty="0"/>
              <a:t> is zero at CNI, it may be just because of </a:t>
            </a:r>
            <a:r>
              <a:rPr lang="en-US" altLang="ja-JP" dirty="0" smtClean="0"/>
              <a:t>accident?</a:t>
            </a:r>
          </a:p>
          <a:p>
            <a:pPr lvl="1"/>
            <a:r>
              <a:rPr lang="en-US" altLang="ja-JP" dirty="0" smtClean="0"/>
              <a:t>Not straight forward to perform kinematic decomposition in PHENIX data.</a:t>
            </a:r>
          </a:p>
          <a:p>
            <a:r>
              <a:rPr lang="en-US" altLang="ja-JP" dirty="0" smtClean="0"/>
              <a:t>Sign of A</a:t>
            </a:r>
            <a:r>
              <a:rPr lang="en-US" altLang="ja-JP" baseline="-25000" dirty="0" smtClean="0"/>
              <a:t>N</a:t>
            </a:r>
            <a:r>
              <a:rPr lang="en-US" altLang="ja-JP" dirty="0" smtClean="0"/>
              <a:t> are opposite between two experiments. Are we measuring the same A</a:t>
            </a:r>
            <a:r>
              <a:rPr lang="en-US" altLang="ja-JP" baseline="-25000" dirty="0" smtClean="0"/>
              <a:t>N</a:t>
            </a:r>
            <a:r>
              <a:rPr lang="en-US" altLang="ja-JP" dirty="0" smtClean="0"/>
              <a:t>?</a:t>
            </a:r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2F9EC-AA11-E54F-A3E4-80CC9C642885}" type="slidenum">
              <a:rPr kumimoji="1" lang="ja-JP" altLang="en-US" smtClean="0"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08252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Backups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2F9EC-AA11-E54F-A3E4-80CC9C642885}" type="slidenum">
              <a:rPr kumimoji="1" lang="ja-JP" altLang="en-US" smtClean="0"/>
              <a:t>52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7459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Comparison between two</a:t>
            </a:r>
            <a:endParaRPr kumimoji="1" lang="ja-JP" altLang="en-US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2367341"/>
              </p:ext>
            </p:extLst>
          </p:nvPr>
        </p:nvGraphicFramePr>
        <p:xfrm>
          <a:off x="457200" y="1600200"/>
          <a:ext cx="8229600" cy="377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0208"/>
                <a:gridCol w="2434592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Fermi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PHENIX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STAR17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Beam Energy [</a:t>
                      </a:r>
                      <a:r>
                        <a:rPr kumimoji="1" lang="en-US" altLang="ja-JP" dirty="0" err="1" smtClean="0"/>
                        <a:t>GeV</a:t>
                      </a:r>
                      <a:r>
                        <a:rPr kumimoji="1" lang="en-US" altLang="ja-JP" dirty="0" smtClean="0"/>
                        <a:t>]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185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100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255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√</a:t>
                      </a:r>
                      <a:r>
                        <a:rPr kumimoji="1" lang="en-US" altLang="ja-JP" dirty="0" smtClean="0"/>
                        <a:t>s [</a:t>
                      </a:r>
                      <a:r>
                        <a:rPr kumimoji="1" lang="en-US" altLang="ja-JP" dirty="0" err="1" smtClean="0"/>
                        <a:t>GeV</a:t>
                      </a:r>
                      <a:r>
                        <a:rPr kumimoji="1" lang="en-US" altLang="ja-JP" dirty="0" smtClean="0"/>
                        <a:t>]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19.5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200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22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Target 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err="1" smtClean="0"/>
                        <a:t>Pb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Au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Al/</a:t>
                      </a:r>
                      <a:r>
                        <a:rPr kumimoji="1" lang="en-US" altLang="ja-JP" dirty="0" err="1" smtClean="0"/>
                        <a:t>Sn</a:t>
                      </a:r>
                      <a:r>
                        <a:rPr kumimoji="1" lang="en-US" altLang="ja-JP" dirty="0" smtClean="0"/>
                        <a:t>/Au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Observables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p + </a:t>
                      </a:r>
                      <a:r>
                        <a:rPr kumimoji="1" lang="en-US" altLang="ja-JP" dirty="0" smtClean="0">
                          <a:latin typeface="Symbol" charset="2"/>
                          <a:cs typeface="Symbol" charset="2"/>
                        </a:rPr>
                        <a:t>p</a:t>
                      </a:r>
                      <a:r>
                        <a:rPr kumimoji="1" lang="en-US" altLang="ja-JP" baseline="30000" dirty="0" smtClean="0"/>
                        <a:t>0</a:t>
                      </a:r>
                      <a:endParaRPr kumimoji="1" lang="ja-JP" altLang="en-US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n ( + charged)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n ( + charged)</a:t>
                      </a:r>
                      <a:endParaRPr kumimoji="1" lang="ja-JP" altLang="en-US" dirty="0" smtClean="0"/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latin typeface="Symbol" charset="2"/>
                          <a:cs typeface="Symbol" charset="2"/>
                        </a:rPr>
                        <a:t>p</a:t>
                      </a:r>
                      <a:r>
                        <a:rPr kumimoji="1" lang="en-US" altLang="ja-JP" baseline="30000" dirty="0" smtClean="0"/>
                        <a:t>0 </a:t>
                      </a:r>
                      <a:r>
                        <a:rPr kumimoji="1" lang="en-US" altLang="ja-JP" baseline="0" dirty="0" smtClean="0"/>
                        <a:t>?</a:t>
                      </a:r>
                      <a:endParaRPr kumimoji="1" lang="ja-JP" altLang="en-US" baseline="30000" dirty="0" smtClean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t'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aseline="0" dirty="0" smtClean="0"/>
                        <a:t>&lt; 0.001</a:t>
                      </a:r>
                      <a:endParaRPr kumimoji="1" lang="ja-JP" altLang="en-US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0.02 &lt; -t &lt; 0.5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aseline="0" dirty="0" smtClean="0"/>
                        <a:t>1.36 &lt; M(</a:t>
                      </a:r>
                      <a:r>
                        <a:rPr kumimoji="1" lang="en-US" altLang="ja-JP" dirty="0" smtClean="0">
                          <a:latin typeface="Symbol" charset="2"/>
                          <a:cs typeface="Symbol" charset="2"/>
                        </a:rPr>
                        <a:t>p</a:t>
                      </a:r>
                      <a:r>
                        <a:rPr kumimoji="1" lang="en-US" altLang="ja-JP" baseline="30000" dirty="0" smtClean="0"/>
                        <a:t>0</a:t>
                      </a:r>
                      <a:r>
                        <a:rPr kumimoji="1" lang="en-US" altLang="ja-JP" baseline="0" dirty="0" smtClean="0"/>
                        <a:t>p)&lt;1.52</a:t>
                      </a:r>
                      <a:endParaRPr kumimoji="1" lang="ja-JP" altLang="en-US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?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?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A</a:t>
                      </a:r>
                      <a:r>
                        <a:rPr kumimoji="1" lang="en-US" altLang="ja-JP" baseline="-25000" dirty="0" smtClean="0"/>
                        <a:t>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aseline="0" dirty="0" smtClean="0"/>
                        <a:t>- 0.57 ± (0.12)</a:t>
                      </a:r>
                      <a:r>
                        <a:rPr kumimoji="1" lang="en-US" altLang="ja-JP" baseline="-25000" dirty="0" err="1" smtClean="0"/>
                        <a:t>sta</a:t>
                      </a:r>
                      <a:r>
                        <a:rPr kumimoji="1" lang="en-US" altLang="ja-JP" baseline="0" dirty="0" smtClean="0"/>
                        <a:t>+ 0.21 - 0.18 </a:t>
                      </a:r>
                      <a:endParaRPr kumimoji="1" lang="ja-JP" altLang="en-US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 +  0.27 </a:t>
                      </a:r>
                      <a:r>
                        <a:rPr kumimoji="1" lang="en-US" altLang="ja-JP" baseline="0" dirty="0" smtClean="0"/>
                        <a:t>±</a:t>
                      </a:r>
                      <a:r>
                        <a:rPr kumimoji="1" lang="en-US" altLang="ja-JP" dirty="0" smtClean="0"/>
                        <a:t> 0.003 (BBC veto)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2F9EC-AA11-E54F-A3E4-80CC9C642885}" type="slidenum">
              <a:rPr kumimoji="1" lang="ja-JP" altLang="en-US" smtClean="0"/>
              <a:t>53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1839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Primakoff</a:t>
            </a:r>
            <a:r>
              <a:rPr kumimoji="1" lang="en-US" altLang="ja-JP" dirty="0" smtClean="0"/>
              <a:t> Diagrams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2F9EC-AA11-E54F-A3E4-80CC9C642885}" type="slidenum">
              <a:rPr kumimoji="1" lang="ja-JP" altLang="en-US" smtClean="0"/>
              <a:t>54</a:t>
            </a:fld>
            <a:endParaRPr kumimoji="1" lang="ja-JP" altLang="en-US" dirty="0"/>
          </a:p>
        </p:txBody>
      </p:sp>
      <p:grpSp>
        <p:nvGrpSpPr>
          <p:cNvPr id="98" name="図形グループ 97"/>
          <p:cNvGrpSpPr/>
          <p:nvPr/>
        </p:nvGrpSpPr>
        <p:grpSpPr>
          <a:xfrm>
            <a:off x="580212" y="1546700"/>
            <a:ext cx="3262385" cy="2035063"/>
            <a:chOff x="580212" y="1546700"/>
            <a:chExt cx="3262385" cy="2035063"/>
          </a:xfrm>
        </p:grpSpPr>
        <p:sp>
          <p:nvSpPr>
            <p:cNvPr id="23" name="円/楕円 22"/>
            <p:cNvSpPr/>
            <p:nvPr/>
          </p:nvSpPr>
          <p:spPr>
            <a:xfrm>
              <a:off x="2063083" y="3223432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4" name="直線コネクタ 23"/>
            <p:cNvCxnSpPr/>
            <p:nvPr/>
          </p:nvCxnSpPr>
          <p:spPr>
            <a:xfrm>
              <a:off x="1034383" y="3298375"/>
              <a:ext cx="1028700" cy="127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円/楕円 24"/>
            <p:cNvSpPr/>
            <p:nvPr/>
          </p:nvSpPr>
          <p:spPr>
            <a:xfrm>
              <a:off x="2063083" y="2093132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6" name="直線コネクタ 25"/>
            <p:cNvCxnSpPr/>
            <p:nvPr/>
          </p:nvCxnSpPr>
          <p:spPr>
            <a:xfrm flipV="1">
              <a:off x="2159288" y="1905646"/>
              <a:ext cx="1158975" cy="271760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テキスト ボックス 26"/>
            <p:cNvSpPr txBox="1"/>
            <p:nvPr/>
          </p:nvSpPr>
          <p:spPr>
            <a:xfrm>
              <a:off x="580212" y="2869489"/>
              <a:ext cx="4814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 smtClean="0"/>
                <a:t>A</a:t>
              </a:r>
              <a:endParaRPr kumimoji="1" lang="ja-JP" altLang="en-US" sz="4000" dirty="0"/>
            </a:p>
          </p:txBody>
        </p:sp>
        <p:sp>
          <p:nvSpPr>
            <p:cNvPr id="32" name="正方形/長方形 31"/>
            <p:cNvSpPr/>
            <p:nvPr/>
          </p:nvSpPr>
          <p:spPr>
            <a:xfrm>
              <a:off x="3288631" y="1546700"/>
              <a:ext cx="50142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800" dirty="0" smtClean="0">
                  <a:latin typeface="Symbol" charset="2"/>
                  <a:cs typeface="Symbol" charset="2"/>
                </a:rPr>
                <a:t>p</a:t>
              </a:r>
              <a:r>
                <a:rPr lang="en-US" altLang="ja-JP" sz="2800" baseline="30000" dirty="0" smtClean="0">
                  <a:latin typeface="Symbol" charset="2"/>
                  <a:cs typeface="Symbol" charset="2"/>
                </a:rPr>
                <a:t>0</a:t>
              </a:r>
              <a:endParaRPr lang="ja-JP" altLang="en-US" sz="2800" baseline="30000" dirty="0"/>
            </a:p>
          </p:txBody>
        </p:sp>
        <p:pic>
          <p:nvPicPr>
            <p:cNvPr id="33" name="図 3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3132142">
              <a:off x="1608141" y="2327062"/>
              <a:ext cx="1074984" cy="789590"/>
            </a:xfrm>
            <a:prstGeom prst="rect">
              <a:avLst/>
            </a:prstGeom>
          </p:spPr>
        </p:pic>
        <p:sp>
          <p:nvSpPr>
            <p:cNvPr id="37" name="テキスト ボックス 36"/>
            <p:cNvSpPr txBox="1"/>
            <p:nvPr/>
          </p:nvSpPr>
          <p:spPr>
            <a:xfrm>
              <a:off x="2246144" y="2322243"/>
              <a:ext cx="480971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 smtClean="0">
                  <a:latin typeface="Symbol" charset="2"/>
                  <a:cs typeface="Symbol" charset="2"/>
                </a:rPr>
                <a:t>g</a:t>
              </a:r>
              <a:r>
                <a:rPr kumimoji="1" lang="en-US" altLang="ja-JP" sz="2800" baseline="30000" dirty="0" smtClean="0">
                  <a:latin typeface="Symbol" charset="2"/>
                  <a:cs typeface="Symbol" charset="2"/>
                </a:rPr>
                <a:t>*</a:t>
              </a:r>
              <a:endParaRPr kumimoji="1" lang="ja-JP" altLang="en-US" dirty="0">
                <a:latin typeface="Symbol" charset="2"/>
                <a:cs typeface="Symbol" charset="2"/>
              </a:endParaRPr>
            </a:p>
          </p:txBody>
        </p:sp>
        <p:pic>
          <p:nvPicPr>
            <p:cNvPr id="39" name="図 3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9328721">
              <a:off x="941484" y="1808817"/>
              <a:ext cx="1074984" cy="789590"/>
            </a:xfrm>
            <a:prstGeom prst="rect">
              <a:avLst/>
            </a:prstGeom>
          </p:spPr>
        </p:pic>
        <p:sp>
          <p:nvSpPr>
            <p:cNvPr id="40" name="正方形/長方形 39"/>
            <p:cNvSpPr/>
            <p:nvPr/>
          </p:nvSpPr>
          <p:spPr>
            <a:xfrm rot="19815888">
              <a:off x="1280142" y="1916543"/>
              <a:ext cx="185754" cy="20400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テキスト ボックス 40"/>
            <p:cNvSpPr txBox="1"/>
            <p:nvPr/>
          </p:nvSpPr>
          <p:spPr>
            <a:xfrm>
              <a:off x="646172" y="1757144"/>
              <a:ext cx="3322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 smtClean="0">
                  <a:latin typeface="Symbol" charset="2"/>
                  <a:cs typeface="Symbol" charset="2"/>
                </a:rPr>
                <a:t>g</a:t>
              </a:r>
              <a:endParaRPr kumimoji="1" lang="ja-JP" altLang="en-US" dirty="0">
                <a:latin typeface="Symbol" charset="2"/>
                <a:cs typeface="Symbol" charset="2"/>
              </a:endParaRPr>
            </a:p>
          </p:txBody>
        </p:sp>
        <p:cxnSp>
          <p:nvCxnSpPr>
            <p:cNvPr id="42" name="直線コネクタ 41"/>
            <p:cNvCxnSpPr/>
            <p:nvPr/>
          </p:nvCxnSpPr>
          <p:spPr>
            <a:xfrm>
              <a:off x="2201621" y="3312486"/>
              <a:ext cx="1116642" cy="127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4" name="テキスト ボックス 43"/>
            <p:cNvSpPr txBox="1"/>
            <p:nvPr/>
          </p:nvSpPr>
          <p:spPr>
            <a:xfrm>
              <a:off x="3361125" y="2873877"/>
              <a:ext cx="4814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 smtClean="0"/>
                <a:t>A</a:t>
              </a:r>
              <a:endParaRPr kumimoji="1" lang="ja-JP" altLang="en-US" sz="4000" dirty="0"/>
            </a:p>
          </p:txBody>
        </p:sp>
        <p:cxnSp>
          <p:nvCxnSpPr>
            <p:cNvPr id="46" name="直線コネクタ 45"/>
            <p:cNvCxnSpPr/>
            <p:nvPr/>
          </p:nvCxnSpPr>
          <p:spPr>
            <a:xfrm>
              <a:off x="2131523" y="2191517"/>
              <a:ext cx="1229602" cy="0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50" name="図形グループ 49"/>
            <p:cNvGrpSpPr/>
            <p:nvPr/>
          </p:nvGrpSpPr>
          <p:grpSpPr>
            <a:xfrm>
              <a:off x="2974945" y="2196632"/>
              <a:ext cx="627372" cy="643850"/>
              <a:chOff x="4755445" y="2552780"/>
              <a:chExt cx="627372" cy="643850"/>
            </a:xfrm>
          </p:grpSpPr>
          <p:sp>
            <p:nvSpPr>
              <p:cNvPr id="48" name="テキスト ボックス 47"/>
              <p:cNvSpPr txBox="1"/>
              <p:nvPr/>
            </p:nvSpPr>
            <p:spPr>
              <a:xfrm>
                <a:off x="4755445" y="2552780"/>
                <a:ext cx="501059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3200" i="1" dirty="0" smtClean="0">
                    <a:latin typeface="Symbol" charset="2"/>
                    <a:cs typeface="Symbol" charset="2"/>
                  </a:rPr>
                  <a:t>q</a:t>
                </a:r>
                <a:endParaRPr kumimoji="1" lang="ja-JP" altLang="en-US" sz="3200" i="1" dirty="0">
                  <a:latin typeface="Symbol" charset="2"/>
                  <a:cs typeface="Symbol" charset="2"/>
                </a:endParaRPr>
              </a:p>
            </p:txBody>
          </p:sp>
          <p:sp>
            <p:nvSpPr>
              <p:cNvPr id="49" name="正方形/長方形 48"/>
              <p:cNvSpPr/>
              <p:nvPr/>
            </p:nvSpPr>
            <p:spPr>
              <a:xfrm>
                <a:off x="5005791" y="2858076"/>
                <a:ext cx="37702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sz="1600" dirty="0" smtClean="0">
                    <a:latin typeface="Symbol" charset="2"/>
                    <a:cs typeface="Symbol" charset="2"/>
                  </a:rPr>
                  <a:t>p</a:t>
                </a:r>
                <a:r>
                  <a:rPr lang="en-US" altLang="ja-JP" sz="1600" baseline="30000" dirty="0" smtClean="0">
                    <a:latin typeface="Symbol" charset="2"/>
                    <a:cs typeface="Symbol" charset="2"/>
                  </a:rPr>
                  <a:t>0</a:t>
                </a:r>
                <a:endParaRPr lang="ja-JP" altLang="en-US" sz="1600" baseline="30000" dirty="0"/>
              </a:p>
            </p:txBody>
          </p:sp>
        </p:grpSp>
        <p:cxnSp>
          <p:nvCxnSpPr>
            <p:cNvPr id="53" name="直線コネクタ 52"/>
            <p:cNvCxnSpPr/>
            <p:nvPr/>
          </p:nvCxnSpPr>
          <p:spPr>
            <a:xfrm flipH="1" flipV="1">
              <a:off x="2863850" y="2127250"/>
              <a:ext cx="190500" cy="263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9" name="図形グループ 98"/>
          <p:cNvGrpSpPr/>
          <p:nvPr/>
        </p:nvGrpSpPr>
        <p:grpSpPr>
          <a:xfrm>
            <a:off x="636201" y="4055657"/>
            <a:ext cx="3262385" cy="2035063"/>
            <a:chOff x="636201" y="4055657"/>
            <a:chExt cx="3262385" cy="2035063"/>
          </a:xfrm>
        </p:grpSpPr>
        <p:sp>
          <p:nvSpPr>
            <p:cNvPr id="54" name="円/楕円 53"/>
            <p:cNvSpPr/>
            <p:nvPr/>
          </p:nvSpPr>
          <p:spPr>
            <a:xfrm>
              <a:off x="2119072" y="5732389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5" name="直線コネクタ 54"/>
            <p:cNvCxnSpPr/>
            <p:nvPr/>
          </p:nvCxnSpPr>
          <p:spPr>
            <a:xfrm>
              <a:off x="1090372" y="5807332"/>
              <a:ext cx="1028700" cy="127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6" name="円/楕円 55"/>
            <p:cNvSpPr/>
            <p:nvPr/>
          </p:nvSpPr>
          <p:spPr>
            <a:xfrm>
              <a:off x="2119072" y="4602089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7" name="直線コネクタ 56"/>
            <p:cNvCxnSpPr/>
            <p:nvPr/>
          </p:nvCxnSpPr>
          <p:spPr>
            <a:xfrm flipV="1">
              <a:off x="2215277" y="4414603"/>
              <a:ext cx="1158975" cy="271760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8" name="テキスト ボックス 57"/>
            <p:cNvSpPr txBox="1"/>
            <p:nvPr/>
          </p:nvSpPr>
          <p:spPr>
            <a:xfrm>
              <a:off x="636201" y="5378446"/>
              <a:ext cx="4814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 smtClean="0"/>
                <a:t>A</a:t>
              </a:r>
              <a:endParaRPr kumimoji="1" lang="ja-JP" altLang="en-US" sz="4000" dirty="0"/>
            </a:p>
          </p:txBody>
        </p:sp>
        <p:sp>
          <p:nvSpPr>
            <p:cNvPr id="59" name="正方形/長方形 58"/>
            <p:cNvSpPr/>
            <p:nvPr/>
          </p:nvSpPr>
          <p:spPr>
            <a:xfrm>
              <a:off x="3344620" y="4055657"/>
              <a:ext cx="50142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800" dirty="0" smtClean="0">
                  <a:latin typeface="Symbol" charset="2"/>
                  <a:cs typeface="Symbol" charset="2"/>
                </a:rPr>
                <a:t>p</a:t>
              </a:r>
              <a:r>
                <a:rPr lang="en-US" altLang="ja-JP" sz="2800" baseline="30000" dirty="0" smtClean="0">
                  <a:latin typeface="Symbol" charset="2"/>
                  <a:cs typeface="Symbol" charset="2"/>
                </a:rPr>
                <a:t>0</a:t>
              </a:r>
              <a:endParaRPr lang="ja-JP" altLang="en-US" sz="2800" baseline="30000" dirty="0"/>
            </a:p>
          </p:txBody>
        </p:sp>
        <p:pic>
          <p:nvPicPr>
            <p:cNvPr id="62" name="図 6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9328721">
              <a:off x="997473" y="4317774"/>
              <a:ext cx="1074984" cy="789590"/>
            </a:xfrm>
            <a:prstGeom prst="rect">
              <a:avLst/>
            </a:prstGeom>
          </p:spPr>
        </p:pic>
        <p:sp>
          <p:nvSpPr>
            <p:cNvPr id="63" name="正方形/長方形 62"/>
            <p:cNvSpPr/>
            <p:nvPr/>
          </p:nvSpPr>
          <p:spPr>
            <a:xfrm rot="19815888">
              <a:off x="1336131" y="4425500"/>
              <a:ext cx="185754" cy="20400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テキスト ボックス 63"/>
            <p:cNvSpPr txBox="1"/>
            <p:nvPr/>
          </p:nvSpPr>
          <p:spPr>
            <a:xfrm>
              <a:off x="702161" y="4266101"/>
              <a:ext cx="3322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 smtClean="0">
                  <a:latin typeface="Symbol" charset="2"/>
                  <a:cs typeface="Symbol" charset="2"/>
                </a:rPr>
                <a:t>g</a:t>
              </a:r>
              <a:endParaRPr kumimoji="1" lang="ja-JP" altLang="en-US" dirty="0">
                <a:latin typeface="Symbol" charset="2"/>
                <a:cs typeface="Symbol" charset="2"/>
              </a:endParaRPr>
            </a:p>
          </p:txBody>
        </p:sp>
        <p:cxnSp>
          <p:nvCxnSpPr>
            <p:cNvPr id="65" name="直線コネクタ 64"/>
            <p:cNvCxnSpPr/>
            <p:nvPr/>
          </p:nvCxnSpPr>
          <p:spPr>
            <a:xfrm>
              <a:off x="2257610" y="5821443"/>
              <a:ext cx="1116642" cy="127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テキスト ボックス 65"/>
            <p:cNvSpPr txBox="1"/>
            <p:nvPr/>
          </p:nvSpPr>
          <p:spPr>
            <a:xfrm>
              <a:off x="3417114" y="5382834"/>
              <a:ext cx="4814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 smtClean="0"/>
                <a:t>A</a:t>
              </a:r>
              <a:endParaRPr kumimoji="1" lang="ja-JP" altLang="en-US" sz="4000" dirty="0"/>
            </a:p>
          </p:txBody>
        </p:sp>
        <p:cxnSp>
          <p:nvCxnSpPr>
            <p:cNvPr id="73" name="直線コネクタ 72"/>
            <p:cNvCxnSpPr/>
            <p:nvPr/>
          </p:nvCxnSpPr>
          <p:spPr>
            <a:xfrm flipV="1">
              <a:off x="2203550" y="4728900"/>
              <a:ext cx="0" cy="1013556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0" name="図形グループ 99"/>
          <p:cNvGrpSpPr/>
          <p:nvPr/>
        </p:nvGrpSpPr>
        <p:grpSpPr>
          <a:xfrm>
            <a:off x="4838490" y="4055657"/>
            <a:ext cx="3231828" cy="2035063"/>
            <a:chOff x="4838490" y="4055657"/>
            <a:chExt cx="3231828" cy="2035063"/>
          </a:xfrm>
        </p:grpSpPr>
        <p:sp>
          <p:nvSpPr>
            <p:cNvPr id="74" name="円/楕円 73"/>
            <p:cNvSpPr/>
            <p:nvPr/>
          </p:nvSpPr>
          <p:spPr>
            <a:xfrm>
              <a:off x="6321361" y="5732389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5" name="直線コネクタ 74"/>
            <p:cNvCxnSpPr/>
            <p:nvPr/>
          </p:nvCxnSpPr>
          <p:spPr>
            <a:xfrm>
              <a:off x="5292661" y="5807332"/>
              <a:ext cx="1028700" cy="127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6" name="円/楕円 75"/>
            <p:cNvSpPr/>
            <p:nvPr/>
          </p:nvSpPr>
          <p:spPr>
            <a:xfrm>
              <a:off x="6321361" y="4602089"/>
              <a:ext cx="165100" cy="16510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7" name="直線コネクタ 76"/>
            <p:cNvCxnSpPr/>
            <p:nvPr/>
          </p:nvCxnSpPr>
          <p:spPr>
            <a:xfrm flipV="1">
              <a:off x="6417566" y="4414603"/>
              <a:ext cx="1158975" cy="271760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8" name="テキスト ボックス 77"/>
            <p:cNvSpPr txBox="1"/>
            <p:nvPr/>
          </p:nvSpPr>
          <p:spPr>
            <a:xfrm>
              <a:off x="4838490" y="5378446"/>
              <a:ext cx="4814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 smtClean="0"/>
                <a:t>A</a:t>
              </a:r>
              <a:endParaRPr kumimoji="1" lang="ja-JP" altLang="en-US" sz="4000" dirty="0"/>
            </a:p>
          </p:txBody>
        </p:sp>
        <p:sp>
          <p:nvSpPr>
            <p:cNvPr id="79" name="正方形/長方形 78"/>
            <p:cNvSpPr/>
            <p:nvPr/>
          </p:nvSpPr>
          <p:spPr>
            <a:xfrm>
              <a:off x="7546909" y="4055657"/>
              <a:ext cx="50142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800" dirty="0" smtClean="0">
                  <a:latin typeface="Symbol" charset="2"/>
                  <a:cs typeface="Symbol" charset="2"/>
                </a:rPr>
                <a:t>p</a:t>
              </a:r>
              <a:r>
                <a:rPr lang="en-US" altLang="ja-JP" sz="2800" baseline="30000" dirty="0" smtClean="0">
                  <a:latin typeface="Symbol" charset="2"/>
                  <a:cs typeface="Symbol" charset="2"/>
                </a:rPr>
                <a:t>0</a:t>
              </a:r>
              <a:endParaRPr lang="ja-JP" altLang="en-US" sz="2800" baseline="30000" dirty="0"/>
            </a:p>
          </p:txBody>
        </p:sp>
        <p:pic>
          <p:nvPicPr>
            <p:cNvPr id="80" name="図 7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9328721">
              <a:off x="5199762" y="4317774"/>
              <a:ext cx="1074984" cy="789590"/>
            </a:xfrm>
            <a:prstGeom prst="rect">
              <a:avLst/>
            </a:prstGeom>
          </p:spPr>
        </p:pic>
        <p:sp>
          <p:nvSpPr>
            <p:cNvPr id="81" name="正方形/長方形 80"/>
            <p:cNvSpPr/>
            <p:nvPr/>
          </p:nvSpPr>
          <p:spPr>
            <a:xfrm rot="19815888">
              <a:off x="5538420" y="4425500"/>
              <a:ext cx="185754" cy="20400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" name="テキスト ボックス 81"/>
            <p:cNvSpPr txBox="1"/>
            <p:nvPr/>
          </p:nvSpPr>
          <p:spPr>
            <a:xfrm>
              <a:off x="4904450" y="4266101"/>
              <a:ext cx="3322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 smtClean="0">
                  <a:latin typeface="Symbol" charset="2"/>
                  <a:cs typeface="Symbol" charset="2"/>
                </a:rPr>
                <a:t>g</a:t>
              </a:r>
              <a:endParaRPr kumimoji="1" lang="ja-JP" altLang="en-US" dirty="0">
                <a:latin typeface="Symbol" charset="2"/>
                <a:cs typeface="Symbol" charset="2"/>
              </a:endParaRPr>
            </a:p>
          </p:txBody>
        </p:sp>
        <p:cxnSp>
          <p:nvCxnSpPr>
            <p:cNvPr id="83" name="直線コネクタ 82"/>
            <p:cNvCxnSpPr/>
            <p:nvPr/>
          </p:nvCxnSpPr>
          <p:spPr>
            <a:xfrm>
              <a:off x="6459899" y="5821443"/>
              <a:ext cx="1116642" cy="127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4" name="テキスト ボックス 83"/>
            <p:cNvSpPr txBox="1"/>
            <p:nvPr/>
          </p:nvSpPr>
          <p:spPr>
            <a:xfrm>
              <a:off x="7619403" y="5382834"/>
              <a:ext cx="45091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 smtClean="0"/>
                <a:t>X</a:t>
              </a:r>
              <a:endParaRPr kumimoji="1" lang="ja-JP" altLang="en-US" sz="4000" dirty="0"/>
            </a:p>
          </p:txBody>
        </p:sp>
        <p:cxnSp>
          <p:nvCxnSpPr>
            <p:cNvPr id="85" name="直線コネクタ 84"/>
            <p:cNvCxnSpPr/>
            <p:nvPr/>
          </p:nvCxnSpPr>
          <p:spPr>
            <a:xfrm flipV="1">
              <a:off x="6405839" y="4728900"/>
              <a:ext cx="0" cy="1013556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直線コネクタ 86"/>
            <p:cNvCxnSpPr/>
            <p:nvPr/>
          </p:nvCxnSpPr>
          <p:spPr>
            <a:xfrm>
              <a:off x="6462283" y="5845089"/>
              <a:ext cx="1114258" cy="21302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1" name="直線コネクタ 90"/>
            <p:cNvCxnSpPr/>
            <p:nvPr/>
          </p:nvCxnSpPr>
          <p:spPr>
            <a:xfrm flipV="1">
              <a:off x="6459899" y="5630333"/>
              <a:ext cx="1116642" cy="16429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3" name="直線コネクタ 92"/>
            <p:cNvCxnSpPr/>
            <p:nvPr/>
          </p:nvCxnSpPr>
          <p:spPr>
            <a:xfrm>
              <a:off x="6403912" y="5820032"/>
              <a:ext cx="1172629" cy="119335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直線コネクタ 95"/>
            <p:cNvCxnSpPr/>
            <p:nvPr/>
          </p:nvCxnSpPr>
          <p:spPr>
            <a:xfrm flipV="1">
              <a:off x="6430267" y="5742456"/>
              <a:ext cx="1146274" cy="7898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607137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5588" y="274638"/>
            <a:ext cx="9048412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err="1" smtClean="0"/>
              <a:t>Neuclear</a:t>
            </a:r>
            <a:r>
              <a:rPr kumimoji="1" lang="en-US" altLang="ja-JP" dirty="0" smtClean="0"/>
              <a:t>/Nucleon Photo-Excitation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2F9EC-AA11-E54F-A3E4-80CC9C642885}" type="slidenum">
              <a:rPr kumimoji="1" lang="ja-JP" altLang="en-US" smtClean="0"/>
              <a:t>55</a:t>
            </a:fld>
            <a:endParaRPr kumimoji="1" lang="ja-JP" altLang="en-US"/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idx="1"/>
          </p:nvPr>
        </p:nvPicPr>
        <p:blipFill>
          <a:blip r:embed="rId2"/>
          <a:srcRect l="-14183" r="-14183"/>
          <a:stretch>
            <a:fillRect/>
          </a:stretch>
        </p:blipFill>
        <p:spPr>
          <a:xfrm>
            <a:off x="306992" y="1417638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4248707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18254"/>
            <a:ext cx="8229600" cy="1549224"/>
          </a:xfrm>
        </p:spPr>
        <p:txBody>
          <a:bodyPr>
            <a:normAutofit/>
          </a:bodyPr>
          <a:lstStyle/>
          <a:p>
            <a:r>
              <a:rPr lang="en-US" altLang="ja-JP" dirty="0">
                <a:latin typeface="Comic Sans MS"/>
                <a:cs typeface="Comic Sans MS"/>
              </a:rPr>
              <a:t>p</a:t>
            </a:r>
            <a:r>
              <a:rPr lang="en-US" altLang="ja-JP" sz="3600" baseline="30000" dirty="0">
                <a:latin typeface="Comic Sans MS"/>
                <a:cs typeface="Comic Sans MS"/>
              </a:rPr>
              <a:t>↑</a:t>
            </a:r>
            <a:r>
              <a:rPr lang="en-US" altLang="ja-JP" sz="3600" dirty="0">
                <a:latin typeface="Comic Sans MS"/>
                <a:cs typeface="Comic Sans MS"/>
              </a:rPr>
              <a:t>+</a:t>
            </a:r>
            <a:r>
              <a:rPr lang="en-US" altLang="ja-JP" dirty="0">
                <a:latin typeface="Comic Sans MS"/>
                <a:cs typeface="Comic Sans MS"/>
              </a:rPr>
              <a:t>p</a:t>
            </a:r>
            <a:r>
              <a:rPr lang="ja-JP" altLang="ja-JP" dirty="0">
                <a:latin typeface="Comic Sans MS"/>
                <a:cs typeface="Comic Sans MS"/>
              </a:rPr>
              <a:t> </a:t>
            </a:r>
            <a:r>
              <a:rPr lang="en-US" altLang="ja-JP" dirty="0">
                <a:latin typeface="Comic Sans MS"/>
                <a:cs typeface="Comic Sans MS"/>
              </a:rPr>
              <a:t>Forward</a:t>
            </a:r>
            <a:r>
              <a:rPr lang="ja-JP" altLang="en-US" dirty="0">
                <a:latin typeface="Comic Sans MS"/>
                <a:cs typeface="Comic Sans MS"/>
              </a:rPr>
              <a:t> </a:t>
            </a:r>
            <a:r>
              <a:rPr lang="en-US" altLang="ja-JP" dirty="0">
                <a:latin typeface="Comic Sans MS"/>
                <a:cs typeface="Comic Sans MS"/>
              </a:rPr>
              <a:t>Neutron</a:t>
            </a:r>
            <a:r>
              <a:rPr lang="ja-JP" altLang="en-US" dirty="0">
                <a:latin typeface="Comic Sans MS"/>
                <a:cs typeface="Comic Sans MS"/>
              </a:rPr>
              <a:t> </a:t>
            </a:r>
            <a:r>
              <a:rPr lang="en-US" altLang="ja-JP" i="1" dirty="0">
                <a:latin typeface="Comic Sans MS"/>
                <a:cs typeface="Comic Sans MS"/>
              </a:rPr>
              <a:t>A</a:t>
            </a:r>
            <a:r>
              <a:rPr lang="en-US" altLang="ja-JP" baseline="-25000" dirty="0">
                <a:latin typeface="Comic Sans MS"/>
                <a:cs typeface="Comic Sans MS"/>
              </a:rPr>
              <a:t>N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6810" y="1810244"/>
            <a:ext cx="4416323" cy="3900398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6077311" y="1530970"/>
            <a:ext cx="2355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PRD84,114012(2011)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grpSp>
        <p:nvGrpSpPr>
          <p:cNvPr id="45" name="図形グループ 44"/>
          <p:cNvGrpSpPr/>
          <p:nvPr/>
        </p:nvGrpSpPr>
        <p:grpSpPr>
          <a:xfrm>
            <a:off x="775714" y="2402180"/>
            <a:ext cx="3183124" cy="1920739"/>
            <a:chOff x="2948861" y="4360315"/>
            <a:chExt cx="3183124" cy="1920739"/>
          </a:xfrm>
        </p:grpSpPr>
        <p:sp>
          <p:nvSpPr>
            <p:cNvPr id="24" name="円/楕円 23"/>
            <p:cNvSpPr/>
            <p:nvPr/>
          </p:nvSpPr>
          <p:spPr>
            <a:xfrm>
              <a:off x="4431732" y="5865556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omic Sans MS"/>
                <a:cs typeface="Comic Sans MS"/>
              </a:endParaRPr>
            </a:p>
          </p:txBody>
        </p:sp>
        <p:cxnSp>
          <p:nvCxnSpPr>
            <p:cNvPr id="25" name="直線コネクタ 24"/>
            <p:cNvCxnSpPr/>
            <p:nvPr/>
          </p:nvCxnSpPr>
          <p:spPr>
            <a:xfrm>
              <a:off x="3403032" y="4786056"/>
              <a:ext cx="1028700" cy="127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円/楕円 25"/>
            <p:cNvSpPr/>
            <p:nvPr/>
          </p:nvSpPr>
          <p:spPr>
            <a:xfrm>
              <a:off x="4431732" y="4735256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omic Sans MS"/>
                <a:cs typeface="Comic Sans MS"/>
              </a:endParaRPr>
            </a:p>
          </p:txBody>
        </p:sp>
        <p:cxnSp>
          <p:nvCxnSpPr>
            <p:cNvPr id="27" name="直線コネクタ 26"/>
            <p:cNvCxnSpPr/>
            <p:nvPr/>
          </p:nvCxnSpPr>
          <p:spPr>
            <a:xfrm flipV="1">
              <a:off x="4501582" y="4786056"/>
              <a:ext cx="12700" cy="1181100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直線コネクタ 27"/>
            <p:cNvCxnSpPr/>
            <p:nvPr/>
          </p:nvCxnSpPr>
          <p:spPr>
            <a:xfrm flipV="1">
              <a:off x="4596832" y="4405056"/>
              <a:ext cx="869950" cy="3683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>
            <a:xfrm>
              <a:off x="4596832" y="4868606"/>
              <a:ext cx="768350" cy="42545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>
              <a:off x="4596832" y="4820981"/>
              <a:ext cx="869950" cy="19685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>
              <a:stCxn id="26" idx="6"/>
            </p:cNvCxnSpPr>
            <p:nvPr/>
          </p:nvCxnSpPr>
          <p:spPr>
            <a:xfrm flipV="1">
              <a:off x="4596832" y="4624132"/>
              <a:ext cx="850900" cy="19367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テキスト ボックス 31"/>
            <p:cNvSpPr txBox="1"/>
            <p:nvPr/>
          </p:nvSpPr>
          <p:spPr>
            <a:xfrm>
              <a:off x="2948861" y="5511613"/>
              <a:ext cx="45893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 smtClean="0">
                  <a:latin typeface="Comic Sans MS"/>
                  <a:cs typeface="Comic Sans MS"/>
                </a:rPr>
                <a:t>p</a:t>
              </a:r>
              <a:endParaRPr kumimoji="1" lang="ja-JP" altLang="en-US" sz="4000" dirty="0">
                <a:latin typeface="Comic Sans MS"/>
                <a:cs typeface="Comic Sans MS"/>
              </a:endParaRPr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2974261" y="4381313"/>
              <a:ext cx="45893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 smtClean="0">
                  <a:latin typeface="Comic Sans MS"/>
                  <a:cs typeface="Comic Sans MS"/>
                </a:rPr>
                <a:t>p</a:t>
              </a:r>
              <a:endParaRPr kumimoji="1" lang="ja-JP" altLang="en-US" sz="4000" dirty="0">
                <a:latin typeface="Comic Sans MS"/>
                <a:cs typeface="Comic Sans MS"/>
              </a:endParaRP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4499841" y="5188447"/>
              <a:ext cx="10995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600" dirty="0" smtClean="0">
                  <a:latin typeface="Symbol" charset="2"/>
                  <a:cs typeface="Symbol" charset="2"/>
                </a:rPr>
                <a:t>p</a:t>
              </a:r>
              <a:r>
                <a:rPr kumimoji="1" lang="en-US" altLang="ja-JP" sz="3600" baseline="30000" dirty="0" smtClean="0">
                  <a:latin typeface="Comic Sans MS"/>
                  <a:cs typeface="Comic Sans MS"/>
                </a:rPr>
                <a:t>+</a:t>
              </a:r>
              <a:r>
                <a:rPr kumimoji="1" lang="en-US" altLang="ja-JP" sz="3600" dirty="0" smtClean="0">
                  <a:latin typeface="Comic Sans MS"/>
                  <a:cs typeface="Comic Sans MS"/>
                </a:rPr>
                <a:t>,a</a:t>
              </a:r>
              <a:r>
                <a:rPr kumimoji="1" lang="en-US" altLang="ja-JP" sz="3600" baseline="-25000" dirty="0" smtClean="0">
                  <a:latin typeface="Comic Sans MS"/>
                  <a:cs typeface="Comic Sans MS"/>
                </a:rPr>
                <a:t>1</a:t>
              </a:r>
              <a:endParaRPr kumimoji="1" lang="ja-JP" altLang="en-US" sz="3600" baseline="30000" dirty="0">
                <a:latin typeface="Comic Sans MS"/>
                <a:cs typeface="Comic Sans MS"/>
              </a:endParaRPr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5650864" y="5511613"/>
              <a:ext cx="48112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400" dirty="0" smtClean="0">
                  <a:latin typeface="Comic Sans MS"/>
                  <a:cs typeface="Comic Sans MS"/>
                </a:rPr>
                <a:t>n</a:t>
              </a:r>
              <a:endParaRPr kumimoji="1" lang="ja-JP" altLang="en-US" sz="4400" dirty="0">
                <a:latin typeface="Comic Sans MS"/>
                <a:cs typeface="Comic Sans MS"/>
              </a:endParaRPr>
            </a:p>
          </p:txBody>
        </p:sp>
        <p:cxnSp>
          <p:nvCxnSpPr>
            <p:cNvPr id="36" name="直線矢印コネクタ 35"/>
            <p:cNvCxnSpPr/>
            <p:nvPr/>
          </p:nvCxnSpPr>
          <p:spPr>
            <a:xfrm>
              <a:off x="3363626" y="5941756"/>
              <a:ext cx="2269173" cy="254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テキスト ボックス 36"/>
            <p:cNvSpPr txBox="1"/>
            <p:nvPr/>
          </p:nvSpPr>
          <p:spPr>
            <a:xfrm>
              <a:off x="4361310" y="4360315"/>
              <a:ext cx="3059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latin typeface="Comic Sans MS"/>
                  <a:cs typeface="Comic Sans MS"/>
                </a:rPr>
                <a:t>p</a:t>
              </a:r>
              <a:endParaRPr kumimoji="1" lang="ja-JP" altLang="en-US" dirty="0">
                <a:latin typeface="Comic Sans MS"/>
                <a:cs typeface="Comic Sans MS"/>
              </a:endParaRPr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3206216" y="5474726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latin typeface="Comic Sans MS"/>
                  <a:cs typeface="Comic Sans MS"/>
                </a:rPr>
                <a:t>↑</a:t>
              </a:r>
              <a:endParaRPr kumimoji="1" lang="ja-JP" altLang="en-US" b="1" dirty="0">
                <a:latin typeface="Comic Sans MS"/>
                <a:cs typeface="Comic Sans MS"/>
              </a:endParaRPr>
            </a:p>
          </p:txBody>
        </p:sp>
      </p:grpSp>
      <p:sp>
        <p:nvSpPr>
          <p:cNvPr id="39" name="テキスト ボックス 38"/>
          <p:cNvSpPr txBox="1"/>
          <p:nvPr/>
        </p:nvSpPr>
        <p:spPr>
          <a:xfrm>
            <a:off x="289858" y="5871426"/>
            <a:ext cx="8553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Comic Sans MS"/>
                <a:cs typeface="Comic Sans MS"/>
              </a:rPr>
              <a:t>Data are well reproduced by the interference between </a:t>
            </a:r>
            <a:r>
              <a:rPr kumimoji="1" lang="en-US" altLang="ja-JP" dirty="0" smtClean="0">
                <a:latin typeface="Comic Sans MS"/>
                <a:cs typeface="Comic Sans MS"/>
              </a:rPr>
              <a:t> 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p</a:t>
            </a:r>
            <a:r>
              <a:rPr kumimoji="1" lang="en-US" altLang="ja-JP" dirty="0" smtClean="0">
                <a:latin typeface="Comic Sans MS"/>
                <a:cs typeface="Comic Sans MS"/>
              </a:rPr>
              <a:t> </a:t>
            </a:r>
            <a:r>
              <a:rPr lang="en-US" altLang="ja-JP" dirty="0">
                <a:latin typeface="Comic Sans MS"/>
                <a:cs typeface="Comic Sans MS"/>
              </a:rPr>
              <a:t>and </a:t>
            </a:r>
            <a:r>
              <a:rPr kumimoji="1" lang="en-US" altLang="ja-JP" dirty="0" smtClean="0">
                <a:latin typeface="Comic Sans MS"/>
                <a:cs typeface="Comic Sans MS"/>
              </a:rPr>
              <a:t>a</a:t>
            </a:r>
            <a:r>
              <a:rPr kumimoji="1" lang="en-US" altLang="ja-JP" baseline="-25000" dirty="0" smtClean="0">
                <a:latin typeface="Comic Sans MS"/>
                <a:cs typeface="Comic Sans MS"/>
              </a:rPr>
              <a:t>1</a:t>
            </a:r>
            <a:r>
              <a:rPr kumimoji="1" lang="en-US" altLang="ja-JP" dirty="0" smtClean="0">
                <a:latin typeface="Comic Sans MS"/>
                <a:cs typeface="Comic Sans MS"/>
              </a:rPr>
              <a:t> </a:t>
            </a:r>
            <a:r>
              <a:rPr kumimoji="1" lang="en-US" altLang="ja-JP" dirty="0" err="1" smtClean="0">
                <a:latin typeface="Comic Sans MS"/>
                <a:cs typeface="Comic Sans MS"/>
              </a:rPr>
              <a:t>Reggeon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50" name="スライド番号プレースホルダー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A00B5-E19E-E84E-B280-8C2AE9424798}" type="slidenum">
              <a:rPr kumimoji="1" lang="ja-JP" altLang="en-US" smtClean="0">
                <a:latin typeface="Comic Sans MS"/>
                <a:cs typeface="Comic Sans MS"/>
              </a:rPr>
              <a:t>6</a:t>
            </a:fld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5901670" y="5298977"/>
            <a:ext cx="23484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Neutron </a:t>
            </a:r>
            <a:r>
              <a:rPr kumimoji="1" lang="en-US" altLang="ja-JP" i="1" dirty="0" smtClean="0">
                <a:latin typeface="Comic Sans MS"/>
                <a:cs typeface="Comic Sans MS"/>
              </a:rPr>
              <a:t>P</a:t>
            </a:r>
            <a:r>
              <a:rPr kumimoji="1" lang="en-US" altLang="ja-JP" baseline="-25000" dirty="0" smtClean="0">
                <a:latin typeface="Comic Sans MS"/>
                <a:cs typeface="Comic Sans MS"/>
              </a:rPr>
              <a:t>T</a:t>
            </a:r>
            <a:r>
              <a:rPr kumimoji="1" lang="en-US" altLang="ja-JP" dirty="0" smtClean="0">
                <a:latin typeface="Comic Sans MS"/>
                <a:cs typeface="Comic Sans MS"/>
              </a:rPr>
              <a:t> (</a:t>
            </a:r>
            <a:r>
              <a:rPr kumimoji="1" lang="en-US" altLang="ja-JP" dirty="0" err="1" smtClean="0">
                <a:latin typeface="Comic Sans MS"/>
                <a:cs typeface="Comic Sans MS"/>
              </a:rPr>
              <a:t>GeV</a:t>
            </a:r>
            <a:r>
              <a:rPr lang="en-US" altLang="ja-JP" dirty="0" smtClean="0">
                <a:latin typeface="Comic Sans MS"/>
                <a:cs typeface="Comic Sans MS"/>
              </a:rPr>
              <a:t>/c</a:t>
            </a:r>
            <a:r>
              <a:rPr kumimoji="1" lang="en-US" altLang="ja-JP" dirty="0" smtClean="0">
                <a:latin typeface="Comic Sans MS"/>
                <a:cs typeface="Comic Sans MS"/>
              </a:rPr>
              <a:t>)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pic>
        <p:nvPicPr>
          <p:cNvPr id="41" name="図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6993" y="2077956"/>
            <a:ext cx="1256689" cy="40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188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1640" y="274638"/>
            <a:ext cx="9032360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>
                <a:latin typeface="Comic Sans MS"/>
                <a:ea typeface="手札体-简"/>
                <a:cs typeface="Comic Sans MS"/>
              </a:rPr>
              <a:t>The First Time Ever </a:t>
            </a:r>
            <a:br>
              <a:rPr kumimoji="1" lang="en-US" altLang="ja-JP" dirty="0" smtClean="0">
                <a:latin typeface="Comic Sans MS"/>
                <a:ea typeface="手札体-简"/>
                <a:cs typeface="Comic Sans MS"/>
              </a:rPr>
            </a:br>
            <a:r>
              <a:rPr kumimoji="1" lang="en-US" altLang="ja-JP" dirty="0" smtClean="0">
                <a:latin typeface="Comic Sans MS"/>
                <a:ea typeface="手札体-简"/>
                <a:cs typeface="Comic Sans MS"/>
              </a:rPr>
              <a:t>High Energy              </a:t>
            </a:r>
            <a:r>
              <a:rPr lang="en-US" altLang="ja-JP" dirty="0" smtClean="0">
                <a:latin typeface="Comic Sans MS"/>
                <a:cs typeface="Comic Sans MS"/>
              </a:rPr>
              <a:t>Collisions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/>
          <a:srcRect l="15473" t="21334" r="16084" b="26800"/>
          <a:stretch/>
        </p:blipFill>
        <p:spPr>
          <a:xfrm>
            <a:off x="632534" y="1870205"/>
            <a:ext cx="7782318" cy="4557186"/>
          </a:xfrm>
          <a:prstGeom prst="rect">
            <a:avLst/>
          </a:prstGeo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C5B8-EEFC-7D42-8A0F-CFBA9D6D129F}" type="slidenum">
              <a:rPr kumimoji="1" lang="ja-JP" altLang="en-US" smtClean="0">
                <a:latin typeface="Comic Sans MS"/>
                <a:cs typeface="Comic Sans MS"/>
              </a:rPr>
              <a:t>7</a:t>
            </a:fld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58334" y="4403888"/>
            <a:ext cx="1003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100GeV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091314" y="4773220"/>
            <a:ext cx="1059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latin typeface="Comic Sans MS"/>
                <a:cs typeface="Comic Sans MS"/>
              </a:rPr>
              <a:t>Au, Al</a:t>
            </a:r>
            <a:endParaRPr kumimoji="1" lang="ja-JP" altLang="en-US" sz="2400" dirty="0">
              <a:latin typeface="Comic Sans MS"/>
              <a:cs typeface="Comic Sans MS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27640" y="1870205"/>
            <a:ext cx="2714605" cy="58477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3200" dirty="0" smtClean="0">
                <a:latin typeface="Comic Sans MS"/>
                <a:cs typeface="Comic Sans MS"/>
              </a:rPr>
              <a:t>Run15 (2015)</a:t>
            </a:r>
            <a:endParaRPr kumimoji="1" lang="ja-JP" altLang="en-US" sz="3200" dirty="0">
              <a:latin typeface="Comic Sans MS"/>
              <a:cs typeface="Comic Sans M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584943" y="5588000"/>
            <a:ext cx="201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latin typeface="Comic Sans MS"/>
                <a:cs typeface="Comic Sans MS"/>
              </a:rPr>
              <a:t>Porarized</a:t>
            </a:r>
            <a:r>
              <a:rPr kumimoji="1" lang="en-US" altLang="ja-JP" dirty="0" smtClean="0">
                <a:latin typeface="Comic Sans MS"/>
                <a:cs typeface="Comic Sans MS"/>
              </a:rPr>
              <a:t> Proton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620891" y="2044890"/>
            <a:ext cx="1913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100GeV/nucleon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graphicFrame>
        <p:nvGraphicFramePr>
          <p:cNvPr id="12" name="オブジェクト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0580302"/>
              </p:ext>
            </p:extLst>
          </p:nvPr>
        </p:nvGraphicFramePr>
        <p:xfrm>
          <a:off x="4337258" y="744724"/>
          <a:ext cx="1487156" cy="811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3" name="数式" r:id="rId4" imgW="419100" imgH="228600" progId="Equation.3">
                  <p:embed/>
                </p:oleObj>
              </mc:Choice>
              <mc:Fallback>
                <p:oleObj name="数式" r:id="rId4" imgW="4191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37258" y="744724"/>
                        <a:ext cx="1487156" cy="811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25598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i="1" dirty="0" smtClean="0">
                <a:latin typeface="Comic Sans MS"/>
                <a:cs typeface="Comic Sans MS"/>
              </a:rPr>
              <a:t>A</a:t>
            </a:r>
            <a:r>
              <a:rPr lang="en-US" altLang="ja-JP" dirty="0" smtClean="0">
                <a:latin typeface="Comic Sans MS"/>
                <a:cs typeface="Comic Sans MS"/>
              </a:rPr>
              <a:t>-Dependent </a:t>
            </a:r>
            <a:r>
              <a:rPr lang="en-US" altLang="ja-JP" i="1" dirty="0" smtClean="0">
                <a:latin typeface="Comic Sans MS"/>
                <a:cs typeface="Comic Sans MS"/>
              </a:rPr>
              <a:t>A</a:t>
            </a:r>
            <a:r>
              <a:rPr lang="en-US" altLang="ja-JP" baseline="-25000" dirty="0" smtClean="0">
                <a:latin typeface="Comic Sans MS"/>
                <a:cs typeface="Comic Sans MS"/>
              </a:rPr>
              <a:t>N </a:t>
            </a:r>
            <a:r>
              <a:rPr lang="en-US" altLang="ja-JP" dirty="0" smtClean="0">
                <a:latin typeface="Comic Sans MS"/>
                <a:cs typeface="Comic Sans MS"/>
              </a:rPr>
              <a:t>(inclusive)</a:t>
            </a:r>
            <a:endParaRPr kumimoji="1" lang="ja-JP" altLang="en-US" baseline="-25000" dirty="0">
              <a:latin typeface="Comic Sans MS"/>
              <a:cs typeface="Comic Sans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97" y="1148644"/>
            <a:ext cx="4783392" cy="4977194"/>
          </a:xfrm>
          <a:prstGeom prst="rect">
            <a:avLst/>
          </a:prstGeom>
        </p:spPr>
      </p:pic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A00B5-E19E-E84E-B280-8C2AE9424798}" type="slidenum">
              <a:rPr kumimoji="1" lang="ja-JP" altLang="en-US" smtClean="0">
                <a:latin typeface="Comic Sans MS"/>
                <a:cs typeface="Comic Sans MS"/>
              </a:rPr>
              <a:t>8</a:t>
            </a:fld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372556" y="4318000"/>
            <a:ext cx="1509888" cy="87488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3372556" y="1417638"/>
            <a:ext cx="1509888" cy="87488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1425223" y="4318000"/>
            <a:ext cx="1509888" cy="43744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grpSp>
        <p:nvGrpSpPr>
          <p:cNvPr id="22" name="図形グループ 21"/>
          <p:cNvGrpSpPr/>
          <p:nvPr/>
        </p:nvGrpSpPr>
        <p:grpSpPr>
          <a:xfrm>
            <a:off x="1761547" y="4441678"/>
            <a:ext cx="5886644" cy="369332"/>
            <a:chOff x="1761547" y="4441678"/>
            <a:chExt cx="5886644" cy="369332"/>
          </a:xfrm>
        </p:grpSpPr>
        <p:cxnSp>
          <p:nvCxnSpPr>
            <p:cNvPr id="20" name="直線コネクタ 19"/>
            <p:cNvCxnSpPr/>
            <p:nvPr/>
          </p:nvCxnSpPr>
          <p:spPr>
            <a:xfrm flipV="1">
              <a:off x="1761547" y="4646866"/>
              <a:ext cx="3413851" cy="108580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テキスト ボックス 20"/>
            <p:cNvSpPr txBox="1"/>
            <p:nvPr/>
          </p:nvSpPr>
          <p:spPr>
            <a:xfrm>
              <a:off x="5227787" y="4441678"/>
              <a:ext cx="24204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latin typeface="Comic Sans MS"/>
                  <a:cs typeface="Comic Sans MS"/>
                </a:rPr>
                <a:t>Present Frame Work</a:t>
              </a:r>
              <a:endParaRPr kumimoji="1" lang="ja-JP" altLang="en-US" dirty="0">
                <a:latin typeface="Comic Sans MS"/>
                <a:cs typeface="Comic Sans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9310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i="1" dirty="0" smtClean="0">
                <a:latin typeface="Comic Sans MS"/>
                <a:cs typeface="Comic Sans MS"/>
              </a:rPr>
              <a:t>A</a:t>
            </a:r>
            <a:r>
              <a:rPr lang="en-US" altLang="ja-JP" dirty="0" smtClean="0">
                <a:latin typeface="Comic Sans MS"/>
                <a:cs typeface="Comic Sans MS"/>
              </a:rPr>
              <a:t>-Dependent </a:t>
            </a:r>
            <a:r>
              <a:rPr lang="en-US" altLang="ja-JP" i="1" dirty="0" smtClean="0">
                <a:latin typeface="Comic Sans MS"/>
                <a:cs typeface="Comic Sans MS"/>
              </a:rPr>
              <a:t>A</a:t>
            </a:r>
            <a:r>
              <a:rPr lang="en-US" altLang="ja-JP" baseline="-25000" dirty="0" smtClean="0">
                <a:latin typeface="Comic Sans MS"/>
                <a:cs typeface="Comic Sans MS"/>
              </a:rPr>
              <a:t>N </a:t>
            </a:r>
            <a:r>
              <a:rPr lang="en-US" altLang="ja-JP" dirty="0" smtClean="0">
                <a:latin typeface="Comic Sans MS"/>
                <a:cs typeface="Comic Sans MS"/>
              </a:rPr>
              <a:t>(inclusive)</a:t>
            </a:r>
            <a:endParaRPr kumimoji="1" lang="ja-JP" altLang="en-US" baseline="-25000" dirty="0">
              <a:latin typeface="Comic Sans MS"/>
              <a:cs typeface="Comic Sans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97" y="1148644"/>
            <a:ext cx="4783392" cy="4977194"/>
          </a:xfrm>
          <a:prstGeom prst="rect">
            <a:avLst/>
          </a:prstGeom>
        </p:spPr>
      </p:pic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>
                <a:latin typeface="Comic Sans MS"/>
                <a:cs typeface="Comic Sans MS"/>
              </a:rPr>
              <a:t>16/06/27</a:t>
            </a:r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A00B5-E19E-E84E-B280-8C2AE9424798}" type="slidenum">
              <a:rPr kumimoji="1" lang="ja-JP" altLang="en-US" smtClean="0">
                <a:latin typeface="Comic Sans MS"/>
                <a:cs typeface="Comic Sans MS"/>
              </a:rPr>
              <a:t>9</a:t>
            </a:fld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98850" y="6088799"/>
            <a:ext cx="309498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Analysis</a:t>
            </a:r>
            <a:r>
              <a:rPr kumimoji="1" lang="ja-JP" altLang="en-US" dirty="0" smtClean="0">
                <a:latin typeface="Comic Sans MS"/>
                <a:cs typeface="Comic Sans MS"/>
              </a:rPr>
              <a:t> </a:t>
            </a:r>
            <a:r>
              <a:rPr kumimoji="1" lang="en-US" altLang="ja-JP" dirty="0" smtClean="0">
                <a:latin typeface="Comic Sans MS"/>
                <a:cs typeface="Comic Sans MS"/>
              </a:rPr>
              <a:t>by</a:t>
            </a:r>
            <a:r>
              <a:rPr kumimoji="1" lang="ja-JP" altLang="en-US" dirty="0" smtClean="0">
                <a:latin typeface="Comic Sans MS"/>
                <a:cs typeface="Comic Sans MS"/>
              </a:rPr>
              <a:t> </a:t>
            </a:r>
            <a:endParaRPr kumimoji="1" lang="en-US" altLang="ja-JP" dirty="0" smtClean="0">
              <a:latin typeface="Comic Sans MS"/>
              <a:cs typeface="Comic Sans MS"/>
            </a:endParaRPr>
          </a:p>
          <a:p>
            <a:r>
              <a:rPr kumimoji="1" lang="en-US" altLang="ja-JP" dirty="0" err="1" smtClean="0">
                <a:latin typeface="Comic Sans MS"/>
                <a:cs typeface="Comic Sans MS"/>
              </a:rPr>
              <a:t>Minjung</a:t>
            </a:r>
            <a:r>
              <a:rPr kumimoji="1" lang="ja-JP" altLang="en-US" dirty="0" smtClean="0">
                <a:latin typeface="Comic Sans MS"/>
                <a:cs typeface="Comic Sans MS"/>
              </a:rPr>
              <a:t> </a:t>
            </a:r>
            <a:r>
              <a:rPr kumimoji="1" lang="en-US" altLang="ja-JP" dirty="0" smtClean="0">
                <a:latin typeface="Comic Sans MS"/>
                <a:cs typeface="Comic Sans MS"/>
              </a:rPr>
              <a:t>Kim</a:t>
            </a:r>
            <a:r>
              <a:rPr kumimoji="1" lang="ja-JP" altLang="en-US" dirty="0" smtClean="0">
                <a:latin typeface="Comic Sans MS"/>
                <a:cs typeface="Comic Sans MS"/>
              </a:rPr>
              <a:t> </a:t>
            </a:r>
            <a:r>
              <a:rPr kumimoji="1" lang="en-US" altLang="ja-JP" dirty="0" smtClean="0">
                <a:latin typeface="Comic Sans MS"/>
                <a:cs typeface="Comic Sans MS"/>
              </a:rPr>
              <a:t>(SNU/RIKEN)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177894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インスピレーション">
      <a:majorFont>
        <a:latin typeface="News Gothic MT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4616</TotalTime>
  <Words>2215</Words>
  <Application>Microsoft Macintosh PowerPoint</Application>
  <PresentationFormat>画面に合わせる (4:3)</PresentationFormat>
  <Paragraphs>694</Paragraphs>
  <Slides>55</Slides>
  <Notes>9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55</vt:i4>
      </vt:variant>
    </vt:vector>
  </HeadingPairs>
  <TitlesOfParts>
    <vt:vector size="58" baseType="lpstr">
      <vt:lpstr>ホワイト</vt:lpstr>
      <vt:lpstr>数式</vt:lpstr>
      <vt:lpstr>Microsoft 数式</vt:lpstr>
      <vt:lpstr>Very Forward Neutron Asymmetry in Transversely Polarized p+A collision</vt:lpstr>
      <vt:lpstr>Transverse Single Spin Asymmetry</vt:lpstr>
      <vt:lpstr>Production Mechanism of Forward Neutron</vt:lpstr>
      <vt:lpstr>p↑+p Forward Neutron AN</vt:lpstr>
      <vt:lpstr>p↑+p Forward Neutron AN</vt:lpstr>
      <vt:lpstr>p↑+p Forward Neutron AN</vt:lpstr>
      <vt:lpstr>The First Time Ever  High Energy              Collisions</vt:lpstr>
      <vt:lpstr>A-Dependent AN (inclusive)</vt:lpstr>
      <vt:lpstr>A-Dependent AN (inclusive)</vt:lpstr>
      <vt:lpstr>What is going on ?</vt:lpstr>
      <vt:lpstr>Primakoff Effect Electro-Magnetic </vt:lpstr>
      <vt:lpstr>Primakoff Effect  (Electro-Magnetic)</vt:lpstr>
      <vt:lpstr>PowerPoint プレゼンテーション</vt:lpstr>
      <vt:lpstr>UPC Monte Carlo</vt:lpstr>
      <vt:lpstr>Full Description of AN</vt:lpstr>
      <vt:lpstr>Beam-Beam Counter</vt:lpstr>
      <vt:lpstr>Can we identify Primakoff events?</vt:lpstr>
      <vt:lpstr>BBC Tagging and Vetoing</vt:lpstr>
      <vt:lpstr>BBC Tagging and Vetoing</vt:lpstr>
      <vt:lpstr>BBC Tagging and Vetoing</vt:lpstr>
      <vt:lpstr>Fractions</vt:lpstr>
      <vt:lpstr>Coulomb-Nuclear Interference</vt:lpstr>
      <vt:lpstr>Elastic AN at Coulomb Nuclear Interference</vt:lpstr>
      <vt:lpstr>Run15 Au,Al beam + p target</vt:lpstr>
      <vt:lpstr>Underlying Mechanism Comparison</vt:lpstr>
      <vt:lpstr>Coulomb-Nuclear Interference in Forward Neutron Production</vt:lpstr>
      <vt:lpstr>Non-Diffractive Events</vt:lpstr>
      <vt:lpstr>Summary</vt:lpstr>
      <vt:lpstr>Primakoff Effect</vt:lpstr>
      <vt:lpstr>Primakoff Paper</vt:lpstr>
      <vt:lpstr>Primakoff Experiment (Hall-B, Jlab) </vt:lpstr>
      <vt:lpstr>p0 angular distribution</vt:lpstr>
      <vt:lpstr>Nuclear Electromagnetic Form Factor</vt:lpstr>
      <vt:lpstr>p0 angular distribution</vt:lpstr>
      <vt:lpstr>A(Z)-Dependence</vt:lpstr>
      <vt:lpstr>Primakoff Summary</vt:lpstr>
      <vt:lpstr>PowerPoint プレゼンテーション</vt:lpstr>
      <vt:lpstr>The origin of Asymmetry</vt:lpstr>
      <vt:lpstr>Experiment</vt:lpstr>
      <vt:lpstr>Invariant Mass Distribution</vt:lpstr>
      <vt:lpstr>-t Distribution</vt:lpstr>
      <vt:lpstr>Origin of the Asymmetry</vt:lpstr>
      <vt:lpstr>Fermi Experiment Summary</vt:lpstr>
      <vt:lpstr>Origin of the Asymmetry</vt:lpstr>
      <vt:lpstr>PowerPoint プレゼンテーション</vt:lpstr>
      <vt:lpstr>PowerPoint プレゼンテーション</vt:lpstr>
      <vt:lpstr>Comparison between two</vt:lpstr>
      <vt:lpstr>Comparison between two</vt:lpstr>
      <vt:lpstr>UPC MC </vt:lpstr>
      <vt:lpstr>AN~ 0 at CNI ?</vt:lpstr>
      <vt:lpstr>What we can learn from Fermi Exp.?</vt:lpstr>
      <vt:lpstr>Backups</vt:lpstr>
      <vt:lpstr>Comparison between two</vt:lpstr>
      <vt:lpstr>Primakoff Diagrams</vt:lpstr>
      <vt:lpstr>Neuclear/Nucleon Photo-Excitation</vt:lpstr>
    </vt:vector>
  </TitlesOfParts>
  <Company>riken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nakagawa itaru</dc:creator>
  <cp:lastModifiedBy>nakagawa itaru</cp:lastModifiedBy>
  <cp:revision>112</cp:revision>
  <cp:lastPrinted>2016-08-06T03:50:52Z</cp:lastPrinted>
  <dcterms:created xsi:type="dcterms:W3CDTF">2016-05-23T02:26:06Z</dcterms:created>
  <dcterms:modified xsi:type="dcterms:W3CDTF">2016-08-08T03:44:51Z</dcterms:modified>
</cp:coreProperties>
</file>